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3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5" r:id="rId23"/>
    <p:sldId id="306" r:id="rId24"/>
    <p:sldId id="307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ch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551"/>
    <a:srgbClr val="F2F9F9"/>
    <a:srgbClr val="FFF7C7"/>
    <a:srgbClr val="F8F7E0"/>
    <a:srgbClr val="EEFDFD"/>
    <a:srgbClr val="F3F3F3"/>
    <a:srgbClr val="E9F2DF"/>
    <a:srgbClr val="11A7FC"/>
    <a:srgbClr val="95D127"/>
    <a:srgbClr val="FF8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72" y="84"/>
      </p:cViewPr>
      <p:guideLst>
        <p:guide orient="horz" pos="222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134E9-2BD2-426A-A5CB-F9323A3329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5E20-B8E7-4526-9878-C0CF8296F4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封面标题特殊字体为百度简综艺。可以自行下载使用或改为微软雅黑。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封面标题特殊字体为百度简综艺。可以自行下载使用或改为微软雅黑。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8455" y="581343"/>
            <a:ext cx="9144000" cy="2387600"/>
          </a:xfrm>
        </p:spPr>
        <p:txBody>
          <a:bodyPr anchor="b"/>
          <a:lstStyle>
            <a:lvl1pPr algn="ctr">
              <a:defRPr kumimoji="0" lang="zh-CN" altLang="en-US" sz="4400" b="1" i="0" u="none" strike="noStrike" kern="1200" cap="none" spc="0" normalizeH="0" baseline="0" noProof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kumimoji="0" lang="zh-CN" altLang="en-US" sz="3600" b="1" i="0" u="none" strike="noStrike" kern="1200" cap="none" spc="0" normalizeH="0" baseline="0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4315" y="168910"/>
            <a:ext cx="1637665" cy="5537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390" y="165100"/>
            <a:ext cx="10515600" cy="1097280"/>
          </a:xfrm>
        </p:spPr>
        <p:txBody>
          <a:bodyPr/>
          <a:lstStyle>
            <a:lvl1pPr>
              <a:defRPr kumimoji="0" lang="zh-CN" sz="2800" b="1" i="0" u="none" strike="noStrike" kern="1200" cap="none" spc="0" normalizeH="0" baseline="0" noProof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713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4315" y="168910"/>
            <a:ext cx="1637665" cy="553720"/>
          </a:xfrm>
          <a:prstGeom prst="rect">
            <a:avLst/>
          </a:prstGeom>
        </p:spPr>
      </p:pic>
      <p:sp>
        <p:nvSpPr>
          <p:cNvPr id="10" name="矩形 3"/>
          <p:cNvSpPr>
            <a:spLocks noChangeArrowheads="1"/>
          </p:cNvSpPr>
          <p:nvPr userDrawn="1"/>
        </p:nvSpPr>
        <p:spPr bwMode="auto">
          <a:xfrm>
            <a:off x="0" y="436245"/>
            <a:ext cx="1002030" cy="4337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4410" y="2927350"/>
            <a:ext cx="2481580" cy="8388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Relationship Id="rId3" Type="http://schemas.openxmlformats.org/officeDocument/2006/relationships/hyperlink" Target="http://archive.ics.uci.edu/ml/datasets/Iris%0d" TargetMode="Externa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"/>
          <p:cNvSpPr txBox="1"/>
          <p:nvPr/>
        </p:nvSpPr>
        <p:spPr>
          <a:xfrm>
            <a:off x="5080" y="2125345"/>
            <a:ext cx="1218120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人工智能之机器学习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4743450" y="5116830"/>
            <a:ext cx="2757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上海育创网络科技股份有限公司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5715" y="3527425"/>
            <a:ext cx="121805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近邻算法</a:t>
            </a: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(KNN)</a:t>
            </a:r>
            <a:endParaRPr lang="en-US" altLang="zh-CN" sz="3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4315" y="168910"/>
            <a:ext cx="1637665" cy="553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5175885" y="5631180"/>
            <a:ext cx="1950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1200"/>
              </a:spcBef>
            </a:pP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主讲人：刘老师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(GerryLiu)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027430"/>
            <a:ext cx="10515600" cy="9086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KNN</a:t>
            </a:r>
            <a:r>
              <a:rPr lang="zh-CN" altLang="en-US"/>
              <a:t>分类应用中，一般采用多数表决法或者加权多数表决法。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KNN</a:t>
            </a:r>
            <a:r>
              <a:rPr lang="zh-CN" altLang="en-US"/>
              <a:t>分类预测规则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473249" y="2392908"/>
            <a:ext cx="1788464" cy="1701485"/>
            <a:chOff x="15169" y="2811"/>
            <a:chExt cx="2817" cy="2680"/>
          </a:xfrm>
        </p:grpSpPr>
        <p:sp>
          <p:nvSpPr>
            <p:cNvPr id="5" name="圆角矩形 4"/>
            <p:cNvSpPr/>
            <p:nvPr/>
          </p:nvSpPr>
          <p:spPr>
            <a:xfrm>
              <a:off x="16454" y="4470"/>
              <a:ext cx="567" cy="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lvl="0" algn="dist"/>
              <a:r>
                <a:rPr lang="zh-CN" altLang="en-US" sz="2400" b="1"/>
                <a:t>？</a:t>
              </a:r>
              <a:endParaRPr lang="zh-CN" altLang="en-US" sz="24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15169" y="3640"/>
              <a:ext cx="567" cy="5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6157" y="2811"/>
              <a:ext cx="567" cy="5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420" y="3640"/>
              <a:ext cx="567" cy="5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五角星 8"/>
            <p:cNvSpPr/>
            <p:nvPr/>
          </p:nvSpPr>
          <p:spPr>
            <a:xfrm>
              <a:off x="15590" y="5037"/>
              <a:ext cx="567" cy="454"/>
            </a:xfrm>
            <a:prstGeom prst="star5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五角星 9"/>
            <p:cNvSpPr/>
            <p:nvPr/>
          </p:nvSpPr>
          <p:spPr>
            <a:xfrm>
              <a:off x="17208" y="5037"/>
              <a:ext cx="567" cy="454"/>
            </a:xfrm>
            <a:prstGeom prst="star5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内容占位符 2"/>
          <p:cNvSpPr>
            <a:spLocks noGrp="1"/>
          </p:cNvSpPr>
          <p:nvPr/>
        </p:nvSpPr>
        <p:spPr>
          <a:xfrm>
            <a:off x="427990" y="1747520"/>
            <a:ext cx="8900160" cy="4968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 </a:t>
            </a:r>
            <a:r>
              <a:rPr lang="zh-CN" altLang="en-US" b="1">
                <a:sym typeface="+mn-ea"/>
              </a:rPr>
              <a:t>多数表决法</a:t>
            </a:r>
            <a:r>
              <a:rPr lang="zh-CN" altLang="en-US">
                <a:sym typeface="+mn-ea"/>
              </a:rPr>
              <a:t>：每个邻近样本的权重是一样的，也就是说最终预测的结果为出现类别最多的那个类，比如右图中蓝色圆圈的最终类别为红色；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加权多数表决法</a:t>
            </a:r>
            <a:r>
              <a:rPr lang="zh-CN" altLang="en-US">
                <a:sym typeface="+mn-ea"/>
              </a:rPr>
              <a:t>：每个邻近样本的权重是不一样的，一般情况下采用权重和距离成反比的方式来计算，也就是说最终预测结果是出现权重最大的那个类别；比如右图中，假设三个红色点到待预测样本点的距离均为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，两个黄色点到待预测样本点距离为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，那么蓝色圆圈的最终类别为黄色。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890" y="1059815"/>
            <a:ext cx="10515600" cy="497713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KNN</a:t>
            </a:r>
            <a:r>
              <a:rPr lang="zh-CN" altLang="en-US"/>
              <a:t>回归应用中，一般采用平均值法或者加权平均值法。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KNN</a:t>
            </a:r>
            <a:r>
              <a:rPr lang="zh-CN" altLang="en-US"/>
              <a:t>回归预测规则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15514" y="2628493"/>
            <a:ext cx="1788464" cy="1701485"/>
            <a:chOff x="15169" y="2811"/>
            <a:chExt cx="2817" cy="2680"/>
          </a:xfrm>
        </p:grpSpPr>
        <p:sp>
          <p:nvSpPr>
            <p:cNvPr id="5" name="圆角矩形 4"/>
            <p:cNvSpPr/>
            <p:nvPr/>
          </p:nvSpPr>
          <p:spPr>
            <a:xfrm>
              <a:off x="16454" y="4470"/>
              <a:ext cx="567" cy="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lvl="0" algn="dist"/>
              <a:r>
                <a:rPr lang="zh-CN" altLang="en-US" sz="2400" b="1"/>
                <a:t>？</a:t>
              </a:r>
              <a:endParaRPr lang="zh-CN" altLang="en-US" sz="24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15169" y="3640"/>
              <a:ext cx="567" cy="5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16157" y="2811"/>
              <a:ext cx="567" cy="5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17420" y="3640"/>
              <a:ext cx="567" cy="5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15590" y="5037"/>
              <a:ext cx="567" cy="45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7208" y="5037"/>
              <a:ext cx="567" cy="45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sp>
        <p:nvSpPr>
          <p:cNvPr id="2" name="内容占位符 2"/>
          <p:cNvSpPr>
            <a:spLocks noGrp="1"/>
          </p:cNvSpPr>
          <p:nvPr/>
        </p:nvSpPr>
        <p:spPr>
          <a:xfrm>
            <a:off x="516890" y="1821815"/>
            <a:ext cx="9366250" cy="4992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 </a:t>
            </a:r>
            <a:r>
              <a:rPr lang="zh-CN" altLang="en-US" b="1">
                <a:sym typeface="+mn-ea"/>
              </a:rPr>
              <a:t>平均值法</a:t>
            </a:r>
            <a:r>
              <a:rPr lang="zh-CN" altLang="en-US">
                <a:sym typeface="+mn-ea"/>
              </a:rPr>
              <a:t>：每个邻近样本的权重是一样的，也就是说最终预测的结果为所有邻近样本的目标属性值的均值；比如右图中，蓝色圆圈的最终预测值为：</a:t>
            </a:r>
            <a:r>
              <a:rPr lang="en-US" altLang="zh-CN">
                <a:sym typeface="+mn-ea"/>
              </a:rPr>
              <a:t>2.6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加权平均值法</a:t>
            </a:r>
            <a:r>
              <a:rPr lang="zh-CN" altLang="en-US">
                <a:sym typeface="+mn-ea"/>
              </a:rPr>
              <a:t>：每个邻近样本的权重是不一样的，一般情况下采用权重和距离成反比的方式来计算，也就是说在计算均值的时候进行加权操作；比如右图中，假设上面三个点到待预测样本点的距离均为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，下面两个点到待预测样本点距离为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，那么蓝色圆圈的最终预测值为：</a:t>
            </a:r>
            <a:r>
              <a:rPr lang="en-US" altLang="zh-CN">
                <a:sym typeface="+mn-ea"/>
              </a:rPr>
              <a:t>2.43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权重分别为</a:t>
            </a:r>
            <a:r>
              <a:rPr lang="en-US" altLang="zh-CN">
                <a:sym typeface="+mn-ea"/>
              </a:rPr>
              <a:t>: 1/7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2/7)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 KNN</a:t>
            </a:r>
            <a:r>
              <a:rPr lang="zh-CN" altLang="en-US"/>
              <a:t>算法的重点在于找出</a:t>
            </a:r>
            <a:r>
              <a:rPr lang="en-US" altLang="zh-CN"/>
              <a:t>K</a:t>
            </a:r>
            <a:r>
              <a:rPr lang="zh-CN" altLang="en-US"/>
              <a:t>个最邻近的点，主要方式有以下几种：</a:t>
            </a:r>
            <a:endParaRPr lang="zh-CN" altLang="en-US"/>
          </a:p>
          <a:p>
            <a:pPr lvl="1"/>
            <a:r>
              <a:rPr lang="zh-CN" altLang="en-US" sz="2200"/>
              <a:t> </a:t>
            </a:r>
            <a:r>
              <a:rPr lang="zh-CN" altLang="en-US" b="1">
                <a:sym typeface="+mn-ea"/>
              </a:rPr>
              <a:t>蛮力实现</a:t>
            </a:r>
            <a:r>
              <a:rPr lang="en-US" altLang="zh-CN" b="1">
                <a:sym typeface="+mn-ea"/>
              </a:rPr>
              <a:t>(brute)</a:t>
            </a:r>
            <a:r>
              <a:rPr lang="zh-CN" altLang="en-US">
                <a:sym typeface="+mn-ea"/>
              </a:rPr>
              <a:t>：计算预测样本到所有训练集样本的距离，然后选择最小的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个距离即可得到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个最邻近点。缺点在于当特征数比较多、样本数比较多的时候，算法的执行效率比较低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KD</a:t>
            </a:r>
            <a:r>
              <a:rPr lang="zh-CN" altLang="en-US" b="1">
                <a:sym typeface="+mn-ea"/>
              </a:rPr>
              <a:t>树</a:t>
            </a:r>
            <a:r>
              <a:rPr lang="en-US" altLang="zh-CN" b="1">
                <a:sym typeface="+mn-ea"/>
              </a:rPr>
              <a:t>(kd_tree)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KD</a:t>
            </a:r>
            <a:r>
              <a:rPr lang="zh-CN" altLang="en-US">
                <a:sym typeface="+mn-ea"/>
              </a:rPr>
              <a:t>树算法中，首先是对训练数据进行建模，构建</a:t>
            </a:r>
            <a:r>
              <a:rPr lang="en-US" altLang="zh-CN">
                <a:sym typeface="+mn-ea"/>
              </a:rPr>
              <a:t>KD</a:t>
            </a:r>
            <a:r>
              <a:rPr lang="zh-CN" altLang="en-US">
                <a:sym typeface="+mn-ea"/>
              </a:rPr>
              <a:t>树，然后再根据建好的模型来获取邻近样本数据。</a:t>
            </a:r>
            <a:endParaRPr lang="zh-CN" altLang="en-US" sz="2200"/>
          </a:p>
          <a:p>
            <a:r>
              <a:rPr lang="zh-CN" altLang="en-US"/>
              <a:t> 除此之外，还有一些从</a:t>
            </a:r>
            <a:r>
              <a:rPr lang="en-US" altLang="zh-CN"/>
              <a:t>KD_Tree</a:t>
            </a:r>
            <a:r>
              <a:rPr lang="zh-CN" altLang="en-US"/>
              <a:t>修改后的求解最邻近点的算法，比如：</a:t>
            </a:r>
            <a:r>
              <a:rPr lang="en-US" altLang="zh-CN"/>
              <a:t>Ball Tree</a:t>
            </a:r>
            <a:r>
              <a:rPr lang="zh-CN" altLang="en-US"/>
              <a:t>、</a:t>
            </a:r>
            <a:r>
              <a:rPr lang="en-US" altLang="zh-CN"/>
              <a:t>BBF Tree</a:t>
            </a:r>
            <a:r>
              <a:rPr lang="zh-CN" altLang="en-US"/>
              <a:t>、</a:t>
            </a:r>
            <a:r>
              <a:rPr lang="en-US" altLang="zh-CN"/>
              <a:t>MVP Tree</a:t>
            </a:r>
            <a:r>
              <a:rPr lang="zh-CN" altLang="en-US"/>
              <a:t>等。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KNN</a:t>
            </a:r>
            <a:r>
              <a:rPr lang="zh-CN" altLang="en-US"/>
              <a:t>算法实现方式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KD Tree</a:t>
            </a:r>
            <a:r>
              <a:rPr lang="zh-CN" altLang="en-US"/>
              <a:t>是</a:t>
            </a:r>
            <a:r>
              <a:rPr lang="en-US" altLang="zh-CN"/>
              <a:t>KNN</a:t>
            </a:r>
            <a:r>
              <a:rPr lang="zh-CN" altLang="en-US"/>
              <a:t>算法中用于计算最近邻的快速、便捷构建方式。</a:t>
            </a:r>
            <a:endParaRPr lang="zh-CN" altLang="en-US"/>
          </a:p>
          <a:p>
            <a:r>
              <a:rPr lang="zh-CN" altLang="en-US"/>
              <a:t> 当样本数据量少的时候，我们可以使用</a:t>
            </a:r>
            <a:r>
              <a:rPr lang="en-US" altLang="zh-CN"/>
              <a:t>brute</a:t>
            </a:r>
            <a:r>
              <a:rPr lang="zh-CN" altLang="en-US"/>
              <a:t>这种暴力的方式进行求解最近邻，即计算到所有样本的距离。但是当样本量比较大的时候，直接计算所有样本的距离，工作量有点大，所以在这种情况下，我们可以使用</a:t>
            </a:r>
            <a:r>
              <a:rPr lang="en-US" altLang="zh-CN"/>
              <a:t>kd tree</a:t>
            </a:r>
            <a:r>
              <a:rPr lang="zh-CN" altLang="en-US"/>
              <a:t>来快速的计算。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KD Tree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890" y="1068070"/>
            <a:ext cx="11158855" cy="4977130"/>
          </a:xfrm>
        </p:spPr>
        <p:txBody>
          <a:bodyPr/>
          <a:p>
            <a:r>
              <a:rPr lang="en-US" altLang="zh-CN" sz="2400"/>
              <a:t> KD</a:t>
            </a:r>
            <a:r>
              <a:rPr lang="zh-CN" altLang="en-US" sz="2400"/>
              <a:t>树采用从</a:t>
            </a:r>
            <a:r>
              <a:rPr lang="en-US" altLang="zh-CN" sz="2400"/>
              <a:t>m</a:t>
            </a:r>
            <a:r>
              <a:rPr lang="zh-CN" altLang="en-US" sz="2400"/>
              <a:t>个样本的</a:t>
            </a:r>
            <a:r>
              <a:rPr lang="en-US" altLang="zh-CN" sz="2400"/>
              <a:t>n</a:t>
            </a:r>
            <a:r>
              <a:rPr lang="zh-CN" altLang="en-US" sz="2400"/>
              <a:t>维特征中，分别计算</a:t>
            </a:r>
            <a:r>
              <a:rPr lang="en-US" altLang="zh-CN" sz="2400"/>
              <a:t>n</a:t>
            </a:r>
            <a:r>
              <a:rPr lang="zh-CN" altLang="en-US" sz="2400"/>
              <a:t>个特征取值的方差，用方差最大的第</a:t>
            </a:r>
            <a:r>
              <a:rPr lang="en-US" altLang="zh-CN" sz="2400"/>
              <a:t>k</a:t>
            </a:r>
            <a:r>
              <a:rPr lang="zh-CN" altLang="en-US" sz="2400"/>
              <a:t>维特征</a:t>
            </a:r>
            <a:r>
              <a:rPr lang="en-US" altLang="zh-CN" sz="2400"/>
              <a:t>n</a:t>
            </a:r>
            <a:r>
              <a:rPr lang="en-US" altLang="zh-CN" sz="2400" baseline="-25000"/>
              <a:t>k</a:t>
            </a:r>
            <a:r>
              <a:rPr lang="zh-CN" altLang="en-US" sz="2400"/>
              <a:t>作为根节点。对于这个特征，选择取值的中位数</a:t>
            </a:r>
            <a:r>
              <a:rPr lang="en-US" altLang="zh-CN" sz="2400"/>
              <a:t>n</a:t>
            </a:r>
            <a:r>
              <a:rPr lang="en-US" altLang="zh-CN" sz="2400" baseline="-25000"/>
              <a:t>kv</a:t>
            </a:r>
            <a:r>
              <a:rPr lang="zh-CN" altLang="en-US" sz="2400"/>
              <a:t>作为样本的划分点，对于小于该值的样本划分到左子树，对于大于等于该值的样本划分到右子树，对左右子树采用同样的方式找方差最大的特征作为根节点，递归即可产生</a:t>
            </a:r>
            <a:r>
              <a:rPr lang="en-US" altLang="zh-CN" sz="2400"/>
              <a:t>KD</a:t>
            </a:r>
            <a:r>
              <a:rPr lang="zh-CN" altLang="en-US" sz="2400"/>
              <a:t>树。</a:t>
            </a:r>
            <a:endParaRPr lang="zh-CN" altLang="en-US" sz="24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KD Tree</a:t>
            </a:r>
            <a:r>
              <a:rPr lang="zh-CN" altLang="en-US"/>
              <a:t>构建方式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271" y="3472187"/>
            <a:ext cx="6744991" cy="32448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二维样本</a:t>
            </a:r>
            <a:r>
              <a:rPr lang="en-US" altLang="zh-CN"/>
              <a:t>: {(2,3), (5,4), (9,6), (4,7), (8,1), (7,2)}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KD tree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616" y="1998654"/>
            <a:ext cx="4627658" cy="4670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 </a:t>
            </a:r>
            <a:r>
              <a:rPr lang="zh-CN" altLang="en-US"/>
              <a:t>当我们生成KD树以后，就可以去预测测试集里面的样本目标点了。对于一个目标点，我们首先在KD树里面找到包含目标点的叶子节点。以目标点为圆心，以目标点到叶子节点中样本实例的最短距离为半径，得到一个超球体，最近邻的点一定在这个超球体内部。然后返回叶子节点的父节点，检查另一个子节点包含的超矩形体是否和超球体相交，如果相交就到这个子节点寻找是否有更加近的近邻,有的话就更新最近邻。如果不相交那就简单了，我们直接返回父节点的父节点，在另一个子树继续搜索最近邻。当回溯到根节点时，算法结束，此时保存的最近邻节点就是最终的最近邻。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KD tree</a:t>
            </a:r>
            <a:r>
              <a:rPr lang="zh-CN" altLang="en-US"/>
              <a:t>查找最近邻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找到所属的叶子节点后，以目标点为圆心，以目标点到最近样本</a:t>
            </a:r>
            <a:r>
              <a:rPr lang="zh-CN" altLang="en-US">
                <a:sym typeface="+mn-ea"/>
              </a:rPr>
              <a:t>点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一般为当前叶子节点中的其它训练数据或者刚刚经过的父节点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为半径画圆，从最近样本点往根节点进行遍历，如果这个圆和分割节点的分割线有交线，那么就考虑分割点的另外一个子树。如果在遍历过程中，找到距离比刚开始的样本距离近的样本，那就进行更新操作。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一直迭代遍历到根节点上，结束循环找到最终的最小距离的样本。</a:t>
            </a:r>
            <a:endParaRPr lang="zh-CN" altLang="en-US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KD tree</a:t>
            </a:r>
            <a:r>
              <a:rPr lang="zh-CN" altLang="en-US"/>
              <a:t>查找最近邻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KD tree</a:t>
            </a:r>
            <a:r>
              <a:rPr lang="zh-CN" altLang="en-US"/>
              <a:t>查找最近邻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382" y="1014542"/>
            <a:ext cx="7927777" cy="49984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KNN</a:t>
            </a:r>
            <a:r>
              <a:rPr lang="zh-CN" altLang="en-US"/>
              <a:t>参数说明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10289" y="1379285"/>
          <a:ext cx="11770360" cy="2929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3720"/>
                <a:gridCol w="4490085"/>
                <a:gridCol w="5456555"/>
              </a:tblGrid>
              <a:tr h="418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参数</a:t>
                      </a:r>
                      <a:endParaRPr lang="zh-CN" altLang="en-US" sz="1600"/>
                    </a:p>
                  </a:txBody>
                  <a:tcPr marL="91408" marR="91408" marT="45703" marB="45703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KNeighborsClassifier</a:t>
                      </a:r>
                      <a:endParaRPr lang="en-US" altLang="zh-CN" sz="1600"/>
                    </a:p>
                  </a:txBody>
                  <a:tcPr marL="91408" marR="91408" marT="45703" marB="45703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KNeighborsRegressor</a:t>
                      </a:r>
                      <a:endParaRPr lang="zh-CN" altLang="en-US" sz="1600"/>
                    </a:p>
                  </a:txBody>
                  <a:tcPr marL="91408" marR="91408" marT="45703" marB="45703" anchor="ctr" anchorCtr="0"/>
                </a:tc>
              </a:tr>
              <a:tr h="418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weights</a:t>
                      </a:r>
                      <a:endParaRPr lang="zh-CN" altLang="en-US" sz="1600"/>
                    </a:p>
                  </a:txBody>
                  <a:tcPr marL="91408" marR="91408" marT="45703" marB="45703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样本权重，可选参数</a:t>
                      </a:r>
                      <a:r>
                        <a:rPr lang="en-US" altLang="zh-CN" sz="1600"/>
                        <a:t>: uniform(</a:t>
                      </a:r>
                      <a:r>
                        <a:rPr lang="zh-CN" altLang="en-US" sz="1600"/>
                        <a:t>等权重</a:t>
                      </a:r>
                      <a:r>
                        <a:rPr lang="en-US" altLang="zh-CN" sz="1600"/>
                        <a:t>)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distance(</a:t>
                      </a:r>
                      <a:r>
                        <a:rPr lang="zh-CN" altLang="en-US" sz="1600"/>
                        <a:t>权重和距离成反比，越近影响越强</a:t>
                      </a:r>
                      <a:r>
                        <a:rPr lang="en-US" altLang="zh-CN" sz="1600"/>
                        <a:t>)</a:t>
                      </a:r>
                      <a:r>
                        <a:rPr lang="zh-CN" altLang="en-US" sz="1600"/>
                        <a:t>；默认为</a:t>
                      </a:r>
                      <a:r>
                        <a:rPr lang="en-US" altLang="zh-CN" sz="1600"/>
                        <a:t>uniform</a:t>
                      </a:r>
                      <a:endParaRPr lang="en-US" altLang="zh-CN" sz="1600"/>
                    </a:p>
                  </a:txBody>
                  <a:tcPr marL="91408" marR="91408" marT="45703" marB="45703" anchor="ctr" anchorCtr="0"/>
                </a:tc>
                <a:tc hMerge="1">
                  <a:tcPr anchor="ctr" anchorCtr="0"/>
                </a:tc>
              </a:tr>
              <a:tr h="418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n_neighbors</a:t>
                      </a:r>
                      <a:endParaRPr lang="zh-CN" altLang="en-US" sz="1600"/>
                    </a:p>
                  </a:txBody>
                  <a:tcPr marL="91408" marR="91408" marT="45703" marB="45703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邻近数目，默认为</a:t>
                      </a: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marL="91408" marR="91408" marT="45703" marB="45703" anchor="ctr" anchorCtr="0"/>
                </a:tc>
                <a:tc hMerge="1">
                  <a:tcPr anchor="ctr" anchorCtr="0"/>
                </a:tc>
              </a:tr>
              <a:tr h="418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algorithm </a:t>
                      </a:r>
                      <a:endParaRPr lang="zh-CN" altLang="en-US" sz="1600"/>
                    </a:p>
                  </a:txBody>
                  <a:tcPr marL="91408" marR="91408" marT="45703" marB="45703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计算方式，默认为</a:t>
                      </a:r>
                      <a:r>
                        <a:rPr lang="en-US" altLang="zh-CN" sz="1600"/>
                        <a:t>auto</a:t>
                      </a:r>
                      <a:r>
                        <a:rPr lang="zh-CN" altLang="en-US" sz="1600"/>
                        <a:t>，可选参数</a:t>
                      </a:r>
                      <a:r>
                        <a:rPr lang="en-US" altLang="zh-CN" sz="1600"/>
                        <a:t>: auto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ball_tree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kd_tree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brute</a:t>
                      </a:r>
                      <a:r>
                        <a:rPr lang="zh-CN" altLang="en-US" sz="1600"/>
                        <a:t>；推荐选择</a:t>
                      </a:r>
                      <a:r>
                        <a:rPr lang="en-US" altLang="zh-CN" sz="1600"/>
                        <a:t>kd_tree</a:t>
                      </a:r>
                      <a:endParaRPr lang="en-US" altLang="zh-CN" sz="1600"/>
                    </a:p>
                  </a:txBody>
                  <a:tcPr marL="91408" marR="91408" marT="45703" marB="45703" anchor="ctr" anchorCtr="0"/>
                </a:tc>
                <a:tc hMerge="1">
                  <a:tcPr anchor="ctr" anchorCtr="0"/>
                </a:tc>
              </a:tr>
              <a:tr h="418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leaf_size </a:t>
                      </a:r>
                      <a:endParaRPr lang="zh-CN" altLang="en-US" sz="1600"/>
                    </a:p>
                  </a:txBody>
                  <a:tcPr marL="91408" marR="91408" marT="45703" marB="45703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在使用</a:t>
                      </a:r>
                      <a:r>
                        <a:rPr lang="en-US" altLang="zh-CN" sz="1600"/>
                        <a:t>KD_Tree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Ball_Tree</a:t>
                      </a:r>
                      <a:r>
                        <a:rPr lang="zh-CN" altLang="en-US" sz="1600"/>
                        <a:t>的时候，允许存在最多的叶子数量，默认为</a:t>
                      </a:r>
                      <a:r>
                        <a:rPr lang="en-US" altLang="zh-CN" sz="1600"/>
                        <a:t>30</a:t>
                      </a:r>
                      <a:endParaRPr lang="en-US" altLang="zh-CN" sz="1600"/>
                    </a:p>
                  </a:txBody>
                  <a:tcPr marL="91408" marR="91408" marT="45703" marB="45703" anchor="ctr" anchorCtr="0"/>
                </a:tc>
                <a:tc hMerge="1">
                  <a:tcPr anchor="ctr" anchorCtr="0"/>
                </a:tc>
              </a:tr>
              <a:tr h="418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metric </a:t>
                      </a:r>
                      <a:endParaRPr lang="zh-CN" altLang="en-US" sz="1600"/>
                    </a:p>
                  </a:txBody>
                  <a:tcPr marL="91408" marR="91408" marT="45703" marB="45703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样本之间距离度量公式，默认为minkowski（闵可夫斯基）；当参数</a:t>
                      </a:r>
                      <a:r>
                        <a:rPr lang="en-US" altLang="zh-CN" sz="1600"/>
                        <a:t>p</a:t>
                      </a:r>
                      <a:r>
                        <a:rPr lang="zh-CN" altLang="en-US" sz="1600"/>
                        <a:t>为</a:t>
                      </a:r>
                      <a:r>
                        <a:rPr lang="en-US" altLang="zh-CN" sz="1600"/>
                        <a:t>2</a:t>
                      </a:r>
                      <a:r>
                        <a:rPr lang="zh-CN" altLang="en-US" sz="1600"/>
                        <a:t>的时候，其实就是欧几里得距离</a:t>
                      </a:r>
                      <a:endParaRPr lang="zh-CN" altLang="en-US" sz="1600"/>
                    </a:p>
                  </a:txBody>
                  <a:tcPr marL="91408" marR="91408" marT="45703" marB="45703" anchor="ctr" anchorCtr="0"/>
                </a:tc>
                <a:tc hMerge="1">
                  <a:tcPr anchor="ctr" anchorCtr="0"/>
                </a:tc>
              </a:tr>
              <a:tr h="418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p</a:t>
                      </a:r>
                      <a:endParaRPr lang="en-US" altLang="zh-CN" sz="1600"/>
                    </a:p>
                  </a:txBody>
                  <a:tcPr marL="91408" marR="91408" marT="45703" marB="45703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给定</a:t>
                      </a:r>
                      <a:r>
                        <a:rPr lang="zh-CN" altLang="en-US" sz="1600">
                          <a:sym typeface="+mn-ea"/>
                        </a:rPr>
                        <a:t>minkowski距离中的</a:t>
                      </a:r>
                      <a:r>
                        <a:rPr lang="en-US" altLang="zh-CN" sz="1600">
                          <a:sym typeface="+mn-ea"/>
                        </a:rPr>
                        <a:t>p</a:t>
                      </a:r>
                      <a:r>
                        <a:rPr lang="zh-CN" altLang="en-US" sz="1600">
                          <a:sym typeface="+mn-ea"/>
                        </a:rPr>
                        <a:t>值，默认为</a:t>
                      </a:r>
                      <a:r>
                        <a:rPr lang="en-US" altLang="zh-CN" sz="1600">
                          <a:sym typeface="+mn-ea"/>
                        </a:rPr>
                        <a:t>2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91408" marR="91408" marT="45703" marB="45703"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课上课下“九字”真言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认真听，善摘录，勤思考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多温故，乐实践</a:t>
            </a:r>
            <a:r>
              <a:rPr lang="zh-CN" altLang="en-US" sz="2000" dirty="0"/>
              <a:t>，再发散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四不原则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不懒散惰性，不迟到早退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不请假旷课，不拖延作业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一点注意事项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违反“四不原则”，不推荐就业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课程要求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分类问题综合案例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：鸢尾花数据分类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567" y="3320435"/>
          <a:ext cx="914231" cy="21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567" y="3320435"/>
                        <a:ext cx="914231" cy="21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基于</a:t>
            </a:r>
            <a:r>
              <a:rPr lang="zh-CN" altLang="en-US" sz="2400" dirty="0">
                <a:sym typeface="+mn-ea"/>
                <a:hlinkClick r:id="rId3"/>
              </a:rPr>
              <a:t>鸢尾花数据</a:t>
            </a:r>
            <a:r>
              <a:rPr lang="zh-CN" altLang="en-US" sz="2400" dirty="0">
                <a:sym typeface="+mn-ea"/>
              </a:rPr>
              <a:t>进行分类模型构建，使用</a:t>
            </a:r>
            <a:r>
              <a:rPr lang="en-US" altLang="zh-CN" sz="2400" dirty="0">
                <a:sym typeface="+mn-ea"/>
              </a:rPr>
              <a:t>logistics</a:t>
            </a:r>
            <a:r>
              <a:rPr lang="zh-CN" altLang="en-US" sz="2400" dirty="0">
                <a:sym typeface="+mn-ea"/>
              </a:rPr>
              <a:t>算法和</a:t>
            </a:r>
            <a:r>
              <a:rPr lang="en-US" altLang="zh-CN" sz="2400" dirty="0">
                <a:sym typeface="+mn-ea"/>
              </a:rPr>
              <a:t>KNN</a:t>
            </a:r>
            <a:r>
              <a:rPr lang="zh-CN" altLang="en-US" sz="2400" dirty="0">
                <a:sym typeface="+mn-ea"/>
              </a:rPr>
              <a:t>算法进行构建，并计算两种算法的</a:t>
            </a:r>
            <a:r>
              <a:rPr lang="en-US" altLang="zh-CN" sz="2400" dirty="0">
                <a:sym typeface="+mn-ea"/>
              </a:rPr>
              <a:t>AOC</a:t>
            </a:r>
            <a:r>
              <a:rPr lang="zh-CN" altLang="en-US" sz="2400" dirty="0">
                <a:sym typeface="+mn-ea"/>
              </a:rPr>
              <a:t>值，以及画出</a:t>
            </a:r>
            <a:r>
              <a:rPr lang="zh-CN" altLang="en-US" sz="2400">
                <a:sym typeface="+mn-ea"/>
              </a:rPr>
              <a:t>对应的</a:t>
            </a:r>
            <a:r>
              <a:rPr lang="en-US" altLang="zh-CN" sz="2400">
                <a:sym typeface="+mn-ea"/>
              </a:rPr>
              <a:t>ROC</a:t>
            </a:r>
            <a:r>
              <a:rPr lang="zh-CN" altLang="en-US" sz="2400" dirty="0">
                <a:sym typeface="+mn-ea"/>
              </a:rPr>
              <a:t>曲线</a:t>
            </a:r>
            <a:endParaRPr lang="zh-CN" altLang="en-US" sz="2400" dirty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55" dirty="0">
                <a:solidFill>
                  <a:schemeClr val="tx1"/>
                </a:solidFill>
                <a:sym typeface="+mn-ea"/>
              </a:rPr>
              <a:t>数据来源：http://archive.ics.uci.edu/ml/datasets/Iris</a:t>
            </a:r>
            <a:endParaRPr lang="zh-CN" altLang="en-US" sz="2055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567" y="3320435"/>
          <a:ext cx="914231" cy="21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567" y="3320435"/>
                        <a:ext cx="914231" cy="21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47" y="2925196"/>
            <a:ext cx="10430743" cy="1836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8215" y="4531995"/>
            <a:ext cx="2313940" cy="21570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分类问题综合案例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：鸢尾花数据分类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567" y="3320435"/>
          <a:ext cx="914231" cy="21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567" y="3320435"/>
                        <a:ext cx="914231" cy="21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567" y="3320435"/>
          <a:ext cx="914231" cy="21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567" y="3320435"/>
                        <a:ext cx="914231" cy="21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31" y="1214530"/>
            <a:ext cx="5456180" cy="44276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分类问题综合案例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：鸢尾花数据分类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567" y="3320435"/>
          <a:ext cx="914231" cy="21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567" y="3320435"/>
                        <a:ext cx="914231" cy="21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567" y="3320435"/>
          <a:ext cx="914231" cy="21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567" y="3320435"/>
                        <a:ext cx="914231" cy="21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15" y="1014542"/>
            <a:ext cx="9481969" cy="54568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KNN</a:t>
            </a:r>
            <a:r>
              <a:rPr lang="zh-CN" altLang="en-US" sz="2400" dirty="0"/>
              <a:t>算法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KD-Tree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endParaRPr lang="zh-CN" altLang="en-US" dirty="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5862" y="1102156"/>
            <a:ext cx="5006683" cy="4346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 K</a:t>
            </a:r>
            <a:r>
              <a:rPr lang="zh-CN" altLang="en-US"/>
              <a:t>近邻</a:t>
            </a:r>
            <a:r>
              <a:rPr lang="en-US" altLang="zh-CN"/>
              <a:t>(K-nearst neighbors, KNN)</a:t>
            </a:r>
            <a:r>
              <a:rPr lang="zh-CN" altLang="en-US"/>
              <a:t>是一种基本的机器学习算法，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所谓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k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近邻，就是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k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个最近的邻居的意思，说的是每个样本都可以用它最接近的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k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个邻居来代表。比如：判断一个人的人品，只需要观察与他来往最密切的几个人的人品好坏就可以得出，即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“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近朱者赤，近墨者黑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；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KNN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算法既可以应用于分类应用中，也可以应用在回归应用中。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KNN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在做回归和分类的主要区别在于最后做预测的时候的决策方式不同。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KNN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在分类预测时，一般采用</a:t>
            </a:r>
            <a:r>
              <a:rPr lang="zh-CN" altLang="en-US" b="1" dirty="0">
                <a:solidFill>
                  <a:srgbClr val="000000"/>
                </a:solidFill>
                <a:sym typeface="+mn-ea"/>
              </a:rPr>
              <a:t>多数表决法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；而在做回归预测时，一般采用</a:t>
            </a:r>
            <a:r>
              <a:rPr lang="zh-CN" altLang="en-US" b="1" dirty="0">
                <a:solidFill>
                  <a:srgbClr val="000000"/>
                </a:solidFill>
                <a:sym typeface="+mn-ea"/>
              </a:rPr>
              <a:t>平均值法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KNN</a:t>
            </a:r>
            <a:r>
              <a:rPr lang="zh-CN" altLang="en-US"/>
              <a:t>算法原理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845" y="1200150"/>
            <a:ext cx="11297920" cy="4977130"/>
          </a:xfrm>
        </p:spPr>
        <p:txBody>
          <a:bodyPr/>
          <a:p>
            <a:r>
              <a:rPr lang="en-US" altLang="zh-CN"/>
              <a:t> 1. </a:t>
            </a:r>
            <a:r>
              <a:rPr lang="zh-CN" altLang="en-US"/>
              <a:t>从训练集合中获取</a:t>
            </a:r>
            <a:r>
              <a:rPr lang="en-US" altLang="zh-CN"/>
              <a:t>K</a:t>
            </a:r>
            <a:r>
              <a:rPr lang="zh-CN" altLang="en-US"/>
              <a:t>个离待预测样本距离最近的样本数据；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2. </a:t>
            </a:r>
            <a:r>
              <a:rPr lang="zh-CN" altLang="en-US"/>
              <a:t>根据获取得到的</a:t>
            </a:r>
            <a:r>
              <a:rPr lang="en-US" altLang="zh-CN"/>
              <a:t>K</a:t>
            </a:r>
            <a:r>
              <a:rPr lang="zh-CN" altLang="en-US"/>
              <a:t>个样本数据来预测当前待预测样本的目标属性值。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KNN</a:t>
            </a:r>
            <a:r>
              <a:rPr lang="zh-CN" altLang="en-US"/>
              <a:t>算法原理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0334" t="5535" r="12207" b="3753"/>
          <a:stretch>
            <a:fillRect/>
          </a:stretch>
        </p:blipFill>
        <p:spPr>
          <a:xfrm>
            <a:off x="540446" y="2853810"/>
            <a:ext cx="3754695" cy="3376305"/>
          </a:xfrm>
          <a:prstGeom prst="rect">
            <a:avLst/>
          </a:prstGeom>
        </p:spPr>
      </p:pic>
      <p:sp>
        <p:nvSpPr>
          <p:cNvPr id="2" name="内容占位符 2"/>
          <p:cNvSpPr>
            <a:spLocks noGrp="1"/>
          </p:cNvSpPr>
          <p:nvPr/>
        </p:nvSpPr>
        <p:spPr>
          <a:xfrm>
            <a:off x="4441825" y="2779395"/>
            <a:ext cx="7038975" cy="35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如左图中，绿色圆要被决定赋予哪个类，是红色三角形还是蓝色四方形？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sym typeface="+mn-ea"/>
              </a:rPr>
              <a:t> 如果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K=3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，由于红色三角形所占比例为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2/3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，绿色圆将被赋予红色三角形那个类；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sym typeface="+mn-ea"/>
              </a:rPr>
              <a:t> 如果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K=5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，由于蓝色四方形比例为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3/5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，因此绿色圆被赋予蓝色四方形类。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3115"/>
            <a:ext cx="10515600" cy="284416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 </a:t>
            </a:r>
            <a:r>
              <a:rPr lang="zh-CN" altLang="en-US" dirty="0">
                <a:sym typeface="+mn-ea"/>
              </a:rPr>
              <a:t>上图中对多种食物提供两个特征，一个特征是对配料有多脆的度量</a:t>
            </a:r>
            <a:r>
              <a:rPr lang="en-US" altLang="zh-CN" dirty="0">
                <a:sym typeface="+mn-ea"/>
              </a:rPr>
              <a:t>(crunchiness),</a:t>
            </a:r>
            <a:r>
              <a:rPr lang="zh-CN" altLang="en-US" dirty="0">
                <a:sym typeface="+mn-ea"/>
              </a:rPr>
              <a:t>取值范围</a:t>
            </a:r>
            <a:r>
              <a:rPr lang="en-US" altLang="zh-CN" dirty="0">
                <a:sym typeface="+mn-ea"/>
              </a:rPr>
              <a:t>1~10</a:t>
            </a:r>
            <a:r>
              <a:rPr lang="zh-CN" altLang="en-US" dirty="0">
                <a:sym typeface="+mn-ea"/>
              </a:rPr>
              <a:t>；第二个特征是对配料有多甜的度量（</a:t>
            </a:r>
            <a:r>
              <a:rPr lang="en-US" altLang="zh-CN" dirty="0">
                <a:sym typeface="+mn-ea"/>
              </a:rPr>
              <a:t>sweetness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取值范围</a:t>
            </a:r>
            <a:r>
              <a:rPr lang="en-US" altLang="zh-CN" dirty="0">
                <a:sym typeface="+mn-ea"/>
              </a:rPr>
              <a:t>1~10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我们标记配料为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中类型之一：</a:t>
            </a:r>
            <a:r>
              <a:rPr lang="en-US" altLang="zh-CN" dirty="0">
                <a:sym typeface="+mn-ea"/>
              </a:rPr>
              <a:t>fruit</a:t>
            </a:r>
            <a:r>
              <a:rPr lang="zh-CN" altLang="en-US" dirty="0">
                <a:sym typeface="+mn-ea"/>
              </a:rPr>
              <a:t>（水果）、</a:t>
            </a:r>
            <a:r>
              <a:rPr lang="en-US" altLang="zh-CN" dirty="0">
                <a:sym typeface="+mn-ea"/>
              </a:rPr>
              <a:t>vegetable</a:t>
            </a:r>
            <a:r>
              <a:rPr lang="zh-CN" altLang="en-US" dirty="0">
                <a:sym typeface="+mn-ea"/>
              </a:rPr>
              <a:t>（蔬菜）或者</a:t>
            </a:r>
            <a:r>
              <a:rPr lang="en-US" altLang="zh-CN" dirty="0">
                <a:sym typeface="+mn-ea"/>
              </a:rPr>
              <a:t>protein</a:t>
            </a:r>
            <a:r>
              <a:rPr lang="zh-CN" altLang="en-US" dirty="0">
                <a:sym typeface="+mn-ea"/>
              </a:rPr>
              <a:t>（蛋白质）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一个案例了解</a:t>
            </a:r>
            <a:r>
              <a:rPr lang="en-US" altLang="zh-CN"/>
              <a:t>KNN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093444" y="1055175"/>
            <a:ext cx="9153100" cy="2146537"/>
            <a:chOff x="1742" y="2117"/>
            <a:chExt cx="14417" cy="338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42" y="2117"/>
              <a:ext cx="14383" cy="198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" y="4044"/>
              <a:ext cx="14405" cy="1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70510" y="1067435"/>
            <a:ext cx="11396345" cy="510984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我们绘制二维数据的散点图，维度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表示配料的甜度（</a:t>
            </a:r>
            <a:r>
              <a:rPr lang="en-US" altLang="zh-CN">
                <a:sym typeface="+mn-ea"/>
              </a:rPr>
              <a:t>sweetness</a:t>
            </a:r>
            <a:r>
              <a:rPr lang="zh-CN" altLang="en-US">
                <a:sym typeface="+mn-ea"/>
              </a:rPr>
              <a:t>），维度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表示配料的脆度（</a:t>
            </a:r>
            <a:r>
              <a:rPr lang="en-US" altLang="zh-CN">
                <a:sym typeface="+mn-ea"/>
              </a:rPr>
              <a:t>crunchiness</a:t>
            </a:r>
            <a:r>
              <a:rPr lang="zh-CN" altLang="en-US">
                <a:sym typeface="+mn-ea"/>
              </a:rPr>
              <a:t>），散点图如下：</a:t>
            </a:r>
            <a:endParaRPr lang="zh-CN" altLang="en-US"/>
          </a:p>
          <a:p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一个案例了解</a:t>
            </a:r>
            <a:r>
              <a:rPr lang="en-US" altLang="zh-CN">
                <a:sym typeface="+mn-ea"/>
              </a:rPr>
              <a:t>KNN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229" y="2576217"/>
            <a:ext cx="4589483" cy="400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28" y="2576217"/>
            <a:ext cx="4608878" cy="400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西红柿是属于哪类呢</a:t>
            </a:r>
            <a:r>
              <a:rPr lang="en-US" altLang="zh-CN">
                <a:sym typeface="+mn-ea"/>
              </a:rPr>
              <a:t>??</a:t>
            </a:r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一个案例了解</a:t>
            </a:r>
            <a:r>
              <a:rPr lang="en-US" altLang="zh-CN">
                <a:sym typeface="+mn-ea"/>
              </a:rPr>
              <a:t>KNN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34" y="1411656"/>
            <a:ext cx="4035635" cy="403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KNN</a:t>
            </a:r>
            <a:r>
              <a:rPr lang="zh-CN" altLang="en-US"/>
              <a:t>算法中，非常重要的主要是三个因素：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 b="1"/>
              <a:t>K</a:t>
            </a:r>
            <a:r>
              <a:rPr lang="zh-CN" altLang="en-US" b="1"/>
              <a:t>值的选择</a:t>
            </a:r>
            <a:r>
              <a:rPr lang="zh-CN" altLang="en-US"/>
              <a:t>：对于</a:t>
            </a:r>
            <a:r>
              <a:rPr lang="en-US" altLang="zh-CN"/>
              <a:t>K</a:t>
            </a:r>
            <a:r>
              <a:rPr lang="zh-CN" altLang="en-US"/>
              <a:t>值的选择，一般根据样本分布选择一个较小的值，然后通过交叉验证来选择一个比较合适的最终值；当选择比较小的</a:t>
            </a:r>
            <a:r>
              <a:rPr lang="en-US" altLang="zh-CN"/>
              <a:t>K</a:t>
            </a:r>
            <a:r>
              <a:rPr lang="zh-CN" altLang="en-US"/>
              <a:t>值的时候，表示使用较小领域中的样本进行预测，训练误差会减小，但是会导致模型变得复杂，容易过拟合；当选择较大的</a:t>
            </a:r>
            <a:r>
              <a:rPr lang="en-US" altLang="zh-CN"/>
              <a:t>K</a:t>
            </a:r>
            <a:r>
              <a:rPr lang="zh-CN" altLang="en-US"/>
              <a:t>值的时候，表示使用较大领域中的样本进行预测，训练误差会增大，同时会使模型变得简单，容易导致欠拟合；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 b="1"/>
              <a:t>距离的度量</a:t>
            </a:r>
            <a:r>
              <a:rPr lang="zh-CN" altLang="en-US"/>
              <a:t>：一般使用欧氏距离</a:t>
            </a:r>
            <a:r>
              <a:rPr lang="en-US" altLang="zh-CN"/>
              <a:t>(</a:t>
            </a:r>
            <a:r>
              <a:rPr lang="zh-CN" altLang="en-US"/>
              <a:t>欧几里得距离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 b="1"/>
              <a:t>决策规则</a:t>
            </a:r>
            <a:r>
              <a:rPr lang="zh-CN" altLang="en-US"/>
              <a:t>：在分类模型中，主要使用多数表决法或者加权多数表决法；在回归模型中，主要使用平均值法或者加权平均值法。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KNN</a:t>
            </a:r>
            <a:r>
              <a:rPr lang="zh-CN" altLang="en-US"/>
              <a:t>三要素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3420</Words>
  <Application>WPS 演示</Application>
  <PresentationFormat>宽屏</PresentationFormat>
  <Paragraphs>171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课程要求</vt:lpstr>
      <vt:lpstr>课程内容</vt:lpstr>
      <vt:lpstr>KNN算法原理</vt:lpstr>
      <vt:lpstr>KNN算法原理</vt:lpstr>
      <vt:lpstr>一个案例了解KNN</vt:lpstr>
      <vt:lpstr>一个案例了解KNN</vt:lpstr>
      <vt:lpstr>一个案例了解KNN</vt:lpstr>
      <vt:lpstr>KNN三要素</vt:lpstr>
      <vt:lpstr>KNN分类预测规则</vt:lpstr>
      <vt:lpstr>KNN回归预测规则</vt:lpstr>
      <vt:lpstr>KNN算法实现方式</vt:lpstr>
      <vt:lpstr>KD Tree</vt:lpstr>
      <vt:lpstr>KD Tree构建方式</vt:lpstr>
      <vt:lpstr>KD tree</vt:lpstr>
      <vt:lpstr>KD tree查找最近邻</vt:lpstr>
      <vt:lpstr>KD tree查找最近邻</vt:lpstr>
      <vt:lpstr>KD tree查找最近邻</vt:lpstr>
      <vt:lpstr>KNN参数说明</vt:lpstr>
      <vt:lpstr>分类问题综合案例(二)：鸢尾花数据分类</vt:lpstr>
      <vt:lpstr>分类问题综合案例(二)：鸢尾花数据分类</vt:lpstr>
      <vt:lpstr>分类问题综合案例(二)：鸢尾花数据分类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ibf</cp:lastModifiedBy>
  <cp:revision>94</cp:revision>
  <dcterms:created xsi:type="dcterms:W3CDTF">2014-03-19T02:43:00Z</dcterms:created>
  <dcterms:modified xsi:type="dcterms:W3CDTF">2018-11-11T06:28:44Z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