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 r:id="rId3"/>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285"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3551"/>
    <a:srgbClr val="F2F9F9"/>
    <a:srgbClr val="FFF7C7"/>
    <a:srgbClr val="F8F7E0"/>
    <a:srgbClr val="EEFDFD"/>
    <a:srgbClr val="F3F3F3"/>
    <a:srgbClr val="E9F2DF"/>
    <a:srgbClr val="11A7FC"/>
    <a:srgbClr val="95D127"/>
    <a:srgbClr val="FF8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snapToGrid="0" showGuides="1">
      <p:cViewPr varScale="1">
        <p:scale>
          <a:sx n="84" d="100"/>
          <a:sy n="84" d="100"/>
        </p:scale>
        <p:origin x="372" y="84"/>
      </p:cViewPr>
      <p:guideLst>
        <p:guide orient="horz" pos="222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17.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image" Target="../media/image46.wmf"/><Relationship Id="rId7" Type="http://schemas.openxmlformats.org/officeDocument/2006/relationships/image" Target="../media/image45.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134E9-2BD2-426A-A5CB-F9323A3329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E5E20-B8E7-4526-9878-C0CF8296F4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在上决策树之前先复习一下熵、联合熵、条件熵、互信息等相关知识点</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从这个图中我们可以发现花瓣长度和花瓣宽度对于鸢尾花的分类比较重要</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在上决策树之前先复习一下熵、联合熵、条件熵、互信息等相关知识点</a:t>
            </a:r>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ln w="12700"/>
        </p:spPr>
        <p:txBody>
          <a:bodyPr wrap="square" lIns="91440" tIns="45720" rIns="91440" bIns="45720" anchor="t"/>
          <a:p>
            <a:pPr lvl="0" eaLnBrk="1" hangingPunct="1">
              <a:spcBef>
                <a:spcPct val="0"/>
              </a:spcBef>
            </a:pPr>
            <a:r>
              <a:rPr lang="zh-CN" altLang="en-US" dirty="0"/>
              <a:t>封面标题特殊字体为百度简综艺。可以自行下载使用或改为微软雅黑。</a:t>
            </a:r>
            <a:endParaRPr lang="zh-CN" altLang="en-US" dirty="0"/>
          </a:p>
        </p:txBody>
      </p:sp>
      <p:sp>
        <p:nvSpPr>
          <p:cNvPr id="49156" name="灯片编号占位符 3"/>
          <p:cNvSpPr txBox="1">
            <a:spLocks noGrp="1"/>
          </p:cNvSpP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import numpy as np</a:t>
            </a:r>
            <a:endParaRPr lang="zh-CN" altLang="en-US"/>
          </a:p>
          <a:p>
            <a:r>
              <a:rPr lang="zh-CN" altLang="en-US"/>
              <a:t>import matplotlib.pyplot as plt</a:t>
            </a:r>
            <a:endParaRPr lang="zh-CN" altLang="en-US"/>
          </a:p>
          <a:p>
            <a:endParaRPr lang="zh-CN" altLang="en-US"/>
          </a:p>
          <a:p>
            <a:r>
              <a:rPr lang="zh-CN" altLang="en-US"/>
              <a:t>def h(x):</a:t>
            </a:r>
            <a:endParaRPr lang="zh-CN" altLang="en-US"/>
          </a:p>
          <a:p>
            <a:r>
              <a:rPr lang="zh-CN" altLang="en-US"/>
              <a:t>  """求信息熵"""</a:t>
            </a:r>
            <a:endParaRPr lang="zh-CN" altLang="en-US"/>
          </a:p>
          <a:p>
            <a:r>
              <a:rPr lang="zh-CN" altLang="en-US"/>
              <a:t>  return np.sum([-i*np.log2(i) for i in x])</a:t>
            </a:r>
            <a:endParaRPr lang="zh-CN" altLang="en-US"/>
          </a:p>
          <a:p>
            <a:endParaRPr lang="zh-CN" altLang="en-US"/>
          </a:p>
          <a:p>
            <a:r>
              <a:rPr lang="zh-CN" altLang="en-US"/>
              <a:t>left = [1, 2, 3, 4]</a:t>
            </a:r>
            <a:endParaRPr lang="zh-CN" altLang="en-US"/>
          </a:p>
          <a:p>
            <a:r>
              <a:rPr lang="zh-CN" altLang="en-US"/>
              <a:t>height = [0.25, 0.25, 0.25, 0.25]</a:t>
            </a:r>
            <a:endParaRPr lang="zh-CN" altLang="en-US"/>
          </a:p>
          <a:p>
            <a:r>
              <a:rPr lang="zh-CN" altLang="en-US"/>
              <a:t>rects =plt.bar(left = left,height = height,width = 0.2,align="center")</a:t>
            </a:r>
            <a:endParaRPr lang="zh-CN" altLang="en-US"/>
          </a:p>
          <a:p>
            <a:r>
              <a:rPr lang="zh-CN" altLang="en-US"/>
              <a:t>plt.xticks(left,('A','B', 'C', 'D'))</a:t>
            </a:r>
            <a:endParaRPr lang="zh-CN" altLang="en-US"/>
          </a:p>
          <a:p>
            <a:r>
              <a:rPr lang="zh-CN" altLang="en-US"/>
              <a:t>plt.title("H(X)=2")</a:t>
            </a:r>
            <a:endParaRPr lang="zh-CN" altLang="en-US"/>
          </a:p>
          <a:p>
            <a:r>
              <a:rPr lang="zh-CN" altLang="en-US"/>
              <a:t>plt.show()</a:t>
            </a:r>
            <a:endParaRPr lang="zh-CN" altLang="en-US"/>
          </a:p>
          <a:p>
            <a:endParaRPr lang="zh-CN" altLang="en-US"/>
          </a:p>
          <a:p>
            <a:r>
              <a:rPr lang="zh-CN" altLang="en-US"/>
              <a:t>left = [1, 2, 3, 4]</a:t>
            </a:r>
            <a:endParaRPr lang="zh-CN" altLang="en-US"/>
          </a:p>
          <a:p>
            <a:r>
              <a:rPr lang="zh-CN" altLang="en-US"/>
              <a:t>height = [0.65, 0.25, 0.05, 0.05]</a:t>
            </a:r>
            <a:endParaRPr lang="zh-CN" altLang="en-US"/>
          </a:p>
          <a:p>
            <a:r>
              <a:rPr lang="zh-CN" altLang="en-US"/>
              <a:t>rects =plt.bar(left = left,height = height,width = 0.2,align="center")</a:t>
            </a:r>
            <a:endParaRPr lang="zh-CN" altLang="en-US"/>
          </a:p>
          <a:p>
            <a:r>
              <a:rPr lang="zh-CN" altLang="en-US"/>
              <a:t>plt.xticks(left,('A','B', 'C', 'D'))</a:t>
            </a:r>
            <a:endParaRPr lang="zh-CN" altLang="en-US"/>
          </a:p>
          <a:p>
            <a:r>
              <a:rPr lang="zh-CN" altLang="en-US"/>
              <a:t>plt.title("H(X)=1.336")</a:t>
            </a:r>
            <a:endParaRPr lang="zh-CN" altLang="en-US"/>
          </a:p>
          <a:p>
            <a:r>
              <a:rPr lang="zh-CN" altLang="en-US"/>
              <a:t>plt.show()</a:t>
            </a:r>
            <a:endParaRPr lang="zh-CN" altLang="en-US"/>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charset="-122"/>
                <a:ea typeface="微软雅黑" panose="020B050302020402020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charset="-122"/>
                <a:ea typeface="微软雅黑" panose="020B050302020402020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200150"/>
            <a:ext cx="10515600" cy="4977130"/>
          </a:xfrm>
        </p:spPr>
        <p:txBody>
          <a:bodyPr/>
          <a:lstStyle>
            <a:lvl1pPr eaLnBrk="1" fontAlgn="auto" latinLnBrk="0" hangingPunct="1">
              <a:lnSpc>
                <a:spcPct val="150000"/>
              </a:lnSpc>
              <a:defRPr>
                <a:latin typeface="微软雅黑" panose="020B0503020204020204" charset="-122"/>
                <a:ea typeface="微软雅黑" panose="020B0503020204020204" charset="-122"/>
              </a:defRPr>
            </a:lvl1pPr>
            <a:lvl2pPr eaLnBrk="1" fontAlgn="auto" latinLnBrk="0" hangingPunct="1">
              <a:lnSpc>
                <a:spcPct val="150000"/>
              </a:lnSpc>
              <a:defRPr>
                <a:latin typeface="微软雅黑" panose="020B0503020204020204" charset="-122"/>
                <a:ea typeface="微软雅黑" panose="020B0503020204020204" charset="-122"/>
              </a:defRPr>
            </a:lvl2pPr>
            <a:lvl3pPr eaLnBrk="1" fontAlgn="auto" latinLnBrk="0" hangingPunct="1">
              <a:lnSpc>
                <a:spcPct val="150000"/>
              </a:lnSpc>
              <a:defRPr>
                <a:latin typeface="微软雅黑" panose="020B0503020204020204" charset="-122"/>
                <a:ea typeface="微软雅黑" panose="020B0503020204020204" charset="-122"/>
              </a:defRPr>
            </a:lvl3pPr>
            <a:lvl4pPr eaLnBrk="1" fontAlgn="auto" latinLnBrk="0" hangingPunct="1">
              <a:lnSpc>
                <a:spcPct val="150000"/>
              </a:lnSpc>
              <a:defRPr>
                <a:latin typeface="微软雅黑" panose="020B0503020204020204" charset="-122"/>
                <a:ea typeface="微软雅黑" panose="020B0503020204020204" charset="-122"/>
              </a:defRPr>
            </a:lvl4pPr>
            <a:lvl5pPr eaLnBrk="1" fontAlgn="auto" latinLnBrk="0" hangingPunct="1">
              <a:lnSpc>
                <a:spcPct val="150000"/>
              </a:lnSpc>
              <a:defRPr>
                <a:latin typeface="微软雅黑" panose="020B0503020204020204" charset="-122"/>
                <a:ea typeface="微软雅黑" panose="020B050302020402020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804410" y="2927350"/>
            <a:ext cx="2481580" cy="83883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10.bin"/><Relationship Id="rId2" Type="http://schemas.openxmlformats.org/officeDocument/2006/relationships/image" Target="../media/image14.wmf"/><Relationship Id="rId1"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16.bin"/><Relationship Id="rId2" Type="http://schemas.openxmlformats.org/officeDocument/2006/relationships/image" Target="../media/image20.wmf"/><Relationship Id="rId1"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6.wmf"/><Relationship Id="rId7" Type="http://schemas.openxmlformats.org/officeDocument/2006/relationships/oleObject" Target="../embeddings/oleObject20.bin"/><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 Id="rId3" Type="http://schemas.openxmlformats.org/officeDocument/2006/relationships/oleObject" Target="../embeddings/oleObject18.bin"/><Relationship Id="rId2" Type="http://schemas.openxmlformats.org/officeDocument/2006/relationships/image" Target="../media/image23.wmf"/><Relationship Id="rId13" Type="http://schemas.openxmlformats.org/officeDocument/2006/relationships/notesSlide" Target="../notesSlides/notesSlide10.xml"/><Relationship Id="rId12" Type="http://schemas.openxmlformats.org/officeDocument/2006/relationships/vmlDrawing" Target="../drawings/vmlDrawing12.vml"/><Relationship Id="rId11" Type="http://schemas.openxmlformats.org/officeDocument/2006/relationships/slideLayout" Target="../slideLayouts/slideLayout2.xml"/><Relationship Id="rId10" Type="http://schemas.openxmlformats.org/officeDocument/2006/relationships/image" Target="../media/image27.wmf"/><Relationship Id="rId1"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oleObject" Target="../embeddings/oleObject28.bin"/><Relationship Id="rId7" Type="http://schemas.openxmlformats.org/officeDocument/2006/relationships/image" Target="../media/image35.wmf"/><Relationship Id="rId6" Type="http://schemas.openxmlformats.org/officeDocument/2006/relationships/oleObject" Target="../embeddings/oleObject27.bin"/><Relationship Id="rId5" Type="http://schemas.openxmlformats.org/officeDocument/2006/relationships/image" Target="../media/image34.wmf"/><Relationship Id="rId4" Type="http://schemas.openxmlformats.org/officeDocument/2006/relationships/oleObject" Target="../embeddings/oleObject26.bin"/><Relationship Id="rId3" Type="http://schemas.openxmlformats.org/officeDocument/2006/relationships/image" Target="../media/image33.wmf"/><Relationship Id="rId2" Type="http://schemas.openxmlformats.org/officeDocument/2006/relationships/oleObject" Target="../embeddings/oleObject25.bin"/><Relationship Id="rId18" Type="http://schemas.openxmlformats.org/officeDocument/2006/relationships/notesSlide" Target="../notesSlides/notesSlide15.xml"/><Relationship Id="rId17" Type="http://schemas.openxmlformats.org/officeDocument/2006/relationships/vmlDrawing" Target="../drawings/vmlDrawing16.vml"/><Relationship Id="rId16" Type="http://schemas.openxmlformats.org/officeDocument/2006/relationships/slideLayout" Target="../slideLayouts/slideLayout2.xml"/><Relationship Id="rId15" Type="http://schemas.openxmlformats.org/officeDocument/2006/relationships/image" Target="../media/image17.wmf"/><Relationship Id="rId14" Type="http://schemas.openxmlformats.org/officeDocument/2006/relationships/oleObject" Target="../embeddings/oleObject31.bin"/><Relationship Id="rId13" Type="http://schemas.openxmlformats.org/officeDocument/2006/relationships/image" Target="../media/image38.wmf"/><Relationship Id="rId12" Type="http://schemas.openxmlformats.org/officeDocument/2006/relationships/oleObject" Target="../embeddings/oleObject30.bin"/><Relationship Id="rId11" Type="http://schemas.openxmlformats.org/officeDocument/2006/relationships/image" Target="../media/image37.wmf"/><Relationship Id="rId10" Type="http://schemas.openxmlformats.org/officeDocument/2006/relationships/oleObject" Target="../embeddings/oleObject29.bin"/><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35.bin"/><Relationship Id="rId7" Type="http://schemas.openxmlformats.org/officeDocument/2006/relationships/image" Target="../media/image41.wmf"/><Relationship Id="rId6" Type="http://schemas.openxmlformats.org/officeDocument/2006/relationships/oleObject" Target="../embeddings/oleObject34.bin"/><Relationship Id="rId5" Type="http://schemas.openxmlformats.org/officeDocument/2006/relationships/image" Target="../media/image40.wmf"/><Relationship Id="rId4" Type="http://schemas.openxmlformats.org/officeDocument/2006/relationships/oleObject" Target="../embeddings/oleObject33.bin"/><Relationship Id="rId3" Type="http://schemas.openxmlformats.org/officeDocument/2006/relationships/image" Target="../media/image39.wmf"/><Relationship Id="rId22" Type="http://schemas.openxmlformats.org/officeDocument/2006/relationships/notesSlide" Target="../notesSlides/notesSlide16.xml"/><Relationship Id="rId21" Type="http://schemas.openxmlformats.org/officeDocument/2006/relationships/vmlDrawing" Target="../drawings/vmlDrawing17.vml"/><Relationship Id="rId20" Type="http://schemas.openxmlformats.org/officeDocument/2006/relationships/slideLayout" Target="../slideLayouts/slideLayout2.xml"/><Relationship Id="rId2" Type="http://schemas.openxmlformats.org/officeDocument/2006/relationships/oleObject" Target="../embeddings/oleObject32.bin"/><Relationship Id="rId19" Type="http://schemas.openxmlformats.org/officeDocument/2006/relationships/image" Target="../media/image36.wmf"/><Relationship Id="rId18" Type="http://schemas.openxmlformats.org/officeDocument/2006/relationships/oleObject" Target="../embeddings/oleObject40.bin"/><Relationship Id="rId17" Type="http://schemas.openxmlformats.org/officeDocument/2006/relationships/image" Target="../media/image46.wmf"/><Relationship Id="rId16" Type="http://schemas.openxmlformats.org/officeDocument/2006/relationships/oleObject" Target="../embeddings/oleObject39.bin"/><Relationship Id="rId15" Type="http://schemas.openxmlformats.org/officeDocument/2006/relationships/image" Target="../media/image45.wmf"/><Relationship Id="rId14" Type="http://schemas.openxmlformats.org/officeDocument/2006/relationships/oleObject" Target="../embeddings/oleObject38.bin"/><Relationship Id="rId13" Type="http://schemas.openxmlformats.org/officeDocument/2006/relationships/image" Target="../media/image44.wmf"/><Relationship Id="rId12" Type="http://schemas.openxmlformats.org/officeDocument/2006/relationships/oleObject" Target="../embeddings/oleObject37.bin"/><Relationship Id="rId11" Type="http://schemas.openxmlformats.org/officeDocument/2006/relationships/image" Target="../media/image43.wmf"/><Relationship Id="rId10" Type="http://schemas.openxmlformats.org/officeDocument/2006/relationships/oleObject" Target="../embeddings/oleObject36.bin"/><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42.bin"/><Relationship Id="rId2" Type="http://schemas.openxmlformats.org/officeDocument/2006/relationships/image" Target="../media/image47.wmf"/><Relationship Id="rId1"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50.wmf"/><Relationship Id="rId3" Type="http://schemas.openxmlformats.org/officeDocument/2006/relationships/oleObject" Target="../embeddings/oleObject44.bin"/><Relationship Id="rId2" Type="http://schemas.openxmlformats.org/officeDocument/2006/relationships/image" Target="../media/image49.wmf"/><Relationship Id="rId1" Type="http://schemas.openxmlformats.org/officeDocument/2006/relationships/oleObject" Target="../embeddings/oleObject4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47.bin"/><Relationship Id="rId4" Type="http://schemas.openxmlformats.org/officeDocument/2006/relationships/image" Target="../media/image52.wmf"/><Relationship Id="rId3" Type="http://schemas.openxmlformats.org/officeDocument/2006/relationships/oleObject" Target="../embeddings/oleObject46.bin"/><Relationship Id="rId2" Type="http://schemas.openxmlformats.org/officeDocument/2006/relationships/image" Target="../media/image51.wmf"/><Relationship Id="rId1" Type="http://schemas.openxmlformats.org/officeDocument/2006/relationships/oleObject" Target="../embeddings/oleObject4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55.wmf"/><Relationship Id="rId5" Type="http://schemas.openxmlformats.org/officeDocument/2006/relationships/oleObject" Target="../embeddings/oleObject50.bin"/><Relationship Id="rId4" Type="http://schemas.openxmlformats.org/officeDocument/2006/relationships/image" Target="../media/image54.wmf"/><Relationship Id="rId3" Type="http://schemas.openxmlformats.org/officeDocument/2006/relationships/oleObject" Target="../embeddings/oleObject49.bin"/><Relationship Id="rId2" Type="http://schemas.openxmlformats.org/officeDocument/2006/relationships/image" Target="../media/image24.wmf"/><Relationship Id="rId1" Type="http://schemas.openxmlformats.org/officeDocument/2006/relationships/oleObject" Target="../embeddings/oleObject4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hyperlink" Target="http://archive.ics.uci.edu/ml/datasets/Iris" TargetMode="Externa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63.wmf"/><Relationship Id="rId3" Type="http://schemas.openxmlformats.org/officeDocument/2006/relationships/oleObject" Target="../embeddings/oleObject52.bin"/><Relationship Id="rId2" Type="http://schemas.openxmlformats.org/officeDocument/2006/relationships/image" Target="../media/image62.wmf"/><Relationship Id="rId1" Type="http://schemas.openxmlformats.org/officeDocument/2006/relationships/oleObject" Target="../embeddings/oleObject51.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65.wmf"/><Relationship Id="rId3" Type="http://schemas.openxmlformats.org/officeDocument/2006/relationships/oleObject" Target="../embeddings/oleObject54.bin"/><Relationship Id="rId2" Type="http://schemas.openxmlformats.org/officeDocument/2006/relationships/image" Target="../media/image64.wmf"/><Relationship Id="rId1" Type="http://schemas.openxmlformats.org/officeDocument/2006/relationships/oleObject" Target="../embeddings/oleObject53.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67.wmf"/><Relationship Id="rId3" Type="http://schemas.openxmlformats.org/officeDocument/2006/relationships/oleObject" Target="../embeddings/oleObject56.bin"/><Relationship Id="rId2" Type="http://schemas.openxmlformats.org/officeDocument/2006/relationships/image" Target="../media/image66.wmf"/><Relationship Id="rId1" Type="http://schemas.openxmlformats.org/officeDocument/2006/relationships/oleObject" Target="../embeddings/oleObject55.bin"/></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hyperlink" Target="http://archive.ics.uci.edu/ml/datasets/Housing" TargetMode="Externa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57.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77.wmf"/><Relationship Id="rId7" Type="http://schemas.openxmlformats.org/officeDocument/2006/relationships/oleObject" Target="../embeddings/oleObject61.bin"/><Relationship Id="rId6" Type="http://schemas.openxmlformats.org/officeDocument/2006/relationships/image" Target="../media/image76.wmf"/><Relationship Id="rId5" Type="http://schemas.openxmlformats.org/officeDocument/2006/relationships/oleObject" Target="../embeddings/oleObject60.bin"/><Relationship Id="rId4" Type="http://schemas.openxmlformats.org/officeDocument/2006/relationships/image" Target="../media/image75.wmf"/><Relationship Id="rId3" Type="http://schemas.openxmlformats.org/officeDocument/2006/relationships/oleObject" Target="../embeddings/oleObject59.bin"/><Relationship Id="rId2" Type="http://schemas.openxmlformats.org/officeDocument/2006/relationships/image" Target="../media/image74.wmf"/><Relationship Id="rId13" Type="http://schemas.openxmlformats.org/officeDocument/2006/relationships/notesSlide" Target="../notesSlides/notesSlide34.xml"/><Relationship Id="rId12" Type="http://schemas.openxmlformats.org/officeDocument/2006/relationships/vmlDrawing" Target="../drawings/vmlDrawing26.vml"/><Relationship Id="rId11" Type="http://schemas.openxmlformats.org/officeDocument/2006/relationships/slideLayout" Target="../slideLayouts/slideLayout2.xml"/><Relationship Id="rId10" Type="http://schemas.openxmlformats.org/officeDocument/2006/relationships/image" Target="../media/image31.wmf"/><Relationship Id="rId1" Type="http://schemas.openxmlformats.org/officeDocument/2006/relationships/oleObject" Target="../embeddings/oleObject5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78.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8"/>
          <p:cNvSpPr txBox="1"/>
          <p:nvPr/>
        </p:nvSpPr>
        <p:spPr>
          <a:xfrm>
            <a:off x="5080" y="2125345"/>
            <a:ext cx="12181205" cy="76835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4400" b="1" dirty="0">
                <a:solidFill>
                  <a:schemeClr val="accent1">
                    <a:lumMod val="75000"/>
                  </a:schemeClr>
                </a:solidFill>
                <a:latin typeface="微软雅黑" panose="020B0503020204020204" charset="-122"/>
                <a:ea typeface="微软雅黑" panose="020B0503020204020204" charset="-122"/>
              </a:rPr>
              <a:t>人工智能之机器学习</a:t>
            </a:r>
            <a:endParaRPr lang="zh-CN" altLang="en-US" sz="4400" b="1" dirty="0">
              <a:solidFill>
                <a:schemeClr val="accent1">
                  <a:lumMod val="75000"/>
                </a:schemeClr>
              </a:solidFill>
              <a:latin typeface="微软雅黑" panose="020B0503020204020204" charset="-122"/>
              <a:ea typeface="微软雅黑" panose="020B0503020204020204" charset="-122"/>
            </a:endParaRPr>
          </a:p>
        </p:txBody>
      </p:sp>
      <p:sp>
        <p:nvSpPr>
          <p:cNvPr id="12" name="文本框 11"/>
          <p:cNvSpPr txBox="1"/>
          <p:nvPr/>
        </p:nvSpPr>
        <p:spPr>
          <a:xfrm flipH="1">
            <a:off x="4743450" y="5116830"/>
            <a:ext cx="2757170" cy="306705"/>
          </a:xfrm>
          <a:prstGeom prst="rect">
            <a:avLst/>
          </a:prstGeom>
          <a:noFill/>
        </p:spPr>
        <p:txBody>
          <a:bodyPr wrap="square" rtlCol="0">
            <a:spAutoFit/>
          </a:bodyPr>
          <a:p>
            <a:pPr>
              <a:spcBef>
                <a:spcPts val="1200"/>
              </a:spcBef>
            </a:pPr>
            <a:r>
              <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rPr>
              <a:t>上海育创网络科技股份有限公司</a:t>
            </a:r>
            <a:endParaRPr lang="zh-CN" altLang="en-US" sz="1400" dirty="0" smtClean="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8"/>
          <p:cNvSpPr txBox="1"/>
          <p:nvPr/>
        </p:nvSpPr>
        <p:spPr>
          <a:xfrm>
            <a:off x="5715" y="3527425"/>
            <a:ext cx="12180570"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3600" b="1" dirty="0">
                <a:solidFill>
                  <a:schemeClr val="bg1">
                    <a:lumMod val="50000"/>
                  </a:schemeClr>
                </a:solidFill>
                <a:latin typeface="微软雅黑" panose="020B0503020204020204" charset="-122"/>
                <a:ea typeface="微软雅黑" panose="020B0503020204020204" charset="-122"/>
              </a:rPr>
              <a:t>决策树</a:t>
            </a:r>
            <a:endParaRPr lang="zh-CN" altLang="en-US" sz="3600" b="1" dirty="0">
              <a:solidFill>
                <a:schemeClr val="bg1">
                  <a:lumMod val="50000"/>
                </a:schemeClr>
              </a:solidFill>
              <a:latin typeface="微软雅黑" panose="020B0503020204020204" charset="-122"/>
              <a:ea typeface="微软雅黑" panose="020B0503020204020204" charset="-122"/>
            </a:endParaRPr>
          </a:p>
        </p:txBody>
      </p:sp>
      <p:pic>
        <p:nvPicPr>
          <p:cNvPr id="44" name="图片 4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
        <p:nvSpPr>
          <p:cNvPr id="6" name="文本框 5"/>
          <p:cNvSpPr txBox="1"/>
          <p:nvPr/>
        </p:nvSpPr>
        <p:spPr>
          <a:xfrm flipH="1">
            <a:off x="5175885" y="5631180"/>
            <a:ext cx="1950085" cy="275590"/>
          </a:xfrm>
          <a:prstGeom prst="rect">
            <a:avLst/>
          </a:prstGeom>
          <a:noFill/>
        </p:spPr>
        <p:txBody>
          <a:bodyPr wrap="square" rtlCol="0">
            <a:spAutoFit/>
          </a:bodyPr>
          <a:p>
            <a:pPr>
              <a:spcBef>
                <a:spcPts val="1200"/>
              </a:spcBef>
            </a:pPr>
            <a:r>
              <a:rPr lang="zh-CN"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主讲人：刘老师</a:t>
            </a:r>
            <a:r>
              <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rPr>
              <a:t>(GerryLiu)</a:t>
            </a:r>
            <a:endParaRPr lang="en-US" altLang="zh-CN" sz="1200" dirty="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200150"/>
            <a:ext cx="10515600" cy="1938020"/>
          </a:xfrm>
        </p:spPr>
        <p:txBody>
          <a:bodyPr/>
          <a:p>
            <a:r>
              <a:rPr lang="en-US" altLang="zh-CN" sz="2400">
                <a:sym typeface="+mn-ea"/>
              </a:rPr>
              <a:t> </a:t>
            </a:r>
            <a:r>
              <a:rPr lang="zh-CN" altLang="en-US" sz="2400">
                <a:sym typeface="+mn-ea"/>
              </a:rPr>
              <a:t>信息量：指的是一个样本</a:t>
            </a:r>
            <a:r>
              <a:rPr lang="en-US" altLang="zh-CN" sz="2400">
                <a:sym typeface="+mn-ea"/>
              </a:rPr>
              <a:t>/</a:t>
            </a:r>
            <a:r>
              <a:rPr lang="zh-CN" altLang="en-US" sz="2400">
                <a:sym typeface="+mn-ea"/>
              </a:rPr>
              <a:t>事件所蕴含的信息，如果一个事件的概率越大，那么就可以认为该事件所蕴含的信息越少。极端情况下，比如：</a:t>
            </a:r>
            <a:r>
              <a:rPr lang="en-US" altLang="zh-CN" sz="2400">
                <a:sym typeface="+mn-ea"/>
              </a:rPr>
              <a:t>“</a:t>
            </a:r>
            <a:r>
              <a:rPr lang="zh-CN" altLang="en-US" sz="2400">
                <a:sym typeface="+mn-ea"/>
              </a:rPr>
              <a:t>太阳从东方升起</a:t>
            </a:r>
            <a:r>
              <a:rPr lang="en-US" altLang="zh-CN" sz="2400">
                <a:sym typeface="+mn-ea"/>
              </a:rPr>
              <a:t>”</a:t>
            </a:r>
            <a:r>
              <a:rPr lang="zh-CN" altLang="en-US" sz="2400">
                <a:sym typeface="+mn-ea"/>
              </a:rPr>
              <a:t>，因为是确定事件，所以不携带任何信息量。</a:t>
            </a:r>
            <a:endParaRPr lang="zh-CN" altLang="en-US" sz="2400"/>
          </a:p>
        </p:txBody>
      </p:sp>
      <p:sp>
        <p:nvSpPr>
          <p:cNvPr id="4" name="标题 3"/>
          <p:cNvSpPr>
            <a:spLocks noGrp="1"/>
          </p:cNvSpPr>
          <p:nvPr>
            <p:ph type="title"/>
          </p:nvPr>
        </p:nvSpPr>
        <p:spPr/>
        <p:txBody>
          <a:bodyPr/>
          <a:p>
            <a:r>
              <a:rPr lang="zh-CN" altLang="en-US">
                <a:sym typeface="+mn-ea"/>
              </a:rPr>
              <a:t>信息熵</a:t>
            </a:r>
            <a:r>
              <a:rPr lang="en-US" altLang="zh-CN">
                <a:sym typeface="+mn-ea"/>
              </a:rPr>
              <a:t>(Entropy)</a:t>
            </a:r>
            <a:endParaRPr lang="zh-CN" altLang="en-US"/>
          </a:p>
        </p:txBody>
      </p:sp>
      <p:pic>
        <p:nvPicPr>
          <p:cNvPr id="5" name="图片 4"/>
          <p:cNvPicPr>
            <a:picLocks noChangeAspect="1"/>
          </p:cNvPicPr>
          <p:nvPr/>
        </p:nvPicPr>
        <p:blipFill>
          <a:blip r:embed="rId1"/>
          <a:stretch>
            <a:fillRect/>
          </a:stretch>
        </p:blipFill>
        <p:spPr>
          <a:xfrm>
            <a:off x="8505006" y="2542690"/>
            <a:ext cx="3098861" cy="3642955"/>
          </a:xfrm>
          <a:prstGeom prst="rect">
            <a:avLst/>
          </a:prstGeom>
        </p:spPr>
      </p:pic>
      <p:sp>
        <p:nvSpPr>
          <p:cNvPr id="6" name="内容占位符 2"/>
          <p:cNvSpPr>
            <a:spLocks noGrp="1"/>
          </p:cNvSpPr>
          <p:nvPr/>
        </p:nvSpPr>
        <p:spPr>
          <a:xfrm>
            <a:off x="535382" y="4598136"/>
            <a:ext cx="8171572" cy="2716027"/>
          </a:xfrm>
          <a:prstGeom prst="rect">
            <a:avLst/>
          </a:prstGeom>
        </p:spPr>
        <p:txBody>
          <a:bodyPr vert="horz" lIns="91423" tIns="45711" rIns="91423" bIns="45711" rtlCol="0">
            <a:normAutofit/>
          </a:bodyPr>
          <a:lstStyle>
            <a:lvl1pPr marL="228600" indent="-228600" algn="l" defTabSz="914400" rtl="0" eaLnBrk="1" fontAlgn="auto" latinLnBrk="0" hangingPunct="1">
              <a:lnSpc>
                <a:spcPct val="150000"/>
              </a:lnSpc>
              <a:spcBef>
                <a:spcPts val="1000"/>
              </a:spcBef>
              <a:buSzPct val="80000"/>
              <a:buFontTx/>
              <a:buBlip>
                <a:blip r:embed="rId2"/>
              </a:buBlip>
              <a:defRPr sz="2400" b="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50000"/>
              </a:lnSpc>
              <a:spcBef>
                <a:spcPts val="500"/>
              </a:spcBef>
              <a:buSzPct val="100000"/>
              <a:buFontTx/>
              <a:buBlip>
                <a:blip r:embed="rId3"/>
              </a:buBlip>
              <a:defRPr sz="2200" b="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4"/>
              </a:buBlip>
              <a:defRPr sz="2000" b="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graphicFrame>
        <p:nvGraphicFramePr>
          <p:cNvPr id="2" name="对象 1">
            <a:hlinkClick r:id="" action="ppaction://ole?verb="/>
          </p:cNvPr>
          <p:cNvGraphicFramePr>
            <a:graphicFrameLocks noChangeAspect="1"/>
          </p:cNvGraphicFramePr>
          <p:nvPr/>
        </p:nvGraphicFramePr>
        <p:xfrm>
          <a:off x="6823563" y="309428"/>
          <a:ext cx="3578225" cy="1039495"/>
        </p:xfrm>
        <a:graphic>
          <a:graphicData uri="http://schemas.openxmlformats.org/presentationml/2006/ole">
            <mc:AlternateContent xmlns:mc="http://schemas.openxmlformats.org/markup-compatibility/2006">
              <mc:Choice xmlns:v="urn:schemas-microsoft-com:vml" Requires="v">
                <p:oleObj spid="_x0000_s8" name="" r:id="rId5" imgW="1485900" imgH="431800" progId="Equation.KSEE3">
                  <p:embed/>
                </p:oleObj>
              </mc:Choice>
              <mc:Fallback>
                <p:oleObj name="" r:id="rId5" imgW="1485900" imgH="431800" progId="Equation.KSEE3">
                  <p:embed/>
                  <p:pic>
                    <p:nvPicPr>
                      <p:cNvPr id="0" name="图片 2049"/>
                      <p:cNvPicPr/>
                      <p:nvPr/>
                    </p:nvPicPr>
                    <p:blipFill>
                      <a:blip r:embed="rId6"/>
                      <a:stretch>
                        <a:fillRect/>
                      </a:stretch>
                    </p:blipFill>
                    <p:spPr>
                      <a:xfrm>
                        <a:off x="6823563" y="309428"/>
                        <a:ext cx="3578225" cy="1039495"/>
                      </a:xfrm>
                      <a:prstGeom prst="rect">
                        <a:avLst/>
                      </a:prstGeom>
                    </p:spPr>
                  </p:pic>
                </p:oleObj>
              </mc:Fallback>
            </mc:AlternateContent>
          </a:graphicData>
        </a:graphic>
      </p:graphicFrame>
      <p:sp>
        <p:nvSpPr>
          <p:cNvPr id="9" name="内容占位符 2"/>
          <p:cNvSpPr>
            <a:spLocks noGrp="1"/>
          </p:cNvSpPr>
          <p:nvPr/>
        </p:nvSpPr>
        <p:spPr>
          <a:xfrm>
            <a:off x="838200" y="2987040"/>
            <a:ext cx="7409815" cy="3362960"/>
          </a:xfrm>
          <a:prstGeom prst="rect">
            <a:avLst/>
          </a:prstGeom>
        </p:spPr>
        <p:txBody>
          <a:bodyPr vert="horz" lIns="91440" tIns="45720" rIns="91440" bIns="45720" rtlCol="0">
            <a:normAutofit/>
          </a:bodyPr>
          <a:lstStyle>
            <a:lvl1pPr marL="228600" indent="-228600" algn="l" defTabSz="914400" rtl="0" eaLnBrk="1" fontAlgn="auto" latinLnBrk="0" hangingPunct="1">
              <a:lnSpc>
                <a:spcPct val="15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ym typeface="+mn-ea"/>
              </a:rPr>
              <a:t> 信息熵：</a:t>
            </a:r>
            <a:r>
              <a:rPr lang="en-US" altLang="zh-CN" sz="2400">
                <a:sym typeface="+mn-ea"/>
              </a:rPr>
              <a:t>1948</a:t>
            </a:r>
            <a:r>
              <a:rPr lang="zh-CN" altLang="en-US" sz="2400">
                <a:sym typeface="+mn-ea"/>
              </a:rPr>
              <a:t>年，香农引入信息熵；一个系统越是有序，信息熵就越低，一个系统越是混乱，信息熵就越高，所以信息熵被认为是一个系统有序程度的度量。</a:t>
            </a:r>
            <a:endParaRPr lang="zh-CN" altLang="en-US" sz="2400"/>
          </a:p>
          <a:p>
            <a:pPr fontAlgn="auto">
              <a:lnSpc>
                <a:spcPct val="150000"/>
              </a:lnSpc>
            </a:pPr>
            <a:r>
              <a:rPr lang="zh-CN" altLang="en-US" sz="2400">
                <a:sym typeface="+mn-ea"/>
              </a:rPr>
              <a:t> </a:t>
            </a:r>
            <a:r>
              <a:rPr lang="zh-CN" altLang="en-US" sz="2400" b="1">
                <a:sym typeface="+mn-ea"/>
              </a:rPr>
              <a:t>信息熵就是用来描述系统信息量的不确定度</a:t>
            </a:r>
            <a:r>
              <a:rPr lang="zh-CN" altLang="en-US" sz="2400">
                <a:sym typeface="+mn-ea"/>
              </a:rPr>
              <a:t>。</a:t>
            </a:r>
            <a:endParaRPr lang="en-US" altLang="zh-CN"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01725"/>
            <a:ext cx="10515600" cy="5075555"/>
          </a:xfrm>
        </p:spPr>
        <p:txBody>
          <a:bodyPr/>
          <a:p>
            <a:r>
              <a:rPr lang="en-US" altLang="zh-CN" sz="2400"/>
              <a:t> High Entropy(</a:t>
            </a:r>
            <a:r>
              <a:rPr lang="zh-CN" altLang="en-US" sz="2400"/>
              <a:t>高信息熵</a:t>
            </a:r>
            <a:r>
              <a:rPr lang="en-US" altLang="zh-CN" sz="2400"/>
              <a:t>)</a:t>
            </a:r>
            <a:r>
              <a:rPr lang="zh-CN" altLang="en-US" sz="2400"/>
              <a:t>：表示随机变量</a:t>
            </a:r>
            <a:r>
              <a:rPr lang="en-US" altLang="zh-CN" sz="2400"/>
              <a:t>X</a:t>
            </a:r>
            <a:r>
              <a:rPr lang="zh-CN" altLang="en-US" sz="2400"/>
              <a:t>是均匀分布的，各种取值情况是等概率出现的。</a:t>
            </a:r>
            <a:endParaRPr lang="zh-CN" altLang="en-US" sz="2400"/>
          </a:p>
          <a:p>
            <a:r>
              <a:rPr lang="zh-CN" altLang="en-US" sz="2400"/>
              <a:t> </a:t>
            </a:r>
            <a:r>
              <a:rPr lang="en-US" altLang="zh-CN" sz="2400"/>
              <a:t>Low Entropy(</a:t>
            </a:r>
            <a:r>
              <a:rPr lang="zh-CN" altLang="en-US" sz="2400"/>
              <a:t>低信息熵</a:t>
            </a:r>
            <a:r>
              <a:rPr lang="en-US" altLang="zh-CN" sz="2400"/>
              <a:t>)</a:t>
            </a:r>
            <a:r>
              <a:rPr lang="zh-CN" altLang="en-US" sz="2400"/>
              <a:t>：表示随机变量</a:t>
            </a:r>
            <a:r>
              <a:rPr lang="en-US" altLang="zh-CN" sz="2400"/>
              <a:t>X</a:t>
            </a:r>
            <a:r>
              <a:rPr lang="zh-CN" altLang="en-US" sz="2400"/>
              <a:t>各种取值不是等概率出现。可能出现有的事件概率很大，有的事件概率很小。</a:t>
            </a:r>
            <a:endParaRPr lang="zh-CN" altLang="en-US" sz="2400"/>
          </a:p>
        </p:txBody>
      </p:sp>
      <p:sp>
        <p:nvSpPr>
          <p:cNvPr id="4" name="标题 3"/>
          <p:cNvSpPr>
            <a:spLocks noGrp="1"/>
          </p:cNvSpPr>
          <p:nvPr>
            <p:ph type="title"/>
          </p:nvPr>
        </p:nvSpPr>
        <p:spPr/>
        <p:txBody>
          <a:bodyPr/>
          <a:p>
            <a:r>
              <a:rPr lang="zh-CN" altLang="en-US"/>
              <a:t>信息熵</a:t>
            </a:r>
            <a:r>
              <a:rPr lang="en-US" altLang="zh-CN"/>
              <a:t>(Entropy)</a:t>
            </a:r>
            <a:endParaRPr lang="en-US" altLang="zh-CN"/>
          </a:p>
        </p:txBody>
      </p:sp>
      <p:pic>
        <p:nvPicPr>
          <p:cNvPr id="5" name="图片 4"/>
          <p:cNvPicPr>
            <a:picLocks noChangeAspect="1"/>
          </p:cNvPicPr>
          <p:nvPr/>
        </p:nvPicPr>
        <p:blipFill>
          <a:blip r:embed="rId1"/>
          <a:stretch>
            <a:fillRect/>
          </a:stretch>
        </p:blipFill>
        <p:spPr>
          <a:xfrm>
            <a:off x="1703566" y="3572483"/>
            <a:ext cx="4018171" cy="3041722"/>
          </a:xfrm>
          <a:prstGeom prst="rect">
            <a:avLst/>
          </a:prstGeom>
        </p:spPr>
      </p:pic>
      <p:pic>
        <p:nvPicPr>
          <p:cNvPr id="6" name="图片 5"/>
          <p:cNvPicPr>
            <a:picLocks noChangeAspect="1"/>
          </p:cNvPicPr>
          <p:nvPr/>
        </p:nvPicPr>
        <p:blipFill>
          <a:blip r:embed="rId2"/>
          <a:stretch>
            <a:fillRect/>
          </a:stretch>
        </p:blipFill>
        <p:spPr>
          <a:xfrm>
            <a:off x="5969341" y="3585816"/>
            <a:ext cx="4045471" cy="3028389"/>
          </a:xfrm>
          <a:prstGeom prst="rect">
            <a:avLst/>
          </a:prstGeom>
        </p:spPr>
      </p:pic>
      <p:graphicFrame>
        <p:nvGraphicFramePr>
          <p:cNvPr id="2" name="对象 1">
            <a:hlinkClick r:id="" action="ppaction://ole?verb="/>
          </p:cNvPr>
          <p:cNvGraphicFramePr>
            <a:graphicFrameLocks noChangeAspect="1"/>
          </p:cNvGraphicFramePr>
          <p:nvPr/>
        </p:nvGraphicFramePr>
        <p:xfrm>
          <a:off x="6905478" y="223068"/>
          <a:ext cx="3578225" cy="1039495"/>
        </p:xfrm>
        <a:graphic>
          <a:graphicData uri="http://schemas.openxmlformats.org/presentationml/2006/ole">
            <mc:AlternateContent xmlns:mc="http://schemas.openxmlformats.org/markup-compatibility/2006">
              <mc:Choice xmlns:v="urn:schemas-microsoft-com:vml" Requires="v">
                <p:oleObj spid="_x0000_s8" name="" r:id="rId3" imgW="1485900" imgH="431800" progId="Equation.KSEE3">
                  <p:embed/>
                </p:oleObj>
              </mc:Choice>
              <mc:Fallback>
                <p:oleObj name="" r:id="rId3" imgW="1485900" imgH="431800" progId="Equation.KSEE3">
                  <p:embed/>
                  <p:pic>
                    <p:nvPicPr>
                      <p:cNvPr id="0" name="图片 2049"/>
                      <p:cNvPicPr/>
                      <p:nvPr/>
                    </p:nvPicPr>
                    <p:blipFill>
                      <a:blip r:embed="rId4"/>
                      <a:stretch>
                        <a:fillRect/>
                      </a:stretch>
                    </p:blipFill>
                    <p:spPr>
                      <a:xfrm>
                        <a:off x="6905478" y="223068"/>
                        <a:ext cx="3578225" cy="103949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a:t>赌马比赛中，有两组赛马共八匹，获胜的概率如下：</a:t>
            </a:r>
            <a:endParaRPr lang="zh-CN" altLang="en-US"/>
          </a:p>
          <a:p>
            <a:endParaRPr lang="zh-CN" altLang="en-US"/>
          </a:p>
          <a:p>
            <a:endParaRPr lang="zh-CN" altLang="en-US"/>
          </a:p>
          <a:p>
            <a:endParaRPr lang="zh-CN" altLang="en-US"/>
          </a:p>
          <a:p>
            <a:r>
              <a:rPr lang="zh-CN" altLang="en-US"/>
              <a:t> 在比赛前，对于第一组而言，我们只知道</a:t>
            </a:r>
            <a:r>
              <a:rPr lang="en-US" altLang="zh-CN"/>
              <a:t>A/B/C/D</a:t>
            </a:r>
            <a:r>
              <a:rPr lang="zh-CN" altLang="en-US"/>
              <a:t>获胜的概率是一样的，我们是判断不出来任何偏向的；但是对于第二组而言，我们很清楚的就能够判断</a:t>
            </a:r>
            <a:r>
              <a:rPr lang="en-US" altLang="zh-CN"/>
              <a:t>A</a:t>
            </a:r>
            <a:r>
              <a:rPr lang="zh-CN" altLang="en-US"/>
              <a:t>会获胜。</a:t>
            </a:r>
            <a:endParaRPr lang="en-US" altLang="zh-CN"/>
          </a:p>
        </p:txBody>
      </p:sp>
      <p:sp>
        <p:nvSpPr>
          <p:cNvPr id="4" name="标题 3"/>
          <p:cNvSpPr>
            <a:spLocks noGrp="1"/>
          </p:cNvSpPr>
          <p:nvPr>
            <p:ph type="title"/>
          </p:nvPr>
        </p:nvSpPr>
        <p:spPr/>
        <p:txBody>
          <a:bodyPr>
            <a:normAutofit/>
          </a:bodyPr>
          <a:p>
            <a:r>
              <a:rPr lang="zh-CN" altLang="en-US">
                <a:sym typeface="+mn-ea"/>
              </a:rPr>
              <a:t>信息熵</a:t>
            </a:r>
            <a:r>
              <a:rPr lang="en-US" altLang="zh-CN">
                <a:sym typeface="+mn-ea"/>
              </a:rPr>
              <a:t>(Entropy)</a:t>
            </a:r>
            <a:r>
              <a:rPr lang="zh-CN" altLang="en-US">
                <a:sym typeface="+mn-ea"/>
              </a:rPr>
              <a:t>案例</a:t>
            </a:r>
            <a:endParaRPr lang="zh-CN" altLang="en-US">
              <a:sym typeface="+mn-ea"/>
            </a:endParaRPr>
          </a:p>
        </p:txBody>
      </p:sp>
      <p:graphicFrame>
        <p:nvGraphicFramePr>
          <p:cNvPr id="5" name="表格 4"/>
          <p:cNvGraphicFramePr/>
          <p:nvPr/>
        </p:nvGraphicFramePr>
        <p:xfrm>
          <a:off x="3911052" y="2039242"/>
          <a:ext cx="4194175" cy="2057400"/>
        </p:xfrm>
        <a:graphic>
          <a:graphicData uri="http://schemas.openxmlformats.org/drawingml/2006/table">
            <a:tbl>
              <a:tblPr>
                <a:tableStyleId>{5C22544A-7EE6-4342-B048-85BDC9FD1C3A}</a:tableStyleId>
              </a:tblPr>
              <a:tblGrid>
                <a:gridCol w="1397635"/>
                <a:gridCol w="1437005"/>
                <a:gridCol w="1359535"/>
              </a:tblGrid>
              <a:tr h="411480">
                <a:tc>
                  <a:txBody>
                    <a:bodyPr/>
                    <a:p>
                      <a:pPr>
                        <a:buNone/>
                      </a:pPr>
                      <a:endParaRPr lang="en-US" altLang="zh-CN" sz="2000"/>
                    </a:p>
                  </a:txBody>
                  <a:tcPr marL="91423" marR="91423" marT="45711" marB="45711"/>
                </a:tc>
                <a:tc>
                  <a:txBody>
                    <a:bodyPr/>
                    <a:p>
                      <a:pPr algn="ctr">
                        <a:buNone/>
                      </a:pPr>
                      <a:r>
                        <a:rPr lang="zh-CN" altLang="en-US" sz="2000">
                          <a:sym typeface="+mn-ea"/>
                        </a:rPr>
                        <a:t>第一组</a:t>
                      </a:r>
                      <a:endParaRPr lang="zh-CN" altLang="en-US" sz="2000">
                        <a:sym typeface="+mn-ea"/>
                      </a:endParaRPr>
                    </a:p>
                  </a:txBody>
                  <a:tcPr marL="91423" marR="91423" marT="45711" marB="45711"/>
                </a:tc>
                <a:tc>
                  <a:txBody>
                    <a:bodyPr/>
                    <a:p>
                      <a:pPr algn="ctr">
                        <a:buNone/>
                      </a:pPr>
                      <a:r>
                        <a:rPr lang="zh-CN" altLang="en-US" sz="2000">
                          <a:sym typeface="+mn-ea"/>
                        </a:rPr>
                        <a:t>第二组</a:t>
                      </a:r>
                      <a:endParaRPr lang="zh-CN" altLang="en-US" sz="2000">
                        <a:sym typeface="+mn-ea"/>
                      </a:endParaRPr>
                    </a:p>
                  </a:txBody>
                  <a:tcPr marL="91423" marR="91423" marT="45711" marB="45711"/>
                </a:tc>
              </a:tr>
              <a:tr h="411480">
                <a:tc>
                  <a:txBody>
                    <a:bodyPr/>
                    <a:p>
                      <a:pPr algn="ctr">
                        <a:buNone/>
                      </a:pPr>
                      <a:r>
                        <a:rPr lang="en-US" altLang="zh-CN" sz="2000">
                          <a:sym typeface="+mn-ea"/>
                        </a:rPr>
                        <a:t>P(X=A)</a:t>
                      </a:r>
                      <a:endParaRPr lang="en-US" altLang="zh-CN" sz="2000"/>
                    </a:p>
                  </a:txBody>
                  <a:tcPr marL="91423" marR="91423" marT="45711" marB="45711"/>
                </a:tc>
                <a:tc>
                  <a:txBody>
                    <a:bodyPr/>
                    <a:p>
                      <a:pPr algn="ctr">
                        <a:buNone/>
                      </a:pPr>
                      <a:r>
                        <a:rPr lang="en-US" altLang="zh-CN" sz="2000">
                          <a:sym typeface="+mn-ea"/>
                        </a:rPr>
                        <a:t>1/4</a:t>
                      </a:r>
                      <a:endParaRPr lang="en-US" altLang="zh-CN" sz="2000">
                        <a:sym typeface="+mn-ea"/>
                      </a:endParaRPr>
                    </a:p>
                  </a:txBody>
                  <a:tcPr marL="91423" marR="91423" marT="45711" marB="45711"/>
                </a:tc>
                <a:tc>
                  <a:txBody>
                    <a:bodyPr/>
                    <a:p>
                      <a:pPr algn="ctr">
                        <a:buNone/>
                      </a:pPr>
                      <a:r>
                        <a:rPr lang="en-US" altLang="zh-CN" sz="2000">
                          <a:sym typeface="+mn-ea"/>
                        </a:rPr>
                        <a:t>13/20</a:t>
                      </a:r>
                      <a:endParaRPr lang="en-US" altLang="zh-CN" sz="2000">
                        <a:sym typeface="+mn-ea"/>
                      </a:endParaRPr>
                    </a:p>
                  </a:txBody>
                  <a:tcPr marL="91423" marR="91423" marT="45711" marB="45711"/>
                </a:tc>
              </a:tr>
              <a:tr h="411480">
                <a:tc>
                  <a:txBody>
                    <a:bodyPr/>
                    <a:p>
                      <a:pPr algn="ctr">
                        <a:buNone/>
                      </a:pPr>
                      <a:r>
                        <a:rPr lang="en-US" altLang="zh-CN" sz="2000">
                          <a:sym typeface="+mn-ea"/>
                        </a:rPr>
                        <a:t>P(X=B)</a:t>
                      </a:r>
                      <a:endParaRPr lang="en-US" altLang="zh-CN" sz="2000"/>
                    </a:p>
                  </a:txBody>
                  <a:tcPr marL="91423" marR="91423" marT="45711" marB="45711"/>
                </a:tc>
                <a:tc>
                  <a:txBody>
                    <a:bodyPr/>
                    <a:p>
                      <a:pPr algn="ctr">
                        <a:buNone/>
                      </a:pPr>
                      <a:r>
                        <a:rPr lang="en-US" altLang="zh-CN" sz="2000">
                          <a:sym typeface="+mn-ea"/>
                        </a:rPr>
                        <a:t>1/4</a:t>
                      </a:r>
                      <a:endParaRPr lang="en-US" altLang="zh-CN" sz="2000">
                        <a:sym typeface="+mn-ea"/>
                      </a:endParaRPr>
                    </a:p>
                  </a:txBody>
                  <a:tcPr marL="91423" marR="91423" marT="45711" marB="45711"/>
                </a:tc>
                <a:tc>
                  <a:txBody>
                    <a:bodyPr/>
                    <a:p>
                      <a:pPr algn="ctr">
                        <a:buNone/>
                      </a:pPr>
                      <a:r>
                        <a:rPr lang="en-US" altLang="zh-CN" sz="2000">
                          <a:sym typeface="+mn-ea"/>
                        </a:rPr>
                        <a:t>5/20</a:t>
                      </a:r>
                      <a:endParaRPr lang="en-US" altLang="zh-CN" sz="2000">
                        <a:sym typeface="+mn-ea"/>
                      </a:endParaRPr>
                    </a:p>
                  </a:txBody>
                  <a:tcPr marL="91423" marR="91423" marT="45711" marB="45711"/>
                </a:tc>
              </a:tr>
              <a:tr h="411480">
                <a:tc>
                  <a:txBody>
                    <a:bodyPr/>
                    <a:p>
                      <a:pPr algn="ctr">
                        <a:buNone/>
                      </a:pPr>
                      <a:r>
                        <a:rPr lang="en-US" altLang="zh-CN" sz="2000">
                          <a:sym typeface="+mn-ea"/>
                        </a:rPr>
                        <a:t>P(X=C)</a:t>
                      </a:r>
                      <a:endParaRPr lang="en-US" altLang="zh-CN" sz="2000"/>
                    </a:p>
                  </a:txBody>
                  <a:tcPr marL="91423" marR="91423" marT="45711" marB="45711"/>
                </a:tc>
                <a:tc>
                  <a:txBody>
                    <a:bodyPr/>
                    <a:p>
                      <a:pPr algn="ctr">
                        <a:buNone/>
                      </a:pPr>
                      <a:r>
                        <a:rPr lang="en-US" altLang="zh-CN" sz="2000">
                          <a:sym typeface="+mn-ea"/>
                        </a:rPr>
                        <a:t>1/4</a:t>
                      </a:r>
                      <a:endParaRPr lang="en-US" altLang="zh-CN" sz="2000">
                        <a:sym typeface="+mn-ea"/>
                      </a:endParaRPr>
                    </a:p>
                  </a:txBody>
                  <a:tcPr marL="91423" marR="91423" marT="45711" marB="45711"/>
                </a:tc>
                <a:tc>
                  <a:txBody>
                    <a:bodyPr/>
                    <a:p>
                      <a:pPr algn="ctr">
                        <a:buNone/>
                      </a:pPr>
                      <a:r>
                        <a:rPr lang="en-US" altLang="zh-CN" sz="2000">
                          <a:sym typeface="+mn-ea"/>
                        </a:rPr>
                        <a:t>1/20</a:t>
                      </a:r>
                      <a:endParaRPr lang="en-US" altLang="zh-CN" sz="2000">
                        <a:sym typeface="+mn-ea"/>
                      </a:endParaRPr>
                    </a:p>
                  </a:txBody>
                  <a:tcPr marL="91423" marR="91423" marT="45711" marB="45711"/>
                </a:tc>
              </a:tr>
              <a:tr h="411480">
                <a:tc>
                  <a:txBody>
                    <a:bodyPr/>
                    <a:p>
                      <a:pPr algn="ctr">
                        <a:buNone/>
                      </a:pPr>
                      <a:r>
                        <a:rPr lang="en-US" altLang="zh-CN" sz="2000">
                          <a:sym typeface="+mn-ea"/>
                        </a:rPr>
                        <a:t>P(X=D)</a:t>
                      </a:r>
                      <a:endParaRPr lang="en-US" altLang="zh-CN" sz="2000"/>
                    </a:p>
                  </a:txBody>
                  <a:tcPr marL="91423" marR="91423" marT="45711" marB="45711"/>
                </a:tc>
                <a:tc>
                  <a:txBody>
                    <a:bodyPr/>
                    <a:p>
                      <a:pPr algn="ctr">
                        <a:buNone/>
                      </a:pPr>
                      <a:r>
                        <a:rPr lang="en-US" altLang="zh-CN" sz="2000">
                          <a:sym typeface="+mn-ea"/>
                        </a:rPr>
                        <a:t>1/4</a:t>
                      </a:r>
                      <a:endParaRPr lang="en-US" altLang="zh-CN" sz="2000">
                        <a:sym typeface="+mn-ea"/>
                      </a:endParaRPr>
                    </a:p>
                  </a:txBody>
                  <a:tcPr marL="91423" marR="91423" marT="45711" marB="45711"/>
                </a:tc>
                <a:tc>
                  <a:txBody>
                    <a:bodyPr/>
                    <a:p>
                      <a:pPr algn="ctr">
                        <a:buNone/>
                      </a:pPr>
                      <a:r>
                        <a:rPr lang="en-US" altLang="zh-CN" sz="2000">
                          <a:sym typeface="+mn-ea"/>
                        </a:rPr>
                        <a:t>1/20</a:t>
                      </a:r>
                      <a:endParaRPr lang="en-US" altLang="zh-CN" sz="2000">
                        <a:sym typeface="+mn-ea"/>
                      </a:endParaRPr>
                    </a:p>
                  </a:txBody>
                  <a:tcPr marL="91423" marR="91423" marT="45711" marB="45711"/>
                </a:tc>
              </a:tr>
            </a:tbl>
          </a:graphicData>
        </a:graphic>
      </p:graphicFrame>
      <p:graphicFrame>
        <p:nvGraphicFramePr>
          <p:cNvPr id="2" name="对象 1">
            <a:hlinkClick r:id="" action="ppaction://ole?verb="/>
          </p:cNvPr>
          <p:cNvGraphicFramePr>
            <a:graphicFrameLocks noChangeAspect="1"/>
          </p:cNvGraphicFramePr>
          <p:nvPr/>
        </p:nvGraphicFramePr>
        <p:xfrm>
          <a:off x="6831818" y="276408"/>
          <a:ext cx="3578225" cy="1039495"/>
        </p:xfrm>
        <a:graphic>
          <a:graphicData uri="http://schemas.openxmlformats.org/presentationml/2006/ole">
            <mc:AlternateContent xmlns:mc="http://schemas.openxmlformats.org/markup-compatibility/2006">
              <mc:Choice xmlns:v="urn:schemas-microsoft-com:vml" Requires="v">
                <p:oleObj spid="_x0000_s8" name="" r:id="rId1" imgW="1485900" imgH="431800" progId="Equation.KSEE3">
                  <p:embed/>
                </p:oleObj>
              </mc:Choice>
              <mc:Fallback>
                <p:oleObj name="" r:id="rId1" imgW="1485900" imgH="431800" progId="Equation.KSEE3">
                  <p:embed/>
                  <p:pic>
                    <p:nvPicPr>
                      <p:cNvPr id="0" name="图片 2049"/>
                      <p:cNvPicPr/>
                      <p:nvPr/>
                    </p:nvPicPr>
                    <p:blipFill>
                      <a:blip r:embed="rId2"/>
                      <a:stretch>
                        <a:fillRect/>
                      </a:stretch>
                    </p:blipFill>
                    <p:spPr>
                      <a:xfrm>
                        <a:off x="6831818" y="276408"/>
                        <a:ext cx="3578225" cy="103949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ltLang="en-US"/>
              <a:t>给定条件</a:t>
            </a:r>
            <a:r>
              <a:rPr lang="en-US" altLang="zh-CN"/>
              <a:t>X</a:t>
            </a:r>
            <a:r>
              <a:rPr lang="zh-CN" altLang="en-US"/>
              <a:t>的情况下，随机变量</a:t>
            </a:r>
            <a:r>
              <a:rPr lang="en-US" altLang="zh-CN"/>
              <a:t>Y</a:t>
            </a:r>
            <a:r>
              <a:rPr lang="zh-CN" altLang="en-US"/>
              <a:t>的信息熵就叫做条件熵。</a:t>
            </a:r>
            <a:endParaRPr lang="zh-CN" altLang="en-US"/>
          </a:p>
        </p:txBody>
      </p:sp>
      <p:sp>
        <p:nvSpPr>
          <p:cNvPr id="4" name="标题 3"/>
          <p:cNvSpPr>
            <a:spLocks noGrp="1"/>
          </p:cNvSpPr>
          <p:nvPr>
            <p:ph type="title"/>
          </p:nvPr>
        </p:nvSpPr>
        <p:spPr/>
        <p:txBody>
          <a:bodyPr/>
          <a:p>
            <a:r>
              <a:rPr lang="zh-CN" altLang="en-US"/>
              <a:t>条件熵</a:t>
            </a:r>
            <a:r>
              <a:rPr lang="en-US" altLang="zh-CN"/>
              <a:t>H(Y|X)</a:t>
            </a:r>
            <a:endParaRPr lang="en-US" altLang="zh-CN"/>
          </a:p>
        </p:txBody>
      </p:sp>
      <p:graphicFrame>
        <p:nvGraphicFramePr>
          <p:cNvPr id="5" name="表格 4"/>
          <p:cNvGraphicFramePr/>
          <p:nvPr/>
        </p:nvGraphicFramePr>
        <p:xfrm>
          <a:off x="852189" y="2280498"/>
          <a:ext cx="2796540" cy="3703320"/>
        </p:xfrm>
        <a:graphic>
          <a:graphicData uri="http://schemas.openxmlformats.org/drawingml/2006/table">
            <a:tbl>
              <a:tblPr firstRow="1">
                <a:tableStyleId>{5C22544A-7EE6-4342-B048-85BDC9FD1C3A}</a:tableStyleId>
              </a:tblPr>
              <a:tblGrid>
                <a:gridCol w="1436370"/>
                <a:gridCol w="1360170"/>
              </a:tblGrid>
              <a:tr h="411480">
                <a:tc>
                  <a:txBody>
                    <a:bodyPr/>
                    <a:p>
                      <a:pPr algn="ctr">
                        <a:buNone/>
                      </a:pPr>
                      <a:r>
                        <a:rPr lang="zh-CN" altLang="en-US" sz="2000">
                          <a:sym typeface="+mn-ea"/>
                        </a:rPr>
                        <a:t>专业</a:t>
                      </a:r>
                      <a:r>
                        <a:rPr lang="en-US" altLang="zh-CN" sz="2000">
                          <a:sym typeface="+mn-ea"/>
                        </a:rPr>
                        <a:t>(X)</a:t>
                      </a:r>
                      <a:endParaRPr lang="en-US" altLang="zh-CN" sz="2000">
                        <a:sym typeface="+mn-ea"/>
                      </a:endParaRPr>
                    </a:p>
                  </a:txBody>
                  <a:tcPr marL="91423" marR="91423" marT="45711" marB="45711">
                    <a:solidFill>
                      <a:schemeClr val="bg1">
                        <a:lumMod val="65000"/>
                      </a:schemeClr>
                    </a:solidFill>
                  </a:tcPr>
                </a:tc>
                <a:tc>
                  <a:txBody>
                    <a:bodyPr/>
                    <a:p>
                      <a:pPr algn="ctr">
                        <a:buNone/>
                      </a:pPr>
                      <a:r>
                        <a:rPr lang="zh-CN" altLang="en-US" sz="2000">
                          <a:sym typeface="+mn-ea"/>
                        </a:rPr>
                        <a:t>性别</a:t>
                      </a:r>
                      <a:r>
                        <a:rPr lang="en-US" altLang="zh-CN" sz="2000">
                          <a:sym typeface="+mn-ea"/>
                        </a:rPr>
                        <a:t>(Y)</a:t>
                      </a:r>
                      <a:endParaRPr lang="en-US" altLang="zh-CN" sz="2000">
                        <a:sym typeface="+mn-ea"/>
                      </a:endParaRPr>
                    </a:p>
                  </a:txBody>
                  <a:tcPr marL="91423" marR="91423" marT="45711" marB="45711">
                    <a:solidFill>
                      <a:schemeClr val="bg1">
                        <a:lumMod val="65000"/>
                      </a:schemeClr>
                    </a:solidFill>
                  </a:tcPr>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11480">
                <a:tc>
                  <a:txBody>
                    <a:bodyPr/>
                    <a:p>
                      <a:pPr algn="ctr">
                        <a:buNone/>
                      </a:pPr>
                      <a:r>
                        <a:rPr lang="en-US" altLang="zh-CN" sz="2000" b="1">
                          <a:solidFill>
                            <a:schemeClr val="accent6"/>
                          </a:solidFill>
                          <a:sym typeface="+mn-ea"/>
                        </a:rPr>
                        <a:t>IT</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M</a:t>
                      </a:r>
                      <a:endParaRPr lang="en-US" altLang="zh-CN" sz="2000" b="1">
                        <a:solidFill>
                          <a:schemeClr val="accent6"/>
                        </a:solidFill>
                        <a:sym typeface="+mn-ea"/>
                      </a:endParaRPr>
                    </a:p>
                  </a:txBody>
                  <a:tcPr marL="91423" marR="91423" marT="45711" marB="45711"/>
                </a:tc>
              </a:tr>
              <a:tr h="411480">
                <a:tc>
                  <a:txBody>
                    <a:bodyPr/>
                    <a:p>
                      <a:pPr algn="ctr">
                        <a:buNone/>
                      </a:pPr>
                      <a:r>
                        <a:rPr lang="zh-CN" altLang="en-US" sz="2000" b="1">
                          <a:solidFill>
                            <a:schemeClr val="accent5"/>
                          </a:solidFill>
                          <a:sym typeface="+mn-ea"/>
                        </a:rPr>
                        <a:t>英语</a:t>
                      </a:r>
                      <a:endParaRPr lang="zh-CN" altLang="en-US"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F</a:t>
                      </a:r>
                      <a:endParaRPr lang="en-US" altLang="zh-CN" sz="2000" b="1">
                        <a:solidFill>
                          <a:schemeClr val="accent5"/>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11480">
                <a:tc>
                  <a:txBody>
                    <a:bodyPr/>
                    <a:p>
                      <a:pPr algn="ctr">
                        <a:buNone/>
                      </a:pPr>
                      <a:r>
                        <a:rPr lang="en-US" altLang="zh-CN" sz="2000" b="1">
                          <a:solidFill>
                            <a:schemeClr val="accent6"/>
                          </a:solidFill>
                          <a:sym typeface="+mn-ea"/>
                        </a:rPr>
                        <a:t>IT</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M</a:t>
                      </a:r>
                      <a:endParaRPr lang="en-US" altLang="zh-CN" sz="2000" b="1">
                        <a:solidFill>
                          <a:schemeClr val="accent6"/>
                        </a:solidFill>
                        <a:sym typeface="+mn-ea"/>
                      </a:endParaRPr>
                    </a:p>
                  </a:txBody>
                  <a:tcPr marL="91423" marR="91423" marT="45711" marB="45711"/>
                </a:tc>
              </a:tr>
              <a:tr h="411480">
                <a:tc>
                  <a:txBody>
                    <a:bodyPr/>
                    <a:p>
                      <a:pPr algn="ctr">
                        <a:buNone/>
                      </a:pPr>
                      <a:r>
                        <a:rPr lang="zh-CN" altLang="en-US" sz="2000" b="1">
                          <a:solidFill>
                            <a:schemeClr val="accent5"/>
                          </a:solidFill>
                          <a:sym typeface="+mn-ea"/>
                        </a:rPr>
                        <a:t>英语</a:t>
                      </a:r>
                      <a:endParaRPr lang="zh-CN" altLang="en-US"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F</a:t>
                      </a:r>
                      <a:endParaRPr lang="en-US" altLang="zh-CN" sz="2000" b="1">
                        <a:solidFill>
                          <a:schemeClr val="accent5"/>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bl>
          </a:graphicData>
        </a:graphic>
      </p:graphicFrame>
      <p:graphicFrame>
        <p:nvGraphicFramePr>
          <p:cNvPr id="6" name="对象 5">
            <a:hlinkClick r:id="" action="ppaction://ole?verb="/>
          </p:cNvPr>
          <p:cNvGraphicFramePr>
            <a:graphicFrameLocks noChangeAspect="1"/>
          </p:cNvGraphicFramePr>
          <p:nvPr/>
        </p:nvGraphicFramePr>
        <p:xfrm>
          <a:off x="4398642" y="2973154"/>
          <a:ext cx="3642955" cy="2018291"/>
        </p:xfrm>
        <a:graphic>
          <a:graphicData uri="http://schemas.openxmlformats.org/presentationml/2006/ole">
            <mc:AlternateContent xmlns:mc="http://schemas.openxmlformats.org/markup-compatibility/2006">
              <mc:Choice xmlns:v="urn:schemas-microsoft-com:vml" Requires="v">
                <p:oleObj spid="_x0000_s3073" name="" r:id="rId1" imgW="1651000" imgH="914400" progId="Equation.KSEE3">
                  <p:embed/>
                </p:oleObj>
              </mc:Choice>
              <mc:Fallback>
                <p:oleObj name="" r:id="rId1" imgW="1651000" imgH="914400" progId="Equation.KSEE3">
                  <p:embed/>
                  <p:pic>
                    <p:nvPicPr>
                      <p:cNvPr id="0" name="图片 3072"/>
                      <p:cNvPicPr/>
                      <p:nvPr/>
                    </p:nvPicPr>
                    <p:blipFill>
                      <a:blip r:embed="rId2"/>
                      <a:stretch>
                        <a:fillRect/>
                      </a:stretch>
                    </p:blipFill>
                    <p:spPr>
                      <a:xfrm>
                        <a:off x="4398642" y="2973154"/>
                        <a:ext cx="3642955" cy="2018291"/>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947574" y="3314721"/>
          <a:ext cx="1659583" cy="989782"/>
        </p:xfrm>
        <a:graphic>
          <a:graphicData uri="http://schemas.openxmlformats.org/presentationml/2006/ole">
            <mc:AlternateContent xmlns:mc="http://schemas.openxmlformats.org/markup-compatibility/2006">
              <mc:Choice xmlns:v="urn:schemas-microsoft-com:vml" Requires="v">
                <p:oleObj spid="_x0000_s3074" name="" r:id="rId3" imgW="723900" imgH="431800" progId="Equation.KSEE3">
                  <p:embed/>
                </p:oleObj>
              </mc:Choice>
              <mc:Fallback>
                <p:oleObj name="" r:id="rId3" imgW="723900" imgH="431800" progId="Equation.KSEE3">
                  <p:embed/>
                  <p:pic>
                    <p:nvPicPr>
                      <p:cNvPr id="0" name="图片 3073"/>
                      <p:cNvPicPr/>
                      <p:nvPr/>
                    </p:nvPicPr>
                    <p:blipFill>
                      <a:blip r:embed="rId4"/>
                      <a:stretch>
                        <a:fillRect/>
                      </a:stretch>
                    </p:blipFill>
                    <p:spPr>
                      <a:xfrm>
                        <a:off x="8947574" y="3314721"/>
                        <a:ext cx="1659583" cy="989782"/>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ltLang="en-US"/>
              <a:t>当专业</a:t>
            </a:r>
            <a:r>
              <a:rPr lang="en-US" altLang="zh-CN"/>
              <a:t>(X)</a:t>
            </a:r>
            <a:r>
              <a:rPr lang="zh-CN" altLang="en-US"/>
              <a:t>为数学的时候，</a:t>
            </a:r>
            <a:r>
              <a:rPr lang="en-US" altLang="zh-CN"/>
              <a:t>Y</a:t>
            </a:r>
            <a:r>
              <a:rPr lang="zh-CN" altLang="en-US"/>
              <a:t>的信息熵的值为</a:t>
            </a:r>
            <a:r>
              <a:rPr lang="en-US" altLang="zh-CN"/>
              <a:t>:H(Y|X=</a:t>
            </a:r>
            <a:r>
              <a:rPr lang="zh-CN" altLang="en-US"/>
              <a:t>数学</a:t>
            </a:r>
            <a:r>
              <a:rPr lang="en-US" altLang="zh-CN"/>
              <a:t>)</a:t>
            </a:r>
            <a:endParaRPr lang="en-US" altLang="zh-CN"/>
          </a:p>
        </p:txBody>
      </p:sp>
      <p:sp>
        <p:nvSpPr>
          <p:cNvPr id="4" name="标题 3"/>
          <p:cNvSpPr>
            <a:spLocks noGrp="1"/>
          </p:cNvSpPr>
          <p:nvPr>
            <p:ph type="title"/>
          </p:nvPr>
        </p:nvSpPr>
        <p:spPr/>
        <p:txBody>
          <a:bodyPr/>
          <a:p>
            <a:r>
              <a:rPr lang="zh-CN" altLang="en-US"/>
              <a:t>条件熵</a:t>
            </a:r>
            <a:r>
              <a:rPr lang="en-US" altLang="zh-CN"/>
              <a:t>H(Y|X)</a:t>
            </a:r>
            <a:endParaRPr lang="en-US" altLang="zh-CN"/>
          </a:p>
        </p:txBody>
      </p:sp>
      <p:graphicFrame>
        <p:nvGraphicFramePr>
          <p:cNvPr id="5" name="表格 4"/>
          <p:cNvGraphicFramePr/>
          <p:nvPr/>
        </p:nvGraphicFramePr>
        <p:xfrm>
          <a:off x="852189" y="2280498"/>
          <a:ext cx="2796540" cy="3703320"/>
        </p:xfrm>
        <a:graphic>
          <a:graphicData uri="http://schemas.openxmlformats.org/drawingml/2006/table">
            <a:tbl>
              <a:tblPr firstRow="1">
                <a:tableStyleId>{5C22544A-7EE6-4342-B048-85BDC9FD1C3A}</a:tableStyleId>
              </a:tblPr>
              <a:tblGrid>
                <a:gridCol w="1436370"/>
                <a:gridCol w="1360170"/>
              </a:tblGrid>
              <a:tr h="411480">
                <a:tc>
                  <a:txBody>
                    <a:bodyPr/>
                    <a:p>
                      <a:pPr algn="ctr">
                        <a:buNone/>
                      </a:pPr>
                      <a:r>
                        <a:rPr lang="zh-CN" altLang="en-US" sz="2000">
                          <a:sym typeface="+mn-ea"/>
                        </a:rPr>
                        <a:t>专业</a:t>
                      </a:r>
                      <a:r>
                        <a:rPr lang="en-US" altLang="zh-CN" sz="2000">
                          <a:sym typeface="+mn-ea"/>
                        </a:rPr>
                        <a:t>(X)</a:t>
                      </a:r>
                      <a:endParaRPr lang="en-US" altLang="zh-CN" sz="2000">
                        <a:sym typeface="+mn-ea"/>
                      </a:endParaRPr>
                    </a:p>
                  </a:txBody>
                  <a:tcPr marL="91423" marR="91423" marT="45711" marB="45711">
                    <a:solidFill>
                      <a:schemeClr val="bg1">
                        <a:lumMod val="65000"/>
                      </a:schemeClr>
                    </a:solidFill>
                  </a:tcPr>
                </a:tc>
                <a:tc>
                  <a:txBody>
                    <a:bodyPr/>
                    <a:p>
                      <a:pPr algn="ctr">
                        <a:buNone/>
                      </a:pPr>
                      <a:r>
                        <a:rPr lang="zh-CN" altLang="en-US" sz="2000">
                          <a:sym typeface="+mn-ea"/>
                        </a:rPr>
                        <a:t>性别</a:t>
                      </a:r>
                      <a:r>
                        <a:rPr lang="en-US" altLang="zh-CN" sz="2000">
                          <a:sym typeface="+mn-ea"/>
                        </a:rPr>
                        <a:t>(Y)</a:t>
                      </a:r>
                      <a:endParaRPr lang="en-US" altLang="zh-CN" sz="2000">
                        <a:sym typeface="+mn-ea"/>
                      </a:endParaRPr>
                    </a:p>
                  </a:txBody>
                  <a:tcPr marL="91423" marR="91423" marT="45711" marB="45711">
                    <a:solidFill>
                      <a:schemeClr val="bg1">
                        <a:lumMod val="65000"/>
                      </a:schemeClr>
                    </a:solidFill>
                  </a:tcPr>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11480">
                <a:tc>
                  <a:txBody>
                    <a:bodyPr/>
                    <a:p>
                      <a:pPr algn="ctr">
                        <a:buNone/>
                      </a:pPr>
                      <a:r>
                        <a:rPr lang="en-US" altLang="zh-CN" sz="2000" b="1">
                          <a:solidFill>
                            <a:schemeClr val="accent6"/>
                          </a:solidFill>
                          <a:sym typeface="+mn-ea"/>
                        </a:rPr>
                        <a:t>IT</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M</a:t>
                      </a:r>
                      <a:endParaRPr lang="en-US" altLang="zh-CN" sz="2000" b="1">
                        <a:solidFill>
                          <a:schemeClr val="accent6"/>
                        </a:solidFill>
                        <a:sym typeface="+mn-ea"/>
                      </a:endParaRPr>
                    </a:p>
                  </a:txBody>
                  <a:tcPr marL="91423" marR="91423" marT="45711" marB="45711"/>
                </a:tc>
              </a:tr>
              <a:tr h="411480">
                <a:tc>
                  <a:txBody>
                    <a:bodyPr/>
                    <a:p>
                      <a:pPr algn="ctr">
                        <a:buNone/>
                      </a:pPr>
                      <a:r>
                        <a:rPr lang="zh-CN" altLang="en-US" sz="2000" b="1">
                          <a:solidFill>
                            <a:schemeClr val="accent5"/>
                          </a:solidFill>
                          <a:sym typeface="+mn-ea"/>
                        </a:rPr>
                        <a:t>英语</a:t>
                      </a:r>
                      <a:endParaRPr lang="zh-CN" altLang="en-US"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F</a:t>
                      </a:r>
                      <a:endParaRPr lang="en-US" altLang="zh-CN" sz="2000" b="1">
                        <a:solidFill>
                          <a:schemeClr val="accent5"/>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11480">
                <a:tc>
                  <a:txBody>
                    <a:bodyPr/>
                    <a:p>
                      <a:pPr algn="ctr">
                        <a:buNone/>
                      </a:pPr>
                      <a:r>
                        <a:rPr lang="en-US" altLang="zh-CN" sz="2000" b="1">
                          <a:solidFill>
                            <a:schemeClr val="accent6"/>
                          </a:solidFill>
                          <a:sym typeface="+mn-ea"/>
                        </a:rPr>
                        <a:t>IT</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M</a:t>
                      </a:r>
                      <a:endParaRPr lang="en-US" altLang="zh-CN" sz="2000" b="1">
                        <a:solidFill>
                          <a:schemeClr val="accent6"/>
                        </a:solidFill>
                        <a:sym typeface="+mn-ea"/>
                      </a:endParaRPr>
                    </a:p>
                  </a:txBody>
                  <a:tcPr marL="91423" marR="91423" marT="45711" marB="45711"/>
                </a:tc>
              </a:tr>
              <a:tr h="411480">
                <a:tc>
                  <a:txBody>
                    <a:bodyPr/>
                    <a:p>
                      <a:pPr algn="ctr">
                        <a:buNone/>
                      </a:pPr>
                      <a:r>
                        <a:rPr lang="zh-CN" altLang="en-US" sz="2000" b="1">
                          <a:solidFill>
                            <a:schemeClr val="accent5"/>
                          </a:solidFill>
                          <a:sym typeface="+mn-ea"/>
                        </a:rPr>
                        <a:t>英语</a:t>
                      </a:r>
                      <a:endParaRPr lang="zh-CN" altLang="en-US"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F</a:t>
                      </a:r>
                      <a:endParaRPr lang="en-US" altLang="zh-CN" sz="2000" b="1">
                        <a:solidFill>
                          <a:schemeClr val="accent5"/>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bl>
          </a:graphicData>
        </a:graphic>
      </p:graphicFrame>
      <p:graphicFrame>
        <p:nvGraphicFramePr>
          <p:cNvPr id="2" name="表格 1"/>
          <p:cNvGraphicFramePr/>
          <p:nvPr/>
        </p:nvGraphicFramePr>
        <p:xfrm>
          <a:off x="4538345" y="2907665"/>
          <a:ext cx="2533650" cy="2162175"/>
        </p:xfrm>
        <a:graphic>
          <a:graphicData uri="http://schemas.openxmlformats.org/drawingml/2006/table">
            <a:tbl>
              <a:tblPr firstRow="1">
                <a:tableStyleId>{5C22544A-7EE6-4342-B048-85BDC9FD1C3A}</a:tableStyleId>
              </a:tblPr>
              <a:tblGrid>
                <a:gridCol w="1301115"/>
                <a:gridCol w="1232535"/>
              </a:tblGrid>
              <a:tr h="432435">
                <a:tc>
                  <a:txBody>
                    <a:bodyPr/>
                    <a:p>
                      <a:pPr algn="ctr">
                        <a:buNone/>
                      </a:pPr>
                      <a:r>
                        <a:rPr lang="zh-CN" altLang="en-US" sz="2000">
                          <a:sym typeface="+mn-ea"/>
                        </a:rPr>
                        <a:t>专业</a:t>
                      </a:r>
                      <a:r>
                        <a:rPr lang="en-US" altLang="zh-CN" sz="2000">
                          <a:sym typeface="+mn-ea"/>
                        </a:rPr>
                        <a:t>(X)</a:t>
                      </a:r>
                      <a:endParaRPr lang="en-US" altLang="zh-CN" sz="2000">
                        <a:sym typeface="+mn-ea"/>
                      </a:endParaRPr>
                    </a:p>
                  </a:txBody>
                  <a:tcPr marL="91423" marR="91423" marT="45711" marB="45711">
                    <a:solidFill>
                      <a:schemeClr val="bg1">
                        <a:lumMod val="65000"/>
                      </a:schemeClr>
                    </a:solidFill>
                  </a:tcPr>
                </a:tc>
                <a:tc>
                  <a:txBody>
                    <a:bodyPr/>
                    <a:p>
                      <a:pPr algn="ctr">
                        <a:buNone/>
                      </a:pPr>
                      <a:r>
                        <a:rPr lang="zh-CN" altLang="en-US" sz="2000">
                          <a:sym typeface="+mn-ea"/>
                        </a:rPr>
                        <a:t>性别</a:t>
                      </a:r>
                      <a:r>
                        <a:rPr lang="en-US" altLang="zh-CN" sz="2000">
                          <a:sym typeface="+mn-ea"/>
                        </a:rPr>
                        <a:t>(Y)</a:t>
                      </a:r>
                      <a:endParaRPr lang="en-US" altLang="zh-CN" sz="2000">
                        <a:sym typeface="+mn-ea"/>
                      </a:endParaRPr>
                    </a:p>
                  </a:txBody>
                  <a:tcPr marL="91423" marR="91423" marT="45711" marB="45711">
                    <a:solidFill>
                      <a:schemeClr val="bg1">
                        <a:lumMod val="65000"/>
                      </a:schemeClr>
                    </a:solidFill>
                  </a:tcPr>
                </a:tc>
              </a:tr>
              <a:tr h="432435">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32435">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r h="432435">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32435">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bl>
          </a:graphicData>
        </a:graphic>
      </p:graphicFrame>
      <p:graphicFrame>
        <p:nvGraphicFramePr>
          <p:cNvPr id="8" name="对象 7">
            <a:hlinkClick r:id="" action="ppaction://ole?verb="/>
          </p:cNvPr>
          <p:cNvGraphicFramePr>
            <a:graphicFrameLocks noChangeAspect="1"/>
          </p:cNvGraphicFramePr>
          <p:nvPr/>
        </p:nvGraphicFramePr>
        <p:xfrm>
          <a:off x="7617808" y="3181597"/>
          <a:ext cx="2823322" cy="495208"/>
        </p:xfrm>
        <a:graphic>
          <a:graphicData uri="http://schemas.openxmlformats.org/presentationml/2006/ole">
            <mc:AlternateContent xmlns:mc="http://schemas.openxmlformats.org/markup-compatibility/2006">
              <mc:Choice xmlns:v="urn:schemas-microsoft-com:vml" Requires="v">
                <p:oleObj spid="_x0000_s9" name="" r:id="rId1" imgW="1231265" imgH="215900" progId="Equation.KSEE3">
                  <p:embed/>
                </p:oleObj>
              </mc:Choice>
              <mc:Fallback>
                <p:oleObj name="" r:id="rId1" imgW="1231265" imgH="215900" progId="Equation.KSEE3">
                  <p:embed/>
                  <p:pic>
                    <p:nvPicPr>
                      <p:cNvPr id="0" name="图片 3073"/>
                      <p:cNvPicPr/>
                      <p:nvPr/>
                    </p:nvPicPr>
                    <p:blipFill>
                      <a:blip r:embed="rId2"/>
                      <a:stretch>
                        <a:fillRect/>
                      </a:stretch>
                    </p:blipFill>
                    <p:spPr>
                      <a:xfrm>
                        <a:off x="7617808" y="3181597"/>
                        <a:ext cx="2823322" cy="495208"/>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sym typeface="+mn-ea"/>
              </a:rPr>
              <a:t> </a:t>
            </a:r>
            <a:r>
              <a:rPr lang="zh-CN" altLang="en-US" sz="2400">
                <a:sym typeface="+mn-ea"/>
              </a:rPr>
              <a:t>给定条件</a:t>
            </a:r>
            <a:r>
              <a:rPr lang="en-US" altLang="zh-CN" sz="2400">
                <a:sym typeface="+mn-ea"/>
              </a:rPr>
              <a:t>X</a:t>
            </a:r>
            <a:r>
              <a:rPr lang="zh-CN" altLang="en-US" sz="2400">
                <a:sym typeface="+mn-ea"/>
              </a:rPr>
              <a:t>的情况下，所有不同</a:t>
            </a:r>
            <a:r>
              <a:rPr lang="en-US" altLang="zh-CN" sz="2400">
                <a:sym typeface="+mn-ea"/>
              </a:rPr>
              <a:t>x</a:t>
            </a:r>
            <a:r>
              <a:rPr lang="zh-CN" altLang="en-US" sz="2400">
                <a:sym typeface="+mn-ea"/>
              </a:rPr>
              <a:t>值情况下</a:t>
            </a:r>
            <a:r>
              <a:rPr lang="en-US" altLang="zh-CN" sz="2400">
                <a:sym typeface="+mn-ea"/>
              </a:rPr>
              <a:t>Y</a:t>
            </a:r>
            <a:r>
              <a:rPr lang="zh-CN" altLang="en-US" sz="2400">
                <a:sym typeface="+mn-ea"/>
              </a:rPr>
              <a:t>的信息熵的平均值叫做条件熵。</a:t>
            </a:r>
            <a:endParaRPr lang="en-US" altLang="zh-CN" sz="2400"/>
          </a:p>
        </p:txBody>
      </p:sp>
      <p:sp>
        <p:nvSpPr>
          <p:cNvPr id="4" name="标题 3"/>
          <p:cNvSpPr>
            <a:spLocks noGrp="1"/>
          </p:cNvSpPr>
          <p:nvPr>
            <p:ph type="title"/>
          </p:nvPr>
        </p:nvSpPr>
        <p:spPr/>
        <p:txBody>
          <a:bodyPr/>
          <a:p>
            <a:r>
              <a:rPr lang="zh-CN" altLang="en-US"/>
              <a:t>条件熵</a:t>
            </a:r>
            <a:r>
              <a:rPr lang="en-US" altLang="zh-CN"/>
              <a:t>H(Y|X)</a:t>
            </a:r>
            <a:endParaRPr lang="en-US" altLang="zh-CN"/>
          </a:p>
        </p:txBody>
      </p:sp>
      <p:graphicFrame>
        <p:nvGraphicFramePr>
          <p:cNvPr id="5" name="表格 4"/>
          <p:cNvGraphicFramePr/>
          <p:nvPr/>
        </p:nvGraphicFramePr>
        <p:xfrm>
          <a:off x="852189" y="2280498"/>
          <a:ext cx="2796540" cy="3703320"/>
        </p:xfrm>
        <a:graphic>
          <a:graphicData uri="http://schemas.openxmlformats.org/drawingml/2006/table">
            <a:tbl>
              <a:tblPr firstRow="1">
                <a:tableStyleId>{5C22544A-7EE6-4342-B048-85BDC9FD1C3A}</a:tableStyleId>
              </a:tblPr>
              <a:tblGrid>
                <a:gridCol w="1436370"/>
                <a:gridCol w="1360170"/>
              </a:tblGrid>
              <a:tr h="411480">
                <a:tc>
                  <a:txBody>
                    <a:bodyPr/>
                    <a:p>
                      <a:pPr algn="ctr">
                        <a:buNone/>
                      </a:pPr>
                      <a:r>
                        <a:rPr lang="zh-CN" altLang="en-US" sz="2000">
                          <a:sym typeface="+mn-ea"/>
                        </a:rPr>
                        <a:t>专业</a:t>
                      </a:r>
                      <a:r>
                        <a:rPr lang="en-US" altLang="zh-CN" sz="2000">
                          <a:sym typeface="+mn-ea"/>
                        </a:rPr>
                        <a:t>(X)</a:t>
                      </a:r>
                      <a:endParaRPr lang="en-US" altLang="zh-CN" sz="2000">
                        <a:sym typeface="+mn-ea"/>
                      </a:endParaRPr>
                    </a:p>
                  </a:txBody>
                  <a:tcPr marL="91423" marR="91423" marT="45711" marB="45711">
                    <a:solidFill>
                      <a:schemeClr val="bg1">
                        <a:lumMod val="65000"/>
                      </a:schemeClr>
                    </a:solidFill>
                  </a:tcPr>
                </a:tc>
                <a:tc>
                  <a:txBody>
                    <a:bodyPr/>
                    <a:p>
                      <a:pPr algn="ctr">
                        <a:buNone/>
                      </a:pPr>
                      <a:r>
                        <a:rPr lang="zh-CN" altLang="en-US" sz="2000">
                          <a:sym typeface="+mn-ea"/>
                        </a:rPr>
                        <a:t>性别</a:t>
                      </a:r>
                      <a:r>
                        <a:rPr lang="en-US" altLang="zh-CN" sz="2000">
                          <a:sym typeface="+mn-ea"/>
                        </a:rPr>
                        <a:t>(Y)</a:t>
                      </a:r>
                      <a:endParaRPr lang="en-US" altLang="zh-CN" sz="2000">
                        <a:sym typeface="+mn-ea"/>
                      </a:endParaRPr>
                    </a:p>
                  </a:txBody>
                  <a:tcPr marL="91423" marR="91423" marT="45711" marB="45711">
                    <a:solidFill>
                      <a:schemeClr val="bg1">
                        <a:lumMod val="65000"/>
                      </a:schemeClr>
                    </a:solidFill>
                  </a:tcPr>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11480">
                <a:tc>
                  <a:txBody>
                    <a:bodyPr/>
                    <a:p>
                      <a:pPr algn="ctr">
                        <a:buNone/>
                      </a:pPr>
                      <a:r>
                        <a:rPr lang="en-US" altLang="zh-CN" sz="2000" b="1">
                          <a:solidFill>
                            <a:schemeClr val="accent6"/>
                          </a:solidFill>
                          <a:sym typeface="+mn-ea"/>
                        </a:rPr>
                        <a:t>IT</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M</a:t>
                      </a:r>
                      <a:endParaRPr lang="en-US" altLang="zh-CN" sz="2000" b="1">
                        <a:solidFill>
                          <a:schemeClr val="accent6"/>
                        </a:solidFill>
                        <a:sym typeface="+mn-ea"/>
                      </a:endParaRPr>
                    </a:p>
                  </a:txBody>
                  <a:tcPr marL="91423" marR="91423" marT="45711" marB="45711"/>
                </a:tc>
              </a:tr>
              <a:tr h="411480">
                <a:tc>
                  <a:txBody>
                    <a:bodyPr/>
                    <a:p>
                      <a:pPr algn="ctr">
                        <a:buNone/>
                      </a:pPr>
                      <a:r>
                        <a:rPr lang="zh-CN" altLang="en-US" sz="2000" b="1">
                          <a:solidFill>
                            <a:schemeClr val="accent5"/>
                          </a:solidFill>
                          <a:sym typeface="+mn-ea"/>
                        </a:rPr>
                        <a:t>英语</a:t>
                      </a:r>
                      <a:endParaRPr lang="zh-CN" altLang="en-US"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F</a:t>
                      </a:r>
                      <a:endParaRPr lang="en-US" altLang="zh-CN" sz="2000" b="1">
                        <a:solidFill>
                          <a:schemeClr val="accent5"/>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M</a:t>
                      </a:r>
                      <a:endParaRPr lang="en-US" altLang="zh-CN" sz="2000" b="1">
                        <a:solidFill>
                          <a:schemeClr val="accent2"/>
                        </a:solidFill>
                        <a:sym typeface="+mn-ea"/>
                      </a:endParaRPr>
                    </a:p>
                  </a:txBody>
                  <a:tcPr marL="91423" marR="91423" marT="45711" marB="45711"/>
                </a:tc>
              </a:tr>
              <a:tr h="411480">
                <a:tc>
                  <a:txBody>
                    <a:bodyPr/>
                    <a:p>
                      <a:pPr algn="ctr">
                        <a:buNone/>
                      </a:pPr>
                      <a:r>
                        <a:rPr lang="en-US" altLang="zh-CN" sz="2000" b="1">
                          <a:solidFill>
                            <a:schemeClr val="accent6"/>
                          </a:solidFill>
                          <a:sym typeface="+mn-ea"/>
                        </a:rPr>
                        <a:t>IT</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M</a:t>
                      </a:r>
                      <a:endParaRPr lang="en-US" altLang="zh-CN" sz="2000" b="1">
                        <a:solidFill>
                          <a:schemeClr val="accent6"/>
                        </a:solidFill>
                        <a:sym typeface="+mn-ea"/>
                      </a:endParaRPr>
                    </a:p>
                  </a:txBody>
                  <a:tcPr marL="91423" marR="91423" marT="45711" marB="45711"/>
                </a:tc>
              </a:tr>
              <a:tr h="411480">
                <a:tc>
                  <a:txBody>
                    <a:bodyPr/>
                    <a:p>
                      <a:pPr algn="ctr">
                        <a:buNone/>
                      </a:pPr>
                      <a:r>
                        <a:rPr lang="zh-CN" altLang="en-US" sz="2000" b="1">
                          <a:solidFill>
                            <a:schemeClr val="accent5"/>
                          </a:solidFill>
                          <a:sym typeface="+mn-ea"/>
                        </a:rPr>
                        <a:t>英语</a:t>
                      </a:r>
                      <a:endParaRPr lang="zh-CN" altLang="en-US"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F</a:t>
                      </a:r>
                      <a:endParaRPr lang="en-US" altLang="zh-CN" sz="2000" b="1">
                        <a:solidFill>
                          <a:schemeClr val="accent5"/>
                        </a:solidFill>
                        <a:sym typeface="+mn-ea"/>
                      </a:endParaRPr>
                    </a:p>
                  </a:txBody>
                  <a:tcPr marL="91423" marR="91423" marT="45711" marB="45711"/>
                </a:tc>
              </a:tr>
              <a:tr h="41148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F</a:t>
                      </a:r>
                      <a:endParaRPr lang="en-US" altLang="zh-CN" sz="2000" b="1">
                        <a:solidFill>
                          <a:schemeClr val="accent2"/>
                        </a:solidFill>
                        <a:sym typeface="+mn-ea"/>
                      </a:endParaRPr>
                    </a:p>
                  </a:txBody>
                  <a:tcPr marL="91423" marR="91423" marT="45711" marB="45711"/>
                </a:tc>
              </a:tr>
            </a:tbl>
          </a:graphicData>
        </a:graphic>
      </p:graphicFrame>
      <p:graphicFrame>
        <p:nvGraphicFramePr>
          <p:cNvPr id="8" name="对象 7">
            <a:hlinkClick r:id="" action="ppaction://ole?verb="/>
          </p:cNvPr>
          <p:cNvGraphicFramePr>
            <a:graphicFrameLocks noChangeAspect="1"/>
          </p:cNvGraphicFramePr>
          <p:nvPr/>
        </p:nvGraphicFramePr>
        <p:xfrm>
          <a:off x="4351042" y="2077970"/>
          <a:ext cx="5301268" cy="815824"/>
        </p:xfrm>
        <a:graphic>
          <a:graphicData uri="http://schemas.openxmlformats.org/presentationml/2006/ole">
            <mc:AlternateContent xmlns:mc="http://schemas.openxmlformats.org/markup-compatibility/2006">
              <mc:Choice xmlns:v="urn:schemas-microsoft-com:vml" Requires="v">
                <p:oleObj spid="_x0000_s9" name="" r:id="rId1" imgW="2311400" imgH="355600" progId="Equation.KSEE3">
                  <p:embed/>
                </p:oleObj>
              </mc:Choice>
              <mc:Fallback>
                <p:oleObj name="" r:id="rId1" imgW="2311400" imgH="355600" progId="Equation.KSEE3">
                  <p:embed/>
                  <p:pic>
                    <p:nvPicPr>
                      <p:cNvPr id="0" name="图片 3073"/>
                      <p:cNvPicPr/>
                      <p:nvPr/>
                    </p:nvPicPr>
                    <p:blipFill>
                      <a:blip r:embed="rId2"/>
                      <a:stretch>
                        <a:fillRect/>
                      </a:stretch>
                    </p:blipFill>
                    <p:spPr>
                      <a:xfrm>
                        <a:off x="4351042" y="2077970"/>
                        <a:ext cx="5301268" cy="815824"/>
                      </a:xfrm>
                      <a:prstGeom prst="rect">
                        <a:avLst/>
                      </a:prstGeom>
                    </p:spPr>
                  </p:pic>
                </p:oleObj>
              </mc:Fallback>
            </mc:AlternateContent>
          </a:graphicData>
        </a:graphic>
      </p:graphicFrame>
      <p:graphicFrame>
        <p:nvGraphicFramePr>
          <p:cNvPr id="11" name="表格 10"/>
          <p:cNvGraphicFramePr/>
          <p:nvPr/>
        </p:nvGraphicFramePr>
        <p:xfrm>
          <a:off x="5145405" y="3071495"/>
          <a:ext cx="5374640" cy="1584960"/>
        </p:xfrm>
        <a:graphic>
          <a:graphicData uri="http://schemas.openxmlformats.org/drawingml/2006/table">
            <a:tbl>
              <a:tblPr firstRow="1">
                <a:tableStyleId>{5C22544A-7EE6-4342-B048-85BDC9FD1C3A}</a:tableStyleId>
              </a:tblPr>
              <a:tblGrid>
                <a:gridCol w="1856105"/>
                <a:gridCol w="1760220"/>
                <a:gridCol w="1758315"/>
              </a:tblGrid>
              <a:tr h="396240">
                <a:tc>
                  <a:txBody>
                    <a:bodyPr/>
                    <a:p>
                      <a:pPr algn="ctr">
                        <a:buNone/>
                      </a:pPr>
                      <a:r>
                        <a:rPr lang="en-US" altLang="zh-CN" sz="2000">
                          <a:sym typeface="+mn-ea"/>
                        </a:rPr>
                        <a:t>v</a:t>
                      </a:r>
                      <a:r>
                        <a:rPr lang="en-US" altLang="zh-CN" sz="2000" baseline="-25000">
                          <a:sym typeface="+mn-ea"/>
                        </a:rPr>
                        <a:t>j</a:t>
                      </a:r>
                      <a:endParaRPr lang="en-US" altLang="zh-CN" sz="2000">
                        <a:sym typeface="+mn-ea"/>
                      </a:endParaRPr>
                    </a:p>
                  </a:txBody>
                  <a:tcPr marL="91423" marR="91423" marT="45711" marB="45711">
                    <a:solidFill>
                      <a:schemeClr val="bg1">
                        <a:lumMod val="65000"/>
                      </a:schemeClr>
                    </a:solidFill>
                  </a:tcPr>
                </a:tc>
                <a:tc>
                  <a:txBody>
                    <a:bodyPr/>
                    <a:p>
                      <a:pPr algn="ctr">
                        <a:buNone/>
                      </a:pPr>
                      <a:r>
                        <a:rPr lang="en-US" altLang="zh-CN" sz="2000">
                          <a:sym typeface="+mn-ea"/>
                        </a:rPr>
                        <a:t>P(X=v</a:t>
                      </a:r>
                      <a:r>
                        <a:rPr lang="en-US" altLang="zh-CN" sz="2000" baseline="-25000">
                          <a:sym typeface="+mn-ea"/>
                        </a:rPr>
                        <a:t>j</a:t>
                      </a:r>
                      <a:r>
                        <a:rPr lang="en-US" altLang="zh-CN" sz="2000">
                          <a:sym typeface="+mn-ea"/>
                        </a:rPr>
                        <a:t>)</a:t>
                      </a:r>
                      <a:endParaRPr lang="zh-CN" altLang="en-US" sz="2000">
                        <a:sym typeface="+mn-ea"/>
                      </a:endParaRPr>
                    </a:p>
                  </a:txBody>
                  <a:tcPr marL="91423" marR="91423" marT="45711" marB="45711">
                    <a:solidFill>
                      <a:schemeClr val="bg1">
                        <a:lumMod val="65000"/>
                      </a:schemeClr>
                    </a:solidFill>
                  </a:tcPr>
                </a:tc>
                <a:tc>
                  <a:txBody>
                    <a:bodyPr/>
                    <a:p>
                      <a:pPr algn="ctr">
                        <a:buNone/>
                      </a:pPr>
                      <a:r>
                        <a:rPr lang="en-US" altLang="zh-CN" sz="2000">
                          <a:sym typeface="+mn-ea"/>
                        </a:rPr>
                        <a:t>H(Y|X=v</a:t>
                      </a:r>
                      <a:r>
                        <a:rPr lang="en-US" altLang="zh-CN" sz="2000" baseline="-25000">
                          <a:sym typeface="+mn-ea"/>
                        </a:rPr>
                        <a:t>j</a:t>
                      </a:r>
                      <a:r>
                        <a:rPr lang="en-US" altLang="zh-CN" sz="2000">
                          <a:sym typeface="+mn-ea"/>
                        </a:rPr>
                        <a:t>)</a:t>
                      </a:r>
                      <a:endParaRPr lang="en-US" altLang="zh-CN" sz="2000">
                        <a:sym typeface="+mn-ea"/>
                      </a:endParaRPr>
                    </a:p>
                  </a:txBody>
                  <a:tcPr marL="91423" marR="91423" marT="45711" marB="45711">
                    <a:solidFill>
                      <a:schemeClr val="bg1">
                        <a:lumMod val="65000"/>
                      </a:schemeClr>
                    </a:solidFill>
                  </a:tcPr>
                </a:tc>
              </a:tr>
              <a:tr h="396240">
                <a:tc>
                  <a:txBody>
                    <a:bodyPr/>
                    <a:p>
                      <a:pPr algn="ctr">
                        <a:buNone/>
                      </a:pPr>
                      <a:r>
                        <a:rPr lang="zh-CN" altLang="en-US" sz="2000" b="1">
                          <a:solidFill>
                            <a:schemeClr val="accent2"/>
                          </a:solidFill>
                          <a:sym typeface="+mn-ea"/>
                        </a:rPr>
                        <a:t>数学</a:t>
                      </a:r>
                      <a:endParaRPr lang="zh-CN" altLang="en-US"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0.5</a:t>
                      </a:r>
                      <a:endParaRPr lang="en-US" altLang="zh-CN" sz="2000" b="1">
                        <a:solidFill>
                          <a:schemeClr val="accent2"/>
                        </a:solidFill>
                        <a:sym typeface="+mn-ea"/>
                      </a:endParaRPr>
                    </a:p>
                  </a:txBody>
                  <a:tcPr marL="91423" marR="91423" marT="45711" marB="45711"/>
                </a:tc>
                <a:tc>
                  <a:txBody>
                    <a:bodyPr/>
                    <a:p>
                      <a:pPr algn="ctr">
                        <a:buNone/>
                      </a:pPr>
                      <a:r>
                        <a:rPr lang="en-US" altLang="zh-CN" sz="2000" b="1">
                          <a:solidFill>
                            <a:schemeClr val="accent2"/>
                          </a:solidFill>
                          <a:sym typeface="+mn-ea"/>
                        </a:rPr>
                        <a:t>1</a:t>
                      </a:r>
                      <a:endParaRPr lang="en-US" altLang="zh-CN" sz="2000" b="1">
                        <a:solidFill>
                          <a:schemeClr val="accent2"/>
                        </a:solidFill>
                        <a:sym typeface="+mn-ea"/>
                      </a:endParaRPr>
                    </a:p>
                  </a:txBody>
                  <a:tcPr marL="91423" marR="91423" marT="45711" marB="45711"/>
                </a:tc>
              </a:tr>
              <a:tr h="396240">
                <a:tc>
                  <a:txBody>
                    <a:bodyPr/>
                    <a:p>
                      <a:pPr algn="ctr">
                        <a:buNone/>
                      </a:pPr>
                      <a:r>
                        <a:rPr lang="en-US" altLang="zh-CN" sz="2000" b="1">
                          <a:solidFill>
                            <a:schemeClr val="accent6"/>
                          </a:solidFill>
                          <a:sym typeface="+mn-ea"/>
                        </a:rPr>
                        <a:t>IT</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0.25</a:t>
                      </a:r>
                      <a:endParaRPr lang="en-US" altLang="zh-CN" sz="2000" b="1">
                        <a:solidFill>
                          <a:schemeClr val="accent6"/>
                        </a:solidFill>
                        <a:sym typeface="+mn-ea"/>
                      </a:endParaRPr>
                    </a:p>
                  </a:txBody>
                  <a:tcPr marL="91423" marR="91423" marT="45711" marB="45711"/>
                </a:tc>
                <a:tc>
                  <a:txBody>
                    <a:bodyPr/>
                    <a:p>
                      <a:pPr algn="ctr">
                        <a:buNone/>
                      </a:pPr>
                      <a:r>
                        <a:rPr lang="en-US" altLang="zh-CN" sz="2000" b="1">
                          <a:solidFill>
                            <a:schemeClr val="accent6"/>
                          </a:solidFill>
                          <a:sym typeface="+mn-ea"/>
                        </a:rPr>
                        <a:t>0</a:t>
                      </a:r>
                      <a:endParaRPr lang="en-US" altLang="zh-CN" sz="2000" b="1">
                        <a:solidFill>
                          <a:schemeClr val="accent6"/>
                        </a:solidFill>
                        <a:sym typeface="+mn-ea"/>
                      </a:endParaRPr>
                    </a:p>
                  </a:txBody>
                  <a:tcPr marL="91423" marR="91423" marT="45711" marB="45711"/>
                </a:tc>
              </a:tr>
              <a:tr h="396240">
                <a:tc>
                  <a:txBody>
                    <a:bodyPr/>
                    <a:p>
                      <a:pPr algn="ctr">
                        <a:buNone/>
                      </a:pPr>
                      <a:r>
                        <a:rPr lang="zh-CN" altLang="en-US" sz="2000" b="1">
                          <a:solidFill>
                            <a:schemeClr val="accent5"/>
                          </a:solidFill>
                          <a:sym typeface="+mn-ea"/>
                        </a:rPr>
                        <a:t>英语</a:t>
                      </a:r>
                      <a:endParaRPr lang="zh-CN" altLang="en-US"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0.25</a:t>
                      </a:r>
                      <a:endParaRPr lang="en-US" altLang="zh-CN" sz="2000" b="1">
                        <a:solidFill>
                          <a:schemeClr val="accent5"/>
                        </a:solidFill>
                        <a:sym typeface="+mn-ea"/>
                      </a:endParaRPr>
                    </a:p>
                  </a:txBody>
                  <a:tcPr marL="91423" marR="91423" marT="45711" marB="45711"/>
                </a:tc>
                <a:tc>
                  <a:txBody>
                    <a:bodyPr/>
                    <a:p>
                      <a:pPr algn="ctr">
                        <a:buNone/>
                      </a:pPr>
                      <a:r>
                        <a:rPr lang="en-US" altLang="zh-CN" sz="2000" b="1">
                          <a:solidFill>
                            <a:schemeClr val="accent5"/>
                          </a:solidFill>
                          <a:sym typeface="+mn-ea"/>
                        </a:rPr>
                        <a:t>0</a:t>
                      </a:r>
                      <a:endParaRPr lang="en-US" altLang="zh-CN" sz="2000" b="1">
                        <a:solidFill>
                          <a:schemeClr val="accent5"/>
                        </a:solidFill>
                        <a:sym typeface="+mn-ea"/>
                      </a:endParaRPr>
                    </a:p>
                  </a:txBody>
                  <a:tcPr marL="91423" marR="91423" marT="45711" marB="45711"/>
                </a:tc>
              </a:tr>
            </a:tbl>
          </a:graphicData>
        </a:graphic>
      </p:graphicFrame>
      <p:graphicFrame>
        <p:nvGraphicFramePr>
          <p:cNvPr id="12" name="对象 11">
            <a:hlinkClick r:id="" action="ppaction://ole?verb="/>
          </p:cNvPr>
          <p:cNvGraphicFramePr>
            <a:graphicFrameLocks noChangeAspect="1"/>
          </p:cNvGraphicFramePr>
          <p:nvPr/>
        </p:nvGraphicFramePr>
        <p:xfrm>
          <a:off x="3851275" y="4935855"/>
          <a:ext cx="8322310" cy="683895"/>
        </p:xfrm>
        <a:graphic>
          <a:graphicData uri="http://schemas.openxmlformats.org/presentationml/2006/ole">
            <mc:AlternateContent xmlns:mc="http://schemas.openxmlformats.org/markup-compatibility/2006">
              <mc:Choice xmlns:v="urn:schemas-microsoft-com:vml" Requires="v">
                <p:oleObj spid="_x0000_s13" name="" r:id="rId3" imgW="5270500" imgH="431800" progId="Equation.KSEE3">
                  <p:embed/>
                </p:oleObj>
              </mc:Choice>
              <mc:Fallback>
                <p:oleObj name="" r:id="rId3" imgW="5270500" imgH="431800" progId="Equation.KSEE3">
                  <p:embed/>
                  <p:pic>
                    <p:nvPicPr>
                      <p:cNvPr id="0" name="图片 3073"/>
                      <p:cNvPicPr/>
                      <p:nvPr/>
                    </p:nvPicPr>
                    <p:blipFill>
                      <a:blip r:embed="rId4"/>
                      <a:stretch>
                        <a:fillRect/>
                      </a:stretch>
                    </p:blipFill>
                    <p:spPr>
                      <a:xfrm>
                        <a:off x="3851275" y="4935855"/>
                        <a:ext cx="8322310" cy="68389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sym typeface="+mn-ea"/>
              </a:rPr>
              <a:t> </a:t>
            </a:r>
            <a:r>
              <a:rPr lang="zh-CN" altLang="en-US">
                <a:sym typeface="+mn-ea"/>
              </a:rPr>
              <a:t>给定条件</a:t>
            </a:r>
            <a:r>
              <a:rPr lang="en-US" altLang="zh-CN">
                <a:sym typeface="+mn-ea"/>
              </a:rPr>
              <a:t>X</a:t>
            </a:r>
            <a:r>
              <a:rPr lang="zh-CN" altLang="en-US">
                <a:sym typeface="+mn-ea"/>
              </a:rPr>
              <a:t>的情况下，所有不同</a:t>
            </a:r>
            <a:r>
              <a:rPr lang="en-US" altLang="zh-CN">
                <a:sym typeface="+mn-ea"/>
              </a:rPr>
              <a:t>x</a:t>
            </a:r>
            <a:r>
              <a:rPr lang="zh-CN" altLang="en-US">
                <a:sym typeface="+mn-ea"/>
              </a:rPr>
              <a:t>值情况下</a:t>
            </a:r>
            <a:r>
              <a:rPr lang="en-US" altLang="zh-CN">
                <a:sym typeface="+mn-ea"/>
              </a:rPr>
              <a:t>Y</a:t>
            </a:r>
            <a:r>
              <a:rPr lang="zh-CN" altLang="en-US">
                <a:sym typeface="+mn-ea"/>
              </a:rPr>
              <a:t>的信息熵的平均值叫做条件熵。另外一个公式如下所示：</a:t>
            </a:r>
            <a:endParaRPr lang="zh-CN" altLang="en-US">
              <a:sym typeface="+mn-ea"/>
            </a:endParaRPr>
          </a:p>
          <a:p>
            <a:endParaRPr lang="zh-CN" altLang="en-US">
              <a:sym typeface="+mn-ea"/>
            </a:endParaRPr>
          </a:p>
          <a:p>
            <a:r>
              <a:rPr lang="zh-CN" altLang="en-US" dirty="0">
                <a:sym typeface="+mn-ea"/>
              </a:rPr>
              <a:t> 事件</a:t>
            </a:r>
            <a:r>
              <a:rPr lang="en-US" altLang="zh-CN" dirty="0">
                <a:sym typeface="+mn-ea"/>
              </a:rPr>
              <a:t>(X,Y)</a:t>
            </a:r>
            <a:r>
              <a:rPr lang="zh-CN" altLang="en-US" dirty="0">
                <a:sym typeface="+mn-ea"/>
              </a:rPr>
              <a:t>发生所包含的熵，减去事件</a:t>
            </a:r>
            <a:r>
              <a:rPr lang="en-US" altLang="zh-CN" dirty="0">
                <a:sym typeface="+mn-ea"/>
              </a:rPr>
              <a:t>X</a:t>
            </a:r>
            <a:r>
              <a:rPr lang="zh-CN" altLang="en-US" dirty="0">
                <a:sym typeface="+mn-ea"/>
              </a:rPr>
              <a:t>单独发生的熵，即为在事件</a:t>
            </a:r>
            <a:r>
              <a:rPr lang="en-US" altLang="zh-CN" dirty="0">
                <a:sym typeface="+mn-ea"/>
              </a:rPr>
              <a:t>X</a:t>
            </a:r>
            <a:r>
              <a:rPr lang="zh-CN" altLang="en-US" dirty="0">
                <a:sym typeface="+mn-ea"/>
              </a:rPr>
              <a:t>发生的前提下，</a:t>
            </a:r>
            <a:r>
              <a:rPr lang="en-US" altLang="zh-CN" dirty="0">
                <a:sym typeface="+mn-ea"/>
              </a:rPr>
              <a:t>Y</a:t>
            </a:r>
            <a:r>
              <a:rPr lang="zh-CN" altLang="en-US" dirty="0">
                <a:sym typeface="+mn-ea"/>
              </a:rPr>
              <a:t>发生“新”带来的熵，这个也就是条件熵本身的概念。          </a:t>
            </a:r>
            <a:endParaRPr lang="en-US" altLang="zh-CN" dirty="0">
              <a:latin typeface="微软雅黑" panose="020B0503020204020204" charset="-122"/>
              <a:ea typeface="微软雅黑" panose="020B0503020204020204" charset="-122"/>
            </a:endParaRPr>
          </a:p>
          <a:p>
            <a:endParaRPr lang="zh-CN" altLang="en-US">
              <a:sym typeface="+mn-ea"/>
            </a:endParaRPr>
          </a:p>
        </p:txBody>
      </p:sp>
      <p:sp>
        <p:nvSpPr>
          <p:cNvPr id="2" name="标题 1"/>
          <p:cNvSpPr>
            <a:spLocks noGrp="1"/>
          </p:cNvSpPr>
          <p:nvPr>
            <p:ph type="title"/>
          </p:nvPr>
        </p:nvSpPr>
        <p:spPr/>
        <p:txBody>
          <a:bodyPr>
            <a:normAutofit/>
          </a:bodyPr>
          <a:p>
            <a:r>
              <a:rPr lang="zh-CN" altLang="en-US">
                <a:sym typeface="+mn-ea"/>
              </a:rPr>
              <a:t>条件熵</a:t>
            </a:r>
            <a:r>
              <a:rPr lang="en-US" altLang="zh-CN">
                <a:sym typeface="+mn-ea"/>
              </a:rPr>
              <a:t>H(Y|X)</a:t>
            </a:r>
            <a:endParaRPr lang="zh-CN" altLang="en-US"/>
          </a:p>
        </p:txBody>
      </p:sp>
      <p:graphicFrame>
        <p:nvGraphicFramePr>
          <p:cNvPr id="14" name="对象 13"/>
          <p:cNvGraphicFramePr>
            <a:graphicFrameLocks noChangeAspect="1"/>
          </p:cNvGraphicFramePr>
          <p:nvPr/>
        </p:nvGraphicFramePr>
        <p:xfrm>
          <a:off x="2617162" y="2763008"/>
          <a:ext cx="6268194" cy="795508"/>
        </p:xfrm>
        <a:graphic>
          <a:graphicData uri="http://schemas.openxmlformats.org/presentationml/2006/ole">
            <mc:AlternateContent xmlns:mc="http://schemas.openxmlformats.org/markup-compatibility/2006">
              <mc:Choice xmlns:v="urn:schemas-microsoft-com:vml" Requires="v">
                <p:oleObj spid="_x0000_s17949" name="公式" r:id="rId1" imgW="1752600" imgH="215900" progId="Equation.3">
                  <p:embed/>
                </p:oleObj>
              </mc:Choice>
              <mc:Fallback>
                <p:oleObj name="公式" r:id="rId1" imgW="1752600" imgH="215900" progId="Equation.3">
                  <p:embed/>
                  <p:pic>
                    <p:nvPicPr>
                      <p:cNvPr id="0" name="对象 13"/>
                      <p:cNvPicPr/>
                      <p:nvPr/>
                    </p:nvPicPr>
                    <p:blipFill>
                      <a:blip r:embed="rId2"/>
                      <a:stretch>
                        <a:fillRect/>
                      </a:stretch>
                    </p:blipFill>
                    <p:spPr>
                      <a:xfrm>
                        <a:off x="2617162" y="2763008"/>
                        <a:ext cx="6268194" cy="795508"/>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条件熵</a:t>
            </a:r>
            <a:r>
              <a:rPr lang="en-US" altLang="zh-CN">
                <a:sym typeface="+mn-ea"/>
              </a:rPr>
              <a:t>H(Y|X)</a:t>
            </a:r>
            <a:endParaRPr lang="zh-CN" altLang="en-US"/>
          </a:p>
        </p:txBody>
      </p:sp>
      <p:grpSp>
        <p:nvGrpSpPr>
          <p:cNvPr id="7" name="组合 6"/>
          <p:cNvGrpSpPr/>
          <p:nvPr/>
        </p:nvGrpSpPr>
        <p:grpSpPr>
          <a:xfrm>
            <a:off x="772193" y="1344046"/>
            <a:ext cx="9991145" cy="4857485"/>
            <a:chOff x="712" y="2072"/>
            <a:chExt cx="15737" cy="7651"/>
          </a:xfrm>
        </p:grpSpPr>
        <p:graphicFrame>
          <p:nvGraphicFramePr>
            <p:cNvPr id="8" name="对象 7">
              <a:hlinkClick r:id="" action="ppaction://ole?verb="/>
            </p:cNvPr>
            <p:cNvGraphicFramePr>
              <a:graphicFrameLocks noChangeAspect="1"/>
            </p:cNvGraphicFramePr>
            <p:nvPr/>
          </p:nvGraphicFramePr>
          <p:xfrm>
            <a:off x="712" y="2072"/>
            <a:ext cx="12342" cy="1285"/>
          </p:xfrm>
          <a:graphic>
            <a:graphicData uri="http://schemas.openxmlformats.org/presentationml/2006/ole">
              <mc:AlternateContent xmlns:mc="http://schemas.openxmlformats.org/markup-compatibility/2006">
                <mc:Choice xmlns:v="urn:schemas-microsoft-com:vml" Requires="v">
                  <p:oleObj spid="_x0000_s9" name="" r:id="rId1" imgW="3416300" imgH="355600" progId="Equation.KSEE3">
                    <p:embed/>
                  </p:oleObj>
                </mc:Choice>
                <mc:Fallback>
                  <p:oleObj name="" r:id="rId1" imgW="3416300" imgH="355600" progId="Equation.KSEE3">
                    <p:embed/>
                    <p:pic>
                      <p:nvPicPr>
                        <p:cNvPr id="0" name="图片 3073"/>
                        <p:cNvPicPr/>
                        <p:nvPr/>
                      </p:nvPicPr>
                      <p:blipFill>
                        <a:blip r:embed="rId2"/>
                        <a:stretch>
                          <a:fillRect/>
                        </a:stretch>
                      </p:blipFill>
                      <p:spPr>
                        <a:xfrm>
                          <a:off x="712" y="2072"/>
                          <a:ext cx="12342" cy="128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580" y="3357"/>
            <a:ext cx="13869" cy="6366"/>
          </p:xfrm>
          <a:graphic>
            <a:graphicData uri="http://schemas.openxmlformats.org/presentationml/2006/ole">
              <mc:AlternateContent xmlns:mc="http://schemas.openxmlformats.org/markup-compatibility/2006">
                <mc:Choice xmlns:v="urn:schemas-microsoft-com:vml" Requires="v">
                  <p:oleObj spid="_x0000_s6" name="" r:id="rId3" imgW="4318000" imgH="1981200" progId="Equation.KSEE3">
                    <p:embed/>
                  </p:oleObj>
                </mc:Choice>
                <mc:Fallback>
                  <p:oleObj name="" r:id="rId3" imgW="4318000" imgH="1981200" progId="Equation.KSEE3">
                    <p:embed/>
                    <p:pic>
                      <p:nvPicPr>
                        <p:cNvPr id="0" name="图片 3073"/>
                        <p:cNvPicPr/>
                        <p:nvPr/>
                      </p:nvPicPr>
                      <p:blipFill>
                        <a:blip r:embed="rId4"/>
                        <a:stretch>
                          <a:fillRect/>
                        </a:stretch>
                      </p:blipFill>
                      <p:spPr>
                        <a:xfrm>
                          <a:off x="2580" y="3357"/>
                          <a:ext cx="13869" cy="6366"/>
                        </a:xfrm>
                        <a:prstGeom prst="rect">
                          <a:avLst/>
                        </a:prstGeom>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19100" y="977900"/>
            <a:ext cx="11477625" cy="5528310"/>
          </a:xfrm>
        </p:spPr>
        <p:txBody>
          <a:bodyPr>
            <a:normAutofit/>
          </a:bodyPr>
          <a:lstStyle/>
          <a:p>
            <a:pPr>
              <a:lnSpc>
                <a:spcPct val="150000"/>
              </a:lnSpc>
            </a:pPr>
            <a:r>
              <a:rPr lang="zh-CN" altLang="en-US" sz="2400" dirty="0">
                <a:solidFill>
                  <a:schemeClr val="tx1"/>
                </a:solidFill>
              </a:rPr>
              <a:t>决策树</a:t>
            </a:r>
            <a:r>
              <a:rPr lang="en-US" altLang="zh-CN" sz="2400" dirty="0">
                <a:solidFill>
                  <a:schemeClr val="tx1"/>
                </a:solidFill>
              </a:rPr>
              <a:t>(Decision Tree)</a:t>
            </a:r>
            <a:r>
              <a:rPr lang="zh-CN" altLang="en-US" sz="2400" dirty="0">
                <a:solidFill>
                  <a:schemeClr val="tx1"/>
                </a:solidFill>
              </a:rPr>
              <a:t>是在已知各种情况发生概率的基础上，通过构建决策树来进行分析的一种方式，是一种直观应用概率分析的一种图解法；决策树是一种预测模型，代表的是对象属性与对象值之间的映射关系；决策树是一种树形结构，其中每个内部节点表示一个属性的测试，每个分支表示一个测试输出，每个叶节点代表一种预测类别；决策树是一种非常常用的有监督的分类算法。</a:t>
            </a:r>
            <a:endParaRPr lang="zh-CN" altLang="en-US" sz="2400" dirty="0">
              <a:solidFill>
                <a:schemeClr val="tx1"/>
              </a:solidFill>
            </a:endParaRPr>
          </a:p>
          <a:p>
            <a:pPr>
              <a:lnSpc>
                <a:spcPct val="150000"/>
              </a:lnSpc>
            </a:pPr>
            <a:r>
              <a:rPr lang="zh-CN" altLang="en-US" sz="2400" dirty="0">
                <a:solidFill>
                  <a:schemeClr val="tx1"/>
                </a:solidFill>
              </a:rPr>
              <a:t>决策树的决策过程就是从根节点开始，测试待分类项中对应的特征属性，并按照其值选择输出分支，直到叶子节点，将叶子节点的存放的类别作为决策结果。</a:t>
            </a:r>
            <a:endParaRPr lang="zh-CN" altLang="en-US" sz="2400" dirty="0">
              <a:solidFill>
                <a:schemeClr val="tx1"/>
              </a:solidFill>
            </a:endParaRPr>
          </a:p>
          <a:p>
            <a:pPr>
              <a:lnSpc>
                <a:spcPct val="150000"/>
              </a:lnSpc>
            </a:pPr>
            <a:r>
              <a:rPr lang="zh-CN" altLang="en-US" sz="2400" dirty="0">
                <a:solidFill>
                  <a:schemeClr val="tx1"/>
                </a:solidFill>
              </a:rPr>
              <a:t>决策树分为两大类：分类树和回归树，前者用于分类标签值，后者用于预测连续值，常用算法有</a:t>
            </a:r>
            <a:r>
              <a:rPr lang="en-US" altLang="zh-CN" sz="2400" dirty="0">
                <a:solidFill>
                  <a:schemeClr val="tx1"/>
                </a:solidFill>
              </a:rPr>
              <a:t>ID3</a:t>
            </a:r>
            <a:r>
              <a:rPr lang="zh-CN" altLang="en-US" sz="2400" dirty="0">
                <a:solidFill>
                  <a:schemeClr val="tx1"/>
                </a:solidFill>
              </a:rPr>
              <a:t>、</a:t>
            </a:r>
            <a:r>
              <a:rPr lang="en-US" altLang="zh-CN" sz="2400" dirty="0">
                <a:solidFill>
                  <a:schemeClr val="tx1"/>
                </a:solidFill>
              </a:rPr>
              <a:t>C4.5</a:t>
            </a:r>
            <a:r>
              <a:rPr lang="zh-CN" altLang="en-US" sz="2400" dirty="0">
                <a:solidFill>
                  <a:schemeClr val="tx1"/>
                </a:solidFill>
              </a:rPr>
              <a:t>、</a:t>
            </a:r>
            <a:r>
              <a:rPr lang="en-US" altLang="zh-CN" sz="2400" dirty="0">
                <a:solidFill>
                  <a:schemeClr val="tx1"/>
                </a:solidFill>
              </a:rPr>
              <a:t>CART</a:t>
            </a:r>
            <a:r>
              <a:rPr lang="zh-CN" altLang="en-US" sz="2400" dirty="0">
                <a:solidFill>
                  <a:schemeClr val="tx1"/>
                </a:solidFill>
              </a:rPr>
              <a:t>等</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什么是决策树</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决策树构建</a:t>
            </a:r>
            <a:endParaRPr lang="en-US" altLang="zh-CN" dirty="0"/>
          </a:p>
        </p:txBody>
      </p:sp>
      <p:sp>
        <p:nvSpPr>
          <p:cNvPr id="36" name="椭圆 35"/>
          <p:cNvSpPr/>
          <p:nvPr/>
        </p:nvSpPr>
        <p:spPr>
          <a:xfrm>
            <a:off x="1282813" y="938833"/>
            <a:ext cx="1511655" cy="64821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年收入</a:t>
            </a:r>
            <a:endParaRPr lang="zh-CN" altLang="en-US" b="1"/>
          </a:p>
        </p:txBody>
      </p:sp>
      <p:grpSp>
        <p:nvGrpSpPr>
          <p:cNvPr id="41" name="组合 40"/>
          <p:cNvGrpSpPr/>
          <p:nvPr/>
        </p:nvGrpSpPr>
        <p:grpSpPr>
          <a:xfrm>
            <a:off x="868869" y="1587048"/>
            <a:ext cx="1170088" cy="935817"/>
            <a:chOff x="3471" y="6762"/>
            <a:chExt cx="1843" cy="1474"/>
          </a:xfrm>
        </p:grpSpPr>
        <p:cxnSp>
          <p:nvCxnSpPr>
            <p:cNvPr id="70" name="直接箭头连接符 69"/>
            <p:cNvCxnSpPr>
              <a:stCxn id="36" idx="4"/>
              <a:endCxn id="42" idx="0"/>
            </p:cNvCxnSpPr>
            <p:nvPr/>
          </p:nvCxnSpPr>
          <p:spPr>
            <a:xfrm flipH="1">
              <a:off x="3880" y="6762"/>
              <a:ext cx="1434" cy="1474"/>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71" name="文本框 25"/>
            <p:cNvSpPr txBox="1"/>
            <p:nvPr/>
          </p:nvSpPr>
          <p:spPr>
            <a:xfrm>
              <a:off x="3471" y="6966"/>
              <a:ext cx="1457"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&gt;=</a:t>
              </a:r>
              <a:r>
                <a:rPr lang="en-US" altLang="zh-CN" b="1">
                  <a:solidFill>
                    <a:srgbClr val="FFC000"/>
                  </a:solidFill>
                </a:rPr>
                <a:t>97.5</a:t>
              </a:r>
              <a:endParaRPr lang="en-US" altLang="zh-CN" b="1">
                <a:solidFill>
                  <a:srgbClr val="FFC000"/>
                </a:solidFill>
              </a:endParaRPr>
            </a:p>
          </p:txBody>
        </p:sp>
      </p:grpSp>
      <p:sp>
        <p:nvSpPr>
          <p:cNvPr id="42" name="圆角矩形 41"/>
          <p:cNvSpPr/>
          <p:nvPr/>
        </p:nvSpPr>
        <p:spPr>
          <a:xfrm>
            <a:off x="408580" y="2522865"/>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grpSp>
        <p:nvGrpSpPr>
          <p:cNvPr id="43" name="组合 42"/>
          <p:cNvGrpSpPr/>
          <p:nvPr/>
        </p:nvGrpSpPr>
        <p:grpSpPr>
          <a:xfrm>
            <a:off x="2167839" y="1586413"/>
            <a:ext cx="1153581" cy="936452"/>
            <a:chOff x="5517" y="6761"/>
            <a:chExt cx="1817" cy="1475"/>
          </a:xfrm>
        </p:grpSpPr>
        <p:cxnSp>
          <p:nvCxnSpPr>
            <p:cNvPr id="68" name="直接箭头连接符 67"/>
            <p:cNvCxnSpPr/>
            <p:nvPr/>
          </p:nvCxnSpPr>
          <p:spPr>
            <a:xfrm>
              <a:off x="5517" y="6761"/>
              <a:ext cx="1699" cy="1475"/>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9" name="文本框 24"/>
            <p:cNvSpPr txBox="1"/>
            <p:nvPr/>
          </p:nvSpPr>
          <p:spPr>
            <a:xfrm>
              <a:off x="6086" y="6966"/>
              <a:ext cx="1248"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&lt;</a:t>
              </a:r>
              <a:r>
                <a:rPr lang="en-US" altLang="zh-CN" b="1">
                  <a:solidFill>
                    <a:srgbClr val="FFC000"/>
                  </a:solidFill>
                </a:rPr>
                <a:t>97.5</a:t>
              </a:r>
              <a:endParaRPr lang="en-US" altLang="zh-CN" b="1">
                <a:solidFill>
                  <a:srgbClr val="FFC000"/>
                </a:solidFill>
              </a:endParaRPr>
            </a:p>
          </p:txBody>
        </p:sp>
      </p:grpSp>
      <p:cxnSp>
        <p:nvCxnSpPr>
          <p:cNvPr id="44" name="直接箭头连接符 43"/>
          <p:cNvCxnSpPr/>
          <p:nvPr/>
        </p:nvCxnSpPr>
        <p:spPr>
          <a:xfrm>
            <a:off x="2209106" y="1731166"/>
            <a:ext cx="719957" cy="648215"/>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sp>
        <p:nvSpPr>
          <p:cNvPr id="45" name="椭圆 44"/>
          <p:cNvSpPr/>
          <p:nvPr/>
        </p:nvSpPr>
        <p:spPr>
          <a:xfrm>
            <a:off x="2529087" y="2522865"/>
            <a:ext cx="1511655" cy="64821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婚姻情况</a:t>
            </a:r>
            <a:endParaRPr lang="zh-CN" altLang="en-US" b="1"/>
          </a:p>
        </p:txBody>
      </p:sp>
      <p:sp>
        <p:nvSpPr>
          <p:cNvPr id="46" name="圆角矩形 45"/>
          <p:cNvSpPr/>
          <p:nvPr/>
        </p:nvSpPr>
        <p:spPr>
          <a:xfrm>
            <a:off x="1489150" y="3939922"/>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grpSp>
        <p:nvGrpSpPr>
          <p:cNvPr id="47" name="组合 46"/>
          <p:cNvGrpSpPr/>
          <p:nvPr/>
        </p:nvGrpSpPr>
        <p:grpSpPr>
          <a:xfrm>
            <a:off x="2137365" y="3171080"/>
            <a:ext cx="1076126" cy="768843"/>
            <a:chOff x="3323" y="1912"/>
            <a:chExt cx="1695" cy="1211"/>
          </a:xfrm>
        </p:grpSpPr>
        <p:cxnSp>
          <p:nvCxnSpPr>
            <p:cNvPr id="66" name="直接箭头连接符 65"/>
            <p:cNvCxnSpPr>
              <a:stCxn id="45" idx="4"/>
              <a:endCxn id="46" idx="0"/>
            </p:cNvCxnSpPr>
            <p:nvPr/>
          </p:nvCxnSpPr>
          <p:spPr>
            <a:xfrm flipH="1">
              <a:off x="3323" y="1912"/>
              <a:ext cx="1695" cy="1211"/>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7" name="文本框 42"/>
            <p:cNvSpPr txBox="1"/>
            <p:nvPr/>
          </p:nvSpPr>
          <p:spPr>
            <a:xfrm>
              <a:off x="3648" y="2108"/>
              <a:ext cx="710"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b="1">
                  <a:solidFill>
                    <a:srgbClr val="FFC000"/>
                  </a:solidFill>
                </a:rPr>
                <a:t>是</a:t>
              </a:r>
              <a:endParaRPr lang="zh-CN" altLang="en-US" b="1">
                <a:solidFill>
                  <a:srgbClr val="FFC000"/>
                </a:solidFill>
              </a:endParaRPr>
            </a:p>
          </p:txBody>
        </p:sp>
      </p:grpSp>
      <p:grpSp>
        <p:nvGrpSpPr>
          <p:cNvPr id="48" name="组合 47"/>
          <p:cNvGrpSpPr/>
          <p:nvPr/>
        </p:nvGrpSpPr>
        <p:grpSpPr>
          <a:xfrm>
            <a:off x="3285232" y="3171080"/>
            <a:ext cx="1398646" cy="696466"/>
            <a:chOff x="5131" y="1912"/>
            <a:chExt cx="2203" cy="1097"/>
          </a:xfrm>
        </p:grpSpPr>
        <p:cxnSp>
          <p:nvCxnSpPr>
            <p:cNvPr id="64" name="直接箭头连接符 63"/>
            <p:cNvCxnSpPr>
              <a:stCxn id="45" idx="4"/>
              <a:endCxn id="49" idx="0"/>
            </p:cNvCxnSpPr>
            <p:nvPr/>
          </p:nvCxnSpPr>
          <p:spPr>
            <a:xfrm>
              <a:off x="5131" y="1912"/>
              <a:ext cx="2203" cy="1097"/>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5" name="文本框 45"/>
            <p:cNvSpPr txBox="1"/>
            <p:nvPr/>
          </p:nvSpPr>
          <p:spPr>
            <a:xfrm>
              <a:off x="6115" y="2108"/>
              <a:ext cx="710"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否</a:t>
              </a:r>
              <a:endParaRPr lang="zh-CN" altLang="en-US" b="1">
                <a:solidFill>
                  <a:srgbClr val="FFC000"/>
                </a:solidFill>
              </a:endParaRPr>
            </a:p>
          </p:txBody>
        </p:sp>
      </p:grpSp>
      <p:sp>
        <p:nvSpPr>
          <p:cNvPr id="49" name="椭圆 48"/>
          <p:cNvSpPr/>
          <p:nvPr/>
        </p:nvSpPr>
        <p:spPr>
          <a:xfrm>
            <a:off x="3927733" y="3867546"/>
            <a:ext cx="1511655" cy="64821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拥有房产</a:t>
            </a:r>
            <a:endParaRPr lang="zh-CN" altLang="en-US" b="1"/>
          </a:p>
        </p:txBody>
      </p:sp>
      <p:grpSp>
        <p:nvGrpSpPr>
          <p:cNvPr id="50" name="组合 49"/>
          <p:cNvGrpSpPr/>
          <p:nvPr/>
        </p:nvGrpSpPr>
        <p:grpSpPr>
          <a:xfrm>
            <a:off x="4683878" y="4479572"/>
            <a:ext cx="1762434" cy="864075"/>
            <a:chOff x="8319" y="4380"/>
            <a:chExt cx="2776" cy="1361"/>
          </a:xfrm>
        </p:grpSpPr>
        <p:cxnSp>
          <p:nvCxnSpPr>
            <p:cNvPr id="62" name="直接箭头连接符 61"/>
            <p:cNvCxnSpPr>
              <a:stCxn id="49" idx="4"/>
              <a:endCxn id="54" idx="0"/>
            </p:cNvCxnSpPr>
            <p:nvPr/>
          </p:nvCxnSpPr>
          <p:spPr>
            <a:xfrm>
              <a:off x="8319" y="4437"/>
              <a:ext cx="2776" cy="1304"/>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3" name="文本框 51"/>
            <p:cNvSpPr txBox="1"/>
            <p:nvPr/>
          </p:nvSpPr>
          <p:spPr>
            <a:xfrm>
              <a:off x="9424" y="4380"/>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已婚</a:t>
              </a:r>
              <a:endParaRPr lang="zh-CN" altLang="en-US" b="1">
                <a:solidFill>
                  <a:srgbClr val="FFC000"/>
                </a:solidFill>
              </a:endParaRPr>
            </a:p>
          </p:txBody>
        </p:sp>
      </p:grpSp>
      <p:grpSp>
        <p:nvGrpSpPr>
          <p:cNvPr id="51" name="组合 50"/>
          <p:cNvGrpSpPr/>
          <p:nvPr/>
        </p:nvGrpSpPr>
        <p:grpSpPr>
          <a:xfrm>
            <a:off x="4307393" y="4515761"/>
            <a:ext cx="718687" cy="827887"/>
            <a:chOff x="7726" y="4437"/>
            <a:chExt cx="1132" cy="1304"/>
          </a:xfrm>
        </p:grpSpPr>
        <p:cxnSp>
          <p:nvCxnSpPr>
            <p:cNvPr id="60" name="直接箭头连接符 59"/>
            <p:cNvCxnSpPr>
              <a:stCxn id="49" idx="4"/>
              <a:endCxn id="53" idx="0"/>
            </p:cNvCxnSpPr>
            <p:nvPr/>
          </p:nvCxnSpPr>
          <p:spPr>
            <a:xfrm flipH="1">
              <a:off x="8290" y="4437"/>
              <a:ext cx="29" cy="1304"/>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1" name="文本框 54"/>
            <p:cNvSpPr txBox="1"/>
            <p:nvPr/>
          </p:nvSpPr>
          <p:spPr>
            <a:xfrm>
              <a:off x="7726" y="4736"/>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离婚</a:t>
              </a:r>
              <a:endParaRPr lang="zh-CN" altLang="en-US" b="1">
                <a:solidFill>
                  <a:srgbClr val="FFC000"/>
                </a:solidFill>
              </a:endParaRPr>
            </a:p>
          </p:txBody>
        </p:sp>
      </p:grpSp>
      <p:sp>
        <p:nvSpPr>
          <p:cNvPr id="53" name="圆角矩形 52"/>
          <p:cNvSpPr/>
          <p:nvPr/>
        </p:nvSpPr>
        <p:spPr>
          <a:xfrm>
            <a:off x="3945510" y="5343647"/>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无法偿还</a:t>
            </a:r>
            <a:endParaRPr lang="zh-CN" altLang="en-US" b="1"/>
          </a:p>
        </p:txBody>
      </p:sp>
      <p:sp>
        <p:nvSpPr>
          <p:cNvPr id="54" name="圆角矩形 53"/>
          <p:cNvSpPr/>
          <p:nvPr/>
        </p:nvSpPr>
        <p:spPr>
          <a:xfrm>
            <a:off x="5726355" y="5343647"/>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sp>
        <p:nvSpPr>
          <p:cNvPr id="55" name="圆角矩形 54"/>
          <p:cNvSpPr/>
          <p:nvPr/>
        </p:nvSpPr>
        <p:spPr>
          <a:xfrm>
            <a:off x="2167839" y="5343647"/>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无法偿还</a:t>
            </a:r>
            <a:endParaRPr lang="zh-CN" altLang="en-US" b="1"/>
          </a:p>
        </p:txBody>
      </p:sp>
      <p:cxnSp>
        <p:nvCxnSpPr>
          <p:cNvPr id="56" name="直接箭头连接符 55"/>
          <p:cNvCxnSpPr/>
          <p:nvPr/>
        </p:nvCxnSpPr>
        <p:spPr>
          <a:xfrm flipH="1">
            <a:off x="3288232" y="4508935"/>
            <a:ext cx="935817" cy="719957"/>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cxnSp>
        <p:nvCxnSpPr>
          <p:cNvPr id="57" name="直接箭头连接符 56"/>
          <p:cNvCxnSpPr/>
          <p:nvPr/>
        </p:nvCxnSpPr>
        <p:spPr>
          <a:xfrm>
            <a:off x="3409034" y="3339324"/>
            <a:ext cx="851377" cy="446322"/>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grpSp>
        <p:nvGrpSpPr>
          <p:cNvPr id="2" name="组合 1"/>
          <p:cNvGrpSpPr/>
          <p:nvPr/>
        </p:nvGrpSpPr>
        <p:grpSpPr>
          <a:xfrm>
            <a:off x="3007154" y="4451003"/>
            <a:ext cx="1076126" cy="768843"/>
            <a:chOff x="3323" y="1912"/>
            <a:chExt cx="1695" cy="1211"/>
          </a:xfrm>
        </p:grpSpPr>
        <p:cxnSp>
          <p:nvCxnSpPr>
            <p:cNvPr id="4" name="直接箭头连接符 3"/>
            <p:cNvCxnSpPr/>
            <p:nvPr/>
          </p:nvCxnSpPr>
          <p:spPr>
            <a:xfrm flipH="1">
              <a:off x="3323" y="1912"/>
              <a:ext cx="1695" cy="1211"/>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5" name="文本框 42"/>
            <p:cNvSpPr txBox="1"/>
            <p:nvPr/>
          </p:nvSpPr>
          <p:spPr>
            <a:xfrm>
              <a:off x="3323" y="2014"/>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b="1">
                  <a:solidFill>
                    <a:srgbClr val="FFC000"/>
                  </a:solidFill>
                </a:rPr>
                <a:t>单身</a:t>
              </a:r>
              <a:endParaRPr lang="zh-CN" altLang="en-US" b="1">
                <a:solidFill>
                  <a:srgbClr val="FFC000"/>
                </a:solidFill>
              </a:endParaRPr>
            </a:p>
          </p:txBody>
        </p:sp>
      </p:grpSp>
      <p:pic>
        <p:nvPicPr>
          <p:cNvPr id="9" name="图片 8"/>
          <p:cNvPicPr>
            <a:picLocks noChangeAspect="1"/>
          </p:cNvPicPr>
          <p:nvPr/>
        </p:nvPicPr>
        <p:blipFill>
          <a:blip r:embed="rId1"/>
          <a:stretch>
            <a:fillRect/>
          </a:stretch>
        </p:blipFill>
        <p:spPr>
          <a:xfrm>
            <a:off x="5216370" y="1195484"/>
            <a:ext cx="6098681" cy="2297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a:lnSpc>
                <a:spcPct val="150000"/>
              </a:lnSpc>
            </a:pPr>
            <a:r>
              <a:rPr lang="zh-CN" altLang="en-US" sz="2400" dirty="0"/>
              <a:t>课上课下“九字”真言</a:t>
            </a:r>
            <a:endParaRPr lang="en-US" altLang="zh-CN" sz="2400" dirty="0"/>
          </a:p>
          <a:p>
            <a:pPr lvl="1">
              <a:lnSpc>
                <a:spcPct val="150000"/>
              </a:lnSpc>
            </a:pPr>
            <a:r>
              <a:rPr lang="zh-CN" altLang="en-US" sz="2000" dirty="0"/>
              <a:t>认真听，</a:t>
            </a:r>
            <a:r>
              <a:rPr lang="zh-CN" altLang="en-US" sz="2000" b="1" dirty="0">
                <a:solidFill>
                  <a:srgbClr val="FF0000"/>
                </a:solidFill>
              </a:rPr>
              <a:t>善摘录，勤思考</a:t>
            </a:r>
            <a:endParaRPr lang="en-US" altLang="zh-CN" sz="2000" dirty="0"/>
          </a:p>
          <a:p>
            <a:pPr lvl="1">
              <a:lnSpc>
                <a:spcPct val="150000"/>
              </a:lnSpc>
            </a:pPr>
            <a:r>
              <a:rPr lang="zh-CN" altLang="en-US" sz="2000" b="1" dirty="0">
                <a:solidFill>
                  <a:srgbClr val="FF0000"/>
                </a:solidFill>
              </a:rPr>
              <a:t>多温故，乐实践</a:t>
            </a:r>
            <a:r>
              <a:rPr lang="zh-CN" altLang="en-US" sz="2000" dirty="0"/>
              <a:t>，再发散</a:t>
            </a:r>
            <a:endParaRPr lang="en-US" altLang="zh-CN" sz="2000" dirty="0"/>
          </a:p>
          <a:p>
            <a:pPr>
              <a:lnSpc>
                <a:spcPct val="150000"/>
              </a:lnSpc>
            </a:pPr>
            <a:r>
              <a:rPr lang="zh-CN" altLang="en-US" sz="2400" dirty="0"/>
              <a:t>四不原则</a:t>
            </a:r>
            <a:endParaRPr lang="en-US" altLang="zh-CN" sz="2400" dirty="0"/>
          </a:p>
          <a:p>
            <a:pPr lvl="1">
              <a:lnSpc>
                <a:spcPct val="150000"/>
              </a:lnSpc>
            </a:pPr>
            <a:r>
              <a:rPr lang="zh-CN" altLang="en-US" sz="2000" dirty="0">
                <a:solidFill>
                  <a:srgbClr val="FF0000"/>
                </a:solidFill>
              </a:rPr>
              <a:t>不懒散惰性，不迟到早退</a:t>
            </a:r>
            <a:endParaRPr lang="en-US" altLang="zh-CN" sz="2000" dirty="0">
              <a:solidFill>
                <a:srgbClr val="FF0000"/>
              </a:solidFill>
            </a:endParaRPr>
          </a:p>
          <a:p>
            <a:pPr lvl="1">
              <a:lnSpc>
                <a:spcPct val="150000"/>
              </a:lnSpc>
            </a:pPr>
            <a:r>
              <a:rPr lang="zh-CN" altLang="en-US" sz="2000" dirty="0">
                <a:solidFill>
                  <a:srgbClr val="FF0000"/>
                </a:solidFill>
              </a:rPr>
              <a:t>不请假旷课，不拖延作业</a:t>
            </a:r>
            <a:endParaRPr lang="en-US" altLang="zh-CN" sz="2000" dirty="0">
              <a:solidFill>
                <a:srgbClr val="FF0000"/>
              </a:solidFill>
            </a:endParaRPr>
          </a:p>
          <a:p>
            <a:pPr>
              <a:lnSpc>
                <a:spcPct val="150000"/>
              </a:lnSpc>
            </a:pPr>
            <a:r>
              <a:rPr lang="zh-CN" altLang="en-US" sz="2400" dirty="0"/>
              <a:t>一点注意事项</a:t>
            </a:r>
            <a:endParaRPr lang="en-US" altLang="zh-CN" sz="2400" dirty="0"/>
          </a:p>
          <a:p>
            <a:pPr lvl="1">
              <a:lnSpc>
                <a:spcPct val="150000"/>
              </a:lnSpc>
            </a:pPr>
            <a:r>
              <a:rPr lang="zh-CN" altLang="en-US" sz="2000" dirty="0"/>
              <a:t>违反“四不原则”，不推荐就业</a:t>
            </a:r>
            <a:endParaRPr lang="en-US" altLang="zh-CN" sz="2000" dirty="0"/>
          </a:p>
        </p:txBody>
      </p:sp>
      <p:sp>
        <p:nvSpPr>
          <p:cNvPr id="3" name="标题 2"/>
          <p:cNvSpPr>
            <a:spLocks noGrp="1"/>
          </p:cNvSpPr>
          <p:nvPr>
            <p:ph type="title"/>
          </p:nvPr>
        </p:nvSpPr>
        <p:spPr/>
        <p:txBody>
          <a:bodyPr/>
          <a:lstStyle/>
          <a:p>
            <a:r>
              <a:rPr lang="zh-CN" altLang="en-US" dirty="0"/>
              <a:t>课程要求</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2425" y="994410"/>
            <a:ext cx="11388090" cy="5742305"/>
          </a:xfrm>
        </p:spPr>
        <p:txBody>
          <a:bodyPr>
            <a:normAutofit fontScale="92500"/>
          </a:bodyPr>
          <a:lstStyle/>
          <a:p>
            <a:pPr>
              <a:lnSpc>
                <a:spcPct val="150000"/>
              </a:lnSpc>
            </a:pPr>
            <a:r>
              <a:rPr lang="zh-CN" altLang="en-US" sz="2400" dirty="0">
                <a:solidFill>
                  <a:schemeClr val="tx1"/>
                </a:solidFill>
              </a:rPr>
              <a:t>决策树算法的重点就是决策树的构造；决策树的构造就是进行属性选择度量，确定各个特征属性之间的拓扑结构</a:t>
            </a:r>
            <a:r>
              <a:rPr lang="en-US" altLang="zh-CN" sz="2400" dirty="0">
                <a:solidFill>
                  <a:schemeClr val="tx1"/>
                </a:solidFill>
              </a:rPr>
              <a:t>(</a:t>
            </a:r>
            <a:r>
              <a:rPr lang="zh-CN" altLang="en-US" sz="2400" dirty="0">
                <a:solidFill>
                  <a:schemeClr val="tx1"/>
                </a:solidFill>
              </a:rPr>
              <a:t>树结构</a:t>
            </a:r>
            <a:r>
              <a:rPr lang="en-US" altLang="zh-CN" sz="2400" dirty="0">
                <a:solidFill>
                  <a:schemeClr val="tx1"/>
                </a:solidFill>
              </a:rPr>
              <a:t>)</a:t>
            </a:r>
            <a:r>
              <a:rPr lang="zh-CN" altLang="en-US" sz="2400" dirty="0">
                <a:solidFill>
                  <a:schemeClr val="tx1"/>
                </a:solidFill>
              </a:rPr>
              <a:t>；构建决策树的关键步骤就是分裂属性，分裂属性是指在某个节点按照某一类特征属性的不同划分构建不同的分支，其目标就是让各个分裂子集尽可能的</a:t>
            </a:r>
            <a:r>
              <a:rPr lang="en-US" altLang="zh-CN" sz="2400" dirty="0">
                <a:solidFill>
                  <a:schemeClr val="tx1"/>
                </a:solidFill>
              </a:rPr>
              <a:t>'</a:t>
            </a:r>
            <a:r>
              <a:rPr lang="zh-CN" altLang="en-US" sz="2400" dirty="0">
                <a:solidFill>
                  <a:schemeClr val="tx1"/>
                </a:solidFill>
              </a:rPr>
              <a:t>纯</a:t>
            </a:r>
            <a:r>
              <a:rPr lang="en-US" altLang="zh-CN" sz="2400" dirty="0">
                <a:solidFill>
                  <a:schemeClr val="tx1"/>
                </a:solidFill>
              </a:rPr>
              <a:t>'(</a:t>
            </a:r>
            <a:r>
              <a:rPr lang="zh-CN" altLang="en-US" sz="2400" dirty="0">
                <a:solidFill>
                  <a:schemeClr val="tx1"/>
                </a:solidFill>
              </a:rPr>
              <a:t>让一个分裂子数据集中待分类的项尽可能的属于同一个类别</a:t>
            </a:r>
            <a:r>
              <a:rPr lang="en-US" altLang="zh-CN" sz="2400" dirty="0">
                <a:solidFill>
                  <a:schemeClr val="tx1"/>
                </a:solidFill>
              </a:rPr>
              <a:t>)</a:t>
            </a:r>
            <a:r>
              <a:rPr lang="zh-CN" altLang="en-US" sz="2400" dirty="0">
                <a:solidFill>
                  <a:schemeClr val="tx1"/>
                </a:solidFill>
              </a:rPr>
              <a:t>。</a:t>
            </a:r>
            <a:endParaRPr lang="zh-CN" altLang="en-US" sz="2400" dirty="0">
              <a:solidFill>
                <a:schemeClr val="tx1"/>
              </a:solidFill>
            </a:endParaRPr>
          </a:p>
          <a:p>
            <a:pPr>
              <a:lnSpc>
                <a:spcPct val="150000"/>
              </a:lnSpc>
            </a:pPr>
            <a:r>
              <a:rPr lang="zh-CN" altLang="en-US" sz="2400" dirty="0">
                <a:solidFill>
                  <a:schemeClr val="tx1"/>
                </a:solidFill>
              </a:rPr>
              <a:t>构建步骤如下</a:t>
            </a:r>
            <a:r>
              <a:rPr lang="en-US" altLang="zh-CN" sz="2400" dirty="0">
                <a:solidFill>
                  <a:schemeClr val="tx1"/>
                </a:solidFill>
              </a:rPr>
              <a:t>:</a:t>
            </a:r>
            <a:endParaRPr lang="en-US" altLang="zh-CN" sz="2400" dirty="0">
              <a:solidFill>
                <a:schemeClr val="tx1"/>
              </a:solidFill>
            </a:endParaRPr>
          </a:p>
          <a:p>
            <a:pPr lvl="1">
              <a:lnSpc>
                <a:spcPct val="150000"/>
              </a:lnSpc>
            </a:pPr>
            <a:r>
              <a:rPr lang="en-US" altLang="zh-CN" sz="2055" dirty="0">
                <a:solidFill>
                  <a:schemeClr val="tx1"/>
                </a:solidFill>
              </a:rPr>
              <a:t>1. </a:t>
            </a:r>
            <a:r>
              <a:rPr lang="zh-CN" altLang="en-US" sz="2055" dirty="0">
                <a:solidFill>
                  <a:schemeClr val="tx1"/>
                </a:solidFill>
              </a:rPr>
              <a:t>将所有的特征看成一个一个的节点；</a:t>
            </a:r>
            <a:endParaRPr lang="zh-CN" altLang="en-US" sz="2055" dirty="0">
              <a:solidFill>
                <a:schemeClr val="tx1"/>
              </a:solidFill>
            </a:endParaRPr>
          </a:p>
          <a:p>
            <a:pPr lvl="1">
              <a:lnSpc>
                <a:spcPct val="150000"/>
              </a:lnSpc>
            </a:pPr>
            <a:r>
              <a:rPr lang="en-US" altLang="zh-CN" sz="2055" dirty="0">
                <a:solidFill>
                  <a:schemeClr val="tx1"/>
                </a:solidFill>
              </a:rPr>
              <a:t>2. </a:t>
            </a:r>
            <a:r>
              <a:rPr lang="zh-CN" altLang="en-US" sz="2055" dirty="0">
                <a:solidFill>
                  <a:schemeClr val="tx1"/>
                </a:solidFill>
              </a:rPr>
              <a:t>遍历当前特征的每一种分割方式，找到最好的分割点；将数据划分为不同的子节点，</a:t>
            </a:r>
            <a:r>
              <a:rPr lang="en-US" altLang="zh-CN" sz="2055" dirty="0">
                <a:solidFill>
                  <a:schemeClr val="tx1"/>
                </a:solidFill>
              </a:rPr>
              <a:t>eg</a:t>
            </a:r>
            <a:r>
              <a:rPr lang="zh-CN" altLang="en-US" sz="2055" dirty="0">
                <a:solidFill>
                  <a:schemeClr val="tx1"/>
                </a:solidFill>
              </a:rPr>
              <a:t>： </a:t>
            </a:r>
            <a:r>
              <a:rPr lang="en-US" altLang="zh-CN" sz="2055" dirty="0">
                <a:solidFill>
                  <a:schemeClr val="tx1"/>
                </a:solidFill>
              </a:rPr>
              <a:t>N</a:t>
            </a:r>
            <a:r>
              <a:rPr lang="en-US" altLang="zh-CN" sz="2055" baseline="-25000" dirty="0">
                <a:solidFill>
                  <a:schemeClr val="tx1"/>
                </a:solidFill>
              </a:rPr>
              <a:t>1</a:t>
            </a:r>
            <a:r>
              <a:rPr lang="zh-CN" altLang="en-US" sz="2055" dirty="0">
                <a:solidFill>
                  <a:schemeClr val="tx1"/>
                </a:solidFill>
              </a:rPr>
              <a:t>、</a:t>
            </a:r>
            <a:r>
              <a:rPr lang="en-US" altLang="zh-CN" sz="2055" dirty="0">
                <a:solidFill>
                  <a:schemeClr val="tx1"/>
                </a:solidFill>
              </a:rPr>
              <a:t>N</a:t>
            </a:r>
            <a:r>
              <a:rPr lang="en-US" altLang="zh-CN" sz="2055" baseline="-25000" dirty="0">
                <a:solidFill>
                  <a:schemeClr val="tx1"/>
                </a:solidFill>
              </a:rPr>
              <a:t>2</a:t>
            </a:r>
            <a:r>
              <a:rPr lang="en-US" altLang="zh-CN" sz="2055" dirty="0">
                <a:solidFill>
                  <a:schemeClr val="tx1"/>
                </a:solidFill>
              </a:rPr>
              <a:t>....N</a:t>
            </a:r>
            <a:r>
              <a:rPr lang="en-US" altLang="zh-CN" sz="2055" baseline="-25000" dirty="0">
                <a:solidFill>
                  <a:schemeClr val="tx1"/>
                </a:solidFill>
              </a:rPr>
              <a:t>m</a:t>
            </a:r>
            <a:r>
              <a:rPr lang="zh-CN" altLang="en-US" sz="2055" dirty="0">
                <a:solidFill>
                  <a:schemeClr val="tx1"/>
                </a:solidFill>
              </a:rPr>
              <a:t>；计算划分之后所有子节点的</a:t>
            </a:r>
            <a:r>
              <a:rPr lang="en-US" altLang="zh-CN" sz="2055" dirty="0">
                <a:solidFill>
                  <a:schemeClr val="tx1"/>
                </a:solidFill>
              </a:rPr>
              <a:t>'</a:t>
            </a:r>
            <a:r>
              <a:rPr lang="zh-CN" altLang="en-US" sz="2055" dirty="0">
                <a:solidFill>
                  <a:schemeClr val="tx1"/>
                </a:solidFill>
              </a:rPr>
              <a:t>纯度</a:t>
            </a:r>
            <a:r>
              <a:rPr lang="en-US" altLang="zh-CN" sz="2055" dirty="0">
                <a:solidFill>
                  <a:schemeClr val="tx1"/>
                </a:solidFill>
              </a:rPr>
              <a:t>'</a:t>
            </a:r>
            <a:r>
              <a:rPr lang="zh-CN" altLang="en-US" sz="2055" dirty="0">
                <a:solidFill>
                  <a:schemeClr val="tx1"/>
                </a:solidFill>
              </a:rPr>
              <a:t>信息；</a:t>
            </a:r>
            <a:endParaRPr lang="zh-CN" altLang="en-US" sz="2055" dirty="0">
              <a:solidFill>
                <a:schemeClr val="tx1"/>
              </a:solidFill>
            </a:endParaRPr>
          </a:p>
          <a:p>
            <a:pPr lvl="1">
              <a:lnSpc>
                <a:spcPct val="150000"/>
              </a:lnSpc>
            </a:pPr>
            <a:r>
              <a:rPr lang="en-US" altLang="zh-CN" sz="2055" dirty="0">
                <a:solidFill>
                  <a:schemeClr val="tx1"/>
                </a:solidFill>
              </a:rPr>
              <a:t>3. </a:t>
            </a:r>
            <a:r>
              <a:rPr lang="zh-CN" altLang="en-US" sz="2055" dirty="0">
                <a:solidFill>
                  <a:schemeClr val="tx1"/>
                </a:solidFill>
              </a:rPr>
              <a:t>使用第二步遍历所有特征，选择出最优的特征以及该特征的最优的划分方式；得出最终的子节点</a:t>
            </a:r>
            <a:r>
              <a:rPr lang="en-US" altLang="zh-CN" sz="2055" dirty="0">
                <a:solidFill>
                  <a:schemeClr val="tx1"/>
                </a:solidFill>
              </a:rPr>
              <a:t>: </a:t>
            </a:r>
            <a:r>
              <a:rPr lang="en-US" altLang="zh-CN" sz="2050" dirty="0">
                <a:sym typeface="+mn-ea"/>
              </a:rPr>
              <a:t>N</a:t>
            </a:r>
            <a:r>
              <a:rPr lang="en-US" altLang="zh-CN" sz="2050" baseline="-25000" dirty="0">
                <a:sym typeface="+mn-ea"/>
              </a:rPr>
              <a:t>1</a:t>
            </a:r>
            <a:r>
              <a:rPr lang="zh-CN" altLang="en-US" sz="2050" dirty="0">
                <a:sym typeface="+mn-ea"/>
              </a:rPr>
              <a:t>、</a:t>
            </a:r>
            <a:r>
              <a:rPr lang="en-US" altLang="zh-CN" sz="2050" dirty="0">
                <a:sym typeface="+mn-ea"/>
              </a:rPr>
              <a:t>N</a:t>
            </a:r>
            <a:r>
              <a:rPr lang="en-US" altLang="zh-CN" sz="2050" baseline="-25000" dirty="0">
                <a:sym typeface="+mn-ea"/>
              </a:rPr>
              <a:t>2</a:t>
            </a:r>
            <a:r>
              <a:rPr lang="en-US" altLang="zh-CN" sz="2050" dirty="0">
                <a:sym typeface="+mn-ea"/>
              </a:rPr>
              <a:t>....N</a:t>
            </a:r>
            <a:r>
              <a:rPr lang="en-US" altLang="zh-CN" sz="2050" baseline="-25000" dirty="0">
                <a:sym typeface="+mn-ea"/>
              </a:rPr>
              <a:t>m</a:t>
            </a:r>
            <a:endParaRPr lang="en-US" altLang="zh-CN" sz="2055" dirty="0">
              <a:solidFill>
                <a:schemeClr val="tx1"/>
              </a:solidFill>
            </a:endParaRPr>
          </a:p>
          <a:p>
            <a:pPr lvl="1">
              <a:lnSpc>
                <a:spcPct val="150000"/>
              </a:lnSpc>
            </a:pPr>
            <a:r>
              <a:rPr lang="en-US" altLang="zh-CN" sz="2055" dirty="0">
                <a:solidFill>
                  <a:schemeClr val="tx1"/>
                </a:solidFill>
              </a:rPr>
              <a:t>4. </a:t>
            </a:r>
            <a:r>
              <a:rPr lang="zh-CN" altLang="en-US" sz="2055" dirty="0">
                <a:solidFill>
                  <a:schemeClr val="tx1"/>
                </a:solidFill>
              </a:rPr>
              <a:t>对子节点</a:t>
            </a:r>
            <a:r>
              <a:rPr lang="en-US" altLang="zh-CN" sz="2050" dirty="0">
                <a:sym typeface="+mn-ea"/>
              </a:rPr>
              <a:t>N</a:t>
            </a:r>
            <a:r>
              <a:rPr lang="en-US" altLang="zh-CN" sz="2050" baseline="-25000" dirty="0">
                <a:sym typeface="+mn-ea"/>
              </a:rPr>
              <a:t>1</a:t>
            </a:r>
            <a:r>
              <a:rPr lang="zh-CN" altLang="en-US" sz="2050" dirty="0">
                <a:sym typeface="+mn-ea"/>
              </a:rPr>
              <a:t>、</a:t>
            </a:r>
            <a:r>
              <a:rPr lang="en-US" altLang="zh-CN" sz="2050" dirty="0">
                <a:sym typeface="+mn-ea"/>
              </a:rPr>
              <a:t>N</a:t>
            </a:r>
            <a:r>
              <a:rPr lang="en-US" altLang="zh-CN" sz="2050" baseline="-25000" dirty="0">
                <a:sym typeface="+mn-ea"/>
              </a:rPr>
              <a:t>2</a:t>
            </a:r>
            <a:r>
              <a:rPr lang="en-US" altLang="zh-CN" sz="2050" dirty="0">
                <a:sym typeface="+mn-ea"/>
              </a:rPr>
              <a:t>....N</a:t>
            </a:r>
            <a:r>
              <a:rPr lang="en-US" altLang="zh-CN" sz="2050" baseline="-25000" dirty="0">
                <a:sym typeface="+mn-ea"/>
              </a:rPr>
              <a:t>m</a:t>
            </a:r>
            <a:r>
              <a:rPr lang="zh-CN" altLang="en-US" sz="2055" dirty="0">
                <a:solidFill>
                  <a:schemeClr val="tx1"/>
                </a:solidFill>
              </a:rPr>
              <a:t>分别继续执行</a:t>
            </a:r>
            <a:r>
              <a:rPr lang="en-US" altLang="zh-CN" sz="2055" dirty="0">
                <a:solidFill>
                  <a:schemeClr val="tx1"/>
                </a:solidFill>
              </a:rPr>
              <a:t>2-3</a:t>
            </a:r>
            <a:r>
              <a:rPr lang="zh-CN" altLang="en-US" sz="2055" dirty="0">
                <a:solidFill>
                  <a:schemeClr val="tx1"/>
                </a:solidFill>
              </a:rPr>
              <a:t>步，直到每个最终的子节点都足够</a:t>
            </a:r>
            <a:r>
              <a:rPr lang="en-US" altLang="zh-CN" sz="2055" dirty="0">
                <a:solidFill>
                  <a:schemeClr val="tx1"/>
                </a:solidFill>
              </a:rPr>
              <a:t>'</a:t>
            </a:r>
            <a:r>
              <a:rPr lang="zh-CN" altLang="en-US" sz="2055" dirty="0">
                <a:solidFill>
                  <a:schemeClr val="tx1"/>
                </a:solidFill>
              </a:rPr>
              <a:t>纯</a:t>
            </a:r>
            <a:r>
              <a:rPr lang="en-US" altLang="zh-CN" sz="2055" dirty="0">
                <a:solidFill>
                  <a:schemeClr val="tx1"/>
                </a:solidFill>
              </a:rPr>
              <a:t>'</a:t>
            </a:r>
            <a:r>
              <a:rPr lang="zh-CN" altLang="en-US" sz="2055" dirty="0">
                <a:solidFill>
                  <a:schemeClr val="tx1"/>
                </a:solidFill>
              </a:rPr>
              <a:t>。</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决策树构建过程</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根据特征属性的类型不同，在构建决策树的时候，采用不同的方式，具体如下：</a:t>
            </a:r>
            <a:endParaRPr lang="zh-CN" altLang="en-US" sz="2400" dirty="0">
              <a:solidFill>
                <a:schemeClr val="tx1"/>
              </a:solidFill>
            </a:endParaRPr>
          </a:p>
          <a:p>
            <a:pPr lvl="1">
              <a:lnSpc>
                <a:spcPct val="150000"/>
              </a:lnSpc>
            </a:pPr>
            <a:r>
              <a:rPr lang="zh-CN" altLang="en-US" sz="2055" dirty="0">
                <a:solidFill>
                  <a:schemeClr val="tx1"/>
                </a:solidFill>
              </a:rPr>
              <a:t>属性是离散值，而且不要求生成的是二叉决策树，此时一个属性就是一个分支</a:t>
            </a:r>
            <a:endParaRPr lang="zh-CN" altLang="en-US" sz="2055" dirty="0">
              <a:solidFill>
                <a:schemeClr val="tx1"/>
              </a:solidFill>
            </a:endParaRPr>
          </a:p>
          <a:p>
            <a:pPr lvl="1">
              <a:lnSpc>
                <a:spcPct val="150000"/>
              </a:lnSpc>
            </a:pPr>
            <a:r>
              <a:rPr lang="zh-CN" altLang="en-US" sz="2055" dirty="0">
                <a:solidFill>
                  <a:schemeClr val="tx1"/>
                </a:solidFill>
              </a:rPr>
              <a:t>属性是离散值，而且要求生成的是二叉决策树，此时使用属性划分的子集进行测试，按照</a:t>
            </a:r>
            <a:r>
              <a:rPr lang="en-US" altLang="zh-CN" sz="2055" dirty="0">
                <a:solidFill>
                  <a:schemeClr val="tx1"/>
                </a:solidFill>
              </a:rPr>
              <a:t>“</a:t>
            </a:r>
            <a:r>
              <a:rPr lang="zh-CN" altLang="en-US" sz="2055" dirty="0">
                <a:solidFill>
                  <a:schemeClr val="tx1"/>
                </a:solidFill>
              </a:rPr>
              <a:t>属于此子集</a:t>
            </a:r>
            <a:r>
              <a:rPr lang="en-US" altLang="zh-CN" sz="2055" dirty="0">
                <a:solidFill>
                  <a:schemeClr val="tx1"/>
                </a:solidFill>
              </a:rPr>
              <a:t>”</a:t>
            </a:r>
            <a:r>
              <a:rPr lang="zh-CN" altLang="en-US" sz="2055" dirty="0">
                <a:solidFill>
                  <a:schemeClr val="tx1"/>
                </a:solidFill>
              </a:rPr>
              <a:t>和</a:t>
            </a:r>
            <a:r>
              <a:rPr lang="en-US" altLang="zh-CN" sz="2055" dirty="0">
                <a:solidFill>
                  <a:schemeClr val="tx1"/>
                </a:solidFill>
              </a:rPr>
              <a:t>“</a:t>
            </a:r>
            <a:r>
              <a:rPr lang="zh-CN" altLang="en-US" sz="2055" dirty="0">
                <a:solidFill>
                  <a:schemeClr val="tx1"/>
                </a:solidFill>
              </a:rPr>
              <a:t>不属于此子集</a:t>
            </a:r>
            <a:r>
              <a:rPr lang="en-US" altLang="zh-CN" sz="2055" dirty="0">
                <a:solidFill>
                  <a:schemeClr val="tx1"/>
                </a:solidFill>
              </a:rPr>
              <a:t>”</a:t>
            </a:r>
            <a:r>
              <a:rPr lang="zh-CN" altLang="en-US" sz="2055" dirty="0">
                <a:solidFill>
                  <a:schemeClr val="tx1"/>
                </a:solidFill>
              </a:rPr>
              <a:t>分成两个分支</a:t>
            </a:r>
            <a:endParaRPr lang="zh-CN" altLang="en-US" sz="2055" dirty="0">
              <a:solidFill>
                <a:schemeClr val="tx1"/>
              </a:solidFill>
            </a:endParaRPr>
          </a:p>
          <a:p>
            <a:pPr lvl="1">
              <a:lnSpc>
                <a:spcPct val="150000"/>
              </a:lnSpc>
            </a:pPr>
            <a:r>
              <a:rPr lang="zh-CN" altLang="en-US" sz="2055" dirty="0">
                <a:solidFill>
                  <a:schemeClr val="tx1"/>
                </a:solidFill>
              </a:rPr>
              <a:t>属性是连续值，可以确定一个值作为分裂点</a:t>
            </a:r>
            <a:r>
              <a:rPr lang="en-US" altLang="zh-CN" sz="2055" dirty="0">
                <a:solidFill>
                  <a:schemeClr val="tx1"/>
                </a:solidFill>
              </a:rPr>
              <a:t>split_point</a:t>
            </a:r>
            <a:r>
              <a:rPr lang="zh-CN" altLang="en-US" sz="2055" dirty="0">
                <a:solidFill>
                  <a:schemeClr val="tx1"/>
                </a:solidFill>
              </a:rPr>
              <a:t>，按照</a:t>
            </a:r>
            <a:r>
              <a:rPr lang="en-US" altLang="zh-CN" sz="2055" dirty="0">
                <a:solidFill>
                  <a:schemeClr val="tx1"/>
                </a:solidFill>
              </a:rPr>
              <a:t>&gt;split_point</a:t>
            </a:r>
            <a:r>
              <a:rPr lang="zh-CN" altLang="en-US" sz="2055" dirty="0">
                <a:solidFill>
                  <a:schemeClr val="tx1"/>
                </a:solidFill>
              </a:rPr>
              <a:t>和</a:t>
            </a:r>
            <a:r>
              <a:rPr lang="en-US" altLang="zh-CN" sz="2055" dirty="0">
                <a:solidFill>
                  <a:schemeClr val="tx1"/>
                </a:solidFill>
              </a:rPr>
              <a:t>&lt;=split_point</a:t>
            </a:r>
            <a:r>
              <a:rPr lang="zh-CN" altLang="en-US" sz="2055" dirty="0">
                <a:solidFill>
                  <a:schemeClr val="tx1"/>
                </a:solidFill>
              </a:rPr>
              <a:t>生成两个分支</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决策树特征属性类型</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决策树算法是一种</a:t>
            </a:r>
            <a:r>
              <a:rPr lang="en-US" altLang="zh-CN" sz="2400" dirty="0">
                <a:solidFill>
                  <a:schemeClr val="tx1"/>
                </a:solidFill>
              </a:rPr>
              <a:t>“</a:t>
            </a:r>
            <a:r>
              <a:rPr lang="zh-CN" altLang="en-US" sz="2400" dirty="0">
                <a:solidFill>
                  <a:schemeClr val="tx1"/>
                </a:solidFill>
              </a:rPr>
              <a:t>贪心</a:t>
            </a:r>
            <a:r>
              <a:rPr lang="en-US" altLang="zh-CN" sz="2400" dirty="0">
                <a:solidFill>
                  <a:schemeClr val="tx1"/>
                </a:solidFill>
              </a:rPr>
              <a:t>”</a:t>
            </a:r>
            <a:r>
              <a:rPr lang="zh-CN" altLang="en-US" sz="2400" dirty="0">
                <a:solidFill>
                  <a:schemeClr val="tx1"/>
                </a:solidFill>
              </a:rPr>
              <a:t>算法策略，只考虑在当前数据特征情况下的最好分割方式，不能进行回溯操作。</a:t>
            </a:r>
            <a:endParaRPr lang="zh-CN" altLang="en-US" sz="2400" dirty="0">
              <a:solidFill>
                <a:schemeClr val="tx1"/>
              </a:solidFill>
            </a:endParaRPr>
          </a:p>
          <a:p>
            <a:pPr>
              <a:lnSpc>
                <a:spcPct val="150000"/>
              </a:lnSpc>
            </a:pPr>
            <a:r>
              <a:rPr lang="zh-CN" altLang="en-US" sz="2400" dirty="0">
                <a:solidFill>
                  <a:schemeClr val="tx1"/>
                </a:solidFill>
              </a:rPr>
              <a:t>对于整体的数据集而言，按照所有的特征属性进行划分操作，对所有划分操作的结果集的</a:t>
            </a:r>
            <a:r>
              <a:rPr lang="en-US" altLang="zh-CN" sz="2400" dirty="0">
                <a:solidFill>
                  <a:schemeClr val="tx1"/>
                </a:solidFill>
              </a:rPr>
              <a:t>“</a:t>
            </a:r>
            <a:r>
              <a:rPr lang="zh-CN" altLang="en-US" sz="2400" dirty="0">
                <a:solidFill>
                  <a:schemeClr val="tx1"/>
                </a:solidFill>
              </a:rPr>
              <a:t>纯度</a:t>
            </a:r>
            <a:r>
              <a:rPr lang="en-US" altLang="zh-CN" sz="2400" dirty="0">
                <a:solidFill>
                  <a:schemeClr val="tx1"/>
                </a:solidFill>
              </a:rPr>
              <a:t>”</a:t>
            </a:r>
            <a:r>
              <a:rPr lang="zh-CN" altLang="en-US" sz="2400" dirty="0">
                <a:solidFill>
                  <a:schemeClr val="tx1"/>
                </a:solidFill>
              </a:rPr>
              <a:t>进行比较，选择</a:t>
            </a:r>
            <a:r>
              <a:rPr lang="en-US" altLang="zh-CN" sz="2400" dirty="0">
                <a:solidFill>
                  <a:schemeClr val="tx1"/>
                </a:solidFill>
              </a:rPr>
              <a:t>“</a:t>
            </a:r>
            <a:r>
              <a:rPr lang="zh-CN" altLang="en-US" sz="2400" dirty="0">
                <a:solidFill>
                  <a:schemeClr val="tx1"/>
                </a:solidFill>
              </a:rPr>
              <a:t>纯度</a:t>
            </a:r>
            <a:r>
              <a:rPr lang="en-US" altLang="zh-CN" sz="2400" dirty="0">
                <a:solidFill>
                  <a:schemeClr val="tx1"/>
                </a:solidFill>
              </a:rPr>
              <a:t>”</a:t>
            </a:r>
            <a:r>
              <a:rPr lang="zh-CN" altLang="en-US" sz="2400" dirty="0">
                <a:solidFill>
                  <a:schemeClr val="tx1"/>
                </a:solidFill>
              </a:rPr>
              <a:t>越高的特征属性作为当前需要分割的数据集进行分割操作，持续迭代，直到得到最终结果。决策树是通过</a:t>
            </a:r>
            <a:r>
              <a:rPr lang="en-US" altLang="zh-CN" sz="2400" dirty="0">
                <a:solidFill>
                  <a:schemeClr val="tx1"/>
                </a:solidFill>
              </a:rPr>
              <a:t>“</a:t>
            </a:r>
            <a:r>
              <a:rPr lang="zh-CN" altLang="en-US" sz="2400" dirty="0">
                <a:solidFill>
                  <a:schemeClr val="tx1"/>
                </a:solidFill>
              </a:rPr>
              <a:t>纯度</a:t>
            </a:r>
            <a:r>
              <a:rPr lang="en-US" altLang="zh-CN" sz="2400" dirty="0">
                <a:solidFill>
                  <a:schemeClr val="tx1"/>
                </a:solidFill>
              </a:rPr>
              <a:t>”</a:t>
            </a:r>
            <a:r>
              <a:rPr lang="zh-CN" altLang="en-US" sz="2400" dirty="0">
                <a:solidFill>
                  <a:schemeClr val="tx1"/>
                </a:solidFill>
              </a:rPr>
              <a:t>来选择分割特征属性点的。</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决策树分割属性选择</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决策树的构建是基于样本概率和纯度进行构建操作的，那么进行判断数据集是否</a:t>
            </a:r>
            <a:r>
              <a:rPr lang="en-US" altLang="zh-CN" sz="2400" dirty="0">
                <a:solidFill>
                  <a:schemeClr val="tx1"/>
                </a:solidFill>
              </a:rPr>
              <a:t>“</a:t>
            </a:r>
            <a:r>
              <a:rPr lang="zh-CN" altLang="en-US" sz="2400" dirty="0">
                <a:solidFill>
                  <a:schemeClr val="tx1"/>
                </a:solidFill>
              </a:rPr>
              <a:t>纯</a:t>
            </a:r>
            <a:r>
              <a:rPr lang="en-US" altLang="zh-CN" sz="2400" dirty="0">
                <a:solidFill>
                  <a:schemeClr val="tx1"/>
                </a:solidFill>
              </a:rPr>
              <a:t>”</a:t>
            </a:r>
            <a:r>
              <a:rPr lang="zh-CN" altLang="en-US" sz="2400" dirty="0">
                <a:solidFill>
                  <a:schemeClr val="tx1"/>
                </a:solidFill>
              </a:rPr>
              <a:t>可以通过三个公式进行判断，分别是</a:t>
            </a:r>
            <a:r>
              <a:rPr lang="en-US" altLang="zh-CN" sz="2400" dirty="0">
                <a:solidFill>
                  <a:schemeClr val="tx1"/>
                </a:solidFill>
              </a:rPr>
              <a:t>Gini</a:t>
            </a:r>
            <a:r>
              <a:rPr lang="zh-CN" altLang="en-US" sz="2400" dirty="0">
                <a:solidFill>
                  <a:schemeClr val="tx1"/>
                </a:solidFill>
              </a:rPr>
              <a:t>系数、熵</a:t>
            </a:r>
            <a:r>
              <a:rPr lang="en-US" altLang="zh-CN" sz="2400" dirty="0">
                <a:solidFill>
                  <a:schemeClr val="tx1"/>
                </a:solidFill>
              </a:rPr>
              <a:t>(Entropy)</a:t>
            </a:r>
            <a:r>
              <a:rPr lang="zh-CN" altLang="en-US" sz="2400" dirty="0">
                <a:solidFill>
                  <a:schemeClr val="tx1"/>
                </a:solidFill>
              </a:rPr>
              <a:t>、错误率，这三个公式值越大，表示数据越</a:t>
            </a:r>
            <a:r>
              <a:rPr lang="en-US" altLang="zh-CN" sz="2400" dirty="0">
                <a:solidFill>
                  <a:schemeClr val="tx1"/>
                </a:solidFill>
              </a:rPr>
              <a:t>“</a:t>
            </a:r>
            <a:r>
              <a:rPr lang="zh-CN" altLang="en-US" sz="2400" dirty="0">
                <a:solidFill>
                  <a:schemeClr val="tx1"/>
                </a:solidFill>
              </a:rPr>
              <a:t>不纯</a:t>
            </a:r>
            <a:r>
              <a:rPr lang="en-US" altLang="zh-CN" sz="2400" dirty="0">
                <a:solidFill>
                  <a:schemeClr val="tx1"/>
                </a:solidFill>
              </a:rPr>
              <a:t>”</a:t>
            </a:r>
            <a:r>
              <a:rPr lang="zh-CN" altLang="en-US" sz="2400" dirty="0">
                <a:solidFill>
                  <a:schemeClr val="tx1"/>
                </a:solidFill>
              </a:rPr>
              <a:t>；越小表示越</a:t>
            </a:r>
            <a:r>
              <a:rPr lang="en-US" altLang="zh-CN" sz="2400" dirty="0">
                <a:solidFill>
                  <a:schemeClr val="tx1"/>
                </a:solidFill>
              </a:rPr>
              <a:t>“</a:t>
            </a:r>
            <a:r>
              <a:rPr lang="zh-CN" altLang="en-US" sz="2400" dirty="0">
                <a:solidFill>
                  <a:schemeClr val="tx1"/>
                </a:solidFill>
              </a:rPr>
              <a:t>纯</a:t>
            </a:r>
            <a:r>
              <a:rPr lang="en-US" altLang="zh-CN" sz="2400" dirty="0">
                <a:solidFill>
                  <a:schemeClr val="tx1"/>
                </a:solidFill>
              </a:rPr>
              <a:t>”</a:t>
            </a:r>
            <a:r>
              <a:rPr lang="zh-CN" altLang="en-US" sz="2400" dirty="0">
                <a:solidFill>
                  <a:schemeClr val="tx1"/>
                </a:solidFill>
              </a:rPr>
              <a:t>；实践证明这三种公式效果差不多，一般情况使用熵公式</a:t>
            </a:r>
            <a:endParaRPr lang="en-US" altLang="zh-CN" sz="2400" dirty="0">
              <a:solidFill>
                <a:schemeClr val="tx1"/>
              </a:solidFill>
            </a:endParaRPr>
          </a:p>
        </p:txBody>
      </p:sp>
      <p:sp>
        <p:nvSpPr>
          <p:cNvPr id="3" name="标题 2"/>
          <p:cNvSpPr>
            <a:spLocks noGrp="1"/>
          </p:cNvSpPr>
          <p:nvPr>
            <p:ph type="title"/>
          </p:nvPr>
        </p:nvSpPr>
        <p:spPr/>
        <p:txBody>
          <a:bodyPr/>
          <a:lstStyle/>
          <a:p>
            <a:r>
              <a:rPr lang="zh-CN" altLang="en-US" dirty="0"/>
              <a:t>决策树量化纯度</a:t>
            </a:r>
            <a:endParaRPr lang="zh-CN" altLang="en-US" dirty="0"/>
          </a:p>
        </p:txBody>
      </p:sp>
      <p:graphicFrame>
        <p:nvGraphicFramePr>
          <p:cNvPr id="2" name="对象 1">
            <a:hlinkClick r:id="" action="ppaction://ole?verb=0"/>
          </p:cNvPr>
          <p:cNvGraphicFramePr>
            <a:graphicFrameLocks noChangeAspect="1"/>
          </p:cNvGraphicFramePr>
          <p:nvPr/>
        </p:nvGraphicFramePr>
        <p:xfrm>
          <a:off x="1560082" y="3682953"/>
          <a:ext cx="4583216" cy="1018351"/>
        </p:xfrm>
        <a:graphic>
          <a:graphicData uri="http://schemas.openxmlformats.org/presentationml/2006/ole">
            <mc:AlternateContent xmlns:mc="http://schemas.openxmlformats.org/markup-compatibility/2006">
              <mc:Choice xmlns:v="urn:schemas-microsoft-com:vml" Requires="v">
                <p:oleObj spid="_x0000_s1502" name="" r:id="rId1" imgW="2057400" imgH="457200" progId="Equation.KSEE3">
                  <p:embed/>
                </p:oleObj>
              </mc:Choice>
              <mc:Fallback>
                <p:oleObj name="" r:id="rId1" imgW="2057400" imgH="457200" progId="Equation.KSEE3">
                  <p:embed/>
                  <p:pic>
                    <p:nvPicPr>
                      <p:cNvPr id="0" name="图片 1024"/>
                      <p:cNvPicPr/>
                      <p:nvPr/>
                    </p:nvPicPr>
                    <p:blipFill>
                      <a:blip r:embed="rId2"/>
                      <a:stretch>
                        <a:fillRect/>
                      </a:stretch>
                    </p:blipFill>
                    <p:spPr>
                      <a:xfrm>
                        <a:off x="1560082" y="3682953"/>
                        <a:ext cx="4583216" cy="1018351"/>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19991" y="4904869"/>
          <a:ext cx="2211508" cy="835334"/>
        </p:xfrm>
        <a:graphic>
          <a:graphicData uri="http://schemas.openxmlformats.org/presentationml/2006/ole">
            <mc:AlternateContent xmlns:mc="http://schemas.openxmlformats.org/markup-compatibility/2006">
              <mc:Choice xmlns:v="urn:schemas-microsoft-com:vml" Requires="v">
                <p:oleObj spid="_x0000_s1503" name="" r:id="rId3" imgW="1143000" imgH="431800" progId="Equation.KSEE3">
                  <p:embed/>
                </p:oleObj>
              </mc:Choice>
              <mc:Fallback>
                <p:oleObj name="" r:id="rId3" imgW="1143000" imgH="431800" progId="Equation.KSEE3">
                  <p:embed/>
                  <p:pic>
                    <p:nvPicPr>
                      <p:cNvPr id="0" name="图片 1025"/>
                      <p:cNvPicPr/>
                      <p:nvPr/>
                    </p:nvPicPr>
                    <p:blipFill>
                      <a:blip r:embed="rId4"/>
                      <a:stretch>
                        <a:fillRect/>
                      </a:stretch>
                    </p:blipFill>
                    <p:spPr>
                      <a:xfrm>
                        <a:off x="719991" y="4904869"/>
                        <a:ext cx="2211508" cy="835334"/>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638567" y="3320435"/>
          <a:ext cx="914231" cy="215860"/>
        </p:xfrm>
        <a:graphic>
          <a:graphicData uri="http://schemas.openxmlformats.org/presentationml/2006/ole">
            <mc:AlternateContent xmlns:mc="http://schemas.openxmlformats.org/markup-compatibility/2006">
              <mc:Choice xmlns:v="urn:schemas-microsoft-com:vml" Requires="v">
                <p:oleObj spid="_x0000_s1504" name="" r:id="rId5" imgW="914400" imgH="215900" progId="Equation.KSEE3">
                  <p:embed/>
                </p:oleObj>
              </mc:Choice>
              <mc:Fallback>
                <p:oleObj name="" r:id="rId5" imgW="914400" imgH="215900" progId="Equation.KSEE3">
                  <p:embed/>
                  <p:pic>
                    <p:nvPicPr>
                      <p:cNvPr id="0" name="图片 1026"/>
                      <p:cNvPicPr/>
                      <p:nvPr/>
                    </p:nvPicPr>
                    <p:blipFill>
                      <a:blip r:embed="rId6"/>
                      <a:stretch>
                        <a:fillRect/>
                      </a:stretch>
                    </p:blipFill>
                    <p:spPr>
                      <a:xfrm>
                        <a:off x="5638567" y="3320435"/>
                        <a:ext cx="914231" cy="21586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287967" y="4870014"/>
          <a:ext cx="4399241" cy="859686"/>
        </p:xfrm>
        <a:graphic>
          <a:graphicData uri="http://schemas.openxmlformats.org/presentationml/2006/ole">
            <mc:AlternateContent xmlns:mc="http://schemas.openxmlformats.org/markup-compatibility/2006">
              <mc:Choice xmlns:v="urn:schemas-microsoft-com:vml" Requires="v">
                <p:oleObj spid="_x0000_s1505" name="公式" r:id="rId7" imgW="54559200" imgH="10668000" progId="Equation.3">
                  <p:embed/>
                </p:oleObj>
              </mc:Choice>
              <mc:Fallback>
                <p:oleObj name="公式" r:id="rId7" imgW="54559200" imgH="10668000" progId="Equation.3">
                  <p:embed/>
                  <p:pic>
                    <p:nvPicPr>
                      <p:cNvPr id="0" name="图片 1027"/>
                      <p:cNvPicPr/>
                      <p:nvPr/>
                    </p:nvPicPr>
                    <p:blipFill>
                      <a:blip r:embed="rId8"/>
                      <a:stretch>
                        <a:fillRect/>
                      </a:stretch>
                    </p:blipFill>
                    <p:spPr>
                      <a:xfrm>
                        <a:off x="3287967" y="4870014"/>
                        <a:ext cx="4399241" cy="859686"/>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8040014" y="4807653"/>
          <a:ext cx="3164521" cy="891608"/>
        </p:xfrm>
        <a:graphic>
          <a:graphicData uri="http://schemas.openxmlformats.org/presentationml/2006/ole">
            <mc:AlternateContent xmlns:mc="http://schemas.openxmlformats.org/markup-compatibility/2006">
              <mc:Choice xmlns:v="urn:schemas-microsoft-com:vml" Requires="v">
                <p:oleObj spid="_x0000_s1506" name="" r:id="rId9" imgW="1600200" imgH="457200" progId="Equation.KSEE3">
                  <p:embed/>
                </p:oleObj>
              </mc:Choice>
              <mc:Fallback>
                <p:oleObj name="" r:id="rId9" imgW="1600200" imgH="457200" progId="Equation.KSEE3">
                  <p:embed/>
                  <p:pic>
                    <p:nvPicPr>
                      <p:cNvPr id="0" name="图片 1028"/>
                      <p:cNvPicPr/>
                      <p:nvPr/>
                    </p:nvPicPr>
                    <p:blipFill>
                      <a:blip r:embed="rId10"/>
                      <a:stretch>
                        <a:fillRect/>
                      </a:stretch>
                    </p:blipFill>
                    <p:spPr>
                      <a:xfrm>
                        <a:off x="8040014" y="4807653"/>
                        <a:ext cx="3164521" cy="891608"/>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912495"/>
            <a:ext cx="10515600" cy="5841365"/>
          </a:xfrm>
        </p:spPr>
        <p:txBody>
          <a:bodyPr>
            <a:normAutofit/>
          </a:bodyPr>
          <a:lstStyle/>
          <a:p>
            <a:pPr>
              <a:lnSpc>
                <a:spcPct val="150000"/>
              </a:lnSpc>
            </a:pPr>
            <a:r>
              <a:rPr lang="zh-CN" altLang="en-US" dirty="0">
                <a:solidFill>
                  <a:schemeClr val="tx1"/>
                </a:solidFill>
              </a:rPr>
              <a:t>当计算出各个特征属性的量化纯度值后使用</a:t>
            </a:r>
            <a:r>
              <a:rPr lang="zh-CN" altLang="en-US" b="1" dirty="0">
                <a:solidFill>
                  <a:srgbClr val="FF0000"/>
                </a:solidFill>
              </a:rPr>
              <a:t>信息增益度</a:t>
            </a:r>
            <a:r>
              <a:rPr lang="zh-CN" altLang="en-US" dirty="0">
                <a:solidFill>
                  <a:schemeClr val="tx1"/>
                </a:solidFill>
              </a:rPr>
              <a:t>来选择出当前数据集的分割特征属性；如果信息增益度的值越大，表示在该特征属性上会损失的纯度越大 ，那么该属性就越应该在决策树的上层，计算公式为：</a:t>
            </a:r>
            <a:endParaRPr lang="zh-CN" altLang="en-US" dirty="0">
              <a:solidFill>
                <a:schemeClr val="tx1"/>
              </a:solidFill>
            </a:endParaRPr>
          </a:p>
          <a:p>
            <a:pPr>
              <a:lnSpc>
                <a:spcPct val="150000"/>
              </a:lnSpc>
            </a:pPr>
            <a:endParaRPr lang="zh-CN" altLang="en-US" dirty="0">
              <a:solidFill>
                <a:schemeClr val="tx1"/>
              </a:solidFill>
            </a:endParaRPr>
          </a:p>
          <a:p>
            <a:pPr>
              <a:lnSpc>
                <a:spcPct val="150000"/>
              </a:lnSpc>
            </a:pPr>
            <a:r>
              <a:rPr lang="en-US" altLang="zh-CN" dirty="0">
                <a:sym typeface="+mn-ea"/>
              </a:rPr>
              <a:t>D</a:t>
            </a:r>
            <a:r>
              <a:rPr lang="zh-CN" altLang="en-US" dirty="0">
                <a:sym typeface="+mn-ea"/>
              </a:rPr>
              <a:t>目标属性，</a:t>
            </a:r>
            <a:r>
              <a:rPr lang="en-US" altLang="zh-CN" dirty="0">
                <a:sym typeface="+mn-ea"/>
              </a:rPr>
              <a:t>A</a:t>
            </a:r>
            <a:r>
              <a:rPr lang="zh-CN" altLang="en-US" dirty="0">
                <a:sym typeface="+mn-ea"/>
              </a:rPr>
              <a:t>为某一个待划分的特征属性；</a:t>
            </a:r>
            <a:r>
              <a:rPr lang="en-US" altLang="zh-CN" dirty="0">
                <a:sym typeface="+mn-ea"/>
              </a:rPr>
              <a:t>Gain</a:t>
            </a:r>
            <a:r>
              <a:rPr lang="zh-CN" altLang="en-US" dirty="0">
                <a:sym typeface="+mn-ea"/>
              </a:rPr>
              <a:t>为</a:t>
            </a:r>
            <a:r>
              <a:rPr lang="en-US" altLang="zh-CN" dirty="0">
                <a:sym typeface="+mn-ea"/>
              </a:rPr>
              <a:t>A</a:t>
            </a:r>
            <a:r>
              <a:rPr lang="zh-CN" altLang="en-US" dirty="0">
                <a:sym typeface="+mn-ea"/>
              </a:rPr>
              <a:t>为特征对训练数据集</a:t>
            </a:r>
            <a:r>
              <a:rPr lang="en-US" altLang="zh-CN" dirty="0">
                <a:sym typeface="+mn-ea"/>
              </a:rPr>
              <a:t>D</a:t>
            </a:r>
            <a:r>
              <a:rPr lang="zh-CN" altLang="en-US" dirty="0">
                <a:sym typeface="+mn-ea"/>
              </a:rPr>
              <a:t>的信息增益，它为集合</a:t>
            </a:r>
            <a:r>
              <a:rPr lang="en-US" altLang="zh-CN" dirty="0">
                <a:sym typeface="+mn-ea"/>
              </a:rPr>
              <a:t>D</a:t>
            </a:r>
            <a:r>
              <a:rPr lang="zh-CN" altLang="en-US" dirty="0">
                <a:sym typeface="+mn-ea"/>
              </a:rPr>
              <a:t>的经验熵</a:t>
            </a:r>
            <a:r>
              <a:rPr lang="en-US" altLang="zh-CN" dirty="0">
                <a:sym typeface="+mn-ea"/>
              </a:rPr>
              <a:t>H(D)</a:t>
            </a:r>
            <a:r>
              <a:rPr lang="zh-CN" altLang="en-US" dirty="0">
                <a:sym typeface="+mn-ea"/>
              </a:rPr>
              <a:t>与特征</a:t>
            </a:r>
            <a:r>
              <a:rPr lang="en-US" altLang="zh-CN" dirty="0">
                <a:sym typeface="+mn-ea"/>
              </a:rPr>
              <a:t>A</a:t>
            </a:r>
            <a:r>
              <a:rPr lang="zh-CN" altLang="en-US" dirty="0">
                <a:sym typeface="+mn-ea"/>
              </a:rPr>
              <a:t>给定条件下</a:t>
            </a:r>
            <a:r>
              <a:rPr lang="en-US" altLang="zh-CN" dirty="0">
                <a:sym typeface="+mn-ea"/>
              </a:rPr>
              <a:t>D</a:t>
            </a:r>
            <a:r>
              <a:rPr lang="zh-CN" altLang="en-US" dirty="0">
                <a:sym typeface="+mn-ea"/>
              </a:rPr>
              <a:t>的经验条件熵</a:t>
            </a:r>
            <a:r>
              <a:rPr lang="en-US" altLang="zh-CN" dirty="0">
                <a:sym typeface="+mn-ea"/>
              </a:rPr>
              <a:t>H(D|A)</a:t>
            </a:r>
            <a:r>
              <a:rPr lang="zh-CN" altLang="en-US" dirty="0">
                <a:sym typeface="+mn-ea"/>
              </a:rPr>
              <a:t>之差</a:t>
            </a:r>
            <a:endParaRPr lang="zh-CN" altLang="en-US" dirty="0">
              <a:solidFill>
                <a:schemeClr val="tx1"/>
              </a:solidFill>
            </a:endParaRPr>
          </a:p>
        </p:txBody>
      </p:sp>
      <p:sp>
        <p:nvSpPr>
          <p:cNvPr id="3" name="标题 2"/>
          <p:cNvSpPr>
            <a:spLocks noGrp="1"/>
          </p:cNvSpPr>
          <p:nvPr>
            <p:ph type="title"/>
          </p:nvPr>
        </p:nvSpPr>
        <p:spPr/>
        <p:txBody>
          <a:bodyPr/>
          <a:lstStyle/>
          <a:p>
            <a:r>
              <a:rPr lang="zh-CN" altLang="en-US" dirty="0">
                <a:sym typeface="+mn-ea"/>
              </a:rPr>
              <a:t>决策树量化纯度</a:t>
            </a:r>
            <a:endParaRPr lang="zh-CN" altLang="en-US" dirty="0"/>
          </a:p>
        </p:txBody>
      </p:sp>
      <p:graphicFrame>
        <p:nvGraphicFramePr>
          <p:cNvPr id="2" name="对象 1">
            <a:hlinkClick r:id="" action="ppaction://ole?verb=0"/>
          </p:cNvPr>
          <p:cNvGraphicFramePr>
            <a:graphicFrameLocks noChangeAspect="1"/>
          </p:cNvGraphicFramePr>
          <p:nvPr/>
        </p:nvGraphicFramePr>
        <p:xfrm>
          <a:off x="3347267" y="3824567"/>
          <a:ext cx="5738067" cy="710433"/>
        </p:xfrm>
        <a:graphic>
          <a:graphicData uri="http://schemas.openxmlformats.org/presentationml/2006/ole">
            <mc:AlternateContent xmlns:mc="http://schemas.openxmlformats.org/markup-compatibility/2006">
              <mc:Choice xmlns:v="urn:schemas-microsoft-com:vml" Requires="v">
                <p:oleObj spid="_x0000_s2146" name="公式" r:id="rId1" imgW="1739900" imgH="215900" progId="Equation.3">
                  <p:embed/>
                </p:oleObj>
              </mc:Choice>
              <mc:Fallback>
                <p:oleObj name="公式" r:id="rId1" imgW="1739900" imgH="215900" progId="Equation.3">
                  <p:embed/>
                  <p:pic>
                    <p:nvPicPr>
                      <p:cNvPr id="0" name="图片 2048"/>
                      <p:cNvPicPr/>
                      <p:nvPr/>
                    </p:nvPicPr>
                    <p:blipFill>
                      <a:blip r:embed="rId2"/>
                      <a:stretch>
                        <a:fillRect/>
                      </a:stretch>
                    </p:blipFill>
                    <p:spPr>
                      <a:xfrm>
                        <a:off x="3347267" y="3824567"/>
                        <a:ext cx="5738067" cy="710433"/>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200150"/>
            <a:ext cx="10515600" cy="4960620"/>
          </a:xfrm>
        </p:spPr>
        <p:txBody>
          <a:bodyPr>
            <a:normAutofit/>
          </a:bodyPr>
          <a:lstStyle/>
          <a:p>
            <a:pPr>
              <a:lnSpc>
                <a:spcPct val="150000"/>
              </a:lnSpc>
            </a:pPr>
            <a:r>
              <a:rPr lang="zh-CN" altLang="en-US" dirty="0">
                <a:solidFill>
                  <a:schemeClr val="tx1"/>
                </a:solidFill>
              </a:rPr>
              <a:t>决策树构建的过程是一个递归的过程，所以必须给定停止条件，否则过程将不会进行停止，一般情况有两种停止条件：</a:t>
            </a:r>
            <a:endParaRPr lang="zh-CN" altLang="en-US" sz="2400" dirty="0">
              <a:solidFill>
                <a:schemeClr val="tx1"/>
              </a:solidFill>
            </a:endParaRPr>
          </a:p>
          <a:p>
            <a:pPr lvl="1">
              <a:lnSpc>
                <a:spcPct val="150000"/>
              </a:lnSpc>
            </a:pPr>
            <a:r>
              <a:rPr lang="zh-CN" altLang="en-US" sz="2200" dirty="0">
                <a:sym typeface="+mn-ea"/>
              </a:rPr>
              <a:t>当每个子节点只有一种类型的时候停止构建</a:t>
            </a:r>
            <a:endParaRPr lang="zh-CN" altLang="en-US" sz="2200" dirty="0">
              <a:solidFill>
                <a:schemeClr val="tx1"/>
              </a:solidFill>
            </a:endParaRPr>
          </a:p>
          <a:p>
            <a:pPr lvl="1">
              <a:lnSpc>
                <a:spcPct val="150000"/>
              </a:lnSpc>
            </a:pPr>
            <a:r>
              <a:rPr lang="zh-CN" altLang="en-US" sz="2200" dirty="0">
                <a:sym typeface="+mn-ea"/>
              </a:rPr>
              <a:t>当前节点中样本数小于某个阈值，同时迭代次数达到给定值时，停止构建过程，此时使用</a:t>
            </a:r>
            <a:r>
              <a:rPr lang="en-US" altLang="zh-CN" sz="2200" dirty="0">
                <a:sym typeface="+mn-ea"/>
              </a:rPr>
              <a:t>max(p(i))</a:t>
            </a:r>
            <a:r>
              <a:rPr lang="zh-CN" altLang="en-US" sz="2200" dirty="0">
                <a:sym typeface="+mn-ea"/>
              </a:rPr>
              <a:t>作为节点的对应类型</a:t>
            </a:r>
            <a:endParaRPr lang="zh-CN" altLang="en-US" sz="2055" dirty="0">
              <a:solidFill>
                <a:schemeClr val="tx1"/>
              </a:solidFill>
            </a:endParaRPr>
          </a:p>
          <a:p>
            <a:pPr marL="0" lvl="1">
              <a:lnSpc>
                <a:spcPct val="150000"/>
              </a:lnSpc>
            </a:pPr>
            <a:r>
              <a:rPr lang="en-US" altLang="zh-CN" sz="2800" dirty="0">
                <a:sym typeface="+mn-ea"/>
              </a:rPr>
              <a:t>NOTE</a:t>
            </a:r>
            <a:r>
              <a:rPr lang="zh-CN" altLang="en-US" sz="2800" dirty="0">
                <a:sym typeface="+mn-ea"/>
              </a:rPr>
              <a:t>：方式一可能会使树的节点过多，导致过拟合</a:t>
            </a:r>
            <a:r>
              <a:rPr lang="en-US" altLang="zh-CN" sz="2800" dirty="0">
                <a:sym typeface="+mn-ea"/>
              </a:rPr>
              <a:t>(Overfiting)</a:t>
            </a:r>
            <a:r>
              <a:rPr lang="zh-CN" altLang="en-US" sz="2800" dirty="0">
                <a:sym typeface="+mn-ea"/>
              </a:rPr>
              <a:t>等问题；比较常用的方式是使用方式二作为停止条件。</a:t>
            </a:r>
            <a:endParaRPr lang="zh-CN" altLang="en-US" sz="2800" dirty="0">
              <a:solidFill>
                <a:schemeClr val="tx1"/>
              </a:solidFill>
            </a:endParaRPr>
          </a:p>
        </p:txBody>
      </p:sp>
      <p:sp>
        <p:nvSpPr>
          <p:cNvPr id="3" name="标题 2"/>
          <p:cNvSpPr>
            <a:spLocks noGrp="1"/>
          </p:cNvSpPr>
          <p:nvPr>
            <p:ph type="title"/>
          </p:nvPr>
        </p:nvSpPr>
        <p:spPr/>
        <p:txBody>
          <a:bodyPr/>
          <a:lstStyle/>
          <a:p>
            <a:r>
              <a:rPr lang="zh-CN" altLang="en-US" dirty="0"/>
              <a:t>决策树算法的停止条件</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8200" y="1011555"/>
            <a:ext cx="10515600" cy="5165725"/>
          </a:xfrm>
        </p:spPr>
        <p:txBody>
          <a:bodyPr>
            <a:normAutofit/>
          </a:bodyPr>
          <a:lstStyle/>
          <a:p>
            <a:pPr>
              <a:lnSpc>
                <a:spcPct val="150000"/>
              </a:lnSpc>
            </a:pPr>
            <a:r>
              <a:rPr lang="zh-CN" altLang="en-US" sz="2400" dirty="0">
                <a:solidFill>
                  <a:schemeClr val="tx1"/>
                </a:solidFill>
              </a:rPr>
              <a:t>决策树的效果评估和一般的分类算法一样，采用混淆矩阵来进行计算准确率、召回率、精确率等指标</a:t>
            </a:r>
            <a:endParaRPr lang="zh-CN" altLang="en-US" sz="2400" dirty="0">
              <a:solidFill>
                <a:schemeClr val="tx1"/>
              </a:solidFill>
            </a:endParaRPr>
          </a:p>
          <a:p>
            <a:pPr>
              <a:lnSpc>
                <a:spcPct val="150000"/>
              </a:lnSpc>
            </a:pPr>
            <a:r>
              <a:rPr lang="zh-CN" altLang="en-US" sz="2400" dirty="0">
                <a:solidFill>
                  <a:schemeClr val="tx1"/>
                </a:solidFill>
              </a:rPr>
              <a:t>也可以采用叶子节点的不纯度值总和来评估算法的效果，值越小，效果越好</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决策树算法效果评估</a:t>
            </a:r>
            <a:endParaRPr lang="zh-CN" altLang="en-US" dirty="0"/>
          </a:p>
        </p:txBody>
      </p:sp>
      <p:graphicFrame>
        <p:nvGraphicFramePr>
          <p:cNvPr id="5" name="对象 4">
            <a:hlinkClick r:id="" action="ppaction://ole?verb=0"/>
          </p:cNvPr>
          <p:cNvGraphicFramePr>
            <a:graphicFrameLocks noChangeAspect="1"/>
          </p:cNvGraphicFramePr>
          <p:nvPr/>
        </p:nvGraphicFramePr>
        <p:xfrm>
          <a:off x="8188231" y="3974999"/>
          <a:ext cx="2823957" cy="1135170"/>
        </p:xfrm>
        <a:graphic>
          <a:graphicData uri="http://schemas.openxmlformats.org/presentationml/2006/ole">
            <mc:AlternateContent xmlns:mc="http://schemas.openxmlformats.org/markup-compatibility/2006">
              <mc:Choice xmlns:v="urn:schemas-microsoft-com:vml" Requires="v">
                <p:oleObj spid="_x0000_s5216" name="公式" r:id="rId1" imgW="1181100" imgH="469900" progId="Equation.3">
                  <p:embed/>
                </p:oleObj>
              </mc:Choice>
              <mc:Fallback>
                <p:oleObj name="公式" r:id="rId1" imgW="1181100" imgH="469900" progId="Equation.3">
                  <p:embed/>
                  <p:pic>
                    <p:nvPicPr>
                      <p:cNvPr id="0" name="图片 5120"/>
                      <p:cNvPicPr/>
                      <p:nvPr/>
                    </p:nvPicPr>
                    <p:blipFill>
                      <a:blip r:embed="rId2"/>
                      <a:stretch>
                        <a:fillRect/>
                      </a:stretch>
                    </p:blipFill>
                    <p:spPr>
                      <a:xfrm>
                        <a:off x="8188231" y="3974999"/>
                        <a:ext cx="2823957" cy="1135170"/>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840548" y="2925196"/>
            <a:ext cx="7127472" cy="323466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决策树的损失函数</a:t>
            </a:r>
            <a:r>
              <a:rPr lang="en-US" altLang="zh-CN" sz="2400" dirty="0">
                <a:solidFill>
                  <a:schemeClr val="tx1"/>
                </a:solidFill>
              </a:rPr>
              <a:t>(</a:t>
            </a:r>
            <a:r>
              <a:rPr lang="zh-CN" altLang="en-US" sz="2400" dirty="0">
                <a:solidFill>
                  <a:schemeClr val="tx1"/>
                </a:solidFill>
              </a:rPr>
              <a:t>该值越小，算法效果越好</a:t>
            </a:r>
            <a:r>
              <a:rPr lang="en-US" altLang="zh-CN" sz="2400" dirty="0">
                <a:solidFill>
                  <a:schemeClr val="tx1"/>
                </a:solidFill>
              </a:rPr>
              <a:t>)</a:t>
            </a:r>
            <a:endParaRPr lang="en-US" altLang="zh-CN" sz="2400" dirty="0">
              <a:solidFill>
                <a:schemeClr val="tx1"/>
              </a:solidFill>
            </a:endParaRPr>
          </a:p>
        </p:txBody>
      </p:sp>
      <p:sp>
        <p:nvSpPr>
          <p:cNvPr id="3" name="标题 2"/>
          <p:cNvSpPr>
            <a:spLocks noGrp="1"/>
          </p:cNvSpPr>
          <p:nvPr>
            <p:ph type="title"/>
          </p:nvPr>
        </p:nvSpPr>
        <p:spPr/>
        <p:txBody>
          <a:bodyPr/>
          <a:lstStyle/>
          <a:p>
            <a:r>
              <a:rPr lang="zh-CN" altLang="en-US" dirty="0"/>
              <a:t>决策树算法效果评估</a:t>
            </a:r>
            <a:endParaRPr lang="zh-CN" altLang="en-US" dirty="0"/>
          </a:p>
        </p:txBody>
      </p:sp>
      <p:graphicFrame>
        <p:nvGraphicFramePr>
          <p:cNvPr id="2" name="对象 1">
            <a:hlinkClick r:id="" action="ppaction://ole?verb=0"/>
          </p:cNvPr>
          <p:cNvGraphicFramePr>
            <a:graphicFrameLocks noChangeAspect="1"/>
          </p:cNvGraphicFramePr>
          <p:nvPr/>
        </p:nvGraphicFramePr>
        <p:xfrm>
          <a:off x="3137130" y="2073526"/>
          <a:ext cx="3805485" cy="1616411"/>
        </p:xfrm>
        <a:graphic>
          <a:graphicData uri="http://schemas.openxmlformats.org/presentationml/2006/ole">
            <mc:AlternateContent xmlns:mc="http://schemas.openxmlformats.org/markup-compatibility/2006">
              <mc:Choice xmlns:v="urn:schemas-microsoft-com:vml" Requires="v">
                <p:oleObj spid="_x0000_s13" name="公式" r:id="rId1" imgW="1117600" imgH="469900" progId="Equation.3">
                  <p:embed/>
                </p:oleObj>
              </mc:Choice>
              <mc:Fallback>
                <p:oleObj name="公式" r:id="rId1" imgW="1117600" imgH="469900" progId="Equation.3">
                  <p:embed/>
                  <p:pic>
                    <p:nvPicPr>
                      <p:cNvPr id="0" name="图片 5120"/>
                      <p:cNvPicPr/>
                      <p:nvPr/>
                    </p:nvPicPr>
                    <p:blipFill>
                      <a:blip r:embed="rId2"/>
                      <a:stretch>
                        <a:fillRect/>
                      </a:stretch>
                    </p:blipFill>
                    <p:spPr>
                      <a:xfrm>
                        <a:off x="3137130" y="2073526"/>
                        <a:ext cx="3805485" cy="1616411"/>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十角星 10"/>
          <p:cNvSpPr/>
          <p:nvPr/>
        </p:nvSpPr>
        <p:spPr>
          <a:xfrm>
            <a:off x="10506211" y="4623214"/>
            <a:ext cx="1488799" cy="2017656"/>
          </a:xfrm>
          <a:prstGeom prst="star10">
            <a:avLst/>
          </a:prstGeom>
          <a:ln w="28575">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b="1" dirty="0">
                <a:solidFill>
                  <a:srgbClr val="FFC000"/>
                </a:solidFill>
              </a:rPr>
              <a:t>第一个分割属性为收入</a:t>
            </a:r>
            <a:endParaRPr lang="zh-CN" altLang="en-US" b="1" dirty="0">
              <a:solidFill>
                <a:srgbClr val="FFC000"/>
              </a:solidFill>
            </a:endParaRPr>
          </a:p>
        </p:txBody>
      </p:sp>
      <p:sp>
        <p:nvSpPr>
          <p:cNvPr id="3" name="标题 2"/>
          <p:cNvSpPr>
            <a:spLocks noGrp="1"/>
          </p:cNvSpPr>
          <p:nvPr>
            <p:ph type="title"/>
          </p:nvPr>
        </p:nvSpPr>
        <p:spPr/>
        <p:txBody>
          <a:bodyPr/>
          <a:lstStyle/>
          <a:p>
            <a:r>
              <a:rPr lang="zh-CN" altLang="en-US" dirty="0"/>
              <a:t>决策树直观理解结果计算</a:t>
            </a:r>
            <a:endParaRPr lang="zh-CN" altLang="en-US" dirty="0"/>
          </a:p>
        </p:txBody>
      </p:sp>
      <p:pic>
        <p:nvPicPr>
          <p:cNvPr id="2" name="图片 1"/>
          <p:cNvPicPr>
            <a:picLocks noChangeAspect="1"/>
          </p:cNvPicPr>
          <p:nvPr/>
        </p:nvPicPr>
        <p:blipFill>
          <a:blip r:embed="rId1"/>
          <a:stretch>
            <a:fillRect/>
          </a:stretch>
        </p:blipFill>
        <p:spPr>
          <a:xfrm>
            <a:off x="906154" y="1012677"/>
            <a:ext cx="6691661" cy="2437314"/>
          </a:xfrm>
          <a:prstGeom prst="rect">
            <a:avLst/>
          </a:prstGeom>
        </p:spPr>
      </p:pic>
      <p:graphicFrame>
        <p:nvGraphicFramePr>
          <p:cNvPr id="5" name="对象 4">
            <a:hlinkClick r:id="" action="ppaction://ole?verb=0"/>
          </p:cNvPr>
          <p:cNvGraphicFramePr>
            <a:graphicFrameLocks noChangeAspect="1"/>
          </p:cNvGraphicFramePr>
          <p:nvPr/>
        </p:nvGraphicFramePr>
        <p:xfrm>
          <a:off x="1703566" y="3235996"/>
          <a:ext cx="7941109" cy="825347"/>
        </p:xfrm>
        <a:graphic>
          <a:graphicData uri="http://schemas.openxmlformats.org/presentationml/2006/ole">
            <mc:AlternateContent xmlns:mc="http://schemas.openxmlformats.org/markup-compatibility/2006">
              <mc:Choice xmlns:v="urn:schemas-microsoft-com:vml" Requires="v">
                <p:oleObj spid="_x0000_s3639" name="" r:id="rId2" imgW="4152900" imgH="431800" progId="Equation.KSEE3">
                  <p:embed/>
                </p:oleObj>
              </mc:Choice>
              <mc:Fallback>
                <p:oleObj name="" r:id="rId2" imgW="4152900" imgH="431800" progId="Equation.KSEE3">
                  <p:embed/>
                  <p:pic>
                    <p:nvPicPr>
                      <p:cNvPr id="0" name="图片 3072"/>
                      <p:cNvPicPr/>
                      <p:nvPr/>
                    </p:nvPicPr>
                    <p:blipFill>
                      <a:blip r:embed="rId3"/>
                      <a:stretch>
                        <a:fillRect/>
                      </a:stretch>
                    </p:blipFill>
                    <p:spPr>
                      <a:xfrm>
                        <a:off x="1703566" y="3235996"/>
                        <a:ext cx="7941109" cy="825347"/>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75056" y="4061343"/>
          <a:ext cx="5569189" cy="460290"/>
        </p:xfrm>
        <a:graphic>
          <a:graphicData uri="http://schemas.openxmlformats.org/presentationml/2006/ole">
            <mc:AlternateContent xmlns:mc="http://schemas.openxmlformats.org/markup-compatibility/2006">
              <mc:Choice xmlns:v="urn:schemas-microsoft-com:vml" Requires="v">
                <p:oleObj spid="_x0000_s3640" name="" r:id="rId4" imgW="2920365" imgH="241300" progId="Equation.KSEE3">
                  <p:embed/>
                </p:oleObj>
              </mc:Choice>
              <mc:Fallback>
                <p:oleObj name="" r:id="rId4" imgW="2920365" imgH="241300" progId="Equation.KSEE3">
                  <p:embed/>
                  <p:pic>
                    <p:nvPicPr>
                      <p:cNvPr id="0" name="图片 3073"/>
                      <p:cNvPicPr/>
                      <p:nvPr/>
                    </p:nvPicPr>
                    <p:blipFill>
                      <a:blip r:embed="rId5"/>
                      <a:stretch>
                        <a:fillRect/>
                      </a:stretch>
                    </p:blipFill>
                    <p:spPr>
                      <a:xfrm>
                        <a:off x="675056" y="4061343"/>
                        <a:ext cx="5569189" cy="4602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635968" y="4061343"/>
          <a:ext cx="5232066" cy="445687"/>
        </p:xfrm>
        <a:graphic>
          <a:graphicData uri="http://schemas.openxmlformats.org/presentationml/2006/ole">
            <mc:AlternateContent xmlns:mc="http://schemas.openxmlformats.org/markup-compatibility/2006">
              <mc:Choice xmlns:v="urn:schemas-microsoft-com:vml" Requires="v">
                <p:oleObj spid="_x0000_s3641" name="" r:id="rId6" imgW="2831465" imgH="241300" progId="Equation.KSEE3">
                  <p:embed/>
                </p:oleObj>
              </mc:Choice>
              <mc:Fallback>
                <p:oleObj name="" r:id="rId6" imgW="2831465" imgH="241300" progId="Equation.KSEE3">
                  <p:embed/>
                  <p:pic>
                    <p:nvPicPr>
                      <p:cNvPr id="0" name="图片 3074"/>
                      <p:cNvPicPr/>
                      <p:nvPr/>
                    </p:nvPicPr>
                    <p:blipFill>
                      <a:blip r:embed="rId7"/>
                      <a:stretch>
                        <a:fillRect/>
                      </a:stretch>
                    </p:blipFill>
                    <p:spPr>
                      <a:xfrm>
                        <a:off x="6635968" y="4061343"/>
                        <a:ext cx="5232066" cy="445687"/>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675056" y="4623214"/>
          <a:ext cx="7703663" cy="799317"/>
        </p:xfrm>
        <a:graphic>
          <a:graphicData uri="http://schemas.openxmlformats.org/presentationml/2006/ole">
            <mc:AlternateContent xmlns:mc="http://schemas.openxmlformats.org/markup-compatibility/2006">
              <mc:Choice xmlns:v="urn:schemas-microsoft-com:vml" Requires="v">
                <p:oleObj spid="_x0000_s3642" name="" r:id="rId8" imgW="4406900" imgH="457200" progId="Equation.KSEE3">
                  <p:embed/>
                </p:oleObj>
              </mc:Choice>
              <mc:Fallback>
                <p:oleObj name="" r:id="rId8" imgW="4406900" imgH="457200" progId="Equation.KSEE3">
                  <p:embed/>
                  <p:pic>
                    <p:nvPicPr>
                      <p:cNvPr id="0" name="图片 3075"/>
                      <p:cNvPicPr/>
                      <p:nvPr/>
                    </p:nvPicPr>
                    <p:blipFill>
                      <a:blip r:embed="rId9"/>
                      <a:stretch>
                        <a:fillRect/>
                      </a:stretch>
                    </p:blipFill>
                    <p:spPr>
                      <a:xfrm>
                        <a:off x="675056" y="4623214"/>
                        <a:ext cx="7703663" cy="799317"/>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280441" y="5665462"/>
          <a:ext cx="2754353" cy="487825"/>
        </p:xfrm>
        <a:graphic>
          <a:graphicData uri="http://schemas.openxmlformats.org/presentationml/2006/ole">
            <mc:AlternateContent xmlns:mc="http://schemas.openxmlformats.org/markup-compatibility/2006">
              <mc:Choice xmlns:v="urn:schemas-microsoft-com:vml" Requires="v">
                <p:oleObj spid="_x0000_s3643" name="" r:id="rId10" imgW="1219200" imgH="215900" progId="Equation.KSEE3">
                  <p:embed/>
                </p:oleObj>
              </mc:Choice>
              <mc:Fallback>
                <p:oleObj name="" r:id="rId10" imgW="1219200" imgH="215900" progId="Equation.KSEE3">
                  <p:embed/>
                  <p:pic>
                    <p:nvPicPr>
                      <p:cNvPr id="0" name="图片 3076"/>
                      <p:cNvPicPr/>
                      <p:nvPr/>
                    </p:nvPicPr>
                    <p:blipFill>
                      <a:blip r:embed="rId11"/>
                      <a:stretch>
                        <a:fillRect/>
                      </a:stretch>
                    </p:blipFill>
                    <p:spPr>
                      <a:xfrm>
                        <a:off x="2280441" y="5665462"/>
                        <a:ext cx="2754353" cy="48782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644599" y="5626646"/>
          <a:ext cx="4566391" cy="555522"/>
        </p:xfrm>
        <a:graphic>
          <a:graphicData uri="http://schemas.openxmlformats.org/presentationml/2006/ole">
            <mc:AlternateContent xmlns:mc="http://schemas.openxmlformats.org/markup-compatibility/2006">
              <mc:Choice xmlns:v="urn:schemas-microsoft-com:vml" Requires="v">
                <p:oleObj spid="_x0000_s3644" name="公式" r:id="rId12" imgW="45110400" imgH="5486400" progId="Equation.3">
                  <p:embed/>
                </p:oleObj>
              </mc:Choice>
              <mc:Fallback>
                <p:oleObj name="公式" r:id="rId12" imgW="45110400" imgH="5486400" progId="Equation.3">
                  <p:embed/>
                  <p:pic>
                    <p:nvPicPr>
                      <p:cNvPr id="0" name="图片 3077"/>
                      <p:cNvPicPr/>
                      <p:nvPr/>
                    </p:nvPicPr>
                    <p:blipFill>
                      <a:blip r:embed="rId13"/>
                      <a:stretch>
                        <a:fillRect/>
                      </a:stretch>
                    </p:blipFill>
                    <p:spPr>
                      <a:xfrm>
                        <a:off x="5644599" y="5626646"/>
                        <a:ext cx="4566391" cy="555522"/>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7970520" y="963930"/>
          <a:ext cx="3684905" cy="567055"/>
        </p:xfrm>
        <a:graphic>
          <a:graphicData uri="http://schemas.openxmlformats.org/presentationml/2006/ole">
            <mc:AlternateContent xmlns:mc="http://schemas.openxmlformats.org/markup-compatibility/2006">
              <mc:Choice xmlns:v="urn:schemas-microsoft-com:vml" Requires="v">
                <p:oleObj spid="_x0000_s12" name="" r:id="rId14" imgW="2311400" imgH="355600" progId="Equation.KSEE3">
                  <p:embed/>
                </p:oleObj>
              </mc:Choice>
              <mc:Fallback>
                <p:oleObj name="" r:id="rId14" imgW="2311400" imgH="355600" progId="Equation.KSEE3">
                  <p:embed/>
                  <p:pic>
                    <p:nvPicPr>
                      <p:cNvPr id="0" name="图片 3073"/>
                      <p:cNvPicPr/>
                      <p:nvPr/>
                    </p:nvPicPr>
                    <p:blipFill>
                      <a:blip r:embed="rId15"/>
                      <a:stretch>
                        <a:fillRect/>
                      </a:stretch>
                    </p:blipFill>
                    <p:spPr>
                      <a:xfrm>
                        <a:off x="7970520" y="963930"/>
                        <a:ext cx="3684905" cy="567055"/>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决策树直观理解结果计算</a:t>
            </a:r>
            <a:endParaRPr lang="zh-CN" altLang="en-US" dirty="0"/>
          </a:p>
        </p:txBody>
      </p:sp>
      <p:pic>
        <p:nvPicPr>
          <p:cNvPr id="2" name="图片 1"/>
          <p:cNvPicPr>
            <a:picLocks noChangeAspect="1"/>
          </p:cNvPicPr>
          <p:nvPr/>
        </p:nvPicPr>
        <p:blipFill>
          <a:blip r:embed="rId1"/>
          <a:stretch>
            <a:fillRect/>
          </a:stretch>
        </p:blipFill>
        <p:spPr>
          <a:xfrm>
            <a:off x="794545" y="854564"/>
            <a:ext cx="5396501" cy="1965596"/>
          </a:xfrm>
          <a:prstGeom prst="rect">
            <a:avLst/>
          </a:prstGeom>
        </p:spPr>
      </p:pic>
      <p:graphicFrame>
        <p:nvGraphicFramePr>
          <p:cNvPr id="4" name="内容占位符 3"/>
          <p:cNvGraphicFramePr>
            <a:graphicFrameLocks noGrp="1"/>
          </p:cNvGraphicFramePr>
          <p:nvPr>
            <p:ph idx="1"/>
          </p:nvPr>
        </p:nvGraphicFramePr>
        <p:xfrm>
          <a:off x="6903720" y="789305"/>
          <a:ext cx="4342765" cy="4023360"/>
        </p:xfrm>
        <a:graphic>
          <a:graphicData uri="http://schemas.openxmlformats.org/drawingml/2006/table">
            <a:tbl>
              <a:tblPr firstRow="1" bandRow="1">
                <a:tableStyleId>{D27102A9-8310-4765-A935-A1911B00CA55}</a:tableStyleId>
              </a:tblPr>
              <a:tblGrid>
                <a:gridCol w="1963420"/>
                <a:gridCol w="2379345"/>
              </a:tblGrid>
              <a:tr h="365760">
                <a:tc>
                  <a:txBody>
                    <a:bodyPr/>
                    <a:lstStyle/>
                    <a:p>
                      <a:pPr algn="ctr">
                        <a:buNone/>
                      </a:pPr>
                      <a:r>
                        <a:rPr lang="en-US" altLang="zh-CN" sz="1800"/>
                        <a:t>X</a:t>
                      </a:r>
                      <a:r>
                        <a:rPr lang="zh-CN" altLang="en-US" sz="1800"/>
                        <a:t>拥有房产</a:t>
                      </a:r>
                      <a:r>
                        <a:rPr lang="en-US" altLang="zh-CN" sz="1800"/>
                        <a:t>(</a:t>
                      </a:r>
                      <a:r>
                        <a:rPr lang="zh-CN" altLang="en-US" sz="1800"/>
                        <a:t>是</a:t>
                      </a:r>
                      <a:r>
                        <a:rPr lang="en-US" altLang="zh-CN" sz="1800"/>
                        <a:t>/</a:t>
                      </a:r>
                      <a:r>
                        <a:rPr lang="zh-CN" altLang="en-US" sz="1800"/>
                        <a:t>否</a:t>
                      </a:r>
                      <a:r>
                        <a:rPr lang="en-US" altLang="zh-CN" sz="1800"/>
                        <a:t>)</a:t>
                      </a:r>
                      <a:endParaRPr lang="en-US" altLang="zh-CN" sz="1800"/>
                    </a:p>
                  </a:txBody>
                  <a:tcPr marL="91423" marR="91423" marT="45711" marB="45711" anchor="ctr"/>
                </a:tc>
                <a:tc>
                  <a:txBody>
                    <a:bodyPr/>
                    <a:lstStyle/>
                    <a:p>
                      <a:pPr algn="ctr">
                        <a:buNone/>
                      </a:pPr>
                      <a:r>
                        <a:rPr lang="en-US" altLang="zh-CN" sz="1800"/>
                        <a:t>Y</a:t>
                      </a:r>
                      <a:r>
                        <a:rPr lang="zh-CN" altLang="en-US" sz="1800"/>
                        <a:t>无法偿还债务</a:t>
                      </a:r>
                      <a:r>
                        <a:rPr lang="en-US" altLang="zh-CN" sz="1800"/>
                        <a:t>(</a:t>
                      </a:r>
                      <a:r>
                        <a:rPr lang="zh-CN" altLang="en-US" sz="1800"/>
                        <a:t>是</a:t>
                      </a:r>
                      <a:r>
                        <a:rPr lang="en-US" altLang="zh-CN" sz="1800"/>
                        <a:t>/</a:t>
                      </a:r>
                      <a:r>
                        <a:rPr lang="zh-CN" altLang="en-US" sz="1800"/>
                        <a:t>否</a:t>
                      </a:r>
                      <a:r>
                        <a:rPr lang="en-US" altLang="zh-CN" sz="1800"/>
                        <a:t>)</a:t>
                      </a:r>
                      <a:endParaRPr lang="en-US" altLang="zh-CN" sz="1800"/>
                    </a:p>
                  </a:txBody>
                  <a:tcPr marL="91423" marR="91423" marT="45711" marB="45711" anchor="ctr"/>
                </a:tc>
              </a:tr>
              <a:tr h="365760">
                <a:tc>
                  <a:txBody>
                    <a:bodyPr/>
                    <a:lstStyle/>
                    <a:p>
                      <a:pPr>
                        <a:buNone/>
                      </a:pPr>
                      <a:r>
                        <a:rPr lang="zh-CN" altLang="en-US" sz="1800" b="1">
                          <a:solidFill>
                            <a:schemeClr val="accent2"/>
                          </a:solidFill>
                        </a:rPr>
                        <a:t>是</a:t>
                      </a:r>
                      <a:endParaRPr lang="zh-CN" altLang="en-US" sz="1800" b="1">
                        <a:solidFill>
                          <a:schemeClr val="accent2"/>
                        </a:solidFill>
                      </a:endParaRPr>
                    </a:p>
                  </a:txBody>
                  <a:tcPr marL="91423" marR="91423" marT="45711" marB="45711"/>
                </a:tc>
                <a:tc>
                  <a:txBody>
                    <a:bodyPr/>
                    <a:lstStyle/>
                    <a:p>
                      <a:pPr>
                        <a:buNone/>
                      </a:pPr>
                      <a:r>
                        <a:rPr lang="zh-CN" altLang="en-US" sz="1800" b="1">
                          <a:solidFill>
                            <a:schemeClr val="accent2"/>
                          </a:solidFill>
                        </a:rPr>
                        <a:t>否</a:t>
                      </a:r>
                      <a:endParaRPr lang="zh-CN" altLang="en-US" sz="1800" b="1">
                        <a:solidFill>
                          <a:schemeClr val="accent2"/>
                        </a:solidFill>
                      </a:endParaRPr>
                    </a:p>
                  </a:txBody>
                  <a:tcPr marL="91423" marR="91423" marT="45711" marB="45711"/>
                </a:tc>
              </a:tr>
              <a:tr h="365760">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r>
              <a:tr h="365760">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r>
              <a:tr h="365760">
                <a:tc>
                  <a:txBody>
                    <a:bodyPr/>
                    <a:lstStyle/>
                    <a:p>
                      <a:pPr>
                        <a:buNone/>
                      </a:pPr>
                      <a:r>
                        <a:rPr lang="zh-CN" altLang="en-US" sz="1800" b="1">
                          <a:solidFill>
                            <a:schemeClr val="accent2"/>
                          </a:solidFill>
                        </a:rPr>
                        <a:t>是</a:t>
                      </a:r>
                      <a:endParaRPr lang="zh-CN" altLang="en-US" sz="1800" b="1">
                        <a:solidFill>
                          <a:schemeClr val="accent2"/>
                        </a:solidFill>
                      </a:endParaRPr>
                    </a:p>
                  </a:txBody>
                  <a:tcPr marL="91423" marR="91423" marT="45711" marB="45711"/>
                </a:tc>
                <a:tc>
                  <a:txBody>
                    <a:bodyPr/>
                    <a:lstStyle/>
                    <a:p>
                      <a:pPr>
                        <a:buNone/>
                      </a:pPr>
                      <a:r>
                        <a:rPr lang="zh-CN" altLang="en-US" sz="1800" b="1">
                          <a:solidFill>
                            <a:schemeClr val="accent2"/>
                          </a:solidFill>
                        </a:rPr>
                        <a:t>否</a:t>
                      </a:r>
                      <a:endParaRPr lang="zh-CN" altLang="en-US" sz="1800" b="1">
                        <a:solidFill>
                          <a:schemeClr val="accent2"/>
                        </a:solidFill>
                      </a:endParaRPr>
                    </a:p>
                  </a:txBody>
                  <a:tcPr marL="91423" marR="91423" marT="45711" marB="45711"/>
                </a:tc>
              </a:tr>
              <a:tr h="365760">
                <a:tc>
                  <a:txBody>
                    <a:bodyPr/>
                    <a:lstStyle/>
                    <a:p>
                      <a:pPr>
                        <a:buNone/>
                      </a:pPr>
                      <a:r>
                        <a:rPr lang="zh-CN" altLang="en-US" sz="1800" b="1">
                          <a:solidFill>
                            <a:schemeClr val="accent2"/>
                          </a:solidFill>
                        </a:rPr>
                        <a:t>是</a:t>
                      </a:r>
                      <a:endParaRPr lang="zh-CN" altLang="en-US" sz="1800" b="1">
                        <a:solidFill>
                          <a:schemeClr val="accent2"/>
                        </a:solidFill>
                      </a:endParaRPr>
                    </a:p>
                  </a:txBody>
                  <a:tcPr marL="91423" marR="91423" marT="45711" marB="45711"/>
                </a:tc>
                <a:tc>
                  <a:txBody>
                    <a:bodyPr/>
                    <a:lstStyle/>
                    <a:p>
                      <a:pPr>
                        <a:buNone/>
                      </a:pPr>
                      <a:r>
                        <a:rPr lang="zh-CN" altLang="en-US" sz="1800" b="1">
                          <a:solidFill>
                            <a:schemeClr val="accent2"/>
                          </a:solidFill>
                        </a:rPr>
                        <a:t>否</a:t>
                      </a:r>
                      <a:endParaRPr lang="zh-CN" altLang="en-US" sz="1800" b="1">
                        <a:solidFill>
                          <a:schemeClr val="accent2"/>
                        </a:solidFill>
                      </a:endParaRPr>
                    </a:p>
                  </a:txBody>
                  <a:tcPr marL="91423" marR="91423" marT="45711" marB="45711"/>
                </a:tc>
              </a:tr>
              <a:tr h="365760">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c>
                  <a:txBody>
                    <a:bodyPr/>
                    <a:lstStyle/>
                    <a:p>
                      <a:pPr>
                        <a:buNone/>
                      </a:pPr>
                      <a:r>
                        <a:rPr lang="zh-CN" altLang="en-US" sz="1800" b="1">
                          <a:solidFill>
                            <a:schemeClr val="accent1"/>
                          </a:solidFill>
                        </a:rPr>
                        <a:t>是</a:t>
                      </a:r>
                      <a:endParaRPr lang="zh-CN" altLang="en-US" sz="1800" b="1">
                        <a:solidFill>
                          <a:schemeClr val="accent1"/>
                        </a:solidFill>
                      </a:endParaRPr>
                    </a:p>
                  </a:txBody>
                  <a:tcPr marL="91423" marR="91423" marT="45711" marB="45711"/>
                </a:tc>
              </a:tr>
              <a:tr h="365760">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c>
                  <a:txBody>
                    <a:bodyPr/>
                    <a:lstStyle/>
                    <a:p>
                      <a:pPr>
                        <a:buNone/>
                      </a:pPr>
                      <a:r>
                        <a:rPr lang="zh-CN" altLang="en-US" sz="1800" b="1">
                          <a:solidFill>
                            <a:schemeClr val="accent1"/>
                          </a:solidFill>
                        </a:rPr>
                        <a:t>是</a:t>
                      </a:r>
                      <a:endParaRPr lang="zh-CN" altLang="en-US" sz="1800" b="1">
                        <a:solidFill>
                          <a:schemeClr val="accent1"/>
                        </a:solidFill>
                      </a:endParaRPr>
                    </a:p>
                  </a:txBody>
                  <a:tcPr marL="91423" marR="91423" marT="45711" marB="45711"/>
                </a:tc>
              </a:tr>
              <a:tr h="365760">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r>
              <a:tr h="365760">
                <a:tc>
                  <a:txBody>
                    <a:bodyPr/>
                    <a:lstStyle/>
                    <a:p>
                      <a:pPr>
                        <a:buNone/>
                      </a:pPr>
                      <a:r>
                        <a:rPr lang="zh-CN" altLang="en-US" sz="1800" b="1">
                          <a:solidFill>
                            <a:schemeClr val="accent1"/>
                          </a:solidFill>
                        </a:rPr>
                        <a:t>否</a:t>
                      </a:r>
                      <a:endParaRPr lang="zh-CN" altLang="en-US" sz="1800" b="1">
                        <a:solidFill>
                          <a:schemeClr val="accent1"/>
                        </a:solidFill>
                      </a:endParaRPr>
                    </a:p>
                  </a:txBody>
                  <a:tcPr marL="91423" marR="91423" marT="45711" marB="45711"/>
                </a:tc>
                <a:tc>
                  <a:txBody>
                    <a:bodyPr/>
                    <a:lstStyle/>
                    <a:p>
                      <a:pPr>
                        <a:buNone/>
                      </a:pPr>
                      <a:r>
                        <a:rPr lang="zh-CN" altLang="en-US" sz="1800" b="1">
                          <a:solidFill>
                            <a:schemeClr val="accent1"/>
                          </a:solidFill>
                        </a:rPr>
                        <a:t>是</a:t>
                      </a:r>
                      <a:endParaRPr lang="zh-CN" altLang="en-US" sz="1800" b="1">
                        <a:solidFill>
                          <a:schemeClr val="accent1"/>
                        </a:solidFill>
                      </a:endParaRPr>
                    </a:p>
                  </a:txBody>
                  <a:tcPr marL="91423" marR="91423" marT="45711" marB="45711"/>
                </a:tc>
              </a:tr>
              <a:tr h="365760">
                <a:tc>
                  <a:txBody>
                    <a:bodyPr/>
                    <a:lstStyle/>
                    <a:p>
                      <a:pPr>
                        <a:buNone/>
                      </a:pPr>
                      <a:r>
                        <a:rPr lang="zh-CN" altLang="en-US" sz="1800" b="1">
                          <a:solidFill>
                            <a:schemeClr val="accent2"/>
                          </a:solidFill>
                        </a:rPr>
                        <a:t>是</a:t>
                      </a:r>
                      <a:endParaRPr lang="zh-CN" altLang="en-US" sz="1800" b="1">
                        <a:solidFill>
                          <a:schemeClr val="accent2"/>
                        </a:solidFill>
                      </a:endParaRPr>
                    </a:p>
                  </a:txBody>
                  <a:tcPr marL="91423" marR="91423" marT="45711" marB="45711"/>
                </a:tc>
                <a:tc>
                  <a:txBody>
                    <a:bodyPr/>
                    <a:lstStyle/>
                    <a:p>
                      <a:pPr>
                        <a:buNone/>
                      </a:pPr>
                      <a:r>
                        <a:rPr lang="zh-CN" altLang="en-US" sz="1800" b="1">
                          <a:solidFill>
                            <a:schemeClr val="accent2"/>
                          </a:solidFill>
                        </a:rPr>
                        <a:t>否</a:t>
                      </a:r>
                      <a:endParaRPr lang="zh-CN" altLang="en-US" sz="1800" b="1">
                        <a:solidFill>
                          <a:schemeClr val="accent2"/>
                        </a:solidFill>
                      </a:endParaRPr>
                    </a:p>
                  </a:txBody>
                  <a:tcPr marL="91423" marR="91423" marT="45711" marB="45711"/>
                </a:tc>
              </a:tr>
            </a:tbl>
          </a:graphicData>
        </a:graphic>
      </p:graphicFrame>
      <p:grpSp>
        <p:nvGrpSpPr>
          <p:cNvPr id="24" name="组合 23"/>
          <p:cNvGrpSpPr/>
          <p:nvPr/>
        </p:nvGrpSpPr>
        <p:grpSpPr>
          <a:xfrm>
            <a:off x="370948" y="2684918"/>
            <a:ext cx="5494273" cy="1752276"/>
            <a:chOff x="550" y="4472"/>
            <a:chExt cx="8654" cy="2760"/>
          </a:xfrm>
        </p:grpSpPr>
        <p:graphicFrame>
          <p:nvGraphicFramePr>
            <p:cNvPr id="12" name="对象 11">
              <a:hlinkClick r:id="" action="ppaction://ole?verb="/>
            </p:cNvPr>
            <p:cNvGraphicFramePr>
              <a:graphicFrameLocks noChangeAspect="1"/>
            </p:cNvGraphicFramePr>
            <p:nvPr/>
          </p:nvGraphicFramePr>
          <p:xfrm>
            <a:off x="702" y="4472"/>
            <a:ext cx="2836" cy="643"/>
          </p:xfrm>
          <a:graphic>
            <a:graphicData uri="http://schemas.openxmlformats.org/presentationml/2006/ole">
              <mc:AlternateContent xmlns:mc="http://schemas.openxmlformats.org/markup-compatibility/2006">
                <mc:Choice xmlns:v="urn:schemas-microsoft-com:vml" Requires="v">
                  <p:oleObj spid="_x0000_s4097" name="" r:id="rId2" imgW="952500" imgH="215900" progId="Equation.KSEE3">
                    <p:embed/>
                  </p:oleObj>
                </mc:Choice>
                <mc:Fallback>
                  <p:oleObj name="" r:id="rId2" imgW="952500" imgH="215900" progId="Equation.KSEE3">
                    <p:embed/>
                    <p:pic>
                      <p:nvPicPr>
                        <p:cNvPr id="0" name="图片 4096"/>
                        <p:cNvPicPr/>
                        <p:nvPr/>
                      </p:nvPicPr>
                      <p:blipFill>
                        <a:blip r:embed="rId3"/>
                        <a:stretch>
                          <a:fillRect/>
                        </a:stretch>
                      </p:blipFill>
                      <p:spPr>
                        <a:xfrm>
                          <a:off x="702" y="4472"/>
                          <a:ext cx="2836" cy="643"/>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4067" y="4472"/>
            <a:ext cx="2799" cy="643"/>
          </p:xfrm>
          <a:graphic>
            <a:graphicData uri="http://schemas.openxmlformats.org/presentationml/2006/ole">
              <mc:AlternateContent xmlns:mc="http://schemas.openxmlformats.org/markup-compatibility/2006">
                <mc:Choice xmlns:v="urn:schemas-microsoft-com:vml" Requires="v">
                  <p:oleObj spid="_x0000_s5" name="" r:id="rId4" imgW="939800" imgH="215900" progId="Equation.KSEE3">
                    <p:embed/>
                  </p:oleObj>
                </mc:Choice>
                <mc:Fallback>
                  <p:oleObj name="" r:id="rId4" imgW="939800" imgH="215900" progId="Equation.KSEE3">
                    <p:embed/>
                    <p:pic>
                      <p:nvPicPr>
                        <p:cNvPr id="0" name="图片 4096"/>
                        <p:cNvPicPr/>
                        <p:nvPr/>
                      </p:nvPicPr>
                      <p:blipFill>
                        <a:blip r:embed="rId5"/>
                        <a:stretch>
                          <a:fillRect/>
                        </a:stretch>
                      </p:blipFill>
                      <p:spPr>
                        <a:xfrm>
                          <a:off x="4067" y="4472"/>
                          <a:ext cx="2799" cy="643"/>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702" y="5508"/>
            <a:ext cx="3895" cy="643"/>
          </p:xfrm>
          <a:graphic>
            <a:graphicData uri="http://schemas.openxmlformats.org/presentationml/2006/ole">
              <mc:AlternateContent xmlns:mc="http://schemas.openxmlformats.org/markup-compatibility/2006">
                <mc:Choice xmlns:v="urn:schemas-microsoft-com:vml" Requires="v">
                  <p:oleObj spid="_x0000_s15" name="" r:id="rId6" imgW="1308100" imgH="215900" progId="Equation.KSEE3">
                    <p:embed/>
                  </p:oleObj>
                </mc:Choice>
                <mc:Fallback>
                  <p:oleObj name="" r:id="rId6" imgW="1308100" imgH="215900" progId="Equation.KSEE3">
                    <p:embed/>
                    <p:pic>
                      <p:nvPicPr>
                        <p:cNvPr id="0" name="图片 4096"/>
                        <p:cNvPicPr/>
                        <p:nvPr/>
                      </p:nvPicPr>
                      <p:blipFill>
                        <a:blip r:embed="rId7"/>
                        <a:stretch>
                          <a:fillRect/>
                        </a:stretch>
                      </p:blipFill>
                      <p:spPr>
                        <a:xfrm>
                          <a:off x="702" y="5508"/>
                          <a:ext cx="3895" cy="643"/>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5214" y="5508"/>
            <a:ext cx="3783" cy="643"/>
          </p:xfrm>
          <a:graphic>
            <a:graphicData uri="http://schemas.openxmlformats.org/presentationml/2006/ole">
              <mc:AlternateContent xmlns:mc="http://schemas.openxmlformats.org/markup-compatibility/2006">
                <mc:Choice xmlns:v="urn:schemas-microsoft-com:vml" Requires="v">
                  <p:oleObj spid="_x0000_s19" name="" r:id="rId8" imgW="1270000" imgH="215900" progId="Equation.KSEE3">
                    <p:embed/>
                  </p:oleObj>
                </mc:Choice>
                <mc:Fallback>
                  <p:oleObj name="" r:id="rId8" imgW="1270000" imgH="215900" progId="Equation.KSEE3">
                    <p:embed/>
                    <p:pic>
                      <p:nvPicPr>
                        <p:cNvPr id="0" name="图片 4096"/>
                        <p:cNvPicPr/>
                        <p:nvPr/>
                      </p:nvPicPr>
                      <p:blipFill>
                        <a:blip r:embed="rId9"/>
                        <a:stretch>
                          <a:fillRect/>
                        </a:stretch>
                      </p:blipFill>
                      <p:spPr>
                        <a:xfrm>
                          <a:off x="5214" y="5508"/>
                          <a:ext cx="3783" cy="643"/>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550" y="6589"/>
            <a:ext cx="4198" cy="643"/>
          </p:xfrm>
          <a:graphic>
            <a:graphicData uri="http://schemas.openxmlformats.org/presentationml/2006/ole">
              <mc:AlternateContent xmlns:mc="http://schemas.openxmlformats.org/markup-compatibility/2006">
                <mc:Choice xmlns:v="urn:schemas-microsoft-com:vml" Requires="v">
                  <p:oleObj spid="_x0000_s21" name="" r:id="rId10" imgW="1409700" imgH="215900" progId="Equation.KSEE3">
                    <p:embed/>
                  </p:oleObj>
                </mc:Choice>
                <mc:Fallback>
                  <p:oleObj name="" r:id="rId10" imgW="1409700" imgH="215900" progId="Equation.KSEE3">
                    <p:embed/>
                    <p:pic>
                      <p:nvPicPr>
                        <p:cNvPr id="0" name="图片 4096"/>
                        <p:cNvPicPr/>
                        <p:nvPr/>
                      </p:nvPicPr>
                      <p:blipFill>
                        <a:blip r:embed="rId11"/>
                        <a:stretch>
                          <a:fillRect/>
                        </a:stretch>
                      </p:blipFill>
                      <p:spPr>
                        <a:xfrm>
                          <a:off x="550" y="6589"/>
                          <a:ext cx="4198" cy="643"/>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5006" y="6589"/>
            <a:ext cx="4198" cy="643"/>
          </p:xfrm>
          <a:graphic>
            <a:graphicData uri="http://schemas.openxmlformats.org/presentationml/2006/ole">
              <mc:AlternateContent xmlns:mc="http://schemas.openxmlformats.org/markup-compatibility/2006">
                <mc:Choice xmlns:v="urn:schemas-microsoft-com:vml" Requires="v">
                  <p:oleObj spid="_x0000_s23" name="" r:id="rId12" imgW="1409700" imgH="215900" progId="Equation.KSEE3">
                    <p:embed/>
                  </p:oleObj>
                </mc:Choice>
                <mc:Fallback>
                  <p:oleObj name="" r:id="rId12" imgW="1409700" imgH="215900" progId="Equation.KSEE3">
                    <p:embed/>
                    <p:pic>
                      <p:nvPicPr>
                        <p:cNvPr id="0" name="图片 4096"/>
                        <p:cNvPicPr/>
                        <p:nvPr/>
                      </p:nvPicPr>
                      <p:blipFill>
                        <a:blip r:embed="rId13"/>
                        <a:stretch>
                          <a:fillRect/>
                        </a:stretch>
                      </p:blipFill>
                      <p:spPr>
                        <a:xfrm>
                          <a:off x="5006" y="6589"/>
                          <a:ext cx="4198" cy="643"/>
                        </a:xfrm>
                        <a:prstGeom prst="rect">
                          <a:avLst/>
                        </a:prstGeom>
                      </p:spPr>
                    </p:pic>
                  </p:oleObj>
                </mc:Fallback>
              </mc:AlternateContent>
            </a:graphicData>
          </a:graphic>
        </p:graphicFrame>
      </p:grpSp>
      <p:graphicFrame>
        <p:nvGraphicFramePr>
          <p:cNvPr id="25" name="对象 24">
            <a:hlinkClick r:id="" action="ppaction://ole?verb=0"/>
          </p:cNvPr>
          <p:cNvGraphicFramePr>
            <a:graphicFrameLocks noChangeAspect="1"/>
          </p:cNvGraphicFramePr>
          <p:nvPr/>
        </p:nvGraphicFramePr>
        <p:xfrm>
          <a:off x="89695" y="4560360"/>
          <a:ext cx="6181850" cy="450132"/>
        </p:xfrm>
        <a:graphic>
          <a:graphicData uri="http://schemas.openxmlformats.org/presentationml/2006/ole">
            <mc:AlternateContent xmlns:mc="http://schemas.openxmlformats.org/markup-compatibility/2006">
              <mc:Choice xmlns:v="urn:schemas-microsoft-com:vml" Requires="v">
                <p:oleObj spid="_x0000_s26" name="" r:id="rId14" imgW="3314700" imgH="241300" progId="Equation.KSEE3">
                  <p:embed/>
                </p:oleObj>
              </mc:Choice>
              <mc:Fallback>
                <p:oleObj name="" r:id="rId14" imgW="3314700" imgH="241300" progId="Equation.KSEE3">
                  <p:embed/>
                  <p:pic>
                    <p:nvPicPr>
                      <p:cNvPr id="0" name="图片 3073"/>
                      <p:cNvPicPr/>
                      <p:nvPr/>
                    </p:nvPicPr>
                    <p:blipFill>
                      <a:blip r:embed="rId15"/>
                      <a:stretch>
                        <a:fillRect/>
                      </a:stretch>
                    </p:blipFill>
                    <p:spPr>
                      <a:xfrm>
                        <a:off x="89695" y="4560360"/>
                        <a:ext cx="6181850" cy="450132"/>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89695" y="5138738"/>
          <a:ext cx="6641505" cy="445687"/>
        </p:xfrm>
        <a:graphic>
          <a:graphicData uri="http://schemas.openxmlformats.org/presentationml/2006/ole">
            <mc:AlternateContent xmlns:mc="http://schemas.openxmlformats.org/markup-compatibility/2006">
              <mc:Choice xmlns:v="urn:schemas-microsoft-com:vml" Requires="v">
                <p:oleObj spid="_x0000_s28" name="" r:id="rId16" imgW="3594100" imgH="241300" progId="Equation.KSEE3">
                  <p:embed/>
                </p:oleObj>
              </mc:Choice>
              <mc:Fallback>
                <p:oleObj name="" r:id="rId16" imgW="3594100" imgH="241300" progId="Equation.KSEE3">
                  <p:embed/>
                  <p:pic>
                    <p:nvPicPr>
                      <p:cNvPr id="0" name="图片 3074"/>
                      <p:cNvPicPr/>
                      <p:nvPr/>
                    </p:nvPicPr>
                    <p:blipFill>
                      <a:blip r:embed="rId17"/>
                      <a:stretch>
                        <a:fillRect/>
                      </a:stretch>
                    </p:blipFill>
                    <p:spPr>
                      <a:xfrm>
                        <a:off x="89695" y="5138738"/>
                        <a:ext cx="6641505" cy="445687"/>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574745" y="5762193"/>
          <a:ext cx="7703663" cy="799317"/>
        </p:xfrm>
        <a:graphic>
          <a:graphicData uri="http://schemas.openxmlformats.org/presentationml/2006/ole">
            <mc:AlternateContent xmlns:mc="http://schemas.openxmlformats.org/markup-compatibility/2006">
              <mc:Choice xmlns:v="urn:schemas-microsoft-com:vml" Requires="v">
                <p:oleObj spid="_x0000_s30" name="" r:id="rId18" imgW="4406900" imgH="457200" progId="Equation.KSEE3">
                  <p:embed/>
                </p:oleObj>
              </mc:Choice>
              <mc:Fallback>
                <p:oleObj name="" r:id="rId18" imgW="4406900" imgH="457200" progId="Equation.KSEE3">
                  <p:embed/>
                  <p:pic>
                    <p:nvPicPr>
                      <p:cNvPr id="0" name="图片 3075"/>
                      <p:cNvPicPr/>
                      <p:nvPr/>
                    </p:nvPicPr>
                    <p:blipFill>
                      <a:blip r:embed="rId19"/>
                      <a:stretch>
                        <a:fillRect/>
                      </a:stretch>
                    </p:blipFill>
                    <p:spPr>
                      <a:xfrm>
                        <a:off x="574745" y="5762193"/>
                        <a:ext cx="7703663" cy="799317"/>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a:lnSpc>
                <a:spcPct val="150000"/>
              </a:lnSpc>
            </a:pPr>
            <a:r>
              <a:rPr lang="zh-CN" altLang="en-US" sz="2400" dirty="0"/>
              <a:t>信息熵</a:t>
            </a:r>
            <a:endParaRPr lang="zh-CN" altLang="en-US" sz="2400" dirty="0"/>
          </a:p>
          <a:p>
            <a:pPr>
              <a:lnSpc>
                <a:spcPct val="150000"/>
              </a:lnSpc>
            </a:pPr>
            <a:r>
              <a:rPr lang="zh-CN" altLang="en-US" sz="2400" dirty="0"/>
              <a:t>决策树</a:t>
            </a:r>
            <a:endParaRPr lang="zh-CN" altLang="en-US" sz="2400" dirty="0"/>
          </a:p>
          <a:p>
            <a:pPr>
              <a:lnSpc>
                <a:spcPct val="150000"/>
              </a:lnSpc>
            </a:pPr>
            <a:r>
              <a:rPr lang="zh-CN" altLang="en-US" sz="2400" dirty="0"/>
              <a:t>决策树优化</a:t>
            </a:r>
            <a:endParaRPr lang="zh-CN" altLang="en-US" sz="2400" dirty="0"/>
          </a:p>
          <a:p>
            <a:pPr>
              <a:lnSpc>
                <a:spcPct val="150000"/>
              </a:lnSpc>
            </a:pPr>
            <a:r>
              <a:rPr lang="zh-CN" altLang="en-US" sz="2400" dirty="0"/>
              <a:t>剪枝</a:t>
            </a:r>
            <a:endParaRPr lang="zh-CN" altLang="en-US" sz="2400" dirty="0"/>
          </a:p>
          <a:p>
            <a:pPr>
              <a:lnSpc>
                <a:spcPct val="150000"/>
              </a:lnSpc>
            </a:pPr>
            <a:r>
              <a:rPr lang="zh-CN" altLang="en-US" sz="2400" dirty="0"/>
              <a:t>决策树可视化</a:t>
            </a:r>
            <a:endParaRPr lang="zh-CN" altLang="en-US" sz="2400" dirty="0"/>
          </a:p>
          <a:p>
            <a:pPr>
              <a:lnSpc>
                <a:spcPct val="150000"/>
              </a:lnSpc>
            </a:pPr>
            <a:endParaRPr lang="zh-CN" altLang="en-US" sz="2400" dirty="0"/>
          </a:p>
        </p:txBody>
      </p:sp>
      <p:sp>
        <p:nvSpPr>
          <p:cNvPr id="3" name="标题 2"/>
          <p:cNvSpPr>
            <a:spLocks noGrp="1"/>
          </p:cNvSpPr>
          <p:nvPr>
            <p:ph type="title"/>
          </p:nvPr>
        </p:nvSpPr>
        <p:spPr/>
        <p:txBody>
          <a:bodyPr/>
          <a:lstStyle/>
          <a:p>
            <a:r>
              <a:rPr lang="zh-CN" altLang="en-US" dirty="0"/>
              <a:t>课程内容</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决策树直观理解结果计算</a:t>
            </a:r>
            <a:endParaRPr lang="zh-CN" altLang="en-US" dirty="0"/>
          </a:p>
        </p:txBody>
      </p:sp>
      <p:graphicFrame>
        <p:nvGraphicFramePr>
          <p:cNvPr id="8" name="表格 7"/>
          <p:cNvGraphicFramePr>
            <a:graphicFrameLocks noGrp="1"/>
          </p:cNvGraphicFramePr>
          <p:nvPr/>
        </p:nvGraphicFramePr>
        <p:xfrm>
          <a:off x="286508" y="1014542"/>
          <a:ext cx="11619230" cy="1668780"/>
        </p:xfrm>
        <a:graphic>
          <a:graphicData uri="http://schemas.openxmlformats.org/drawingml/2006/table">
            <a:tbl>
              <a:tblPr>
                <a:tableStyleId>{D27102A9-8310-4765-A935-A1911B00CA55}</a:tableStyleId>
              </a:tblPr>
              <a:tblGrid>
                <a:gridCol w="1753870"/>
                <a:gridCol w="418465"/>
                <a:gridCol w="418465"/>
                <a:gridCol w="429895"/>
                <a:gridCol w="429260"/>
                <a:gridCol w="510540"/>
                <a:gridCol w="509270"/>
                <a:gridCol w="511175"/>
                <a:gridCol w="510540"/>
                <a:gridCol w="511175"/>
                <a:gridCol w="510540"/>
                <a:gridCol w="509905"/>
                <a:gridCol w="509270"/>
                <a:gridCol w="511175"/>
                <a:gridCol w="510540"/>
                <a:gridCol w="511810"/>
                <a:gridCol w="511810"/>
                <a:gridCol w="510540"/>
                <a:gridCol w="509905"/>
                <a:gridCol w="510540"/>
                <a:gridCol w="510540"/>
              </a:tblGrid>
              <a:tr h="644525">
                <a:tc>
                  <a:txBody>
                    <a:bodyPr/>
                    <a:p>
                      <a:pPr algn="ctr">
                        <a:buNone/>
                      </a:pPr>
                      <a:r>
                        <a:rPr lang="en-US" altLang="zh-CN" sz="1800"/>
                        <a:t>X(</a:t>
                      </a:r>
                      <a:r>
                        <a:rPr lang="zh-CN" altLang="en-US" sz="1800"/>
                        <a:t>年收入</a:t>
                      </a:r>
                      <a:r>
                        <a:rPr lang="en-US" altLang="zh-CN" sz="1800"/>
                        <a:t>)</a:t>
                      </a:r>
                      <a:endParaRPr lang="zh-CN" altLang="en-US" sz="1800"/>
                    </a:p>
                  </a:txBody>
                  <a:tcPr marL="91423" marR="91423" marT="45711" marB="45711" anchor="ctr" anchorCtr="0">
                    <a:solidFill>
                      <a:schemeClr val="accent4">
                        <a:lumMod val="40000"/>
                        <a:lumOff val="60000"/>
                      </a:schemeClr>
                    </a:solidFill>
                  </a:tcPr>
                </a:tc>
                <a:tc gridSpan="2">
                  <a:txBody>
                    <a:bodyPr/>
                    <a:p>
                      <a:pPr algn="ctr">
                        <a:buNone/>
                      </a:pPr>
                      <a:r>
                        <a:rPr lang="en-US" altLang="zh-CN" sz="1800"/>
                        <a:t>60</a:t>
                      </a:r>
                      <a:endParaRPr lang="en-US" altLang="zh-CN" sz="1800"/>
                    </a:p>
                  </a:txBody>
                  <a:tcPr marL="91423" marR="91423" marT="45711" marB="45711" anchor="ctr" anchorCtr="0"/>
                </a:tc>
                <a:tc hMerge="1">
                  <a:tcPr anchor="ctr" anchorCtr="0"/>
                </a:tc>
                <a:tc gridSpan="2">
                  <a:txBody>
                    <a:bodyPr/>
                    <a:p>
                      <a:pPr algn="ctr">
                        <a:buNone/>
                      </a:pPr>
                      <a:r>
                        <a:rPr lang="en-US" altLang="zh-CN" sz="1800"/>
                        <a:t>75</a:t>
                      </a:r>
                      <a:endParaRPr lang="en-US" altLang="zh-CN"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en-US" altLang="zh-CN" sz="1800"/>
                        <a:t>85</a:t>
                      </a:r>
                      <a:endParaRPr lang="en-US" altLang="zh-CN" sz="1800"/>
                    </a:p>
                  </a:txBody>
                  <a:tcPr marL="91423" marR="91423" marT="45711" marB="45711" anchor="ctr" anchorCtr="0"/>
                </a:tc>
                <a:tc hMerge="1">
                  <a:tcPr anchor="ctr" anchorCtr="0"/>
                </a:tc>
                <a:tc gridSpan="2">
                  <a:txBody>
                    <a:bodyPr/>
                    <a:p>
                      <a:pPr algn="ctr">
                        <a:buNone/>
                      </a:pPr>
                      <a:r>
                        <a:rPr lang="en-US" altLang="zh-CN" sz="1800"/>
                        <a:t>90</a:t>
                      </a:r>
                      <a:endParaRPr lang="en-US" altLang="zh-CN"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en-US" altLang="zh-CN" sz="1800"/>
                        <a:t>95</a:t>
                      </a:r>
                      <a:endParaRPr lang="en-US" altLang="zh-CN" sz="1800"/>
                    </a:p>
                  </a:txBody>
                  <a:tcPr marL="91423" marR="91423" marT="45711" marB="45711" anchor="ctr" anchorCtr="0"/>
                </a:tc>
                <a:tc hMerge="1">
                  <a:tcPr anchor="ctr" anchorCtr="0"/>
                </a:tc>
                <a:tc gridSpan="2">
                  <a:txBody>
                    <a:bodyPr/>
                    <a:p>
                      <a:pPr algn="ctr">
                        <a:buNone/>
                      </a:pPr>
                      <a:r>
                        <a:rPr lang="en-US" altLang="zh-CN" sz="1800"/>
                        <a:t>100</a:t>
                      </a:r>
                      <a:endParaRPr lang="en-US" altLang="zh-CN"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en-US" altLang="zh-CN" sz="1800"/>
                        <a:t>100</a:t>
                      </a:r>
                      <a:endParaRPr lang="en-US" altLang="zh-CN" sz="1800"/>
                    </a:p>
                  </a:txBody>
                  <a:tcPr marL="91423" marR="91423" marT="45711" marB="45711" anchor="ctr" anchorCtr="0"/>
                </a:tc>
                <a:tc hMerge="1">
                  <a:tcPr anchor="ctr" anchorCtr="0"/>
                </a:tc>
                <a:tc gridSpan="2">
                  <a:txBody>
                    <a:bodyPr/>
                    <a:p>
                      <a:pPr algn="ctr">
                        <a:buNone/>
                      </a:pPr>
                      <a:r>
                        <a:rPr lang="en-US" altLang="zh-CN" sz="1800"/>
                        <a:t>110</a:t>
                      </a:r>
                      <a:endParaRPr lang="en-US" altLang="zh-CN"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en-US" altLang="zh-CN" sz="1800"/>
                        <a:t>125</a:t>
                      </a:r>
                      <a:endParaRPr lang="en-US" altLang="zh-CN" sz="1800"/>
                    </a:p>
                  </a:txBody>
                  <a:tcPr marL="91423" marR="91423" marT="45711" marB="45711" anchor="ctr" anchorCtr="0"/>
                </a:tc>
                <a:tc hMerge="1">
                  <a:tcPr anchor="ctr" anchorCtr="0"/>
                </a:tc>
                <a:tc gridSpan="2">
                  <a:txBody>
                    <a:bodyPr/>
                    <a:p>
                      <a:pPr algn="ctr">
                        <a:buNone/>
                      </a:pPr>
                      <a:r>
                        <a:rPr lang="en-US" altLang="zh-CN" sz="1800"/>
                        <a:t>220</a:t>
                      </a:r>
                      <a:endParaRPr lang="en-US" altLang="zh-CN" sz="1800"/>
                    </a:p>
                  </a:txBody>
                  <a:tcPr marL="91423" marR="91423" marT="45711" marB="45711" anchor="ctr" anchorCtr="0">
                    <a:solidFill>
                      <a:schemeClr val="accent4">
                        <a:lumMod val="20000"/>
                        <a:lumOff val="80000"/>
                      </a:schemeClr>
                    </a:solidFill>
                  </a:tcPr>
                </a:tc>
                <a:tc hMerge="1">
                  <a:tcPr anchor="ctr" anchorCtr="0"/>
                </a:tc>
              </a:tr>
              <a:tr h="511810">
                <a:tc>
                  <a:txBody>
                    <a:bodyPr/>
                    <a:p>
                      <a:pPr algn="ctr">
                        <a:buNone/>
                      </a:pPr>
                      <a:r>
                        <a:rPr lang="en-US" altLang="zh-CN" sz="1800"/>
                        <a:t>Y(</a:t>
                      </a:r>
                      <a:r>
                        <a:rPr lang="zh-CN" altLang="en-US" sz="1800"/>
                        <a:t>无法偿还债务</a:t>
                      </a:r>
                      <a:r>
                        <a:rPr lang="en-US" altLang="zh-CN" sz="1800"/>
                        <a:t>)</a:t>
                      </a:r>
                      <a:endParaRPr lang="en-US" altLang="zh-CN" sz="1800"/>
                    </a:p>
                  </a:txBody>
                  <a:tcPr marL="91423" marR="91423" marT="45711" marB="45711" anchor="ctr" anchorCtr="0">
                    <a:solidFill>
                      <a:schemeClr val="accent4">
                        <a:lumMod val="40000"/>
                        <a:lumOff val="60000"/>
                      </a:schemeClr>
                    </a:solidFill>
                  </a:tcPr>
                </a:tc>
                <a:tc gridSpan="2">
                  <a:txBody>
                    <a:bodyPr/>
                    <a:p>
                      <a:pPr algn="ctr">
                        <a:buNone/>
                      </a:pPr>
                      <a:r>
                        <a:rPr lang="zh-CN" altLang="en-US" sz="1800"/>
                        <a:t>否</a:t>
                      </a:r>
                      <a:endParaRPr lang="zh-CN" altLang="en-US" sz="1800"/>
                    </a:p>
                  </a:txBody>
                  <a:tcPr marL="91423" marR="91423" marT="45711" marB="45711" anchor="ctr" anchorCtr="0"/>
                </a:tc>
                <a:tc hMerge="1">
                  <a:tcPr anchor="ctr" anchorCtr="0"/>
                </a:tc>
                <a:tc gridSpan="2">
                  <a:txBody>
                    <a:bodyPr/>
                    <a:p>
                      <a:pPr algn="ctr">
                        <a:buNone/>
                      </a:pPr>
                      <a:r>
                        <a:rPr lang="zh-CN" altLang="en-US" sz="1800"/>
                        <a:t>否</a:t>
                      </a:r>
                      <a:endParaRPr lang="zh-CN" altLang="en-US"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zh-CN" altLang="en-US" sz="1800"/>
                        <a:t>是</a:t>
                      </a:r>
                      <a:endParaRPr lang="zh-CN" altLang="en-US" sz="1800"/>
                    </a:p>
                  </a:txBody>
                  <a:tcPr marL="91423" marR="91423" marT="45711" marB="45711" anchor="ctr" anchorCtr="0"/>
                </a:tc>
                <a:tc hMerge="1">
                  <a:tcPr anchor="ctr" anchorCtr="0"/>
                </a:tc>
                <a:tc gridSpan="2">
                  <a:txBody>
                    <a:bodyPr/>
                    <a:p>
                      <a:pPr algn="ctr">
                        <a:buNone/>
                      </a:pPr>
                      <a:r>
                        <a:rPr lang="zh-CN" altLang="en-US" sz="1800"/>
                        <a:t>是</a:t>
                      </a:r>
                      <a:endParaRPr lang="zh-CN" altLang="en-US"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zh-CN" altLang="en-US" sz="1800"/>
                        <a:t>是</a:t>
                      </a:r>
                      <a:endParaRPr lang="zh-CN" altLang="en-US" sz="1800"/>
                    </a:p>
                  </a:txBody>
                  <a:tcPr marL="91423" marR="91423" marT="45711" marB="45711" anchor="ctr" anchorCtr="0"/>
                </a:tc>
                <a:tc hMerge="1">
                  <a:tcPr anchor="ctr" anchorCtr="0"/>
                </a:tc>
                <a:tc gridSpan="2">
                  <a:txBody>
                    <a:bodyPr/>
                    <a:p>
                      <a:pPr algn="ctr">
                        <a:buNone/>
                      </a:pPr>
                      <a:r>
                        <a:rPr lang="zh-CN" altLang="en-US" sz="1800"/>
                        <a:t>否</a:t>
                      </a:r>
                      <a:endParaRPr lang="zh-CN" altLang="en-US"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zh-CN" altLang="en-US" sz="1800"/>
                        <a:t>否</a:t>
                      </a:r>
                      <a:endParaRPr lang="zh-CN" altLang="en-US" sz="1800"/>
                    </a:p>
                  </a:txBody>
                  <a:tcPr marL="91423" marR="91423" marT="45711" marB="45711" anchor="ctr" anchorCtr="0"/>
                </a:tc>
                <a:tc hMerge="1">
                  <a:tcPr anchor="ctr" anchorCtr="0"/>
                </a:tc>
                <a:tc gridSpan="2">
                  <a:txBody>
                    <a:bodyPr/>
                    <a:p>
                      <a:pPr algn="ctr">
                        <a:buNone/>
                      </a:pPr>
                      <a:r>
                        <a:rPr lang="zh-CN" altLang="en-US" sz="1800"/>
                        <a:t>否</a:t>
                      </a:r>
                      <a:endParaRPr lang="zh-CN" altLang="en-US" sz="1800"/>
                    </a:p>
                  </a:txBody>
                  <a:tcPr marL="91423" marR="91423" marT="45711" marB="45711" anchor="ctr" anchorCtr="0">
                    <a:solidFill>
                      <a:schemeClr val="accent4">
                        <a:lumMod val="20000"/>
                        <a:lumOff val="80000"/>
                      </a:schemeClr>
                    </a:solidFill>
                  </a:tcPr>
                </a:tc>
                <a:tc hMerge="1">
                  <a:tcPr anchor="ctr" anchorCtr="0"/>
                </a:tc>
                <a:tc gridSpan="2">
                  <a:txBody>
                    <a:bodyPr/>
                    <a:p>
                      <a:pPr algn="ctr">
                        <a:buNone/>
                      </a:pPr>
                      <a:r>
                        <a:rPr lang="zh-CN" altLang="en-US" sz="1800"/>
                        <a:t>否</a:t>
                      </a:r>
                      <a:endParaRPr lang="zh-CN" altLang="en-US" sz="1800"/>
                    </a:p>
                  </a:txBody>
                  <a:tcPr marL="91423" marR="91423" marT="45711" marB="45711" anchor="ctr" anchorCtr="0"/>
                </a:tc>
                <a:tc hMerge="1">
                  <a:tcPr anchor="ctr" anchorCtr="0"/>
                </a:tc>
                <a:tc gridSpan="2">
                  <a:txBody>
                    <a:bodyPr/>
                    <a:p>
                      <a:pPr algn="ctr">
                        <a:buNone/>
                      </a:pPr>
                      <a:r>
                        <a:rPr lang="zh-CN" altLang="en-US" sz="1800"/>
                        <a:t>否</a:t>
                      </a:r>
                      <a:endParaRPr lang="zh-CN" altLang="en-US" sz="1800"/>
                    </a:p>
                  </a:txBody>
                  <a:tcPr marL="91423" marR="91423" marT="45711" marB="45711" anchor="ctr" anchorCtr="0">
                    <a:solidFill>
                      <a:schemeClr val="accent4">
                        <a:lumMod val="20000"/>
                        <a:lumOff val="80000"/>
                      </a:schemeClr>
                    </a:solidFill>
                  </a:tcPr>
                </a:tc>
                <a:tc hMerge="1">
                  <a:tcPr anchor="ctr" anchorCtr="0"/>
                </a:tc>
              </a:tr>
              <a:tr h="512445">
                <a:tc>
                  <a:txBody>
                    <a:bodyPr/>
                    <a:p>
                      <a:pPr algn="ctr">
                        <a:buNone/>
                      </a:pPr>
                      <a:r>
                        <a:rPr lang="zh-CN" altLang="en-US" sz="1800"/>
                        <a:t>分割点</a:t>
                      </a:r>
                      <a:endParaRPr lang="zh-CN" altLang="en-US" sz="1800"/>
                    </a:p>
                  </a:txBody>
                  <a:tcPr marL="91423" marR="91423" marT="45711" marB="45711" anchor="ctr" anchorCtr="0">
                    <a:solidFill>
                      <a:schemeClr val="accent4">
                        <a:lumMod val="40000"/>
                        <a:lumOff val="60000"/>
                      </a:schemeClr>
                    </a:solidFill>
                  </a:tcPr>
                </a:tc>
                <a:tc>
                  <a:txBody>
                    <a:bodyPr/>
                    <a:p>
                      <a:pPr algn="ctr">
                        <a:buNone/>
                      </a:pPr>
                      <a:endParaRPr lang="zh-CN" altLang="en-US" sz="1800"/>
                    </a:p>
                  </a:txBody>
                  <a:tcPr marL="91423" marR="91423" marT="45711" marB="45711" anchor="ctr" anchorCtr="0"/>
                </a:tc>
                <a:tc gridSpan="2">
                  <a:txBody>
                    <a:bodyPr/>
                    <a:p>
                      <a:pPr algn="ctr">
                        <a:buNone/>
                      </a:pPr>
                      <a:r>
                        <a:rPr lang="en-US" altLang="zh-CN" sz="1800" strike="sngStrike">
                          <a:solidFill>
                            <a:schemeClr val="tx1"/>
                          </a:solidFill>
                          <a:uFillTx/>
                        </a:rPr>
                        <a:t>67.5</a:t>
                      </a:r>
                      <a:endParaRPr lang="en-US" altLang="zh-CN" sz="1800" strike="sngStrike">
                        <a:solidFill>
                          <a:schemeClr val="tx1"/>
                        </a:solidFill>
                        <a:uFillTx/>
                      </a:endParaRPr>
                    </a:p>
                  </a:txBody>
                  <a:tcPr marL="91423" marR="91423" marT="45711" marB="45711" anchor="ctr" anchorCtr="0"/>
                </a:tc>
                <a:tc hMerge="1">
                  <a:tcPr anchor="ctr" anchorCtr="0"/>
                </a:tc>
                <a:tc gridSpan="2">
                  <a:txBody>
                    <a:bodyPr/>
                    <a:p>
                      <a:pPr algn="ctr">
                        <a:buNone/>
                      </a:pPr>
                      <a:r>
                        <a:rPr lang="en-US" altLang="zh-CN" sz="1800" b="1">
                          <a:solidFill>
                            <a:schemeClr val="accent2"/>
                          </a:solidFill>
                        </a:rPr>
                        <a:t>80</a:t>
                      </a:r>
                      <a:endParaRPr lang="en-US" altLang="zh-CN" sz="1800" b="1">
                        <a:solidFill>
                          <a:schemeClr val="accent2"/>
                        </a:solidFill>
                      </a:endParaRPr>
                    </a:p>
                  </a:txBody>
                  <a:tcPr marL="91423" marR="91423" marT="45711" marB="45711" anchor="ctr" anchorCtr="0"/>
                </a:tc>
                <a:tc hMerge="1">
                  <a:tcPr anchor="ctr" anchorCtr="0"/>
                </a:tc>
                <a:tc gridSpan="2">
                  <a:txBody>
                    <a:bodyPr/>
                    <a:p>
                      <a:pPr algn="ctr">
                        <a:buNone/>
                      </a:pPr>
                      <a:r>
                        <a:rPr lang="en-US" altLang="zh-CN" sz="1800" strike="sngStrike">
                          <a:solidFill>
                            <a:schemeClr val="tx1"/>
                          </a:solidFill>
                          <a:uFillTx/>
                        </a:rPr>
                        <a:t>87.5</a:t>
                      </a:r>
                      <a:endParaRPr lang="en-US" altLang="zh-CN" sz="1800" strike="sngStrike">
                        <a:solidFill>
                          <a:schemeClr val="tx1"/>
                        </a:solidFill>
                        <a:uFillTx/>
                      </a:endParaRPr>
                    </a:p>
                  </a:txBody>
                  <a:tcPr marL="91423" marR="91423" marT="45711" marB="45711" anchor="ctr" anchorCtr="0"/>
                </a:tc>
                <a:tc hMerge="1">
                  <a:tcPr anchor="ctr" anchorCtr="0"/>
                </a:tc>
                <a:tc gridSpan="2">
                  <a:txBody>
                    <a:bodyPr/>
                    <a:p>
                      <a:pPr algn="ctr">
                        <a:buNone/>
                      </a:pPr>
                      <a:r>
                        <a:rPr lang="en-US" altLang="zh-CN" sz="1800" strike="sngStrike">
                          <a:uFillTx/>
                        </a:rPr>
                        <a:t>92.5</a:t>
                      </a:r>
                      <a:endParaRPr lang="en-US" altLang="zh-CN" sz="1800" strike="sngStrike">
                        <a:uFillTx/>
                      </a:endParaRPr>
                    </a:p>
                  </a:txBody>
                  <a:tcPr marL="91423" marR="91423" marT="45711" marB="45711" anchor="ctr" anchorCtr="0"/>
                </a:tc>
                <a:tc hMerge="1">
                  <a:tcPr anchor="ctr" anchorCtr="0"/>
                </a:tc>
                <a:tc gridSpan="2">
                  <a:txBody>
                    <a:bodyPr/>
                    <a:p>
                      <a:pPr algn="ctr">
                        <a:buNone/>
                      </a:pPr>
                      <a:r>
                        <a:rPr lang="en-US" altLang="zh-CN" sz="1800" b="1">
                          <a:solidFill>
                            <a:schemeClr val="accent2"/>
                          </a:solidFill>
                        </a:rPr>
                        <a:t>97.5</a:t>
                      </a:r>
                      <a:endParaRPr lang="en-US" altLang="zh-CN" sz="1800" b="1">
                        <a:solidFill>
                          <a:schemeClr val="accent2"/>
                        </a:solidFill>
                      </a:endParaRPr>
                    </a:p>
                  </a:txBody>
                  <a:tcPr marL="91423" marR="91423" marT="45711" marB="45711" anchor="ctr" anchorCtr="0"/>
                </a:tc>
                <a:tc hMerge="1">
                  <a:tcPr anchor="ctr" anchorCtr="0"/>
                </a:tc>
                <a:tc gridSpan="2">
                  <a:txBody>
                    <a:bodyPr/>
                    <a:p>
                      <a:pPr algn="ctr">
                        <a:buNone/>
                      </a:pPr>
                      <a:r>
                        <a:rPr lang="en-US" altLang="zh-CN" sz="1800" strike="sngStrike">
                          <a:uFillTx/>
                        </a:rPr>
                        <a:t>100</a:t>
                      </a:r>
                      <a:endParaRPr lang="en-US" altLang="zh-CN" sz="1800" strike="sngStrike">
                        <a:uFillTx/>
                      </a:endParaRPr>
                    </a:p>
                  </a:txBody>
                  <a:tcPr marL="91423" marR="91423" marT="45711" marB="45711" anchor="ctr" anchorCtr="0"/>
                </a:tc>
                <a:tc hMerge="1">
                  <a:tcPr anchor="ctr" anchorCtr="0"/>
                </a:tc>
                <a:tc gridSpan="2">
                  <a:txBody>
                    <a:bodyPr/>
                    <a:p>
                      <a:pPr algn="ctr">
                        <a:buNone/>
                      </a:pPr>
                      <a:r>
                        <a:rPr lang="en-US" altLang="zh-CN" sz="1800" strike="sngStrike">
                          <a:uFillTx/>
                        </a:rPr>
                        <a:t>105</a:t>
                      </a:r>
                      <a:endParaRPr lang="en-US" altLang="zh-CN" sz="1800" strike="sngStrike">
                        <a:uFillTx/>
                      </a:endParaRPr>
                    </a:p>
                  </a:txBody>
                  <a:tcPr marL="91423" marR="91423" marT="45711" marB="45711" anchor="ctr" anchorCtr="0"/>
                </a:tc>
                <a:tc hMerge="1">
                  <a:tcPr anchor="ctr" anchorCtr="0"/>
                </a:tc>
                <a:tc gridSpan="2">
                  <a:txBody>
                    <a:bodyPr/>
                    <a:p>
                      <a:pPr algn="ctr">
                        <a:buNone/>
                      </a:pPr>
                      <a:r>
                        <a:rPr lang="en-US" altLang="zh-CN" sz="1800" strike="sngStrike">
                          <a:uFillTx/>
                        </a:rPr>
                        <a:t>117.5</a:t>
                      </a:r>
                      <a:endParaRPr lang="en-US" altLang="zh-CN" sz="1800" strike="sngStrike">
                        <a:uFillTx/>
                      </a:endParaRPr>
                    </a:p>
                  </a:txBody>
                  <a:tcPr marL="91423" marR="91423" marT="45711" marB="45711" anchor="ctr" anchorCtr="0"/>
                </a:tc>
                <a:tc hMerge="1">
                  <a:tcPr anchor="ctr" anchorCtr="0"/>
                </a:tc>
                <a:tc gridSpan="2">
                  <a:txBody>
                    <a:bodyPr/>
                    <a:p>
                      <a:pPr algn="ctr">
                        <a:buNone/>
                      </a:pPr>
                      <a:r>
                        <a:rPr lang="en-US" altLang="zh-CN" sz="1800" strike="sngStrike">
                          <a:uFillTx/>
                        </a:rPr>
                        <a:t>172.5</a:t>
                      </a:r>
                      <a:endParaRPr lang="en-US" altLang="zh-CN" sz="1800" strike="sngStrike">
                        <a:uFillTx/>
                      </a:endParaRPr>
                    </a:p>
                  </a:txBody>
                  <a:tcPr marL="91423" marR="91423" marT="45711" marB="45711" anchor="ctr" anchorCtr="0"/>
                </a:tc>
                <a:tc hMerge="1">
                  <a:tcPr anchor="ctr" anchorCtr="0"/>
                </a:tc>
                <a:tc>
                  <a:txBody>
                    <a:bodyPr/>
                    <a:p>
                      <a:pPr algn="ctr">
                        <a:buNone/>
                      </a:pPr>
                      <a:endParaRPr lang="zh-CN" altLang="en-US" sz="1800"/>
                    </a:p>
                  </a:txBody>
                  <a:tcPr marL="91423" marR="91423" marT="45711" marB="45711" anchor="ctr" anchorCtr="0"/>
                </a:tc>
              </a:tr>
            </a:tbl>
          </a:graphicData>
        </a:graphic>
      </p:graphicFrame>
      <p:grpSp>
        <p:nvGrpSpPr>
          <p:cNvPr id="17" name="组合 16"/>
          <p:cNvGrpSpPr/>
          <p:nvPr/>
        </p:nvGrpSpPr>
        <p:grpSpPr>
          <a:xfrm>
            <a:off x="2741599" y="3209966"/>
            <a:ext cx="4974939" cy="1586571"/>
            <a:chOff x="4300" y="4782"/>
            <a:chExt cx="7836" cy="2499"/>
          </a:xfrm>
        </p:grpSpPr>
        <p:graphicFrame>
          <p:nvGraphicFramePr>
            <p:cNvPr id="10" name="对象 9">
              <a:hlinkClick r:id="" action="ppaction://ole?verb=0"/>
            </p:cNvPr>
            <p:cNvGraphicFramePr>
              <a:graphicFrameLocks noChangeAspect="1"/>
            </p:cNvGraphicFramePr>
            <p:nvPr/>
          </p:nvGraphicFramePr>
          <p:xfrm>
            <a:off x="4300" y="4782"/>
            <a:ext cx="7836" cy="1047"/>
          </p:xfrm>
          <a:graphic>
            <a:graphicData uri="http://schemas.openxmlformats.org/presentationml/2006/ole">
              <mc:AlternateContent xmlns:mc="http://schemas.openxmlformats.org/markup-compatibility/2006">
                <mc:Choice xmlns:v="urn:schemas-microsoft-com:vml" Requires="v">
                  <p:oleObj spid="_x0000_s3644" name="公式" r:id="rId1" imgW="1638300" imgH="215900" progId="Equation.3">
                    <p:embed/>
                  </p:oleObj>
                </mc:Choice>
                <mc:Fallback>
                  <p:oleObj name="公式" r:id="rId1" imgW="1638300" imgH="215900" progId="Equation.3">
                    <p:embed/>
                    <p:pic>
                      <p:nvPicPr>
                        <p:cNvPr id="0" name="图片 3077"/>
                        <p:cNvPicPr/>
                        <p:nvPr/>
                      </p:nvPicPr>
                      <p:blipFill>
                        <a:blip r:embed="rId2"/>
                        <a:stretch>
                          <a:fillRect/>
                        </a:stretch>
                      </p:blipFill>
                      <p:spPr>
                        <a:xfrm>
                          <a:off x="4300" y="4782"/>
                          <a:ext cx="7836" cy="1047"/>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300" y="6199"/>
            <a:ext cx="7541" cy="1082"/>
          </p:xfrm>
          <a:graphic>
            <a:graphicData uri="http://schemas.openxmlformats.org/presentationml/2006/ole">
              <mc:AlternateContent xmlns:mc="http://schemas.openxmlformats.org/markup-compatibility/2006">
                <mc:Choice xmlns:v="urn:schemas-microsoft-com:vml" Requires="v">
                  <p:oleObj spid="_x0000_s16" name="公式" r:id="rId3" imgW="1524000" imgH="215900" progId="Equation.3">
                    <p:embed/>
                  </p:oleObj>
                </mc:Choice>
                <mc:Fallback>
                  <p:oleObj name="公式" r:id="rId3" imgW="1524000" imgH="215900" progId="Equation.3">
                    <p:embed/>
                    <p:pic>
                      <p:nvPicPr>
                        <p:cNvPr id="0" name="图片 3077"/>
                        <p:cNvPicPr/>
                        <p:nvPr/>
                      </p:nvPicPr>
                      <p:blipFill>
                        <a:blip r:embed="rId4"/>
                        <a:stretch>
                          <a:fillRect/>
                        </a:stretch>
                      </p:blipFill>
                      <p:spPr>
                        <a:xfrm>
                          <a:off x="4300" y="6199"/>
                          <a:ext cx="7541" cy="1082"/>
                        </a:xfrm>
                        <a:prstGeom prst="rect">
                          <a:avLst/>
                        </a:prstGeom>
                      </p:spPr>
                    </p:pic>
                  </p:oleObj>
                </mc:Fallback>
              </mc:AlternateContent>
            </a:graphicData>
          </a:graphic>
        </p:graphicFrame>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决策树直观理解</a:t>
            </a:r>
            <a:endParaRPr lang="en-US" altLang="zh-CN" dirty="0"/>
          </a:p>
        </p:txBody>
      </p:sp>
      <p:sp>
        <p:nvSpPr>
          <p:cNvPr id="37" name="内容占位符 36"/>
          <p:cNvSpPr>
            <a:spLocks noGrp="1"/>
          </p:cNvSpPr>
          <p:nvPr>
            <p:ph idx="1"/>
          </p:nvPr>
        </p:nvSpPr>
        <p:spPr>
          <a:xfrm>
            <a:off x="5962015" y="994410"/>
            <a:ext cx="5391785" cy="5182870"/>
          </a:xfrm>
        </p:spPr>
        <p:txBody>
          <a:bodyPr>
            <a:normAutofit lnSpcReduction="10000"/>
          </a:bodyPr>
          <a:lstStyle/>
          <a:p>
            <a:pPr>
              <a:lnSpc>
                <a:spcPct val="150000"/>
              </a:lnSpc>
            </a:pPr>
            <a:r>
              <a:rPr lang="zh-CN" altLang="en-US" sz="2400" dirty="0">
                <a:solidFill>
                  <a:schemeClr val="tx1"/>
                </a:solidFill>
              </a:rPr>
              <a:t>重新构建决策树</a:t>
            </a:r>
            <a:r>
              <a:rPr lang="en-US" altLang="zh-CN" sz="2400" dirty="0">
                <a:solidFill>
                  <a:schemeClr val="tx1"/>
                </a:solidFill>
              </a:rPr>
              <a:t>!!!(</a:t>
            </a:r>
            <a:r>
              <a:rPr lang="zh-CN" altLang="en-US" sz="2400" dirty="0">
                <a:solidFill>
                  <a:schemeClr val="tx1"/>
                </a:solidFill>
              </a:rPr>
              <a:t>如果一个特征不允许重复选择</a:t>
            </a:r>
            <a:r>
              <a:rPr lang="en-US" altLang="zh-CN" sz="2400" dirty="0">
                <a:solidFill>
                  <a:schemeClr val="tx1"/>
                </a:solidFill>
              </a:rPr>
              <a:t>)</a:t>
            </a:r>
            <a:endParaRPr lang="zh-CN" altLang="en-US" sz="2400" dirty="0">
              <a:solidFill>
                <a:schemeClr val="tx1"/>
              </a:solidFill>
            </a:endParaRPr>
          </a:p>
          <a:p>
            <a:pPr>
              <a:lnSpc>
                <a:spcPct val="150000"/>
              </a:lnSpc>
            </a:pPr>
            <a:r>
              <a:rPr lang="zh-CN" altLang="en-US" sz="2400" dirty="0">
                <a:solidFill>
                  <a:schemeClr val="tx1"/>
                </a:solidFill>
              </a:rPr>
              <a:t>当构建好一个判断模型后，新来一个用户后，可以根据构建好的模型直接进行判断，比如新用户特性为：</a:t>
            </a:r>
            <a:r>
              <a:rPr lang="zh-CN" altLang="en-US" sz="2400" b="1" u="sng" dirty="0">
                <a:solidFill>
                  <a:schemeClr val="tx1"/>
                </a:solidFill>
              </a:rPr>
              <a:t>无房产</a:t>
            </a:r>
            <a:r>
              <a:rPr lang="zh-CN" altLang="en-US" sz="2400" dirty="0">
                <a:solidFill>
                  <a:schemeClr val="tx1"/>
                </a:solidFill>
              </a:rPr>
              <a:t>、</a:t>
            </a:r>
            <a:r>
              <a:rPr lang="zh-CN" altLang="en-US" sz="2400" b="1" u="sng" dirty="0">
                <a:solidFill>
                  <a:schemeClr val="tx1"/>
                </a:solidFill>
              </a:rPr>
              <a:t>单身</a:t>
            </a:r>
            <a:r>
              <a:rPr lang="zh-CN" altLang="en-US" sz="2400" dirty="0">
                <a:solidFill>
                  <a:schemeClr val="tx1"/>
                </a:solidFill>
              </a:rPr>
              <a:t>、</a:t>
            </a:r>
            <a:r>
              <a:rPr lang="zh-CN" altLang="en-US" sz="2400" b="1" u="sng" dirty="0">
                <a:solidFill>
                  <a:schemeClr val="tx1"/>
                </a:solidFill>
              </a:rPr>
              <a:t>年收入</a:t>
            </a:r>
            <a:r>
              <a:rPr lang="en-US" altLang="zh-CN" sz="2400" b="1" u="sng" dirty="0">
                <a:solidFill>
                  <a:schemeClr val="tx1"/>
                </a:solidFill>
              </a:rPr>
              <a:t>55K</a:t>
            </a:r>
            <a:r>
              <a:rPr lang="zh-CN" altLang="en-US" sz="2400" dirty="0">
                <a:solidFill>
                  <a:schemeClr val="tx1"/>
                </a:solidFill>
              </a:rPr>
              <a:t>，那么根据判断得出该用户无法进行债务偿还。这种决策对于借贷业务有比较好的指导意义。</a:t>
            </a:r>
            <a:endParaRPr lang="zh-CN" altLang="en-US" sz="2400" dirty="0">
              <a:solidFill>
                <a:schemeClr val="tx1"/>
              </a:solidFill>
            </a:endParaRPr>
          </a:p>
        </p:txBody>
      </p:sp>
      <p:sp>
        <p:nvSpPr>
          <p:cNvPr id="36" name="椭圆 35"/>
          <p:cNvSpPr/>
          <p:nvPr/>
        </p:nvSpPr>
        <p:spPr>
          <a:xfrm>
            <a:off x="1417408" y="938198"/>
            <a:ext cx="1511655" cy="64821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年收入</a:t>
            </a:r>
            <a:endParaRPr lang="zh-CN" altLang="en-US" b="1"/>
          </a:p>
        </p:txBody>
      </p:sp>
      <p:grpSp>
        <p:nvGrpSpPr>
          <p:cNvPr id="41" name="组合 40"/>
          <p:cNvGrpSpPr/>
          <p:nvPr/>
        </p:nvGrpSpPr>
        <p:grpSpPr>
          <a:xfrm>
            <a:off x="868869" y="1586413"/>
            <a:ext cx="1304683" cy="936452"/>
            <a:chOff x="3471" y="6761"/>
            <a:chExt cx="2055" cy="1475"/>
          </a:xfrm>
        </p:grpSpPr>
        <p:cxnSp>
          <p:nvCxnSpPr>
            <p:cNvPr id="70" name="直接箭头连接符 69"/>
            <p:cNvCxnSpPr>
              <a:stCxn id="36" idx="4"/>
              <a:endCxn id="42" idx="0"/>
            </p:cNvCxnSpPr>
            <p:nvPr/>
          </p:nvCxnSpPr>
          <p:spPr>
            <a:xfrm flipH="1">
              <a:off x="3880" y="6761"/>
              <a:ext cx="1646" cy="1475"/>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71" name="文本框 25"/>
            <p:cNvSpPr txBox="1"/>
            <p:nvPr/>
          </p:nvSpPr>
          <p:spPr>
            <a:xfrm>
              <a:off x="3471" y="6966"/>
              <a:ext cx="1457"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&gt;=</a:t>
              </a:r>
              <a:r>
                <a:rPr lang="en-US" altLang="zh-CN" b="1">
                  <a:solidFill>
                    <a:srgbClr val="FFC000"/>
                  </a:solidFill>
                </a:rPr>
                <a:t>97.5</a:t>
              </a:r>
              <a:endParaRPr lang="en-US" altLang="zh-CN" b="1">
                <a:solidFill>
                  <a:srgbClr val="FFC000"/>
                </a:solidFill>
              </a:endParaRPr>
            </a:p>
          </p:txBody>
        </p:sp>
      </p:grpSp>
      <p:sp>
        <p:nvSpPr>
          <p:cNvPr id="42" name="圆角矩形 41"/>
          <p:cNvSpPr/>
          <p:nvPr/>
        </p:nvSpPr>
        <p:spPr>
          <a:xfrm>
            <a:off x="408580" y="2522865"/>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grpSp>
        <p:nvGrpSpPr>
          <p:cNvPr id="43" name="组合 42"/>
          <p:cNvGrpSpPr/>
          <p:nvPr/>
        </p:nvGrpSpPr>
        <p:grpSpPr>
          <a:xfrm>
            <a:off x="2167839" y="1586413"/>
            <a:ext cx="1153581" cy="936452"/>
            <a:chOff x="5517" y="6761"/>
            <a:chExt cx="1817" cy="1475"/>
          </a:xfrm>
        </p:grpSpPr>
        <p:cxnSp>
          <p:nvCxnSpPr>
            <p:cNvPr id="68" name="直接箭头连接符 67"/>
            <p:cNvCxnSpPr/>
            <p:nvPr/>
          </p:nvCxnSpPr>
          <p:spPr>
            <a:xfrm>
              <a:off x="5517" y="6761"/>
              <a:ext cx="1699" cy="1475"/>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9" name="文本框 24"/>
            <p:cNvSpPr txBox="1"/>
            <p:nvPr/>
          </p:nvSpPr>
          <p:spPr>
            <a:xfrm>
              <a:off x="6086" y="6966"/>
              <a:ext cx="1248"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&lt;</a:t>
              </a:r>
              <a:r>
                <a:rPr lang="en-US" altLang="zh-CN" b="1">
                  <a:solidFill>
                    <a:srgbClr val="FFC000"/>
                  </a:solidFill>
                </a:rPr>
                <a:t>97.5</a:t>
              </a:r>
              <a:endParaRPr lang="en-US" altLang="zh-CN" b="1">
                <a:solidFill>
                  <a:srgbClr val="FFC000"/>
                </a:solidFill>
              </a:endParaRPr>
            </a:p>
          </p:txBody>
        </p:sp>
      </p:grpSp>
      <p:cxnSp>
        <p:nvCxnSpPr>
          <p:cNvPr id="44" name="直接箭头连接符 43"/>
          <p:cNvCxnSpPr/>
          <p:nvPr/>
        </p:nvCxnSpPr>
        <p:spPr>
          <a:xfrm>
            <a:off x="2209106" y="1731166"/>
            <a:ext cx="719957" cy="648215"/>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grpSp>
        <p:nvGrpSpPr>
          <p:cNvPr id="7" name="组合 6"/>
          <p:cNvGrpSpPr/>
          <p:nvPr/>
        </p:nvGrpSpPr>
        <p:grpSpPr>
          <a:xfrm>
            <a:off x="1608334" y="2523023"/>
            <a:ext cx="4159115" cy="2051940"/>
            <a:chOff x="4733" y="6092"/>
            <a:chExt cx="6551" cy="3232"/>
          </a:xfrm>
        </p:grpSpPr>
        <p:sp>
          <p:nvSpPr>
            <p:cNvPr id="8" name="椭圆 7"/>
            <p:cNvSpPr/>
            <p:nvPr/>
          </p:nvSpPr>
          <p:spPr>
            <a:xfrm>
              <a:off x="6183" y="6092"/>
              <a:ext cx="2381" cy="10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婚姻情况</a:t>
              </a:r>
              <a:endParaRPr lang="zh-CN" altLang="en-US" b="1"/>
            </a:p>
          </p:txBody>
        </p:sp>
        <p:grpSp>
          <p:nvGrpSpPr>
            <p:cNvPr id="9" name="组合 8"/>
            <p:cNvGrpSpPr/>
            <p:nvPr/>
          </p:nvGrpSpPr>
          <p:grpSpPr>
            <a:xfrm>
              <a:off x="7374" y="7056"/>
              <a:ext cx="2776" cy="1361"/>
              <a:chOff x="8319" y="4380"/>
              <a:chExt cx="2776" cy="1361"/>
            </a:xfrm>
          </p:grpSpPr>
          <p:cxnSp>
            <p:nvCxnSpPr>
              <p:cNvPr id="10" name="直接箭头连接符 9"/>
              <p:cNvCxnSpPr>
                <a:stCxn id="8" idx="4"/>
                <a:endCxn id="16" idx="0"/>
              </p:cNvCxnSpPr>
              <p:nvPr/>
            </p:nvCxnSpPr>
            <p:spPr>
              <a:xfrm>
                <a:off x="8319" y="4437"/>
                <a:ext cx="2776" cy="1304"/>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11" name="文本框 51"/>
              <p:cNvSpPr txBox="1"/>
              <p:nvPr/>
            </p:nvSpPr>
            <p:spPr>
              <a:xfrm>
                <a:off x="9424" y="4380"/>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已婚</a:t>
                </a:r>
                <a:endParaRPr lang="zh-CN" altLang="en-US" b="1">
                  <a:solidFill>
                    <a:srgbClr val="FFC000"/>
                  </a:solidFill>
                </a:endParaRPr>
              </a:p>
            </p:txBody>
          </p:sp>
        </p:grpSp>
        <p:grpSp>
          <p:nvGrpSpPr>
            <p:cNvPr id="12" name="组合 11"/>
            <p:cNvGrpSpPr/>
            <p:nvPr/>
          </p:nvGrpSpPr>
          <p:grpSpPr>
            <a:xfrm>
              <a:off x="6781" y="7113"/>
              <a:ext cx="1132" cy="1439"/>
              <a:chOff x="7726" y="4437"/>
              <a:chExt cx="1132" cy="1439"/>
            </a:xfrm>
          </p:grpSpPr>
          <p:cxnSp>
            <p:nvCxnSpPr>
              <p:cNvPr id="13" name="直接箭头连接符 12"/>
              <p:cNvCxnSpPr>
                <a:stCxn id="8" idx="4"/>
                <a:endCxn id="15" idx="0"/>
              </p:cNvCxnSpPr>
              <p:nvPr/>
            </p:nvCxnSpPr>
            <p:spPr>
              <a:xfrm flipH="1">
                <a:off x="8262" y="4437"/>
                <a:ext cx="57" cy="1439"/>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14" name="文本框 54"/>
              <p:cNvSpPr txBox="1"/>
              <p:nvPr/>
            </p:nvSpPr>
            <p:spPr>
              <a:xfrm>
                <a:off x="7726" y="4736"/>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离婚</a:t>
                </a:r>
                <a:endParaRPr lang="zh-CN" altLang="en-US" b="1">
                  <a:solidFill>
                    <a:srgbClr val="FFC000"/>
                  </a:solidFill>
                </a:endParaRPr>
              </a:p>
            </p:txBody>
          </p:sp>
        </p:grpSp>
        <p:sp>
          <p:nvSpPr>
            <p:cNvPr id="16" name="圆角矩形 15"/>
            <p:cNvSpPr/>
            <p:nvPr/>
          </p:nvSpPr>
          <p:spPr>
            <a:xfrm>
              <a:off x="9016" y="8417"/>
              <a:ext cx="2268" cy="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grpSp>
          <p:nvGrpSpPr>
            <p:cNvPr id="18" name="组合 17"/>
            <p:cNvGrpSpPr/>
            <p:nvPr/>
          </p:nvGrpSpPr>
          <p:grpSpPr>
            <a:xfrm>
              <a:off x="4733" y="7011"/>
              <a:ext cx="1695" cy="1211"/>
              <a:chOff x="3323" y="1912"/>
              <a:chExt cx="1695" cy="1211"/>
            </a:xfrm>
          </p:grpSpPr>
          <p:cxnSp>
            <p:nvCxnSpPr>
              <p:cNvPr id="19" name="直接箭头连接符 18"/>
              <p:cNvCxnSpPr/>
              <p:nvPr/>
            </p:nvCxnSpPr>
            <p:spPr>
              <a:xfrm flipH="1">
                <a:off x="3323" y="1912"/>
                <a:ext cx="1695" cy="1211"/>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20" name="文本框 42"/>
              <p:cNvSpPr txBox="1"/>
              <p:nvPr/>
            </p:nvSpPr>
            <p:spPr>
              <a:xfrm>
                <a:off x="3647" y="2094"/>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b="1">
                    <a:solidFill>
                      <a:srgbClr val="FFC000"/>
                    </a:solidFill>
                  </a:rPr>
                  <a:t>单身</a:t>
                </a:r>
                <a:endParaRPr lang="zh-CN" altLang="en-US" b="1">
                  <a:solidFill>
                    <a:srgbClr val="FFC000"/>
                  </a:solidFill>
                </a:endParaRPr>
              </a:p>
            </p:txBody>
          </p:sp>
        </p:grpSp>
      </p:grpSp>
      <p:cxnSp>
        <p:nvCxnSpPr>
          <p:cNvPr id="21" name="直接箭头连接符 20"/>
          <p:cNvCxnSpPr/>
          <p:nvPr/>
        </p:nvCxnSpPr>
        <p:spPr>
          <a:xfrm flipH="1">
            <a:off x="1848319" y="3171238"/>
            <a:ext cx="935817" cy="719957"/>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grpSp>
        <p:nvGrpSpPr>
          <p:cNvPr id="23" name="组合 22"/>
          <p:cNvGrpSpPr/>
          <p:nvPr/>
        </p:nvGrpSpPr>
        <p:grpSpPr>
          <a:xfrm>
            <a:off x="1553099" y="4084834"/>
            <a:ext cx="3194094" cy="1992261"/>
            <a:chOff x="2342" y="3974"/>
            <a:chExt cx="5031" cy="3138"/>
          </a:xfrm>
        </p:grpSpPr>
        <p:sp>
          <p:nvSpPr>
            <p:cNvPr id="24" name="椭圆 23"/>
            <p:cNvSpPr/>
            <p:nvPr/>
          </p:nvSpPr>
          <p:spPr>
            <a:xfrm>
              <a:off x="3980" y="3974"/>
              <a:ext cx="2381" cy="10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sym typeface="+mn-ea"/>
                </a:rPr>
                <a:t>房产</a:t>
              </a:r>
              <a:endParaRPr lang="zh-CN" altLang="en-US" b="1"/>
            </a:p>
          </p:txBody>
        </p:sp>
        <p:sp>
          <p:nvSpPr>
            <p:cNvPr id="25" name="圆角矩形 24"/>
            <p:cNvSpPr/>
            <p:nvPr/>
          </p:nvSpPr>
          <p:spPr>
            <a:xfrm>
              <a:off x="2342" y="6206"/>
              <a:ext cx="2268" cy="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grpSp>
          <p:nvGrpSpPr>
            <p:cNvPr id="26" name="组合 25"/>
            <p:cNvGrpSpPr/>
            <p:nvPr/>
          </p:nvGrpSpPr>
          <p:grpSpPr>
            <a:xfrm>
              <a:off x="3363" y="4995"/>
              <a:ext cx="1695" cy="1211"/>
              <a:chOff x="3323" y="1912"/>
              <a:chExt cx="1695" cy="1211"/>
            </a:xfrm>
          </p:grpSpPr>
          <p:cxnSp>
            <p:nvCxnSpPr>
              <p:cNvPr id="27" name="直接箭头连接符 26"/>
              <p:cNvCxnSpPr>
                <a:stCxn id="24" idx="4"/>
                <a:endCxn id="25" idx="0"/>
              </p:cNvCxnSpPr>
              <p:nvPr/>
            </p:nvCxnSpPr>
            <p:spPr>
              <a:xfrm flipH="1">
                <a:off x="3323" y="1912"/>
                <a:ext cx="1695" cy="1211"/>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28" name="文本框 42"/>
              <p:cNvSpPr txBox="1"/>
              <p:nvPr/>
            </p:nvSpPr>
            <p:spPr>
              <a:xfrm>
                <a:off x="3648" y="2108"/>
                <a:ext cx="710"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b="1">
                    <a:solidFill>
                      <a:srgbClr val="FFC000"/>
                    </a:solidFill>
                  </a:rPr>
                  <a:t>是</a:t>
                </a:r>
                <a:endParaRPr lang="zh-CN" altLang="en-US" b="1">
                  <a:solidFill>
                    <a:srgbClr val="FFC000"/>
                  </a:solidFill>
                </a:endParaRPr>
              </a:p>
            </p:txBody>
          </p:sp>
        </p:grpSp>
        <p:grpSp>
          <p:nvGrpSpPr>
            <p:cNvPr id="29" name="组合 28"/>
            <p:cNvGrpSpPr/>
            <p:nvPr/>
          </p:nvGrpSpPr>
          <p:grpSpPr>
            <a:xfrm>
              <a:off x="5171" y="4995"/>
              <a:ext cx="2203" cy="1097"/>
              <a:chOff x="5131" y="1912"/>
              <a:chExt cx="2203" cy="1097"/>
            </a:xfrm>
          </p:grpSpPr>
          <p:cxnSp>
            <p:nvCxnSpPr>
              <p:cNvPr id="30" name="直接箭头连接符 29"/>
              <p:cNvCxnSpPr>
                <a:stCxn id="24" idx="4"/>
              </p:cNvCxnSpPr>
              <p:nvPr/>
            </p:nvCxnSpPr>
            <p:spPr>
              <a:xfrm>
                <a:off x="5131" y="1912"/>
                <a:ext cx="2203" cy="1097"/>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31" name="文本框 45"/>
              <p:cNvSpPr txBox="1"/>
              <p:nvPr/>
            </p:nvSpPr>
            <p:spPr>
              <a:xfrm>
                <a:off x="6115" y="2108"/>
                <a:ext cx="710"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否</a:t>
                </a:r>
                <a:endParaRPr lang="zh-CN" altLang="en-US" b="1">
                  <a:solidFill>
                    <a:srgbClr val="FFC000"/>
                  </a:solidFill>
                </a:endParaRPr>
              </a:p>
            </p:txBody>
          </p:sp>
        </p:grpSp>
      </p:grpSp>
      <p:sp>
        <p:nvSpPr>
          <p:cNvPr id="32" name="圆角矩形 31"/>
          <p:cNvSpPr/>
          <p:nvPr/>
        </p:nvSpPr>
        <p:spPr>
          <a:xfrm>
            <a:off x="930914" y="3999124"/>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无法偿还</a:t>
            </a:r>
            <a:endParaRPr lang="zh-CN" altLang="en-US" b="1"/>
          </a:p>
        </p:txBody>
      </p:sp>
      <p:sp>
        <p:nvSpPr>
          <p:cNvPr id="33" name="圆角矩形 32"/>
          <p:cNvSpPr/>
          <p:nvPr/>
        </p:nvSpPr>
        <p:spPr>
          <a:xfrm>
            <a:off x="4185321" y="5501891"/>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无法偿还</a:t>
            </a:r>
            <a:endParaRPr lang="zh-CN" altLang="en-US"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ltLang="en-US"/>
              <a:t>建立决策树的主要是以下三种算法</a:t>
            </a:r>
            <a:endParaRPr lang="zh-CN" altLang="en-US"/>
          </a:p>
          <a:p>
            <a:pPr lvl="1"/>
            <a:r>
              <a:rPr lang="en-US" altLang="zh-CN"/>
              <a:t> ID3</a:t>
            </a:r>
            <a:endParaRPr lang="en-US" altLang="zh-CN"/>
          </a:p>
          <a:p>
            <a:pPr lvl="1"/>
            <a:r>
              <a:rPr lang="en-US" altLang="zh-CN"/>
              <a:t> C4.5</a:t>
            </a:r>
            <a:endParaRPr lang="en-US" altLang="zh-CN"/>
          </a:p>
          <a:p>
            <a:pPr lvl="1"/>
            <a:r>
              <a:rPr lang="en-US" altLang="zh-CN"/>
              <a:t> CART</a:t>
            </a:r>
            <a:r>
              <a:rPr lang="zh-CN" altLang="en-US"/>
              <a:t>（</a:t>
            </a:r>
            <a:r>
              <a:rPr lang="en-US" altLang="zh-CN"/>
              <a:t>Classification And Regression Tree</a:t>
            </a:r>
            <a:r>
              <a:rPr lang="zh-CN" altLang="en-US"/>
              <a:t>）</a:t>
            </a:r>
            <a:endParaRPr lang="zh-CN" altLang="en-US"/>
          </a:p>
        </p:txBody>
      </p:sp>
      <p:sp>
        <p:nvSpPr>
          <p:cNvPr id="4" name="标题 3"/>
          <p:cNvSpPr>
            <a:spLocks noGrp="1"/>
          </p:cNvSpPr>
          <p:nvPr>
            <p:ph type="title"/>
          </p:nvPr>
        </p:nvSpPr>
        <p:spPr/>
        <p:txBody>
          <a:bodyPr/>
          <a:p>
            <a:r>
              <a:rPr lang="zh-CN" altLang="en-US"/>
              <a:t>决策树主要算法</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en-US" altLang="zh-CN" sz="2400" dirty="0">
                <a:solidFill>
                  <a:schemeClr val="tx1"/>
                </a:solidFill>
              </a:rPr>
              <a:t>ID3</a:t>
            </a:r>
            <a:r>
              <a:rPr lang="zh-CN" altLang="en-US" sz="2400" dirty="0">
                <a:solidFill>
                  <a:schemeClr val="tx1"/>
                </a:solidFill>
              </a:rPr>
              <a:t>算法是决策树的一个经典的构造算法，内部使用</a:t>
            </a:r>
            <a:r>
              <a:rPr lang="zh-CN" altLang="en-US" sz="2400" b="1" dirty="0">
                <a:solidFill>
                  <a:srgbClr val="FF0000"/>
                </a:solidFill>
              </a:rPr>
              <a:t>信息熵</a:t>
            </a:r>
            <a:r>
              <a:rPr lang="zh-CN" altLang="en-US" sz="2400" dirty="0">
                <a:solidFill>
                  <a:schemeClr val="tx1"/>
                </a:solidFill>
              </a:rPr>
              <a:t>以及</a:t>
            </a:r>
            <a:r>
              <a:rPr lang="zh-CN" altLang="en-US" sz="2400" b="1" dirty="0">
                <a:solidFill>
                  <a:srgbClr val="FF0000"/>
                </a:solidFill>
              </a:rPr>
              <a:t>信息增益</a:t>
            </a:r>
            <a:r>
              <a:rPr lang="zh-CN" altLang="en-US" sz="2400" dirty="0">
                <a:solidFill>
                  <a:schemeClr val="tx1"/>
                </a:solidFill>
              </a:rPr>
              <a:t>来进行构建；每次迭代选择信息增益最大的特征属性作为分割属性</a:t>
            </a:r>
            <a:endParaRPr lang="zh-CN" altLang="en-US" sz="2400" dirty="0">
              <a:solidFill>
                <a:schemeClr val="tx1"/>
              </a:solidFill>
            </a:endParaRPr>
          </a:p>
          <a:p>
            <a:pPr lvl="1">
              <a:lnSpc>
                <a:spcPct val="150000"/>
              </a:lnSpc>
            </a:pPr>
            <a:r>
              <a:rPr lang="zh-CN" altLang="en-US" sz="2200" dirty="0">
                <a:solidFill>
                  <a:schemeClr val="tx1"/>
                </a:solidFill>
              </a:rPr>
              <a:t> </a:t>
            </a:r>
            <a:r>
              <a:rPr lang="en-US" altLang="zh-CN" sz="2200" dirty="0">
                <a:solidFill>
                  <a:schemeClr val="tx1"/>
                </a:solidFill>
              </a:rPr>
              <a:t>1. ID3</a:t>
            </a:r>
            <a:r>
              <a:rPr lang="zh-CN" altLang="en-US" sz="2200" dirty="0">
                <a:solidFill>
                  <a:schemeClr val="tx1"/>
                </a:solidFill>
              </a:rPr>
              <a:t>算法只支持离散的特征属性，不支持连续的特征属性</a:t>
            </a:r>
            <a:endParaRPr lang="zh-CN" altLang="en-US" sz="2200" dirty="0">
              <a:solidFill>
                <a:schemeClr val="tx1"/>
              </a:solidFill>
            </a:endParaRPr>
          </a:p>
          <a:p>
            <a:pPr lvl="1">
              <a:lnSpc>
                <a:spcPct val="150000"/>
              </a:lnSpc>
            </a:pPr>
            <a:r>
              <a:rPr lang="zh-CN" altLang="en-US" sz="2200" dirty="0">
                <a:solidFill>
                  <a:schemeClr val="tx1"/>
                </a:solidFill>
              </a:rPr>
              <a:t> </a:t>
            </a:r>
            <a:r>
              <a:rPr lang="en-US" altLang="zh-CN" sz="2200" dirty="0">
                <a:solidFill>
                  <a:schemeClr val="tx1"/>
                </a:solidFill>
              </a:rPr>
              <a:t>2. ID3</a:t>
            </a:r>
            <a:r>
              <a:rPr lang="zh-CN" altLang="en-US" sz="2200" dirty="0">
                <a:solidFill>
                  <a:schemeClr val="tx1"/>
                </a:solidFill>
              </a:rPr>
              <a:t>算法构建的是多叉树</a:t>
            </a:r>
            <a:endParaRPr lang="zh-CN" altLang="en-US" sz="2200" dirty="0">
              <a:solidFill>
                <a:schemeClr val="tx1"/>
              </a:solidFill>
            </a:endParaRPr>
          </a:p>
        </p:txBody>
      </p:sp>
      <p:sp>
        <p:nvSpPr>
          <p:cNvPr id="3" name="标题 2"/>
          <p:cNvSpPr>
            <a:spLocks noGrp="1"/>
          </p:cNvSpPr>
          <p:nvPr>
            <p:ph type="title"/>
          </p:nvPr>
        </p:nvSpPr>
        <p:spPr/>
        <p:txBody>
          <a:bodyPr/>
          <a:lstStyle/>
          <a:p>
            <a:r>
              <a:rPr lang="en-US" altLang="zh-CN" dirty="0"/>
              <a:t>ID3</a:t>
            </a:r>
            <a:r>
              <a:rPr lang="zh-CN" altLang="en-US" dirty="0"/>
              <a:t>算法</a:t>
            </a:r>
            <a:endParaRPr lang="zh-CN" altLang="en-US" dirty="0"/>
          </a:p>
        </p:txBody>
      </p:sp>
      <p:graphicFrame>
        <p:nvGraphicFramePr>
          <p:cNvPr id="7" name="对象 6">
            <a:hlinkClick r:id="" action="ppaction://ole?verb=0"/>
          </p:cNvPr>
          <p:cNvGraphicFramePr>
            <a:graphicFrameLocks noChangeAspect="1"/>
          </p:cNvGraphicFramePr>
          <p:nvPr/>
        </p:nvGraphicFramePr>
        <p:xfrm>
          <a:off x="2269881" y="3603593"/>
          <a:ext cx="5316505" cy="1352300"/>
        </p:xfrm>
        <a:graphic>
          <a:graphicData uri="http://schemas.openxmlformats.org/presentationml/2006/ole">
            <mc:AlternateContent xmlns:mc="http://schemas.openxmlformats.org/markup-compatibility/2006">
              <mc:Choice xmlns:v="urn:schemas-microsoft-com:vml" Requires="v">
                <p:oleObj spid="_x0000_s7357" name="公式" r:id="rId1" imgW="42062400" imgH="10668000" progId="Equation.3">
                  <p:embed/>
                </p:oleObj>
              </mc:Choice>
              <mc:Fallback>
                <p:oleObj name="公式" r:id="rId1" imgW="42062400" imgH="10668000" progId="Equation.3">
                  <p:embed/>
                  <p:pic>
                    <p:nvPicPr>
                      <p:cNvPr id="0" name="图片 1027"/>
                      <p:cNvPicPr/>
                      <p:nvPr/>
                    </p:nvPicPr>
                    <p:blipFill>
                      <a:blip r:embed="rId2"/>
                      <a:stretch>
                        <a:fillRect/>
                      </a:stretch>
                    </p:blipFill>
                    <p:spPr>
                      <a:xfrm>
                        <a:off x="2269881" y="3603593"/>
                        <a:ext cx="5316505" cy="13523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15928" y="5187624"/>
          <a:ext cx="5825046" cy="721226"/>
        </p:xfrm>
        <a:graphic>
          <a:graphicData uri="http://schemas.openxmlformats.org/presentationml/2006/ole">
            <mc:AlternateContent xmlns:mc="http://schemas.openxmlformats.org/markup-compatibility/2006">
              <mc:Choice xmlns:v="urn:schemas-microsoft-com:vml" Requires="v">
                <p:oleObj spid="_x0000_s7358" name="公式" r:id="rId3" imgW="1739900" imgH="215900" progId="Equation.3">
                  <p:embed/>
                </p:oleObj>
              </mc:Choice>
              <mc:Fallback>
                <p:oleObj name="公式" r:id="rId3" imgW="1739900" imgH="215900" progId="Equation.3">
                  <p:embed/>
                  <p:pic>
                    <p:nvPicPr>
                      <p:cNvPr id="0" name="对象 1">
                        <a:hlinkClick r:id="" action="ppaction://ole?verb=0"/>
                      </p:cNvPr>
                      <p:cNvPicPr/>
                      <p:nvPr/>
                    </p:nvPicPr>
                    <p:blipFill>
                      <a:blip r:embed="rId4"/>
                      <a:stretch>
                        <a:fillRect/>
                      </a:stretch>
                    </p:blipFill>
                    <p:spPr>
                      <a:xfrm>
                        <a:off x="2015928" y="5187624"/>
                        <a:ext cx="5825046" cy="721226"/>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优点</a:t>
            </a:r>
            <a:r>
              <a:rPr lang="en-US" altLang="zh-CN" sz="2400" dirty="0">
                <a:solidFill>
                  <a:schemeClr val="tx1"/>
                </a:solidFill>
              </a:rPr>
              <a:t>:</a:t>
            </a:r>
            <a:endParaRPr lang="en-US" altLang="zh-CN" sz="2400" dirty="0">
              <a:solidFill>
                <a:schemeClr val="tx1"/>
              </a:solidFill>
            </a:endParaRPr>
          </a:p>
          <a:p>
            <a:pPr lvl="1">
              <a:lnSpc>
                <a:spcPct val="150000"/>
              </a:lnSpc>
            </a:pPr>
            <a:r>
              <a:rPr lang="zh-CN" altLang="en-US" sz="2050" dirty="0">
                <a:sym typeface="+mn-ea"/>
              </a:rPr>
              <a:t> 决策树构建速度快；实现简单；</a:t>
            </a:r>
            <a:endParaRPr lang="en-US" altLang="zh-CN" sz="2055" dirty="0">
              <a:solidFill>
                <a:schemeClr val="tx1"/>
              </a:solidFill>
            </a:endParaRPr>
          </a:p>
          <a:p>
            <a:pPr>
              <a:lnSpc>
                <a:spcPct val="150000"/>
              </a:lnSpc>
            </a:pPr>
            <a:r>
              <a:rPr lang="zh-CN" altLang="en-US" sz="2400" dirty="0">
                <a:solidFill>
                  <a:schemeClr val="tx1"/>
                </a:solidFill>
              </a:rPr>
              <a:t>缺点：</a:t>
            </a:r>
            <a:endParaRPr lang="zh-CN" altLang="en-US" sz="2400" dirty="0">
              <a:solidFill>
                <a:schemeClr val="tx1"/>
              </a:solidFill>
            </a:endParaRPr>
          </a:p>
          <a:p>
            <a:pPr lvl="1">
              <a:lnSpc>
                <a:spcPct val="150000"/>
              </a:lnSpc>
            </a:pPr>
            <a:r>
              <a:rPr lang="zh-CN" altLang="en-US" sz="2055" dirty="0">
                <a:solidFill>
                  <a:schemeClr val="tx1"/>
                </a:solidFill>
              </a:rPr>
              <a:t>计算依赖于特征取值数目较多的特征，而属性值最多的属性并不一定最优</a:t>
            </a:r>
            <a:endParaRPr lang="zh-CN" altLang="en-US" sz="2055" dirty="0">
              <a:solidFill>
                <a:schemeClr val="tx1"/>
              </a:solidFill>
            </a:endParaRPr>
          </a:p>
          <a:p>
            <a:pPr lvl="1">
              <a:lnSpc>
                <a:spcPct val="150000"/>
              </a:lnSpc>
            </a:pPr>
            <a:r>
              <a:rPr lang="en-US" altLang="zh-CN" sz="2055" dirty="0">
                <a:solidFill>
                  <a:schemeClr val="tx1"/>
                </a:solidFill>
              </a:rPr>
              <a:t>ID3</a:t>
            </a:r>
            <a:r>
              <a:rPr lang="zh-CN" altLang="en-US" sz="2055" dirty="0">
                <a:solidFill>
                  <a:schemeClr val="tx1"/>
                </a:solidFill>
              </a:rPr>
              <a:t>算法不是递增算法</a:t>
            </a:r>
            <a:endParaRPr lang="zh-CN" altLang="en-US" sz="2055" dirty="0">
              <a:solidFill>
                <a:schemeClr val="tx1"/>
              </a:solidFill>
            </a:endParaRPr>
          </a:p>
          <a:p>
            <a:pPr lvl="1">
              <a:lnSpc>
                <a:spcPct val="150000"/>
              </a:lnSpc>
            </a:pPr>
            <a:r>
              <a:rPr lang="en-US" altLang="zh-CN" sz="2055" dirty="0">
                <a:solidFill>
                  <a:schemeClr val="tx1"/>
                </a:solidFill>
              </a:rPr>
              <a:t>ID3</a:t>
            </a:r>
            <a:r>
              <a:rPr lang="zh-CN" altLang="en-US" sz="2055" dirty="0">
                <a:solidFill>
                  <a:schemeClr val="tx1"/>
                </a:solidFill>
              </a:rPr>
              <a:t>算法是单变量决策树，对于特征属性之间的关系不会考虑</a:t>
            </a:r>
            <a:endParaRPr lang="zh-CN" altLang="en-US" sz="2055" dirty="0">
              <a:solidFill>
                <a:schemeClr val="tx1"/>
              </a:solidFill>
            </a:endParaRPr>
          </a:p>
          <a:p>
            <a:pPr lvl="1">
              <a:lnSpc>
                <a:spcPct val="150000"/>
              </a:lnSpc>
            </a:pPr>
            <a:r>
              <a:rPr lang="zh-CN" altLang="en-US" sz="2055" dirty="0">
                <a:solidFill>
                  <a:schemeClr val="tx1"/>
                </a:solidFill>
              </a:rPr>
              <a:t>抗噪性差</a:t>
            </a:r>
            <a:endParaRPr lang="zh-CN" altLang="en-US" sz="2055" dirty="0">
              <a:solidFill>
                <a:schemeClr val="tx1"/>
              </a:solidFill>
            </a:endParaRPr>
          </a:p>
          <a:p>
            <a:pPr lvl="1">
              <a:lnSpc>
                <a:spcPct val="150000"/>
              </a:lnSpc>
            </a:pPr>
            <a:r>
              <a:rPr lang="zh-CN" altLang="en-US" sz="2055" dirty="0">
                <a:sym typeface="+mn-ea"/>
              </a:rPr>
              <a:t>只适合小规模数据集，需要将数据放到内存中</a:t>
            </a:r>
            <a:endParaRPr lang="zh-CN" altLang="en-US" sz="2055" dirty="0">
              <a:solidFill>
                <a:schemeClr val="tx1"/>
              </a:solidFill>
            </a:endParaRPr>
          </a:p>
        </p:txBody>
      </p:sp>
      <p:sp>
        <p:nvSpPr>
          <p:cNvPr id="3" name="标题 2"/>
          <p:cNvSpPr>
            <a:spLocks noGrp="1"/>
          </p:cNvSpPr>
          <p:nvPr>
            <p:ph type="title"/>
          </p:nvPr>
        </p:nvSpPr>
        <p:spPr/>
        <p:txBody>
          <a:bodyPr/>
          <a:lstStyle/>
          <a:p>
            <a:r>
              <a:rPr lang="en-US" altLang="zh-CN" dirty="0"/>
              <a:t>ID3</a:t>
            </a:r>
            <a:r>
              <a:rPr lang="zh-CN" altLang="en-US" dirty="0"/>
              <a:t>算法优缺点</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08635" y="977900"/>
            <a:ext cx="11094720" cy="5199380"/>
          </a:xfrm>
        </p:spPr>
        <p:txBody>
          <a:bodyPr>
            <a:normAutofit/>
          </a:bodyPr>
          <a:lstStyle/>
          <a:p>
            <a:pPr>
              <a:lnSpc>
                <a:spcPct val="150000"/>
              </a:lnSpc>
            </a:pPr>
            <a:r>
              <a:rPr lang="zh-CN" altLang="en-US" sz="2400" dirty="0">
                <a:solidFill>
                  <a:schemeClr val="tx1"/>
                </a:solidFill>
              </a:rPr>
              <a:t>在</a:t>
            </a:r>
            <a:r>
              <a:rPr lang="en-US" altLang="zh-CN" sz="2400" dirty="0">
                <a:solidFill>
                  <a:schemeClr val="tx1"/>
                </a:solidFill>
              </a:rPr>
              <a:t>ID3</a:t>
            </a:r>
            <a:r>
              <a:rPr lang="zh-CN" altLang="en-US" sz="2400" dirty="0">
                <a:solidFill>
                  <a:schemeClr val="tx1"/>
                </a:solidFill>
              </a:rPr>
              <a:t>算法的基础上，进行算法优化提出的一种算法</a:t>
            </a:r>
            <a:r>
              <a:rPr lang="en-US" altLang="zh-CN" sz="2400" dirty="0">
                <a:solidFill>
                  <a:schemeClr val="tx1"/>
                </a:solidFill>
              </a:rPr>
              <a:t>(C4.5)</a:t>
            </a:r>
            <a:r>
              <a:rPr lang="zh-CN" altLang="en-US" sz="2400" dirty="0">
                <a:solidFill>
                  <a:schemeClr val="tx1"/>
                </a:solidFill>
              </a:rPr>
              <a:t>；现在</a:t>
            </a:r>
            <a:r>
              <a:rPr lang="en-US" altLang="zh-CN" sz="2400" dirty="0">
                <a:solidFill>
                  <a:schemeClr val="tx1"/>
                </a:solidFill>
              </a:rPr>
              <a:t>C4.5</a:t>
            </a:r>
            <a:r>
              <a:rPr lang="zh-CN" altLang="en-US" sz="2400" dirty="0">
                <a:solidFill>
                  <a:schemeClr val="tx1"/>
                </a:solidFill>
              </a:rPr>
              <a:t>已经是特别经典的一种决策树构造算法；使用</a:t>
            </a:r>
            <a:r>
              <a:rPr lang="zh-CN" altLang="en-US" sz="2400" b="1" dirty="0">
                <a:solidFill>
                  <a:srgbClr val="FF0000"/>
                </a:solidFill>
              </a:rPr>
              <a:t>信息增益率</a:t>
            </a:r>
            <a:r>
              <a:rPr lang="zh-CN" altLang="en-US" sz="2400" dirty="0">
                <a:solidFill>
                  <a:schemeClr val="tx1"/>
                </a:solidFill>
              </a:rPr>
              <a:t>来取代</a:t>
            </a:r>
            <a:r>
              <a:rPr lang="en-US" altLang="zh-CN" sz="2400" dirty="0">
                <a:solidFill>
                  <a:schemeClr val="tx1"/>
                </a:solidFill>
              </a:rPr>
              <a:t>ID3</a:t>
            </a:r>
            <a:r>
              <a:rPr lang="zh-CN" altLang="en-US" sz="2400" dirty="0">
                <a:solidFill>
                  <a:schemeClr val="tx1"/>
                </a:solidFill>
              </a:rPr>
              <a:t>算法中的</a:t>
            </a:r>
            <a:r>
              <a:rPr lang="zh-CN" altLang="en-US" dirty="0">
                <a:sym typeface="+mn-ea"/>
              </a:rPr>
              <a:t>信息</a:t>
            </a:r>
            <a:r>
              <a:rPr lang="zh-CN" altLang="en-US" sz="2400" dirty="0">
                <a:solidFill>
                  <a:schemeClr val="tx1"/>
                </a:solidFill>
              </a:rPr>
              <a:t>增益，在树的构造过程中会进行</a:t>
            </a:r>
            <a:r>
              <a:rPr lang="zh-CN" altLang="en-US" sz="2400" b="1" dirty="0">
                <a:solidFill>
                  <a:srgbClr val="FF0000"/>
                </a:solidFill>
              </a:rPr>
              <a:t>剪枝</a:t>
            </a:r>
            <a:r>
              <a:rPr lang="zh-CN" altLang="en-US" sz="2400" dirty="0">
                <a:solidFill>
                  <a:schemeClr val="tx1"/>
                </a:solidFill>
              </a:rPr>
              <a:t>操作进行优化；能够自动完成对连续属性的离散化处理；</a:t>
            </a:r>
            <a:r>
              <a:rPr lang="en-US" altLang="zh-CN" sz="2400" dirty="0">
                <a:solidFill>
                  <a:schemeClr val="tx1"/>
                </a:solidFill>
              </a:rPr>
              <a:t>C4.5</a:t>
            </a:r>
            <a:r>
              <a:rPr lang="zh-CN" altLang="en-US" sz="2400" dirty="0">
                <a:solidFill>
                  <a:schemeClr val="tx1"/>
                </a:solidFill>
              </a:rPr>
              <a:t>构建的是多分支的决策树；</a:t>
            </a:r>
            <a:r>
              <a:rPr lang="en-US" altLang="zh-CN" sz="2400" dirty="0">
                <a:solidFill>
                  <a:schemeClr val="tx1"/>
                </a:solidFill>
              </a:rPr>
              <a:t>C4.5</a:t>
            </a:r>
            <a:r>
              <a:rPr lang="zh-CN" altLang="en-US" sz="2400" dirty="0">
                <a:solidFill>
                  <a:schemeClr val="tx1"/>
                </a:solidFill>
              </a:rPr>
              <a:t>算法在选中分割属性的时候选择信息增益率最大的属性，涉及到的公式为：</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t>C4.5</a:t>
            </a:r>
            <a:r>
              <a:rPr lang="zh-CN" altLang="en-US" dirty="0"/>
              <a:t>算法</a:t>
            </a:r>
            <a:endParaRPr lang="zh-CN" altLang="en-US" dirty="0"/>
          </a:p>
        </p:txBody>
      </p:sp>
      <p:graphicFrame>
        <p:nvGraphicFramePr>
          <p:cNvPr id="7" name="对象 6">
            <a:hlinkClick r:id="" action="ppaction://ole?verb=0"/>
          </p:cNvPr>
          <p:cNvGraphicFramePr>
            <a:graphicFrameLocks noChangeAspect="1"/>
          </p:cNvGraphicFramePr>
          <p:nvPr/>
        </p:nvGraphicFramePr>
        <p:xfrm>
          <a:off x="3063534" y="3705859"/>
          <a:ext cx="4469572" cy="1136440"/>
        </p:xfrm>
        <a:graphic>
          <a:graphicData uri="http://schemas.openxmlformats.org/presentationml/2006/ole">
            <mc:AlternateContent xmlns:mc="http://schemas.openxmlformats.org/markup-compatibility/2006">
              <mc:Choice xmlns:v="urn:schemas-microsoft-com:vml" Requires="v">
                <p:oleObj spid="_x0000_s4381" name="公式" r:id="rId1" imgW="42062400" imgH="10668000" progId="Equation.3">
                  <p:embed/>
                </p:oleObj>
              </mc:Choice>
              <mc:Fallback>
                <p:oleObj name="公式" r:id="rId1" imgW="42062400" imgH="10668000" progId="Equation.3">
                  <p:embed/>
                  <p:pic>
                    <p:nvPicPr>
                      <p:cNvPr id="0" name="图片 1027"/>
                      <p:cNvPicPr/>
                      <p:nvPr/>
                    </p:nvPicPr>
                    <p:blipFill>
                      <a:blip r:embed="rId2"/>
                      <a:stretch>
                        <a:fillRect/>
                      </a:stretch>
                    </p:blipFill>
                    <p:spPr>
                      <a:xfrm>
                        <a:off x="3063534" y="3705859"/>
                        <a:ext cx="4469572" cy="113644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800643" y="5506361"/>
          <a:ext cx="4995255" cy="1188500"/>
        </p:xfrm>
        <a:graphic>
          <a:graphicData uri="http://schemas.openxmlformats.org/presentationml/2006/ole">
            <mc:AlternateContent xmlns:mc="http://schemas.openxmlformats.org/markup-compatibility/2006">
              <mc:Choice xmlns:v="urn:schemas-microsoft-com:vml" Requires="v">
                <p:oleObj spid="_x0000_s4382" name="公式" r:id="rId3" imgW="43586400" imgH="10363200" progId="Equation.3">
                  <p:embed/>
                </p:oleObj>
              </mc:Choice>
              <mc:Fallback>
                <p:oleObj name="公式" r:id="rId3" imgW="43586400" imgH="10363200" progId="Equation.3">
                  <p:embed/>
                  <p:pic>
                    <p:nvPicPr>
                      <p:cNvPr id="0" name="图片 4096"/>
                      <p:cNvPicPr/>
                      <p:nvPr/>
                    </p:nvPicPr>
                    <p:blipFill>
                      <a:blip r:embed="rId4"/>
                      <a:stretch>
                        <a:fillRect/>
                      </a:stretch>
                    </p:blipFill>
                    <p:spPr>
                      <a:xfrm>
                        <a:off x="2800643" y="5506361"/>
                        <a:ext cx="4995255" cy="11885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602792" y="4842274"/>
          <a:ext cx="5992655" cy="662182"/>
        </p:xfrm>
        <a:graphic>
          <a:graphicData uri="http://schemas.openxmlformats.org/presentationml/2006/ole">
            <mc:AlternateContent xmlns:mc="http://schemas.openxmlformats.org/markup-compatibility/2006">
              <mc:Choice xmlns:v="urn:schemas-microsoft-com:vml" Requires="v">
                <p:oleObj spid="_x0000_s4383" name="公式" r:id="rId5" imgW="1955800" imgH="215900" progId="Equation.3">
                  <p:embed/>
                </p:oleObj>
              </mc:Choice>
              <mc:Fallback>
                <p:oleObj name="公式" r:id="rId5" imgW="1955800" imgH="215900" progId="Equation.3">
                  <p:embed/>
                  <p:pic>
                    <p:nvPicPr>
                      <p:cNvPr id="0" name="对象 5">
                        <a:hlinkClick r:id="" action="ppaction://ole?verb=0"/>
                      </p:cNvPr>
                      <p:cNvPicPr/>
                      <p:nvPr/>
                    </p:nvPicPr>
                    <p:blipFill>
                      <a:blip r:embed="rId6"/>
                      <a:stretch>
                        <a:fillRect/>
                      </a:stretch>
                    </p:blipFill>
                    <p:spPr>
                      <a:xfrm>
                        <a:off x="2602792" y="4842274"/>
                        <a:ext cx="5992655" cy="662182"/>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优点：</a:t>
            </a:r>
            <a:endParaRPr lang="zh-CN" altLang="en-US" sz="2400" dirty="0">
              <a:solidFill>
                <a:schemeClr val="tx1"/>
              </a:solidFill>
            </a:endParaRPr>
          </a:p>
          <a:p>
            <a:pPr lvl="1">
              <a:lnSpc>
                <a:spcPct val="150000"/>
              </a:lnSpc>
            </a:pPr>
            <a:r>
              <a:rPr lang="zh-CN" altLang="en-US" sz="2055" dirty="0">
                <a:solidFill>
                  <a:schemeClr val="tx1"/>
                </a:solidFill>
              </a:rPr>
              <a:t>产生的规则易于理解</a:t>
            </a:r>
            <a:endParaRPr lang="zh-CN" altLang="en-US" sz="2055" dirty="0">
              <a:solidFill>
                <a:schemeClr val="tx1"/>
              </a:solidFill>
            </a:endParaRPr>
          </a:p>
          <a:p>
            <a:pPr lvl="1">
              <a:lnSpc>
                <a:spcPct val="150000"/>
              </a:lnSpc>
            </a:pPr>
            <a:r>
              <a:rPr lang="zh-CN" altLang="en-US" sz="2055" dirty="0">
                <a:solidFill>
                  <a:schemeClr val="tx1"/>
                </a:solidFill>
              </a:rPr>
              <a:t>准确率较高</a:t>
            </a:r>
            <a:endParaRPr lang="zh-CN" altLang="en-US" sz="2055" dirty="0">
              <a:solidFill>
                <a:schemeClr val="tx1"/>
              </a:solidFill>
            </a:endParaRPr>
          </a:p>
          <a:p>
            <a:pPr lvl="1">
              <a:lnSpc>
                <a:spcPct val="150000"/>
              </a:lnSpc>
            </a:pPr>
            <a:r>
              <a:rPr lang="zh-CN" altLang="en-US" sz="2055" dirty="0">
                <a:solidFill>
                  <a:schemeClr val="tx1"/>
                </a:solidFill>
              </a:rPr>
              <a:t>实现简单</a:t>
            </a:r>
            <a:endParaRPr lang="zh-CN" altLang="en-US" sz="2055" dirty="0">
              <a:solidFill>
                <a:schemeClr val="tx1"/>
              </a:solidFill>
            </a:endParaRPr>
          </a:p>
          <a:p>
            <a:pPr>
              <a:lnSpc>
                <a:spcPct val="150000"/>
              </a:lnSpc>
            </a:pPr>
            <a:r>
              <a:rPr lang="zh-CN" altLang="en-US" sz="2400" dirty="0">
                <a:solidFill>
                  <a:schemeClr val="tx1"/>
                </a:solidFill>
              </a:rPr>
              <a:t>缺点：</a:t>
            </a:r>
            <a:endParaRPr lang="zh-CN" altLang="en-US" sz="2400" dirty="0">
              <a:solidFill>
                <a:schemeClr val="tx1"/>
              </a:solidFill>
            </a:endParaRPr>
          </a:p>
          <a:p>
            <a:pPr lvl="1">
              <a:lnSpc>
                <a:spcPct val="150000"/>
              </a:lnSpc>
            </a:pPr>
            <a:r>
              <a:rPr lang="zh-CN" altLang="en-US" sz="2055" dirty="0">
                <a:solidFill>
                  <a:schemeClr val="tx1"/>
                </a:solidFill>
              </a:rPr>
              <a:t>对数据集需要进行多次顺序扫描和排序，所以效率较低</a:t>
            </a:r>
            <a:endParaRPr lang="zh-CN" altLang="en-US" sz="2055" dirty="0">
              <a:solidFill>
                <a:schemeClr val="tx1"/>
              </a:solidFill>
            </a:endParaRPr>
          </a:p>
          <a:p>
            <a:pPr lvl="1">
              <a:lnSpc>
                <a:spcPct val="150000"/>
              </a:lnSpc>
            </a:pPr>
            <a:r>
              <a:rPr lang="zh-CN" altLang="en-US" sz="2055" dirty="0">
                <a:solidFill>
                  <a:schemeClr val="tx1"/>
                </a:solidFill>
              </a:rPr>
              <a:t>只适合小规模数据集，需要将数据放到内存中</a:t>
            </a:r>
            <a:endParaRPr lang="zh-CN" altLang="en-US" sz="2055" dirty="0">
              <a:solidFill>
                <a:schemeClr val="tx1"/>
              </a:solidFill>
            </a:endParaRPr>
          </a:p>
        </p:txBody>
      </p:sp>
      <p:sp>
        <p:nvSpPr>
          <p:cNvPr id="3" name="标题 2"/>
          <p:cNvSpPr>
            <a:spLocks noGrp="1"/>
          </p:cNvSpPr>
          <p:nvPr>
            <p:ph type="title"/>
          </p:nvPr>
        </p:nvSpPr>
        <p:spPr/>
        <p:txBody>
          <a:bodyPr/>
          <a:lstStyle/>
          <a:p>
            <a:r>
              <a:rPr lang="en-US" altLang="zh-CN" dirty="0"/>
              <a:t>C4.5</a:t>
            </a:r>
            <a:r>
              <a:rPr lang="zh-CN" altLang="en-US" dirty="0"/>
              <a:t>算法优缺点</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使用</a:t>
            </a:r>
            <a:r>
              <a:rPr lang="zh-CN" altLang="en-US" sz="2400" b="1" dirty="0">
                <a:solidFill>
                  <a:srgbClr val="FF0000"/>
                </a:solidFill>
              </a:rPr>
              <a:t>基尼系数</a:t>
            </a:r>
            <a:r>
              <a:rPr lang="en-US" altLang="zh-CN" sz="2400" b="1" dirty="0">
                <a:solidFill>
                  <a:srgbClr val="FF0000"/>
                </a:solidFill>
              </a:rPr>
              <a:t>(</a:t>
            </a:r>
            <a:r>
              <a:rPr lang="zh-CN" altLang="en-US" sz="2400" b="1" dirty="0">
                <a:solidFill>
                  <a:srgbClr val="FF0000"/>
                </a:solidFill>
              </a:rPr>
              <a:t>分类树</a:t>
            </a:r>
            <a:r>
              <a:rPr lang="en-US" altLang="zh-CN" sz="2400" b="1" dirty="0">
                <a:solidFill>
                  <a:srgbClr val="FF0000"/>
                </a:solidFill>
              </a:rPr>
              <a:t>)</a:t>
            </a:r>
            <a:r>
              <a:rPr lang="zh-CN" altLang="en-US" sz="2400" dirty="0">
                <a:solidFill>
                  <a:schemeClr val="tx1"/>
                </a:solidFill>
              </a:rPr>
              <a:t>作为数据纯度的量化指标来构建的决策树算法就叫做</a:t>
            </a:r>
            <a:r>
              <a:rPr lang="en-US" altLang="zh-CN" sz="2400" dirty="0">
                <a:solidFill>
                  <a:schemeClr val="tx1"/>
                </a:solidFill>
              </a:rPr>
              <a:t>CART(Classification And Regression Tree</a:t>
            </a:r>
            <a:r>
              <a:rPr lang="zh-CN" altLang="en-US" sz="2400" dirty="0">
                <a:solidFill>
                  <a:schemeClr val="tx1"/>
                </a:solidFill>
              </a:rPr>
              <a:t>，分类回归树</a:t>
            </a:r>
            <a:r>
              <a:rPr lang="en-US" altLang="zh-CN" sz="2400" dirty="0">
                <a:solidFill>
                  <a:schemeClr val="tx1"/>
                </a:solidFill>
              </a:rPr>
              <a:t>)</a:t>
            </a:r>
            <a:r>
              <a:rPr lang="zh-CN" altLang="en-US" sz="2400" dirty="0">
                <a:solidFill>
                  <a:schemeClr val="tx1"/>
                </a:solidFill>
              </a:rPr>
              <a:t>算法。</a:t>
            </a:r>
            <a:r>
              <a:rPr lang="en-US" altLang="zh-CN" sz="2400" dirty="0">
                <a:solidFill>
                  <a:schemeClr val="tx1"/>
                </a:solidFill>
              </a:rPr>
              <a:t>CART</a:t>
            </a:r>
            <a:r>
              <a:rPr lang="zh-CN" altLang="en-US" sz="2400" dirty="0">
                <a:solidFill>
                  <a:schemeClr val="tx1"/>
                </a:solidFill>
              </a:rPr>
              <a:t>算法使用</a:t>
            </a:r>
            <a:r>
              <a:rPr lang="en-US" altLang="zh-CN" sz="2400" b="1" dirty="0">
                <a:solidFill>
                  <a:srgbClr val="FF0000"/>
                </a:solidFill>
              </a:rPr>
              <a:t>GINI</a:t>
            </a:r>
            <a:r>
              <a:rPr lang="zh-CN" altLang="en-US" sz="2400" b="1" dirty="0">
                <a:solidFill>
                  <a:srgbClr val="FF0000"/>
                </a:solidFill>
              </a:rPr>
              <a:t>增益率</a:t>
            </a:r>
            <a:r>
              <a:rPr lang="zh-CN" altLang="en-US" sz="2400" dirty="0">
                <a:solidFill>
                  <a:schemeClr val="tx1"/>
                </a:solidFill>
              </a:rPr>
              <a:t>作为分割属性选择的标准，选择</a:t>
            </a:r>
            <a:r>
              <a:rPr lang="en-US" altLang="zh-CN" sz="2400" dirty="0">
                <a:solidFill>
                  <a:schemeClr val="tx1"/>
                </a:solidFill>
              </a:rPr>
              <a:t>GINI</a:t>
            </a:r>
            <a:r>
              <a:rPr lang="zh-CN" altLang="en-US" sz="2400" dirty="0">
                <a:solidFill>
                  <a:schemeClr val="tx1"/>
                </a:solidFill>
              </a:rPr>
              <a:t>增益率最大的作为当前数据集的分割属性；可用于分类和回归两类问题。强调备注：</a:t>
            </a:r>
            <a:r>
              <a:rPr lang="en-US" altLang="zh-CN" sz="2400" b="1" dirty="0">
                <a:solidFill>
                  <a:srgbClr val="FF0000"/>
                </a:solidFill>
              </a:rPr>
              <a:t>CART</a:t>
            </a:r>
            <a:r>
              <a:rPr lang="zh-CN" altLang="en-US" sz="2400" b="1" dirty="0">
                <a:solidFill>
                  <a:srgbClr val="FF0000"/>
                </a:solidFill>
              </a:rPr>
              <a:t>构建是二叉树</a:t>
            </a:r>
            <a:r>
              <a:rPr lang="zh-CN" altLang="en-US" sz="2400" dirty="0">
                <a:solidFill>
                  <a:schemeClr val="tx1"/>
                </a:solidFill>
              </a:rPr>
              <a:t>。</a:t>
            </a:r>
            <a:endParaRPr lang="zh-CN" altLang="en-US" sz="2400" dirty="0">
              <a:solidFill>
                <a:schemeClr val="tx1"/>
              </a:solidFill>
            </a:endParaRPr>
          </a:p>
        </p:txBody>
      </p:sp>
      <p:sp>
        <p:nvSpPr>
          <p:cNvPr id="3" name="标题 2"/>
          <p:cNvSpPr>
            <a:spLocks noGrp="1"/>
          </p:cNvSpPr>
          <p:nvPr>
            <p:ph type="title"/>
          </p:nvPr>
        </p:nvSpPr>
        <p:spPr/>
        <p:txBody>
          <a:bodyPr/>
          <a:lstStyle/>
          <a:p>
            <a:r>
              <a:rPr lang="en-US" altLang="zh-CN" dirty="0"/>
              <a:t>CART</a:t>
            </a:r>
            <a:r>
              <a:rPr lang="zh-CN" altLang="en-US" dirty="0"/>
              <a:t>算法</a:t>
            </a:r>
            <a:endParaRPr lang="zh-CN" altLang="en-US" dirty="0"/>
          </a:p>
        </p:txBody>
      </p:sp>
      <p:graphicFrame>
        <p:nvGraphicFramePr>
          <p:cNvPr id="8" name="对象 7">
            <a:hlinkClick r:id="" action="ppaction://ole?verb=0"/>
          </p:cNvPr>
          <p:cNvGraphicFramePr>
            <a:graphicFrameLocks noChangeAspect="1"/>
          </p:cNvGraphicFramePr>
          <p:nvPr/>
        </p:nvGraphicFramePr>
        <p:xfrm>
          <a:off x="3930733" y="3514074"/>
          <a:ext cx="2947759" cy="1113584"/>
        </p:xfrm>
        <a:graphic>
          <a:graphicData uri="http://schemas.openxmlformats.org/presentationml/2006/ole">
            <mc:AlternateContent xmlns:mc="http://schemas.openxmlformats.org/markup-compatibility/2006">
              <mc:Choice xmlns:v="urn:schemas-microsoft-com:vml" Requires="v">
                <p:oleObj spid="_x0000_s8456" name="" r:id="rId1" imgW="1143000" imgH="431800" progId="Equation.KSEE3">
                  <p:embed/>
                </p:oleObj>
              </mc:Choice>
              <mc:Fallback>
                <p:oleObj name="" r:id="rId1" imgW="1143000" imgH="431800" progId="Equation.KSEE3">
                  <p:embed/>
                  <p:pic>
                    <p:nvPicPr>
                      <p:cNvPr id="0" name="对象 4">
                        <a:hlinkClick r:id="" action="ppaction://ole?verb=0"/>
                      </p:cNvPr>
                      <p:cNvPicPr/>
                      <p:nvPr/>
                    </p:nvPicPr>
                    <p:blipFill>
                      <a:blip r:embed="rId2"/>
                      <a:stretch>
                        <a:fillRect/>
                      </a:stretch>
                    </p:blipFill>
                    <p:spPr>
                      <a:xfrm>
                        <a:off x="3930733" y="3514074"/>
                        <a:ext cx="2947759" cy="1113584"/>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37490" y="4705114"/>
          <a:ext cx="6318985" cy="661547"/>
        </p:xfrm>
        <a:graphic>
          <a:graphicData uri="http://schemas.openxmlformats.org/presentationml/2006/ole">
            <mc:AlternateContent xmlns:mc="http://schemas.openxmlformats.org/markup-compatibility/2006">
              <mc:Choice xmlns:v="urn:schemas-microsoft-com:vml" Requires="v">
                <p:oleObj spid="_x0000_s7358" name="公式" r:id="rId3" imgW="2057400" imgH="215900" progId="Equation.3">
                  <p:embed/>
                </p:oleObj>
              </mc:Choice>
              <mc:Fallback>
                <p:oleObj name="公式" r:id="rId3" imgW="2057400" imgH="215900" progId="Equation.3">
                  <p:embed/>
                  <p:pic>
                    <p:nvPicPr>
                      <p:cNvPr id="0" name="对象 1">
                        <a:hlinkClick r:id="" action="ppaction://ole?verb=0"/>
                      </p:cNvPr>
                      <p:cNvPicPr/>
                      <p:nvPr/>
                    </p:nvPicPr>
                    <p:blipFill>
                      <a:blip r:embed="rId4"/>
                      <a:stretch>
                        <a:fillRect/>
                      </a:stretch>
                    </p:blipFill>
                    <p:spPr>
                      <a:xfrm>
                        <a:off x="2437490" y="4705114"/>
                        <a:ext cx="6318985" cy="661547"/>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695827" y="5479035"/>
          <a:ext cx="3955952" cy="1005654"/>
        </p:xfrm>
        <a:graphic>
          <a:graphicData uri="http://schemas.openxmlformats.org/presentationml/2006/ole">
            <mc:AlternateContent xmlns:mc="http://schemas.openxmlformats.org/markup-compatibility/2006">
              <mc:Choice xmlns:v="urn:schemas-microsoft-com:vml" Requires="v">
                <p:oleObj spid="_x0000_s4382" name="公式" r:id="rId5" imgW="1651000" imgH="419100" progId="Equation.3">
                  <p:embed/>
                </p:oleObj>
              </mc:Choice>
              <mc:Fallback>
                <p:oleObj name="公式" r:id="rId5" imgW="1651000" imgH="419100" progId="Equation.3">
                  <p:embed/>
                  <p:pic>
                    <p:nvPicPr>
                      <p:cNvPr id="0" name="图片 4096"/>
                      <p:cNvPicPr/>
                      <p:nvPr/>
                    </p:nvPicPr>
                    <p:blipFill>
                      <a:blip r:embed="rId6"/>
                      <a:stretch>
                        <a:fillRect/>
                      </a:stretch>
                    </p:blipFill>
                    <p:spPr>
                      <a:xfrm>
                        <a:off x="3695827" y="5479035"/>
                        <a:ext cx="3955952" cy="1005654"/>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90000" lnSpcReduction="10000"/>
          </a:bodyPr>
          <a:lstStyle/>
          <a:p>
            <a:pPr>
              <a:lnSpc>
                <a:spcPct val="150000"/>
              </a:lnSpc>
            </a:pPr>
            <a:r>
              <a:rPr lang="en-US" altLang="zh-CN" dirty="0">
                <a:sym typeface="+mn-ea"/>
              </a:rPr>
              <a:t>ID3</a:t>
            </a:r>
            <a:r>
              <a:rPr lang="zh-CN" altLang="en-US" dirty="0">
                <a:sym typeface="+mn-ea"/>
              </a:rPr>
              <a:t>、</a:t>
            </a:r>
            <a:r>
              <a:rPr lang="en-US" altLang="zh-CN" dirty="0">
                <a:sym typeface="+mn-ea"/>
              </a:rPr>
              <a:t>C4.5</a:t>
            </a:r>
            <a:r>
              <a:rPr lang="zh-CN" altLang="en-US" dirty="0">
                <a:sym typeface="+mn-ea"/>
              </a:rPr>
              <a:t>和</a:t>
            </a:r>
            <a:r>
              <a:rPr lang="en-US" altLang="zh-CN" dirty="0">
                <a:sym typeface="+mn-ea"/>
              </a:rPr>
              <a:t>CART</a:t>
            </a:r>
            <a:r>
              <a:rPr lang="zh-CN" altLang="en-US" sz="2400" dirty="0">
                <a:solidFill>
                  <a:schemeClr val="tx1"/>
                </a:solidFill>
              </a:rPr>
              <a:t>算法均只适合在小规模数据集上使用</a:t>
            </a:r>
            <a:endParaRPr lang="zh-CN" altLang="en-US" sz="2400" dirty="0">
              <a:solidFill>
                <a:schemeClr val="tx1"/>
              </a:solidFill>
            </a:endParaRPr>
          </a:p>
          <a:p>
            <a:pPr>
              <a:lnSpc>
                <a:spcPct val="150000"/>
              </a:lnSpc>
            </a:pPr>
            <a:r>
              <a:rPr lang="en-US" altLang="zh-CN" sz="2400" dirty="0">
                <a:solidFill>
                  <a:schemeClr val="tx1"/>
                </a:solidFill>
              </a:rPr>
              <a:t>ID3</a:t>
            </a:r>
            <a:r>
              <a:rPr lang="zh-CN" altLang="en-US" sz="2400" dirty="0">
                <a:solidFill>
                  <a:schemeClr val="tx1"/>
                </a:solidFill>
              </a:rPr>
              <a:t>、</a:t>
            </a:r>
            <a:r>
              <a:rPr lang="en-US" altLang="zh-CN" sz="2400" dirty="0">
                <a:solidFill>
                  <a:schemeClr val="tx1"/>
                </a:solidFill>
              </a:rPr>
              <a:t>C4.5</a:t>
            </a:r>
            <a:r>
              <a:rPr lang="zh-CN" altLang="en-US" sz="2400" dirty="0">
                <a:solidFill>
                  <a:schemeClr val="tx1"/>
                </a:solidFill>
              </a:rPr>
              <a:t>和</a:t>
            </a:r>
            <a:r>
              <a:rPr lang="en-US" altLang="zh-CN" sz="2400" dirty="0">
                <a:solidFill>
                  <a:schemeClr val="tx1"/>
                </a:solidFill>
              </a:rPr>
              <a:t>CART</a:t>
            </a:r>
            <a:r>
              <a:rPr lang="zh-CN" altLang="en-US" sz="2400" dirty="0">
                <a:solidFill>
                  <a:schemeClr val="tx1"/>
                </a:solidFill>
              </a:rPr>
              <a:t>算法都是单变量决策树</a:t>
            </a:r>
            <a:endParaRPr lang="zh-CN" altLang="en-US" sz="2400" dirty="0">
              <a:solidFill>
                <a:schemeClr val="tx1"/>
              </a:solidFill>
            </a:endParaRPr>
          </a:p>
          <a:p>
            <a:pPr>
              <a:lnSpc>
                <a:spcPct val="150000"/>
              </a:lnSpc>
            </a:pPr>
            <a:r>
              <a:rPr lang="zh-CN" altLang="en-US" sz="2400" dirty="0">
                <a:solidFill>
                  <a:schemeClr val="tx1"/>
                </a:solidFill>
              </a:rPr>
              <a:t>当属性值取值比较多的时候，最好考虑</a:t>
            </a:r>
            <a:r>
              <a:rPr lang="en-US" altLang="zh-CN" sz="2400" dirty="0">
                <a:solidFill>
                  <a:schemeClr val="tx1"/>
                </a:solidFill>
              </a:rPr>
              <a:t>C4.5</a:t>
            </a:r>
            <a:r>
              <a:rPr lang="zh-CN" altLang="en-US" sz="2400" dirty="0">
                <a:solidFill>
                  <a:schemeClr val="tx1"/>
                </a:solidFill>
              </a:rPr>
              <a:t>算法，</a:t>
            </a:r>
            <a:r>
              <a:rPr lang="en-US" altLang="zh-CN" sz="2400" dirty="0">
                <a:solidFill>
                  <a:schemeClr val="tx1"/>
                </a:solidFill>
              </a:rPr>
              <a:t>ID3</a:t>
            </a:r>
            <a:r>
              <a:rPr lang="zh-CN" altLang="en-US" sz="2400" dirty="0">
                <a:solidFill>
                  <a:schemeClr val="tx1"/>
                </a:solidFill>
              </a:rPr>
              <a:t>得出的效果会比较差</a:t>
            </a:r>
            <a:endParaRPr lang="zh-CN" altLang="en-US" sz="2400" dirty="0">
              <a:solidFill>
                <a:schemeClr val="tx1"/>
              </a:solidFill>
            </a:endParaRPr>
          </a:p>
          <a:p>
            <a:pPr>
              <a:lnSpc>
                <a:spcPct val="150000"/>
              </a:lnSpc>
            </a:pPr>
            <a:r>
              <a:rPr lang="zh-CN" altLang="en-US" sz="2400" dirty="0">
                <a:solidFill>
                  <a:schemeClr val="tx1"/>
                </a:solidFill>
              </a:rPr>
              <a:t>决策树分类一般情况只适合小数据量的情况</a:t>
            </a:r>
            <a:r>
              <a:rPr lang="en-US" altLang="zh-CN" sz="2400" dirty="0">
                <a:solidFill>
                  <a:schemeClr val="tx1"/>
                </a:solidFill>
              </a:rPr>
              <a:t>(</a:t>
            </a:r>
            <a:r>
              <a:rPr lang="zh-CN" altLang="en-US" sz="2400" dirty="0">
                <a:solidFill>
                  <a:schemeClr val="tx1"/>
                </a:solidFill>
              </a:rPr>
              <a:t>数据可以放内存</a:t>
            </a:r>
            <a:r>
              <a:rPr lang="en-US" altLang="zh-CN" sz="2400" dirty="0">
                <a:solidFill>
                  <a:schemeClr val="tx1"/>
                </a:solidFill>
              </a:rPr>
              <a:t>)</a:t>
            </a:r>
            <a:endParaRPr lang="en-US" altLang="zh-CN" sz="2400" dirty="0">
              <a:solidFill>
                <a:schemeClr val="tx1"/>
              </a:solidFill>
            </a:endParaRPr>
          </a:p>
          <a:p>
            <a:pPr>
              <a:lnSpc>
                <a:spcPct val="150000"/>
              </a:lnSpc>
            </a:pPr>
            <a:r>
              <a:rPr lang="en-US" altLang="zh-CN" sz="2400" dirty="0">
                <a:solidFill>
                  <a:schemeClr val="tx1"/>
                </a:solidFill>
              </a:rPr>
              <a:t>CART</a:t>
            </a:r>
            <a:r>
              <a:rPr lang="zh-CN" altLang="en-US" sz="2400" dirty="0">
                <a:solidFill>
                  <a:schemeClr val="tx1"/>
                </a:solidFill>
              </a:rPr>
              <a:t>算法是三种算法中最常用的一种决策树构建算法</a:t>
            </a:r>
            <a:r>
              <a:rPr lang="en-US" altLang="zh-CN" sz="2400" dirty="0">
                <a:solidFill>
                  <a:schemeClr val="tx1"/>
                </a:solidFill>
              </a:rPr>
              <a:t>(sklearn</a:t>
            </a:r>
            <a:r>
              <a:rPr lang="zh-CN" altLang="en-US" sz="2400" dirty="0">
                <a:solidFill>
                  <a:schemeClr val="tx1"/>
                </a:solidFill>
              </a:rPr>
              <a:t>中仅支持</a:t>
            </a:r>
            <a:r>
              <a:rPr lang="en-US" altLang="zh-CN" sz="2400" dirty="0">
                <a:solidFill>
                  <a:schemeClr val="tx1"/>
                </a:solidFill>
              </a:rPr>
              <a:t>CART)</a:t>
            </a:r>
            <a:r>
              <a:rPr lang="zh-CN" altLang="en-US" sz="2400" dirty="0">
                <a:solidFill>
                  <a:schemeClr val="tx1"/>
                </a:solidFill>
              </a:rPr>
              <a:t>。</a:t>
            </a:r>
            <a:endParaRPr lang="zh-CN" altLang="en-US" sz="2400" dirty="0">
              <a:solidFill>
                <a:schemeClr val="tx1"/>
              </a:solidFill>
            </a:endParaRPr>
          </a:p>
          <a:p>
            <a:pPr>
              <a:lnSpc>
                <a:spcPct val="150000"/>
              </a:lnSpc>
            </a:pPr>
            <a:r>
              <a:rPr lang="zh-CN" altLang="en-US" sz="2400" dirty="0">
                <a:solidFill>
                  <a:schemeClr val="tx1"/>
                </a:solidFill>
              </a:rPr>
              <a:t>三种算法的区别仅仅只是对于当前树的评价标准不同而已，</a:t>
            </a:r>
            <a:r>
              <a:rPr lang="en-US" altLang="zh-CN" sz="2400" dirty="0">
                <a:solidFill>
                  <a:schemeClr val="tx1"/>
                </a:solidFill>
              </a:rPr>
              <a:t>ID3</a:t>
            </a:r>
            <a:r>
              <a:rPr lang="zh-CN" altLang="en-US" sz="2400" dirty="0">
                <a:solidFill>
                  <a:schemeClr val="tx1"/>
                </a:solidFill>
              </a:rPr>
              <a:t>使用</a:t>
            </a:r>
            <a:r>
              <a:rPr lang="zh-CN" altLang="en-US" sz="2400" b="1" dirty="0">
                <a:solidFill>
                  <a:srgbClr val="FF0000"/>
                </a:solidFill>
              </a:rPr>
              <a:t>信息增益</a:t>
            </a:r>
            <a:r>
              <a:rPr lang="zh-CN" altLang="en-US" sz="2400" dirty="0">
                <a:solidFill>
                  <a:schemeClr val="tx1"/>
                </a:solidFill>
              </a:rPr>
              <a:t>、</a:t>
            </a:r>
            <a:r>
              <a:rPr lang="en-US" altLang="zh-CN" sz="2400" dirty="0">
                <a:solidFill>
                  <a:schemeClr val="tx1"/>
                </a:solidFill>
              </a:rPr>
              <a:t>C4.5</a:t>
            </a:r>
            <a:r>
              <a:rPr lang="zh-CN" altLang="en-US" sz="2400" dirty="0">
                <a:solidFill>
                  <a:schemeClr val="tx1"/>
                </a:solidFill>
              </a:rPr>
              <a:t>使用</a:t>
            </a:r>
            <a:r>
              <a:rPr lang="zh-CN" altLang="en-US" sz="2400" b="1" dirty="0">
                <a:solidFill>
                  <a:srgbClr val="FF0000"/>
                </a:solidFill>
              </a:rPr>
              <a:t>信息增益率</a:t>
            </a:r>
            <a:r>
              <a:rPr lang="zh-CN" altLang="en-US" sz="2400" dirty="0">
                <a:solidFill>
                  <a:schemeClr val="tx1"/>
                </a:solidFill>
              </a:rPr>
              <a:t>、</a:t>
            </a:r>
            <a:r>
              <a:rPr lang="en-US" altLang="zh-CN" sz="2400" dirty="0">
                <a:solidFill>
                  <a:schemeClr val="tx1"/>
                </a:solidFill>
              </a:rPr>
              <a:t>CART</a:t>
            </a:r>
            <a:r>
              <a:rPr lang="zh-CN" altLang="en-US" sz="2400" dirty="0">
                <a:solidFill>
                  <a:schemeClr val="tx1"/>
                </a:solidFill>
              </a:rPr>
              <a:t>使用</a:t>
            </a:r>
            <a:r>
              <a:rPr lang="zh-CN" altLang="en-US" sz="2400" b="1" dirty="0">
                <a:solidFill>
                  <a:srgbClr val="FF0000"/>
                </a:solidFill>
              </a:rPr>
              <a:t>基尼系数</a:t>
            </a:r>
            <a:r>
              <a:rPr lang="zh-CN" altLang="en-US" sz="2400" dirty="0">
                <a:solidFill>
                  <a:schemeClr val="tx1"/>
                </a:solidFill>
              </a:rPr>
              <a:t>。（不是主要区别）</a:t>
            </a:r>
            <a:endParaRPr lang="zh-CN" altLang="en-US" sz="2400" dirty="0">
              <a:solidFill>
                <a:schemeClr val="tx1"/>
              </a:solidFill>
            </a:endParaRPr>
          </a:p>
          <a:p>
            <a:pPr>
              <a:lnSpc>
                <a:spcPct val="150000"/>
              </a:lnSpc>
            </a:pPr>
            <a:r>
              <a:rPr lang="en-US" altLang="zh-CN" sz="2400" dirty="0">
                <a:solidFill>
                  <a:schemeClr val="tx1"/>
                </a:solidFill>
              </a:rPr>
              <a:t>CART</a:t>
            </a:r>
            <a:r>
              <a:rPr lang="zh-CN" altLang="en-US" sz="2400" dirty="0">
                <a:solidFill>
                  <a:schemeClr val="tx1"/>
                </a:solidFill>
              </a:rPr>
              <a:t>算法构建的一定是二叉树，</a:t>
            </a:r>
            <a:r>
              <a:rPr lang="en-US" altLang="zh-CN" sz="2400" dirty="0">
                <a:solidFill>
                  <a:schemeClr val="tx1"/>
                </a:solidFill>
              </a:rPr>
              <a:t>ID3</a:t>
            </a:r>
            <a:r>
              <a:rPr lang="zh-CN" altLang="en-US" sz="2400" dirty="0">
                <a:solidFill>
                  <a:schemeClr val="tx1"/>
                </a:solidFill>
              </a:rPr>
              <a:t>和</a:t>
            </a:r>
            <a:r>
              <a:rPr lang="en-US" altLang="zh-CN" sz="2400" dirty="0">
                <a:solidFill>
                  <a:schemeClr val="tx1"/>
                </a:solidFill>
              </a:rPr>
              <a:t>C4.5</a:t>
            </a:r>
            <a:r>
              <a:rPr lang="zh-CN" altLang="en-US" sz="2400" dirty="0">
                <a:solidFill>
                  <a:schemeClr val="tx1"/>
                </a:solidFill>
              </a:rPr>
              <a:t>构建的不一定是二叉树。</a:t>
            </a:r>
            <a:r>
              <a:rPr lang="en-US" altLang="zh-CN" sz="2400" dirty="0">
                <a:solidFill>
                  <a:schemeClr val="tx1"/>
                </a:solidFill>
              </a:rPr>
              <a:t>(</a:t>
            </a:r>
            <a:r>
              <a:rPr lang="zh-CN" altLang="en-US" dirty="0">
                <a:sym typeface="+mn-ea"/>
              </a:rPr>
              <a:t>主要区别</a:t>
            </a:r>
            <a:r>
              <a:rPr lang="en-US" altLang="zh-CN" sz="2400" dirty="0">
                <a:solidFill>
                  <a:schemeClr val="tx1"/>
                </a:solidFill>
              </a:rPr>
              <a:t>)</a:t>
            </a:r>
            <a:endParaRPr lang="en-US" altLang="zh-CN" sz="2400" dirty="0">
              <a:solidFill>
                <a:schemeClr val="tx1"/>
              </a:solidFill>
            </a:endParaRPr>
          </a:p>
        </p:txBody>
      </p:sp>
      <p:sp>
        <p:nvSpPr>
          <p:cNvPr id="3" name="标题 2"/>
          <p:cNvSpPr>
            <a:spLocks noGrp="1"/>
          </p:cNvSpPr>
          <p:nvPr>
            <p:ph type="title"/>
          </p:nvPr>
        </p:nvSpPr>
        <p:spPr/>
        <p:txBody>
          <a:bodyPr/>
          <a:lstStyle/>
          <a:p>
            <a:r>
              <a:rPr lang="en-US" altLang="zh-CN" dirty="0"/>
              <a:t>ID3</a:t>
            </a:r>
            <a:r>
              <a:rPr lang="zh-CN" altLang="en-US" dirty="0"/>
              <a:t>、</a:t>
            </a:r>
            <a:r>
              <a:rPr lang="en-US" altLang="zh-CN" dirty="0"/>
              <a:t>C4.5</a:t>
            </a:r>
            <a:r>
              <a:rPr lang="zh-CN" altLang="en-US" dirty="0"/>
              <a:t>、</a:t>
            </a:r>
            <a:r>
              <a:rPr lang="en-US" altLang="zh-CN" dirty="0"/>
              <a:t>CART</a:t>
            </a:r>
            <a:r>
              <a:rPr lang="zh-CN" altLang="en-US" dirty="0"/>
              <a:t>分类树算法总结</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p:nvPr>
            <p:ph idx="1"/>
          </p:nvPr>
        </p:nvGraphicFramePr>
        <p:xfrm>
          <a:off x="715010" y="1653540"/>
          <a:ext cx="10515600" cy="2011680"/>
        </p:xfrm>
        <a:graphic>
          <a:graphicData uri="http://schemas.openxmlformats.org/drawingml/2006/table">
            <a:tbl>
              <a:tblPr firstRow="1" bandRow="1">
                <a:tableStyleId>{5C22544A-7EE6-4342-B048-85BDC9FD1C3A}</a:tableStyleId>
              </a:tblPr>
              <a:tblGrid>
                <a:gridCol w="774065"/>
                <a:gridCol w="1228725"/>
                <a:gridCol w="963295"/>
                <a:gridCol w="2291715"/>
                <a:gridCol w="1314450"/>
                <a:gridCol w="1314450"/>
                <a:gridCol w="1314450"/>
                <a:gridCol w="1314450"/>
              </a:tblGrid>
              <a:tr h="640080">
                <a:tc>
                  <a:txBody>
                    <a:bodyPr/>
                    <a:p>
                      <a:pPr>
                        <a:buNone/>
                      </a:pPr>
                      <a:r>
                        <a:rPr lang="zh-CN" altLang="en-US" sz="1800"/>
                        <a:t>算法</a:t>
                      </a:r>
                      <a:endParaRPr lang="zh-CN" altLang="en-US" sz="1800"/>
                    </a:p>
                  </a:txBody>
                  <a:tcPr marL="91423" marR="91423" marT="45711" marB="45711"/>
                </a:tc>
                <a:tc>
                  <a:txBody>
                    <a:bodyPr/>
                    <a:p>
                      <a:pPr>
                        <a:buNone/>
                      </a:pPr>
                      <a:r>
                        <a:rPr lang="zh-CN" altLang="en-US" sz="1800"/>
                        <a:t>支持模型</a:t>
                      </a:r>
                      <a:endParaRPr lang="zh-CN" altLang="en-US" sz="1800"/>
                    </a:p>
                  </a:txBody>
                  <a:tcPr marL="91423" marR="91423" marT="45711" marB="45711"/>
                </a:tc>
                <a:tc>
                  <a:txBody>
                    <a:bodyPr/>
                    <a:p>
                      <a:pPr>
                        <a:buNone/>
                      </a:pPr>
                      <a:r>
                        <a:rPr lang="zh-CN" altLang="en-US" sz="1800"/>
                        <a:t>树结构</a:t>
                      </a:r>
                      <a:endParaRPr lang="zh-CN" altLang="en-US" sz="1800"/>
                    </a:p>
                  </a:txBody>
                  <a:tcPr marL="91423" marR="91423" marT="45711" marB="45711"/>
                </a:tc>
                <a:tc>
                  <a:txBody>
                    <a:bodyPr/>
                    <a:p>
                      <a:pPr>
                        <a:buNone/>
                      </a:pPr>
                      <a:r>
                        <a:rPr lang="zh-CN" altLang="en-US" sz="1800"/>
                        <a:t>划分特征选择</a:t>
                      </a:r>
                      <a:endParaRPr lang="zh-CN" altLang="en-US" sz="1800"/>
                    </a:p>
                  </a:txBody>
                  <a:tcPr marL="91423" marR="91423" marT="45711" marB="45711"/>
                </a:tc>
                <a:tc>
                  <a:txBody>
                    <a:bodyPr/>
                    <a:p>
                      <a:pPr>
                        <a:buNone/>
                      </a:pPr>
                      <a:r>
                        <a:rPr lang="zh-CN" altLang="en-US" sz="1800"/>
                        <a:t>连续值处理</a:t>
                      </a:r>
                      <a:endParaRPr lang="zh-CN" altLang="en-US" sz="1800"/>
                    </a:p>
                  </a:txBody>
                  <a:tcPr marL="91423" marR="91423" marT="45711" marB="45711"/>
                </a:tc>
                <a:tc>
                  <a:txBody>
                    <a:bodyPr/>
                    <a:p>
                      <a:pPr>
                        <a:buNone/>
                      </a:pPr>
                      <a:r>
                        <a:rPr lang="zh-CN" altLang="en-US" sz="1800"/>
                        <a:t>缺失值处理</a:t>
                      </a:r>
                      <a:endParaRPr lang="zh-CN" altLang="en-US" sz="1800"/>
                    </a:p>
                  </a:txBody>
                  <a:tcPr marL="91423" marR="91423" marT="45711" marB="45711"/>
                </a:tc>
                <a:tc>
                  <a:txBody>
                    <a:bodyPr/>
                    <a:p>
                      <a:pPr>
                        <a:buNone/>
                      </a:pPr>
                      <a:r>
                        <a:rPr lang="zh-CN" altLang="en-US" sz="1800"/>
                        <a:t>剪枝</a:t>
                      </a:r>
                      <a:endParaRPr lang="zh-CN" altLang="en-US" sz="1800"/>
                    </a:p>
                  </a:txBody>
                  <a:tcPr marL="91423" marR="91423" marT="45711" marB="45711"/>
                </a:tc>
                <a:tc>
                  <a:txBody>
                    <a:bodyPr/>
                    <a:p>
                      <a:pPr>
                        <a:buNone/>
                      </a:pPr>
                      <a:r>
                        <a:rPr lang="zh-CN" altLang="en-US" sz="1800"/>
                        <a:t>特征属性多次使用</a:t>
                      </a:r>
                      <a:endParaRPr lang="zh-CN" altLang="en-US" sz="1800"/>
                    </a:p>
                  </a:txBody>
                  <a:tcPr marL="91423" marR="91423" marT="45711" marB="45711"/>
                </a:tc>
              </a:tr>
              <a:tr h="365760">
                <a:tc>
                  <a:txBody>
                    <a:bodyPr/>
                    <a:p>
                      <a:pPr>
                        <a:buNone/>
                      </a:pPr>
                      <a:r>
                        <a:rPr lang="en-US" altLang="zh-CN" sz="1800"/>
                        <a:t>ID3</a:t>
                      </a:r>
                      <a:endParaRPr lang="en-US" altLang="zh-CN" sz="1800"/>
                    </a:p>
                  </a:txBody>
                  <a:tcPr marL="91423" marR="91423" marT="45711" marB="45711"/>
                </a:tc>
                <a:tc>
                  <a:txBody>
                    <a:bodyPr/>
                    <a:p>
                      <a:pPr>
                        <a:buNone/>
                      </a:pPr>
                      <a:r>
                        <a:rPr lang="zh-CN" altLang="en-US" sz="1800"/>
                        <a:t>分类</a:t>
                      </a:r>
                      <a:endParaRPr lang="zh-CN" altLang="en-US" sz="1800"/>
                    </a:p>
                  </a:txBody>
                  <a:tcPr marL="91423" marR="91423" marT="45711" marB="45711"/>
                </a:tc>
                <a:tc>
                  <a:txBody>
                    <a:bodyPr/>
                    <a:p>
                      <a:pPr>
                        <a:buNone/>
                      </a:pPr>
                      <a:r>
                        <a:rPr lang="zh-CN" altLang="en-US" sz="1800"/>
                        <a:t>多叉树</a:t>
                      </a:r>
                      <a:endParaRPr lang="zh-CN" altLang="en-US" sz="1800"/>
                    </a:p>
                  </a:txBody>
                  <a:tcPr marL="91423" marR="91423" marT="45711" marB="45711"/>
                </a:tc>
                <a:tc>
                  <a:txBody>
                    <a:bodyPr/>
                    <a:p>
                      <a:pPr>
                        <a:buNone/>
                      </a:pPr>
                      <a:r>
                        <a:rPr lang="zh-CN" altLang="en-US" sz="1800"/>
                        <a:t>信息增益</a:t>
                      </a:r>
                      <a:endParaRPr lang="zh-CN" altLang="en-US" sz="1800"/>
                    </a:p>
                  </a:txBody>
                  <a:tcPr marL="91423" marR="91423" marT="45711" marB="45711"/>
                </a:tc>
                <a:tc>
                  <a:txBody>
                    <a:bodyPr/>
                    <a:p>
                      <a:pPr>
                        <a:buNone/>
                      </a:pPr>
                      <a:r>
                        <a:rPr lang="zh-CN" altLang="en-US" sz="1800"/>
                        <a:t>不支持</a:t>
                      </a:r>
                      <a:endParaRPr lang="zh-CN" altLang="en-US" sz="1800"/>
                    </a:p>
                  </a:txBody>
                  <a:tcPr marL="91423" marR="91423" marT="45711" marB="45711"/>
                </a:tc>
                <a:tc>
                  <a:txBody>
                    <a:bodyPr/>
                    <a:p>
                      <a:pPr>
                        <a:buNone/>
                      </a:pPr>
                      <a:r>
                        <a:rPr lang="zh-CN" altLang="en-US" sz="1800"/>
                        <a:t>不支持</a:t>
                      </a:r>
                      <a:endParaRPr lang="en-US" altLang="zh-CN" sz="1800"/>
                    </a:p>
                  </a:txBody>
                  <a:tcPr marL="91423" marR="91423" marT="45711" marB="45711"/>
                </a:tc>
                <a:tc>
                  <a:txBody>
                    <a:bodyPr/>
                    <a:p>
                      <a:pPr>
                        <a:buNone/>
                      </a:pPr>
                      <a:r>
                        <a:rPr lang="zh-CN" altLang="en-US" sz="1800"/>
                        <a:t>不支持</a:t>
                      </a:r>
                      <a:endParaRPr lang="zh-CN" altLang="en-US" sz="1800"/>
                    </a:p>
                  </a:txBody>
                  <a:tcPr marL="91423" marR="91423" marT="45711" marB="45711"/>
                </a:tc>
                <a:tc>
                  <a:txBody>
                    <a:bodyPr/>
                    <a:p>
                      <a:pPr>
                        <a:buNone/>
                      </a:pPr>
                      <a:r>
                        <a:rPr lang="zh-CN" altLang="en-US" sz="1800"/>
                        <a:t>不支持</a:t>
                      </a:r>
                      <a:endParaRPr lang="zh-CN" altLang="en-US" sz="1800"/>
                    </a:p>
                  </a:txBody>
                  <a:tcPr marL="91423" marR="91423" marT="45711" marB="45711"/>
                </a:tc>
              </a:tr>
              <a:tr h="365760">
                <a:tc>
                  <a:txBody>
                    <a:bodyPr/>
                    <a:p>
                      <a:pPr>
                        <a:buNone/>
                      </a:pPr>
                      <a:r>
                        <a:rPr lang="en-US" altLang="zh-CN" sz="1800"/>
                        <a:t>C4.5</a:t>
                      </a:r>
                      <a:endParaRPr lang="en-US" altLang="zh-CN" sz="1800"/>
                    </a:p>
                  </a:txBody>
                  <a:tcPr marL="91423" marR="91423" marT="45711" marB="45711"/>
                </a:tc>
                <a:tc>
                  <a:txBody>
                    <a:bodyPr/>
                    <a:p>
                      <a:pPr>
                        <a:buNone/>
                      </a:pPr>
                      <a:r>
                        <a:rPr lang="zh-CN" altLang="en-US" sz="1800"/>
                        <a:t>分类</a:t>
                      </a:r>
                      <a:endParaRPr lang="zh-CN" altLang="en-US" sz="1800"/>
                    </a:p>
                  </a:txBody>
                  <a:tcPr marL="91423" marR="91423" marT="45711" marB="45711"/>
                </a:tc>
                <a:tc>
                  <a:txBody>
                    <a:bodyPr/>
                    <a:p>
                      <a:pPr>
                        <a:buNone/>
                      </a:pPr>
                      <a:r>
                        <a:rPr lang="zh-CN" altLang="en-US" sz="1800">
                          <a:sym typeface="+mn-ea"/>
                        </a:rPr>
                        <a:t>多叉树</a:t>
                      </a:r>
                      <a:endParaRPr lang="zh-CN" altLang="en-US" sz="1800"/>
                    </a:p>
                  </a:txBody>
                  <a:tcPr marL="91423" marR="91423" marT="45711" marB="45711"/>
                </a:tc>
                <a:tc>
                  <a:txBody>
                    <a:bodyPr/>
                    <a:p>
                      <a:pPr>
                        <a:buNone/>
                      </a:pPr>
                      <a:r>
                        <a:rPr lang="zh-CN" altLang="en-US" sz="1800"/>
                        <a:t>信息增益率</a:t>
                      </a:r>
                      <a:endParaRPr lang="zh-CN" altLang="en-US" sz="1800"/>
                    </a:p>
                  </a:txBody>
                  <a:tcPr marL="91423" marR="91423" marT="45711" marB="45711"/>
                </a:tc>
                <a:tc>
                  <a:txBody>
                    <a:bodyPr/>
                    <a:p>
                      <a:pPr>
                        <a:buNone/>
                      </a:pPr>
                      <a:r>
                        <a:rPr lang="zh-CN" altLang="en-US" sz="1800"/>
                        <a:t>支持</a:t>
                      </a:r>
                      <a:endParaRPr lang="zh-CN" altLang="en-US" sz="1800"/>
                    </a:p>
                  </a:txBody>
                  <a:tcPr marL="91423" marR="91423" marT="45711" marB="45711"/>
                </a:tc>
                <a:tc>
                  <a:txBody>
                    <a:bodyPr/>
                    <a:p>
                      <a:pPr>
                        <a:buNone/>
                      </a:pPr>
                      <a:r>
                        <a:rPr lang="en-US" altLang="zh-CN" sz="1800"/>
                        <a:t> </a:t>
                      </a:r>
                      <a:r>
                        <a:rPr lang="zh-CN" altLang="en-US" sz="1800"/>
                        <a:t>支持</a:t>
                      </a:r>
                      <a:endParaRPr lang="zh-CN" altLang="en-US" sz="1800"/>
                    </a:p>
                  </a:txBody>
                  <a:tcPr marL="91423" marR="91423" marT="45711" marB="45711"/>
                </a:tc>
                <a:tc>
                  <a:txBody>
                    <a:bodyPr/>
                    <a:p>
                      <a:pPr>
                        <a:buNone/>
                      </a:pPr>
                      <a:r>
                        <a:rPr lang="zh-CN" altLang="en-US" sz="1800"/>
                        <a:t>支持</a:t>
                      </a:r>
                      <a:endParaRPr lang="zh-CN" altLang="en-US" sz="1800"/>
                    </a:p>
                  </a:txBody>
                  <a:tcPr marL="91423" marR="91423" marT="45711" marB="45711"/>
                </a:tc>
                <a:tc>
                  <a:txBody>
                    <a:bodyPr/>
                    <a:p>
                      <a:pPr>
                        <a:buNone/>
                      </a:pPr>
                      <a:r>
                        <a:rPr lang="zh-CN" altLang="en-US" sz="1800"/>
                        <a:t>不支持</a:t>
                      </a:r>
                      <a:endParaRPr lang="zh-CN" altLang="en-US" sz="1800"/>
                    </a:p>
                  </a:txBody>
                  <a:tcPr marL="91423" marR="91423" marT="45711" marB="45711"/>
                </a:tc>
              </a:tr>
              <a:tr h="640080">
                <a:tc>
                  <a:txBody>
                    <a:bodyPr/>
                    <a:p>
                      <a:pPr>
                        <a:buNone/>
                      </a:pPr>
                      <a:r>
                        <a:rPr lang="en-US" altLang="zh-CN" sz="1800"/>
                        <a:t>CART</a:t>
                      </a:r>
                      <a:endParaRPr lang="en-US" altLang="zh-CN" sz="1800"/>
                    </a:p>
                  </a:txBody>
                  <a:tcPr marL="91423" marR="91423" marT="45711" marB="45711"/>
                </a:tc>
                <a:tc>
                  <a:txBody>
                    <a:bodyPr/>
                    <a:p>
                      <a:pPr>
                        <a:buNone/>
                      </a:pPr>
                      <a:r>
                        <a:rPr lang="zh-CN" altLang="en-US" sz="1800"/>
                        <a:t>分类、回归</a:t>
                      </a:r>
                      <a:endParaRPr lang="zh-CN" altLang="en-US" sz="1800"/>
                    </a:p>
                  </a:txBody>
                  <a:tcPr marL="91423" marR="91423" marT="45711" marB="45711"/>
                </a:tc>
                <a:tc>
                  <a:txBody>
                    <a:bodyPr/>
                    <a:p>
                      <a:pPr>
                        <a:buNone/>
                      </a:pPr>
                      <a:r>
                        <a:rPr lang="zh-CN" altLang="en-US" sz="1800"/>
                        <a:t>二叉树</a:t>
                      </a:r>
                      <a:endParaRPr lang="zh-CN" altLang="en-US" sz="1800"/>
                    </a:p>
                  </a:txBody>
                  <a:tcPr marL="91423" marR="91423" marT="45711" marB="45711"/>
                </a:tc>
                <a:tc>
                  <a:txBody>
                    <a:bodyPr/>
                    <a:p>
                      <a:pPr>
                        <a:buNone/>
                      </a:pPr>
                      <a:r>
                        <a:rPr lang="zh-CN" altLang="en-US" sz="1800"/>
                        <a:t>基尼系数、均方差</a:t>
                      </a:r>
                      <a:endParaRPr lang="zh-CN" altLang="en-US" sz="1800"/>
                    </a:p>
                  </a:txBody>
                  <a:tcPr marL="91423" marR="91423" marT="45711" marB="45711"/>
                </a:tc>
                <a:tc>
                  <a:txBody>
                    <a:bodyPr/>
                    <a:p>
                      <a:pPr>
                        <a:buNone/>
                      </a:pPr>
                      <a:r>
                        <a:rPr lang="zh-CN" altLang="en-US" sz="1800"/>
                        <a:t>支持</a:t>
                      </a:r>
                      <a:endParaRPr lang="zh-CN" altLang="en-US" sz="1800"/>
                    </a:p>
                  </a:txBody>
                  <a:tcPr marL="91423" marR="91423" marT="45711" marB="45711"/>
                </a:tc>
                <a:tc>
                  <a:txBody>
                    <a:bodyPr/>
                    <a:p>
                      <a:pPr>
                        <a:buNone/>
                      </a:pPr>
                      <a:r>
                        <a:rPr lang="zh-CN" altLang="en-US" sz="1800"/>
                        <a:t>支持</a:t>
                      </a:r>
                      <a:endParaRPr lang="zh-CN" altLang="en-US" sz="1800"/>
                    </a:p>
                  </a:txBody>
                  <a:tcPr marL="91423" marR="91423" marT="45711" marB="45711"/>
                </a:tc>
                <a:tc>
                  <a:txBody>
                    <a:bodyPr/>
                    <a:p>
                      <a:pPr>
                        <a:buNone/>
                      </a:pPr>
                      <a:r>
                        <a:rPr lang="zh-CN" altLang="en-US" sz="1800"/>
                        <a:t>支持</a:t>
                      </a:r>
                      <a:endParaRPr lang="zh-CN" altLang="en-US" sz="1800"/>
                    </a:p>
                  </a:txBody>
                  <a:tcPr marL="91423" marR="91423" marT="45711" marB="45711"/>
                </a:tc>
                <a:tc>
                  <a:txBody>
                    <a:bodyPr/>
                    <a:p>
                      <a:pPr>
                        <a:buNone/>
                      </a:pPr>
                      <a:r>
                        <a:rPr lang="zh-CN" altLang="en-US" sz="1800"/>
                        <a:t>支持</a:t>
                      </a:r>
                      <a:endParaRPr lang="zh-CN" altLang="en-US" sz="1800"/>
                    </a:p>
                  </a:txBody>
                  <a:tcPr marL="91423" marR="91423" marT="45711" marB="45711"/>
                </a:tc>
              </a:tr>
            </a:tbl>
          </a:graphicData>
        </a:graphic>
      </p:graphicFrame>
      <p:sp>
        <p:nvSpPr>
          <p:cNvPr id="4" name="标题 3"/>
          <p:cNvSpPr>
            <a:spLocks noGrp="1"/>
          </p:cNvSpPr>
          <p:nvPr>
            <p:ph type="title"/>
          </p:nvPr>
        </p:nvSpPr>
        <p:spPr/>
        <p:txBody>
          <a:bodyPr>
            <a:normAutofit/>
          </a:bodyPr>
          <a:p>
            <a:r>
              <a:rPr lang="en-US" altLang="zh-CN" dirty="0">
                <a:sym typeface="+mn-ea"/>
              </a:rPr>
              <a:t>ID3</a:t>
            </a:r>
            <a:r>
              <a:rPr lang="zh-CN" altLang="en-US" dirty="0">
                <a:sym typeface="+mn-ea"/>
              </a:rPr>
              <a:t>、</a:t>
            </a:r>
            <a:r>
              <a:rPr lang="en-US" altLang="zh-CN" dirty="0">
                <a:sym typeface="+mn-ea"/>
              </a:rPr>
              <a:t>C4.5</a:t>
            </a:r>
            <a:r>
              <a:rPr lang="zh-CN" altLang="en-US" dirty="0">
                <a:sym typeface="+mn-ea"/>
              </a:rPr>
              <a:t>、</a:t>
            </a:r>
            <a:r>
              <a:rPr lang="en-US" altLang="zh-CN" dirty="0">
                <a:sym typeface="+mn-ea"/>
              </a:rPr>
              <a:t>CART</a:t>
            </a:r>
            <a:r>
              <a:rPr lang="zh-CN" altLang="en-US" dirty="0">
                <a:sym typeface="+mn-ea"/>
              </a:rPr>
              <a:t>分类树算法总结</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nvPr>
        </p:nvGraphicFramePr>
        <p:xfrm>
          <a:off x="838200" y="1200150"/>
          <a:ext cx="10515600" cy="4433570"/>
        </p:xfrm>
        <a:graphic>
          <a:graphicData uri="http://schemas.openxmlformats.org/drawingml/2006/table">
            <a:tbl>
              <a:tblPr firstRow="1" bandRow="1">
                <a:tableStyleId>{D27102A9-8310-4765-A935-A1911B00CA55}</a:tableStyleId>
              </a:tblPr>
              <a:tblGrid>
                <a:gridCol w="1101725"/>
                <a:gridCol w="1997710"/>
                <a:gridCol w="3220085"/>
                <a:gridCol w="2092960"/>
                <a:gridCol w="2103120"/>
              </a:tblGrid>
              <a:tr h="381000">
                <a:tc>
                  <a:txBody>
                    <a:bodyPr/>
                    <a:lstStyle/>
                    <a:p>
                      <a:pPr algn="ctr">
                        <a:buNone/>
                      </a:pPr>
                      <a:r>
                        <a:rPr lang="en-US" altLang="zh-CN" sz="1800"/>
                        <a:t>ID</a:t>
                      </a:r>
                      <a:endParaRPr lang="en-US" altLang="zh-CN" sz="1800"/>
                    </a:p>
                  </a:txBody>
                  <a:tcPr marL="91423" marR="91423" marT="45711" marB="45711" anchor="ctr"/>
                </a:tc>
                <a:tc>
                  <a:txBody>
                    <a:bodyPr/>
                    <a:lstStyle/>
                    <a:p>
                      <a:pPr algn="ctr">
                        <a:buNone/>
                      </a:pPr>
                      <a:r>
                        <a:rPr lang="zh-CN" altLang="en-US" sz="1800"/>
                        <a:t>拥有房产</a:t>
                      </a:r>
                      <a:r>
                        <a:rPr lang="en-US" altLang="zh-CN" sz="1800"/>
                        <a:t>(</a:t>
                      </a:r>
                      <a:r>
                        <a:rPr lang="zh-CN" altLang="en-US" sz="1800"/>
                        <a:t>是</a:t>
                      </a:r>
                      <a:r>
                        <a:rPr lang="en-US" altLang="zh-CN" sz="1800"/>
                        <a:t>/</a:t>
                      </a:r>
                      <a:r>
                        <a:rPr lang="zh-CN" altLang="en-US" sz="1800"/>
                        <a:t>否</a:t>
                      </a:r>
                      <a:r>
                        <a:rPr lang="en-US" altLang="zh-CN" sz="1800"/>
                        <a:t>)</a:t>
                      </a:r>
                      <a:endParaRPr lang="en-US" altLang="zh-CN" sz="1800"/>
                    </a:p>
                  </a:txBody>
                  <a:tcPr marL="91423" marR="91423" marT="45711" marB="45711" anchor="ctr"/>
                </a:tc>
                <a:tc>
                  <a:txBody>
                    <a:bodyPr/>
                    <a:lstStyle/>
                    <a:p>
                      <a:pPr algn="ctr">
                        <a:buNone/>
                      </a:pPr>
                      <a:r>
                        <a:rPr lang="zh-CN" altLang="en-US" sz="1800"/>
                        <a:t>婚姻状态</a:t>
                      </a:r>
                      <a:r>
                        <a:rPr lang="en-US" altLang="zh-CN" sz="1800"/>
                        <a:t>(</a:t>
                      </a:r>
                      <a:r>
                        <a:rPr lang="zh-CN" altLang="en-US" sz="1800"/>
                        <a:t>单身</a:t>
                      </a:r>
                      <a:r>
                        <a:rPr lang="en-US" altLang="zh-CN" sz="1800"/>
                        <a:t>\</a:t>
                      </a:r>
                      <a:r>
                        <a:rPr lang="zh-CN" altLang="en-US" sz="1800"/>
                        <a:t>已婚</a:t>
                      </a:r>
                      <a:r>
                        <a:rPr lang="en-US" altLang="zh-CN" sz="1800"/>
                        <a:t>\</a:t>
                      </a:r>
                      <a:r>
                        <a:rPr lang="zh-CN" altLang="en-US" sz="1800"/>
                        <a:t>离婚</a:t>
                      </a:r>
                      <a:r>
                        <a:rPr lang="en-US" altLang="zh-CN" sz="1800"/>
                        <a:t>)</a:t>
                      </a:r>
                      <a:endParaRPr lang="en-US" altLang="zh-CN" sz="1800"/>
                    </a:p>
                  </a:txBody>
                  <a:tcPr marL="91423" marR="91423" marT="45711" marB="45711" anchor="ctr"/>
                </a:tc>
                <a:tc>
                  <a:txBody>
                    <a:bodyPr/>
                    <a:lstStyle/>
                    <a:p>
                      <a:pPr algn="ctr">
                        <a:buNone/>
                      </a:pPr>
                      <a:r>
                        <a:rPr lang="zh-CN" altLang="en-US" sz="1800"/>
                        <a:t>年收入</a:t>
                      </a:r>
                      <a:r>
                        <a:rPr lang="en-US" altLang="zh-CN" sz="1800"/>
                        <a:t>(</a:t>
                      </a:r>
                      <a:r>
                        <a:rPr lang="zh-CN" altLang="en-US" sz="1800"/>
                        <a:t>单位</a:t>
                      </a:r>
                      <a:r>
                        <a:rPr lang="en-US" altLang="zh-CN" sz="1800"/>
                        <a:t>:</a:t>
                      </a:r>
                      <a:r>
                        <a:rPr lang="zh-CN" altLang="en-US" sz="1800"/>
                        <a:t>千元</a:t>
                      </a:r>
                      <a:r>
                        <a:rPr lang="en-US" altLang="zh-CN" sz="1800"/>
                        <a:t>)</a:t>
                      </a:r>
                      <a:endParaRPr lang="en-US" altLang="zh-CN" sz="1800"/>
                    </a:p>
                  </a:txBody>
                  <a:tcPr marL="91423" marR="91423" marT="45711" marB="45711" anchor="ctr"/>
                </a:tc>
                <a:tc>
                  <a:txBody>
                    <a:bodyPr/>
                    <a:lstStyle/>
                    <a:p>
                      <a:pPr algn="ctr">
                        <a:buNone/>
                      </a:pPr>
                      <a:r>
                        <a:rPr lang="zh-CN" altLang="en-US" sz="1800"/>
                        <a:t>无法偿还债务</a:t>
                      </a:r>
                      <a:r>
                        <a:rPr lang="en-US" altLang="zh-CN" sz="1800"/>
                        <a:t>(</a:t>
                      </a:r>
                      <a:r>
                        <a:rPr lang="zh-CN" altLang="en-US" sz="1800"/>
                        <a:t>是</a:t>
                      </a:r>
                      <a:r>
                        <a:rPr lang="en-US" altLang="zh-CN" sz="1800"/>
                        <a:t>/</a:t>
                      </a:r>
                      <a:r>
                        <a:rPr lang="zh-CN" altLang="en-US" sz="1800"/>
                        <a:t>否</a:t>
                      </a:r>
                      <a:r>
                        <a:rPr lang="en-US" altLang="zh-CN" sz="1800"/>
                        <a:t>)</a:t>
                      </a:r>
                      <a:endParaRPr lang="en-US" altLang="zh-CN" sz="1800"/>
                    </a:p>
                  </a:txBody>
                  <a:tcPr marL="91423" marR="91423" marT="45711" marB="45711" anchor="ctr"/>
                </a:tc>
              </a:tr>
              <a:tr h="381000">
                <a:tc>
                  <a:txBody>
                    <a:bodyPr/>
                    <a:lstStyle/>
                    <a:p>
                      <a:pPr>
                        <a:buNone/>
                      </a:pPr>
                      <a:r>
                        <a:rPr lang="en-US" altLang="zh-CN" sz="1800"/>
                        <a:t>1</a:t>
                      </a:r>
                      <a:endParaRPr lang="en-US" altLang="zh-CN" sz="1800"/>
                    </a:p>
                  </a:txBody>
                  <a:tcPr marL="91423" marR="91423" marT="45711" marB="45711"/>
                </a:tc>
                <a:tc>
                  <a:txBody>
                    <a:bodyPr/>
                    <a:lstStyle/>
                    <a:p>
                      <a:pPr>
                        <a:buNone/>
                      </a:pPr>
                      <a:r>
                        <a:rPr lang="zh-CN" altLang="en-US" sz="1800"/>
                        <a:t>是</a:t>
                      </a:r>
                      <a:endParaRPr lang="zh-CN" altLang="en-US" sz="1800"/>
                    </a:p>
                  </a:txBody>
                  <a:tcPr marL="91423" marR="91423" marT="45711" marB="45711"/>
                </a:tc>
                <a:tc>
                  <a:txBody>
                    <a:bodyPr/>
                    <a:lstStyle/>
                    <a:p>
                      <a:pPr>
                        <a:buNone/>
                      </a:pPr>
                      <a:r>
                        <a:rPr lang="zh-CN" altLang="en-US" sz="1800"/>
                        <a:t>单身</a:t>
                      </a:r>
                      <a:endParaRPr lang="zh-CN" altLang="en-US" sz="1800"/>
                    </a:p>
                  </a:txBody>
                  <a:tcPr marL="91423" marR="91423" marT="45711" marB="45711"/>
                </a:tc>
                <a:tc>
                  <a:txBody>
                    <a:bodyPr/>
                    <a:lstStyle/>
                    <a:p>
                      <a:pPr>
                        <a:buNone/>
                      </a:pPr>
                      <a:r>
                        <a:rPr lang="en-US" altLang="zh-CN" sz="1800"/>
                        <a:t>125</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r>
              <a:tr h="380365">
                <a:tc>
                  <a:txBody>
                    <a:bodyPr/>
                    <a:lstStyle/>
                    <a:p>
                      <a:pPr>
                        <a:buNone/>
                      </a:pPr>
                      <a:r>
                        <a:rPr lang="en-US" altLang="zh-CN" sz="1800"/>
                        <a:t>2</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c>
                  <a:txBody>
                    <a:bodyPr/>
                    <a:lstStyle/>
                    <a:p>
                      <a:pPr>
                        <a:buNone/>
                      </a:pPr>
                      <a:r>
                        <a:rPr lang="zh-CN" altLang="en-US" sz="1800"/>
                        <a:t>已婚</a:t>
                      </a:r>
                      <a:endParaRPr lang="zh-CN" altLang="en-US" sz="1800"/>
                    </a:p>
                  </a:txBody>
                  <a:tcPr marL="91423" marR="91423" marT="45711" marB="45711"/>
                </a:tc>
                <a:tc>
                  <a:txBody>
                    <a:bodyPr/>
                    <a:lstStyle/>
                    <a:p>
                      <a:pPr>
                        <a:buNone/>
                      </a:pPr>
                      <a:r>
                        <a:rPr lang="en-US" altLang="zh-CN" sz="1800"/>
                        <a:t>100</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r>
              <a:tr h="381000">
                <a:tc>
                  <a:txBody>
                    <a:bodyPr/>
                    <a:lstStyle/>
                    <a:p>
                      <a:pPr>
                        <a:buNone/>
                      </a:pPr>
                      <a:r>
                        <a:rPr lang="en-US" altLang="zh-CN" sz="1800"/>
                        <a:t>3</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c>
                  <a:txBody>
                    <a:bodyPr/>
                    <a:lstStyle/>
                    <a:p>
                      <a:pPr>
                        <a:buNone/>
                      </a:pPr>
                      <a:r>
                        <a:rPr lang="zh-CN" altLang="en-US" sz="1800"/>
                        <a:t>单身</a:t>
                      </a:r>
                      <a:endParaRPr lang="zh-CN" altLang="en-US" sz="1800"/>
                    </a:p>
                  </a:txBody>
                  <a:tcPr marL="91423" marR="91423" marT="45711" marB="45711"/>
                </a:tc>
                <a:tc>
                  <a:txBody>
                    <a:bodyPr/>
                    <a:lstStyle/>
                    <a:p>
                      <a:pPr>
                        <a:buNone/>
                      </a:pPr>
                      <a:r>
                        <a:rPr lang="en-US" altLang="zh-CN" sz="1800"/>
                        <a:t>100</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r>
              <a:tr h="381000">
                <a:tc>
                  <a:txBody>
                    <a:bodyPr/>
                    <a:lstStyle/>
                    <a:p>
                      <a:pPr>
                        <a:buNone/>
                      </a:pPr>
                      <a:r>
                        <a:rPr lang="en-US" altLang="zh-CN" sz="1800"/>
                        <a:t>4</a:t>
                      </a:r>
                      <a:endParaRPr lang="en-US" altLang="zh-CN" sz="1800"/>
                    </a:p>
                  </a:txBody>
                  <a:tcPr marL="91423" marR="91423" marT="45711" marB="45711"/>
                </a:tc>
                <a:tc>
                  <a:txBody>
                    <a:bodyPr/>
                    <a:lstStyle/>
                    <a:p>
                      <a:pPr>
                        <a:buNone/>
                      </a:pPr>
                      <a:r>
                        <a:rPr lang="zh-CN" altLang="en-US" sz="1800"/>
                        <a:t>是</a:t>
                      </a:r>
                      <a:endParaRPr lang="zh-CN" altLang="en-US" sz="1800"/>
                    </a:p>
                  </a:txBody>
                  <a:tcPr marL="91423" marR="91423" marT="45711" marB="45711"/>
                </a:tc>
                <a:tc>
                  <a:txBody>
                    <a:bodyPr/>
                    <a:lstStyle/>
                    <a:p>
                      <a:pPr>
                        <a:buNone/>
                      </a:pPr>
                      <a:r>
                        <a:rPr lang="zh-CN" altLang="en-US" sz="1800"/>
                        <a:t>已婚</a:t>
                      </a:r>
                      <a:endParaRPr lang="zh-CN" altLang="en-US" sz="1800"/>
                    </a:p>
                  </a:txBody>
                  <a:tcPr marL="91423" marR="91423" marT="45711" marB="45711"/>
                </a:tc>
                <a:tc>
                  <a:txBody>
                    <a:bodyPr/>
                    <a:lstStyle/>
                    <a:p>
                      <a:pPr>
                        <a:buNone/>
                      </a:pPr>
                      <a:r>
                        <a:rPr lang="en-US" altLang="zh-CN" sz="1800"/>
                        <a:t>110</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r>
              <a:tr h="381000">
                <a:tc>
                  <a:txBody>
                    <a:bodyPr/>
                    <a:lstStyle/>
                    <a:p>
                      <a:pPr>
                        <a:buNone/>
                      </a:pPr>
                      <a:r>
                        <a:rPr lang="en-US" altLang="zh-CN" sz="1800"/>
                        <a:t>5</a:t>
                      </a:r>
                      <a:endParaRPr lang="en-US" altLang="zh-CN" sz="1800"/>
                    </a:p>
                  </a:txBody>
                  <a:tcPr marL="91423" marR="91423" marT="45711" marB="45711"/>
                </a:tc>
                <a:tc>
                  <a:txBody>
                    <a:bodyPr/>
                    <a:lstStyle/>
                    <a:p>
                      <a:pPr>
                        <a:buNone/>
                      </a:pPr>
                      <a:r>
                        <a:rPr lang="zh-CN" altLang="en-US" sz="1800"/>
                        <a:t>是</a:t>
                      </a:r>
                      <a:endParaRPr lang="zh-CN" altLang="en-US" sz="1800"/>
                    </a:p>
                  </a:txBody>
                  <a:tcPr marL="91423" marR="91423" marT="45711" marB="45711"/>
                </a:tc>
                <a:tc>
                  <a:txBody>
                    <a:bodyPr/>
                    <a:lstStyle/>
                    <a:p>
                      <a:pPr>
                        <a:buNone/>
                      </a:pPr>
                      <a:r>
                        <a:rPr lang="zh-CN" altLang="en-US" sz="1800"/>
                        <a:t>离婚</a:t>
                      </a:r>
                      <a:endParaRPr lang="zh-CN" altLang="en-US" sz="1800"/>
                    </a:p>
                  </a:txBody>
                  <a:tcPr marL="91423" marR="91423" marT="45711" marB="45711"/>
                </a:tc>
                <a:tc>
                  <a:txBody>
                    <a:bodyPr/>
                    <a:lstStyle/>
                    <a:p>
                      <a:pPr>
                        <a:buNone/>
                      </a:pPr>
                      <a:r>
                        <a:rPr lang="en-US" altLang="zh-CN" sz="1800"/>
                        <a:t>60</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r>
              <a:tr h="381000">
                <a:tc>
                  <a:txBody>
                    <a:bodyPr/>
                    <a:lstStyle/>
                    <a:p>
                      <a:pPr>
                        <a:buNone/>
                      </a:pPr>
                      <a:r>
                        <a:rPr lang="en-US" altLang="zh-CN" sz="1800"/>
                        <a:t>6</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c>
                  <a:txBody>
                    <a:bodyPr/>
                    <a:lstStyle/>
                    <a:p>
                      <a:pPr>
                        <a:buNone/>
                      </a:pPr>
                      <a:r>
                        <a:rPr lang="zh-CN" altLang="en-US" sz="1800"/>
                        <a:t>离婚</a:t>
                      </a:r>
                      <a:endParaRPr lang="zh-CN" altLang="en-US" sz="1800"/>
                    </a:p>
                  </a:txBody>
                  <a:tcPr marL="91423" marR="91423" marT="45711" marB="45711"/>
                </a:tc>
                <a:tc>
                  <a:txBody>
                    <a:bodyPr/>
                    <a:lstStyle/>
                    <a:p>
                      <a:pPr>
                        <a:buNone/>
                      </a:pPr>
                      <a:r>
                        <a:rPr lang="en-US" altLang="zh-CN" sz="1800"/>
                        <a:t>95</a:t>
                      </a:r>
                      <a:endParaRPr lang="en-US" altLang="zh-CN" sz="1800"/>
                    </a:p>
                  </a:txBody>
                  <a:tcPr marL="91423" marR="91423" marT="45711" marB="45711"/>
                </a:tc>
                <a:tc>
                  <a:txBody>
                    <a:bodyPr/>
                    <a:lstStyle/>
                    <a:p>
                      <a:pPr>
                        <a:buNone/>
                      </a:pPr>
                      <a:r>
                        <a:rPr lang="zh-CN" altLang="en-US" sz="1800"/>
                        <a:t>是</a:t>
                      </a:r>
                      <a:endParaRPr lang="zh-CN" altLang="en-US" sz="1800"/>
                    </a:p>
                  </a:txBody>
                  <a:tcPr marL="91423" marR="91423" marT="45711" marB="45711"/>
                </a:tc>
              </a:tr>
              <a:tr h="381000">
                <a:tc>
                  <a:txBody>
                    <a:bodyPr/>
                    <a:lstStyle/>
                    <a:p>
                      <a:pPr>
                        <a:buNone/>
                      </a:pPr>
                      <a:r>
                        <a:rPr lang="en-US" altLang="zh-CN" sz="1800"/>
                        <a:t>7</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c>
                  <a:txBody>
                    <a:bodyPr/>
                    <a:lstStyle/>
                    <a:p>
                      <a:pPr>
                        <a:buNone/>
                      </a:pPr>
                      <a:r>
                        <a:rPr lang="zh-CN" altLang="en-US" sz="1800"/>
                        <a:t>单身</a:t>
                      </a:r>
                      <a:endParaRPr lang="zh-CN" altLang="en-US" sz="1800"/>
                    </a:p>
                  </a:txBody>
                  <a:tcPr marL="91423" marR="91423" marT="45711" marB="45711"/>
                </a:tc>
                <a:tc>
                  <a:txBody>
                    <a:bodyPr/>
                    <a:lstStyle/>
                    <a:p>
                      <a:pPr>
                        <a:buNone/>
                      </a:pPr>
                      <a:r>
                        <a:rPr lang="en-US" altLang="zh-CN" sz="1800"/>
                        <a:t>85</a:t>
                      </a:r>
                      <a:endParaRPr lang="en-US" altLang="zh-CN" sz="1800"/>
                    </a:p>
                  </a:txBody>
                  <a:tcPr marL="91423" marR="91423" marT="45711" marB="45711"/>
                </a:tc>
                <a:tc>
                  <a:txBody>
                    <a:bodyPr/>
                    <a:lstStyle/>
                    <a:p>
                      <a:pPr>
                        <a:buNone/>
                      </a:pPr>
                      <a:r>
                        <a:rPr lang="zh-CN" altLang="en-US" sz="1800"/>
                        <a:t>是</a:t>
                      </a:r>
                      <a:endParaRPr lang="zh-CN" altLang="en-US" sz="1800"/>
                    </a:p>
                  </a:txBody>
                  <a:tcPr marL="91423" marR="91423" marT="45711" marB="45711"/>
                </a:tc>
              </a:tr>
              <a:tr h="380365">
                <a:tc>
                  <a:txBody>
                    <a:bodyPr/>
                    <a:lstStyle/>
                    <a:p>
                      <a:pPr>
                        <a:buNone/>
                      </a:pPr>
                      <a:r>
                        <a:rPr lang="en-US" altLang="zh-CN" sz="1800"/>
                        <a:t>8</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c>
                  <a:txBody>
                    <a:bodyPr/>
                    <a:lstStyle/>
                    <a:p>
                      <a:pPr>
                        <a:buNone/>
                      </a:pPr>
                      <a:r>
                        <a:rPr lang="zh-CN" altLang="en-US" sz="1800"/>
                        <a:t>已婚</a:t>
                      </a:r>
                      <a:endParaRPr lang="zh-CN" altLang="en-US" sz="1800"/>
                    </a:p>
                  </a:txBody>
                  <a:tcPr marL="91423" marR="91423" marT="45711" marB="45711"/>
                </a:tc>
                <a:tc>
                  <a:txBody>
                    <a:bodyPr/>
                    <a:lstStyle/>
                    <a:p>
                      <a:pPr>
                        <a:buNone/>
                      </a:pPr>
                      <a:r>
                        <a:rPr lang="en-US" altLang="zh-CN" sz="1800"/>
                        <a:t>75</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r>
              <a:tr h="365760">
                <a:tc>
                  <a:txBody>
                    <a:bodyPr/>
                    <a:lstStyle/>
                    <a:p>
                      <a:pPr>
                        <a:buNone/>
                      </a:pPr>
                      <a:r>
                        <a:rPr lang="en-US" altLang="zh-CN" sz="1800"/>
                        <a:t>9</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c>
                  <a:txBody>
                    <a:bodyPr/>
                    <a:lstStyle/>
                    <a:p>
                      <a:pPr>
                        <a:buNone/>
                      </a:pPr>
                      <a:r>
                        <a:rPr lang="zh-CN" altLang="en-US" sz="1800"/>
                        <a:t>单身</a:t>
                      </a:r>
                      <a:endParaRPr lang="zh-CN" altLang="en-US" sz="1800"/>
                    </a:p>
                  </a:txBody>
                  <a:tcPr marL="91423" marR="91423" marT="45711" marB="45711"/>
                </a:tc>
                <a:tc>
                  <a:txBody>
                    <a:bodyPr/>
                    <a:lstStyle/>
                    <a:p>
                      <a:pPr>
                        <a:buNone/>
                      </a:pPr>
                      <a:r>
                        <a:rPr lang="en-US" altLang="zh-CN" sz="1800"/>
                        <a:t>90</a:t>
                      </a:r>
                      <a:endParaRPr lang="en-US" altLang="zh-CN" sz="1800"/>
                    </a:p>
                  </a:txBody>
                  <a:tcPr marL="91423" marR="91423" marT="45711" marB="45711"/>
                </a:tc>
                <a:tc>
                  <a:txBody>
                    <a:bodyPr/>
                    <a:lstStyle/>
                    <a:p>
                      <a:pPr>
                        <a:buNone/>
                      </a:pPr>
                      <a:r>
                        <a:rPr lang="zh-CN" altLang="en-US" sz="1800"/>
                        <a:t>是</a:t>
                      </a:r>
                      <a:endParaRPr lang="zh-CN" altLang="en-US" sz="1800"/>
                    </a:p>
                  </a:txBody>
                  <a:tcPr marL="91423" marR="91423" marT="45711" marB="45711"/>
                </a:tc>
              </a:tr>
              <a:tr h="381000">
                <a:tc>
                  <a:txBody>
                    <a:bodyPr/>
                    <a:lstStyle/>
                    <a:p>
                      <a:pPr>
                        <a:buNone/>
                      </a:pPr>
                      <a:r>
                        <a:rPr lang="en-US" altLang="zh-CN" sz="1800"/>
                        <a:t>10</a:t>
                      </a:r>
                      <a:endParaRPr lang="en-US" altLang="zh-CN" sz="1800"/>
                    </a:p>
                  </a:txBody>
                  <a:tcPr marL="91423" marR="91423" marT="45711" marB="45711"/>
                </a:tc>
                <a:tc>
                  <a:txBody>
                    <a:bodyPr/>
                    <a:lstStyle/>
                    <a:p>
                      <a:pPr>
                        <a:buNone/>
                      </a:pPr>
                      <a:r>
                        <a:rPr lang="zh-CN" altLang="en-US" sz="1800"/>
                        <a:t>是</a:t>
                      </a:r>
                      <a:endParaRPr lang="zh-CN" altLang="en-US" sz="1800"/>
                    </a:p>
                  </a:txBody>
                  <a:tcPr marL="91423" marR="91423" marT="45711" marB="45711"/>
                </a:tc>
                <a:tc>
                  <a:txBody>
                    <a:bodyPr/>
                    <a:lstStyle/>
                    <a:p>
                      <a:pPr>
                        <a:buNone/>
                      </a:pPr>
                      <a:r>
                        <a:rPr lang="zh-CN" altLang="en-US" sz="1800"/>
                        <a:t>离婚</a:t>
                      </a:r>
                      <a:endParaRPr lang="zh-CN" altLang="en-US" sz="1800"/>
                    </a:p>
                  </a:txBody>
                  <a:tcPr marL="91423" marR="91423" marT="45711" marB="45711"/>
                </a:tc>
                <a:tc>
                  <a:txBody>
                    <a:bodyPr/>
                    <a:lstStyle/>
                    <a:p>
                      <a:pPr>
                        <a:buNone/>
                      </a:pPr>
                      <a:r>
                        <a:rPr lang="en-US" altLang="zh-CN" sz="1800"/>
                        <a:t>220</a:t>
                      </a:r>
                      <a:endParaRPr lang="en-US" altLang="zh-CN" sz="1800"/>
                    </a:p>
                  </a:txBody>
                  <a:tcPr marL="91423" marR="91423" marT="45711" marB="45711"/>
                </a:tc>
                <a:tc>
                  <a:txBody>
                    <a:bodyPr/>
                    <a:lstStyle/>
                    <a:p>
                      <a:pPr>
                        <a:buNone/>
                      </a:pPr>
                      <a:r>
                        <a:rPr lang="zh-CN" altLang="en-US" sz="1800"/>
                        <a:t>否</a:t>
                      </a:r>
                      <a:endParaRPr lang="zh-CN" altLang="en-US" sz="1800"/>
                    </a:p>
                  </a:txBody>
                  <a:tcPr marL="91423" marR="91423" marT="45711" marB="45711"/>
                </a:tc>
              </a:tr>
            </a:tbl>
          </a:graphicData>
        </a:graphic>
      </p:graphicFrame>
      <p:sp>
        <p:nvSpPr>
          <p:cNvPr id="3" name="标题 2"/>
          <p:cNvSpPr>
            <a:spLocks noGrp="1"/>
          </p:cNvSpPr>
          <p:nvPr>
            <p:ph type="title"/>
          </p:nvPr>
        </p:nvSpPr>
        <p:spPr/>
        <p:txBody>
          <a:bodyPr/>
          <a:lstStyle/>
          <a:p>
            <a:r>
              <a:rPr lang="zh-CN" altLang="en-US" dirty="0"/>
              <a:t>决策树直观理解</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使用决策树算法</a:t>
            </a:r>
            <a:r>
              <a:rPr lang="en-US" altLang="zh-CN" sz="2400" dirty="0">
                <a:solidFill>
                  <a:schemeClr val="tx1"/>
                </a:solidFill>
              </a:rPr>
              <a:t>API</a:t>
            </a:r>
            <a:r>
              <a:rPr lang="zh-CN" altLang="en-US" sz="2400" dirty="0">
                <a:solidFill>
                  <a:schemeClr val="tx1"/>
                </a:solidFill>
              </a:rPr>
              <a:t>对鸢尾花数据进行分类操作，并理解及进行决策树</a:t>
            </a:r>
            <a:r>
              <a:rPr lang="en-US" altLang="zh-CN" sz="2400" dirty="0">
                <a:solidFill>
                  <a:schemeClr val="tx1"/>
                </a:solidFill>
              </a:rPr>
              <a:t>API</a:t>
            </a:r>
            <a:r>
              <a:rPr lang="zh-CN" altLang="en-US" sz="2400" dirty="0">
                <a:solidFill>
                  <a:schemeClr val="tx1"/>
                </a:solidFill>
              </a:rPr>
              <a:t>的相关参数优化</a:t>
            </a:r>
            <a:endParaRPr lang="zh-CN" altLang="en-US" sz="2400" dirty="0">
              <a:solidFill>
                <a:schemeClr val="tx1"/>
              </a:solidFill>
            </a:endParaRPr>
          </a:p>
          <a:p>
            <a:pPr>
              <a:lnSpc>
                <a:spcPct val="150000"/>
              </a:lnSpc>
            </a:pPr>
            <a:r>
              <a:rPr lang="zh-CN" altLang="en-US" sz="2400" dirty="0">
                <a:solidFill>
                  <a:schemeClr val="tx1"/>
                </a:solidFill>
              </a:rPr>
              <a:t>数据来源：</a:t>
            </a:r>
            <a:r>
              <a:rPr lang="zh-CN" altLang="en-US" sz="2400" dirty="0">
                <a:solidFill>
                  <a:schemeClr val="tx1"/>
                </a:solidFill>
                <a:hlinkClick r:id="rId1"/>
              </a:rPr>
              <a:t>鸢尾花数据</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决策树案例一：鸢尾花数据分类</a:t>
            </a:r>
            <a:endParaRPr lang="zh-CN" altLang="en-US" dirty="0"/>
          </a:p>
        </p:txBody>
      </p:sp>
      <p:pic>
        <p:nvPicPr>
          <p:cNvPr id="2" name="图片 1"/>
          <p:cNvPicPr>
            <a:picLocks noChangeAspect="1"/>
          </p:cNvPicPr>
          <p:nvPr/>
        </p:nvPicPr>
        <p:blipFill>
          <a:blip r:embed="rId2"/>
          <a:stretch>
            <a:fillRect/>
          </a:stretch>
        </p:blipFill>
        <p:spPr>
          <a:xfrm>
            <a:off x="894091" y="5029539"/>
            <a:ext cx="9560060" cy="980893"/>
          </a:xfrm>
          <a:prstGeom prst="rect">
            <a:avLst/>
          </a:prstGeom>
        </p:spPr>
      </p:pic>
      <p:pic>
        <p:nvPicPr>
          <p:cNvPr id="5" name="图片 4"/>
          <p:cNvPicPr>
            <a:picLocks noChangeAspect="1"/>
          </p:cNvPicPr>
          <p:nvPr/>
        </p:nvPicPr>
        <p:blipFill>
          <a:blip r:embed="rId3"/>
          <a:stretch>
            <a:fillRect/>
          </a:stretch>
        </p:blipFill>
        <p:spPr>
          <a:xfrm>
            <a:off x="4943324" y="2125623"/>
            <a:ext cx="6410408" cy="2607462"/>
          </a:xfrm>
          <a:prstGeom prst="rect">
            <a:avLst/>
          </a:prstGeom>
        </p:spPr>
      </p:pic>
      <p:pic>
        <p:nvPicPr>
          <p:cNvPr id="6" name="图片 5"/>
          <p:cNvPicPr>
            <a:picLocks noChangeAspect="1"/>
          </p:cNvPicPr>
          <p:nvPr/>
        </p:nvPicPr>
        <p:blipFill>
          <a:blip r:embed="rId4"/>
          <a:stretch>
            <a:fillRect/>
          </a:stretch>
        </p:blipFill>
        <p:spPr>
          <a:xfrm>
            <a:off x="1910942" y="3203054"/>
            <a:ext cx="1866554" cy="171862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决策树案例一：鸢尾花数据分类</a:t>
            </a:r>
            <a:endParaRPr lang="zh-CN" altLang="en-US" dirty="0"/>
          </a:p>
        </p:txBody>
      </p:sp>
      <p:sp>
        <p:nvSpPr>
          <p:cNvPr id="2" name="内容占位符 1"/>
          <p:cNvSpPr>
            <a:spLocks noGrp="1"/>
          </p:cNvSpPr>
          <p:nvPr>
            <p:ph idx="1"/>
          </p:nvPr>
        </p:nvSpPr>
        <p:spPr/>
        <p:txBody>
          <a:bodyPr/>
          <a:p>
            <a:endParaRPr lang="zh-CN" altLang="en-US"/>
          </a:p>
        </p:txBody>
      </p:sp>
      <p:pic>
        <p:nvPicPr>
          <p:cNvPr id="8" name="图片 7"/>
          <p:cNvPicPr>
            <a:picLocks noChangeAspect="1"/>
          </p:cNvPicPr>
          <p:nvPr/>
        </p:nvPicPr>
        <p:blipFill>
          <a:blip r:embed="rId1"/>
          <a:stretch>
            <a:fillRect/>
          </a:stretch>
        </p:blipFill>
        <p:spPr>
          <a:xfrm>
            <a:off x="366504" y="1052635"/>
            <a:ext cx="5856156" cy="4456240"/>
          </a:xfrm>
          <a:prstGeom prst="rect">
            <a:avLst/>
          </a:prstGeom>
        </p:spPr>
      </p:pic>
      <p:pic>
        <p:nvPicPr>
          <p:cNvPr id="9" name="图片 8"/>
          <p:cNvPicPr>
            <a:picLocks noChangeAspect="1"/>
          </p:cNvPicPr>
          <p:nvPr/>
        </p:nvPicPr>
        <p:blipFill>
          <a:blip r:embed="rId2"/>
          <a:stretch>
            <a:fillRect/>
          </a:stretch>
        </p:blipFill>
        <p:spPr>
          <a:xfrm>
            <a:off x="6222659" y="1014542"/>
            <a:ext cx="5675214" cy="453242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决策树案例一：鸢尾花数据分类</a:t>
            </a:r>
            <a:endParaRPr lang="zh-CN" altLang="en-US" dirty="0"/>
          </a:p>
        </p:txBody>
      </p:sp>
      <p:pic>
        <p:nvPicPr>
          <p:cNvPr id="2" name="图片 1"/>
          <p:cNvPicPr>
            <a:picLocks noChangeAspect="1"/>
          </p:cNvPicPr>
          <p:nvPr/>
        </p:nvPicPr>
        <p:blipFill>
          <a:blip r:embed="rId1"/>
          <a:stretch>
            <a:fillRect/>
          </a:stretch>
        </p:blipFill>
        <p:spPr>
          <a:xfrm>
            <a:off x="1560082" y="960577"/>
            <a:ext cx="7951902" cy="53704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r>
              <a:rPr lang="en-US" altLang="zh-CN"/>
              <a:t> </a:t>
            </a:r>
            <a:r>
              <a:rPr lang="zh-CN" altLang="en-US"/>
              <a:t>分类树采用信息增益、信息增益率、基尼系数来评价树的效果，都是基于概率值进行判断的；而分类树的叶子节点的预测值一般为叶子节点中概率最大的类别作为当前叶子的预测值。</a:t>
            </a:r>
            <a:endParaRPr lang="zh-CN" altLang="en-US"/>
          </a:p>
          <a:p>
            <a:r>
              <a:rPr lang="zh-CN" altLang="en-US"/>
              <a:t> 在回归树中，叶子节点的预测值一般为叶子节点中所有值的均值来作为当前叶子节点的预测值。所以在回归树中一般采用</a:t>
            </a:r>
            <a:r>
              <a:rPr lang="en-US" altLang="zh-CN"/>
              <a:t>MSE</a:t>
            </a:r>
            <a:r>
              <a:rPr lang="zh-CN" altLang="en-US"/>
              <a:t>或者</a:t>
            </a:r>
            <a:r>
              <a:rPr lang="en-US" altLang="zh-CN"/>
              <a:t>MAE</a:t>
            </a:r>
            <a:r>
              <a:rPr lang="zh-CN" altLang="en-US"/>
              <a:t>作为树的评价指标，即均方差。</a:t>
            </a:r>
            <a:endParaRPr lang="zh-CN" altLang="en-US"/>
          </a:p>
          <a:p>
            <a:endParaRPr lang="zh-CN" altLang="en-US"/>
          </a:p>
          <a:p>
            <a:r>
              <a:rPr lang="zh-CN" altLang="en-US"/>
              <a:t> 一般情况下，只会使用</a:t>
            </a:r>
            <a:r>
              <a:rPr lang="en-US" altLang="zh-CN"/>
              <a:t>CART</a:t>
            </a:r>
            <a:r>
              <a:rPr lang="zh-CN" altLang="en-US"/>
              <a:t>算法构建回归树。</a:t>
            </a:r>
            <a:endParaRPr lang="zh-CN" altLang="en-US"/>
          </a:p>
        </p:txBody>
      </p:sp>
      <p:sp>
        <p:nvSpPr>
          <p:cNvPr id="4" name="标题 3"/>
          <p:cNvSpPr>
            <a:spLocks noGrp="1"/>
          </p:cNvSpPr>
          <p:nvPr>
            <p:ph type="title"/>
          </p:nvPr>
        </p:nvSpPr>
        <p:spPr/>
        <p:txBody>
          <a:bodyPr/>
          <a:p>
            <a:r>
              <a:rPr lang="zh-CN" altLang="en-US"/>
              <a:t>分类树和回归树的区别</a:t>
            </a:r>
            <a:endParaRPr lang="zh-CN" altLang="en-US"/>
          </a:p>
        </p:txBody>
      </p:sp>
      <p:grpSp>
        <p:nvGrpSpPr>
          <p:cNvPr id="7" name="组合 6"/>
          <p:cNvGrpSpPr/>
          <p:nvPr/>
        </p:nvGrpSpPr>
        <p:grpSpPr>
          <a:xfrm>
            <a:off x="2530822" y="4701365"/>
            <a:ext cx="6534845" cy="912961"/>
            <a:chOff x="2994" y="7064"/>
            <a:chExt cx="10293" cy="1438"/>
          </a:xfrm>
        </p:grpSpPr>
        <p:graphicFrame>
          <p:nvGraphicFramePr>
            <p:cNvPr id="5" name="对象 4">
              <a:hlinkClick r:id="" action="ppaction://ole?verb="/>
            </p:cNvPr>
            <p:cNvGraphicFramePr>
              <a:graphicFrameLocks noChangeAspect="1"/>
            </p:cNvGraphicFramePr>
            <p:nvPr/>
          </p:nvGraphicFramePr>
          <p:xfrm>
            <a:off x="2994" y="7064"/>
            <a:ext cx="4528" cy="1439"/>
          </p:xfrm>
          <a:graphic>
            <a:graphicData uri="http://schemas.openxmlformats.org/presentationml/2006/ole">
              <mc:AlternateContent xmlns:mc="http://schemas.openxmlformats.org/markup-compatibility/2006">
                <mc:Choice xmlns:v="urn:schemas-microsoft-com:vml" Requires="v">
                  <p:oleObj spid="_x0000_s5121" name="" r:id="rId1" imgW="1358900" imgH="431800" progId="Equation.KSEE3">
                    <p:embed/>
                  </p:oleObj>
                </mc:Choice>
                <mc:Fallback>
                  <p:oleObj name="" r:id="rId1" imgW="1358900" imgH="431800" progId="Equation.KSEE3">
                    <p:embed/>
                    <p:pic>
                      <p:nvPicPr>
                        <p:cNvPr id="0" name="图片 5120"/>
                        <p:cNvPicPr/>
                        <p:nvPr/>
                      </p:nvPicPr>
                      <p:blipFill>
                        <a:blip r:embed="rId2"/>
                        <a:stretch>
                          <a:fillRect/>
                        </a:stretch>
                      </p:blipFill>
                      <p:spPr>
                        <a:xfrm>
                          <a:off x="2994" y="7064"/>
                          <a:ext cx="4528" cy="1439"/>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9097" y="7064"/>
            <a:ext cx="4190" cy="1439"/>
          </p:xfrm>
          <a:graphic>
            <a:graphicData uri="http://schemas.openxmlformats.org/presentationml/2006/ole">
              <mc:AlternateContent xmlns:mc="http://schemas.openxmlformats.org/markup-compatibility/2006">
                <mc:Choice xmlns:v="urn:schemas-microsoft-com:vml" Requires="v">
                  <p:oleObj spid="_x0000_s6" name="" r:id="rId3" imgW="1257300" imgH="431800" progId="Equation.KSEE3">
                    <p:embed/>
                  </p:oleObj>
                </mc:Choice>
                <mc:Fallback>
                  <p:oleObj name="" r:id="rId3" imgW="1257300" imgH="431800" progId="Equation.KSEE3">
                    <p:embed/>
                    <p:pic>
                      <p:nvPicPr>
                        <p:cNvPr id="0" name="图片 5120"/>
                        <p:cNvPicPr/>
                        <p:nvPr/>
                      </p:nvPicPr>
                      <p:blipFill>
                        <a:blip r:embed="rId4"/>
                        <a:stretch>
                          <a:fillRect/>
                        </a:stretch>
                      </p:blipFill>
                      <p:spPr>
                        <a:xfrm>
                          <a:off x="9097" y="7064"/>
                          <a:ext cx="4190" cy="1439"/>
                        </a:xfrm>
                        <a:prstGeom prst="rect">
                          <a:avLst/>
                        </a:prstGeom>
                      </p:spPr>
                    </p:pic>
                  </p:oleObj>
                </mc:Fallback>
              </mc:AlternateContent>
            </a:graphicData>
          </a:graphic>
        </p:graphicFrame>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分类树和回归树的区别</a:t>
            </a:r>
            <a:endParaRPr lang="zh-CN" altLang="en-US"/>
          </a:p>
        </p:txBody>
      </p:sp>
      <p:grpSp>
        <p:nvGrpSpPr>
          <p:cNvPr id="3" name="组合 2"/>
          <p:cNvGrpSpPr/>
          <p:nvPr/>
        </p:nvGrpSpPr>
        <p:grpSpPr>
          <a:xfrm>
            <a:off x="696642" y="821538"/>
            <a:ext cx="9435623" cy="5438403"/>
            <a:chOff x="1094" y="1598"/>
            <a:chExt cx="14862" cy="8566"/>
          </a:xfrm>
        </p:grpSpPr>
        <p:sp>
          <p:nvSpPr>
            <p:cNvPr id="19" name="圆角矩形 18"/>
            <p:cNvSpPr/>
            <p:nvPr/>
          </p:nvSpPr>
          <p:spPr>
            <a:xfrm>
              <a:off x="1094" y="8261"/>
              <a:ext cx="14862" cy="19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13" name="组合 12"/>
            <p:cNvGrpSpPr/>
            <p:nvPr/>
          </p:nvGrpSpPr>
          <p:grpSpPr>
            <a:xfrm>
              <a:off x="4494" y="1598"/>
              <a:ext cx="9220" cy="6369"/>
              <a:chOff x="3886" y="1832"/>
              <a:chExt cx="9220" cy="6369"/>
            </a:xfrm>
          </p:grpSpPr>
          <p:sp>
            <p:nvSpPr>
              <p:cNvPr id="5" name="椭圆 4"/>
              <p:cNvSpPr/>
              <p:nvPr/>
            </p:nvSpPr>
            <p:spPr>
              <a:xfrm>
                <a:off x="7369" y="1832"/>
                <a:ext cx="2253" cy="74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房产</a:t>
                </a:r>
                <a:endParaRPr lang="zh-CN" altLang="en-US"/>
              </a:p>
            </p:txBody>
          </p:sp>
          <p:grpSp>
            <p:nvGrpSpPr>
              <p:cNvPr id="8" name="组合 7"/>
              <p:cNvGrpSpPr/>
              <p:nvPr/>
            </p:nvGrpSpPr>
            <p:grpSpPr>
              <a:xfrm>
                <a:off x="3886" y="4082"/>
                <a:ext cx="9220" cy="4119"/>
                <a:chOff x="3669" y="4082"/>
                <a:chExt cx="9220" cy="4822"/>
              </a:xfrm>
            </p:grpSpPr>
            <p:sp>
              <p:nvSpPr>
                <p:cNvPr id="6" name="圆角矩形 5"/>
                <p:cNvSpPr/>
                <p:nvPr/>
              </p:nvSpPr>
              <p:spPr>
                <a:xfrm>
                  <a:off x="3669" y="4082"/>
                  <a:ext cx="1846" cy="48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有</a:t>
                  </a:r>
                  <a:endParaRPr lang="zh-CN" altLang="en-US"/>
                </a:p>
                <a:p>
                  <a:pPr algn="ctr"/>
                  <a:r>
                    <a:rPr lang="zh-CN" altLang="en-US"/>
                    <a:t>无</a:t>
                  </a:r>
                  <a:endParaRPr lang="zh-CN" altLang="en-US"/>
                </a:p>
                <a:p>
                  <a:pPr algn="ctr"/>
                  <a:r>
                    <a:rPr lang="zh-CN" altLang="en-US"/>
                    <a:t>有</a:t>
                  </a:r>
                  <a:endParaRPr lang="zh-CN" altLang="en-US"/>
                </a:p>
                <a:p>
                  <a:pPr algn="ctr"/>
                  <a:r>
                    <a:rPr lang="zh-CN" altLang="en-US"/>
                    <a:t>有</a:t>
                  </a:r>
                  <a:endParaRPr lang="zh-CN" altLang="en-US"/>
                </a:p>
                <a:p>
                  <a:pPr algn="ctr"/>
                  <a:r>
                    <a:rPr lang="zh-CN" altLang="en-US"/>
                    <a:t>有</a:t>
                  </a:r>
                  <a:endParaRPr lang="zh-CN" altLang="en-US"/>
                </a:p>
                <a:p>
                  <a:pPr algn="ctr"/>
                  <a:r>
                    <a:rPr lang="zh-CN" altLang="en-US"/>
                    <a:t>有</a:t>
                  </a:r>
                  <a:endParaRPr lang="zh-CN" altLang="en-US"/>
                </a:p>
                <a:p>
                  <a:pPr algn="ctr"/>
                  <a:r>
                    <a:rPr lang="zh-CN" altLang="en-US"/>
                    <a:t>有</a:t>
                  </a:r>
                  <a:endParaRPr lang="zh-CN" altLang="en-US"/>
                </a:p>
                <a:p>
                  <a:pPr algn="ctr"/>
                  <a:r>
                    <a:rPr lang="zh-CN" altLang="en-US"/>
                    <a:t>有</a:t>
                  </a:r>
                  <a:endParaRPr lang="zh-CN" altLang="en-US"/>
                </a:p>
              </p:txBody>
            </p:sp>
            <p:sp>
              <p:nvSpPr>
                <p:cNvPr id="7" name="圆角矩形 6"/>
                <p:cNvSpPr/>
                <p:nvPr/>
              </p:nvSpPr>
              <p:spPr>
                <a:xfrm>
                  <a:off x="11043" y="4082"/>
                  <a:ext cx="1846" cy="48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无</a:t>
                  </a:r>
                  <a:endParaRPr lang="zh-CN" altLang="en-US"/>
                </a:p>
                <a:p>
                  <a:pPr algn="ctr"/>
                  <a:r>
                    <a:rPr lang="zh-CN" altLang="en-US"/>
                    <a:t>有</a:t>
                  </a:r>
                  <a:endParaRPr lang="zh-CN" altLang="en-US"/>
                </a:p>
                <a:p>
                  <a:pPr algn="ctr"/>
                  <a:r>
                    <a:rPr lang="zh-CN" altLang="en-US"/>
                    <a:t>无</a:t>
                  </a:r>
                  <a:endParaRPr lang="zh-CN" altLang="en-US"/>
                </a:p>
                <a:p>
                  <a:pPr algn="ctr"/>
                  <a:r>
                    <a:rPr lang="zh-CN" altLang="en-US"/>
                    <a:t>有</a:t>
                  </a:r>
                  <a:endParaRPr lang="zh-CN" altLang="en-US"/>
                </a:p>
                <a:p>
                  <a:pPr algn="ctr"/>
                  <a:r>
                    <a:rPr lang="zh-CN" altLang="en-US"/>
                    <a:t>无</a:t>
                  </a:r>
                  <a:endParaRPr lang="zh-CN" altLang="en-US"/>
                </a:p>
                <a:p>
                  <a:pPr algn="ctr"/>
                  <a:r>
                    <a:rPr lang="zh-CN" altLang="en-US"/>
                    <a:t>无</a:t>
                  </a:r>
                  <a:endParaRPr lang="zh-CN" altLang="en-US"/>
                </a:p>
                <a:p>
                  <a:pPr algn="ctr"/>
                  <a:r>
                    <a:rPr lang="zh-CN" altLang="en-US"/>
                    <a:t>无</a:t>
                  </a:r>
                  <a:endParaRPr lang="zh-CN" altLang="en-US"/>
                </a:p>
                <a:p>
                  <a:pPr algn="ctr"/>
                  <a:r>
                    <a:rPr lang="zh-CN" altLang="en-US"/>
                    <a:t>有</a:t>
                  </a:r>
                  <a:endParaRPr lang="zh-CN" altLang="en-US"/>
                </a:p>
              </p:txBody>
            </p:sp>
          </p:grpSp>
          <p:cxnSp>
            <p:nvCxnSpPr>
              <p:cNvPr id="9" name="直接箭头连接符 8"/>
              <p:cNvCxnSpPr>
                <a:stCxn id="5" idx="4"/>
                <a:endCxn id="6" idx="0"/>
              </p:cNvCxnSpPr>
              <p:nvPr/>
            </p:nvCxnSpPr>
            <p:spPr>
              <a:xfrm flipH="1">
                <a:off x="4809" y="2579"/>
                <a:ext cx="3687" cy="1503"/>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直接箭头连接符 9"/>
              <p:cNvCxnSpPr>
                <a:stCxn id="5" idx="4"/>
                <a:endCxn id="7" idx="0"/>
              </p:cNvCxnSpPr>
              <p:nvPr/>
            </p:nvCxnSpPr>
            <p:spPr>
              <a:xfrm>
                <a:off x="8496" y="2579"/>
                <a:ext cx="3687" cy="1503"/>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1" name="文本框 10"/>
              <p:cNvSpPr txBox="1"/>
              <p:nvPr/>
            </p:nvSpPr>
            <p:spPr>
              <a:xfrm>
                <a:off x="5576" y="2603"/>
                <a:ext cx="1374" cy="580"/>
              </a:xfrm>
              <a:prstGeom prst="rect">
                <a:avLst/>
              </a:prstGeom>
              <a:noFill/>
            </p:spPr>
            <p:txBody>
              <a:bodyPr wrap="none" rtlCol="0">
                <a:spAutoFit/>
              </a:bodyPr>
              <a:p>
                <a:r>
                  <a:rPr lang="zh-CN" altLang="en-US" b="1">
                    <a:solidFill>
                      <a:srgbClr val="FFC000"/>
                    </a:solidFill>
                  </a:rPr>
                  <a:t>有房产</a:t>
                </a:r>
                <a:endParaRPr lang="zh-CN" altLang="en-US" b="1">
                  <a:solidFill>
                    <a:srgbClr val="FFC000"/>
                  </a:solidFill>
                </a:endParaRPr>
              </a:p>
            </p:txBody>
          </p:sp>
          <p:sp>
            <p:nvSpPr>
              <p:cNvPr id="12" name="文本框 11"/>
              <p:cNvSpPr txBox="1"/>
              <p:nvPr/>
            </p:nvSpPr>
            <p:spPr>
              <a:xfrm>
                <a:off x="10321" y="2603"/>
                <a:ext cx="1374" cy="580"/>
              </a:xfrm>
              <a:prstGeom prst="rect">
                <a:avLst/>
              </a:prstGeom>
              <a:noFill/>
            </p:spPr>
            <p:txBody>
              <a:bodyPr wrap="none" rtlCol="0">
                <a:spAutoFit/>
              </a:bodyPr>
              <a:p>
                <a:r>
                  <a:rPr lang="zh-CN" altLang="en-US" b="1">
                    <a:solidFill>
                      <a:srgbClr val="FFC000"/>
                    </a:solidFill>
                  </a:rPr>
                  <a:t>无房产</a:t>
                </a:r>
                <a:endParaRPr lang="zh-CN" altLang="en-US" b="1">
                  <a:solidFill>
                    <a:srgbClr val="FFC000"/>
                  </a:solidFill>
                </a:endParaRPr>
              </a:p>
            </p:txBody>
          </p:sp>
        </p:grpSp>
        <p:grpSp>
          <p:nvGrpSpPr>
            <p:cNvPr id="18" name="组合 17"/>
            <p:cNvGrpSpPr/>
            <p:nvPr/>
          </p:nvGrpSpPr>
          <p:grpSpPr>
            <a:xfrm>
              <a:off x="4493" y="8741"/>
              <a:ext cx="9221" cy="907"/>
              <a:chOff x="4493" y="9030"/>
              <a:chExt cx="9221" cy="907"/>
            </a:xfrm>
          </p:grpSpPr>
          <p:sp>
            <p:nvSpPr>
              <p:cNvPr id="14" name="圆角矩形 13"/>
              <p:cNvSpPr/>
              <p:nvPr/>
            </p:nvSpPr>
            <p:spPr>
              <a:xfrm>
                <a:off x="4493" y="9030"/>
                <a:ext cx="1815" cy="9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a:t>有</a:t>
                </a:r>
                <a:endParaRPr lang="zh-CN" altLang="en-US"/>
              </a:p>
            </p:txBody>
          </p:sp>
          <p:sp>
            <p:nvSpPr>
              <p:cNvPr id="15" name="圆角矩形 14"/>
              <p:cNvSpPr/>
              <p:nvPr/>
            </p:nvSpPr>
            <p:spPr>
              <a:xfrm>
                <a:off x="11899" y="9030"/>
                <a:ext cx="1815" cy="9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a:t>无</a:t>
                </a:r>
                <a:endParaRPr lang="zh-CN" altLang="en-US"/>
              </a:p>
            </p:txBody>
          </p:sp>
        </p:grpSp>
        <p:cxnSp>
          <p:nvCxnSpPr>
            <p:cNvPr id="16" name="直接箭头连接符 15"/>
            <p:cNvCxnSpPr>
              <a:stCxn id="6" idx="2"/>
              <a:endCxn id="14" idx="0"/>
            </p:cNvCxnSpPr>
            <p:nvPr/>
          </p:nvCxnSpPr>
          <p:spPr>
            <a:xfrm flipH="1">
              <a:off x="5401" y="7968"/>
              <a:ext cx="16" cy="77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7" idx="2"/>
              <a:endCxn id="15" idx="0"/>
            </p:cNvCxnSpPr>
            <p:nvPr/>
          </p:nvCxnSpPr>
          <p:spPr>
            <a:xfrm>
              <a:off x="12791" y="7968"/>
              <a:ext cx="16" cy="77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0" name="文本框 19"/>
            <p:cNvSpPr txBox="1"/>
            <p:nvPr/>
          </p:nvSpPr>
          <p:spPr>
            <a:xfrm>
              <a:off x="1300" y="8887"/>
              <a:ext cx="1736" cy="580"/>
            </a:xfrm>
            <a:prstGeom prst="rect">
              <a:avLst/>
            </a:prstGeom>
            <a:noFill/>
          </p:spPr>
          <p:txBody>
            <a:bodyPr wrap="none" rtlCol="0">
              <a:spAutoFit/>
            </a:bodyPr>
            <a:p>
              <a:r>
                <a:rPr lang="zh-CN" altLang="en-US" b="1">
                  <a:solidFill>
                    <a:srgbClr val="70AD47"/>
                  </a:solidFill>
                </a:rPr>
                <a:t>预测结果</a:t>
              </a:r>
              <a:endParaRPr lang="zh-CN" altLang="en-US" b="1">
                <a:solidFill>
                  <a:srgbClr val="70AD47"/>
                </a:solidFill>
              </a:endParaRPr>
            </a:p>
          </p:txBody>
        </p:sp>
      </p:grpSp>
      <p:graphicFrame>
        <p:nvGraphicFramePr>
          <p:cNvPr id="2" name="对象 1">
            <a:hlinkClick r:id="" action="ppaction://ole?verb="/>
          </p:cNvPr>
          <p:cNvGraphicFramePr>
            <a:graphicFrameLocks noChangeAspect="1"/>
          </p:cNvGraphicFramePr>
          <p:nvPr/>
        </p:nvGraphicFramePr>
        <p:xfrm>
          <a:off x="2478122" y="6062492"/>
          <a:ext cx="1905917" cy="456480"/>
        </p:xfrm>
        <a:graphic>
          <a:graphicData uri="http://schemas.openxmlformats.org/presentationml/2006/ole">
            <mc:AlternateContent xmlns:mc="http://schemas.openxmlformats.org/markup-compatibility/2006">
              <mc:Choice xmlns:v="urn:schemas-microsoft-com:vml" Requires="v">
                <p:oleObj spid="_x0000_s6145" name="" r:id="rId1" imgW="901700" imgH="215900" progId="Equation.KSEE3">
                  <p:embed/>
                </p:oleObj>
              </mc:Choice>
              <mc:Fallback>
                <p:oleObj name="" r:id="rId1" imgW="901700" imgH="215900" progId="Equation.KSEE3">
                  <p:embed/>
                  <p:pic>
                    <p:nvPicPr>
                      <p:cNvPr id="0" name="图片 6144"/>
                      <p:cNvPicPr/>
                      <p:nvPr/>
                    </p:nvPicPr>
                    <p:blipFill>
                      <a:blip r:embed="rId2"/>
                      <a:stretch>
                        <a:fillRect/>
                      </a:stretch>
                    </p:blipFill>
                    <p:spPr>
                      <a:xfrm>
                        <a:off x="2478122" y="6062492"/>
                        <a:ext cx="1905917" cy="45648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7246724" y="6062492"/>
          <a:ext cx="1905917" cy="456480"/>
        </p:xfrm>
        <a:graphic>
          <a:graphicData uri="http://schemas.openxmlformats.org/presentationml/2006/ole">
            <mc:AlternateContent xmlns:mc="http://schemas.openxmlformats.org/markup-compatibility/2006">
              <mc:Choice xmlns:v="urn:schemas-microsoft-com:vml" Requires="v">
                <p:oleObj spid="_x0000_s22" name="" r:id="rId3" imgW="901700" imgH="215900" progId="Equation.KSEE3">
                  <p:embed/>
                </p:oleObj>
              </mc:Choice>
              <mc:Fallback>
                <p:oleObj name="" r:id="rId3" imgW="901700" imgH="215900" progId="Equation.KSEE3">
                  <p:embed/>
                  <p:pic>
                    <p:nvPicPr>
                      <p:cNvPr id="0" name="图片 6144"/>
                      <p:cNvPicPr/>
                      <p:nvPr/>
                    </p:nvPicPr>
                    <p:blipFill>
                      <a:blip r:embed="rId4"/>
                      <a:stretch>
                        <a:fillRect/>
                      </a:stretch>
                    </p:blipFill>
                    <p:spPr>
                      <a:xfrm>
                        <a:off x="7246724" y="6062492"/>
                        <a:ext cx="1905917" cy="456480"/>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分类树和回归树的区别</a:t>
            </a:r>
            <a:endParaRPr lang="zh-CN" altLang="en-US"/>
          </a:p>
        </p:txBody>
      </p:sp>
      <p:grpSp>
        <p:nvGrpSpPr>
          <p:cNvPr id="21" name="组合 20"/>
          <p:cNvGrpSpPr/>
          <p:nvPr/>
        </p:nvGrpSpPr>
        <p:grpSpPr>
          <a:xfrm>
            <a:off x="735370" y="821538"/>
            <a:ext cx="9435623" cy="5438403"/>
            <a:chOff x="1094" y="1598"/>
            <a:chExt cx="14862" cy="8566"/>
          </a:xfrm>
        </p:grpSpPr>
        <p:sp>
          <p:nvSpPr>
            <p:cNvPr id="19" name="圆角矩形 18"/>
            <p:cNvSpPr/>
            <p:nvPr/>
          </p:nvSpPr>
          <p:spPr>
            <a:xfrm>
              <a:off x="1094" y="8261"/>
              <a:ext cx="14862" cy="19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13" name="组合 12"/>
            <p:cNvGrpSpPr/>
            <p:nvPr/>
          </p:nvGrpSpPr>
          <p:grpSpPr>
            <a:xfrm>
              <a:off x="4494" y="1598"/>
              <a:ext cx="9220" cy="6369"/>
              <a:chOff x="3886" y="1832"/>
              <a:chExt cx="9220" cy="6369"/>
            </a:xfrm>
          </p:grpSpPr>
          <p:sp>
            <p:nvSpPr>
              <p:cNvPr id="5" name="椭圆 4"/>
              <p:cNvSpPr/>
              <p:nvPr/>
            </p:nvSpPr>
            <p:spPr>
              <a:xfrm>
                <a:off x="7369" y="1832"/>
                <a:ext cx="2253" cy="74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房产</a:t>
                </a:r>
                <a:endParaRPr lang="zh-CN" altLang="en-US"/>
              </a:p>
            </p:txBody>
          </p:sp>
          <p:grpSp>
            <p:nvGrpSpPr>
              <p:cNvPr id="8" name="组合 7"/>
              <p:cNvGrpSpPr/>
              <p:nvPr/>
            </p:nvGrpSpPr>
            <p:grpSpPr>
              <a:xfrm>
                <a:off x="3886" y="4082"/>
                <a:ext cx="9220" cy="4119"/>
                <a:chOff x="3669" y="4082"/>
                <a:chExt cx="9220" cy="4822"/>
              </a:xfrm>
            </p:grpSpPr>
            <p:sp>
              <p:nvSpPr>
                <p:cNvPr id="6" name="圆角矩形 5"/>
                <p:cNvSpPr/>
                <p:nvPr/>
              </p:nvSpPr>
              <p:spPr>
                <a:xfrm>
                  <a:off x="3669" y="4082"/>
                  <a:ext cx="1846" cy="48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0.9</a:t>
                  </a:r>
                  <a:endParaRPr lang="en-US" altLang="zh-CN"/>
                </a:p>
                <a:p>
                  <a:pPr algn="ctr"/>
                  <a:r>
                    <a:rPr lang="en-US" altLang="zh-CN"/>
                    <a:t>0.95</a:t>
                  </a:r>
                  <a:endParaRPr lang="en-US" altLang="zh-CN"/>
                </a:p>
                <a:p>
                  <a:pPr algn="ctr"/>
                  <a:r>
                    <a:rPr lang="en-US" altLang="zh-CN"/>
                    <a:t>0.99</a:t>
                  </a:r>
                  <a:endParaRPr lang="en-US" altLang="zh-CN"/>
                </a:p>
                <a:p>
                  <a:pPr algn="ctr"/>
                  <a:r>
                    <a:rPr lang="en-US" altLang="zh-CN"/>
                    <a:t>1.0</a:t>
                  </a:r>
                  <a:endParaRPr lang="en-US" altLang="zh-CN"/>
                </a:p>
                <a:p>
                  <a:pPr algn="ctr"/>
                  <a:r>
                    <a:rPr lang="en-US" altLang="zh-CN"/>
                    <a:t>1.05</a:t>
                  </a:r>
                  <a:endParaRPr lang="en-US" altLang="zh-CN"/>
                </a:p>
                <a:p>
                  <a:pPr algn="ctr"/>
                  <a:r>
                    <a:rPr lang="en-US" altLang="zh-CN"/>
                    <a:t>0.93</a:t>
                  </a:r>
                  <a:endParaRPr lang="en-US" altLang="zh-CN"/>
                </a:p>
                <a:p>
                  <a:pPr algn="ctr"/>
                  <a:r>
                    <a:rPr lang="en-US" altLang="zh-CN"/>
                    <a:t>0.92</a:t>
                  </a:r>
                  <a:endParaRPr lang="en-US" altLang="zh-CN"/>
                </a:p>
              </p:txBody>
            </p:sp>
            <p:sp>
              <p:nvSpPr>
                <p:cNvPr id="7" name="圆角矩形 6"/>
                <p:cNvSpPr/>
                <p:nvPr/>
              </p:nvSpPr>
              <p:spPr>
                <a:xfrm>
                  <a:off x="11043" y="4082"/>
                  <a:ext cx="1846" cy="48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1.95</a:t>
                  </a:r>
                  <a:endParaRPr lang="en-US" altLang="zh-CN"/>
                </a:p>
                <a:p>
                  <a:pPr algn="ctr"/>
                  <a:r>
                    <a:rPr lang="en-US" altLang="zh-CN"/>
                    <a:t>1.88</a:t>
                  </a:r>
                  <a:endParaRPr lang="en-US" altLang="zh-CN"/>
                </a:p>
                <a:p>
                  <a:pPr algn="ctr"/>
                  <a:r>
                    <a:rPr lang="en-US" altLang="zh-CN"/>
                    <a:t>1.89</a:t>
                  </a:r>
                  <a:endParaRPr lang="en-US" altLang="zh-CN"/>
                </a:p>
                <a:p>
                  <a:pPr algn="ctr"/>
                  <a:r>
                    <a:rPr lang="en-US" altLang="zh-CN"/>
                    <a:t>2.01</a:t>
                  </a:r>
                  <a:endParaRPr lang="en-US" altLang="zh-CN"/>
                </a:p>
                <a:p>
                  <a:pPr algn="ctr"/>
                  <a:r>
                    <a:rPr lang="en-US" altLang="zh-CN"/>
                    <a:t>2.05</a:t>
                  </a:r>
                  <a:endParaRPr lang="en-US" altLang="zh-CN"/>
                </a:p>
                <a:p>
                  <a:pPr algn="ctr"/>
                  <a:r>
                    <a:rPr lang="en-US" altLang="zh-CN"/>
                    <a:t>2.1</a:t>
                  </a:r>
                  <a:endParaRPr lang="en-US" altLang="zh-CN"/>
                </a:p>
                <a:p>
                  <a:pPr algn="ctr"/>
                  <a:r>
                    <a:rPr lang="en-US" altLang="zh-CN"/>
                    <a:t>2.0</a:t>
                  </a:r>
                  <a:endParaRPr lang="en-US" altLang="zh-CN"/>
                </a:p>
                <a:p>
                  <a:pPr algn="ctr"/>
                  <a:r>
                    <a:rPr lang="en-US" altLang="zh-CN"/>
                    <a:t>1.99</a:t>
                  </a:r>
                  <a:endParaRPr lang="en-US" altLang="zh-CN"/>
                </a:p>
              </p:txBody>
            </p:sp>
          </p:grpSp>
          <p:cxnSp>
            <p:nvCxnSpPr>
              <p:cNvPr id="9" name="直接箭头连接符 8"/>
              <p:cNvCxnSpPr>
                <a:stCxn id="5" idx="4"/>
                <a:endCxn id="6" idx="0"/>
              </p:cNvCxnSpPr>
              <p:nvPr/>
            </p:nvCxnSpPr>
            <p:spPr>
              <a:xfrm flipH="1">
                <a:off x="4809" y="2579"/>
                <a:ext cx="3687" cy="1503"/>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直接箭头连接符 9"/>
              <p:cNvCxnSpPr>
                <a:stCxn id="5" idx="4"/>
                <a:endCxn id="7" idx="0"/>
              </p:cNvCxnSpPr>
              <p:nvPr/>
            </p:nvCxnSpPr>
            <p:spPr>
              <a:xfrm>
                <a:off x="8496" y="2579"/>
                <a:ext cx="3687" cy="1503"/>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1" name="文本框 10"/>
              <p:cNvSpPr txBox="1"/>
              <p:nvPr/>
            </p:nvSpPr>
            <p:spPr>
              <a:xfrm>
                <a:off x="5576" y="2603"/>
                <a:ext cx="1374" cy="580"/>
              </a:xfrm>
              <a:prstGeom prst="rect">
                <a:avLst/>
              </a:prstGeom>
              <a:noFill/>
            </p:spPr>
            <p:txBody>
              <a:bodyPr wrap="none" rtlCol="0">
                <a:spAutoFit/>
              </a:bodyPr>
              <a:p>
                <a:r>
                  <a:rPr lang="zh-CN" altLang="en-US" b="1">
                    <a:solidFill>
                      <a:srgbClr val="FFC000"/>
                    </a:solidFill>
                  </a:rPr>
                  <a:t>无房产</a:t>
                </a:r>
                <a:endParaRPr lang="zh-CN" altLang="en-US" b="1">
                  <a:solidFill>
                    <a:srgbClr val="FFC000"/>
                  </a:solidFill>
                </a:endParaRPr>
              </a:p>
            </p:txBody>
          </p:sp>
          <p:sp>
            <p:nvSpPr>
              <p:cNvPr id="12" name="文本框 11"/>
              <p:cNvSpPr txBox="1"/>
              <p:nvPr/>
            </p:nvSpPr>
            <p:spPr>
              <a:xfrm>
                <a:off x="10321" y="2603"/>
                <a:ext cx="1374" cy="580"/>
              </a:xfrm>
              <a:prstGeom prst="rect">
                <a:avLst/>
              </a:prstGeom>
              <a:noFill/>
            </p:spPr>
            <p:txBody>
              <a:bodyPr wrap="none" rtlCol="0">
                <a:spAutoFit/>
              </a:bodyPr>
              <a:p>
                <a:r>
                  <a:rPr lang="zh-CN" altLang="en-US" b="1">
                    <a:solidFill>
                      <a:srgbClr val="FFC000"/>
                    </a:solidFill>
                  </a:rPr>
                  <a:t>有房产</a:t>
                </a:r>
                <a:endParaRPr lang="zh-CN" altLang="en-US" b="1">
                  <a:solidFill>
                    <a:srgbClr val="FFC000"/>
                  </a:solidFill>
                </a:endParaRPr>
              </a:p>
            </p:txBody>
          </p:sp>
        </p:grpSp>
        <p:grpSp>
          <p:nvGrpSpPr>
            <p:cNvPr id="18" name="组合 17"/>
            <p:cNvGrpSpPr/>
            <p:nvPr/>
          </p:nvGrpSpPr>
          <p:grpSpPr>
            <a:xfrm>
              <a:off x="4494" y="8741"/>
              <a:ext cx="9219" cy="906"/>
              <a:chOff x="4494" y="9030"/>
              <a:chExt cx="9219" cy="906"/>
            </a:xfrm>
          </p:grpSpPr>
          <p:sp>
            <p:nvSpPr>
              <p:cNvPr id="14" name="圆角矩形 13"/>
              <p:cNvSpPr/>
              <p:nvPr/>
            </p:nvSpPr>
            <p:spPr>
              <a:xfrm>
                <a:off x="4494" y="9030"/>
                <a:ext cx="1815" cy="9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0.963</a:t>
                </a:r>
                <a:endParaRPr lang="en-US" altLang="zh-CN"/>
              </a:p>
            </p:txBody>
          </p:sp>
          <p:sp>
            <p:nvSpPr>
              <p:cNvPr id="15" name="圆角矩形 14"/>
              <p:cNvSpPr/>
              <p:nvPr/>
            </p:nvSpPr>
            <p:spPr>
              <a:xfrm>
                <a:off x="11899" y="9030"/>
                <a:ext cx="1815" cy="9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1.984</a:t>
                </a:r>
                <a:endParaRPr lang="en-US" altLang="zh-CN"/>
              </a:p>
            </p:txBody>
          </p:sp>
        </p:grpSp>
        <p:cxnSp>
          <p:nvCxnSpPr>
            <p:cNvPr id="16" name="直接箭头连接符 15"/>
            <p:cNvCxnSpPr>
              <a:stCxn id="6" idx="2"/>
              <a:endCxn id="14" idx="0"/>
            </p:cNvCxnSpPr>
            <p:nvPr/>
          </p:nvCxnSpPr>
          <p:spPr>
            <a:xfrm flipH="1">
              <a:off x="5402" y="7968"/>
              <a:ext cx="15" cy="77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7" idx="2"/>
              <a:endCxn id="15" idx="0"/>
            </p:cNvCxnSpPr>
            <p:nvPr/>
          </p:nvCxnSpPr>
          <p:spPr>
            <a:xfrm>
              <a:off x="12791" y="7968"/>
              <a:ext cx="16" cy="773"/>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0" name="文本框 19"/>
            <p:cNvSpPr txBox="1"/>
            <p:nvPr/>
          </p:nvSpPr>
          <p:spPr>
            <a:xfrm>
              <a:off x="1300" y="8887"/>
              <a:ext cx="1736" cy="580"/>
            </a:xfrm>
            <a:prstGeom prst="rect">
              <a:avLst/>
            </a:prstGeom>
            <a:noFill/>
          </p:spPr>
          <p:txBody>
            <a:bodyPr wrap="none" rtlCol="0">
              <a:spAutoFit/>
            </a:bodyPr>
            <a:p>
              <a:r>
                <a:rPr lang="zh-CN" altLang="en-US" b="1">
                  <a:solidFill>
                    <a:srgbClr val="70AD47"/>
                  </a:solidFill>
                </a:rPr>
                <a:t>预测结果</a:t>
              </a:r>
              <a:endParaRPr lang="zh-CN" altLang="en-US" b="1">
                <a:solidFill>
                  <a:srgbClr val="70AD47"/>
                </a:solidFill>
              </a:endParaRPr>
            </a:p>
          </p:txBody>
        </p:sp>
      </p:grpSp>
      <p:graphicFrame>
        <p:nvGraphicFramePr>
          <p:cNvPr id="22" name="对象 21">
            <a:hlinkClick r:id="" action="ppaction://ole?verb="/>
          </p:cNvPr>
          <p:cNvGraphicFramePr>
            <a:graphicFrameLocks noChangeAspect="1"/>
          </p:cNvGraphicFramePr>
          <p:nvPr/>
        </p:nvGraphicFramePr>
        <p:xfrm>
          <a:off x="2362574" y="6105664"/>
          <a:ext cx="2234786" cy="427276"/>
        </p:xfrm>
        <a:graphic>
          <a:graphicData uri="http://schemas.openxmlformats.org/presentationml/2006/ole">
            <mc:AlternateContent xmlns:mc="http://schemas.openxmlformats.org/markup-compatibility/2006">
              <mc:Choice xmlns:v="urn:schemas-microsoft-com:vml" Requires="v">
                <p:oleObj spid="_x0000_s7169" name="" r:id="rId1" imgW="927100" imgH="177165" progId="Equation.KSEE3">
                  <p:embed/>
                </p:oleObj>
              </mc:Choice>
              <mc:Fallback>
                <p:oleObj name="" r:id="rId1" imgW="927100" imgH="177165" progId="Equation.KSEE3">
                  <p:embed/>
                  <p:pic>
                    <p:nvPicPr>
                      <p:cNvPr id="0" name="图片 7168"/>
                      <p:cNvPicPr/>
                      <p:nvPr/>
                    </p:nvPicPr>
                    <p:blipFill>
                      <a:blip r:embed="rId2"/>
                      <a:stretch>
                        <a:fillRect/>
                      </a:stretch>
                    </p:blipFill>
                    <p:spPr>
                      <a:xfrm>
                        <a:off x="2362574" y="6105664"/>
                        <a:ext cx="2234786" cy="427276"/>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135303" y="6105664"/>
          <a:ext cx="2051305" cy="427276"/>
        </p:xfrm>
        <a:graphic>
          <a:graphicData uri="http://schemas.openxmlformats.org/presentationml/2006/ole">
            <mc:AlternateContent xmlns:mc="http://schemas.openxmlformats.org/markup-compatibility/2006">
              <mc:Choice xmlns:v="urn:schemas-microsoft-com:vml" Requires="v">
                <p:oleObj spid="_x0000_s2" name="" r:id="rId3" imgW="850900" imgH="177165" progId="Equation.KSEE3">
                  <p:embed/>
                </p:oleObj>
              </mc:Choice>
              <mc:Fallback>
                <p:oleObj name="" r:id="rId3" imgW="850900" imgH="177165" progId="Equation.KSEE3">
                  <p:embed/>
                  <p:pic>
                    <p:nvPicPr>
                      <p:cNvPr id="0" name="图片 7168"/>
                      <p:cNvPicPr/>
                      <p:nvPr/>
                    </p:nvPicPr>
                    <p:blipFill>
                      <a:blip r:embed="rId4"/>
                      <a:stretch>
                        <a:fillRect/>
                      </a:stretch>
                    </p:blipFill>
                    <p:spPr>
                      <a:xfrm>
                        <a:off x="7135303" y="6105664"/>
                        <a:ext cx="2051305" cy="427276"/>
                      </a:xfrm>
                      <a:prstGeom prst="rect">
                        <a:avLst/>
                      </a:prstGeom>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ym typeface="+mn-ea"/>
              </a:rPr>
              <a:t>使用决策树算法</a:t>
            </a:r>
            <a:r>
              <a:rPr lang="en-US" altLang="zh-CN" sz="2400" dirty="0">
                <a:sym typeface="+mn-ea"/>
              </a:rPr>
              <a:t>API</a:t>
            </a:r>
            <a:r>
              <a:rPr lang="zh-CN" altLang="en-US" sz="2400" dirty="0">
                <a:sym typeface="+mn-ea"/>
              </a:rPr>
              <a:t>对波士顿房屋租赁数据进行回归操作，预测房屋的价格信息，并理解及进行决策树</a:t>
            </a:r>
            <a:r>
              <a:rPr lang="en-US" altLang="zh-CN" sz="2400" dirty="0">
                <a:sym typeface="+mn-ea"/>
              </a:rPr>
              <a:t>API</a:t>
            </a:r>
            <a:r>
              <a:rPr lang="zh-CN" altLang="en-US" sz="2400" dirty="0">
                <a:sym typeface="+mn-ea"/>
              </a:rPr>
              <a:t>的相关参数优化</a:t>
            </a:r>
            <a:endParaRPr lang="zh-CN" altLang="en-US" sz="2400" dirty="0">
              <a:solidFill>
                <a:schemeClr val="tx1"/>
              </a:solidFill>
            </a:endParaRPr>
          </a:p>
          <a:p>
            <a:pPr>
              <a:lnSpc>
                <a:spcPct val="150000"/>
              </a:lnSpc>
            </a:pPr>
            <a:r>
              <a:rPr lang="zh-CN" altLang="en-US" sz="2400" dirty="0">
                <a:sym typeface="+mn-ea"/>
              </a:rPr>
              <a:t>数据来源：</a:t>
            </a:r>
            <a:r>
              <a:rPr lang="zh-CN" altLang="en-US" sz="2400" dirty="0">
                <a:sym typeface="+mn-ea"/>
                <a:hlinkClick r:id="rId1"/>
              </a:rPr>
              <a:t>波士顿房屋租赁数据</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sym typeface="+mn-ea"/>
              </a:rPr>
              <a:t>决策树案例二：波士顿房屋租赁价格预测</a:t>
            </a:r>
            <a:r>
              <a:rPr lang="en-US" altLang="zh-CN" dirty="0">
                <a:sym typeface="+mn-ea"/>
              </a:rPr>
              <a:t>(</a:t>
            </a:r>
            <a:r>
              <a:rPr lang="zh-CN" altLang="en-US" dirty="0">
                <a:sym typeface="+mn-ea"/>
              </a:rPr>
              <a:t>作业</a:t>
            </a:r>
            <a:r>
              <a:rPr lang="en-US" altLang="zh-CN" dirty="0">
                <a:sym typeface="+mn-ea"/>
              </a:rPr>
              <a:t>)</a:t>
            </a:r>
            <a:endParaRPr lang="en-US" altLang="zh-CN" dirty="0">
              <a:sym typeface="+mn-ea"/>
            </a:endParaRPr>
          </a:p>
        </p:txBody>
      </p:sp>
      <p:pic>
        <p:nvPicPr>
          <p:cNvPr id="2" name="图片 1"/>
          <p:cNvPicPr>
            <a:picLocks noChangeAspect="1"/>
          </p:cNvPicPr>
          <p:nvPr/>
        </p:nvPicPr>
        <p:blipFill>
          <a:blip r:embed="rId2"/>
          <a:stretch>
            <a:fillRect/>
          </a:stretch>
        </p:blipFill>
        <p:spPr>
          <a:xfrm>
            <a:off x="122712" y="3112212"/>
            <a:ext cx="6901172" cy="2209391"/>
          </a:xfrm>
          <a:prstGeom prst="rect">
            <a:avLst/>
          </a:prstGeom>
        </p:spPr>
      </p:pic>
      <p:pic>
        <p:nvPicPr>
          <p:cNvPr id="5" name="图片 4"/>
          <p:cNvPicPr>
            <a:picLocks noChangeAspect="1"/>
          </p:cNvPicPr>
          <p:nvPr/>
        </p:nvPicPr>
        <p:blipFill>
          <a:blip r:embed="rId3"/>
          <a:stretch>
            <a:fillRect/>
          </a:stretch>
        </p:blipFill>
        <p:spPr>
          <a:xfrm>
            <a:off x="7072779" y="2779557"/>
            <a:ext cx="4806060" cy="2669046"/>
          </a:xfrm>
          <a:prstGeom prst="rect">
            <a:avLst/>
          </a:prstGeom>
        </p:spPr>
      </p:pic>
      <p:pic>
        <p:nvPicPr>
          <p:cNvPr id="6" name="图片 5"/>
          <p:cNvPicPr>
            <a:picLocks noChangeAspect="1"/>
          </p:cNvPicPr>
          <p:nvPr/>
        </p:nvPicPr>
        <p:blipFill>
          <a:blip r:embed="rId4"/>
          <a:stretch>
            <a:fillRect/>
          </a:stretch>
        </p:blipFill>
        <p:spPr>
          <a:xfrm>
            <a:off x="989323" y="5448561"/>
            <a:ext cx="9617199" cy="103803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决策树案例二：波士顿房屋租赁价格预测</a:t>
            </a:r>
            <a:endParaRPr lang="zh-CN" altLang="en-US" dirty="0"/>
          </a:p>
        </p:txBody>
      </p:sp>
      <p:pic>
        <p:nvPicPr>
          <p:cNvPr id="9" name="图片 8"/>
          <p:cNvPicPr>
            <a:picLocks noChangeAspect="1"/>
          </p:cNvPicPr>
          <p:nvPr/>
        </p:nvPicPr>
        <p:blipFill>
          <a:blip r:embed="rId1"/>
          <a:stretch>
            <a:fillRect/>
          </a:stretch>
        </p:blipFill>
        <p:spPr>
          <a:xfrm>
            <a:off x="7285452" y="1817034"/>
            <a:ext cx="4875262" cy="3908336"/>
          </a:xfrm>
          <a:prstGeom prst="rect">
            <a:avLst/>
          </a:prstGeom>
        </p:spPr>
      </p:pic>
      <p:pic>
        <p:nvPicPr>
          <p:cNvPr id="10" name="图片 9"/>
          <p:cNvPicPr>
            <a:picLocks noChangeAspect="1"/>
          </p:cNvPicPr>
          <p:nvPr/>
        </p:nvPicPr>
        <p:blipFill>
          <a:blip r:embed="rId2"/>
          <a:stretch>
            <a:fillRect/>
          </a:stretch>
        </p:blipFill>
        <p:spPr>
          <a:xfrm>
            <a:off x="299841" y="1973215"/>
            <a:ext cx="7039576" cy="38067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决策树过拟合和欠拟合 </a:t>
            </a:r>
            <a:endParaRPr lang="zh-CN" altLang="en-US" dirty="0"/>
          </a:p>
        </p:txBody>
      </p:sp>
      <p:pic>
        <p:nvPicPr>
          <p:cNvPr id="4" name="图片 3"/>
          <p:cNvPicPr>
            <a:picLocks noChangeAspect="1"/>
          </p:cNvPicPr>
          <p:nvPr/>
        </p:nvPicPr>
        <p:blipFill>
          <a:blip r:embed="rId1"/>
          <a:stretch>
            <a:fillRect/>
          </a:stretch>
        </p:blipFill>
        <p:spPr>
          <a:xfrm>
            <a:off x="922642" y="1057755"/>
            <a:ext cx="10149231" cy="561045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pPr>
              <a:lnSpc>
                <a:spcPct val="150000"/>
              </a:lnSpc>
            </a:pPr>
            <a:r>
              <a:rPr lang="zh-CN" altLang="en-US" sz="2400" dirty="0">
                <a:solidFill>
                  <a:schemeClr val="tx1"/>
                </a:solidFill>
              </a:rPr>
              <a:t>剪枝优化</a:t>
            </a:r>
            <a:endParaRPr lang="zh-CN" altLang="en-US" sz="2400" dirty="0">
              <a:solidFill>
                <a:schemeClr val="tx1"/>
              </a:solidFill>
            </a:endParaRPr>
          </a:p>
          <a:p>
            <a:pPr lvl="1">
              <a:lnSpc>
                <a:spcPct val="150000"/>
              </a:lnSpc>
            </a:pPr>
            <a:r>
              <a:rPr lang="zh-CN" altLang="en-US" sz="2055" dirty="0">
                <a:solidFill>
                  <a:schemeClr val="tx1"/>
                </a:solidFill>
              </a:rPr>
              <a:t>决策树过渡拟合一般情况是由于节点太多导致的，剪枝优化对决策树的正确率影响是比较大的，也是最常用的一种优化方式。</a:t>
            </a:r>
            <a:endParaRPr lang="zh-CN" altLang="en-US" sz="2055" dirty="0">
              <a:solidFill>
                <a:schemeClr val="tx1"/>
              </a:solidFill>
            </a:endParaRPr>
          </a:p>
          <a:p>
            <a:pPr>
              <a:lnSpc>
                <a:spcPct val="150000"/>
              </a:lnSpc>
            </a:pPr>
            <a:r>
              <a:rPr lang="en-US" altLang="zh-CN" sz="2400" dirty="0">
                <a:solidFill>
                  <a:schemeClr val="tx1"/>
                </a:solidFill>
              </a:rPr>
              <a:t>Random Forest</a:t>
            </a:r>
            <a:endParaRPr lang="en-US" altLang="zh-CN" sz="2400" dirty="0">
              <a:solidFill>
                <a:schemeClr val="tx1"/>
              </a:solidFill>
            </a:endParaRPr>
          </a:p>
          <a:p>
            <a:pPr lvl="1">
              <a:lnSpc>
                <a:spcPct val="150000"/>
              </a:lnSpc>
            </a:pPr>
            <a:r>
              <a:rPr lang="zh-CN" altLang="en-US" sz="2055" dirty="0">
                <a:solidFill>
                  <a:schemeClr val="tx1"/>
                </a:solidFill>
              </a:rPr>
              <a:t>利用训练数据随机产生多个决策树，形成一个森林。然后使用这个森林对数据进行预测，选取最多结果作为预测结果。</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决策树优化策略</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决策树直观理解</a:t>
            </a:r>
            <a:endParaRPr lang="en-US" altLang="zh-CN" dirty="0"/>
          </a:p>
        </p:txBody>
      </p:sp>
      <p:sp>
        <p:nvSpPr>
          <p:cNvPr id="37" name="内容占位符 36"/>
          <p:cNvSpPr>
            <a:spLocks noGrp="1"/>
          </p:cNvSpPr>
          <p:nvPr>
            <p:ph idx="1"/>
          </p:nvPr>
        </p:nvSpPr>
        <p:spPr>
          <a:xfrm>
            <a:off x="7166610" y="1200150"/>
            <a:ext cx="4187190" cy="4977130"/>
          </a:xfrm>
        </p:spPr>
        <p:txBody>
          <a:bodyPr>
            <a:normAutofit/>
          </a:bodyPr>
          <a:lstStyle/>
          <a:p>
            <a:pPr>
              <a:lnSpc>
                <a:spcPct val="150000"/>
              </a:lnSpc>
            </a:pPr>
            <a:r>
              <a:rPr lang="zh-CN" altLang="en-US" sz="2400" dirty="0">
                <a:solidFill>
                  <a:schemeClr val="tx1"/>
                </a:solidFill>
              </a:rPr>
              <a:t>当构建好一个判断模型后，新来一个用户后，可以根据构建好的模型直接进行判断，比如新用户特性为：</a:t>
            </a:r>
            <a:r>
              <a:rPr lang="zh-CN" altLang="en-US" sz="2400" b="1" u="sng" dirty="0">
                <a:solidFill>
                  <a:schemeClr val="tx1"/>
                </a:solidFill>
              </a:rPr>
              <a:t>无房产</a:t>
            </a:r>
            <a:r>
              <a:rPr lang="zh-CN" altLang="en-US" sz="2400" dirty="0">
                <a:solidFill>
                  <a:schemeClr val="tx1"/>
                </a:solidFill>
              </a:rPr>
              <a:t>、</a:t>
            </a:r>
            <a:r>
              <a:rPr lang="zh-CN" altLang="en-US" sz="2400" b="1" u="sng" dirty="0">
                <a:solidFill>
                  <a:schemeClr val="tx1"/>
                </a:solidFill>
              </a:rPr>
              <a:t>单身</a:t>
            </a:r>
            <a:r>
              <a:rPr lang="zh-CN" altLang="en-US" sz="2400" dirty="0">
                <a:solidFill>
                  <a:schemeClr val="tx1"/>
                </a:solidFill>
              </a:rPr>
              <a:t>、</a:t>
            </a:r>
            <a:r>
              <a:rPr lang="zh-CN" altLang="en-US" sz="2400" b="1" u="sng" dirty="0">
                <a:solidFill>
                  <a:schemeClr val="tx1"/>
                </a:solidFill>
              </a:rPr>
              <a:t>年收入</a:t>
            </a:r>
            <a:r>
              <a:rPr lang="en-US" altLang="zh-CN" sz="2400" b="1" u="sng" dirty="0">
                <a:solidFill>
                  <a:schemeClr val="tx1"/>
                </a:solidFill>
              </a:rPr>
              <a:t>55K</a:t>
            </a:r>
            <a:r>
              <a:rPr lang="zh-CN" altLang="en-US" sz="2400" dirty="0">
                <a:solidFill>
                  <a:schemeClr val="tx1"/>
                </a:solidFill>
              </a:rPr>
              <a:t>，那么根据判断得出该用户无法进行债务偿还。这种决策对于借贷业务有比较好的指导意义。</a:t>
            </a:r>
            <a:endParaRPr lang="zh-CN" altLang="en-US" sz="2400" dirty="0">
              <a:solidFill>
                <a:schemeClr val="tx1"/>
              </a:solidFill>
            </a:endParaRPr>
          </a:p>
        </p:txBody>
      </p:sp>
      <p:sp>
        <p:nvSpPr>
          <p:cNvPr id="42" name="圆角矩形 41"/>
          <p:cNvSpPr/>
          <p:nvPr/>
        </p:nvSpPr>
        <p:spPr>
          <a:xfrm>
            <a:off x="304440" y="2784485"/>
            <a:ext cx="1439913" cy="5758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grpSp>
        <p:nvGrpSpPr>
          <p:cNvPr id="6" name="组合 5"/>
          <p:cNvGrpSpPr/>
          <p:nvPr/>
        </p:nvGrpSpPr>
        <p:grpSpPr>
          <a:xfrm>
            <a:off x="819150" y="1200150"/>
            <a:ext cx="6297930" cy="4980940"/>
            <a:chOff x="1368" y="1478"/>
            <a:chExt cx="9918" cy="7844"/>
          </a:xfrm>
        </p:grpSpPr>
        <p:sp>
          <p:nvSpPr>
            <p:cNvPr id="36" name="椭圆 35"/>
            <p:cNvSpPr/>
            <p:nvPr/>
          </p:nvSpPr>
          <p:spPr>
            <a:xfrm>
              <a:off x="2020" y="1478"/>
              <a:ext cx="2381" cy="10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年收入</a:t>
              </a:r>
              <a:endParaRPr lang="zh-CN" altLang="en-US" b="1"/>
            </a:p>
          </p:txBody>
        </p:sp>
        <p:grpSp>
          <p:nvGrpSpPr>
            <p:cNvPr id="41" name="组合 40"/>
            <p:cNvGrpSpPr/>
            <p:nvPr/>
          </p:nvGrpSpPr>
          <p:grpSpPr>
            <a:xfrm>
              <a:off x="1368" y="2499"/>
              <a:ext cx="1843" cy="1474"/>
              <a:chOff x="3471" y="6762"/>
              <a:chExt cx="1843" cy="1474"/>
            </a:xfrm>
          </p:grpSpPr>
          <p:cxnSp>
            <p:nvCxnSpPr>
              <p:cNvPr id="70" name="直接箭头连接符 69"/>
              <p:cNvCxnSpPr>
                <a:stCxn id="36" idx="4"/>
                <a:endCxn id="42" idx="0"/>
              </p:cNvCxnSpPr>
              <p:nvPr/>
            </p:nvCxnSpPr>
            <p:spPr>
              <a:xfrm flipH="1">
                <a:off x="3794" y="6762"/>
                <a:ext cx="1520" cy="1474"/>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71" name="文本框 25"/>
              <p:cNvSpPr txBox="1"/>
              <p:nvPr/>
            </p:nvSpPr>
            <p:spPr>
              <a:xfrm>
                <a:off x="3471" y="6966"/>
                <a:ext cx="1457"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&gt;=</a:t>
                </a:r>
                <a:r>
                  <a:rPr lang="en-US" altLang="zh-CN" b="1">
                    <a:solidFill>
                      <a:srgbClr val="FFC000"/>
                    </a:solidFill>
                  </a:rPr>
                  <a:t>97.5</a:t>
                </a:r>
                <a:endParaRPr lang="en-US" altLang="zh-CN" b="1">
                  <a:solidFill>
                    <a:srgbClr val="FFC000"/>
                  </a:solidFill>
                </a:endParaRPr>
              </a:p>
            </p:txBody>
          </p:sp>
        </p:grpSp>
        <p:grpSp>
          <p:nvGrpSpPr>
            <p:cNvPr id="43" name="组合 42"/>
            <p:cNvGrpSpPr/>
            <p:nvPr/>
          </p:nvGrpSpPr>
          <p:grpSpPr>
            <a:xfrm>
              <a:off x="3414" y="2498"/>
              <a:ext cx="1817" cy="1475"/>
              <a:chOff x="5517" y="6761"/>
              <a:chExt cx="1817" cy="1475"/>
            </a:xfrm>
          </p:grpSpPr>
          <p:cxnSp>
            <p:nvCxnSpPr>
              <p:cNvPr id="68" name="直接箭头连接符 67"/>
              <p:cNvCxnSpPr/>
              <p:nvPr/>
            </p:nvCxnSpPr>
            <p:spPr>
              <a:xfrm>
                <a:off x="5517" y="6761"/>
                <a:ext cx="1699" cy="1475"/>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9" name="文本框 24"/>
              <p:cNvSpPr txBox="1"/>
              <p:nvPr/>
            </p:nvSpPr>
            <p:spPr>
              <a:xfrm>
                <a:off x="6086" y="6966"/>
                <a:ext cx="1248"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&lt;</a:t>
                </a:r>
                <a:r>
                  <a:rPr lang="en-US" altLang="zh-CN" b="1">
                    <a:solidFill>
                      <a:srgbClr val="FFC000"/>
                    </a:solidFill>
                  </a:rPr>
                  <a:t>97.5</a:t>
                </a:r>
                <a:endParaRPr lang="en-US" altLang="zh-CN" b="1">
                  <a:solidFill>
                    <a:srgbClr val="FFC000"/>
                  </a:solidFill>
                </a:endParaRPr>
              </a:p>
            </p:txBody>
          </p:sp>
        </p:grpSp>
        <p:cxnSp>
          <p:nvCxnSpPr>
            <p:cNvPr id="44" name="直接箭头连接符 43"/>
            <p:cNvCxnSpPr/>
            <p:nvPr/>
          </p:nvCxnSpPr>
          <p:spPr>
            <a:xfrm>
              <a:off x="3479" y="2726"/>
              <a:ext cx="1134" cy="1021"/>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sp>
          <p:nvSpPr>
            <p:cNvPr id="45" name="椭圆 44"/>
            <p:cNvSpPr/>
            <p:nvPr/>
          </p:nvSpPr>
          <p:spPr>
            <a:xfrm>
              <a:off x="3983" y="3973"/>
              <a:ext cx="2381" cy="10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拥有房产</a:t>
              </a:r>
              <a:endParaRPr lang="zh-CN" altLang="en-US" b="1"/>
            </a:p>
          </p:txBody>
        </p:sp>
        <p:sp>
          <p:nvSpPr>
            <p:cNvPr id="46" name="圆角矩形 45"/>
            <p:cNvSpPr/>
            <p:nvPr/>
          </p:nvSpPr>
          <p:spPr>
            <a:xfrm>
              <a:off x="2345" y="6205"/>
              <a:ext cx="2268" cy="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grpSp>
          <p:nvGrpSpPr>
            <p:cNvPr id="47" name="组合 46"/>
            <p:cNvGrpSpPr/>
            <p:nvPr/>
          </p:nvGrpSpPr>
          <p:grpSpPr>
            <a:xfrm>
              <a:off x="3366" y="4994"/>
              <a:ext cx="1695" cy="1211"/>
              <a:chOff x="3323" y="1912"/>
              <a:chExt cx="1695" cy="1211"/>
            </a:xfrm>
          </p:grpSpPr>
          <p:cxnSp>
            <p:nvCxnSpPr>
              <p:cNvPr id="66" name="直接箭头连接符 65"/>
              <p:cNvCxnSpPr>
                <a:stCxn id="45" idx="4"/>
                <a:endCxn id="46" idx="0"/>
              </p:cNvCxnSpPr>
              <p:nvPr/>
            </p:nvCxnSpPr>
            <p:spPr>
              <a:xfrm flipH="1">
                <a:off x="3323" y="1912"/>
                <a:ext cx="1695" cy="1211"/>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7" name="文本框 42"/>
              <p:cNvSpPr txBox="1"/>
              <p:nvPr/>
            </p:nvSpPr>
            <p:spPr>
              <a:xfrm>
                <a:off x="3648" y="2108"/>
                <a:ext cx="710"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b="1">
                    <a:solidFill>
                      <a:srgbClr val="FFC000"/>
                    </a:solidFill>
                  </a:rPr>
                  <a:t>是</a:t>
                </a:r>
                <a:endParaRPr lang="zh-CN" altLang="en-US" b="1">
                  <a:solidFill>
                    <a:srgbClr val="FFC000"/>
                  </a:solidFill>
                </a:endParaRPr>
              </a:p>
            </p:txBody>
          </p:sp>
        </p:grpSp>
        <p:grpSp>
          <p:nvGrpSpPr>
            <p:cNvPr id="48" name="组合 47"/>
            <p:cNvGrpSpPr/>
            <p:nvPr/>
          </p:nvGrpSpPr>
          <p:grpSpPr>
            <a:xfrm>
              <a:off x="5174" y="4994"/>
              <a:ext cx="2203" cy="1097"/>
              <a:chOff x="5131" y="1912"/>
              <a:chExt cx="2203" cy="1097"/>
            </a:xfrm>
          </p:grpSpPr>
          <p:cxnSp>
            <p:nvCxnSpPr>
              <p:cNvPr id="64" name="直接箭头连接符 63"/>
              <p:cNvCxnSpPr>
                <a:stCxn id="45" idx="4"/>
                <a:endCxn id="49" idx="0"/>
              </p:cNvCxnSpPr>
              <p:nvPr/>
            </p:nvCxnSpPr>
            <p:spPr>
              <a:xfrm>
                <a:off x="5131" y="1912"/>
                <a:ext cx="2203" cy="1097"/>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5" name="文本框 45"/>
              <p:cNvSpPr txBox="1"/>
              <p:nvPr/>
            </p:nvSpPr>
            <p:spPr>
              <a:xfrm>
                <a:off x="6115" y="2108"/>
                <a:ext cx="710"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否</a:t>
                </a:r>
                <a:endParaRPr lang="zh-CN" altLang="en-US" b="1">
                  <a:solidFill>
                    <a:srgbClr val="FFC000"/>
                  </a:solidFill>
                </a:endParaRPr>
              </a:p>
            </p:txBody>
          </p:sp>
        </p:grpSp>
        <p:sp>
          <p:nvSpPr>
            <p:cNvPr id="49" name="椭圆 48"/>
            <p:cNvSpPr/>
            <p:nvPr/>
          </p:nvSpPr>
          <p:spPr>
            <a:xfrm>
              <a:off x="6185" y="6091"/>
              <a:ext cx="2381" cy="102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婚姻情况</a:t>
              </a:r>
              <a:endParaRPr lang="zh-CN" altLang="en-US" b="1"/>
            </a:p>
          </p:txBody>
        </p:sp>
        <p:grpSp>
          <p:nvGrpSpPr>
            <p:cNvPr id="50" name="组合 49"/>
            <p:cNvGrpSpPr/>
            <p:nvPr/>
          </p:nvGrpSpPr>
          <p:grpSpPr>
            <a:xfrm>
              <a:off x="7376" y="7054"/>
              <a:ext cx="2775" cy="1361"/>
              <a:chOff x="8319" y="4380"/>
              <a:chExt cx="2776" cy="1361"/>
            </a:xfrm>
          </p:grpSpPr>
          <p:cxnSp>
            <p:nvCxnSpPr>
              <p:cNvPr id="62" name="直接箭头连接符 61"/>
              <p:cNvCxnSpPr>
                <a:stCxn id="49" idx="4"/>
                <a:endCxn id="54" idx="0"/>
              </p:cNvCxnSpPr>
              <p:nvPr/>
            </p:nvCxnSpPr>
            <p:spPr>
              <a:xfrm>
                <a:off x="8319" y="4437"/>
                <a:ext cx="2776" cy="1304"/>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3" name="文本框 51"/>
              <p:cNvSpPr txBox="1"/>
              <p:nvPr/>
            </p:nvSpPr>
            <p:spPr>
              <a:xfrm>
                <a:off x="9424" y="4380"/>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已婚</a:t>
                </a:r>
                <a:endParaRPr lang="zh-CN" altLang="en-US" b="1">
                  <a:solidFill>
                    <a:srgbClr val="FFC000"/>
                  </a:solidFill>
                </a:endParaRPr>
              </a:p>
            </p:txBody>
          </p:sp>
        </p:grpSp>
        <p:grpSp>
          <p:nvGrpSpPr>
            <p:cNvPr id="51" name="组合 50"/>
            <p:cNvGrpSpPr/>
            <p:nvPr/>
          </p:nvGrpSpPr>
          <p:grpSpPr>
            <a:xfrm>
              <a:off x="6783" y="7111"/>
              <a:ext cx="1132" cy="1304"/>
              <a:chOff x="7726" y="4437"/>
              <a:chExt cx="1132" cy="1304"/>
            </a:xfrm>
          </p:grpSpPr>
          <p:cxnSp>
            <p:nvCxnSpPr>
              <p:cNvPr id="60" name="直接箭头连接符 59"/>
              <p:cNvCxnSpPr>
                <a:stCxn id="49" idx="4"/>
                <a:endCxn id="53" idx="0"/>
              </p:cNvCxnSpPr>
              <p:nvPr/>
            </p:nvCxnSpPr>
            <p:spPr>
              <a:xfrm flipH="1">
                <a:off x="8290" y="4437"/>
                <a:ext cx="29" cy="1304"/>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61" name="文本框 54"/>
              <p:cNvSpPr txBox="1"/>
              <p:nvPr/>
            </p:nvSpPr>
            <p:spPr>
              <a:xfrm>
                <a:off x="7726" y="4736"/>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gn="l"/>
                <a:r>
                  <a:rPr lang="zh-CN" altLang="en-US" b="1">
                    <a:solidFill>
                      <a:srgbClr val="FFC000"/>
                    </a:solidFill>
                  </a:rPr>
                  <a:t>离婚</a:t>
                </a:r>
                <a:endParaRPr lang="zh-CN" altLang="en-US" b="1">
                  <a:solidFill>
                    <a:srgbClr val="FFC000"/>
                  </a:solidFill>
                </a:endParaRPr>
              </a:p>
            </p:txBody>
          </p:sp>
        </p:grpSp>
        <p:sp>
          <p:nvSpPr>
            <p:cNvPr id="53" name="圆角矩形 52"/>
            <p:cNvSpPr/>
            <p:nvPr/>
          </p:nvSpPr>
          <p:spPr>
            <a:xfrm>
              <a:off x="6213" y="8415"/>
              <a:ext cx="2268" cy="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无法偿还</a:t>
              </a:r>
              <a:endParaRPr lang="zh-CN" altLang="en-US" b="1"/>
            </a:p>
          </p:txBody>
        </p:sp>
        <p:sp>
          <p:nvSpPr>
            <p:cNvPr id="54" name="圆角矩形 53"/>
            <p:cNvSpPr/>
            <p:nvPr/>
          </p:nvSpPr>
          <p:spPr>
            <a:xfrm>
              <a:off x="9018" y="8415"/>
              <a:ext cx="2268" cy="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可以偿还</a:t>
              </a:r>
              <a:endParaRPr lang="zh-CN" altLang="en-US" b="1"/>
            </a:p>
          </p:txBody>
        </p:sp>
        <p:sp>
          <p:nvSpPr>
            <p:cNvPr id="55" name="圆角矩形 54"/>
            <p:cNvSpPr/>
            <p:nvPr/>
          </p:nvSpPr>
          <p:spPr>
            <a:xfrm>
              <a:off x="3414" y="8415"/>
              <a:ext cx="2268" cy="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zh-CN"/>
              </a:defPPr>
              <a:lvl1pPr marL="0" algn="l" defTabSz="1088390" rtl="0" eaLnBrk="1" latinLnBrk="0" hangingPunct="1">
                <a:defRPr sz="2100" kern="1200">
                  <a:solidFill>
                    <a:schemeClr val="dk1"/>
                  </a:solidFill>
                  <a:latin typeface="+mn-lt"/>
                  <a:ea typeface="+mn-ea"/>
                  <a:cs typeface="+mn-cs"/>
                </a:defRPr>
              </a:lvl1pPr>
              <a:lvl2pPr marL="544195" algn="l" defTabSz="1088390" rtl="0" eaLnBrk="1" latinLnBrk="0" hangingPunct="1">
                <a:defRPr sz="2100" kern="1200">
                  <a:solidFill>
                    <a:schemeClr val="dk1"/>
                  </a:solidFill>
                  <a:latin typeface="+mn-lt"/>
                  <a:ea typeface="+mn-ea"/>
                  <a:cs typeface="+mn-cs"/>
                </a:defRPr>
              </a:lvl2pPr>
              <a:lvl3pPr marL="1088390" algn="l" defTabSz="1088390" rtl="0" eaLnBrk="1" latinLnBrk="0" hangingPunct="1">
                <a:defRPr sz="2100" kern="1200">
                  <a:solidFill>
                    <a:schemeClr val="dk1"/>
                  </a:solidFill>
                  <a:latin typeface="+mn-lt"/>
                  <a:ea typeface="+mn-ea"/>
                  <a:cs typeface="+mn-cs"/>
                </a:defRPr>
              </a:lvl3pPr>
              <a:lvl4pPr marL="1632585" algn="l" defTabSz="1088390" rtl="0" eaLnBrk="1" latinLnBrk="0" hangingPunct="1">
                <a:defRPr sz="2100" kern="1200">
                  <a:solidFill>
                    <a:schemeClr val="dk1"/>
                  </a:solidFill>
                  <a:latin typeface="+mn-lt"/>
                  <a:ea typeface="+mn-ea"/>
                  <a:cs typeface="+mn-cs"/>
                </a:defRPr>
              </a:lvl4pPr>
              <a:lvl5pPr marL="2176780" algn="l" defTabSz="1088390" rtl="0" eaLnBrk="1" latinLnBrk="0" hangingPunct="1">
                <a:defRPr sz="2100" kern="1200">
                  <a:solidFill>
                    <a:schemeClr val="dk1"/>
                  </a:solidFill>
                  <a:latin typeface="+mn-lt"/>
                  <a:ea typeface="+mn-ea"/>
                  <a:cs typeface="+mn-cs"/>
                </a:defRPr>
              </a:lvl5pPr>
              <a:lvl6pPr marL="2720975" algn="l" defTabSz="1088390" rtl="0" eaLnBrk="1" latinLnBrk="0" hangingPunct="1">
                <a:defRPr sz="2100" kern="1200">
                  <a:solidFill>
                    <a:schemeClr val="dk1"/>
                  </a:solidFill>
                  <a:latin typeface="+mn-lt"/>
                  <a:ea typeface="+mn-ea"/>
                  <a:cs typeface="+mn-cs"/>
                </a:defRPr>
              </a:lvl6pPr>
              <a:lvl7pPr marL="3265805" algn="l" defTabSz="1088390" rtl="0" eaLnBrk="1" latinLnBrk="0" hangingPunct="1">
                <a:defRPr sz="2100" kern="1200">
                  <a:solidFill>
                    <a:schemeClr val="dk1"/>
                  </a:solidFill>
                  <a:latin typeface="+mn-lt"/>
                  <a:ea typeface="+mn-ea"/>
                  <a:cs typeface="+mn-cs"/>
                </a:defRPr>
              </a:lvl7pPr>
              <a:lvl8pPr marL="3810000" algn="l" defTabSz="1088390" rtl="0" eaLnBrk="1" latinLnBrk="0" hangingPunct="1">
                <a:defRPr sz="2100" kern="1200">
                  <a:solidFill>
                    <a:schemeClr val="dk1"/>
                  </a:solidFill>
                  <a:latin typeface="+mn-lt"/>
                  <a:ea typeface="+mn-ea"/>
                  <a:cs typeface="+mn-cs"/>
                </a:defRPr>
              </a:lvl8pPr>
              <a:lvl9pPr marL="4354195" algn="l" defTabSz="1088390" rtl="0" eaLnBrk="1" latinLnBrk="0" hangingPunct="1">
                <a:defRPr sz="2100" kern="1200">
                  <a:solidFill>
                    <a:schemeClr val="dk1"/>
                  </a:solidFill>
                  <a:latin typeface="+mn-lt"/>
                  <a:ea typeface="+mn-ea"/>
                  <a:cs typeface="+mn-cs"/>
                </a:defRPr>
              </a:lvl9pPr>
            </a:lstStyle>
            <a:p>
              <a:pPr algn="ctr"/>
              <a:r>
                <a:rPr lang="zh-CN" altLang="en-US" b="1"/>
                <a:t>无法偿还</a:t>
              </a:r>
              <a:endParaRPr lang="zh-CN" altLang="en-US" b="1"/>
            </a:p>
          </p:txBody>
        </p:sp>
        <p:cxnSp>
          <p:nvCxnSpPr>
            <p:cNvPr id="56" name="直接箭头连接符 55"/>
            <p:cNvCxnSpPr/>
            <p:nvPr/>
          </p:nvCxnSpPr>
          <p:spPr>
            <a:xfrm flipH="1">
              <a:off x="5178" y="7101"/>
              <a:ext cx="1474" cy="1134"/>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cxnSp>
          <p:nvCxnSpPr>
            <p:cNvPr id="57" name="直接箭头连接符 56"/>
            <p:cNvCxnSpPr/>
            <p:nvPr/>
          </p:nvCxnSpPr>
          <p:spPr>
            <a:xfrm>
              <a:off x="5442" y="5248"/>
              <a:ext cx="1341" cy="703"/>
            </a:xfrm>
            <a:prstGeom prst="straightConnector1">
              <a:avLst/>
            </a:prstGeom>
            <a:ln>
              <a:prstDash val="sysDash"/>
              <a:tailEnd type="arrow" w="med" len="med"/>
            </a:ln>
          </p:spPr>
          <p:style>
            <a:lnRef idx="3">
              <a:schemeClr val="accent1"/>
            </a:lnRef>
            <a:fillRef idx="0">
              <a:schemeClr val="accent1"/>
            </a:fillRef>
            <a:effectRef idx="2">
              <a:schemeClr val="accent1"/>
            </a:effectRef>
            <a:fontRef idx="minor">
              <a:schemeClr val="tx1"/>
            </a:fontRef>
          </p:style>
        </p:cxnSp>
        <p:grpSp>
          <p:nvGrpSpPr>
            <p:cNvPr id="2" name="组合 1"/>
            <p:cNvGrpSpPr/>
            <p:nvPr/>
          </p:nvGrpSpPr>
          <p:grpSpPr>
            <a:xfrm>
              <a:off x="4736" y="7009"/>
              <a:ext cx="1695" cy="1211"/>
              <a:chOff x="3323" y="1912"/>
              <a:chExt cx="1695" cy="1211"/>
            </a:xfrm>
          </p:grpSpPr>
          <p:cxnSp>
            <p:nvCxnSpPr>
              <p:cNvPr id="4" name="直接箭头连接符 3"/>
              <p:cNvCxnSpPr/>
              <p:nvPr/>
            </p:nvCxnSpPr>
            <p:spPr>
              <a:xfrm flipH="1">
                <a:off x="3323" y="1912"/>
                <a:ext cx="1695" cy="1211"/>
              </a:xfrm>
              <a:prstGeom prst="straightConnector1">
                <a:avLst/>
              </a:prstGeom>
              <a:ln w="28575">
                <a:tailEnd type="arrow" w="med" len="med"/>
              </a:ln>
            </p:spPr>
            <p:style>
              <a:lnRef idx="1">
                <a:schemeClr val="accent4"/>
              </a:lnRef>
              <a:fillRef idx="0">
                <a:schemeClr val="accent4"/>
              </a:fillRef>
              <a:effectRef idx="0">
                <a:schemeClr val="accent4"/>
              </a:effectRef>
              <a:fontRef idx="minor">
                <a:schemeClr val="tx1"/>
              </a:fontRef>
            </p:style>
          </p:cxnSp>
          <p:sp>
            <p:nvSpPr>
              <p:cNvPr id="5" name="文本框 42"/>
              <p:cNvSpPr txBox="1"/>
              <p:nvPr/>
            </p:nvSpPr>
            <p:spPr>
              <a:xfrm>
                <a:off x="3323" y="2004"/>
                <a:ext cx="1132" cy="652"/>
              </a:xfrm>
              <a:prstGeom prst="rect">
                <a:avLst/>
              </a:prstGeom>
              <a:noFill/>
            </p:spPr>
            <p:txBody>
              <a:bodyPr wrap="none"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b="1">
                    <a:solidFill>
                      <a:srgbClr val="FFC000"/>
                    </a:solidFill>
                  </a:rPr>
                  <a:t>单身</a:t>
                </a:r>
                <a:endParaRPr lang="zh-CN" altLang="en-US" b="1">
                  <a:solidFill>
                    <a:srgbClr val="FFC000"/>
                  </a:solidFill>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20000"/>
          </a:bodyPr>
          <a:lstStyle/>
          <a:p>
            <a:pPr>
              <a:lnSpc>
                <a:spcPct val="150000"/>
              </a:lnSpc>
            </a:pPr>
            <a:r>
              <a:rPr lang="zh-CN" altLang="en-US" sz="2400" dirty="0">
                <a:solidFill>
                  <a:schemeClr val="tx1"/>
                </a:solidFill>
              </a:rPr>
              <a:t>决策树的剪枝是决策树算法中最基本、最有用的一种优化方案，主要分为两大类：</a:t>
            </a:r>
            <a:endParaRPr lang="zh-CN" altLang="en-US" sz="2400" dirty="0">
              <a:solidFill>
                <a:schemeClr val="tx1"/>
              </a:solidFill>
            </a:endParaRPr>
          </a:p>
          <a:p>
            <a:pPr lvl="1">
              <a:lnSpc>
                <a:spcPct val="150000"/>
              </a:lnSpc>
            </a:pPr>
            <a:r>
              <a:rPr lang="zh-CN" altLang="en-US" sz="2050" b="1" dirty="0">
                <a:solidFill>
                  <a:srgbClr val="FF0000"/>
                </a:solidFill>
                <a:sym typeface="+mn-ea"/>
              </a:rPr>
              <a:t>前置剪枝</a:t>
            </a:r>
            <a:r>
              <a:rPr lang="zh-CN" altLang="en-US" sz="2050" dirty="0">
                <a:sym typeface="+mn-ea"/>
              </a:rPr>
              <a:t>：在构建决策树的过程中，提前停止。结果是决策树一般比较小，实践证明这种策略无法得到比较好的结果。</a:t>
            </a:r>
            <a:endParaRPr lang="zh-CN" altLang="en-US" sz="2050" dirty="0">
              <a:solidFill>
                <a:schemeClr val="tx1"/>
              </a:solidFill>
            </a:endParaRPr>
          </a:p>
          <a:p>
            <a:pPr lvl="1">
              <a:lnSpc>
                <a:spcPct val="150000"/>
              </a:lnSpc>
            </a:pPr>
            <a:r>
              <a:rPr lang="zh-CN" altLang="en-US" sz="2050" b="1" dirty="0">
                <a:solidFill>
                  <a:srgbClr val="FF0000"/>
                </a:solidFill>
                <a:sym typeface="+mn-ea"/>
              </a:rPr>
              <a:t>后置剪枝</a:t>
            </a:r>
            <a:r>
              <a:rPr lang="zh-CN" altLang="en-US" sz="2050" dirty="0">
                <a:sym typeface="+mn-ea"/>
              </a:rPr>
              <a:t>：在决策树构建好后，然后再开始裁剪，一般使用两种方式：</a:t>
            </a:r>
            <a:r>
              <a:rPr lang="en-US" altLang="zh-CN" sz="2050" dirty="0">
                <a:sym typeface="+mn-ea"/>
              </a:rPr>
              <a:t>1)</a:t>
            </a:r>
            <a:r>
              <a:rPr lang="zh-CN" altLang="en-US" sz="2050" dirty="0">
                <a:sym typeface="+mn-ea"/>
              </a:rPr>
              <a:t>用单一叶子节点代替整个子树，叶节点的分类采用子树中最主要的分类；</a:t>
            </a:r>
            <a:r>
              <a:rPr lang="en-US" altLang="zh-CN" sz="2050" dirty="0">
                <a:sym typeface="+mn-ea"/>
              </a:rPr>
              <a:t>2)</a:t>
            </a:r>
            <a:r>
              <a:rPr lang="zh-CN" altLang="en-US" sz="2050" dirty="0">
                <a:sym typeface="+mn-ea"/>
              </a:rPr>
              <a:t>将一个子树完全替代另外一棵子树；后置剪枝的主要问题是计算效率问题，存在一定的浪费情况。</a:t>
            </a:r>
            <a:endParaRPr lang="zh-CN" altLang="en-US" sz="2055" dirty="0">
              <a:solidFill>
                <a:schemeClr val="tx1"/>
              </a:solidFill>
            </a:endParaRPr>
          </a:p>
          <a:p>
            <a:pPr>
              <a:lnSpc>
                <a:spcPct val="150000"/>
              </a:lnSpc>
            </a:pPr>
            <a:r>
              <a:rPr lang="zh-CN" altLang="en-US" sz="2400" dirty="0">
                <a:solidFill>
                  <a:schemeClr val="tx1"/>
                </a:solidFill>
              </a:rPr>
              <a:t>后剪枝总体思路</a:t>
            </a:r>
            <a:r>
              <a:rPr lang="en-US" altLang="zh-CN" sz="2400" dirty="0">
                <a:solidFill>
                  <a:schemeClr val="tx1"/>
                </a:solidFill>
              </a:rPr>
              <a:t>(</a:t>
            </a:r>
            <a:r>
              <a:rPr lang="zh-CN" altLang="en-US" sz="2400" dirty="0">
                <a:solidFill>
                  <a:schemeClr val="tx1"/>
                </a:solidFill>
              </a:rPr>
              <a:t>交叉验证</a:t>
            </a:r>
            <a:r>
              <a:rPr lang="en-US" altLang="zh-CN" sz="2400" dirty="0">
                <a:solidFill>
                  <a:schemeClr val="tx1"/>
                </a:solidFill>
              </a:rPr>
              <a:t>)</a:t>
            </a:r>
            <a:r>
              <a:rPr lang="zh-CN" altLang="en-US" sz="2400" dirty="0">
                <a:solidFill>
                  <a:schemeClr val="tx1"/>
                </a:solidFill>
              </a:rPr>
              <a:t>：</a:t>
            </a:r>
            <a:endParaRPr lang="zh-CN" altLang="en-US" sz="2400" dirty="0">
              <a:solidFill>
                <a:schemeClr val="tx1"/>
              </a:solidFill>
            </a:endParaRPr>
          </a:p>
          <a:p>
            <a:pPr lvl="1">
              <a:lnSpc>
                <a:spcPct val="150000"/>
              </a:lnSpc>
            </a:pPr>
            <a:r>
              <a:rPr lang="zh-CN" altLang="en-US" sz="2055" dirty="0">
                <a:solidFill>
                  <a:schemeClr val="tx1"/>
                </a:solidFill>
              </a:rPr>
              <a:t>由完全树</a:t>
            </a:r>
            <a:r>
              <a:rPr lang="en-US" altLang="zh-CN" sz="2055" dirty="0">
                <a:solidFill>
                  <a:schemeClr val="tx1"/>
                </a:solidFill>
              </a:rPr>
              <a:t>T</a:t>
            </a:r>
            <a:r>
              <a:rPr lang="en-US" altLang="zh-CN" sz="2055" baseline="-25000" dirty="0">
                <a:solidFill>
                  <a:schemeClr val="tx1"/>
                </a:solidFill>
              </a:rPr>
              <a:t>0</a:t>
            </a:r>
            <a:r>
              <a:rPr lang="zh-CN" altLang="en-US" sz="2055" dirty="0">
                <a:solidFill>
                  <a:schemeClr val="tx1"/>
                </a:solidFill>
              </a:rPr>
              <a:t>开始，剪枝部分节点得到</a:t>
            </a:r>
            <a:r>
              <a:rPr lang="en-US" altLang="zh-CN" sz="2055" dirty="0">
                <a:solidFill>
                  <a:schemeClr val="tx1"/>
                </a:solidFill>
              </a:rPr>
              <a:t>T</a:t>
            </a:r>
            <a:r>
              <a:rPr lang="en-US" altLang="zh-CN" sz="2055" baseline="-25000" dirty="0">
                <a:solidFill>
                  <a:schemeClr val="tx1"/>
                </a:solidFill>
              </a:rPr>
              <a:t>1</a:t>
            </a:r>
            <a:r>
              <a:rPr lang="zh-CN" altLang="en-US" sz="2055" dirty="0">
                <a:solidFill>
                  <a:schemeClr val="tx1"/>
                </a:solidFill>
              </a:rPr>
              <a:t>，在此剪枝得到</a:t>
            </a:r>
            <a:r>
              <a:rPr lang="en-US" altLang="zh-CN" sz="2055" dirty="0">
                <a:solidFill>
                  <a:schemeClr val="tx1"/>
                </a:solidFill>
              </a:rPr>
              <a:t>T</a:t>
            </a:r>
            <a:r>
              <a:rPr lang="en-US" altLang="zh-CN" sz="2055" baseline="-25000" dirty="0">
                <a:solidFill>
                  <a:schemeClr val="tx1"/>
                </a:solidFill>
              </a:rPr>
              <a:t>2</a:t>
            </a:r>
            <a:r>
              <a:rPr lang="en-US" altLang="zh-CN" sz="2055" dirty="0">
                <a:solidFill>
                  <a:schemeClr val="tx1"/>
                </a:solidFill>
              </a:rPr>
              <a:t>.....</a:t>
            </a:r>
            <a:r>
              <a:rPr lang="zh-CN" altLang="en-US" sz="2055" dirty="0">
                <a:solidFill>
                  <a:schemeClr val="tx1"/>
                </a:solidFill>
              </a:rPr>
              <a:t>直到仅剩树根的树</a:t>
            </a:r>
            <a:r>
              <a:rPr lang="en-US" altLang="zh-CN" sz="2055" dirty="0">
                <a:solidFill>
                  <a:schemeClr val="tx1"/>
                </a:solidFill>
              </a:rPr>
              <a:t>T</a:t>
            </a:r>
            <a:r>
              <a:rPr lang="en-US" altLang="zh-CN" sz="2055" baseline="-25000" dirty="0">
                <a:solidFill>
                  <a:schemeClr val="tx1"/>
                </a:solidFill>
              </a:rPr>
              <a:t>k</a:t>
            </a:r>
            <a:endParaRPr lang="en-US" altLang="zh-CN" sz="2055" baseline="-25000" dirty="0">
              <a:solidFill>
                <a:schemeClr val="tx1"/>
              </a:solidFill>
            </a:endParaRPr>
          </a:p>
          <a:p>
            <a:pPr lvl="1">
              <a:lnSpc>
                <a:spcPct val="150000"/>
              </a:lnSpc>
            </a:pPr>
            <a:r>
              <a:rPr lang="zh-CN" altLang="en-US" sz="2055" dirty="0">
                <a:solidFill>
                  <a:schemeClr val="tx1"/>
                </a:solidFill>
              </a:rPr>
              <a:t>在</a:t>
            </a:r>
            <a:r>
              <a:rPr lang="zh-CN" altLang="en-US" sz="2055" b="1" dirty="0">
                <a:solidFill>
                  <a:srgbClr val="FF0000"/>
                </a:solidFill>
              </a:rPr>
              <a:t>验证数据集</a:t>
            </a:r>
            <a:r>
              <a:rPr lang="zh-CN" altLang="en-US" sz="2055" dirty="0">
                <a:solidFill>
                  <a:schemeClr val="tx1"/>
                </a:solidFill>
              </a:rPr>
              <a:t>上对这</a:t>
            </a:r>
            <a:r>
              <a:rPr lang="en-US" altLang="zh-CN" sz="2055" dirty="0">
                <a:solidFill>
                  <a:schemeClr val="tx1"/>
                </a:solidFill>
              </a:rPr>
              <a:t>k+1</a:t>
            </a:r>
            <a:r>
              <a:rPr lang="zh-CN" altLang="en-US" sz="2055" dirty="0">
                <a:solidFill>
                  <a:schemeClr val="tx1"/>
                </a:solidFill>
              </a:rPr>
              <a:t>个树进行评价，选择最优树</a:t>
            </a:r>
            <a:r>
              <a:rPr lang="en-US" altLang="zh-CN" sz="2055" dirty="0">
                <a:solidFill>
                  <a:schemeClr val="tx1"/>
                </a:solidFill>
              </a:rPr>
              <a:t>T</a:t>
            </a:r>
            <a:r>
              <a:rPr lang="en-US" altLang="zh-CN" sz="2055" baseline="-25000" dirty="0">
                <a:solidFill>
                  <a:schemeClr val="tx1"/>
                </a:solidFill>
              </a:rPr>
              <a:t>a</a:t>
            </a:r>
            <a:r>
              <a:rPr lang="zh-CN" altLang="en-US" sz="2055" dirty="0">
                <a:solidFill>
                  <a:schemeClr val="tx1"/>
                </a:solidFill>
              </a:rPr>
              <a:t>（损失函数最小的树）</a:t>
            </a:r>
            <a:endParaRPr lang="zh-CN" altLang="en-US" sz="2055" dirty="0">
              <a:solidFill>
                <a:schemeClr val="tx1"/>
              </a:solidFill>
            </a:endParaRPr>
          </a:p>
        </p:txBody>
      </p:sp>
      <p:sp>
        <p:nvSpPr>
          <p:cNvPr id="3" name="标题 2"/>
          <p:cNvSpPr>
            <a:spLocks noGrp="1"/>
          </p:cNvSpPr>
          <p:nvPr>
            <p:ph type="title"/>
          </p:nvPr>
        </p:nvSpPr>
        <p:spPr/>
        <p:txBody>
          <a:bodyPr/>
          <a:lstStyle/>
          <a:p>
            <a:r>
              <a:rPr lang="zh-CN" altLang="en-US" dirty="0"/>
              <a:t>决策树的剪枝</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对于给定的决策树</a:t>
            </a:r>
            <a:r>
              <a:rPr lang="en-US" altLang="zh-CN" sz="2400" dirty="0">
                <a:solidFill>
                  <a:schemeClr val="tx1"/>
                </a:solidFill>
              </a:rPr>
              <a:t>T</a:t>
            </a:r>
            <a:r>
              <a:rPr lang="en-US" altLang="zh-CN" sz="2400" baseline="-25000" dirty="0">
                <a:solidFill>
                  <a:schemeClr val="tx1"/>
                </a:solidFill>
              </a:rPr>
              <a:t>0</a:t>
            </a:r>
            <a:endParaRPr lang="en-US" altLang="zh-CN" sz="2400" baseline="-25000" dirty="0">
              <a:solidFill>
                <a:schemeClr val="tx1"/>
              </a:solidFill>
            </a:endParaRPr>
          </a:p>
          <a:p>
            <a:pPr lvl="1">
              <a:lnSpc>
                <a:spcPct val="150000"/>
              </a:lnSpc>
            </a:pPr>
            <a:r>
              <a:rPr lang="zh-CN" altLang="en-US" sz="2055" dirty="0">
                <a:solidFill>
                  <a:schemeClr val="tx1"/>
                </a:solidFill>
              </a:rPr>
              <a:t>计算所有内部非叶子节点的</a:t>
            </a:r>
            <a:r>
              <a:rPr lang="zh-CN" altLang="en-US" sz="2055" b="1" dirty="0">
                <a:solidFill>
                  <a:srgbClr val="FF0000"/>
                </a:solidFill>
              </a:rPr>
              <a:t>剪枝系数</a:t>
            </a:r>
            <a:endParaRPr lang="zh-CN" altLang="en-US" sz="2055" b="1" dirty="0">
              <a:solidFill>
                <a:srgbClr val="FF0000"/>
              </a:solidFill>
            </a:endParaRPr>
          </a:p>
          <a:p>
            <a:pPr lvl="1">
              <a:lnSpc>
                <a:spcPct val="150000"/>
              </a:lnSpc>
            </a:pPr>
            <a:r>
              <a:rPr lang="zh-CN" altLang="en-US" sz="2055" dirty="0">
                <a:solidFill>
                  <a:schemeClr val="tx1"/>
                </a:solidFill>
              </a:rPr>
              <a:t>查找</a:t>
            </a:r>
            <a:r>
              <a:rPr lang="zh-CN" altLang="en-US" sz="2055" b="1" dirty="0">
                <a:solidFill>
                  <a:srgbClr val="FF0000"/>
                </a:solidFill>
              </a:rPr>
              <a:t>最小剪枝系数</a:t>
            </a:r>
            <a:r>
              <a:rPr lang="zh-CN" altLang="en-US" sz="2055" dirty="0">
                <a:solidFill>
                  <a:schemeClr val="tx1"/>
                </a:solidFill>
              </a:rPr>
              <a:t>的节点，将其子节点进行删除操作，进行剪枝得到决策树</a:t>
            </a:r>
            <a:r>
              <a:rPr lang="en-US" altLang="zh-CN" sz="2055" dirty="0">
                <a:solidFill>
                  <a:schemeClr val="tx1"/>
                </a:solidFill>
              </a:rPr>
              <a:t>T</a:t>
            </a:r>
            <a:r>
              <a:rPr lang="en-US" altLang="zh-CN" sz="2055" baseline="-25000" dirty="0">
                <a:solidFill>
                  <a:schemeClr val="tx1"/>
                </a:solidFill>
              </a:rPr>
              <a:t>k</a:t>
            </a:r>
            <a:r>
              <a:rPr lang="zh-CN" altLang="en-US" sz="2055" dirty="0">
                <a:solidFill>
                  <a:schemeClr val="tx1"/>
                </a:solidFill>
              </a:rPr>
              <a:t>；</a:t>
            </a:r>
            <a:r>
              <a:rPr lang="zh-CN" altLang="en-US" sz="2050" dirty="0">
                <a:sym typeface="+mn-ea"/>
              </a:rPr>
              <a:t>如果存在多个最小剪枝系数节点，选择包含</a:t>
            </a:r>
            <a:r>
              <a:rPr lang="zh-CN" altLang="en-US" sz="2050" b="1" dirty="0">
                <a:solidFill>
                  <a:srgbClr val="FF0000"/>
                </a:solidFill>
                <a:sym typeface="+mn-ea"/>
              </a:rPr>
              <a:t>数据项最多</a:t>
            </a:r>
            <a:r>
              <a:rPr lang="zh-CN" altLang="en-US" sz="2050" dirty="0">
                <a:sym typeface="+mn-ea"/>
              </a:rPr>
              <a:t>的节点进行剪枝操作</a:t>
            </a:r>
            <a:endParaRPr lang="zh-CN" altLang="en-US" sz="2055" dirty="0">
              <a:solidFill>
                <a:schemeClr val="tx1"/>
              </a:solidFill>
            </a:endParaRPr>
          </a:p>
          <a:p>
            <a:pPr lvl="1">
              <a:lnSpc>
                <a:spcPct val="150000"/>
              </a:lnSpc>
            </a:pPr>
            <a:r>
              <a:rPr lang="zh-CN" altLang="en-US" sz="2055" dirty="0">
                <a:solidFill>
                  <a:schemeClr val="tx1"/>
                </a:solidFill>
              </a:rPr>
              <a:t>重复上述操作，直到产生的剪枝决策树</a:t>
            </a:r>
            <a:r>
              <a:rPr lang="en-US" altLang="zh-CN" sz="2055" dirty="0">
                <a:solidFill>
                  <a:schemeClr val="tx1"/>
                </a:solidFill>
              </a:rPr>
              <a:t>T</a:t>
            </a:r>
            <a:r>
              <a:rPr lang="en-US" altLang="zh-CN" sz="2055" baseline="-25000" dirty="0">
                <a:solidFill>
                  <a:schemeClr val="tx1"/>
                </a:solidFill>
              </a:rPr>
              <a:t>k</a:t>
            </a:r>
            <a:r>
              <a:rPr lang="zh-CN" altLang="en-US" sz="2055" dirty="0">
                <a:solidFill>
                  <a:schemeClr val="tx1"/>
                </a:solidFill>
              </a:rPr>
              <a:t>只有</a:t>
            </a:r>
            <a:r>
              <a:rPr lang="en-US" altLang="zh-CN" sz="2055" dirty="0">
                <a:solidFill>
                  <a:schemeClr val="tx1"/>
                </a:solidFill>
              </a:rPr>
              <a:t>1</a:t>
            </a:r>
            <a:r>
              <a:rPr lang="zh-CN" altLang="en-US" sz="2055" dirty="0">
                <a:solidFill>
                  <a:schemeClr val="tx1"/>
                </a:solidFill>
              </a:rPr>
              <a:t>个节点</a:t>
            </a:r>
            <a:endParaRPr lang="zh-CN" altLang="en-US" sz="2055" dirty="0">
              <a:solidFill>
                <a:schemeClr val="tx1"/>
              </a:solidFill>
            </a:endParaRPr>
          </a:p>
          <a:p>
            <a:pPr lvl="1">
              <a:lnSpc>
                <a:spcPct val="150000"/>
              </a:lnSpc>
            </a:pPr>
            <a:r>
              <a:rPr lang="zh-CN" altLang="en-US" sz="2055" dirty="0">
                <a:solidFill>
                  <a:schemeClr val="tx1"/>
                </a:solidFill>
              </a:rPr>
              <a:t>得到决策树</a:t>
            </a:r>
            <a:r>
              <a:rPr lang="en-US" altLang="zh-CN" sz="2055" dirty="0">
                <a:solidFill>
                  <a:schemeClr val="tx1"/>
                </a:solidFill>
              </a:rPr>
              <a:t>T</a:t>
            </a:r>
            <a:r>
              <a:rPr lang="en-US" altLang="zh-CN" sz="2055" baseline="-25000" dirty="0">
                <a:solidFill>
                  <a:schemeClr val="tx1"/>
                </a:solidFill>
              </a:rPr>
              <a:t>0</a:t>
            </a:r>
            <a:r>
              <a:rPr lang="en-US" altLang="zh-CN" sz="2055" dirty="0">
                <a:solidFill>
                  <a:schemeClr val="tx1"/>
                </a:solidFill>
              </a:rPr>
              <a:t>T</a:t>
            </a:r>
            <a:r>
              <a:rPr lang="en-US" altLang="zh-CN" sz="2055" baseline="-25000" dirty="0">
                <a:solidFill>
                  <a:schemeClr val="tx1"/>
                </a:solidFill>
              </a:rPr>
              <a:t>1</a:t>
            </a:r>
            <a:r>
              <a:rPr lang="en-US" altLang="zh-CN" sz="2055" dirty="0">
                <a:solidFill>
                  <a:schemeClr val="tx1"/>
                </a:solidFill>
              </a:rPr>
              <a:t>T</a:t>
            </a:r>
            <a:r>
              <a:rPr lang="en-US" altLang="zh-CN" sz="2055" baseline="-25000" dirty="0">
                <a:solidFill>
                  <a:schemeClr val="tx1"/>
                </a:solidFill>
              </a:rPr>
              <a:t>2</a:t>
            </a:r>
            <a:r>
              <a:rPr lang="en-US" altLang="zh-CN" sz="2055" dirty="0">
                <a:solidFill>
                  <a:schemeClr val="tx1"/>
                </a:solidFill>
              </a:rPr>
              <a:t>....T</a:t>
            </a:r>
            <a:r>
              <a:rPr lang="en-US" altLang="zh-CN" sz="2055" baseline="-25000" dirty="0">
                <a:solidFill>
                  <a:schemeClr val="tx1"/>
                </a:solidFill>
              </a:rPr>
              <a:t>k</a:t>
            </a:r>
            <a:endParaRPr lang="en-US" altLang="zh-CN" sz="2055" baseline="-25000" dirty="0">
              <a:solidFill>
                <a:schemeClr val="tx1"/>
              </a:solidFill>
            </a:endParaRPr>
          </a:p>
          <a:p>
            <a:pPr lvl="1">
              <a:lnSpc>
                <a:spcPct val="150000"/>
              </a:lnSpc>
            </a:pPr>
            <a:r>
              <a:rPr lang="zh-CN" altLang="en-US" sz="2055" dirty="0">
                <a:solidFill>
                  <a:schemeClr val="tx1"/>
                </a:solidFill>
              </a:rPr>
              <a:t>使用</a:t>
            </a:r>
            <a:r>
              <a:rPr lang="zh-CN" altLang="en-US" sz="2055" b="1" dirty="0">
                <a:solidFill>
                  <a:schemeClr val="tx1"/>
                </a:solidFill>
              </a:rPr>
              <a:t>验证样本集</a:t>
            </a:r>
            <a:r>
              <a:rPr lang="zh-CN" altLang="en-US" sz="2055" dirty="0">
                <a:solidFill>
                  <a:schemeClr val="tx1"/>
                </a:solidFill>
              </a:rPr>
              <a:t>选择最优子树</a:t>
            </a:r>
            <a:r>
              <a:rPr lang="en-US" altLang="zh-CN" sz="2055" dirty="0">
                <a:solidFill>
                  <a:schemeClr val="tx1"/>
                </a:solidFill>
              </a:rPr>
              <a:t>T</a:t>
            </a:r>
            <a:r>
              <a:rPr lang="en-US" altLang="zh-CN" sz="2055" baseline="-25000" dirty="0">
                <a:solidFill>
                  <a:schemeClr val="tx1"/>
                </a:solidFill>
              </a:rPr>
              <a:t>a</a:t>
            </a:r>
            <a:endParaRPr lang="en-US" altLang="zh-CN" sz="2055" baseline="-25000" dirty="0">
              <a:solidFill>
                <a:schemeClr val="tx1"/>
              </a:solidFill>
            </a:endParaRPr>
          </a:p>
          <a:p>
            <a:pPr>
              <a:lnSpc>
                <a:spcPct val="150000"/>
              </a:lnSpc>
            </a:pPr>
            <a:r>
              <a:rPr lang="zh-CN" altLang="en-US" sz="2400" dirty="0">
                <a:solidFill>
                  <a:schemeClr val="tx1"/>
                </a:solidFill>
              </a:rPr>
              <a:t>使用验证集选择最优子树的标准，可以使用原始损失函数来考虑：</a:t>
            </a: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决策树剪枝过程</a:t>
            </a:r>
            <a:r>
              <a:rPr lang="en-US" altLang="zh-CN" dirty="0"/>
              <a:t>(</a:t>
            </a:r>
            <a:r>
              <a:rPr lang="zh-CN" altLang="en-US" dirty="0">
                <a:solidFill>
                  <a:schemeClr val="tx1"/>
                </a:solidFill>
                <a:sym typeface="+mn-ea"/>
              </a:rPr>
              <a:t>后置剪枝</a:t>
            </a:r>
            <a:r>
              <a:rPr lang="en-US" altLang="zh-CN" dirty="0"/>
              <a:t>)</a:t>
            </a:r>
            <a:endParaRPr lang="en-US" altLang="zh-CN" dirty="0"/>
          </a:p>
        </p:txBody>
      </p:sp>
      <p:graphicFrame>
        <p:nvGraphicFramePr>
          <p:cNvPr id="7" name="对象 6">
            <a:hlinkClick r:id="" action="ppaction://ole?verb=0"/>
          </p:cNvPr>
          <p:cNvGraphicFramePr>
            <a:graphicFrameLocks noChangeAspect="1"/>
          </p:cNvGraphicFramePr>
          <p:nvPr/>
        </p:nvGraphicFramePr>
        <p:xfrm>
          <a:off x="4049456" y="5493023"/>
          <a:ext cx="2956647" cy="1255797"/>
        </p:xfrm>
        <a:graphic>
          <a:graphicData uri="http://schemas.openxmlformats.org/presentationml/2006/ole">
            <mc:AlternateContent xmlns:mc="http://schemas.openxmlformats.org/markup-compatibility/2006">
              <mc:Choice xmlns:v="urn:schemas-microsoft-com:vml" Requires="v">
                <p:oleObj spid="_x0000_s13" name="公式" r:id="rId1" imgW="1117600" imgH="469900" progId="Equation.3">
                  <p:embed/>
                </p:oleObj>
              </mc:Choice>
              <mc:Fallback>
                <p:oleObj name="公式" r:id="rId1" imgW="1117600" imgH="469900" progId="Equation.3">
                  <p:embed/>
                  <p:pic>
                    <p:nvPicPr>
                      <p:cNvPr id="0" name="图片 5120"/>
                      <p:cNvPicPr/>
                      <p:nvPr/>
                    </p:nvPicPr>
                    <p:blipFill>
                      <a:blip r:embed="rId2"/>
                      <a:stretch>
                        <a:fillRect/>
                      </a:stretch>
                    </p:blipFill>
                    <p:spPr>
                      <a:xfrm>
                        <a:off x="4049456" y="5493023"/>
                        <a:ext cx="2956647" cy="1255797"/>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pPr>
              <a:lnSpc>
                <a:spcPct val="150000"/>
              </a:lnSpc>
            </a:pPr>
            <a:r>
              <a:rPr lang="zh-CN" altLang="en-US" sz="2400" dirty="0">
                <a:solidFill>
                  <a:schemeClr val="tx1"/>
                </a:solidFill>
              </a:rPr>
              <a:t>原始损失函数</a:t>
            </a:r>
            <a:endParaRPr lang="zh-CN" altLang="en-US" sz="2400" dirty="0">
              <a:solidFill>
                <a:schemeClr val="tx1"/>
              </a:solidFill>
            </a:endParaRPr>
          </a:p>
          <a:p>
            <a:pPr>
              <a:lnSpc>
                <a:spcPct val="150000"/>
              </a:lnSpc>
            </a:pPr>
            <a:endParaRPr lang="zh-CN" altLang="en-US" sz="2400" dirty="0">
              <a:solidFill>
                <a:schemeClr val="tx1"/>
              </a:solidFill>
            </a:endParaRPr>
          </a:p>
          <a:p>
            <a:pPr>
              <a:lnSpc>
                <a:spcPct val="150000"/>
              </a:lnSpc>
            </a:pPr>
            <a:r>
              <a:rPr lang="zh-CN" altLang="en-US" sz="2400" dirty="0">
                <a:sym typeface="+mn-ea"/>
              </a:rPr>
              <a:t>叶节点越多，决策树越复杂，损失越大；修正添加剪枝系数，修改后的损失函数为：</a:t>
            </a:r>
            <a:endParaRPr lang="zh-CN" altLang="en-US" sz="2400" dirty="0">
              <a:sym typeface="+mn-ea"/>
            </a:endParaRPr>
          </a:p>
          <a:p>
            <a:pPr>
              <a:lnSpc>
                <a:spcPct val="150000"/>
              </a:lnSpc>
            </a:pPr>
            <a:r>
              <a:rPr lang="zh-CN" sz="2400" dirty="0">
                <a:sym typeface="+mn-ea"/>
              </a:rPr>
              <a:t>考虑根节点为</a:t>
            </a:r>
            <a:r>
              <a:rPr lang="en-US" altLang="zh-CN" sz="2400" dirty="0">
                <a:sym typeface="+mn-ea"/>
              </a:rPr>
              <a:t>r</a:t>
            </a:r>
            <a:r>
              <a:rPr lang="zh-CN" altLang="en-US" sz="2400" dirty="0">
                <a:sym typeface="+mn-ea"/>
              </a:rPr>
              <a:t>的子树，剪枝前后的损失函数分别为</a:t>
            </a:r>
            <a:r>
              <a:rPr lang="en-US" altLang="zh-CN" sz="2400" dirty="0">
                <a:sym typeface="+mn-ea"/>
              </a:rPr>
              <a:t>loss(R)</a:t>
            </a:r>
            <a:r>
              <a:rPr lang="zh-CN" altLang="en-US" sz="2400" dirty="0">
                <a:sym typeface="+mn-ea"/>
              </a:rPr>
              <a:t>和</a:t>
            </a:r>
            <a:r>
              <a:rPr lang="en-US" altLang="zh-CN" sz="2400" dirty="0">
                <a:sym typeface="+mn-ea"/>
              </a:rPr>
              <a:t>loss(r)</a:t>
            </a:r>
            <a:r>
              <a:rPr lang="zh-CN" altLang="en-US" sz="2400" dirty="0">
                <a:sym typeface="+mn-ea"/>
              </a:rPr>
              <a:t>，当这两者相等的时候，可以求得剪枝系数</a:t>
            </a:r>
            <a:endParaRPr lang="zh-CN" altLang="en-US" sz="2400" dirty="0">
              <a:solidFill>
                <a:schemeClr val="tx1"/>
              </a:solidFill>
            </a:endParaRPr>
          </a:p>
          <a:p>
            <a:pPr>
              <a:lnSpc>
                <a:spcPct val="150000"/>
              </a:lnSpc>
            </a:pPr>
            <a:endParaRPr lang="zh-CN" altLang="en-US" sz="2400" dirty="0">
              <a:solidFill>
                <a:schemeClr val="tx1"/>
              </a:solidFill>
            </a:endParaRPr>
          </a:p>
        </p:txBody>
      </p:sp>
      <p:sp>
        <p:nvSpPr>
          <p:cNvPr id="3" name="标题 2"/>
          <p:cNvSpPr>
            <a:spLocks noGrp="1"/>
          </p:cNvSpPr>
          <p:nvPr>
            <p:ph type="title"/>
          </p:nvPr>
        </p:nvSpPr>
        <p:spPr/>
        <p:txBody>
          <a:bodyPr/>
          <a:lstStyle/>
          <a:p>
            <a:r>
              <a:rPr lang="zh-CN" altLang="en-US" dirty="0"/>
              <a:t>决策树剪枝损失函数及剪枝系数</a:t>
            </a:r>
            <a:endParaRPr lang="zh-CN" altLang="en-US" dirty="0"/>
          </a:p>
        </p:txBody>
      </p:sp>
      <p:graphicFrame>
        <p:nvGraphicFramePr>
          <p:cNvPr id="6" name="对象 5">
            <a:hlinkClick r:id="" action="ppaction://ole?verb=0"/>
          </p:cNvPr>
          <p:cNvGraphicFramePr>
            <a:graphicFrameLocks noChangeAspect="1"/>
          </p:cNvGraphicFramePr>
          <p:nvPr/>
        </p:nvGraphicFramePr>
        <p:xfrm>
          <a:off x="2978748" y="3244955"/>
          <a:ext cx="3648034" cy="613931"/>
        </p:xfrm>
        <a:graphic>
          <a:graphicData uri="http://schemas.openxmlformats.org/presentationml/2006/ole">
            <mc:AlternateContent xmlns:mc="http://schemas.openxmlformats.org/markup-compatibility/2006">
              <mc:Choice xmlns:v="urn:schemas-microsoft-com:vml" Requires="v">
                <p:oleObj spid="_x0000_s9687" name="" r:id="rId1" imgW="1358900" imgH="228600" progId="Equation.KSEE3">
                  <p:embed/>
                </p:oleObj>
              </mc:Choice>
              <mc:Fallback>
                <p:oleObj name="" r:id="rId1" imgW="1358900" imgH="228600" progId="Equation.KSEE3">
                  <p:embed/>
                  <p:pic>
                    <p:nvPicPr>
                      <p:cNvPr id="0" name="图片 5120"/>
                      <p:cNvPicPr/>
                      <p:nvPr/>
                    </p:nvPicPr>
                    <p:blipFill>
                      <a:blip r:embed="rId2"/>
                      <a:stretch>
                        <a:fillRect/>
                      </a:stretch>
                    </p:blipFill>
                    <p:spPr>
                      <a:xfrm>
                        <a:off x="2978748" y="3244955"/>
                        <a:ext cx="3648034" cy="613931"/>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971647" y="5027034"/>
          <a:ext cx="3342656" cy="584092"/>
        </p:xfrm>
        <a:graphic>
          <a:graphicData uri="http://schemas.openxmlformats.org/presentationml/2006/ole">
            <mc:AlternateContent xmlns:mc="http://schemas.openxmlformats.org/markup-compatibility/2006">
              <mc:Choice xmlns:v="urn:schemas-microsoft-com:vml" Requires="v">
                <p:oleObj spid="_x0000_s9688" name="" r:id="rId3" imgW="1308100" imgH="228600" progId="Equation.KSEE3">
                  <p:embed/>
                </p:oleObj>
              </mc:Choice>
              <mc:Fallback>
                <p:oleObj name="" r:id="rId3" imgW="1308100" imgH="228600" progId="Equation.KSEE3">
                  <p:embed/>
                  <p:pic>
                    <p:nvPicPr>
                      <p:cNvPr id="0" name="图片 6144"/>
                      <p:cNvPicPr/>
                      <p:nvPr/>
                    </p:nvPicPr>
                    <p:blipFill>
                      <a:blip r:embed="rId4"/>
                      <a:stretch>
                        <a:fillRect/>
                      </a:stretch>
                    </p:blipFill>
                    <p:spPr>
                      <a:xfrm>
                        <a:off x="1971647" y="5027034"/>
                        <a:ext cx="3342656" cy="584092"/>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584302" y="5002535"/>
          <a:ext cx="4359910" cy="608965"/>
        </p:xfrm>
        <a:graphic>
          <a:graphicData uri="http://schemas.openxmlformats.org/presentationml/2006/ole">
            <mc:AlternateContent xmlns:mc="http://schemas.openxmlformats.org/markup-compatibility/2006">
              <mc:Choice xmlns:v="urn:schemas-microsoft-com:vml" Requires="v">
                <p:oleObj spid="_x0000_s9689" name="" r:id="rId5" imgW="1727200" imgH="241300" progId="Equation.KSEE3">
                  <p:embed/>
                </p:oleObj>
              </mc:Choice>
              <mc:Fallback>
                <p:oleObj name="" r:id="rId5" imgW="1727200" imgH="241300" progId="Equation.KSEE3">
                  <p:embed/>
                  <p:pic>
                    <p:nvPicPr>
                      <p:cNvPr id="0" name="图片 6145"/>
                      <p:cNvPicPr/>
                      <p:nvPr/>
                    </p:nvPicPr>
                    <p:blipFill>
                      <a:blip r:embed="rId6"/>
                      <a:stretch>
                        <a:fillRect/>
                      </a:stretch>
                    </p:blipFill>
                    <p:spPr>
                      <a:xfrm>
                        <a:off x="5584302" y="5002535"/>
                        <a:ext cx="4359910" cy="60896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036290" y="5774936"/>
          <a:ext cx="2949664" cy="1012637"/>
        </p:xfrm>
        <a:graphic>
          <a:graphicData uri="http://schemas.openxmlformats.org/presentationml/2006/ole">
            <mc:AlternateContent xmlns:mc="http://schemas.openxmlformats.org/markup-compatibility/2006">
              <mc:Choice xmlns:v="urn:schemas-microsoft-com:vml" Requires="v">
                <p:oleObj spid="_x0000_s9690" name="" r:id="rId7" imgW="1295400" imgH="444500" progId="Equation.KSEE3">
                  <p:embed/>
                </p:oleObj>
              </mc:Choice>
              <mc:Fallback>
                <p:oleObj name="" r:id="rId7" imgW="1295400" imgH="444500" progId="Equation.KSEE3">
                  <p:embed/>
                  <p:pic>
                    <p:nvPicPr>
                      <p:cNvPr id="0" name="图片 6146"/>
                      <p:cNvPicPr/>
                      <p:nvPr/>
                    </p:nvPicPr>
                    <p:blipFill>
                      <a:blip r:embed="rId8"/>
                      <a:stretch>
                        <a:fillRect/>
                      </a:stretch>
                    </p:blipFill>
                    <p:spPr>
                      <a:xfrm>
                        <a:off x="4036290" y="5774936"/>
                        <a:ext cx="2949664" cy="1012637"/>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036849" y="1327597"/>
          <a:ext cx="2956647" cy="1255797"/>
        </p:xfrm>
        <a:graphic>
          <a:graphicData uri="http://schemas.openxmlformats.org/presentationml/2006/ole">
            <mc:AlternateContent xmlns:mc="http://schemas.openxmlformats.org/markup-compatibility/2006">
              <mc:Choice xmlns:v="urn:schemas-microsoft-com:vml" Requires="v">
                <p:oleObj spid="_x0000_s13" name="公式" r:id="rId9" imgW="1117600" imgH="469900" progId="Equation.3">
                  <p:embed/>
                </p:oleObj>
              </mc:Choice>
              <mc:Fallback>
                <p:oleObj name="公式" r:id="rId9" imgW="1117600" imgH="469900" progId="Equation.3">
                  <p:embed/>
                  <p:pic>
                    <p:nvPicPr>
                      <p:cNvPr id="0" name="图片 5120"/>
                      <p:cNvPicPr/>
                      <p:nvPr/>
                    </p:nvPicPr>
                    <p:blipFill>
                      <a:blip r:embed="rId10"/>
                      <a:stretch>
                        <a:fillRect/>
                      </a:stretch>
                    </p:blipFill>
                    <p:spPr>
                      <a:xfrm>
                        <a:off x="3036849" y="1327597"/>
                        <a:ext cx="2956647" cy="1255797"/>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a:t>决策树可视化</a:t>
            </a:r>
            <a:endParaRPr lang="zh-CN" altLang="en-US" dirty="0"/>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651375" y="335915"/>
            <a:ext cx="4966970" cy="630809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决策树可视化可以方便我们直观的观察所构建的树模型；决策树可视化依赖</a:t>
            </a:r>
            <a:r>
              <a:rPr lang="en-US" altLang="zh-CN"/>
              <a:t>graphviz</a:t>
            </a:r>
            <a:r>
              <a:rPr lang="zh-CN" altLang="en-US"/>
              <a:t>服务，所以我们在进行可视化之前，安装对应的服务；操作如下：</a:t>
            </a:r>
            <a:endParaRPr lang="zh-CN" altLang="en-US"/>
          </a:p>
          <a:p>
            <a:pPr lvl="1"/>
            <a:r>
              <a:rPr lang="zh-CN" altLang="en-US"/>
              <a:t> 安装</a:t>
            </a:r>
            <a:r>
              <a:rPr lang="en-US" altLang="zh-CN">
                <a:sym typeface="+mn-ea"/>
              </a:rPr>
              <a:t>graphviz</a:t>
            </a:r>
            <a:r>
              <a:rPr lang="zh-CN" altLang="en-US">
                <a:sym typeface="+mn-ea"/>
              </a:rPr>
              <a:t>服务 </a:t>
            </a:r>
            <a:endParaRPr lang="zh-CN" altLang="en-US"/>
          </a:p>
          <a:p>
            <a:pPr lvl="1"/>
            <a:r>
              <a:rPr lang="zh-CN" altLang="en-US"/>
              <a:t> 安装</a:t>
            </a:r>
            <a:r>
              <a:rPr lang="en-US" altLang="zh-CN"/>
              <a:t>python</a:t>
            </a:r>
            <a:r>
              <a:rPr lang="zh-CN" altLang="en-US"/>
              <a:t>的</a:t>
            </a:r>
            <a:r>
              <a:rPr lang="en-US" altLang="zh-CN"/>
              <a:t>graphviz</a:t>
            </a:r>
            <a:r>
              <a:rPr lang="zh-CN" altLang="en-US"/>
              <a:t>插件</a:t>
            </a:r>
            <a:r>
              <a:rPr lang="en-US" altLang="zh-CN"/>
              <a:t>/Python</a:t>
            </a:r>
            <a:r>
              <a:rPr lang="zh-CN" altLang="en-US"/>
              <a:t>库</a:t>
            </a:r>
            <a:r>
              <a:rPr lang="zh-CN" altLang="en-US"/>
              <a:t>： </a:t>
            </a:r>
            <a:r>
              <a:rPr lang="en-US" altLang="zh-CN"/>
              <a:t>pip install graphviz</a:t>
            </a:r>
            <a:endParaRPr lang="en-US" altLang="zh-CN"/>
          </a:p>
          <a:p>
            <a:pPr lvl="1"/>
            <a:r>
              <a:rPr lang="en-US" altLang="zh-CN"/>
              <a:t> </a:t>
            </a:r>
            <a:r>
              <a:rPr lang="zh-CN" altLang="en-US"/>
              <a:t>安装</a:t>
            </a:r>
            <a:r>
              <a:rPr lang="en-US" altLang="zh-CN"/>
              <a:t>python</a:t>
            </a:r>
            <a:r>
              <a:rPr lang="zh-CN" altLang="en-US"/>
              <a:t>的</a:t>
            </a:r>
            <a:r>
              <a:rPr lang="en-US" altLang="zh-CN"/>
              <a:t>pydotplus</a:t>
            </a:r>
            <a:r>
              <a:rPr lang="zh-CN" altLang="en-US"/>
              <a:t>插件</a:t>
            </a:r>
            <a:r>
              <a:rPr lang="en-US" altLang="zh-CN">
                <a:sym typeface="+mn-ea"/>
              </a:rPr>
              <a:t>/Python</a:t>
            </a:r>
            <a:r>
              <a:rPr lang="zh-CN" altLang="en-US">
                <a:sym typeface="+mn-ea"/>
              </a:rPr>
              <a:t>库</a:t>
            </a:r>
            <a:r>
              <a:rPr lang="zh-CN" altLang="en-US"/>
              <a:t>： </a:t>
            </a:r>
            <a:r>
              <a:rPr lang="en-US" altLang="zh-CN"/>
              <a:t>pip install pydotplus</a:t>
            </a:r>
            <a:endParaRPr lang="zh-CN" altLang="en-US"/>
          </a:p>
        </p:txBody>
      </p:sp>
      <p:sp>
        <p:nvSpPr>
          <p:cNvPr id="4" name="标题 3"/>
          <p:cNvSpPr>
            <a:spLocks noGrp="1"/>
          </p:cNvSpPr>
          <p:nvPr>
            <p:ph type="title"/>
          </p:nvPr>
        </p:nvSpPr>
        <p:spPr/>
        <p:txBody>
          <a:bodyPr/>
          <a:p>
            <a:r>
              <a:rPr lang="zh-CN" altLang="en-US"/>
              <a:t>决策树可视化</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sym typeface="+mn-ea"/>
              </a:rPr>
              <a:t>graphviz</a:t>
            </a:r>
            <a:r>
              <a:rPr lang="zh-CN" altLang="en-US">
                <a:sym typeface="+mn-ea"/>
              </a:rPr>
              <a:t>服务安装</a:t>
            </a:r>
            <a:r>
              <a:rPr lang="en-US" altLang="zh-CN">
                <a:sym typeface="+mn-ea"/>
              </a:rPr>
              <a:t>(windows</a:t>
            </a:r>
            <a:r>
              <a:rPr lang="zh-CN" altLang="en-US">
                <a:sym typeface="+mn-ea"/>
              </a:rPr>
              <a:t>的安装</a:t>
            </a:r>
            <a:r>
              <a:rPr lang="en-US" altLang="zh-CN">
                <a:sym typeface="+mn-ea"/>
              </a:rPr>
              <a:t>)</a:t>
            </a:r>
            <a:r>
              <a:rPr lang="zh-CN" altLang="en-US">
                <a:sym typeface="+mn-ea"/>
              </a:rPr>
              <a:t>：</a:t>
            </a:r>
            <a:endParaRPr lang="zh-CN" altLang="en-US">
              <a:sym typeface="+mn-ea"/>
            </a:endParaRPr>
          </a:p>
          <a:p>
            <a:pPr lvl="1"/>
            <a:r>
              <a:rPr lang="en-US" altLang="zh-CN">
                <a:sym typeface="+mn-ea"/>
              </a:rPr>
              <a:t> </a:t>
            </a:r>
            <a:r>
              <a:rPr lang="zh-CN" altLang="en-US">
                <a:sym typeface="+mn-ea"/>
              </a:rPr>
              <a:t>下载安装包</a:t>
            </a:r>
            <a:r>
              <a:rPr lang="en-US" altLang="zh-CN">
                <a:sym typeface="+mn-ea"/>
              </a:rPr>
              <a:t>(msi</a:t>
            </a:r>
            <a:r>
              <a:rPr lang="zh-CN" altLang="en-US">
                <a:sym typeface="+mn-ea"/>
              </a:rPr>
              <a:t>安装包</a:t>
            </a:r>
            <a:r>
              <a:rPr lang="en-US" altLang="zh-CN">
                <a:sym typeface="+mn-ea"/>
              </a:rPr>
              <a:t>): http://www.graphviz.org/</a:t>
            </a:r>
            <a:r>
              <a:rPr lang="zh-CN" altLang="en-US">
                <a:sym typeface="+mn-ea"/>
              </a:rPr>
              <a:t>；</a:t>
            </a:r>
            <a:endParaRPr lang="zh-CN" altLang="en-US">
              <a:sym typeface="+mn-ea"/>
            </a:endParaRPr>
          </a:p>
          <a:p>
            <a:pPr lvl="1"/>
            <a:r>
              <a:rPr lang="zh-CN" altLang="en-US">
                <a:sym typeface="+mn-ea"/>
              </a:rPr>
              <a:t> 执行下载好的安装包</a:t>
            </a:r>
            <a:r>
              <a:rPr lang="en-US" altLang="zh-CN">
                <a:sym typeface="+mn-ea"/>
              </a:rPr>
              <a:t>(</a:t>
            </a:r>
            <a:r>
              <a:rPr lang="zh-CN" altLang="en-US">
                <a:sym typeface="+mn-ea"/>
              </a:rPr>
              <a:t>双击</a:t>
            </a:r>
            <a:r>
              <a:rPr lang="en-US" altLang="zh-CN">
                <a:sym typeface="+mn-ea"/>
              </a:rPr>
              <a:t>msi</a:t>
            </a:r>
            <a:r>
              <a:rPr lang="zh-CN" altLang="en-US">
                <a:sym typeface="+mn-ea"/>
              </a:rPr>
              <a:t>安装包</a:t>
            </a:r>
            <a:r>
              <a:rPr lang="en-US" altLang="zh-CN">
                <a:sym typeface="+mn-ea"/>
              </a:rPr>
              <a:t>)</a:t>
            </a:r>
            <a:r>
              <a:rPr lang="zh-CN" altLang="en-US">
                <a:sym typeface="+mn-ea"/>
              </a:rPr>
              <a:t>；</a:t>
            </a:r>
            <a:endParaRPr lang="zh-CN" altLang="en-US">
              <a:sym typeface="+mn-ea"/>
            </a:endParaRPr>
          </a:p>
          <a:p>
            <a:pPr lvl="1"/>
            <a:r>
              <a:rPr lang="en-US" altLang="zh-CN">
                <a:sym typeface="+mn-ea"/>
              </a:rPr>
              <a:t> </a:t>
            </a:r>
            <a:r>
              <a:rPr lang="zh-CN" altLang="en-US">
                <a:sym typeface="+mn-ea"/>
              </a:rPr>
              <a:t>将</a:t>
            </a:r>
            <a:r>
              <a:rPr lang="en-US" altLang="zh-CN">
                <a:sym typeface="+mn-ea"/>
              </a:rPr>
              <a:t>graphviz</a:t>
            </a:r>
            <a:r>
              <a:rPr lang="zh-CN" altLang="en-US">
                <a:sym typeface="+mn-ea"/>
              </a:rPr>
              <a:t>的根目录下的</a:t>
            </a:r>
            <a:r>
              <a:rPr lang="en-US" altLang="zh-CN">
                <a:sym typeface="+mn-ea"/>
              </a:rPr>
              <a:t>bin</a:t>
            </a:r>
            <a:r>
              <a:rPr lang="zh-CN" altLang="en-US">
                <a:sym typeface="+mn-ea"/>
              </a:rPr>
              <a:t>文件夹路径添加到</a:t>
            </a:r>
            <a:r>
              <a:rPr lang="en-US" altLang="zh-CN">
                <a:sym typeface="+mn-ea"/>
              </a:rPr>
              <a:t>PATH</a:t>
            </a:r>
            <a:r>
              <a:rPr lang="zh-CN" altLang="en-US">
                <a:sym typeface="+mn-ea"/>
              </a:rPr>
              <a:t>环境变量中；</a:t>
            </a:r>
            <a:endParaRPr lang="zh-CN" altLang="en-US">
              <a:sym typeface="+mn-ea"/>
            </a:endParaRPr>
          </a:p>
        </p:txBody>
      </p:sp>
      <p:sp>
        <p:nvSpPr>
          <p:cNvPr id="4" name="标题 3"/>
          <p:cNvSpPr>
            <a:spLocks noGrp="1"/>
          </p:cNvSpPr>
          <p:nvPr>
            <p:ph type="title"/>
          </p:nvPr>
        </p:nvSpPr>
        <p:spPr/>
        <p:txBody>
          <a:bodyPr>
            <a:normAutofit/>
          </a:bodyPr>
          <a:p>
            <a:r>
              <a:rPr lang="zh-CN" altLang="en-US">
                <a:sym typeface="+mn-ea"/>
              </a:rPr>
              <a:t>决策树可视化</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en-US" altLang="zh-CN">
                <a:sym typeface="+mn-ea"/>
              </a:rPr>
              <a:t>graphviz</a:t>
            </a:r>
            <a:r>
              <a:rPr lang="zh-CN" altLang="en-US">
                <a:sym typeface="+mn-ea"/>
              </a:rPr>
              <a:t>安装</a:t>
            </a:r>
            <a:endParaRPr lang="zh-CN" altLang="en-US">
              <a:sym typeface="+mn-ea"/>
            </a:endParaRPr>
          </a:p>
        </p:txBody>
      </p:sp>
      <p:pic>
        <p:nvPicPr>
          <p:cNvPr id="4" name="图片 3"/>
          <p:cNvPicPr>
            <a:picLocks noChangeAspect="1"/>
          </p:cNvPicPr>
          <p:nvPr/>
        </p:nvPicPr>
        <p:blipFill>
          <a:blip r:embed="rId1"/>
          <a:stretch>
            <a:fillRect/>
          </a:stretch>
        </p:blipFill>
        <p:spPr>
          <a:xfrm>
            <a:off x="345552" y="1184691"/>
            <a:ext cx="2839829" cy="2320495"/>
          </a:xfrm>
          <a:prstGeom prst="rect">
            <a:avLst/>
          </a:prstGeom>
        </p:spPr>
      </p:pic>
      <p:pic>
        <p:nvPicPr>
          <p:cNvPr id="7" name="图片 6"/>
          <p:cNvPicPr>
            <a:picLocks noChangeAspect="1"/>
          </p:cNvPicPr>
          <p:nvPr/>
        </p:nvPicPr>
        <p:blipFill>
          <a:blip r:embed="rId2"/>
          <a:stretch>
            <a:fillRect/>
          </a:stretch>
        </p:blipFill>
        <p:spPr>
          <a:xfrm>
            <a:off x="3997396" y="1166914"/>
            <a:ext cx="2884271" cy="2356684"/>
          </a:xfrm>
          <a:prstGeom prst="rect">
            <a:avLst/>
          </a:prstGeom>
        </p:spPr>
      </p:pic>
      <p:pic>
        <p:nvPicPr>
          <p:cNvPr id="9" name="图片 8"/>
          <p:cNvPicPr>
            <a:picLocks noChangeAspect="1"/>
          </p:cNvPicPr>
          <p:nvPr/>
        </p:nvPicPr>
        <p:blipFill>
          <a:blip r:embed="rId3"/>
          <a:stretch>
            <a:fillRect/>
          </a:stretch>
        </p:blipFill>
        <p:spPr>
          <a:xfrm>
            <a:off x="3997396" y="3869608"/>
            <a:ext cx="2900143" cy="2369381"/>
          </a:xfrm>
          <a:prstGeom prst="rect">
            <a:avLst/>
          </a:prstGeom>
        </p:spPr>
      </p:pic>
      <p:pic>
        <p:nvPicPr>
          <p:cNvPr id="10" name="图片 9"/>
          <p:cNvPicPr>
            <a:picLocks noChangeAspect="1"/>
          </p:cNvPicPr>
          <p:nvPr/>
        </p:nvPicPr>
        <p:blipFill>
          <a:blip r:embed="rId4"/>
          <a:stretch>
            <a:fillRect/>
          </a:stretch>
        </p:blipFill>
        <p:spPr>
          <a:xfrm>
            <a:off x="345552" y="3869608"/>
            <a:ext cx="2899508" cy="2369381"/>
          </a:xfrm>
          <a:prstGeom prst="rect">
            <a:avLst/>
          </a:prstGeom>
        </p:spPr>
      </p:pic>
      <p:pic>
        <p:nvPicPr>
          <p:cNvPr id="11" name="图片 10"/>
          <p:cNvPicPr>
            <a:picLocks noChangeAspect="1"/>
          </p:cNvPicPr>
          <p:nvPr/>
        </p:nvPicPr>
        <p:blipFill>
          <a:blip r:embed="rId5"/>
          <a:srcRect l="590"/>
          <a:stretch>
            <a:fillRect/>
          </a:stretch>
        </p:blipFill>
        <p:spPr>
          <a:xfrm>
            <a:off x="7413698" y="1743387"/>
            <a:ext cx="4330533" cy="37540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ltLang="en-US"/>
              <a:t>方式一：将模型输出</a:t>
            </a:r>
            <a:r>
              <a:rPr lang="en-US" altLang="zh-CN"/>
              <a:t>dot</a:t>
            </a:r>
            <a:r>
              <a:rPr lang="zh-CN" altLang="en-US"/>
              <a:t>文件，然后使用</a:t>
            </a:r>
            <a:r>
              <a:rPr lang="en-US" altLang="zh-CN"/>
              <a:t>graphviz</a:t>
            </a:r>
            <a:r>
              <a:rPr lang="zh-CN" altLang="en-US"/>
              <a:t>的命令将</a:t>
            </a:r>
            <a:r>
              <a:rPr lang="en-US" altLang="zh-CN"/>
              <a:t>dot</a:t>
            </a:r>
            <a:r>
              <a:rPr lang="zh-CN" altLang="en-US"/>
              <a:t>文件转换为</a:t>
            </a:r>
            <a:r>
              <a:rPr lang="en-US" altLang="zh-CN"/>
              <a:t>pdf</a:t>
            </a:r>
            <a:r>
              <a:rPr lang="zh-CN" altLang="en-US"/>
              <a:t>格式的文件</a:t>
            </a:r>
            <a:endParaRPr lang="zh-CN" altLang="en-US"/>
          </a:p>
          <a:p>
            <a:r>
              <a:rPr lang="zh-CN" altLang="en-US"/>
              <a:t> 方式二：直接使用</a:t>
            </a:r>
            <a:r>
              <a:rPr lang="en-US" altLang="zh-CN"/>
              <a:t>pydotplus</a:t>
            </a:r>
            <a:r>
              <a:rPr lang="zh-CN" altLang="en-US"/>
              <a:t>插件直接生成</a:t>
            </a:r>
            <a:r>
              <a:rPr lang="en-US" altLang="zh-CN"/>
              <a:t>pdf</a:t>
            </a:r>
            <a:r>
              <a:rPr lang="zh-CN" altLang="en-US"/>
              <a:t>文件进行保存</a:t>
            </a:r>
            <a:endParaRPr lang="zh-CN" altLang="en-US"/>
          </a:p>
          <a:p>
            <a:r>
              <a:rPr lang="zh-CN" altLang="en-US"/>
              <a:t> 方式三：使用</a:t>
            </a:r>
            <a:r>
              <a:rPr lang="en-US" altLang="zh-CN"/>
              <a:t>Image</a:t>
            </a:r>
            <a:r>
              <a:rPr lang="zh-CN" altLang="en-US"/>
              <a:t>对象直接显示</a:t>
            </a:r>
            <a:r>
              <a:rPr lang="en-US" altLang="zh-CN"/>
              <a:t>pydotplus</a:t>
            </a:r>
            <a:r>
              <a:rPr lang="zh-CN" altLang="en-US"/>
              <a:t>生成的图片</a:t>
            </a:r>
            <a:endParaRPr lang="zh-CN" altLang="en-US"/>
          </a:p>
        </p:txBody>
      </p:sp>
      <p:sp>
        <p:nvSpPr>
          <p:cNvPr id="4" name="标题 3"/>
          <p:cNvSpPr>
            <a:spLocks noGrp="1"/>
          </p:cNvSpPr>
          <p:nvPr>
            <p:ph type="title"/>
          </p:nvPr>
        </p:nvSpPr>
        <p:spPr/>
        <p:txBody>
          <a:bodyPr/>
          <a:p>
            <a:r>
              <a:rPr lang="zh-CN" altLang="en-US"/>
              <a:t>决策树可视化案例</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204470" y="1002030"/>
            <a:ext cx="3542665" cy="4977130"/>
          </a:xfrm>
          <a:prstGeom prst="rect">
            <a:avLst/>
          </a:prstGeom>
        </p:spPr>
      </p:pic>
      <p:pic>
        <p:nvPicPr>
          <p:cNvPr id="6" name="图片 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073101" y="3317268"/>
            <a:ext cx="10229861" cy="3242979"/>
          </a:xfrm>
          <a:prstGeom prst="rect">
            <a:avLst/>
          </a:prstGeom>
        </p:spPr>
      </p:pic>
      <p:sp>
        <p:nvSpPr>
          <p:cNvPr id="4" name="标题 3"/>
          <p:cNvSpPr>
            <a:spLocks noGrp="1"/>
          </p:cNvSpPr>
          <p:nvPr>
            <p:ph type="title"/>
          </p:nvPr>
        </p:nvSpPr>
        <p:spPr/>
        <p:txBody>
          <a:bodyPr>
            <a:normAutofit/>
          </a:bodyPr>
          <a:p>
            <a:r>
              <a:rPr lang="zh-CN" altLang="en-US">
                <a:sym typeface="+mn-ea"/>
              </a:rPr>
              <a:t>决策树可视化案例</a:t>
            </a:r>
            <a:endParaRPr lang="zh-CN" altLang="en-US"/>
          </a:p>
        </p:txBody>
      </p:sp>
      <p:pic>
        <p:nvPicPr>
          <p:cNvPr id="7" name="图片 6"/>
          <p:cNvPicPr>
            <a:picLocks noChangeAspect="1"/>
          </p:cNvPicPr>
          <p:nvPr/>
        </p:nvPicPr>
        <p:blipFill>
          <a:blip r:embed="rId3"/>
          <a:stretch>
            <a:fillRect/>
          </a:stretch>
        </p:blipFill>
        <p:spPr>
          <a:xfrm>
            <a:off x="8723461" y="739003"/>
            <a:ext cx="2660157" cy="2799832"/>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决策树可视化案例</a:t>
            </a:r>
            <a:endParaRPr lang="zh-CN" altLang="en-US"/>
          </a:p>
        </p:txBody>
      </p:sp>
      <p:sp>
        <p:nvSpPr>
          <p:cNvPr id="2" name="内容占位符 1"/>
          <p:cNvSpPr>
            <a:spLocks noGrp="1"/>
          </p:cNvSpPr>
          <p:nvPr>
            <p:ph idx="1"/>
          </p:nvPr>
        </p:nvSpPr>
        <p:spPr/>
        <p:txBody>
          <a:bodyPr/>
          <a:p>
            <a:endParaRPr lang="zh-CN" altLang="en-US"/>
          </a:p>
        </p:txBody>
      </p:sp>
      <p:pic>
        <p:nvPicPr>
          <p:cNvPr id="7" name="图片 6"/>
          <p:cNvPicPr>
            <a:picLocks noChangeAspect="1"/>
          </p:cNvPicPr>
          <p:nvPr/>
        </p:nvPicPr>
        <p:blipFill>
          <a:blip r:embed="rId1"/>
          <a:stretch>
            <a:fillRect/>
          </a:stretch>
        </p:blipFill>
        <p:spPr>
          <a:xfrm>
            <a:off x="302380" y="1014542"/>
            <a:ext cx="7151316" cy="1380869"/>
          </a:xfrm>
          <a:prstGeom prst="rect">
            <a:avLst/>
          </a:prstGeom>
        </p:spPr>
      </p:pic>
      <p:pic>
        <p:nvPicPr>
          <p:cNvPr id="8" name="图片 7"/>
          <p:cNvPicPr>
            <a:picLocks noChangeAspect="1"/>
          </p:cNvPicPr>
          <p:nvPr/>
        </p:nvPicPr>
        <p:blipFill>
          <a:blip r:embed="rId2"/>
          <a:stretch>
            <a:fillRect/>
          </a:stretch>
        </p:blipFill>
        <p:spPr>
          <a:xfrm>
            <a:off x="5887441" y="1601808"/>
            <a:ext cx="5570458" cy="1857031"/>
          </a:xfrm>
          <a:prstGeom prst="rect">
            <a:avLst/>
          </a:prstGeom>
        </p:spPr>
      </p:pic>
      <p:pic>
        <p:nvPicPr>
          <p:cNvPr id="9" name="图片 8"/>
          <p:cNvPicPr>
            <a:picLocks noChangeAspect="1"/>
          </p:cNvPicPr>
          <p:nvPr/>
        </p:nvPicPr>
        <p:blipFill>
          <a:blip r:embed="rId3"/>
          <a:stretch>
            <a:fillRect/>
          </a:stretch>
        </p:blipFill>
        <p:spPr>
          <a:xfrm>
            <a:off x="508717" y="3649939"/>
            <a:ext cx="10331442" cy="28182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t> </a:t>
            </a:r>
            <a:r>
              <a:rPr lang="zh-CN" altLang="en-US" sz="2400"/>
              <a:t>假设存在一组随机变量</a:t>
            </a:r>
            <a:r>
              <a:rPr lang="en-US" altLang="zh-CN" sz="2400"/>
              <a:t>X</a:t>
            </a:r>
            <a:r>
              <a:rPr lang="zh-CN" altLang="en-US" sz="2400"/>
              <a:t>，各个值出现的概率关系如图；</a:t>
            </a:r>
            <a:endParaRPr lang="zh-CN" altLang="en-US" sz="2400"/>
          </a:p>
          <a:p>
            <a:r>
              <a:rPr lang="zh-CN" altLang="en-US" sz="2400"/>
              <a:t> 现在有一组由</a:t>
            </a:r>
            <a:r>
              <a:rPr lang="en-US" altLang="zh-CN" sz="2400"/>
              <a:t>X</a:t>
            </a:r>
            <a:r>
              <a:rPr lang="zh-CN" altLang="en-US" sz="2400"/>
              <a:t>变量组成的序列</a:t>
            </a:r>
            <a:r>
              <a:rPr lang="en-US" altLang="zh-CN" sz="2400"/>
              <a:t>: BACADDCBAC.....</a:t>
            </a:r>
            <a:r>
              <a:rPr lang="zh-CN" altLang="en-US" sz="2400"/>
              <a:t>；如果现在希望将这个序列转换为二进制来进行网络传输，那么我们得到一个得到一个这样的序列</a:t>
            </a:r>
            <a:r>
              <a:rPr lang="en-US" altLang="zh-CN" sz="2400"/>
              <a:t>: 01001000111110010010.......</a:t>
            </a:r>
            <a:endParaRPr lang="zh-CN" altLang="en-US" sz="2400"/>
          </a:p>
          <a:p>
            <a:r>
              <a:rPr lang="en-US" altLang="zh-CN" sz="2400"/>
              <a:t> </a:t>
            </a:r>
            <a:r>
              <a:rPr lang="zh-CN" altLang="en-US" sz="2400"/>
              <a:t>结论</a:t>
            </a:r>
            <a:r>
              <a:rPr lang="en-US" altLang="zh-CN" sz="2400"/>
              <a:t>: </a:t>
            </a:r>
            <a:r>
              <a:rPr lang="zh-CN" altLang="en-US" sz="2400"/>
              <a:t>在这种情况下，我们可以使用两个比特位来表示一个随机变量。</a:t>
            </a:r>
            <a:endParaRPr lang="zh-CN" altLang="en-US" sz="2400"/>
          </a:p>
        </p:txBody>
      </p:sp>
      <p:sp>
        <p:nvSpPr>
          <p:cNvPr id="4" name="标题 3"/>
          <p:cNvSpPr>
            <a:spLocks noGrp="1"/>
          </p:cNvSpPr>
          <p:nvPr>
            <p:ph type="title"/>
          </p:nvPr>
        </p:nvSpPr>
        <p:spPr/>
        <p:txBody>
          <a:bodyPr/>
          <a:p>
            <a:r>
              <a:rPr lang="zh-CN" altLang="en-US">
                <a:sym typeface="+mn-ea"/>
              </a:rPr>
              <a:t>比特化</a:t>
            </a:r>
            <a:r>
              <a:rPr lang="en-US" altLang="zh-CN">
                <a:sym typeface="+mn-ea"/>
              </a:rPr>
              <a:t>(Bits)</a:t>
            </a:r>
            <a:endParaRPr lang="en-US" altLang="zh-CN"/>
          </a:p>
        </p:txBody>
      </p:sp>
      <p:graphicFrame>
        <p:nvGraphicFramePr>
          <p:cNvPr id="5" name="表格 4"/>
          <p:cNvGraphicFramePr/>
          <p:nvPr/>
        </p:nvGraphicFramePr>
        <p:xfrm>
          <a:off x="1342953" y="5089218"/>
          <a:ext cx="5621020" cy="443865"/>
        </p:xfrm>
        <a:graphic>
          <a:graphicData uri="http://schemas.openxmlformats.org/drawingml/2006/table">
            <a:tbl>
              <a:tblPr>
                <a:tableStyleId>{5C22544A-7EE6-4342-B048-85BDC9FD1C3A}</a:tableStyleId>
              </a:tblPr>
              <a:tblGrid>
                <a:gridCol w="1405255"/>
                <a:gridCol w="1405255"/>
                <a:gridCol w="1405255"/>
                <a:gridCol w="1405255"/>
              </a:tblGrid>
              <a:tr h="443865">
                <a:tc>
                  <a:txBody>
                    <a:bodyPr/>
                    <a:p>
                      <a:pPr>
                        <a:buNone/>
                      </a:pPr>
                      <a:r>
                        <a:rPr lang="en-US" altLang="zh-CN" sz="2000"/>
                        <a:t>P(X=A)=1/4</a:t>
                      </a:r>
                      <a:endParaRPr lang="en-US" altLang="zh-CN" sz="2000"/>
                    </a:p>
                  </a:txBody>
                  <a:tcPr marL="91423" marR="91423" marT="45711" marB="45711"/>
                </a:tc>
                <a:tc>
                  <a:txBody>
                    <a:bodyPr/>
                    <a:p>
                      <a:pPr>
                        <a:buNone/>
                      </a:pPr>
                      <a:r>
                        <a:rPr lang="en-US" altLang="zh-CN" sz="2000">
                          <a:sym typeface="+mn-ea"/>
                        </a:rPr>
                        <a:t>P(X=B)=1/4</a:t>
                      </a:r>
                      <a:endParaRPr lang="en-US" altLang="zh-CN" sz="2000">
                        <a:sym typeface="+mn-ea"/>
                      </a:endParaRPr>
                    </a:p>
                  </a:txBody>
                  <a:tcPr marL="91423" marR="91423" marT="45711" marB="45711"/>
                </a:tc>
                <a:tc>
                  <a:txBody>
                    <a:bodyPr/>
                    <a:p>
                      <a:pPr>
                        <a:buNone/>
                      </a:pPr>
                      <a:r>
                        <a:rPr lang="en-US" altLang="zh-CN" sz="2000">
                          <a:sym typeface="+mn-ea"/>
                        </a:rPr>
                        <a:t>P(X=C)=1/4</a:t>
                      </a:r>
                      <a:endParaRPr lang="en-US" altLang="zh-CN" sz="2000">
                        <a:sym typeface="+mn-ea"/>
                      </a:endParaRPr>
                    </a:p>
                  </a:txBody>
                  <a:tcPr marL="91423" marR="91423" marT="45711" marB="45711"/>
                </a:tc>
                <a:tc>
                  <a:txBody>
                    <a:bodyPr/>
                    <a:p>
                      <a:pPr>
                        <a:buNone/>
                      </a:pPr>
                      <a:r>
                        <a:rPr lang="en-US" altLang="zh-CN" sz="2000">
                          <a:sym typeface="+mn-ea"/>
                        </a:rPr>
                        <a:t>P(X=D)=1/4</a:t>
                      </a:r>
                      <a:endParaRPr lang="en-US" altLang="zh-CN" sz="2000">
                        <a:sym typeface="+mn-ea"/>
                      </a:endParaRPr>
                    </a:p>
                  </a:txBody>
                  <a:tcPr marL="91423" marR="91423" marT="45711" marB="45711"/>
                </a:tc>
              </a:tr>
            </a:tbl>
          </a:graphicData>
        </a:graphic>
      </p:graphicFrame>
      <p:graphicFrame>
        <p:nvGraphicFramePr>
          <p:cNvPr id="6" name="表格 5"/>
          <p:cNvGraphicFramePr/>
          <p:nvPr/>
        </p:nvGraphicFramePr>
        <p:xfrm>
          <a:off x="8102546" y="4886690"/>
          <a:ext cx="1818640" cy="849630"/>
        </p:xfrm>
        <a:graphic>
          <a:graphicData uri="http://schemas.openxmlformats.org/drawingml/2006/table">
            <a:tbl>
              <a:tblPr>
                <a:tableStyleId>{5C22544A-7EE6-4342-B048-85BDC9FD1C3A}</a:tableStyleId>
              </a:tblPr>
              <a:tblGrid>
                <a:gridCol w="454660"/>
                <a:gridCol w="454660"/>
                <a:gridCol w="454660"/>
                <a:gridCol w="454660"/>
              </a:tblGrid>
              <a:tr h="424815">
                <a:tc>
                  <a:txBody>
                    <a:bodyPr/>
                    <a:p>
                      <a:pPr algn="ctr">
                        <a:buNone/>
                      </a:pPr>
                      <a:r>
                        <a:rPr lang="en-US" altLang="zh-CN" sz="2000"/>
                        <a:t>A</a:t>
                      </a:r>
                      <a:endParaRPr lang="en-US" altLang="zh-CN" sz="2000"/>
                    </a:p>
                  </a:txBody>
                  <a:tcPr marL="91423" marR="91423" marT="45711" marB="45711"/>
                </a:tc>
                <a:tc>
                  <a:txBody>
                    <a:bodyPr/>
                    <a:p>
                      <a:pPr algn="ctr">
                        <a:buNone/>
                      </a:pPr>
                      <a:r>
                        <a:rPr lang="en-US" altLang="zh-CN" sz="2000">
                          <a:sym typeface="+mn-ea"/>
                        </a:rPr>
                        <a:t>B</a:t>
                      </a:r>
                      <a:endParaRPr lang="en-US" altLang="zh-CN" sz="2000">
                        <a:sym typeface="+mn-ea"/>
                      </a:endParaRPr>
                    </a:p>
                  </a:txBody>
                  <a:tcPr marL="91423" marR="91423" marT="45711" marB="45711"/>
                </a:tc>
                <a:tc>
                  <a:txBody>
                    <a:bodyPr/>
                    <a:p>
                      <a:pPr algn="ctr">
                        <a:buNone/>
                      </a:pPr>
                      <a:r>
                        <a:rPr lang="en-US" altLang="zh-CN" sz="2000">
                          <a:sym typeface="+mn-ea"/>
                        </a:rPr>
                        <a:t>C</a:t>
                      </a:r>
                      <a:endParaRPr lang="en-US" altLang="zh-CN" sz="2000">
                        <a:sym typeface="+mn-ea"/>
                      </a:endParaRPr>
                    </a:p>
                  </a:txBody>
                  <a:tcPr marL="91423" marR="91423" marT="45711" marB="45711"/>
                </a:tc>
                <a:tc>
                  <a:txBody>
                    <a:bodyPr/>
                    <a:p>
                      <a:pPr algn="ctr">
                        <a:buNone/>
                      </a:pPr>
                      <a:r>
                        <a:rPr lang="en-US" altLang="zh-CN" sz="2000">
                          <a:sym typeface="+mn-ea"/>
                        </a:rPr>
                        <a:t>D</a:t>
                      </a:r>
                      <a:endParaRPr lang="en-US" altLang="zh-CN" sz="2000">
                        <a:sym typeface="+mn-ea"/>
                      </a:endParaRPr>
                    </a:p>
                  </a:txBody>
                  <a:tcPr marL="91423" marR="91423" marT="45711" marB="45711"/>
                </a:tc>
              </a:tr>
              <a:tr h="424815">
                <a:tc>
                  <a:txBody>
                    <a:bodyPr/>
                    <a:p>
                      <a:pPr>
                        <a:buNone/>
                      </a:pPr>
                      <a:r>
                        <a:rPr lang="en-US" altLang="zh-CN" sz="2000"/>
                        <a:t>00</a:t>
                      </a:r>
                      <a:endParaRPr lang="en-US" altLang="zh-CN" sz="2000"/>
                    </a:p>
                  </a:txBody>
                  <a:tcPr marL="91423" marR="91423" marT="45711" marB="45711"/>
                </a:tc>
                <a:tc>
                  <a:txBody>
                    <a:bodyPr/>
                    <a:p>
                      <a:pPr>
                        <a:buNone/>
                      </a:pPr>
                      <a:r>
                        <a:rPr lang="en-US" altLang="zh-CN" sz="2000">
                          <a:sym typeface="+mn-ea"/>
                        </a:rPr>
                        <a:t>01</a:t>
                      </a:r>
                      <a:endParaRPr lang="en-US" altLang="zh-CN" sz="2000">
                        <a:sym typeface="+mn-ea"/>
                      </a:endParaRPr>
                    </a:p>
                  </a:txBody>
                  <a:tcPr marL="91423" marR="91423" marT="45711" marB="45711"/>
                </a:tc>
                <a:tc>
                  <a:txBody>
                    <a:bodyPr/>
                    <a:p>
                      <a:pPr>
                        <a:buNone/>
                      </a:pPr>
                      <a:r>
                        <a:rPr lang="en-US" altLang="zh-CN" sz="2000">
                          <a:sym typeface="+mn-ea"/>
                        </a:rPr>
                        <a:t>10</a:t>
                      </a:r>
                      <a:endParaRPr lang="en-US" altLang="zh-CN" sz="2000">
                        <a:sym typeface="+mn-ea"/>
                      </a:endParaRPr>
                    </a:p>
                  </a:txBody>
                  <a:tcPr marL="91423" marR="91423" marT="45711" marB="45711"/>
                </a:tc>
                <a:tc>
                  <a:txBody>
                    <a:bodyPr/>
                    <a:p>
                      <a:pPr>
                        <a:buNone/>
                      </a:pPr>
                      <a:r>
                        <a:rPr lang="en-US" altLang="zh-CN" sz="2000">
                          <a:sym typeface="+mn-ea"/>
                        </a:rPr>
                        <a:t>11</a:t>
                      </a:r>
                      <a:endParaRPr lang="en-US" altLang="zh-CN" sz="2000">
                        <a:sym typeface="+mn-ea"/>
                      </a:endParaRPr>
                    </a:p>
                  </a:txBody>
                  <a:tcPr marL="91423" marR="91423" marT="45711" marB="45711"/>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而当</a:t>
            </a:r>
            <a:r>
              <a:rPr lang="en-US" altLang="zh-CN"/>
              <a:t>X</a:t>
            </a:r>
            <a:r>
              <a:rPr lang="zh-CN" altLang="en-US"/>
              <a:t>变量出现的概率值不一样的时候，对于一组序列信息来讲，每个变量平均需要多少个</a:t>
            </a:r>
            <a:r>
              <a:rPr lang="zh-CN" altLang="en-US">
                <a:sym typeface="+mn-ea"/>
              </a:rPr>
              <a:t>比特</a:t>
            </a:r>
            <a:r>
              <a:rPr lang="zh-CN" altLang="en-US"/>
              <a:t>位来描述呢</a:t>
            </a:r>
            <a:r>
              <a:rPr lang="en-US" altLang="zh-CN"/>
              <a:t>??</a:t>
            </a:r>
            <a:endParaRPr lang="en-US" altLang="zh-CN"/>
          </a:p>
        </p:txBody>
      </p:sp>
      <p:sp>
        <p:nvSpPr>
          <p:cNvPr id="4" name="标题 3"/>
          <p:cNvSpPr>
            <a:spLocks noGrp="1"/>
          </p:cNvSpPr>
          <p:nvPr>
            <p:ph type="title"/>
          </p:nvPr>
        </p:nvSpPr>
        <p:spPr/>
        <p:txBody>
          <a:bodyPr/>
          <a:p>
            <a:r>
              <a:rPr lang="zh-CN" altLang="en-US"/>
              <a:t>比特化</a:t>
            </a:r>
            <a:r>
              <a:rPr lang="en-US" altLang="zh-CN"/>
              <a:t>(Bits)</a:t>
            </a:r>
            <a:endParaRPr lang="en-US" altLang="zh-CN"/>
          </a:p>
        </p:txBody>
      </p:sp>
      <p:graphicFrame>
        <p:nvGraphicFramePr>
          <p:cNvPr id="5" name="表格 4"/>
          <p:cNvGraphicFramePr/>
          <p:nvPr/>
        </p:nvGraphicFramePr>
        <p:xfrm>
          <a:off x="1009624" y="2885016"/>
          <a:ext cx="5621020" cy="443865"/>
        </p:xfrm>
        <a:graphic>
          <a:graphicData uri="http://schemas.openxmlformats.org/drawingml/2006/table">
            <a:tbl>
              <a:tblPr>
                <a:tableStyleId>{5C22544A-7EE6-4342-B048-85BDC9FD1C3A}</a:tableStyleId>
              </a:tblPr>
              <a:tblGrid>
                <a:gridCol w="1405255"/>
                <a:gridCol w="1405255"/>
                <a:gridCol w="1405255"/>
                <a:gridCol w="1405255"/>
              </a:tblGrid>
              <a:tr h="443865">
                <a:tc>
                  <a:txBody>
                    <a:bodyPr/>
                    <a:p>
                      <a:pPr>
                        <a:buNone/>
                      </a:pPr>
                      <a:r>
                        <a:rPr lang="en-US" altLang="zh-CN" sz="2000"/>
                        <a:t>P(X=A)=1/2</a:t>
                      </a:r>
                      <a:endParaRPr lang="en-US" altLang="zh-CN" sz="2000"/>
                    </a:p>
                  </a:txBody>
                  <a:tcPr marL="91423" marR="91423" marT="45711" marB="45711"/>
                </a:tc>
                <a:tc>
                  <a:txBody>
                    <a:bodyPr/>
                    <a:p>
                      <a:pPr>
                        <a:buNone/>
                      </a:pPr>
                      <a:r>
                        <a:rPr lang="en-US" altLang="zh-CN" sz="2000">
                          <a:sym typeface="+mn-ea"/>
                        </a:rPr>
                        <a:t>P(X=B)=1/4</a:t>
                      </a:r>
                      <a:endParaRPr lang="en-US" altLang="zh-CN" sz="2000">
                        <a:sym typeface="+mn-ea"/>
                      </a:endParaRPr>
                    </a:p>
                  </a:txBody>
                  <a:tcPr marL="91423" marR="91423" marT="45711" marB="45711"/>
                </a:tc>
                <a:tc>
                  <a:txBody>
                    <a:bodyPr/>
                    <a:p>
                      <a:pPr>
                        <a:buNone/>
                      </a:pPr>
                      <a:r>
                        <a:rPr lang="en-US" altLang="zh-CN" sz="2000">
                          <a:sym typeface="+mn-ea"/>
                        </a:rPr>
                        <a:t>P(X=C)=1/8</a:t>
                      </a:r>
                      <a:endParaRPr lang="en-US" altLang="zh-CN" sz="2000">
                        <a:sym typeface="+mn-ea"/>
                      </a:endParaRPr>
                    </a:p>
                  </a:txBody>
                  <a:tcPr marL="91423" marR="91423" marT="45711" marB="45711"/>
                </a:tc>
                <a:tc>
                  <a:txBody>
                    <a:bodyPr/>
                    <a:p>
                      <a:pPr>
                        <a:buNone/>
                      </a:pPr>
                      <a:r>
                        <a:rPr lang="en-US" altLang="zh-CN" sz="2000">
                          <a:sym typeface="+mn-ea"/>
                        </a:rPr>
                        <a:t>P(X=D)=1/8</a:t>
                      </a:r>
                      <a:endParaRPr lang="en-US" altLang="zh-CN" sz="2000">
                        <a:sym typeface="+mn-ea"/>
                      </a:endParaRPr>
                    </a:p>
                  </a:txBody>
                  <a:tcPr marL="91423" marR="91423" marT="45711" marB="45711"/>
                </a:tc>
              </a:tr>
            </a:tbl>
          </a:graphicData>
        </a:graphic>
      </p:graphicFrame>
      <p:graphicFrame>
        <p:nvGraphicFramePr>
          <p:cNvPr id="6" name="表格 5"/>
          <p:cNvGraphicFramePr/>
          <p:nvPr/>
        </p:nvGraphicFramePr>
        <p:xfrm>
          <a:off x="7967337" y="2652021"/>
          <a:ext cx="2359660" cy="909955"/>
        </p:xfrm>
        <a:graphic>
          <a:graphicData uri="http://schemas.openxmlformats.org/drawingml/2006/table">
            <a:tbl>
              <a:tblPr>
                <a:tableStyleId>{5C22544A-7EE6-4342-B048-85BDC9FD1C3A}</a:tableStyleId>
              </a:tblPr>
              <a:tblGrid>
                <a:gridCol w="589915"/>
                <a:gridCol w="589915"/>
                <a:gridCol w="589915"/>
                <a:gridCol w="589915"/>
              </a:tblGrid>
              <a:tr h="459105">
                <a:tc>
                  <a:txBody>
                    <a:bodyPr/>
                    <a:p>
                      <a:pPr algn="ctr">
                        <a:buNone/>
                      </a:pPr>
                      <a:r>
                        <a:rPr lang="en-US" altLang="zh-CN" sz="2000"/>
                        <a:t>A</a:t>
                      </a:r>
                      <a:endParaRPr lang="en-US" altLang="zh-CN" sz="2000"/>
                    </a:p>
                  </a:txBody>
                  <a:tcPr marL="91423" marR="91423" marT="45711" marB="45711"/>
                </a:tc>
                <a:tc>
                  <a:txBody>
                    <a:bodyPr/>
                    <a:p>
                      <a:pPr algn="ctr">
                        <a:buNone/>
                      </a:pPr>
                      <a:r>
                        <a:rPr lang="en-US" altLang="zh-CN" sz="2000">
                          <a:sym typeface="+mn-ea"/>
                        </a:rPr>
                        <a:t>B</a:t>
                      </a:r>
                      <a:endParaRPr lang="en-US" altLang="zh-CN" sz="2000">
                        <a:sym typeface="+mn-ea"/>
                      </a:endParaRPr>
                    </a:p>
                  </a:txBody>
                  <a:tcPr marL="91423" marR="91423" marT="45711" marB="45711"/>
                </a:tc>
                <a:tc>
                  <a:txBody>
                    <a:bodyPr/>
                    <a:p>
                      <a:pPr algn="ctr">
                        <a:buNone/>
                      </a:pPr>
                      <a:r>
                        <a:rPr lang="en-US" altLang="zh-CN" sz="2000">
                          <a:sym typeface="+mn-ea"/>
                        </a:rPr>
                        <a:t>C</a:t>
                      </a:r>
                      <a:endParaRPr lang="en-US" altLang="zh-CN" sz="2000">
                        <a:sym typeface="+mn-ea"/>
                      </a:endParaRPr>
                    </a:p>
                  </a:txBody>
                  <a:tcPr marL="91423" marR="91423" marT="45711" marB="45711"/>
                </a:tc>
                <a:tc>
                  <a:txBody>
                    <a:bodyPr/>
                    <a:p>
                      <a:pPr algn="ctr">
                        <a:buNone/>
                      </a:pPr>
                      <a:r>
                        <a:rPr lang="en-US" altLang="zh-CN" sz="2000">
                          <a:sym typeface="+mn-ea"/>
                        </a:rPr>
                        <a:t>D</a:t>
                      </a:r>
                      <a:endParaRPr lang="en-US" altLang="zh-CN" sz="2000">
                        <a:sym typeface="+mn-ea"/>
                      </a:endParaRPr>
                    </a:p>
                  </a:txBody>
                  <a:tcPr marL="91423" marR="91423" marT="45711" marB="45711"/>
                </a:tc>
              </a:tr>
              <a:tr h="450850">
                <a:tc>
                  <a:txBody>
                    <a:bodyPr/>
                    <a:p>
                      <a:pPr>
                        <a:buNone/>
                      </a:pPr>
                      <a:r>
                        <a:rPr lang="en-US" altLang="zh-CN" sz="2000"/>
                        <a:t>0</a:t>
                      </a:r>
                      <a:endParaRPr lang="en-US" altLang="zh-CN" sz="2000"/>
                    </a:p>
                  </a:txBody>
                  <a:tcPr marL="91423" marR="91423" marT="45711" marB="45711"/>
                </a:tc>
                <a:tc>
                  <a:txBody>
                    <a:bodyPr/>
                    <a:p>
                      <a:pPr>
                        <a:buNone/>
                      </a:pPr>
                      <a:r>
                        <a:rPr lang="en-US" altLang="zh-CN" sz="2000">
                          <a:sym typeface="+mn-ea"/>
                        </a:rPr>
                        <a:t>10</a:t>
                      </a:r>
                      <a:endParaRPr lang="en-US" altLang="zh-CN" sz="2000">
                        <a:sym typeface="+mn-ea"/>
                      </a:endParaRPr>
                    </a:p>
                  </a:txBody>
                  <a:tcPr marL="91423" marR="91423" marT="45711" marB="45711"/>
                </a:tc>
                <a:tc>
                  <a:txBody>
                    <a:bodyPr/>
                    <a:p>
                      <a:pPr>
                        <a:buNone/>
                      </a:pPr>
                      <a:r>
                        <a:rPr lang="en-US" altLang="zh-CN" sz="2000">
                          <a:sym typeface="+mn-ea"/>
                        </a:rPr>
                        <a:t>110</a:t>
                      </a:r>
                      <a:endParaRPr lang="en-US" altLang="zh-CN" sz="2000">
                        <a:sym typeface="+mn-ea"/>
                      </a:endParaRPr>
                    </a:p>
                  </a:txBody>
                  <a:tcPr marL="91423" marR="91423" marT="45711" marB="45711"/>
                </a:tc>
                <a:tc>
                  <a:txBody>
                    <a:bodyPr/>
                    <a:p>
                      <a:pPr>
                        <a:buNone/>
                      </a:pPr>
                      <a:r>
                        <a:rPr lang="en-US" altLang="zh-CN" sz="2000">
                          <a:sym typeface="+mn-ea"/>
                        </a:rPr>
                        <a:t>111</a:t>
                      </a:r>
                      <a:endParaRPr lang="en-US" altLang="zh-CN" sz="2000">
                        <a:sym typeface="+mn-ea"/>
                      </a:endParaRPr>
                    </a:p>
                  </a:txBody>
                  <a:tcPr marL="91423" marR="91423" marT="45711" marB="45711"/>
                </a:tc>
              </a:tr>
            </a:tbl>
          </a:graphicData>
        </a:graphic>
      </p:graphicFrame>
      <p:graphicFrame>
        <p:nvGraphicFramePr>
          <p:cNvPr id="7" name="对象 6">
            <a:hlinkClick r:id="" action="ppaction://ole?verb="/>
          </p:cNvPr>
          <p:cNvGraphicFramePr>
            <a:graphicFrameLocks noChangeAspect="1"/>
          </p:cNvGraphicFramePr>
          <p:nvPr/>
        </p:nvGraphicFramePr>
        <p:xfrm>
          <a:off x="2690175" y="3754765"/>
          <a:ext cx="5983767" cy="1078665"/>
        </p:xfrm>
        <a:graphic>
          <a:graphicData uri="http://schemas.openxmlformats.org/presentationml/2006/ole">
            <mc:AlternateContent xmlns:mc="http://schemas.openxmlformats.org/markup-compatibility/2006">
              <mc:Choice xmlns:v="urn:schemas-microsoft-com:vml" Requires="v">
                <p:oleObj spid="_x0000_s1025" name="" r:id="rId1" imgW="2184400" imgH="393700" progId="Equation.KSEE3">
                  <p:embed/>
                </p:oleObj>
              </mc:Choice>
              <mc:Fallback>
                <p:oleObj name="" r:id="rId1" imgW="2184400" imgH="393700" progId="Equation.KSEE3">
                  <p:embed/>
                  <p:pic>
                    <p:nvPicPr>
                      <p:cNvPr id="0" name="图片 1024"/>
                      <p:cNvPicPr/>
                      <p:nvPr/>
                    </p:nvPicPr>
                    <p:blipFill>
                      <a:blip r:embed="rId2"/>
                      <a:stretch>
                        <a:fillRect/>
                      </a:stretch>
                    </p:blipFill>
                    <p:spPr>
                      <a:xfrm>
                        <a:off x="2690175" y="3754765"/>
                        <a:ext cx="5983767" cy="10786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66175" y="5110804"/>
          <a:ext cx="10818397" cy="1153581"/>
        </p:xfrm>
        <a:graphic>
          <a:graphicData uri="http://schemas.openxmlformats.org/presentationml/2006/ole">
            <mc:AlternateContent xmlns:mc="http://schemas.openxmlformats.org/markup-compatibility/2006">
              <mc:Choice xmlns:v="urn:schemas-microsoft-com:vml" Requires="v">
                <p:oleObj spid="_x0000_s2" name="" r:id="rId3" imgW="4051300" imgH="431800" progId="Equation.KSEE3">
                  <p:embed/>
                </p:oleObj>
              </mc:Choice>
              <mc:Fallback>
                <p:oleObj name="" r:id="rId3" imgW="4051300" imgH="431800" progId="Equation.KSEE3">
                  <p:embed/>
                  <p:pic>
                    <p:nvPicPr>
                      <p:cNvPr id="0" name="图片 1024"/>
                      <p:cNvPicPr/>
                      <p:nvPr/>
                    </p:nvPicPr>
                    <p:blipFill>
                      <a:blip r:embed="rId4"/>
                      <a:stretch>
                        <a:fillRect/>
                      </a:stretch>
                    </p:blipFill>
                    <p:spPr>
                      <a:xfrm>
                        <a:off x="566175" y="5110804"/>
                        <a:ext cx="10818397" cy="1153581"/>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r>
              <a:rPr lang="zh-CN" altLang="en-US"/>
              <a:t>假设现在随机变量</a:t>
            </a:r>
            <a:r>
              <a:rPr lang="en-US" altLang="zh-CN"/>
              <a:t>X</a:t>
            </a:r>
            <a:r>
              <a:rPr lang="zh-CN" altLang="en-US"/>
              <a:t>具有</a:t>
            </a:r>
            <a:r>
              <a:rPr lang="en-US" altLang="zh-CN"/>
              <a:t>m</a:t>
            </a:r>
            <a:r>
              <a:rPr lang="zh-CN" altLang="en-US"/>
              <a:t>个值，分别为</a:t>
            </a:r>
            <a:r>
              <a:rPr lang="en-US" altLang="zh-CN"/>
              <a:t>: V</a:t>
            </a:r>
            <a:r>
              <a:rPr lang="en-US" altLang="zh-CN" baseline="-25000"/>
              <a:t>1</a:t>
            </a:r>
            <a:r>
              <a:rPr lang="en-US" altLang="zh-CN"/>
              <a:t>,V</a:t>
            </a:r>
            <a:r>
              <a:rPr lang="en-US" altLang="zh-CN" baseline="-25000"/>
              <a:t>2</a:t>
            </a:r>
            <a:r>
              <a:rPr lang="en-US" altLang="zh-CN"/>
              <a:t>,....,V</a:t>
            </a:r>
            <a:r>
              <a:rPr lang="en-US" altLang="zh-CN" baseline="-25000"/>
              <a:t>m</a:t>
            </a:r>
            <a:r>
              <a:rPr lang="zh-CN" altLang="en-US"/>
              <a:t>；并且各个值出现的概率如下表所示；那么</a:t>
            </a:r>
            <a:r>
              <a:rPr lang="zh-CN" altLang="en-US">
                <a:sym typeface="+mn-ea"/>
              </a:rPr>
              <a:t>对于一组序列信息来讲，每个变量平均需要多少个比特位来描述呢</a:t>
            </a:r>
            <a:r>
              <a:rPr lang="en-US" altLang="zh-CN">
                <a:sym typeface="+mn-ea"/>
              </a:rPr>
              <a:t>?? </a:t>
            </a:r>
            <a:endParaRPr lang="en-US" altLang="zh-CN">
              <a:sym typeface="+mn-ea"/>
            </a:endParaRPr>
          </a:p>
          <a:p>
            <a:endParaRPr lang="zh-CN" altLang="en-US"/>
          </a:p>
          <a:p>
            <a:r>
              <a:rPr lang="zh-CN" altLang="en-US"/>
              <a:t> 可以使用这些变量的期望来表示每个变量需要多少个比特位来描述信息</a:t>
            </a:r>
            <a:r>
              <a:rPr lang="en-US" altLang="zh-CN"/>
              <a:t>:</a:t>
            </a:r>
            <a:endParaRPr lang="en-US" altLang="zh-CN"/>
          </a:p>
        </p:txBody>
      </p:sp>
      <p:sp>
        <p:nvSpPr>
          <p:cNvPr id="4" name="标题 3"/>
          <p:cNvSpPr>
            <a:spLocks noGrp="1"/>
          </p:cNvSpPr>
          <p:nvPr>
            <p:ph type="title"/>
          </p:nvPr>
        </p:nvSpPr>
        <p:spPr/>
        <p:txBody>
          <a:bodyPr/>
          <a:p>
            <a:r>
              <a:rPr lang="zh-CN" altLang="en-US"/>
              <a:t>一般化的比特化</a:t>
            </a:r>
            <a:r>
              <a:rPr lang="en-US" altLang="zh-CN"/>
              <a:t>(Bits)</a:t>
            </a:r>
            <a:endParaRPr lang="en-US" altLang="zh-CN"/>
          </a:p>
        </p:txBody>
      </p:sp>
      <p:graphicFrame>
        <p:nvGraphicFramePr>
          <p:cNvPr id="5" name="表格 4"/>
          <p:cNvGraphicFramePr/>
          <p:nvPr/>
        </p:nvGraphicFramePr>
        <p:xfrm>
          <a:off x="1560082" y="3476664"/>
          <a:ext cx="7842250" cy="424180"/>
        </p:xfrm>
        <a:graphic>
          <a:graphicData uri="http://schemas.openxmlformats.org/drawingml/2006/table">
            <a:tbl>
              <a:tblPr>
                <a:tableStyleId>{5C22544A-7EE6-4342-B048-85BDC9FD1C3A}</a:tableStyleId>
              </a:tblPr>
              <a:tblGrid>
                <a:gridCol w="1568450"/>
                <a:gridCol w="1568450"/>
                <a:gridCol w="1568450"/>
                <a:gridCol w="1568450"/>
                <a:gridCol w="1568450"/>
              </a:tblGrid>
              <a:tr h="424180">
                <a:tc>
                  <a:txBody>
                    <a:bodyPr/>
                    <a:p>
                      <a:pPr>
                        <a:buNone/>
                      </a:pPr>
                      <a:r>
                        <a:rPr lang="en-US" altLang="zh-CN" sz="2000"/>
                        <a:t>P(X=V</a:t>
                      </a:r>
                      <a:r>
                        <a:rPr lang="en-US" altLang="zh-CN" sz="2000" baseline="-25000"/>
                        <a:t>1</a:t>
                      </a:r>
                      <a:r>
                        <a:rPr lang="en-US" altLang="zh-CN" sz="2000"/>
                        <a:t>)=p</a:t>
                      </a:r>
                      <a:r>
                        <a:rPr lang="en-US" altLang="zh-CN" sz="2000" baseline="-25000"/>
                        <a:t>1</a:t>
                      </a:r>
                      <a:endParaRPr lang="en-US" altLang="zh-CN" sz="2000" baseline="-25000"/>
                    </a:p>
                  </a:txBody>
                  <a:tcPr marL="91423" marR="91423" marT="45711" marB="45711"/>
                </a:tc>
                <a:tc>
                  <a:txBody>
                    <a:bodyPr/>
                    <a:p>
                      <a:pPr>
                        <a:buNone/>
                      </a:pPr>
                      <a:r>
                        <a:rPr lang="en-US" altLang="zh-CN" sz="2000">
                          <a:sym typeface="+mn-ea"/>
                        </a:rPr>
                        <a:t>P(X=V</a:t>
                      </a:r>
                      <a:r>
                        <a:rPr lang="en-US" altLang="zh-CN" sz="2000" baseline="-25000">
                          <a:sym typeface="+mn-ea"/>
                        </a:rPr>
                        <a:t>2</a:t>
                      </a:r>
                      <a:r>
                        <a:rPr lang="en-US" altLang="zh-CN" sz="2000">
                          <a:sym typeface="+mn-ea"/>
                        </a:rPr>
                        <a:t>)=p</a:t>
                      </a:r>
                      <a:r>
                        <a:rPr lang="en-US" altLang="zh-CN" sz="2000" baseline="-25000">
                          <a:sym typeface="+mn-ea"/>
                        </a:rPr>
                        <a:t>2</a:t>
                      </a:r>
                      <a:endParaRPr lang="en-US" altLang="zh-CN" sz="2000" baseline="-25000">
                        <a:sym typeface="+mn-ea"/>
                      </a:endParaRPr>
                    </a:p>
                  </a:txBody>
                  <a:tcPr marL="91423" marR="91423" marT="45711" marB="45711"/>
                </a:tc>
                <a:tc>
                  <a:txBody>
                    <a:bodyPr/>
                    <a:p>
                      <a:pPr>
                        <a:buNone/>
                      </a:pPr>
                      <a:r>
                        <a:rPr lang="en-US" altLang="zh-CN" sz="2000">
                          <a:sym typeface="+mn-ea"/>
                        </a:rPr>
                        <a:t>P(X=V</a:t>
                      </a:r>
                      <a:r>
                        <a:rPr lang="en-US" altLang="zh-CN" sz="2000" baseline="-25000">
                          <a:sym typeface="+mn-ea"/>
                        </a:rPr>
                        <a:t>3</a:t>
                      </a:r>
                      <a:r>
                        <a:rPr lang="en-US" altLang="zh-CN" sz="2000">
                          <a:sym typeface="+mn-ea"/>
                        </a:rPr>
                        <a:t>)=p</a:t>
                      </a:r>
                      <a:r>
                        <a:rPr lang="en-US" altLang="zh-CN" sz="2000" baseline="-25000">
                          <a:sym typeface="+mn-ea"/>
                        </a:rPr>
                        <a:t>3</a:t>
                      </a:r>
                      <a:endParaRPr lang="en-US" altLang="zh-CN" sz="2000" baseline="-25000">
                        <a:sym typeface="+mn-ea"/>
                      </a:endParaRPr>
                    </a:p>
                  </a:txBody>
                  <a:tcPr marL="91423" marR="91423" marT="45711" marB="45711"/>
                </a:tc>
                <a:tc>
                  <a:txBody>
                    <a:bodyPr/>
                    <a:p>
                      <a:pPr>
                        <a:buNone/>
                      </a:pPr>
                      <a:r>
                        <a:rPr lang="en-US" altLang="zh-CN" sz="2000">
                          <a:sym typeface="+mn-ea"/>
                        </a:rPr>
                        <a:t>....................</a:t>
                      </a:r>
                      <a:endParaRPr lang="en-US" altLang="zh-CN" sz="2000">
                        <a:sym typeface="+mn-ea"/>
                      </a:endParaRPr>
                    </a:p>
                  </a:txBody>
                  <a:tcPr marL="91423" marR="91423" marT="45711" marB="45711"/>
                </a:tc>
                <a:tc>
                  <a:txBody>
                    <a:bodyPr/>
                    <a:p>
                      <a:pPr>
                        <a:buNone/>
                      </a:pPr>
                      <a:r>
                        <a:rPr lang="en-US" altLang="zh-CN" sz="2000">
                          <a:sym typeface="+mn-ea"/>
                        </a:rPr>
                        <a:t>P(X=V</a:t>
                      </a:r>
                      <a:r>
                        <a:rPr lang="en-US" altLang="zh-CN" sz="2000" baseline="-25000">
                          <a:sym typeface="+mn-ea"/>
                        </a:rPr>
                        <a:t>m</a:t>
                      </a:r>
                      <a:r>
                        <a:rPr lang="en-US" altLang="zh-CN" sz="2000">
                          <a:sym typeface="+mn-ea"/>
                        </a:rPr>
                        <a:t>)=p</a:t>
                      </a:r>
                      <a:r>
                        <a:rPr lang="en-US" altLang="zh-CN" sz="2000" baseline="-25000">
                          <a:sym typeface="+mn-ea"/>
                        </a:rPr>
                        <a:t>m</a:t>
                      </a:r>
                      <a:endParaRPr lang="en-US" altLang="zh-CN" sz="2000" baseline="-25000">
                        <a:sym typeface="+mn-ea"/>
                      </a:endParaRPr>
                    </a:p>
                  </a:txBody>
                  <a:tcPr marL="91423" marR="91423" marT="45711" marB="45711"/>
                </a:tc>
              </a:tr>
            </a:tbl>
          </a:graphicData>
        </a:graphic>
      </p:graphicFrame>
      <p:grpSp>
        <p:nvGrpSpPr>
          <p:cNvPr id="8" name="组合 7"/>
          <p:cNvGrpSpPr/>
          <p:nvPr/>
        </p:nvGrpSpPr>
        <p:grpSpPr>
          <a:xfrm>
            <a:off x="2471990" y="4847362"/>
            <a:ext cx="7927777" cy="1603713"/>
            <a:chOff x="2077" y="7135"/>
            <a:chExt cx="12487" cy="2526"/>
          </a:xfrm>
        </p:grpSpPr>
        <p:graphicFrame>
          <p:nvGraphicFramePr>
            <p:cNvPr id="6" name="对象 5">
              <a:hlinkClick r:id="" action="ppaction://ole?verb="/>
            </p:cNvPr>
            <p:cNvGraphicFramePr>
              <a:graphicFrameLocks noChangeAspect="1"/>
            </p:cNvGraphicFramePr>
            <p:nvPr/>
          </p:nvGraphicFramePr>
          <p:xfrm>
            <a:off x="2077" y="7135"/>
            <a:ext cx="12487" cy="892"/>
          </p:xfrm>
          <a:graphic>
            <a:graphicData uri="http://schemas.openxmlformats.org/presentationml/2006/ole">
              <mc:AlternateContent xmlns:mc="http://schemas.openxmlformats.org/markup-compatibility/2006">
                <mc:Choice xmlns:v="urn:schemas-microsoft-com:vml" Requires="v">
                  <p:oleObj spid="_x0000_s2049" name="" r:id="rId1" imgW="3200400" imgH="228600" progId="Equation.KSEE3">
                    <p:embed/>
                  </p:oleObj>
                </mc:Choice>
                <mc:Fallback>
                  <p:oleObj name="" r:id="rId1" imgW="3200400" imgH="228600" progId="Equation.KSEE3">
                    <p:embed/>
                    <p:pic>
                      <p:nvPicPr>
                        <p:cNvPr id="0" name="图片 2048"/>
                        <p:cNvPicPr/>
                        <p:nvPr/>
                      </p:nvPicPr>
                      <p:blipFill>
                        <a:blip r:embed="rId2"/>
                        <a:stretch>
                          <a:fillRect/>
                        </a:stretch>
                      </p:blipFill>
                      <p:spPr>
                        <a:xfrm>
                          <a:off x="2077" y="7135"/>
                          <a:ext cx="12487" cy="892"/>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48" y="8028"/>
            <a:ext cx="4137" cy="1633"/>
          </p:xfrm>
          <a:graphic>
            <a:graphicData uri="http://schemas.openxmlformats.org/presentationml/2006/ole">
              <mc:AlternateContent xmlns:mc="http://schemas.openxmlformats.org/markup-compatibility/2006">
                <mc:Choice xmlns:v="urn:schemas-microsoft-com:vml" Requires="v">
                  <p:oleObj spid="_x0000_s2050" name="" r:id="rId3" imgW="1091565" imgH="431800" progId="Equation.KSEE3">
                    <p:embed/>
                  </p:oleObj>
                </mc:Choice>
                <mc:Fallback>
                  <p:oleObj name="" r:id="rId3" imgW="1091565" imgH="431800" progId="Equation.KSEE3">
                    <p:embed/>
                    <p:pic>
                      <p:nvPicPr>
                        <p:cNvPr id="0" name="图片 2049"/>
                        <p:cNvPicPr/>
                        <p:nvPr/>
                      </p:nvPicPr>
                      <p:blipFill>
                        <a:blip r:embed="rId4"/>
                        <a:stretch>
                          <a:fillRect/>
                        </a:stretch>
                      </p:blipFill>
                      <p:spPr>
                        <a:xfrm>
                          <a:off x="3548" y="8028"/>
                          <a:ext cx="4137" cy="1633"/>
                        </a:xfrm>
                        <a:prstGeom prst="rect">
                          <a:avLst/>
                        </a:prstGeom>
                      </p:spPr>
                    </p:pic>
                  </p:oleObj>
                </mc:Fallback>
              </mc:AlternateContent>
            </a:graphicData>
          </a:graphic>
        </p:graphicFrame>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H(X)</a:t>
            </a:r>
            <a:r>
              <a:rPr lang="zh-CN" altLang="en-US"/>
              <a:t>就叫做随机变量</a:t>
            </a:r>
            <a:r>
              <a:rPr lang="en-US" altLang="zh-CN"/>
              <a:t>X</a:t>
            </a:r>
            <a:r>
              <a:rPr lang="zh-CN" altLang="en-US"/>
              <a:t>的信息熵；</a:t>
            </a:r>
            <a:endParaRPr lang="zh-CN" altLang="en-US"/>
          </a:p>
        </p:txBody>
      </p:sp>
      <p:sp>
        <p:nvSpPr>
          <p:cNvPr id="4" name="标题 3"/>
          <p:cNvSpPr>
            <a:spLocks noGrp="1"/>
          </p:cNvSpPr>
          <p:nvPr>
            <p:ph type="title"/>
          </p:nvPr>
        </p:nvSpPr>
        <p:spPr/>
        <p:txBody>
          <a:bodyPr/>
          <a:p>
            <a:r>
              <a:rPr lang="zh-CN" altLang="en-US"/>
              <a:t>信息熵</a:t>
            </a:r>
            <a:r>
              <a:rPr lang="en-US" altLang="zh-CN"/>
              <a:t>(Entropy)</a:t>
            </a:r>
            <a:endParaRPr lang="en-US" altLang="zh-CN"/>
          </a:p>
        </p:txBody>
      </p:sp>
      <p:graphicFrame>
        <p:nvGraphicFramePr>
          <p:cNvPr id="7" name="对象 6">
            <a:hlinkClick r:id="" action="ppaction://ole?verb="/>
          </p:cNvPr>
          <p:cNvGraphicFramePr>
            <a:graphicFrameLocks noChangeAspect="1"/>
          </p:cNvGraphicFramePr>
          <p:nvPr/>
        </p:nvGraphicFramePr>
        <p:xfrm>
          <a:off x="3512038" y="2160453"/>
          <a:ext cx="3578225" cy="1039495"/>
        </p:xfrm>
        <a:graphic>
          <a:graphicData uri="http://schemas.openxmlformats.org/presentationml/2006/ole">
            <mc:AlternateContent xmlns:mc="http://schemas.openxmlformats.org/markup-compatibility/2006">
              <mc:Choice xmlns:v="urn:schemas-microsoft-com:vml" Requires="v">
                <p:oleObj spid="_x0000_s2050" name="" r:id="rId1" imgW="1485900" imgH="431800" progId="Equation.KSEE3">
                  <p:embed/>
                </p:oleObj>
              </mc:Choice>
              <mc:Fallback>
                <p:oleObj name="" r:id="rId1" imgW="1485900" imgH="431800" progId="Equation.KSEE3">
                  <p:embed/>
                  <p:pic>
                    <p:nvPicPr>
                      <p:cNvPr id="0" name="图片 2049"/>
                      <p:cNvPicPr/>
                      <p:nvPr/>
                    </p:nvPicPr>
                    <p:blipFill>
                      <a:blip r:embed="rId2"/>
                      <a:stretch>
                        <a:fillRect/>
                      </a:stretch>
                    </p:blipFill>
                    <p:spPr>
                      <a:xfrm>
                        <a:off x="3512038" y="2160453"/>
                        <a:ext cx="3578225" cy="103949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6950</Words>
  <Application>WPS 演示</Application>
  <PresentationFormat>宽屏</PresentationFormat>
  <Paragraphs>1035</Paragraphs>
  <Slides>60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62</vt:i4>
      </vt:variant>
      <vt:variant>
        <vt:lpstr>幻灯片标题</vt:lpstr>
      </vt:variant>
      <vt:variant>
        <vt:i4>60</vt:i4>
      </vt:variant>
    </vt:vector>
  </HeadingPairs>
  <TitlesOfParts>
    <vt:vector size="130" baseType="lpstr">
      <vt:lpstr>Arial</vt:lpstr>
      <vt:lpstr>宋体</vt:lpstr>
      <vt:lpstr>Wingdings</vt:lpstr>
      <vt:lpstr>微软雅黑</vt:lpstr>
      <vt:lpstr>Calibri</vt:lpstr>
      <vt:lpstr>Arial Unicode MS</vt:lpstr>
      <vt:lpstr>Calibri Light</vt:lpstr>
      <vt:lpstr>自定义设计方案</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Equation.3</vt:lpstr>
      <vt:lpstr>Equation.KSEE3</vt:lpstr>
      <vt:lpstr>Equation.3</vt:lpstr>
      <vt:lpstr>Equation.3</vt:lpstr>
      <vt:lpstr>Equation.3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Equation.KSEE3</vt:lpstr>
      <vt:lpstr>Equation.3</vt:lpstr>
      <vt:lpstr>Equation.KSEE3</vt:lpstr>
      <vt:lpstr>Equation.3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Equation.3</vt:lpstr>
      <vt:lpstr>Equation.KSEE3</vt:lpstr>
      <vt:lpstr>Equation.KSEE3</vt:lpstr>
      <vt:lpstr>Equation.KSEE3</vt:lpstr>
      <vt:lpstr>PowerPoint 演示文稿</vt:lpstr>
      <vt:lpstr>课程要求</vt:lpstr>
      <vt:lpstr>课程内容</vt:lpstr>
      <vt:lpstr>决策树直观理解</vt:lpstr>
      <vt:lpstr>决策树直观理解</vt:lpstr>
      <vt:lpstr>比特化(Bits)</vt:lpstr>
      <vt:lpstr>比特化(Bits)</vt:lpstr>
      <vt:lpstr>一般化的比特化(Bits)</vt:lpstr>
      <vt:lpstr>信息熵(Entropy)</vt:lpstr>
      <vt:lpstr>信息熵(Entropy)</vt:lpstr>
      <vt:lpstr>信息熵(Entropy)</vt:lpstr>
      <vt:lpstr>信息熵(Entropy)案例</vt:lpstr>
      <vt:lpstr>条件熵H(Y|X)</vt:lpstr>
      <vt:lpstr>条件熵H(Y|X)</vt:lpstr>
      <vt:lpstr>条件熵H(Y|X)</vt:lpstr>
      <vt:lpstr>条件熵H(Y|X)</vt:lpstr>
      <vt:lpstr>条件熵H(Y|X)</vt:lpstr>
      <vt:lpstr>什么是决策树</vt:lpstr>
      <vt:lpstr>决策树构建</vt:lpstr>
      <vt:lpstr>决策树构建过程</vt:lpstr>
      <vt:lpstr>决策树特征属性类型</vt:lpstr>
      <vt:lpstr>决策树分割属性选择</vt:lpstr>
      <vt:lpstr>决策树量化纯度</vt:lpstr>
      <vt:lpstr>决策树量化纯度</vt:lpstr>
      <vt:lpstr>决策树算法的停止条件</vt:lpstr>
      <vt:lpstr>决策树算法效果评估</vt:lpstr>
      <vt:lpstr>决策树算法效果评估</vt:lpstr>
      <vt:lpstr>决策树直观理解结果计算</vt:lpstr>
      <vt:lpstr>决策树直观理解结果计算</vt:lpstr>
      <vt:lpstr>决策树直观理解结果计算</vt:lpstr>
      <vt:lpstr>决策树直观理解</vt:lpstr>
      <vt:lpstr>决策树主要算法</vt:lpstr>
      <vt:lpstr>ID3算法</vt:lpstr>
      <vt:lpstr>ID3算法优缺点</vt:lpstr>
      <vt:lpstr>C4.5算法</vt:lpstr>
      <vt:lpstr>C4.5算法优缺点</vt:lpstr>
      <vt:lpstr>CART算法</vt:lpstr>
      <vt:lpstr>ID3、C4.5、CART分类树算法总结</vt:lpstr>
      <vt:lpstr>ID3、C4.5、CART分类树算法总结</vt:lpstr>
      <vt:lpstr>决策树案例一：鸢尾花数据分类</vt:lpstr>
      <vt:lpstr>决策树案例一：鸢尾花数据分类</vt:lpstr>
      <vt:lpstr>决策树案例一：鸢尾花数据分类</vt:lpstr>
      <vt:lpstr>分类树和回归树的区别</vt:lpstr>
      <vt:lpstr>分类树和回归树的区别</vt:lpstr>
      <vt:lpstr>分类树和回归树的区别</vt:lpstr>
      <vt:lpstr>决策树案例二：波士顿房屋租赁价格预测(作业)</vt:lpstr>
      <vt:lpstr>决策树案例二：波士顿房屋租赁价格预测</vt:lpstr>
      <vt:lpstr>决策树过拟合和欠拟合 </vt:lpstr>
      <vt:lpstr>决策树优化策略</vt:lpstr>
      <vt:lpstr>决策树的剪枝</vt:lpstr>
      <vt:lpstr>决策树剪枝过程(后置剪枝)</vt:lpstr>
      <vt:lpstr>决策树剪枝损失函数及剪枝系数</vt:lpstr>
      <vt:lpstr>决策树可视化</vt:lpstr>
      <vt:lpstr>决策树可视化</vt:lpstr>
      <vt:lpstr>决策树可视化</vt:lpstr>
      <vt:lpstr>graphviz安装</vt:lpstr>
      <vt:lpstr>决策树可视化案例</vt:lpstr>
      <vt:lpstr>决策树可视化案例</vt:lpstr>
      <vt:lpstr>决策树可视化案例</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111</cp:revision>
  <dcterms:created xsi:type="dcterms:W3CDTF">2014-03-19T02:43:00Z</dcterms:created>
  <dcterms:modified xsi:type="dcterms:W3CDTF">2019-10-21T07:47:57Z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