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3"/>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81" r:id="rId62"/>
    <p:sldId id="383" r:id="rId63"/>
    <p:sldId id="339" r:id="rId64"/>
    <p:sldId id="340" r:id="rId65"/>
    <p:sldId id="341" r:id="rId66"/>
    <p:sldId id="342" r:id="rId67"/>
    <p:sldId id="343" r:id="rId68"/>
    <p:sldId id="344" r:id="rId69"/>
    <p:sldId id="345" r:id="rId70"/>
    <p:sldId id="285"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84" d="100"/>
          <a:sy n="84" d="100"/>
        </p:scale>
        <p:origin x="372" y="84"/>
      </p:cViewPr>
      <p:guideLst>
        <p:guide orient="horz" pos="219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5.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57.wmf"/><Relationship Id="rId3"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75.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2.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  </a:t>
            </a:r>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四个人，数据分别为：</a:t>
            </a:r>
            <a:endParaRPr lang="zh-CN" altLang="en-US"/>
          </a:p>
          <a:p>
            <a:r>
              <a:rPr lang="en-US" altLang="zh-CN"/>
              <a:t>A: 14 500 0.5</a:t>
            </a:r>
            <a:endParaRPr lang="en-US" altLang="zh-CN"/>
          </a:p>
          <a:p>
            <a:r>
              <a:rPr lang="en-US" altLang="zh-CN"/>
              <a:t>B: 16 700 1.2</a:t>
            </a:r>
            <a:endParaRPr lang="en-US" altLang="zh-CN"/>
          </a:p>
          <a:p>
            <a:r>
              <a:rPr lang="en-US" altLang="zh-CN"/>
              <a:t>C: 24 1800 0.3</a:t>
            </a:r>
            <a:endParaRPr lang="en-US" altLang="zh-CN"/>
          </a:p>
          <a:p>
            <a:r>
              <a:rPr lang="en-US" altLang="zh-CN"/>
              <a:t>D: 26 3000 1.5</a:t>
            </a:r>
            <a:endParaRPr lang="en-US" altLang="zh-CN"/>
          </a:p>
          <a:p>
            <a:r>
              <a:rPr lang="zh-CN" altLang="en-US"/>
              <a:t>年龄、月消费额度、上网时间</a:t>
            </a:r>
            <a:endParaRPr lang="zh-CN" altLang="en-US"/>
          </a:p>
          <a:p>
            <a:r>
              <a:rPr lang="en-US" altLang="zh-CN"/>
              <a:t>A</a:t>
            </a:r>
            <a:r>
              <a:rPr lang="zh-CN" altLang="en-US"/>
              <a:t>、</a:t>
            </a:r>
            <a:r>
              <a:rPr lang="en-US" altLang="zh-CN"/>
              <a:t>B</a:t>
            </a:r>
            <a:r>
              <a:rPr lang="zh-CN" altLang="en-US"/>
              <a:t>是学生，</a:t>
            </a:r>
            <a:r>
              <a:rPr lang="en-US" altLang="zh-CN"/>
              <a:t>C</a:t>
            </a:r>
            <a:r>
              <a:rPr lang="zh-CN" altLang="en-US"/>
              <a:t>刚毕业，</a:t>
            </a:r>
            <a:r>
              <a:rPr lang="en-US" altLang="zh-CN"/>
              <a:t>D</a:t>
            </a:r>
            <a:r>
              <a:rPr lang="zh-CN" altLang="en-US"/>
              <a:t>工作两年的员工</a:t>
            </a:r>
            <a:endParaRPr lang="zh-CN" altLang="en-US"/>
          </a:p>
          <a:p>
            <a:endParaRPr lang="en-US" altLang="zh-CN"/>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该案例除了设计</a:t>
            </a:r>
            <a:r>
              <a:rPr lang="en-US" altLang="zh-CN" dirty="0">
                <a:sym typeface="+mn-ea"/>
              </a:rPr>
              <a:t>Lasso</a:t>
            </a:r>
            <a:r>
              <a:rPr lang="zh-CN" altLang="en-US" dirty="0">
                <a:sym typeface="+mn-ea"/>
              </a:rPr>
              <a:t>算法和</a:t>
            </a:r>
            <a:r>
              <a:rPr lang="en-US" altLang="zh-CN" dirty="0">
                <a:sym typeface="+mn-ea"/>
              </a:rPr>
              <a:t>Ridge</a:t>
            </a:r>
            <a:r>
              <a:rPr lang="zh-CN" altLang="en-US" dirty="0">
                <a:sym typeface="+mn-ea"/>
              </a:rPr>
              <a:t>算法外，主要还包括并行参数优化和特征抽取</a:t>
            </a:r>
            <a:r>
              <a:rPr lang="en-US" altLang="zh-CN" dirty="0">
                <a:sym typeface="+mn-ea"/>
              </a:rPr>
              <a:t>(</a:t>
            </a:r>
            <a:r>
              <a:rPr lang="zh-CN" altLang="en-US" dirty="0">
                <a:sym typeface="+mn-ea"/>
              </a:rPr>
              <a:t>特征抽取只考虑一阶情况下，的计算</a:t>
            </a:r>
            <a:r>
              <a:rPr lang="en-US" altLang="zh-CN" dirty="0">
                <a:sym typeface="+mn-ea"/>
              </a:rPr>
              <a:t>)</a:t>
            </a:r>
            <a:endParaRPr lang="en-US" altLang="zh-CN" dirty="0">
              <a:sym typeface="+mn-ea"/>
            </a:endParaRPr>
          </a:p>
          <a:p>
            <a:r>
              <a:rPr lang="zh-CN" altLang="en-US" dirty="0">
                <a:sym typeface="+mn-ea"/>
              </a:rPr>
              <a:t>可以考虑在进行特征抽样后，再进行算法模型构建</a:t>
            </a:r>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在上决策树之前先复习一下熵、联合熵、条件熵、互信息等相关知识点</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0.57721566......</a:t>
            </a:r>
            <a:endParaRPr lang="en-US" altLang="zh-CN"/>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804410" y="2927350"/>
            <a:ext cx="2481580" cy="838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http://archive.ics.uci.edu/ml/datasets/Cervical+cancer+(Risk+Factors)" TargetMode="Externa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4.bin"/><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 Id="rId3" Type="http://schemas.openxmlformats.org/officeDocument/2006/relationships/oleObject" Target="../embeddings/oleObject6.bin"/><Relationship Id="rId2" Type="http://schemas.openxmlformats.org/officeDocument/2006/relationships/image" Target="../media/image14.w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1.wmf"/><Relationship Id="rId7" Type="http://schemas.openxmlformats.org/officeDocument/2006/relationships/oleObject" Target="../embeddings/oleObject11.bin"/><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 Id="rId3" Type="http://schemas.openxmlformats.org/officeDocument/2006/relationships/oleObject" Target="../embeddings/oleObject9.bin"/><Relationship Id="rId2" Type="http://schemas.openxmlformats.org/officeDocument/2006/relationships/image" Target="../media/image18.wmf"/><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22.wmf"/><Relationship Id="rId1"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wmf"/><Relationship Id="rId7" Type="http://schemas.openxmlformats.org/officeDocument/2006/relationships/oleObject" Target="../embeddings/oleObject16.bin"/><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4.wmf"/><Relationship Id="rId3" Type="http://schemas.openxmlformats.org/officeDocument/2006/relationships/oleObject" Target="../embeddings/oleObject14.bin"/><Relationship Id="rId2" Type="http://schemas.openxmlformats.org/officeDocument/2006/relationships/image" Target="../media/image23.wmf"/><Relationship Id="rId10" Type="http://schemas.openxmlformats.org/officeDocument/2006/relationships/vmlDrawing" Target="../drawings/vmlDrawing5.vml"/><Relationship Id="rId1"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9.wmf"/><Relationship Id="rId7" Type="http://schemas.openxmlformats.org/officeDocument/2006/relationships/oleObject" Target="../embeddings/oleObject20.bin"/><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 Id="rId3" Type="http://schemas.openxmlformats.org/officeDocument/2006/relationships/oleObject" Target="../embeddings/oleObject18.bin"/><Relationship Id="rId2" Type="http://schemas.openxmlformats.org/officeDocument/2006/relationships/image" Target="../media/image26.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30.wmf"/><Relationship Id="rId1"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wmf"/><Relationship Id="rId7" Type="http://schemas.openxmlformats.org/officeDocument/2006/relationships/oleObject" Target="../embeddings/oleObject25.bin"/><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 Id="rId3" Type="http://schemas.openxmlformats.org/officeDocument/2006/relationships/oleObject" Target="../embeddings/oleObject23.bin"/><Relationship Id="rId2" Type="http://schemas.openxmlformats.org/officeDocument/2006/relationships/image" Target="../media/image31.wmf"/><Relationship Id="rId11" Type="http://schemas.openxmlformats.org/officeDocument/2006/relationships/notesSlide" Target="../notesSlides/notesSlide10.xml"/><Relationship Id="rId10" Type="http://schemas.openxmlformats.org/officeDocument/2006/relationships/vmlDrawing" Target="../drawings/vmlDrawing7.vml"/><Relationship Id="rId1"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8.wmf"/><Relationship Id="rId7" Type="http://schemas.openxmlformats.org/officeDocument/2006/relationships/oleObject" Target="../embeddings/oleObject29.bin"/><Relationship Id="rId6" Type="http://schemas.openxmlformats.org/officeDocument/2006/relationships/image" Target="../media/image37.wmf"/><Relationship Id="rId5" Type="http://schemas.openxmlformats.org/officeDocument/2006/relationships/oleObject" Target="../embeddings/oleObject28.bin"/><Relationship Id="rId4" Type="http://schemas.openxmlformats.org/officeDocument/2006/relationships/image" Target="../media/image36.wmf"/><Relationship Id="rId3" Type="http://schemas.openxmlformats.org/officeDocument/2006/relationships/oleObject" Target="../embeddings/oleObject27.bin"/><Relationship Id="rId2" Type="http://schemas.openxmlformats.org/officeDocument/2006/relationships/image" Target="../media/image35.wmf"/><Relationship Id="rId13" Type="http://schemas.openxmlformats.org/officeDocument/2006/relationships/notesSlide" Target="../notesSlides/notesSlide11.xml"/><Relationship Id="rId12" Type="http://schemas.openxmlformats.org/officeDocument/2006/relationships/vmlDrawing" Target="../drawings/vmlDrawing8.vml"/><Relationship Id="rId11" Type="http://schemas.openxmlformats.org/officeDocument/2006/relationships/slideLayout" Target="../slideLayouts/slideLayout2.xml"/><Relationship Id="rId10" Type="http://schemas.openxmlformats.org/officeDocument/2006/relationships/image" Target="../media/image39.wmf"/><Relationship Id="rId1"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44.wmf"/><Relationship Id="rId6" Type="http://schemas.openxmlformats.org/officeDocument/2006/relationships/oleObject" Target="../embeddings/oleObject32.bin"/><Relationship Id="rId5" Type="http://schemas.openxmlformats.org/officeDocument/2006/relationships/image" Target="../media/image43.wmf"/><Relationship Id="rId4" Type="http://schemas.openxmlformats.org/officeDocument/2006/relationships/oleObject" Target="../embeddings/oleObject31.bin"/><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35.bin"/><Relationship Id="rId4" Type="http://schemas.openxmlformats.org/officeDocument/2006/relationships/image" Target="../media/image46.wmf"/><Relationship Id="rId3" Type="http://schemas.openxmlformats.org/officeDocument/2006/relationships/oleObject" Target="../embeddings/oleObject34.bin"/><Relationship Id="rId2" Type="http://schemas.openxmlformats.org/officeDocument/2006/relationships/image" Target="../media/image45.wmf"/><Relationship Id="rId1"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9.wmf"/><Relationship Id="rId7" Type="http://schemas.openxmlformats.org/officeDocument/2006/relationships/oleObject" Target="../embeddings/oleObject39.bin"/><Relationship Id="rId6" Type="http://schemas.openxmlformats.org/officeDocument/2006/relationships/image" Target="../media/image35.wmf"/><Relationship Id="rId5" Type="http://schemas.openxmlformats.org/officeDocument/2006/relationships/oleObject" Target="../embeddings/oleObject38.bin"/><Relationship Id="rId4" Type="http://schemas.openxmlformats.org/officeDocument/2006/relationships/image" Target="../media/image49.wmf"/><Relationship Id="rId3" Type="http://schemas.openxmlformats.org/officeDocument/2006/relationships/oleObject" Target="../embeddings/oleObject37.bin"/><Relationship Id="rId2" Type="http://schemas.openxmlformats.org/officeDocument/2006/relationships/image" Target="../media/image48.wmf"/><Relationship Id="rId10" Type="http://schemas.openxmlformats.org/officeDocument/2006/relationships/vmlDrawing" Target="../drawings/vmlDrawing11.vml"/><Relationship Id="rId1"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41.bin"/><Relationship Id="rId2" Type="http://schemas.openxmlformats.org/officeDocument/2006/relationships/image" Target="../media/image50.wmf"/><Relationship Id="rId1"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43.bin"/><Relationship Id="rId2" Type="http://schemas.openxmlformats.org/officeDocument/2006/relationships/image" Target="../media/image51.wmf"/><Relationship Id="rId1"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45.bin"/><Relationship Id="rId2" Type="http://schemas.openxmlformats.org/officeDocument/2006/relationships/image" Target="../media/image53.wmf"/><Relationship Id="rId1"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47.bin"/><Relationship Id="rId2" Type="http://schemas.openxmlformats.org/officeDocument/2006/relationships/image" Target="../media/image55.wmf"/><Relationship Id="rId1"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49.bin"/><Relationship Id="rId2" Type="http://schemas.openxmlformats.org/officeDocument/2006/relationships/image" Target="../media/image56.wmf"/><Relationship Id="rId1" Type="http://schemas.openxmlformats.org/officeDocument/2006/relationships/oleObject" Target="../embeddings/oleObject48.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51.bin"/><Relationship Id="rId2" Type="http://schemas.openxmlformats.org/officeDocument/2006/relationships/image" Target="../media/image58.wmf"/><Relationship Id="rId1" Type="http://schemas.openxmlformats.org/officeDocument/2006/relationships/oleObject" Target="../embeddings/oleObject50.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53.bin"/><Relationship Id="rId2" Type="http://schemas.openxmlformats.org/officeDocument/2006/relationships/image" Target="../media/image59.wmf"/><Relationship Id="rId1" Type="http://schemas.openxmlformats.org/officeDocument/2006/relationships/oleObject" Target="../embeddings/oleObject52.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61.wmf"/><Relationship Id="rId3" Type="http://schemas.openxmlformats.org/officeDocument/2006/relationships/oleObject" Target="../embeddings/oleObject55.bin"/><Relationship Id="rId2" Type="http://schemas.openxmlformats.org/officeDocument/2006/relationships/image" Target="../media/image60.wmf"/><Relationship Id="rId1" Type="http://schemas.openxmlformats.org/officeDocument/2006/relationships/oleObject" Target="../embeddings/oleObject54.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63.wmf"/><Relationship Id="rId3" Type="http://schemas.openxmlformats.org/officeDocument/2006/relationships/oleObject" Target="../embeddings/oleObject57.bin"/><Relationship Id="rId2" Type="http://schemas.openxmlformats.org/officeDocument/2006/relationships/image" Target="../media/image62.wmf"/><Relationship Id="rId1" Type="http://schemas.openxmlformats.org/officeDocument/2006/relationships/oleObject" Target="../embeddings/oleObject56.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7.wmf"/><Relationship Id="rId7" Type="http://schemas.openxmlformats.org/officeDocument/2006/relationships/oleObject" Target="../embeddings/oleObject61.bin"/><Relationship Id="rId6" Type="http://schemas.openxmlformats.org/officeDocument/2006/relationships/image" Target="../media/image52.wmf"/><Relationship Id="rId5" Type="http://schemas.openxmlformats.org/officeDocument/2006/relationships/oleObject" Target="../embeddings/oleObject60.bin"/><Relationship Id="rId4" Type="http://schemas.openxmlformats.org/officeDocument/2006/relationships/image" Target="../media/image47.wmf"/><Relationship Id="rId3" Type="http://schemas.openxmlformats.org/officeDocument/2006/relationships/oleObject" Target="../embeddings/oleObject59.bin"/><Relationship Id="rId2" Type="http://schemas.openxmlformats.org/officeDocument/2006/relationships/image" Target="../media/image63.wmf"/><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61.wmf"/><Relationship Id="rId1" Type="http://schemas.openxmlformats.org/officeDocument/2006/relationships/oleObject" Target="../embeddings/oleObject58.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63.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oleObject" Target="../embeddings/oleObject66.bin"/><Relationship Id="rId4" Type="http://schemas.openxmlformats.org/officeDocument/2006/relationships/image" Target="../media/image69.wmf"/><Relationship Id="rId3" Type="http://schemas.openxmlformats.org/officeDocument/2006/relationships/oleObject" Target="../embeddings/oleObject65.bin"/><Relationship Id="rId2" Type="http://schemas.openxmlformats.org/officeDocument/2006/relationships/image" Target="../media/image13.wmf"/><Relationship Id="rId1" Type="http://schemas.openxmlformats.org/officeDocument/2006/relationships/oleObject" Target="../embeddings/oleObject6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69.bin"/><Relationship Id="rId4" Type="http://schemas.openxmlformats.org/officeDocument/2006/relationships/image" Target="../media/image72.wmf"/><Relationship Id="rId3" Type="http://schemas.openxmlformats.org/officeDocument/2006/relationships/oleObject" Target="../embeddings/oleObject68.bin"/><Relationship Id="rId2" Type="http://schemas.openxmlformats.org/officeDocument/2006/relationships/image" Target="../media/image71.wmf"/><Relationship Id="rId1"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7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8.wmf"/><Relationship Id="rId7" Type="http://schemas.openxmlformats.org/officeDocument/2006/relationships/oleObject" Target="../embeddings/oleObject74.bin"/><Relationship Id="rId6" Type="http://schemas.openxmlformats.org/officeDocument/2006/relationships/image" Target="../media/image77.wmf"/><Relationship Id="rId5" Type="http://schemas.openxmlformats.org/officeDocument/2006/relationships/oleObject" Target="../embeddings/oleObject73.bin"/><Relationship Id="rId4" Type="http://schemas.openxmlformats.org/officeDocument/2006/relationships/image" Target="../media/image76.wmf"/><Relationship Id="rId3" Type="http://schemas.openxmlformats.org/officeDocument/2006/relationships/oleObject" Target="../embeddings/oleObject72.bin"/><Relationship Id="rId2" Type="http://schemas.openxmlformats.org/officeDocument/2006/relationships/image" Target="../media/image75.wmf"/><Relationship Id="rId15" Type="http://schemas.openxmlformats.org/officeDocument/2006/relationships/notesSlide" Target="../notesSlides/notesSlide16.xml"/><Relationship Id="rId14" Type="http://schemas.openxmlformats.org/officeDocument/2006/relationships/vmlDrawing" Target="../drawings/vmlDrawing26.vml"/><Relationship Id="rId13" Type="http://schemas.openxmlformats.org/officeDocument/2006/relationships/slideLayout" Target="../slideLayouts/slideLayout2.xml"/><Relationship Id="rId12" Type="http://schemas.openxmlformats.org/officeDocument/2006/relationships/image" Target="../media/image80.wmf"/><Relationship Id="rId11" Type="http://schemas.openxmlformats.org/officeDocument/2006/relationships/oleObject" Target="../embeddings/oleObject76.bin"/><Relationship Id="rId10" Type="http://schemas.openxmlformats.org/officeDocument/2006/relationships/image" Target="../media/image79.wmf"/><Relationship Id="rId1" Type="http://schemas.openxmlformats.org/officeDocument/2006/relationships/oleObject" Target="../embeddings/oleObject71.bin"/></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82.wmf"/><Relationship Id="rId3" Type="http://schemas.openxmlformats.org/officeDocument/2006/relationships/oleObject" Target="../embeddings/oleObject78.bin"/><Relationship Id="rId2" Type="http://schemas.openxmlformats.org/officeDocument/2006/relationships/image" Target="../media/image81.wmf"/><Relationship Id="rId1" Type="http://schemas.openxmlformats.org/officeDocument/2006/relationships/oleObject" Target="../embeddings/oleObject77.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6.wmf"/><Relationship Id="rId7" Type="http://schemas.openxmlformats.org/officeDocument/2006/relationships/oleObject" Target="../embeddings/oleObject82.bin"/><Relationship Id="rId6" Type="http://schemas.openxmlformats.org/officeDocument/2006/relationships/image" Target="../media/image85.wmf"/><Relationship Id="rId5" Type="http://schemas.openxmlformats.org/officeDocument/2006/relationships/oleObject" Target="../embeddings/oleObject81.bin"/><Relationship Id="rId4" Type="http://schemas.openxmlformats.org/officeDocument/2006/relationships/image" Target="../media/image84.wmf"/><Relationship Id="rId3" Type="http://schemas.openxmlformats.org/officeDocument/2006/relationships/oleObject" Target="../embeddings/oleObject80.bin"/><Relationship Id="rId2" Type="http://schemas.openxmlformats.org/officeDocument/2006/relationships/image" Target="../media/image83.wmf"/><Relationship Id="rId18" Type="http://schemas.openxmlformats.org/officeDocument/2006/relationships/vmlDrawing" Target="../drawings/vmlDrawing28.vml"/><Relationship Id="rId17" Type="http://schemas.openxmlformats.org/officeDocument/2006/relationships/slideLayout" Target="../slideLayouts/slideLayout2.xml"/><Relationship Id="rId16" Type="http://schemas.openxmlformats.org/officeDocument/2006/relationships/image" Target="../media/image75.wmf"/><Relationship Id="rId15" Type="http://schemas.openxmlformats.org/officeDocument/2006/relationships/oleObject" Target="../embeddings/oleObject86.bin"/><Relationship Id="rId14" Type="http://schemas.openxmlformats.org/officeDocument/2006/relationships/image" Target="../media/image89.wmf"/><Relationship Id="rId13" Type="http://schemas.openxmlformats.org/officeDocument/2006/relationships/oleObject" Target="../embeddings/oleObject85.bin"/><Relationship Id="rId12" Type="http://schemas.openxmlformats.org/officeDocument/2006/relationships/image" Target="../media/image88.wmf"/><Relationship Id="rId11" Type="http://schemas.openxmlformats.org/officeDocument/2006/relationships/oleObject" Target="../embeddings/oleObject84.bin"/><Relationship Id="rId10" Type="http://schemas.openxmlformats.org/officeDocument/2006/relationships/image" Target="../media/image87.wmf"/><Relationship Id="rId1" Type="http://schemas.openxmlformats.org/officeDocument/2006/relationships/oleObject" Target="../embeddings/oleObject79.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84.wmf"/><Relationship Id="rId1" Type="http://schemas.openxmlformats.org/officeDocument/2006/relationships/oleObject" Target="../embeddings/oleObject87.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wmf"/><Relationship Id="rId7" Type="http://schemas.openxmlformats.org/officeDocument/2006/relationships/oleObject" Target="../embeddings/oleObject91.bin"/><Relationship Id="rId6" Type="http://schemas.openxmlformats.org/officeDocument/2006/relationships/image" Target="../media/image92.wmf"/><Relationship Id="rId5" Type="http://schemas.openxmlformats.org/officeDocument/2006/relationships/oleObject" Target="../embeddings/oleObject90.bin"/><Relationship Id="rId4" Type="http://schemas.openxmlformats.org/officeDocument/2006/relationships/image" Target="../media/image91.wmf"/><Relationship Id="rId3" Type="http://schemas.openxmlformats.org/officeDocument/2006/relationships/oleObject" Target="../embeddings/oleObject89.bin"/><Relationship Id="rId2" Type="http://schemas.openxmlformats.org/officeDocument/2006/relationships/image" Target="../media/image90.wmf"/><Relationship Id="rId10" Type="http://schemas.openxmlformats.org/officeDocument/2006/relationships/vmlDrawing" Target="../drawings/vmlDrawing30.vml"/><Relationship Id="rId1" Type="http://schemas.openxmlformats.org/officeDocument/2006/relationships/oleObject" Target="../embeddings/oleObject8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97.wmf"/><Relationship Id="rId7" Type="http://schemas.openxmlformats.org/officeDocument/2006/relationships/oleObject" Target="../embeddings/oleObject95.bin"/><Relationship Id="rId6" Type="http://schemas.openxmlformats.org/officeDocument/2006/relationships/image" Target="../media/image96.wmf"/><Relationship Id="rId5" Type="http://schemas.openxmlformats.org/officeDocument/2006/relationships/oleObject" Target="../embeddings/oleObject94.bin"/><Relationship Id="rId4" Type="http://schemas.openxmlformats.org/officeDocument/2006/relationships/image" Target="../media/image95.wmf"/><Relationship Id="rId3" Type="http://schemas.openxmlformats.org/officeDocument/2006/relationships/oleObject" Target="../embeddings/oleObject93.bin"/><Relationship Id="rId2" Type="http://schemas.openxmlformats.org/officeDocument/2006/relationships/image" Target="../media/image94.wmf"/><Relationship Id="rId14" Type="http://schemas.openxmlformats.org/officeDocument/2006/relationships/vmlDrawing" Target="../drawings/vmlDrawing31.vml"/><Relationship Id="rId13" Type="http://schemas.openxmlformats.org/officeDocument/2006/relationships/slideLayout" Target="../slideLayouts/slideLayout2.xml"/><Relationship Id="rId12" Type="http://schemas.openxmlformats.org/officeDocument/2006/relationships/image" Target="../media/image99.wmf"/><Relationship Id="rId11" Type="http://schemas.openxmlformats.org/officeDocument/2006/relationships/oleObject" Target="../embeddings/oleObject97.bin"/><Relationship Id="rId10" Type="http://schemas.openxmlformats.org/officeDocument/2006/relationships/image" Target="../media/image98.wmf"/><Relationship Id="rId1" Type="http://schemas.openxmlformats.org/officeDocument/2006/relationships/oleObject" Target="../embeddings/oleObject9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9" Type="http://schemas.openxmlformats.org/officeDocument/2006/relationships/vmlDrawing" Target="../drawings/vmlDrawing32.vml"/><Relationship Id="rId8" Type="http://schemas.openxmlformats.org/officeDocument/2006/relationships/slideLayout" Target="../slideLayouts/slideLayout2.xml"/><Relationship Id="rId7" Type="http://schemas.openxmlformats.org/officeDocument/2006/relationships/image" Target="../media/image102.png"/><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oleObject" Target="../embeddings/oleObject99.bin"/><Relationship Id="rId3" Type="http://schemas.openxmlformats.org/officeDocument/2006/relationships/hyperlink" Target="http://archive.ics.uci.edu/ml/datasets/Housing" TargetMode="External"/><Relationship Id="rId2" Type="http://schemas.openxmlformats.org/officeDocument/2006/relationships/image" Target="../media/image29.wmf"/><Relationship Id="rId10" Type="http://schemas.openxmlformats.org/officeDocument/2006/relationships/notesSlide" Target="../notesSlides/notesSlide18.xml"/><Relationship Id="rId1" Type="http://schemas.openxmlformats.org/officeDocument/2006/relationships/oleObject" Target="../embeddings/oleObject9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3.png"/></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2.xml"/><Relationship Id="rId6" Type="http://schemas.openxmlformats.org/officeDocument/2006/relationships/image" Target="../media/image106.wmf"/><Relationship Id="rId5" Type="http://schemas.openxmlformats.org/officeDocument/2006/relationships/oleObject" Target="../embeddings/oleObject102.bin"/><Relationship Id="rId4" Type="http://schemas.openxmlformats.org/officeDocument/2006/relationships/image" Target="../media/image105.wmf"/><Relationship Id="rId3" Type="http://schemas.openxmlformats.org/officeDocument/2006/relationships/oleObject" Target="../embeddings/oleObject101.bin"/><Relationship Id="rId2" Type="http://schemas.openxmlformats.org/officeDocument/2006/relationships/image" Target="../media/image104.wmf"/><Relationship Id="rId1" Type="http://schemas.openxmlformats.org/officeDocument/2006/relationships/oleObject" Target="../embeddings/oleObject100.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endParaRPr lang="zh-CN" altLang="en-US" sz="4400" b="1" dirty="0">
              <a:solidFill>
                <a:schemeClr val="accent1">
                  <a:lumMod val="75000"/>
                </a:schemeClr>
              </a:solidFill>
              <a:latin typeface="微软雅黑" panose="020B0503020204020204" charset="-122"/>
              <a:ea typeface="微软雅黑" panose="020B0503020204020204" charset="-122"/>
            </a:endParaRPr>
          </a:p>
        </p:txBody>
      </p:sp>
      <p:sp>
        <p:nvSpPr>
          <p:cNvPr id="12" name="文本框 11"/>
          <p:cNvSpPr txBox="1"/>
          <p:nvPr/>
        </p:nvSpPr>
        <p:spPr>
          <a:xfrm flipH="1">
            <a:off x="4743450" y="5116830"/>
            <a:ext cx="2757170" cy="306705"/>
          </a:xfrm>
          <a:prstGeom prst="rect">
            <a:avLst/>
          </a:prstGeom>
          <a:noFill/>
        </p:spPr>
        <p:txBody>
          <a:bodyPr wrap="square" rtlCol="0">
            <a:spAutoFit/>
          </a:bodyPr>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endPar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8"/>
          <p:cNvSpPr txBox="1"/>
          <p:nvPr/>
        </p:nvSpPr>
        <p:spPr>
          <a:xfrm>
            <a:off x="5715" y="3527425"/>
            <a:ext cx="1218057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lumMod val="50000"/>
                  </a:schemeClr>
                </a:solidFill>
                <a:latin typeface="微软雅黑" panose="020B0503020204020204" charset="-122"/>
                <a:ea typeface="微软雅黑" panose="020B0503020204020204" charset="-122"/>
              </a:rPr>
              <a:t>集成学习：随机森林、</a:t>
            </a:r>
            <a:r>
              <a:rPr lang="en-US" altLang="zh-CN" sz="3600" b="1" dirty="0">
                <a:solidFill>
                  <a:schemeClr val="bg1">
                    <a:lumMod val="50000"/>
                  </a:schemeClr>
                </a:solidFill>
                <a:latin typeface="微软雅黑" panose="020B0503020204020204" charset="-122"/>
                <a:ea typeface="微软雅黑" panose="020B0503020204020204" charset="-122"/>
              </a:rPr>
              <a:t>GBDT</a:t>
            </a:r>
            <a:endParaRPr lang="en-US" altLang="zh-CN" sz="3600" b="1" dirty="0">
              <a:solidFill>
                <a:schemeClr val="bg1">
                  <a:lumMod val="50000"/>
                </a:schemeClr>
              </a:solidFill>
              <a:latin typeface="微软雅黑" panose="020B0503020204020204" charset="-122"/>
              <a:ea typeface="微软雅黑" panose="020B0503020204020204" charset="-122"/>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6" name="文本框 5"/>
          <p:cNvSpPr txBox="1"/>
          <p:nvPr/>
        </p:nvSpPr>
        <p:spPr>
          <a:xfrm flipH="1">
            <a:off x="5175885" y="5631180"/>
            <a:ext cx="1950085" cy="275590"/>
          </a:xfrm>
          <a:prstGeom prst="rect">
            <a:avLst/>
          </a:prstGeom>
          <a:noFill/>
        </p:spPr>
        <p:txBody>
          <a:bodyPr wrap="square" rtlCol="0">
            <a:spAutoFit/>
          </a:bodyPr>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随机森林</a:t>
            </a:r>
            <a:r>
              <a:rPr lang="en-US" altLang="zh-CN" dirty="0">
                <a:sym typeface="+mn-ea"/>
              </a:rPr>
              <a:t>(Random Forest)</a:t>
            </a:r>
            <a:endParaRPr lang="zh-CN" altLang="en-US" dirty="0"/>
          </a:p>
        </p:txBody>
      </p:sp>
      <p:grpSp>
        <p:nvGrpSpPr>
          <p:cNvPr id="11" name="组合 10"/>
          <p:cNvGrpSpPr/>
          <p:nvPr/>
        </p:nvGrpSpPr>
        <p:grpSpPr>
          <a:xfrm>
            <a:off x="281747" y="2082414"/>
            <a:ext cx="5614900" cy="1009463"/>
            <a:chOff x="227" y="6063"/>
            <a:chExt cx="8844" cy="1590"/>
          </a:xfrm>
        </p:grpSpPr>
        <p:sp>
          <p:nvSpPr>
            <p:cNvPr id="10" name="矩形 9"/>
            <p:cNvSpPr/>
            <p:nvPr/>
          </p:nvSpPr>
          <p:spPr>
            <a:xfrm>
              <a:off x="227" y="6063"/>
              <a:ext cx="8845" cy="1591"/>
            </a:xfrm>
            <a:prstGeom prst="rect">
              <a:avLst/>
            </a:prstGeom>
            <a:ln w="31750" cap="rnd" cmpd="tri">
              <a:round/>
            </a:ln>
          </p:spPr>
          <p:style>
            <a:lnRef idx="2">
              <a:schemeClr val="accent4"/>
            </a:lnRef>
            <a:fillRef idx="1">
              <a:schemeClr val="lt1"/>
            </a:fillRef>
            <a:effectRef idx="0">
              <a:schemeClr val="accent4"/>
            </a:effectRef>
            <a:fontRef idx="minor">
              <a:schemeClr val="dk1"/>
            </a:fontRef>
          </p:style>
          <p:txBody>
            <a:bodyPr lIns="36188" tIns="71741" rtlCol="0" anchor="t" anchorCtr="0"/>
            <a:lstStyle/>
            <a:p>
              <a:pPr algn="ctr"/>
              <a:r>
                <a:rPr lang="zh-CN" altLang="en-US"/>
                <a:t>待选特征</a:t>
              </a:r>
              <a:endParaRPr lang="zh-CN" altLang="en-US"/>
            </a:p>
          </p:txBody>
        </p:sp>
        <p:grpSp>
          <p:nvGrpSpPr>
            <p:cNvPr id="9" name="组合 8"/>
            <p:cNvGrpSpPr/>
            <p:nvPr/>
          </p:nvGrpSpPr>
          <p:grpSpPr>
            <a:xfrm>
              <a:off x="693" y="6783"/>
              <a:ext cx="7770" cy="680"/>
              <a:chOff x="341" y="6535"/>
              <a:chExt cx="7770" cy="680"/>
            </a:xfrm>
          </p:grpSpPr>
          <p:sp>
            <p:nvSpPr>
              <p:cNvPr id="2" name="圆角矩形 1"/>
              <p:cNvSpPr/>
              <p:nvPr/>
            </p:nvSpPr>
            <p:spPr>
              <a:xfrm>
                <a:off x="341"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圆角矩形 4"/>
              <p:cNvSpPr/>
              <p:nvPr/>
            </p:nvSpPr>
            <p:spPr>
              <a:xfrm>
                <a:off x="2000"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6" name="圆角矩形 5"/>
              <p:cNvSpPr/>
              <p:nvPr/>
            </p:nvSpPr>
            <p:spPr>
              <a:xfrm>
                <a:off x="3659"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7" name="圆角矩形 6"/>
              <p:cNvSpPr/>
              <p:nvPr/>
            </p:nvSpPr>
            <p:spPr>
              <a:xfrm>
                <a:off x="5318"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8" name="圆角矩形 7"/>
              <p:cNvSpPr/>
              <p:nvPr/>
            </p:nvSpPr>
            <p:spPr>
              <a:xfrm>
                <a:off x="6977"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grpSp>
      <p:sp>
        <p:nvSpPr>
          <p:cNvPr id="20" name="圆角矩形 19"/>
          <p:cNvSpPr/>
          <p:nvPr/>
        </p:nvSpPr>
        <p:spPr>
          <a:xfrm>
            <a:off x="2657159" y="4778125"/>
            <a:ext cx="864075" cy="5758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a:t>分裂特征</a:t>
            </a:r>
            <a:endParaRPr lang="zh-CN" altLang="en-US" b="1"/>
          </a:p>
        </p:txBody>
      </p:sp>
      <p:sp>
        <p:nvSpPr>
          <p:cNvPr id="12" name="下箭头 11"/>
          <p:cNvSpPr/>
          <p:nvPr/>
        </p:nvSpPr>
        <p:spPr>
          <a:xfrm>
            <a:off x="2549229" y="3359163"/>
            <a:ext cx="1079935" cy="115167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3" name="组合 12"/>
          <p:cNvGrpSpPr/>
          <p:nvPr/>
        </p:nvGrpSpPr>
        <p:grpSpPr>
          <a:xfrm>
            <a:off x="6219803" y="1000575"/>
            <a:ext cx="5614900" cy="1009463"/>
            <a:chOff x="227" y="6063"/>
            <a:chExt cx="8844" cy="1590"/>
          </a:xfrm>
        </p:grpSpPr>
        <p:sp>
          <p:nvSpPr>
            <p:cNvPr id="14" name="矩形 13"/>
            <p:cNvSpPr/>
            <p:nvPr/>
          </p:nvSpPr>
          <p:spPr>
            <a:xfrm>
              <a:off x="227" y="6063"/>
              <a:ext cx="8845" cy="1591"/>
            </a:xfrm>
            <a:prstGeom prst="rect">
              <a:avLst/>
            </a:prstGeom>
            <a:ln w="31750" cap="rnd" cmpd="tri">
              <a:round/>
            </a:ln>
          </p:spPr>
          <p:style>
            <a:lnRef idx="2">
              <a:schemeClr val="accent4"/>
            </a:lnRef>
            <a:fillRef idx="1">
              <a:schemeClr val="lt1"/>
            </a:fillRef>
            <a:effectRef idx="0">
              <a:schemeClr val="accent4"/>
            </a:effectRef>
            <a:fontRef idx="minor">
              <a:schemeClr val="dk1"/>
            </a:fontRef>
          </p:style>
          <p:txBody>
            <a:bodyPr lIns="36188" tIns="71741" rtlCol="0" anchor="t" anchorCtr="0"/>
            <a:lstStyle/>
            <a:p>
              <a:pPr algn="ctr"/>
              <a:r>
                <a:rPr lang="zh-CN" altLang="en-US"/>
                <a:t>待选特征</a:t>
              </a:r>
              <a:endParaRPr lang="zh-CN" altLang="en-US"/>
            </a:p>
          </p:txBody>
        </p:sp>
        <p:grpSp>
          <p:nvGrpSpPr>
            <p:cNvPr id="15" name="组合 14"/>
            <p:cNvGrpSpPr/>
            <p:nvPr/>
          </p:nvGrpSpPr>
          <p:grpSpPr>
            <a:xfrm>
              <a:off x="693" y="6783"/>
              <a:ext cx="7770" cy="680"/>
              <a:chOff x="341" y="6535"/>
              <a:chExt cx="7770" cy="680"/>
            </a:xfrm>
          </p:grpSpPr>
          <p:sp>
            <p:nvSpPr>
              <p:cNvPr id="16" name="圆角矩形 15"/>
              <p:cNvSpPr/>
              <p:nvPr/>
            </p:nvSpPr>
            <p:spPr>
              <a:xfrm>
                <a:off x="341"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圆角矩形 16"/>
              <p:cNvSpPr/>
              <p:nvPr/>
            </p:nvSpPr>
            <p:spPr>
              <a:xfrm>
                <a:off x="2000"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8" name="圆角矩形 17"/>
              <p:cNvSpPr/>
              <p:nvPr/>
            </p:nvSpPr>
            <p:spPr>
              <a:xfrm>
                <a:off x="3659"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9" name="圆角矩形 18"/>
              <p:cNvSpPr/>
              <p:nvPr/>
            </p:nvSpPr>
            <p:spPr>
              <a:xfrm>
                <a:off x="5318"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21" name="圆角矩形 20"/>
              <p:cNvSpPr/>
              <p:nvPr/>
            </p:nvSpPr>
            <p:spPr>
              <a:xfrm>
                <a:off x="6977"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grpSp>
      <p:sp>
        <p:nvSpPr>
          <p:cNvPr id="22" name="下箭头 21"/>
          <p:cNvSpPr/>
          <p:nvPr/>
        </p:nvSpPr>
        <p:spPr>
          <a:xfrm>
            <a:off x="8487285" y="2179551"/>
            <a:ext cx="1079935" cy="115167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3" name="组合 22"/>
          <p:cNvGrpSpPr/>
          <p:nvPr/>
        </p:nvGrpSpPr>
        <p:grpSpPr>
          <a:xfrm>
            <a:off x="6219803" y="3500742"/>
            <a:ext cx="5614900" cy="1009463"/>
            <a:chOff x="227" y="6063"/>
            <a:chExt cx="8844" cy="1590"/>
          </a:xfrm>
        </p:grpSpPr>
        <p:sp>
          <p:nvSpPr>
            <p:cNvPr id="24" name="矩形 23"/>
            <p:cNvSpPr/>
            <p:nvPr/>
          </p:nvSpPr>
          <p:spPr>
            <a:xfrm>
              <a:off x="227" y="6063"/>
              <a:ext cx="8845" cy="1591"/>
            </a:xfrm>
            <a:prstGeom prst="rect">
              <a:avLst/>
            </a:prstGeom>
            <a:ln w="31750" cap="rnd" cmpd="tri">
              <a:round/>
            </a:ln>
          </p:spPr>
          <p:style>
            <a:lnRef idx="2">
              <a:schemeClr val="accent4"/>
            </a:lnRef>
            <a:fillRef idx="1">
              <a:schemeClr val="lt1"/>
            </a:fillRef>
            <a:effectRef idx="0">
              <a:schemeClr val="accent4"/>
            </a:effectRef>
            <a:fontRef idx="minor">
              <a:schemeClr val="dk1"/>
            </a:fontRef>
          </p:style>
          <p:txBody>
            <a:bodyPr lIns="36188" tIns="71741" rtlCol="0" anchor="t" anchorCtr="0"/>
            <a:lstStyle/>
            <a:p>
              <a:pPr algn="ctr"/>
              <a:r>
                <a:rPr lang="zh-CN" altLang="en-US"/>
                <a:t>随机抽取待选特征</a:t>
              </a:r>
              <a:endParaRPr lang="zh-CN" altLang="en-US"/>
            </a:p>
          </p:txBody>
        </p:sp>
        <p:grpSp>
          <p:nvGrpSpPr>
            <p:cNvPr id="25" name="组合 24"/>
            <p:cNvGrpSpPr/>
            <p:nvPr/>
          </p:nvGrpSpPr>
          <p:grpSpPr>
            <a:xfrm>
              <a:off x="693" y="6783"/>
              <a:ext cx="7770" cy="680"/>
              <a:chOff x="341" y="6535"/>
              <a:chExt cx="7770" cy="680"/>
            </a:xfrm>
          </p:grpSpPr>
          <p:sp>
            <p:nvSpPr>
              <p:cNvPr id="26" name="圆角矩形 25"/>
              <p:cNvSpPr/>
              <p:nvPr/>
            </p:nvSpPr>
            <p:spPr>
              <a:xfrm>
                <a:off x="341"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8" name="圆角矩形 27"/>
              <p:cNvSpPr/>
              <p:nvPr/>
            </p:nvSpPr>
            <p:spPr>
              <a:xfrm>
                <a:off x="3659"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30" name="圆角矩形 29"/>
              <p:cNvSpPr/>
              <p:nvPr/>
            </p:nvSpPr>
            <p:spPr>
              <a:xfrm>
                <a:off x="6977" y="6535"/>
                <a:ext cx="1134" cy="680"/>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grpSp>
      <p:sp>
        <p:nvSpPr>
          <p:cNvPr id="31" name="圆角矩形 30"/>
          <p:cNvSpPr/>
          <p:nvPr/>
        </p:nvSpPr>
        <p:spPr>
          <a:xfrm>
            <a:off x="8595215" y="6000909"/>
            <a:ext cx="864075" cy="5758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a:t>分裂特征</a:t>
            </a:r>
            <a:endParaRPr lang="zh-CN" altLang="en-US" b="1"/>
          </a:p>
        </p:txBody>
      </p:sp>
      <p:sp>
        <p:nvSpPr>
          <p:cNvPr id="32" name="下箭头 31"/>
          <p:cNvSpPr/>
          <p:nvPr/>
        </p:nvSpPr>
        <p:spPr>
          <a:xfrm>
            <a:off x="8487285" y="4679718"/>
            <a:ext cx="1079935" cy="115167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十六角星 32"/>
          <p:cNvSpPr/>
          <p:nvPr/>
        </p:nvSpPr>
        <p:spPr>
          <a:xfrm>
            <a:off x="282064" y="3331228"/>
            <a:ext cx="1718627" cy="2973154"/>
          </a:xfrm>
          <a:prstGeom prst="star16">
            <a:avLst/>
          </a:prstGeom>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rgbClr val="70AD47"/>
                </a:solidFill>
              </a:rPr>
              <a:t>决策树选取分裂特征过程</a:t>
            </a:r>
            <a:endParaRPr lang="zh-CN" altLang="en-US" b="1">
              <a:solidFill>
                <a:srgbClr val="70AD47"/>
              </a:solidFill>
            </a:endParaRPr>
          </a:p>
        </p:txBody>
      </p:sp>
      <p:sp>
        <p:nvSpPr>
          <p:cNvPr id="34" name="十六角星 33"/>
          <p:cNvSpPr/>
          <p:nvPr/>
        </p:nvSpPr>
        <p:spPr>
          <a:xfrm rot="18840000">
            <a:off x="6051876" y="4336247"/>
            <a:ext cx="2061463" cy="2378904"/>
          </a:xfrm>
          <a:prstGeom prst="star16">
            <a:avLst/>
          </a:prstGeom>
          <a:ln w="381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rgbClr val="70AD47"/>
                </a:solidFill>
              </a:rPr>
              <a:t>随机森林子树选取分裂特征过程</a:t>
            </a:r>
            <a:endParaRPr lang="zh-CN" altLang="en-US" b="1">
              <a:solidFill>
                <a:srgbClr val="70AD4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RF</a:t>
            </a:r>
            <a:r>
              <a:rPr lang="zh-CN" altLang="en-US"/>
              <a:t>算法在实际应用中具有比较好的特性，应用也比较广泛，主要应用在：分类、回归、特征转换、异常点检测等。常见的</a:t>
            </a:r>
            <a:r>
              <a:rPr lang="en-US" altLang="zh-CN"/>
              <a:t>RF</a:t>
            </a:r>
            <a:r>
              <a:rPr lang="zh-CN" altLang="en-US"/>
              <a:t>变种算法如下：</a:t>
            </a:r>
            <a:endParaRPr lang="zh-CN" altLang="en-US"/>
          </a:p>
          <a:p>
            <a:pPr lvl="1"/>
            <a:r>
              <a:rPr lang="zh-CN" altLang="en-US" sz="2200"/>
              <a:t> </a:t>
            </a:r>
            <a:r>
              <a:rPr lang="en-US" altLang="zh-CN" sz="2200"/>
              <a:t>Extra Tree</a:t>
            </a:r>
            <a:endParaRPr lang="en-US" altLang="zh-CN" sz="2200"/>
          </a:p>
          <a:p>
            <a:pPr lvl="1"/>
            <a:r>
              <a:rPr lang="en-US" altLang="zh-CN" sz="2200"/>
              <a:t> Totally Random Trees Embedding(TRTE)</a:t>
            </a:r>
            <a:endParaRPr lang="en-US" altLang="zh-CN" sz="2200"/>
          </a:p>
          <a:p>
            <a:pPr lvl="1"/>
            <a:r>
              <a:rPr lang="en-US" altLang="zh-CN" sz="2200"/>
              <a:t> Isolation Forest</a:t>
            </a:r>
            <a:endParaRPr lang="en-US" altLang="zh-CN" sz="2200"/>
          </a:p>
          <a:p>
            <a:pPr marL="457200" lvl="1" indent="0">
              <a:buNone/>
            </a:pPr>
            <a:endParaRPr lang="en-US" altLang="zh-CN" sz="2200"/>
          </a:p>
          <a:p>
            <a:endParaRPr lang="en-US" altLang="zh-CN"/>
          </a:p>
        </p:txBody>
      </p:sp>
      <p:sp>
        <p:nvSpPr>
          <p:cNvPr id="4" name="标题 3"/>
          <p:cNvSpPr>
            <a:spLocks noGrp="1"/>
          </p:cNvSpPr>
          <p:nvPr>
            <p:ph type="title"/>
          </p:nvPr>
        </p:nvSpPr>
        <p:spPr/>
        <p:txBody>
          <a:bodyPr/>
          <a:p>
            <a:r>
              <a:rPr lang="en-US" altLang="zh-CN"/>
              <a:t>RF</a:t>
            </a:r>
            <a:r>
              <a:rPr lang="zh-CN" altLang="en-US"/>
              <a:t>的推广算法</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10000"/>
          </a:bodyPr>
          <a:p>
            <a:r>
              <a:rPr lang="en-US" altLang="zh-CN"/>
              <a:t> Extra Tree</a:t>
            </a:r>
            <a:r>
              <a:rPr lang="zh-CN" altLang="en-US"/>
              <a:t>是</a:t>
            </a:r>
            <a:r>
              <a:rPr lang="en-US" altLang="zh-CN"/>
              <a:t>RF</a:t>
            </a:r>
            <a:r>
              <a:rPr lang="zh-CN" altLang="en-US"/>
              <a:t>的一个变种，原理基本和</a:t>
            </a:r>
            <a:r>
              <a:rPr lang="en-US" altLang="zh-CN"/>
              <a:t>RF</a:t>
            </a:r>
            <a:r>
              <a:rPr lang="zh-CN" altLang="en-US"/>
              <a:t>一样，区别如下：</a:t>
            </a:r>
            <a:endParaRPr lang="zh-CN" altLang="en-US"/>
          </a:p>
          <a:p>
            <a:pPr lvl="1"/>
            <a:r>
              <a:rPr lang="en-US" altLang="zh-CN">
                <a:sym typeface="+mn-ea"/>
              </a:rPr>
              <a:t> 1. RF</a:t>
            </a:r>
            <a:r>
              <a:rPr lang="zh-CN" altLang="en-US">
                <a:sym typeface="+mn-ea"/>
              </a:rPr>
              <a:t>会随机重采样来作为子决策树的训练集，而</a:t>
            </a:r>
            <a:r>
              <a:rPr lang="en-US" altLang="zh-CN">
                <a:sym typeface="+mn-ea"/>
              </a:rPr>
              <a:t>Extra Tree</a:t>
            </a:r>
            <a:r>
              <a:rPr lang="zh-CN" altLang="en-US">
                <a:sym typeface="+mn-ea"/>
              </a:rPr>
              <a:t>每个子决策树采用原始数据集训练；</a:t>
            </a:r>
            <a:endParaRPr lang="zh-CN" altLang="en-US"/>
          </a:p>
          <a:p>
            <a:pPr lvl="1"/>
            <a:r>
              <a:rPr lang="zh-CN" altLang="en-US">
                <a:sym typeface="+mn-ea"/>
              </a:rPr>
              <a:t> </a:t>
            </a:r>
            <a:r>
              <a:rPr lang="en-US" altLang="zh-CN">
                <a:sym typeface="+mn-ea"/>
              </a:rPr>
              <a:t>2. RF</a:t>
            </a:r>
            <a:r>
              <a:rPr lang="zh-CN" altLang="en-US">
                <a:sym typeface="+mn-ea"/>
              </a:rPr>
              <a:t>在选择划分特征点的时候会和传统决策树一样，会基于信息增益、信息增益率、基尼系数、均方差等原则来选择最优特征值；而</a:t>
            </a:r>
            <a:r>
              <a:rPr lang="en-US" altLang="zh-CN">
                <a:sym typeface="+mn-ea"/>
              </a:rPr>
              <a:t>Extra Tree</a:t>
            </a:r>
            <a:r>
              <a:rPr lang="zh-CN" altLang="en-US">
                <a:sym typeface="+mn-ea"/>
              </a:rPr>
              <a:t>会随机的选择一个特征值来划分决策树。</a:t>
            </a:r>
            <a:endParaRPr lang="zh-CN" altLang="en-US"/>
          </a:p>
          <a:p>
            <a:r>
              <a:rPr lang="zh-CN" altLang="en-US"/>
              <a:t> </a:t>
            </a:r>
            <a:r>
              <a:rPr lang="en-US" altLang="zh-CN"/>
              <a:t>Extra Tree</a:t>
            </a:r>
            <a:r>
              <a:rPr lang="zh-CN" altLang="en-US"/>
              <a:t>因为是随机选择特征值的划分点，这样会导致决策树的规模一般大于</a:t>
            </a:r>
            <a:r>
              <a:rPr lang="en-US" altLang="zh-CN"/>
              <a:t>RF</a:t>
            </a:r>
            <a:r>
              <a:rPr lang="zh-CN" altLang="en-US"/>
              <a:t>所生成的决策树。也就是说</a:t>
            </a:r>
            <a:r>
              <a:rPr lang="en-US" altLang="zh-CN"/>
              <a:t>Extra Tree</a:t>
            </a:r>
            <a:r>
              <a:rPr lang="zh-CN" altLang="en-US"/>
              <a:t>模型的方差相对于</a:t>
            </a:r>
            <a:r>
              <a:rPr lang="en-US" altLang="zh-CN"/>
              <a:t>RF</a:t>
            </a:r>
            <a:r>
              <a:rPr lang="zh-CN" altLang="en-US"/>
              <a:t>进一步减少。在某些情况下，</a:t>
            </a:r>
            <a:r>
              <a:rPr lang="en-US" altLang="zh-CN"/>
              <a:t>Extra Tree</a:t>
            </a:r>
            <a:r>
              <a:rPr lang="zh-CN" altLang="en-US"/>
              <a:t>的泛化能力比</a:t>
            </a:r>
            <a:r>
              <a:rPr lang="en-US" altLang="zh-CN"/>
              <a:t>RF</a:t>
            </a:r>
            <a:r>
              <a:rPr lang="zh-CN" altLang="en-US"/>
              <a:t>的强。</a:t>
            </a:r>
            <a:endParaRPr lang="zh-CN" altLang="en-US"/>
          </a:p>
        </p:txBody>
      </p:sp>
      <p:sp>
        <p:nvSpPr>
          <p:cNvPr id="4" name="标题 3"/>
          <p:cNvSpPr>
            <a:spLocks noGrp="1"/>
          </p:cNvSpPr>
          <p:nvPr>
            <p:ph type="title"/>
          </p:nvPr>
        </p:nvSpPr>
        <p:spPr/>
        <p:txBody>
          <a:bodyPr/>
          <a:p>
            <a:r>
              <a:rPr lang="en-US" altLang="zh-CN"/>
              <a:t>Extra Tree</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80000"/>
          </a:bodyPr>
          <a:p>
            <a:r>
              <a:rPr lang="en-US" altLang="zh-CN"/>
              <a:t> TRTE</a:t>
            </a:r>
            <a:r>
              <a:rPr lang="zh-CN" altLang="en-US"/>
              <a:t>是一种非监督的数据转化方式。将低维的数据集映射到高维，从而让映射到高维的数据更好的应用于分类回归模型。</a:t>
            </a:r>
            <a:endParaRPr lang="zh-CN" altLang="en-US"/>
          </a:p>
          <a:p>
            <a:r>
              <a:rPr lang="en-US" altLang="zh-CN"/>
              <a:t> TRTE</a:t>
            </a:r>
            <a:r>
              <a:rPr lang="zh-CN" altLang="en-US"/>
              <a:t>算法的转换过程类似</a:t>
            </a:r>
            <a:r>
              <a:rPr lang="en-US" altLang="zh-CN"/>
              <a:t>RF+KDTree</a:t>
            </a:r>
            <a:r>
              <a:rPr lang="zh-CN" altLang="en-US"/>
              <a:t>算法的方法，建立</a:t>
            </a:r>
            <a:r>
              <a:rPr lang="en-US" altLang="zh-CN"/>
              <a:t>T</a:t>
            </a:r>
            <a:r>
              <a:rPr lang="zh-CN" altLang="en-US"/>
              <a:t>个决策树来拟合数据</a:t>
            </a:r>
            <a:r>
              <a:rPr lang="en-US" altLang="zh-CN"/>
              <a:t>(</a:t>
            </a:r>
            <a:r>
              <a:rPr lang="zh-CN" altLang="en-US"/>
              <a:t>是类似</a:t>
            </a:r>
            <a:r>
              <a:rPr lang="en-US" altLang="zh-CN"/>
              <a:t>KD-Tree</a:t>
            </a:r>
            <a:r>
              <a:rPr lang="zh-CN" altLang="en-US"/>
              <a:t>一样基于特征属性的方差选择划分特征</a:t>
            </a:r>
            <a:r>
              <a:rPr lang="en-US" altLang="zh-CN"/>
              <a:t>)</a:t>
            </a:r>
            <a:r>
              <a:rPr lang="zh-CN" altLang="en-US"/>
              <a:t>。当决策树构建完成后，数据集里的每个数据在</a:t>
            </a:r>
            <a:r>
              <a:rPr lang="en-US" altLang="zh-CN"/>
              <a:t>T</a:t>
            </a:r>
            <a:r>
              <a:rPr lang="zh-CN" altLang="en-US"/>
              <a:t>个决策树中叶子节点的位置就定下来了，将位置信息转换为向量就完成了特征转换操作。</a:t>
            </a:r>
            <a:endParaRPr lang="zh-CN" altLang="en-US"/>
          </a:p>
          <a:p>
            <a:r>
              <a:rPr lang="zh-CN" altLang="en-US"/>
              <a:t> 案例：有</a:t>
            </a:r>
            <a:r>
              <a:rPr lang="en-US" altLang="zh-CN"/>
              <a:t>3</a:t>
            </a:r>
            <a:r>
              <a:rPr lang="zh-CN" altLang="en-US"/>
              <a:t>棵决策树，各个决策树的叶子节点数目分别为</a:t>
            </a:r>
            <a:r>
              <a:rPr lang="en-US" altLang="zh-CN"/>
              <a:t>:5,5,4</a:t>
            </a:r>
            <a:r>
              <a:rPr lang="zh-CN" altLang="en-US"/>
              <a:t>，某个数据</a:t>
            </a:r>
            <a:r>
              <a:rPr lang="en-US" altLang="zh-CN"/>
              <a:t>x</a:t>
            </a:r>
            <a:r>
              <a:rPr lang="zh-CN" altLang="en-US"/>
              <a:t>划分到第一个决策树的第</a:t>
            </a:r>
            <a:r>
              <a:rPr lang="en-US" altLang="zh-CN"/>
              <a:t>3</a:t>
            </a:r>
            <a:r>
              <a:rPr lang="zh-CN" altLang="en-US"/>
              <a:t>个叶子节点，第二个决策树的第一个叶子节点，第三个决策树的第四个叶子节点，那么最终的</a:t>
            </a:r>
            <a:r>
              <a:rPr lang="en-US" altLang="zh-CN"/>
              <a:t>x</a:t>
            </a:r>
            <a:r>
              <a:rPr lang="zh-CN" altLang="en-US"/>
              <a:t>映射特征编码为</a:t>
            </a:r>
            <a:r>
              <a:rPr lang="en-US" altLang="zh-CN"/>
              <a:t>:(0,0,1,0,0, 1,0,0,0,0, 0,0,0,1)</a:t>
            </a:r>
            <a:endParaRPr lang="zh-CN" altLang="en-US"/>
          </a:p>
        </p:txBody>
      </p:sp>
      <p:sp>
        <p:nvSpPr>
          <p:cNvPr id="4" name="标题 3"/>
          <p:cNvSpPr>
            <a:spLocks noGrp="1"/>
          </p:cNvSpPr>
          <p:nvPr>
            <p:ph type="title"/>
          </p:nvPr>
        </p:nvSpPr>
        <p:spPr/>
        <p:txBody>
          <a:bodyPr/>
          <a:p>
            <a:r>
              <a:rPr lang="en-US" altLang="zh-CN">
                <a:sym typeface="+mn-ea"/>
              </a:rPr>
              <a:t>Totally Random Trees Embedding(TRTE)</a:t>
            </a:r>
            <a:endParaRPr lang="zh-CN" altLang="en-US"/>
          </a:p>
        </p:txBody>
      </p:sp>
      <p:grpSp>
        <p:nvGrpSpPr>
          <p:cNvPr id="23" name="组合 22"/>
          <p:cNvGrpSpPr/>
          <p:nvPr/>
        </p:nvGrpSpPr>
        <p:grpSpPr>
          <a:xfrm>
            <a:off x="2422888" y="6073920"/>
            <a:ext cx="8527106" cy="359978"/>
            <a:chOff x="1434" y="9597"/>
            <a:chExt cx="13431" cy="567"/>
          </a:xfrm>
        </p:grpSpPr>
        <p:grpSp>
          <p:nvGrpSpPr>
            <p:cNvPr id="10" name="组合 9"/>
            <p:cNvGrpSpPr/>
            <p:nvPr/>
          </p:nvGrpSpPr>
          <p:grpSpPr>
            <a:xfrm>
              <a:off x="1434" y="9597"/>
              <a:ext cx="3638" cy="566"/>
              <a:chOff x="1434" y="9597"/>
              <a:chExt cx="3638" cy="566"/>
            </a:xfrm>
          </p:grpSpPr>
          <p:sp>
            <p:nvSpPr>
              <p:cNvPr id="5" name="圆角矩形 4"/>
              <p:cNvSpPr/>
              <p:nvPr/>
            </p:nvSpPr>
            <p:spPr>
              <a:xfrm>
                <a:off x="1434" y="9597"/>
                <a:ext cx="567" cy="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6" name="圆角矩形 5"/>
              <p:cNvSpPr/>
              <p:nvPr/>
            </p:nvSpPr>
            <p:spPr>
              <a:xfrm>
                <a:off x="2202" y="9597"/>
                <a:ext cx="567" cy="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7" name="圆角矩形 6"/>
              <p:cNvSpPr/>
              <p:nvPr/>
            </p:nvSpPr>
            <p:spPr>
              <a:xfrm>
                <a:off x="2970" y="9597"/>
                <a:ext cx="567" cy="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8" name="圆角矩形 7"/>
              <p:cNvSpPr/>
              <p:nvPr/>
            </p:nvSpPr>
            <p:spPr>
              <a:xfrm>
                <a:off x="3738" y="9597"/>
                <a:ext cx="567" cy="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9" name="圆角矩形 8"/>
              <p:cNvSpPr/>
              <p:nvPr/>
            </p:nvSpPr>
            <p:spPr>
              <a:xfrm>
                <a:off x="4506" y="9597"/>
                <a:ext cx="567" cy="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grpSp>
        <p:grpSp>
          <p:nvGrpSpPr>
            <p:cNvPr id="11" name="组合 10"/>
            <p:cNvGrpSpPr/>
            <p:nvPr/>
          </p:nvGrpSpPr>
          <p:grpSpPr>
            <a:xfrm>
              <a:off x="6330" y="9597"/>
              <a:ext cx="3638" cy="566"/>
              <a:chOff x="1434" y="9597"/>
              <a:chExt cx="3638" cy="566"/>
            </a:xfrm>
          </p:grpSpPr>
          <p:sp>
            <p:nvSpPr>
              <p:cNvPr id="12" name="圆角矩形 11"/>
              <p:cNvSpPr/>
              <p:nvPr/>
            </p:nvSpPr>
            <p:spPr>
              <a:xfrm>
                <a:off x="1434" y="9597"/>
                <a:ext cx="567" cy="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1</a:t>
                </a:r>
                <a:endParaRPr lang="en-US" altLang="zh-CN"/>
              </a:p>
            </p:txBody>
          </p:sp>
          <p:sp>
            <p:nvSpPr>
              <p:cNvPr id="13" name="圆角矩形 12"/>
              <p:cNvSpPr/>
              <p:nvPr/>
            </p:nvSpPr>
            <p:spPr>
              <a:xfrm>
                <a:off x="2202" y="9597"/>
                <a:ext cx="567" cy="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a:t>
                </a:r>
                <a:endParaRPr lang="en-US" altLang="zh-CN"/>
              </a:p>
            </p:txBody>
          </p:sp>
          <p:sp>
            <p:nvSpPr>
              <p:cNvPr id="14" name="圆角矩形 13"/>
              <p:cNvSpPr/>
              <p:nvPr/>
            </p:nvSpPr>
            <p:spPr>
              <a:xfrm>
                <a:off x="2970" y="9597"/>
                <a:ext cx="567" cy="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a:t>
                </a:r>
                <a:endParaRPr lang="en-US" altLang="zh-CN"/>
              </a:p>
            </p:txBody>
          </p:sp>
          <p:sp>
            <p:nvSpPr>
              <p:cNvPr id="15" name="圆角矩形 14"/>
              <p:cNvSpPr/>
              <p:nvPr/>
            </p:nvSpPr>
            <p:spPr>
              <a:xfrm>
                <a:off x="3738" y="9597"/>
                <a:ext cx="567" cy="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a:t>
                </a:r>
                <a:endParaRPr lang="en-US" altLang="zh-CN"/>
              </a:p>
            </p:txBody>
          </p:sp>
          <p:sp>
            <p:nvSpPr>
              <p:cNvPr id="16" name="圆角矩形 15"/>
              <p:cNvSpPr/>
              <p:nvPr/>
            </p:nvSpPr>
            <p:spPr>
              <a:xfrm>
                <a:off x="4506" y="9597"/>
                <a:ext cx="567" cy="5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a:t>
                </a:r>
                <a:endParaRPr lang="en-US" altLang="zh-CN"/>
              </a:p>
            </p:txBody>
          </p:sp>
        </p:grpSp>
        <p:grpSp>
          <p:nvGrpSpPr>
            <p:cNvPr id="17" name="组合 16"/>
            <p:cNvGrpSpPr/>
            <p:nvPr/>
          </p:nvGrpSpPr>
          <p:grpSpPr>
            <a:xfrm>
              <a:off x="11994" y="9597"/>
              <a:ext cx="2871" cy="567"/>
              <a:chOff x="2202" y="9597"/>
              <a:chExt cx="2871" cy="567"/>
            </a:xfrm>
          </p:grpSpPr>
          <p:sp>
            <p:nvSpPr>
              <p:cNvPr id="19" name="圆角矩形 18"/>
              <p:cNvSpPr/>
              <p:nvPr/>
            </p:nvSpPr>
            <p:spPr>
              <a:xfrm>
                <a:off x="2202" y="9597"/>
                <a:ext cx="567" cy="5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0</a:t>
                </a:r>
                <a:endParaRPr lang="en-US" altLang="zh-CN"/>
              </a:p>
            </p:txBody>
          </p:sp>
          <p:sp>
            <p:nvSpPr>
              <p:cNvPr id="20" name="圆角矩形 19"/>
              <p:cNvSpPr/>
              <p:nvPr/>
            </p:nvSpPr>
            <p:spPr>
              <a:xfrm>
                <a:off x="2970" y="9597"/>
                <a:ext cx="567" cy="5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0</a:t>
                </a:r>
                <a:endParaRPr lang="en-US" altLang="zh-CN"/>
              </a:p>
            </p:txBody>
          </p:sp>
          <p:sp>
            <p:nvSpPr>
              <p:cNvPr id="21" name="圆角矩形 20"/>
              <p:cNvSpPr/>
              <p:nvPr/>
            </p:nvSpPr>
            <p:spPr>
              <a:xfrm>
                <a:off x="3738" y="9597"/>
                <a:ext cx="567" cy="5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0</a:t>
                </a:r>
                <a:endParaRPr lang="en-US" altLang="zh-CN"/>
              </a:p>
            </p:txBody>
          </p:sp>
          <p:sp>
            <p:nvSpPr>
              <p:cNvPr id="22" name="圆角矩形 21"/>
              <p:cNvSpPr/>
              <p:nvPr/>
            </p:nvSpPr>
            <p:spPr>
              <a:xfrm>
                <a:off x="4506" y="9597"/>
                <a:ext cx="567" cy="5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r>
              <a:rPr lang="en-US" altLang="zh-CN"/>
              <a:t> IForest</a:t>
            </a:r>
            <a:r>
              <a:rPr lang="zh-CN" altLang="en-US"/>
              <a:t>是一种异常点检测算法，使用类似</a:t>
            </a:r>
            <a:r>
              <a:rPr lang="en-US" altLang="zh-CN"/>
              <a:t>RF</a:t>
            </a:r>
            <a:r>
              <a:rPr lang="zh-CN" altLang="en-US"/>
              <a:t>的方式来检测异常点；</a:t>
            </a:r>
            <a:r>
              <a:rPr lang="en-US" altLang="zh-CN"/>
              <a:t>IForest</a:t>
            </a:r>
            <a:r>
              <a:rPr lang="zh-CN" altLang="en-US"/>
              <a:t>算法和</a:t>
            </a:r>
            <a:r>
              <a:rPr lang="en-US" altLang="zh-CN"/>
              <a:t>RF</a:t>
            </a:r>
            <a:r>
              <a:rPr lang="zh-CN" altLang="en-US"/>
              <a:t>算法的区别在于：</a:t>
            </a:r>
            <a:endParaRPr lang="zh-CN" altLang="en-US"/>
          </a:p>
          <a:p>
            <a:pPr lvl="1"/>
            <a:r>
              <a:rPr lang="zh-CN" altLang="en-US" sz="2200"/>
              <a:t> </a:t>
            </a:r>
            <a:r>
              <a:rPr lang="en-US" altLang="zh-CN" sz="2200"/>
              <a:t>1. </a:t>
            </a:r>
            <a:r>
              <a:rPr lang="zh-CN" altLang="en-US" sz="2200"/>
              <a:t>在随机采样的过程中，一般只需要少量数据即可；</a:t>
            </a:r>
            <a:endParaRPr lang="zh-CN" altLang="en-US" sz="2200"/>
          </a:p>
          <a:p>
            <a:pPr lvl="1"/>
            <a:r>
              <a:rPr lang="zh-CN" altLang="en-US" sz="2200"/>
              <a:t> </a:t>
            </a:r>
            <a:r>
              <a:rPr lang="en-US" altLang="zh-CN" sz="2200"/>
              <a:t>2. </a:t>
            </a:r>
            <a:r>
              <a:rPr lang="zh-CN" altLang="en-US" sz="2200"/>
              <a:t>在进行决策树构建过程中，</a:t>
            </a:r>
            <a:r>
              <a:rPr lang="en-US" altLang="zh-CN" sz="2200"/>
              <a:t>IForest</a:t>
            </a:r>
            <a:r>
              <a:rPr lang="zh-CN" altLang="en-US" sz="2200"/>
              <a:t>算法会随机选择一个划分特征，并对划分特征随机选择一个划分阈值；</a:t>
            </a:r>
            <a:endParaRPr lang="zh-CN" altLang="en-US" sz="2200"/>
          </a:p>
          <a:p>
            <a:pPr lvl="1"/>
            <a:r>
              <a:rPr lang="zh-CN" altLang="en-US" sz="2200"/>
              <a:t> </a:t>
            </a:r>
            <a:r>
              <a:rPr lang="en-US" altLang="zh-CN" sz="2200"/>
              <a:t>3. IForest</a:t>
            </a:r>
            <a:r>
              <a:rPr lang="zh-CN" altLang="en-US" sz="2200"/>
              <a:t>算法构建的决策树一般深度</a:t>
            </a:r>
            <a:r>
              <a:rPr lang="en-US" altLang="zh-CN" sz="2200"/>
              <a:t>max_depth</a:t>
            </a:r>
            <a:r>
              <a:rPr lang="zh-CN" altLang="en-US" sz="2200"/>
              <a:t>是比较小的。</a:t>
            </a:r>
            <a:endParaRPr lang="zh-CN" altLang="en-US" sz="2200"/>
          </a:p>
          <a:p>
            <a:r>
              <a:rPr lang="zh-CN" altLang="en-US"/>
              <a:t> 区别原因：目的是异常点检测，所以只要能够区分异常的即可，不需要大量数据；另外在异常点检测的过程中，一般不需要太大规模的决策树。</a:t>
            </a:r>
            <a:endParaRPr lang="zh-CN" altLang="en-US"/>
          </a:p>
        </p:txBody>
      </p:sp>
      <p:sp>
        <p:nvSpPr>
          <p:cNvPr id="4" name="标题 3"/>
          <p:cNvSpPr>
            <a:spLocks noGrp="1"/>
          </p:cNvSpPr>
          <p:nvPr>
            <p:ph type="title"/>
          </p:nvPr>
        </p:nvSpPr>
        <p:spPr/>
        <p:txBody>
          <a:bodyPr>
            <a:normAutofit/>
          </a:bodyPr>
          <a:p>
            <a:r>
              <a:rPr lang="en-US" altLang="zh-CN">
                <a:sym typeface="+mn-ea"/>
              </a:rPr>
              <a:t>Isolation Forest(IForest)</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a:t>
            </a:r>
            <a:r>
              <a:rPr lang="zh-CN" altLang="en-US" sz="2400"/>
              <a:t>对于异常点的判断，则是将测试样本</a:t>
            </a:r>
            <a:r>
              <a:rPr lang="en-US" altLang="zh-CN" sz="2400"/>
              <a:t>x</a:t>
            </a:r>
            <a:r>
              <a:rPr lang="zh-CN" altLang="en-US" sz="2400"/>
              <a:t>拟合到</a:t>
            </a:r>
            <a:r>
              <a:rPr lang="en-US" altLang="zh-CN" sz="2400"/>
              <a:t>m</a:t>
            </a:r>
            <a:r>
              <a:rPr lang="zh-CN" altLang="en-US" sz="2400"/>
              <a:t>棵决策树上。计算在每棵树上该样本的叶子节点的深度</a:t>
            </a:r>
            <a:r>
              <a:rPr lang="en-US" altLang="zh-CN" sz="2400"/>
              <a:t>h</a:t>
            </a:r>
            <a:r>
              <a:rPr lang="en-US" altLang="zh-CN" sz="2400" baseline="-25000"/>
              <a:t>t</a:t>
            </a:r>
            <a:r>
              <a:rPr lang="en-US" altLang="zh-CN" sz="2400"/>
              <a:t>(x)</a:t>
            </a:r>
            <a:r>
              <a:rPr lang="zh-CN" altLang="en-US" sz="2400"/>
              <a:t>。从而计算出平均深度</a:t>
            </a:r>
            <a:r>
              <a:rPr lang="en-US" altLang="zh-CN" sz="2400"/>
              <a:t>h(x)</a:t>
            </a:r>
            <a:r>
              <a:rPr lang="zh-CN" altLang="en-US" sz="2400"/>
              <a:t>；然后就可以使用下列公式计算样本点</a:t>
            </a:r>
            <a:r>
              <a:rPr lang="en-US" altLang="zh-CN" sz="2400"/>
              <a:t>x</a:t>
            </a:r>
            <a:r>
              <a:rPr lang="zh-CN" altLang="en-US" sz="2400"/>
              <a:t>的异常概率值，</a:t>
            </a:r>
            <a:r>
              <a:rPr lang="en-US" altLang="zh-CN" sz="2400"/>
              <a:t>p(s,m)</a:t>
            </a:r>
            <a:r>
              <a:rPr lang="zh-CN" altLang="en-US" sz="2400"/>
              <a:t>的取值范围为</a:t>
            </a:r>
            <a:r>
              <a:rPr lang="en-US" altLang="zh-CN" sz="2400"/>
              <a:t>[0,1]</a:t>
            </a:r>
            <a:r>
              <a:rPr lang="zh-CN" altLang="en-US" sz="2400"/>
              <a:t>，越接近于</a:t>
            </a:r>
            <a:r>
              <a:rPr lang="en-US" altLang="zh-CN" sz="2400"/>
              <a:t>1</a:t>
            </a:r>
            <a:r>
              <a:rPr lang="zh-CN" altLang="en-US" sz="2400"/>
              <a:t>，则是异常点的概率越大。备注：如果落在的叶子节点为正常样本点，那么当前决策树不考虑，如果所有决策树上都是正常样本点，那么直接认为异常点概率为</a:t>
            </a:r>
            <a:r>
              <a:rPr lang="en-US" altLang="zh-CN" sz="2400"/>
              <a:t>0.</a:t>
            </a:r>
            <a:endParaRPr lang="en-US" altLang="zh-CN" sz="2400">
              <a:sym typeface="+mn-ea"/>
            </a:endParaRPr>
          </a:p>
        </p:txBody>
      </p:sp>
      <p:sp>
        <p:nvSpPr>
          <p:cNvPr id="4" name="标题 3"/>
          <p:cNvSpPr>
            <a:spLocks noGrp="1"/>
          </p:cNvSpPr>
          <p:nvPr>
            <p:ph type="title"/>
          </p:nvPr>
        </p:nvSpPr>
        <p:spPr/>
        <p:txBody>
          <a:bodyPr>
            <a:normAutofit/>
          </a:bodyPr>
          <a:p>
            <a:r>
              <a:rPr lang="en-US" altLang="zh-CN">
                <a:sym typeface="+mn-ea"/>
              </a:rPr>
              <a:t>Isolation Forest(IForest)</a:t>
            </a:r>
            <a:endParaRPr lang="zh-CN" altLang="en-US">
              <a:sym typeface="+mn-ea"/>
            </a:endParaRPr>
          </a:p>
        </p:txBody>
      </p:sp>
      <p:graphicFrame>
        <p:nvGraphicFramePr>
          <p:cNvPr id="2" name="对象 1">
            <a:hlinkClick r:id="" action="ppaction://ole?verb="/>
          </p:cNvPr>
          <p:cNvGraphicFramePr>
            <a:graphicFrameLocks noChangeAspect="1"/>
          </p:cNvGraphicFramePr>
          <p:nvPr/>
        </p:nvGraphicFramePr>
        <p:xfrm>
          <a:off x="3690809" y="4107706"/>
          <a:ext cx="2846178" cy="1048826"/>
        </p:xfrm>
        <a:graphic>
          <a:graphicData uri="http://schemas.openxmlformats.org/presentationml/2006/ole">
            <mc:AlternateContent xmlns:mc="http://schemas.openxmlformats.org/markup-compatibility/2006">
              <mc:Choice xmlns:v="urn:schemas-microsoft-com:vml" Requires="v">
                <p:oleObj spid="_x0000_s8193" name="" r:id="rId1" imgW="965200" imgH="355600" progId="Equation.KSEE3">
                  <p:embed/>
                </p:oleObj>
              </mc:Choice>
              <mc:Fallback>
                <p:oleObj name="" r:id="rId1" imgW="965200" imgH="355600" progId="Equation.KSEE3">
                  <p:embed/>
                  <p:pic>
                    <p:nvPicPr>
                      <p:cNvPr id="0" name="图片 8192"/>
                      <p:cNvPicPr/>
                      <p:nvPr/>
                    </p:nvPicPr>
                    <p:blipFill>
                      <a:blip r:embed="rId2"/>
                      <a:stretch>
                        <a:fillRect/>
                      </a:stretch>
                    </p:blipFill>
                    <p:spPr>
                      <a:xfrm>
                        <a:off x="3690809" y="4107706"/>
                        <a:ext cx="2846178" cy="1048826"/>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317874" y="5239677"/>
          <a:ext cx="8211569" cy="837410"/>
        </p:xfrm>
        <a:graphic>
          <a:graphicData uri="http://schemas.openxmlformats.org/presentationml/2006/ole">
            <mc:AlternateContent xmlns:mc="http://schemas.openxmlformats.org/markup-compatibility/2006">
              <mc:Choice xmlns:v="urn:schemas-microsoft-com:vml" Requires="v">
                <p:oleObj spid="_x0000_s8194" name="" r:id="rId3" imgW="3860800" imgH="393700" progId="Equation.KSEE3">
                  <p:embed/>
                </p:oleObj>
              </mc:Choice>
              <mc:Fallback>
                <p:oleObj name="" r:id="rId3" imgW="3860800" imgH="393700" progId="Equation.KSEE3">
                  <p:embed/>
                  <p:pic>
                    <p:nvPicPr>
                      <p:cNvPr id="0" name="图片 8193"/>
                      <p:cNvPicPr/>
                      <p:nvPr/>
                    </p:nvPicPr>
                    <p:blipFill>
                      <a:blip r:embed="rId4"/>
                      <a:stretch>
                        <a:fillRect/>
                      </a:stretch>
                    </p:blipFill>
                    <p:spPr>
                      <a:xfrm>
                        <a:off x="1317874" y="5239677"/>
                        <a:ext cx="8211569" cy="83741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45515"/>
            <a:ext cx="10515600" cy="5890895"/>
          </a:xfrm>
        </p:spPr>
        <p:txBody>
          <a:bodyPr>
            <a:normAutofit fontScale="80000"/>
          </a:bodyPr>
          <a:p>
            <a:r>
              <a:rPr lang="en-US" altLang="zh-CN"/>
              <a:t> RF</a:t>
            </a:r>
            <a:r>
              <a:rPr lang="zh-CN" altLang="en-US"/>
              <a:t>的主要优点：</a:t>
            </a:r>
            <a:endParaRPr lang="zh-CN" altLang="en-US"/>
          </a:p>
          <a:p>
            <a:pPr lvl="1"/>
            <a:r>
              <a:rPr lang="en-US" altLang="zh-CN">
                <a:sym typeface="+mn-ea"/>
              </a:rPr>
              <a:t> 1. </a:t>
            </a:r>
            <a:r>
              <a:rPr lang="zh-CN" altLang="en-US">
                <a:sym typeface="+mn-ea"/>
              </a:rPr>
              <a:t>训练可以并行化，对于大规模样本的训练具有速度的优势；</a:t>
            </a:r>
            <a:endParaRPr lang="zh-CN" altLang="en-US"/>
          </a:p>
          <a:p>
            <a:pPr lvl="1"/>
            <a:r>
              <a:rPr lang="en-US" altLang="zh-CN">
                <a:sym typeface="+mn-ea"/>
              </a:rPr>
              <a:t> 2. </a:t>
            </a:r>
            <a:r>
              <a:rPr lang="zh-CN" altLang="en-US">
                <a:sym typeface="+mn-ea"/>
              </a:rPr>
              <a:t>由于进行随机选择决策树划分特征列表，这样在样本维度比较高的时候，仍然具有比较高的训练性能；</a:t>
            </a:r>
            <a:endParaRPr lang="zh-CN" altLang="en-US"/>
          </a:p>
          <a:p>
            <a:pPr lvl="1"/>
            <a:r>
              <a:rPr lang="zh-CN" altLang="en-US">
                <a:sym typeface="+mn-ea"/>
              </a:rPr>
              <a:t> </a:t>
            </a:r>
            <a:r>
              <a:rPr lang="en-US" altLang="zh-CN">
                <a:sym typeface="+mn-ea"/>
              </a:rPr>
              <a:t>3. </a:t>
            </a:r>
            <a:r>
              <a:rPr lang="zh-CN" altLang="en-US">
                <a:sym typeface="+mn-ea"/>
              </a:rPr>
              <a:t>给以给出各个特征的重要性列表；</a:t>
            </a:r>
            <a:endParaRPr lang="zh-CN" altLang="en-US"/>
          </a:p>
          <a:p>
            <a:pPr lvl="1"/>
            <a:r>
              <a:rPr lang="zh-CN" altLang="en-US">
                <a:sym typeface="+mn-ea"/>
              </a:rPr>
              <a:t> </a:t>
            </a:r>
            <a:r>
              <a:rPr lang="en-US" altLang="zh-CN">
                <a:sym typeface="+mn-ea"/>
              </a:rPr>
              <a:t>4. </a:t>
            </a:r>
            <a:r>
              <a:rPr lang="zh-CN" altLang="en-US">
                <a:sym typeface="+mn-ea"/>
              </a:rPr>
              <a:t>由于存在随机抽样，训练出来的模型方差小，泛化能力强；</a:t>
            </a:r>
            <a:endParaRPr lang="zh-CN" altLang="en-US"/>
          </a:p>
          <a:p>
            <a:pPr lvl="1"/>
            <a:r>
              <a:rPr lang="en-US" altLang="zh-CN">
                <a:sym typeface="+mn-ea"/>
              </a:rPr>
              <a:t> 5. RF</a:t>
            </a:r>
            <a:r>
              <a:rPr lang="zh-CN" altLang="en-US">
                <a:sym typeface="+mn-ea"/>
              </a:rPr>
              <a:t>实现简单；</a:t>
            </a:r>
            <a:endParaRPr lang="zh-CN" altLang="en-US"/>
          </a:p>
          <a:p>
            <a:pPr lvl="1"/>
            <a:r>
              <a:rPr lang="zh-CN" altLang="en-US">
                <a:sym typeface="+mn-ea"/>
              </a:rPr>
              <a:t> </a:t>
            </a:r>
            <a:r>
              <a:rPr lang="en-US" altLang="zh-CN">
                <a:sym typeface="+mn-ea"/>
              </a:rPr>
              <a:t>6. </a:t>
            </a:r>
            <a:r>
              <a:rPr lang="zh-CN" altLang="en-US">
                <a:sym typeface="+mn-ea"/>
              </a:rPr>
              <a:t>对于部分特征的缺失不敏感。</a:t>
            </a:r>
            <a:endParaRPr lang="zh-CN" altLang="en-US"/>
          </a:p>
          <a:p>
            <a:r>
              <a:rPr lang="en-US" altLang="zh-CN"/>
              <a:t> RF</a:t>
            </a:r>
            <a:r>
              <a:rPr lang="zh-CN" altLang="en-US"/>
              <a:t>的主要缺点：</a:t>
            </a:r>
            <a:endParaRPr lang="zh-CN" altLang="en-US"/>
          </a:p>
          <a:p>
            <a:pPr lvl="1"/>
            <a:r>
              <a:rPr lang="zh-CN" altLang="en-US"/>
              <a:t> </a:t>
            </a:r>
            <a:r>
              <a:rPr lang="en-US" altLang="zh-CN"/>
              <a:t>1. </a:t>
            </a:r>
            <a:r>
              <a:rPr lang="zh-CN" altLang="en-US"/>
              <a:t>在某些噪音比较大的特征上（数据特别异常情况），</a:t>
            </a:r>
            <a:r>
              <a:rPr lang="en-US" altLang="zh-CN"/>
              <a:t>RF</a:t>
            </a:r>
            <a:r>
              <a:rPr lang="zh-CN" altLang="en-US"/>
              <a:t>模型容易陷入过拟合；</a:t>
            </a:r>
            <a:endParaRPr lang="zh-CN" altLang="en-US"/>
          </a:p>
          <a:p>
            <a:pPr lvl="1"/>
            <a:r>
              <a:rPr lang="zh-CN" altLang="en-US"/>
              <a:t> </a:t>
            </a:r>
            <a:r>
              <a:rPr lang="en-US" altLang="zh-CN"/>
              <a:t>2. </a:t>
            </a:r>
            <a:r>
              <a:rPr lang="zh-CN" altLang="en-US"/>
              <a:t>取值比较多的划分特征对</a:t>
            </a:r>
            <a:r>
              <a:rPr lang="en-US" altLang="zh-CN"/>
              <a:t>RF</a:t>
            </a:r>
            <a:r>
              <a:rPr lang="zh-CN" altLang="en-US"/>
              <a:t>的决策会产生更大的影响，从而有可能影响模型的效果。</a:t>
            </a:r>
            <a:endParaRPr lang="zh-CN" altLang="en-US"/>
          </a:p>
        </p:txBody>
      </p:sp>
      <p:sp>
        <p:nvSpPr>
          <p:cNvPr id="4" name="标题 3"/>
          <p:cNvSpPr>
            <a:spLocks noGrp="1"/>
          </p:cNvSpPr>
          <p:nvPr>
            <p:ph type="title"/>
          </p:nvPr>
        </p:nvSpPr>
        <p:spPr/>
        <p:txBody>
          <a:bodyPr/>
          <a:p>
            <a:r>
              <a:rPr lang="en-US" altLang="zh-CN"/>
              <a:t>RF</a:t>
            </a:r>
            <a:r>
              <a:rPr lang="zh-CN" altLang="en-US"/>
              <a:t>随机森林总结</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870585"/>
            <a:ext cx="10515600" cy="5306695"/>
          </a:xfrm>
        </p:spPr>
        <p:txBody>
          <a:bodyPr>
            <a:normAutofit/>
          </a:bodyPr>
          <a:lstStyle/>
          <a:p>
            <a:pPr>
              <a:lnSpc>
                <a:spcPct val="150000"/>
              </a:lnSpc>
            </a:pPr>
            <a:r>
              <a:rPr lang="zh-CN" altLang="en-US" sz="2400" dirty="0">
                <a:sym typeface="+mn-ea"/>
              </a:rPr>
              <a:t>使用随机森林算法</a:t>
            </a:r>
            <a:r>
              <a:rPr lang="en-US" altLang="zh-CN" sz="2400" dirty="0">
                <a:sym typeface="+mn-ea"/>
              </a:rPr>
              <a:t>API</a:t>
            </a:r>
            <a:r>
              <a:rPr lang="zh-CN" altLang="en-US" sz="2400" dirty="0">
                <a:sym typeface="+mn-ea"/>
              </a:rPr>
              <a:t>对乳腺癌数据进行分类操作，根据特征属性预测是否会得乳腺癌的四个目标属性的值，并理解随机森林中决策树数量和决策树深度对模型的影响</a:t>
            </a:r>
            <a:endParaRPr lang="zh-CN" altLang="en-US" sz="2400" dirty="0">
              <a:sym typeface="+mn-ea"/>
            </a:endParaRPr>
          </a:p>
          <a:p>
            <a:pPr>
              <a:lnSpc>
                <a:spcPct val="150000"/>
              </a:lnSpc>
            </a:pPr>
            <a:r>
              <a:rPr lang="zh-CN" altLang="en-US" sz="2400" dirty="0">
                <a:sym typeface="+mn-ea"/>
              </a:rPr>
              <a:t>数据来源：</a:t>
            </a:r>
            <a:r>
              <a:rPr lang="zh-CN" altLang="en-US" sz="2400" dirty="0">
                <a:sym typeface="+mn-ea"/>
                <a:hlinkClick r:id="rId1"/>
              </a:rPr>
              <a:t>乳腺癌数据</a:t>
            </a:r>
            <a:endParaRPr lang="zh-CN" altLang="en-US" sz="2400" dirty="0">
              <a:sym typeface="+mn-ea"/>
            </a:endParaRPr>
          </a:p>
        </p:txBody>
      </p:sp>
      <p:sp>
        <p:nvSpPr>
          <p:cNvPr id="3" name="标题 2"/>
          <p:cNvSpPr>
            <a:spLocks noGrp="1"/>
          </p:cNvSpPr>
          <p:nvPr>
            <p:ph type="title"/>
          </p:nvPr>
        </p:nvSpPr>
        <p:spPr/>
        <p:txBody>
          <a:bodyPr/>
          <a:lstStyle/>
          <a:p>
            <a:r>
              <a:rPr lang="zh-CN" altLang="en-US" dirty="0"/>
              <a:t>随机森林算法案例</a:t>
            </a:r>
            <a:endParaRPr lang="zh-CN" altLang="en-US" dirty="0"/>
          </a:p>
        </p:txBody>
      </p:sp>
      <p:pic>
        <p:nvPicPr>
          <p:cNvPr id="7" name="图片 6"/>
          <p:cNvPicPr>
            <a:picLocks noChangeAspect="1"/>
          </p:cNvPicPr>
          <p:nvPr/>
        </p:nvPicPr>
        <p:blipFill>
          <a:blip r:embed="rId2"/>
          <a:stretch>
            <a:fillRect/>
          </a:stretch>
        </p:blipFill>
        <p:spPr>
          <a:xfrm>
            <a:off x="508082" y="3748346"/>
            <a:ext cx="8735347" cy="1679264"/>
          </a:xfrm>
          <a:prstGeom prst="rect">
            <a:avLst/>
          </a:prstGeom>
        </p:spPr>
      </p:pic>
      <p:pic>
        <p:nvPicPr>
          <p:cNvPr id="8" name="图片 7"/>
          <p:cNvPicPr>
            <a:picLocks noChangeAspect="1"/>
          </p:cNvPicPr>
          <p:nvPr/>
        </p:nvPicPr>
        <p:blipFill>
          <a:blip r:embed="rId3"/>
          <a:stretch>
            <a:fillRect/>
          </a:stretch>
        </p:blipFill>
        <p:spPr>
          <a:xfrm>
            <a:off x="9456746" y="2119883"/>
            <a:ext cx="2503341" cy="4630832"/>
          </a:xfrm>
          <a:prstGeom prst="rect">
            <a:avLst/>
          </a:prstGeom>
        </p:spPr>
      </p:pic>
      <p:pic>
        <p:nvPicPr>
          <p:cNvPr id="9" name="图片 8"/>
          <p:cNvPicPr>
            <a:picLocks noChangeAspect="1"/>
          </p:cNvPicPr>
          <p:nvPr/>
        </p:nvPicPr>
        <p:blipFill>
          <a:blip r:embed="rId4"/>
          <a:stretch>
            <a:fillRect/>
          </a:stretch>
        </p:blipFill>
        <p:spPr>
          <a:xfrm>
            <a:off x="5407455" y="2498288"/>
            <a:ext cx="3991506" cy="1154851"/>
          </a:xfrm>
          <a:prstGeom prst="rect">
            <a:avLst/>
          </a:prstGeom>
        </p:spPr>
      </p:pic>
      <p:pic>
        <p:nvPicPr>
          <p:cNvPr id="10" name="图片 9"/>
          <p:cNvPicPr>
            <a:picLocks noChangeAspect="1"/>
          </p:cNvPicPr>
          <p:nvPr/>
        </p:nvPicPr>
        <p:blipFill>
          <a:blip r:embed="rId5"/>
          <a:stretch>
            <a:fillRect/>
          </a:stretch>
        </p:blipFill>
        <p:spPr>
          <a:xfrm>
            <a:off x="508082" y="5427610"/>
            <a:ext cx="8949303" cy="11745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218850" y="1392932"/>
            <a:ext cx="5446656" cy="4408624"/>
          </a:xfrm>
          <a:prstGeom prst="rect">
            <a:avLst/>
          </a:prstGeom>
        </p:spPr>
      </p:pic>
      <p:pic>
        <p:nvPicPr>
          <p:cNvPr id="5" name="图片 4"/>
          <p:cNvPicPr>
            <a:picLocks noChangeAspect="1"/>
          </p:cNvPicPr>
          <p:nvPr/>
        </p:nvPicPr>
        <p:blipFill>
          <a:blip r:embed="rId2"/>
          <a:stretch>
            <a:fillRect/>
          </a:stretch>
        </p:blipFill>
        <p:spPr>
          <a:xfrm>
            <a:off x="240162" y="1354839"/>
            <a:ext cx="5665691" cy="4446717"/>
          </a:xfrm>
          <a:prstGeom prst="rect">
            <a:avLst/>
          </a:prstGeom>
        </p:spPr>
      </p:pic>
      <p:sp>
        <p:nvSpPr>
          <p:cNvPr id="9" name="标题 8"/>
          <p:cNvSpPr>
            <a:spLocks noGrp="1"/>
          </p:cNvSpPr>
          <p:nvPr>
            <p:ph type="title"/>
          </p:nvPr>
        </p:nvSpPr>
        <p:spPr/>
        <p:txBody>
          <a:bodyPr/>
          <a:lstStyle/>
          <a:p>
            <a:r>
              <a:rPr lang="zh-CN" altLang="en-US" dirty="0"/>
              <a:t>随机森林算法案例</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 scikit-learn</a:t>
            </a:r>
            <a:r>
              <a:rPr lang="zh-CN" altLang="en-US"/>
              <a:t>相关参数</a:t>
            </a:r>
            <a:endParaRPr lang="zh-CN" altLang="en-US"/>
          </a:p>
        </p:txBody>
      </p:sp>
      <p:graphicFrame>
        <p:nvGraphicFramePr>
          <p:cNvPr id="3" name="表格 2"/>
          <p:cNvGraphicFramePr/>
          <p:nvPr/>
        </p:nvGraphicFramePr>
        <p:xfrm>
          <a:off x="209688" y="1310397"/>
          <a:ext cx="11772265" cy="4296410"/>
        </p:xfrm>
        <a:graphic>
          <a:graphicData uri="http://schemas.openxmlformats.org/drawingml/2006/table">
            <a:tbl>
              <a:tblPr>
                <a:tableStyleId>{5C22544A-7EE6-4342-B048-85BDC9FD1C3A}</a:tableStyleId>
              </a:tblPr>
              <a:tblGrid>
                <a:gridCol w="1977390"/>
                <a:gridCol w="4337685"/>
                <a:gridCol w="5457190"/>
              </a:tblGrid>
              <a:tr h="399415">
                <a:tc>
                  <a:txBody>
                    <a:bodyPr/>
                    <a:p>
                      <a:pPr algn="ctr">
                        <a:buNone/>
                      </a:pPr>
                      <a:r>
                        <a:rPr lang="zh-CN" altLang="en-US" sz="1600"/>
                        <a:t>参数</a:t>
                      </a:r>
                      <a:endParaRPr lang="zh-CN" altLang="en-US" sz="1600"/>
                    </a:p>
                  </a:txBody>
                  <a:tcPr marL="91423" marR="91423" marT="45711" marB="45711" anchor="ctr" anchorCtr="0"/>
                </a:tc>
                <a:tc>
                  <a:txBody>
                    <a:bodyPr/>
                    <a:p>
                      <a:pPr algn="ctr">
                        <a:buNone/>
                      </a:pPr>
                      <a:r>
                        <a:rPr lang="en-US" altLang="zh-CN" sz="1600"/>
                        <a:t>RandomForestClassifier</a:t>
                      </a:r>
                      <a:endParaRPr lang="en-US" altLang="zh-CN" sz="1600"/>
                    </a:p>
                  </a:txBody>
                  <a:tcPr marL="91423" marR="91423" marT="45711" marB="45711" anchor="ctr" anchorCtr="0"/>
                </a:tc>
                <a:tc>
                  <a:txBody>
                    <a:bodyPr/>
                    <a:p>
                      <a:pPr algn="ctr">
                        <a:buNone/>
                      </a:pPr>
                      <a:r>
                        <a:rPr lang="zh-CN" altLang="en-US" sz="1600"/>
                        <a:t>RandomForestRegressor</a:t>
                      </a:r>
                      <a:endParaRPr lang="zh-CN" altLang="en-US" sz="1600"/>
                    </a:p>
                  </a:txBody>
                  <a:tcPr marL="91423" marR="91423" marT="45711" marB="45711" anchor="ctr" anchorCtr="0"/>
                </a:tc>
              </a:tr>
              <a:tr h="400050">
                <a:tc>
                  <a:txBody>
                    <a:bodyPr/>
                    <a:p>
                      <a:pPr algn="ctr">
                        <a:buNone/>
                      </a:pPr>
                      <a:r>
                        <a:rPr lang="en-US" altLang="zh-CN" sz="1600"/>
                        <a:t>criterion</a:t>
                      </a:r>
                      <a:endParaRPr lang="en-US" altLang="zh-CN" sz="1600"/>
                    </a:p>
                  </a:txBody>
                  <a:tcPr marL="91423" marR="91423" marT="45711" marB="45711" anchor="ctr" anchorCtr="0"/>
                </a:tc>
                <a:tc>
                  <a:txBody>
                    <a:bodyPr/>
                    <a:p>
                      <a:pPr algn="ctr">
                        <a:buNone/>
                      </a:pPr>
                      <a:r>
                        <a:rPr lang="zh-CN" altLang="en-US" sz="1600"/>
                        <a:t>指定划分标准，默认为</a:t>
                      </a:r>
                      <a:r>
                        <a:rPr lang="en-US" altLang="zh-CN" sz="1600"/>
                        <a:t>gini</a:t>
                      </a:r>
                      <a:r>
                        <a:rPr lang="zh-CN" altLang="en-US" sz="1600"/>
                        <a:t>，不支持其它参数</a:t>
                      </a:r>
                      <a:endParaRPr lang="zh-CN" altLang="en-US" sz="1600"/>
                    </a:p>
                  </a:txBody>
                  <a:tcPr marL="91423" marR="91423" marT="45711" marB="45711" anchor="ctr" anchorCtr="0"/>
                </a:tc>
                <a:tc>
                  <a:txBody>
                    <a:bodyPr/>
                    <a:p>
                      <a:pPr algn="ctr">
                        <a:buNone/>
                      </a:pPr>
                      <a:r>
                        <a:rPr lang="zh-CN" altLang="en-US" sz="1600"/>
                        <a:t>指定划分标准，可选</a:t>
                      </a:r>
                      <a:r>
                        <a:rPr lang="en-US" altLang="zh-CN" sz="1600"/>
                        <a:t>”mse”</a:t>
                      </a:r>
                      <a:r>
                        <a:rPr lang="zh-CN" altLang="en-US" sz="1600"/>
                        <a:t>和</a:t>
                      </a:r>
                      <a:r>
                        <a:rPr lang="en-US" altLang="zh-CN" sz="1600"/>
                        <a:t>”mae”; </a:t>
                      </a:r>
                      <a:r>
                        <a:rPr lang="zh-CN" altLang="en-US" sz="1600"/>
                        <a:t>默认</a:t>
                      </a:r>
                      <a:r>
                        <a:rPr lang="en-US" altLang="zh-CN" sz="1600"/>
                        <a:t>mse</a:t>
                      </a:r>
                      <a:endParaRPr lang="en-US" altLang="zh-CN" sz="1600"/>
                    </a:p>
                  </a:txBody>
                  <a:tcPr marL="91423" marR="91423" marT="45711" marB="45711" anchor="ctr" anchorCtr="0"/>
                </a:tc>
              </a:tr>
              <a:tr h="632460">
                <a:tc>
                  <a:txBody>
                    <a:bodyPr/>
                    <a:p>
                      <a:pPr algn="ctr">
                        <a:buNone/>
                      </a:pPr>
                      <a:r>
                        <a:rPr lang="zh-CN" altLang="en-US" sz="1600"/>
                        <a:t>loss</a:t>
                      </a:r>
                      <a:endParaRPr lang="zh-CN" altLang="en-US" sz="1600"/>
                    </a:p>
                  </a:txBody>
                  <a:tcPr marL="91423" marR="91423" marT="45711" marB="45711" anchor="ctr" anchorCtr="0"/>
                </a:tc>
                <a:tc>
                  <a:txBody>
                    <a:bodyPr/>
                    <a:p>
                      <a:pPr algn="ctr">
                        <a:buNone/>
                      </a:pPr>
                      <a:r>
                        <a:rPr lang="zh-CN" altLang="en-US" sz="1600"/>
                        <a:t>不支持</a:t>
                      </a:r>
                      <a:endParaRPr lang="zh-CN" altLang="en-US" sz="1600"/>
                    </a:p>
                  </a:txBody>
                  <a:tcPr marL="91423" marR="91423" marT="45711" marB="45711" anchor="ctr" anchorCtr="0"/>
                </a:tc>
                <a:tc>
                  <a:txBody>
                    <a:bodyPr/>
                    <a:p>
                      <a:pPr algn="ctr">
                        <a:buNone/>
                      </a:pPr>
                      <a:r>
                        <a:rPr lang="zh-CN" altLang="en-US" sz="1600"/>
                        <a:t>指定误差的计算方式，可选参数</a:t>
                      </a:r>
                      <a:r>
                        <a:rPr lang="en-US" altLang="zh-CN" sz="1600"/>
                        <a:t>”</a:t>
                      </a:r>
                      <a:r>
                        <a:rPr lang="zh-CN" altLang="en-US" sz="1600"/>
                        <a:t>linear</a:t>
                      </a:r>
                      <a:r>
                        <a:rPr lang="en-US" altLang="zh-CN" sz="1600"/>
                        <a:t>”</a:t>
                      </a:r>
                      <a:r>
                        <a:rPr lang="zh-CN" altLang="en-US" sz="1600"/>
                        <a:t>, </a:t>
                      </a:r>
                      <a:r>
                        <a:rPr lang="en-US" altLang="zh-CN" sz="1600"/>
                        <a:t>“</a:t>
                      </a:r>
                      <a:r>
                        <a:rPr lang="zh-CN" altLang="en-US" sz="1600"/>
                        <a:t>square</a:t>
                      </a:r>
                      <a:r>
                        <a:rPr lang="en-US" altLang="zh-CN" sz="1600"/>
                        <a:t>”</a:t>
                      </a:r>
                      <a:r>
                        <a:rPr lang="zh-CN" altLang="en-US" sz="1600"/>
                        <a:t>, </a:t>
                      </a:r>
                      <a:r>
                        <a:rPr lang="en-US" altLang="zh-CN" sz="1600"/>
                        <a:t>“</a:t>
                      </a:r>
                      <a:r>
                        <a:rPr lang="zh-CN" altLang="en-US" sz="1600"/>
                        <a:t>exponential</a:t>
                      </a:r>
                      <a:r>
                        <a:rPr lang="en-US" altLang="zh-CN" sz="1600"/>
                        <a:t>”, </a:t>
                      </a:r>
                      <a:r>
                        <a:rPr lang="zh-CN" altLang="en-US" sz="1600"/>
                        <a:t>默认为</a:t>
                      </a:r>
                      <a:r>
                        <a:rPr lang="en-US" altLang="zh-CN" sz="1600"/>
                        <a:t>”linear”</a:t>
                      </a:r>
                      <a:r>
                        <a:rPr lang="zh-CN" altLang="en-US" sz="1600"/>
                        <a:t>；一般不用改动</a:t>
                      </a:r>
                      <a:endParaRPr lang="zh-CN" altLang="en-US" sz="1600"/>
                    </a:p>
                  </a:txBody>
                  <a:tcPr marL="91423" marR="91423" marT="45711" marB="45711" anchor="ctr" anchorCtr="0"/>
                </a:tc>
              </a:tr>
              <a:tr h="633095">
                <a:tc>
                  <a:txBody>
                    <a:bodyPr/>
                    <a:p>
                      <a:pPr algn="ctr">
                        <a:buNone/>
                      </a:pPr>
                      <a:r>
                        <a:rPr lang="zh-CN" altLang="en-US" sz="1600"/>
                        <a:t>n_estimators</a:t>
                      </a:r>
                      <a:endParaRPr lang="zh-CN" altLang="en-US" sz="1600"/>
                    </a:p>
                  </a:txBody>
                  <a:tcPr marL="91423" marR="91423" marT="45711" marB="45711" anchor="ctr" anchorCtr="0"/>
                </a:tc>
                <a:tc gridSpan="2">
                  <a:txBody>
                    <a:bodyPr/>
                    <a:p>
                      <a:pPr algn="ctr">
                        <a:buNone/>
                      </a:pPr>
                      <a:r>
                        <a:rPr lang="zh-CN" altLang="en-US" sz="1600"/>
                        <a:t>最大迭代次数，也就是最多允许的决策树的数目，值过小可能会导致欠拟合，值过大可能会导致过拟合，一般</a:t>
                      </a:r>
                      <a:r>
                        <a:rPr lang="en-US" altLang="zh-CN" sz="1600"/>
                        <a:t>50~100</a:t>
                      </a:r>
                      <a:r>
                        <a:rPr lang="zh-CN" altLang="en-US" sz="1600"/>
                        <a:t>比较适合，默认</a:t>
                      </a:r>
                      <a:r>
                        <a:rPr lang="en-US" altLang="zh-CN" sz="1600"/>
                        <a:t>10</a:t>
                      </a:r>
                      <a:endParaRPr lang="en-US" altLang="zh-CN" sz="1600"/>
                    </a:p>
                  </a:txBody>
                  <a:tcPr marL="91423" marR="91423" marT="45711" marB="45711" anchor="ctr" anchorCtr="0"/>
                </a:tc>
                <a:tc hMerge="1">
                  <a:tcPr anchor="ctr" anchorCtr="0"/>
                </a:tc>
              </a:tr>
              <a:tr h="632460">
                <a:tc>
                  <a:txBody>
                    <a:bodyPr/>
                    <a:p>
                      <a:pPr algn="ctr">
                        <a:buNone/>
                      </a:pPr>
                      <a:r>
                        <a:rPr lang="zh-CN" altLang="en-US" sz="1600"/>
                        <a:t>max_features </a:t>
                      </a:r>
                      <a:endParaRPr lang="zh-CN" altLang="en-US" sz="1600"/>
                    </a:p>
                  </a:txBody>
                  <a:tcPr marL="91423" marR="91423" marT="45711" marB="45711" anchor="ctr" anchorCtr="0"/>
                </a:tc>
                <a:tc gridSpan="2">
                  <a:txBody>
                    <a:bodyPr/>
                    <a:p>
                      <a:pPr algn="ctr">
                        <a:buNone/>
                      </a:pPr>
                      <a:r>
                        <a:rPr lang="zh-CN" altLang="en-US" sz="1600"/>
                        <a:t>给定在进行最佳特征划分的时候，选择多少个特征进行考虑；默认为</a:t>
                      </a:r>
                      <a:r>
                        <a:rPr lang="en-US" altLang="zh-CN" sz="1600"/>
                        <a:t>auto</a:t>
                      </a:r>
                      <a:r>
                        <a:rPr lang="zh-CN" altLang="en-US" sz="1600"/>
                        <a:t>；max_features=sqrt(n_features)；一般不建议改动，具体参数见官网文档。</a:t>
                      </a:r>
                      <a:endParaRPr lang="zh-CN" altLang="en-US" sz="1600"/>
                    </a:p>
                  </a:txBody>
                  <a:tcPr marL="91423" marR="91423" marT="45711" marB="45711" anchor="ctr" anchorCtr="0"/>
                </a:tc>
                <a:tc hMerge="1">
                  <a:tcPr anchor="ctr" anchorCtr="0"/>
                </a:tc>
              </a:tr>
              <a:tr h="400050">
                <a:tc>
                  <a:txBody>
                    <a:bodyPr/>
                    <a:p>
                      <a:pPr algn="ctr">
                        <a:buNone/>
                      </a:pPr>
                      <a:r>
                        <a:rPr lang="zh-CN" altLang="en-US" sz="1600"/>
                        <a:t>max_depth </a:t>
                      </a:r>
                      <a:endParaRPr lang="zh-CN" altLang="en-US" sz="1600"/>
                    </a:p>
                  </a:txBody>
                  <a:tcPr marL="91423" marR="91423" marT="45711" marB="45711" anchor="ctr" anchorCtr="0"/>
                </a:tc>
                <a:tc gridSpan="2">
                  <a:txBody>
                    <a:bodyPr/>
                    <a:p>
                      <a:pPr algn="ctr">
                        <a:buNone/>
                      </a:pPr>
                      <a:r>
                        <a:rPr lang="zh-CN" altLang="en-US" sz="1600"/>
                        <a:t>给定树的深度，默认为</a:t>
                      </a:r>
                      <a:r>
                        <a:rPr lang="en-US" altLang="zh-CN" sz="1600"/>
                        <a:t>None</a:t>
                      </a:r>
                      <a:r>
                        <a:rPr lang="zh-CN" altLang="en-US" sz="1600"/>
                        <a:t>，表示一致扩展到叶子节点足够纯或者样本数小于</a:t>
                      </a:r>
                      <a:r>
                        <a:rPr lang="en-US" altLang="zh-CN" sz="1600"/>
                        <a:t>min_samples_split</a:t>
                      </a:r>
                      <a:endParaRPr lang="en-US" altLang="zh-CN" sz="1600"/>
                    </a:p>
                  </a:txBody>
                  <a:tcPr marL="91423" marR="91423" marT="45711" marB="45711" anchor="ctr" anchorCtr="0"/>
                </a:tc>
                <a:tc hMerge="1">
                  <a:tcPr anchor="ctr" anchorCtr="0"/>
                </a:tc>
              </a:tr>
              <a:tr h="399415">
                <a:tc>
                  <a:txBody>
                    <a:bodyPr/>
                    <a:p>
                      <a:pPr algn="ctr">
                        <a:buNone/>
                      </a:pPr>
                      <a:r>
                        <a:rPr lang="zh-CN" altLang="en-US" sz="1600"/>
                        <a:t>min_samples_split </a:t>
                      </a:r>
                      <a:endParaRPr lang="zh-CN" altLang="en-US" sz="1600"/>
                    </a:p>
                  </a:txBody>
                  <a:tcPr marL="91423" marR="91423" marT="45711" marB="45711" anchor="ctr" anchorCtr="0"/>
                </a:tc>
                <a:tc gridSpan="2">
                  <a:txBody>
                    <a:bodyPr/>
                    <a:p>
                      <a:pPr algn="ctr">
                        <a:buNone/>
                      </a:pPr>
                      <a:r>
                        <a:rPr lang="zh-CN" altLang="en-US" sz="1600"/>
                        <a:t>给定树构建过程中，叶子节点中最少样本数量，默认为</a:t>
                      </a:r>
                      <a:r>
                        <a:rPr lang="en-US" altLang="zh-CN" sz="1600"/>
                        <a:t>2</a:t>
                      </a:r>
                      <a:endParaRPr lang="en-US" altLang="zh-CN" sz="1600"/>
                    </a:p>
                  </a:txBody>
                  <a:tcPr marL="91423" marR="91423" marT="45711" marB="45711" anchor="ctr" anchorCtr="0"/>
                </a:tc>
                <a:tc hMerge="1">
                  <a:tcPr anchor="ctr" anchorCtr="0"/>
                </a:tc>
              </a:tr>
              <a:tr h="400050">
                <a:tc>
                  <a:txBody>
                    <a:bodyPr/>
                    <a:p>
                      <a:pPr algn="ctr">
                        <a:buNone/>
                      </a:pPr>
                      <a:r>
                        <a:rPr lang="zh-CN" altLang="en-US" sz="1600"/>
                        <a:t>min_samples_leaf </a:t>
                      </a:r>
                      <a:endParaRPr lang="zh-CN" altLang="en-US" sz="1600"/>
                    </a:p>
                  </a:txBody>
                  <a:tcPr marL="91423" marR="91423" marT="45711" marB="45711" anchor="ctr" anchorCtr="0"/>
                </a:tc>
                <a:tc gridSpan="2">
                  <a:txBody>
                    <a:bodyPr/>
                    <a:p>
                      <a:pPr algn="ctr">
                        <a:buNone/>
                      </a:pPr>
                      <a:r>
                        <a:rPr lang="zh-CN" sz="1600"/>
                        <a:t>给定每个叶子节点中，最少的样本数目是多少，默认为</a:t>
                      </a:r>
                      <a:r>
                        <a:rPr lang="en-US" altLang="zh-CN" sz="1600"/>
                        <a:t>2</a:t>
                      </a:r>
                      <a:endParaRPr lang="en-US" altLang="zh-CN" sz="1600"/>
                    </a:p>
                  </a:txBody>
                  <a:tcPr marL="91423" marR="91423" marT="45711" marB="45711" anchor="ctr" anchorCtr="0"/>
                </a:tc>
                <a:tc hMerge="1">
                  <a:tcPr anchor="ctr" anchorCtr="0"/>
                </a:tc>
              </a:tr>
              <a:tr h="399415">
                <a:tc>
                  <a:txBody>
                    <a:bodyPr/>
                    <a:p>
                      <a:pPr algn="ctr">
                        <a:buNone/>
                      </a:pPr>
                      <a:r>
                        <a:rPr lang="zh-CN" altLang="en-US" sz="1600"/>
                        <a:t>bootstrap </a:t>
                      </a:r>
                      <a:endParaRPr lang="zh-CN" altLang="en-US" sz="1600"/>
                    </a:p>
                  </a:txBody>
                  <a:tcPr marL="91423" marR="91423" marT="45711" marB="45711" anchor="ctr" anchorCtr="0"/>
                </a:tc>
                <a:tc gridSpan="2">
                  <a:txBody>
                    <a:bodyPr/>
                    <a:p>
                      <a:pPr algn="ctr">
                        <a:buNone/>
                      </a:pPr>
                      <a:r>
                        <a:rPr lang="zh-CN" altLang="en-US" sz="1600"/>
                        <a:t>是否进行有放回的重采样，默认为</a:t>
                      </a:r>
                      <a:r>
                        <a:rPr lang="en-US" altLang="zh-CN" sz="1600"/>
                        <a:t>True</a:t>
                      </a:r>
                      <a:endParaRPr lang="en-US" altLang="zh-CN" sz="1600"/>
                    </a:p>
                  </a:txBody>
                  <a:tcPr marL="91423" marR="91423" marT="45711" marB="45711" anchor="ctr" anchorCtr="0"/>
                </a:tc>
                <a:tc hMerge="1">
                  <a:tcPr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zh-CN" altLang="en-US" sz="2400" dirty="0">
                <a:sym typeface="+mn-ea"/>
              </a:rPr>
              <a:t>集成算法</a:t>
            </a:r>
            <a:endParaRPr lang="zh-CN" altLang="en-US" sz="2400" dirty="0">
              <a:sym typeface="+mn-ea"/>
            </a:endParaRPr>
          </a:p>
          <a:p>
            <a:pPr>
              <a:lnSpc>
                <a:spcPct val="150000"/>
              </a:lnSpc>
            </a:pPr>
            <a:r>
              <a:rPr lang="zh-CN" altLang="en-US" sz="2400" dirty="0">
                <a:sym typeface="+mn-ea"/>
              </a:rPr>
              <a:t>随机森林</a:t>
            </a:r>
            <a:endParaRPr lang="zh-CN" altLang="en-US" sz="2400" dirty="0">
              <a:sym typeface="+mn-ea"/>
            </a:endParaRPr>
          </a:p>
          <a:p>
            <a:pPr>
              <a:lnSpc>
                <a:spcPct val="150000"/>
              </a:lnSpc>
            </a:pPr>
            <a:r>
              <a:rPr lang="zh-CN" altLang="en-US" sz="2400" dirty="0">
                <a:sym typeface="+mn-ea"/>
              </a:rPr>
              <a:t>提升算法</a:t>
            </a:r>
            <a:endParaRPr lang="zh-CN" altLang="en-US" sz="2400" dirty="0"/>
          </a:p>
          <a:p>
            <a:pPr>
              <a:lnSpc>
                <a:spcPct val="150000"/>
              </a:lnSpc>
            </a:pPr>
            <a:r>
              <a:rPr lang="en-US" altLang="zh-CN" sz="2400" dirty="0"/>
              <a:t>GBDT(</a:t>
            </a:r>
            <a:r>
              <a:rPr lang="zh-CN" altLang="en-US" sz="2400" dirty="0"/>
              <a:t>迭代决策树</a:t>
            </a:r>
            <a:r>
              <a:rPr lang="en-US" altLang="zh-CN" sz="2400" dirty="0"/>
              <a:t>)</a:t>
            </a:r>
            <a:endParaRPr lang="en-US" altLang="zh-CN" sz="2400" dirty="0"/>
          </a:p>
          <a:p>
            <a:pPr>
              <a:lnSpc>
                <a:spcPct val="150000"/>
              </a:lnSpc>
            </a:pPr>
            <a:r>
              <a:rPr lang="en-US" altLang="zh-CN" sz="2400" dirty="0">
                <a:sym typeface="+mn-ea"/>
              </a:rPr>
              <a:t>Adaboost</a:t>
            </a:r>
            <a:endParaRPr lang="zh-CN" altLang="en-US" sz="2400" dirty="0"/>
          </a:p>
          <a:p>
            <a:pPr>
              <a:lnSpc>
                <a:spcPct val="150000"/>
              </a:lnSpc>
            </a:pPr>
            <a:r>
              <a:rPr lang="en-US" altLang="zh-CN" sz="2400" dirty="0"/>
              <a:t>Stacking</a:t>
            </a:r>
            <a:endParaRPr lang="en-US" altLang="zh-CN" sz="2400" dirty="0"/>
          </a:p>
        </p:txBody>
      </p:sp>
      <p:sp>
        <p:nvSpPr>
          <p:cNvPr id="3" name="标题 2"/>
          <p:cNvSpPr>
            <a:spLocks noGrp="1"/>
          </p:cNvSpPr>
          <p:nvPr>
            <p:ph type="title"/>
          </p:nvPr>
        </p:nvSpPr>
        <p:spPr/>
        <p:txBody>
          <a:bodyPr/>
          <a:lstStyle/>
          <a:p>
            <a:r>
              <a:rPr lang="zh-CN" altLang="en-US" dirty="0"/>
              <a:t>课程内容</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在随机森林的构建过程中，由于各棵树之间是没有关系的，相对独立的；在构建的过程中，构建第</a:t>
            </a:r>
            <a:r>
              <a:rPr lang="en-US" altLang="zh-CN" sz="2400" dirty="0">
                <a:solidFill>
                  <a:schemeClr val="tx1"/>
                </a:solidFill>
              </a:rPr>
              <a:t>m</a:t>
            </a:r>
            <a:r>
              <a:rPr lang="zh-CN" altLang="en-US" sz="2400" dirty="0">
                <a:solidFill>
                  <a:schemeClr val="tx1"/>
                </a:solidFill>
              </a:rPr>
              <a:t>棵子树的时候，不会考虑前面的</a:t>
            </a:r>
            <a:r>
              <a:rPr lang="en-US" altLang="zh-CN" sz="2400" dirty="0">
                <a:solidFill>
                  <a:schemeClr val="tx1"/>
                </a:solidFill>
              </a:rPr>
              <a:t>m-1</a:t>
            </a:r>
            <a:r>
              <a:rPr lang="zh-CN" altLang="en-US" sz="2400" dirty="0">
                <a:solidFill>
                  <a:schemeClr val="tx1"/>
                </a:solidFill>
              </a:rPr>
              <a:t>棵树。</a:t>
            </a:r>
            <a:endParaRPr lang="zh-CN" altLang="en-US" sz="2400" dirty="0">
              <a:solidFill>
                <a:schemeClr val="tx1"/>
              </a:solidFill>
            </a:endParaRPr>
          </a:p>
          <a:p>
            <a:pPr>
              <a:lnSpc>
                <a:spcPct val="150000"/>
              </a:lnSpc>
            </a:pPr>
            <a:r>
              <a:rPr lang="zh-CN" altLang="en-US" sz="2400" dirty="0">
                <a:solidFill>
                  <a:schemeClr val="tx1"/>
                </a:solidFill>
              </a:rPr>
              <a:t>思考：</a:t>
            </a:r>
            <a:endParaRPr lang="zh-CN" altLang="en-US" sz="2400" dirty="0">
              <a:solidFill>
                <a:schemeClr val="tx1"/>
              </a:solidFill>
            </a:endParaRPr>
          </a:p>
          <a:p>
            <a:pPr lvl="1">
              <a:lnSpc>
                <a:spcPct val="150000"/>
              </a:lnSpc>
            </a:pPr>
            <a:r>
              <a:rPr lang="zh-CN" altLang="en-US" sz="2055" dirty="0">
                <a:solidFill>
                  <a:schemeClr val="tx1"/>
                </a:solidFill>
              </a:rPr>
              <a:t>如果在构建第</a:t>
            </a:r>
            <a:r>
              <a:rPr lang="en-US" altLang="zh-CN" sz="2055" dirty="0">
                <a:solidFill>
                  <a:schemeClr val="tx1"/>
                </a:solidFill>
              </a:rPr>
              <a:t>m</a:t>
            </a:r>
            <a:r>
              <a:rPr lang="zh-CN" altLang="en-US" sz="2055" dirty="0">
                <a:solidFill>
                  <a:schemeClr val="tx1"/>
                </a:solidFill>
              </a:rPr>
              <a:t>棵子树的时候，考虑到前</a:t>
            </a:r>
            <a:r>
              <a:rPr lang="en-US" altLang="zh-CN" sz="2055" dirty="0">
                <a:solidFill>
                  <a:schemeClr val="tx1"/>
                </a:solidFill>
              </a:rPr>
              <a:t>m-1</a:t>
            </a:r>
            <a:r>
              <a:rPr lang="zh-CN" altLang="en-US" sz="2055" dirty="0">
                <a:solidFill>
                  <a:schemeClr val="tx1"/>
                </a:solidFill>
              </a:rPr>
              <a:t>棵子树的结果，会不会对最终结果产生有益的影响？</a:t>
            </a:r>
            <a:endParaRPr lang="zh-CN" altLang="en-US" sz="2055" dirty="0">
              <a:solidFill>
                <a:schemeClr val="tx1"/>
              </a:solidFill>
            </a:endParaRPr>
          </a:p>
          <a:p>
            <a:pPr lvl="1">
              <a:lnSpc>
                <a:spcPct val="150000"/>
              </a:lnSpc>
            </a:pPr>
            <a:r>
              <a:rPr lang="zh-CN" altLang="en-US" sz="2055" dirty="0">
                <a:solidFill>
                  <a:schemeClr val="tx1"/>
                </a:solidFill>
              </a:rPr>
              <a:t>各个决策树组成随机森林后，在形成最终结果的时候能不能给定一种既定的决策顺序呢？</a:t>
            </a:r>
            <a:r>
              <a:rPr lang="en-US" altLang="zh-CN" sz="2055" dirty="0">
                <a:solidFill>
                  <a:schemeClr val="tx1"/>
                </a:solidFill>
              </a:rPr>
              <a:t>(</a:t>
            </a:r>
            <a:r>
              <a:rPr lang="zh-CN" altLang="en-US" sz="2055" dirty="0">
                <a:solidFill>
                  <a:schemeClr val="tx1"/>
                </a:solidFill>
              </a:rPr>
              <a:t>也就是那颗子树先进行决策、那颗子树后进行决策</a:t>
            </a:r>
            <a:r>
              <a:rPr lang="en-US" altLang="zh-CN" sz="2055" dirty="0">
                <a:solidFill>
                  <a:schemeClr val="tx1"/>
                </a:solidFill>
              </a:rPr>
              <a:t>)</a:t>
            </a:r>
            <a:endParaRPr lang="en-US" altLang="zh-CN" sz="2055" dirty="0">
              <a:solidFill>
                <a:schemeClr val="tx1"/>
              </a:solidFill>
            </a:endParaRPr>
          </a:p>
        </p:txBody>
      </p:sp>
      <p:sp>
        <p:nvSpPr>
          <p:cNvPr id="3" name="标题 2"/>
          <p:cNvSpPr>
            <a:spLocks noGrp="1"/>
          </p:cNvSpPr>
          <p:nvPr>
            <p:ph type="title"/>
          </p:nvPr>
        </p:nvSpPr>
        <p:spPr/>
        <p:txBody>
          <a:bodyPr/>
          <a:lstStyle/>
          <a:p>
            <a:r>
              <a:rPr lang="zh-CN" altLang="en-US" dirty="0"/>
              <a:t>随机森林的思考</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20000"/>
          </a:bodyPr>
          <a:p>
            <a:pPr>
              <a:lnSpc>
                <a:spcPct val="150000"/>
              </a:lnSpc>
            </a:pPr>
            <a:r>
              <a:rPr lang="en-US" altLang="zh-CN"/>
              <a:t> </a:t>
            </a:r>
            <a:r>
              <a:rPr lang="zh-CN" altLang="en-US" dirty="0">
                <a:sym typeface="+mn-ea"/>
              </a:rPr>
              <a:t>提升学习（</a:t>
            </a:r>
            <a:r>
              <a:rPr lang="en-US" altLang="zh-CN">
                <a:sym typeface="+mn-ea"/>
              </a:rPr>
              <a:t>Boosting</a:t>
            </a:r>
            <a:r>
              <a:rPr lang="zh-CN" altLang="en-US" dirty="0">
                <a:sym typeface="+mn-ea"/>
              </a:rPr>
              <a:t>）是一种机器学习技术，可以用于</a:t>
            </a:r>
            <a:r>
              <a:rPr lang="zh-CN" altLang="en-US" b="1" dirty="0">
                <a:solidFill>
                  <a:srgbClr val="FF0000"/>
                </a:solidFill>
                <a:sym typeface="+mn-ea"/>
              </a:rPr>
              <a:t>回归</a:t>
            </a:r>
            <a:r>
              <a:rPr lang="zh-CN" altLang="en-US" dirty="0">
                <a:sym typeface="+mn-ea"/>
              </a:rPr>
              <a:t>和</a:t>
            </a:r>
            <a:r>
              <a:rPr lang="zh-CN" altLang="en-US" b="1" dirty="0">
                <a:solidFill>
                  <a:srgbClr val="FF0000"/>
                </a:solidFill>
                <a:sym typeface="+mn-ea"/>
              </a:rPr>
              <a:t>分类</a:t>
            </a:r>
            <a:r>
              <a:rPr lang="zh-CN" altLang="en-US" dirty="0">
                <a:sym typeface="+mn-ea"/>
              </a:rPr>
              <a:t>的问题，它每一步产生</a:t>
            </a:r>
            <a:r>
              <a:rPr lang="zh-CN" altLang="en-US" b="1" dirty="0">
                <a:solidFill>
                  <a:srgbClr val="FF0000"/>
                </a:solidFill>
                <a:sym typeface="+mn-ea"/>
              </a:rPr>
              <a:t>弱预测模型</a:t>
            </a:r>
            <a:r>
              <a:rPr lang="en-US" altLang="zh-CN" dirty="0">
                <a:sym typeface="+mn-ea"/>
              </a:rPr>
              <a:t>(</a:t>
            </a:r>
            <a:r>
              <a:rPr lang="zh-CN" altLang="en-US" dirty="0">
                <a:sym typeface="+mn-ea"/>
              </a:rPr>
              <a:t>如决策树</a:t>
            </a:r>
            <a:r>
              <a:rPr lang="en-US" altLang="zh-CN" dirty="0">
                <a:sym typeface="+mn-ea"/>
              </a:rPr>
              <a:t>)</a:t>
            </a:r>
            <a:r>
              <a:rPr lang="zh-CN" altLang="en-US" dirty="0">
                <a:sym typeface="+mn-ea"/>
              </a:rPr>
              <a:t>，并</a:t>
            </a:r>
            <a:r>
              <a:rPr lang="zh-CN" altLang="en-US" b="1" dirty="0">
                <a:solidFill>
                  <a:srgbClr val="FF0000"/>
                </a:solidFill>
                <a:sym typeface="+mn-ea"/>
              </a:rPr>
              <a:t>加权累加</a:t>
            </a:r>
            <a:r>
              <a:rPr lang="zh-CN" altLang="en-US" dirty="0">
                <a:sym typeface="+mn-ea"/>
              </a:rPr>
              <a:t>到总模型中；如果每一步的弱预测模型的生成都是依据损失函数的梯度方式的，那么就称为梯度提升</a:t>
            </a:r>
            <a:r>
              <a:rPr lang="en-US" altLang="zh-CN" dirty="0">
                <a:sym typeface="+mn-ea"/>
              </a:rPr>
              <a:t>(Gradient boosting)</a:t>
            </a:r>
            <a:r>
              <a:rPr lang="zh-CN" altLang="en-US" dirty="0">
                <a:sym typeface="+mn-ea"/>
              </a:rPr>
              <a:t>；</a:t>
            </a:r>
            <a:endParaRPr lang="zh-CN" altLang="en-US" dirty="0">
              <a:solidFill>
                <a:schemeClr val="tx1"/>
              </a:solidFill>
              <a:sym typeface="+mn-ea"/>
            </a:endParaRPr>
          </a:p>
          <a:p>
            <a:pPr>
              <a:lnSpc>
                <a:spcPct val="150000"/>
              </a:lnSpc>
            </a:pPr>
            <a:r>
              <a:rPr lang="zh-CN" altLang="en-US" dirty="0">
                <a:sym typeface="+mn-ea"/>
              </a:rPr>
              <a:t>提升技术的意义：如果一个问题存在</a:t>
            </a:r>
            <a:r>
              <a:rPr lang="zh-CN" altLang="en-US" b="1" dirty="0">
                <a:solidFill>
                  <a:srgbClr val="FF0000"/>
                </a:solidFill>
                <a:sym typeface="+mn-ea"/>
              </a:rPr>
              <a:t>弱预测模型</a:t>
            </a:r>
            <a:r>
              <a:rPr lang="zh-CN" altLang="en-US" dirty="0">
                <a:sym typeface="+mn-ea"/>
              </a:rPr>
              <a:t>，那么可以通过提升技术的办法得到一个</a:t>
            </a:r>
            <a:r>
              <a:rPr lang="zh-CN" altLang="en-US" b="1" dirty="0">
                <a:solidFill>
                  <a:srgbClr val="FF0000"/>
                </a:solidFill>
                <a:sym typeface="+mn-ea"/>
              </a:rPr>
              <a:t>强预测模型；</a:t>
            </a:r>
            <a:endParaRPr lang="zh-CN" altLang="en-US" b="1" dirty="0">
              <a:solidFill>
                <a:srgbClr val="70AD47"/>
              </a:solidFill>
              <a:sym typeface="+mn-ea"/>
            </a:endParaRPr>
          </a:p>
          <a:p>
            <a:pPr>
              <a:lnSpc>
                <a:spcPct val="150000"/>
              </a:lnSpc>
            </a:pPr>
            <a:r>
              <a:rPr lang="en-US" altLang="zh-CN"/>
              <a:t> </a:t>
            </a:r>
            <a:r>
              <a:rPr lang="zh-CN" altLang="en-US"/>
              <a:t>常见的模型有：</a:t>
            </a:r>
            <a:endParaRPr lang="zh-CN" altLang="en-US"/>
          </a:p>
          <a:p>
            <a:pPr lvl="1">
              <a:lnSpc>
                <a:spcPct val="150000"/>
              </a:lnSpc>
            </a:pPr>
            <a:r>
              <a:rPr lang="zh-CN" altLang="en-US"/>
              <a:t> </a:t>
            </a:r>
            <a:r>
              <a:rPr lang="en-US" altLang="zh-CN"/>
              <a:t>Adaboost</a:t>
            </a:r>
            <a:endParaRPr lang="en-US" altLang="zh-CN"/>
          </a:p>
          <a:p>
            <a:pPr lvl="1">
              <a:lnSpc>
                <a:spcPct val="150000"/>
              </a:lnSpc>
            </a:pPr>
            <a:r>
              <a:rPr lang="en-US" altLang="zh-CN"/>
              <a:t> Gradient Boosting(GBT/GBDT/GBRT)</a:t>
            </a:r>
            <a:endParaRPr lang="zh-CN" altLang="en-US"/>
          </a:p>
        </p:txBody>
      </p:sp>
      <p:sp>
        <p:nvSpPr>
          <p:cNvPr id="4" name="标题 3"/>
          <p:cNvSpPr>
            <a:spLocks noGrp="1"/>
          </p:cNvSpPr>
          <p:nvPr>
            <p:ph type="title"/>
          </p:nvPr>
        </p:nvSpPr>
        <p:spPr/>
        <p:txBody>
          <a:bodyPr/>
          <a:p>
            <a:r>
              <a:rPr lang="en-US" altLang="zh-CN"/>
              <a:t>Boosting</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Boosting</a:t>
            </a:r>
            <a:endParaRPr lang="zh-CN" altLang="en-US">
              <a:sym typeface="+mn-ea"/>
            </a:endParaRPr>
          </a:p>
        </p:txBody>
      </p:sp>
      <p:grpSp>
        <p:nvGrpSpPr>
          <p:cNvPr id="69" name="组合 68"/>
          <p:cNvGrpSpPr/>
          <p:nvPr/>
        </p:nvGrpSpPr>
        <p:grpSpPr>
          <a:xfrm>
            <a:off x="1593728" y="964423"/>
            <a:ext cx="10370170" cy="5265715"/>
            <a:chOff x="714" y="1517"/>
            <a:chExt cx="16334" cy="8294"/>
          </a:xfrm>
        </p:grpSpPr>
        <p:sp>
          <p:nvSpPr>
            <p:cNvPr id="23" name="文本框 22"/>
            <p:cNvSpPr txBox="1"/>
            <p:nvPr/>
          </p:nvSpPr>
          <p:spPr>
            <a:xfrm>
              <a:off x="1522" y="2482"/>
              <a:ext cx="932" cy="531"/>
            </a:xfrm>
            <a:prstGeom prst="rect">
              <a:avLst/>
            </a:prstGeom>
            <a:noFill/>
          </p:spPr>
          <p:txBody>
            <a:bodyPr wrap="none" rtlCol="0">
              <a:spAutoFit/>
            </a:bodyPr>
            <a:p>
              <a:r>
                <a:rPr lang="zh-CN" altLang="en-US" sz="1600" b="1">
                  <a:solidFill>
                    <a:srgbClr val="ED7D31"/>
                  </a:solidFill>
                </a:rPr>
                <a:t>训练</a:t>
              </a:r>
              <a:endParaRPr lang="zh-CN" altLang="en-US" sz="1600" b="1">
                <a:solidFill>
                  <a:srgbClr val="ED7D31"/>
                </a:solidFill>
              </a:endParaRPr>
            </a:p>
          </p:txBody>
        </p:sp>
        <p:grpSp>
          <p:nvGrpSpPr>
            <p:cNvPr id="32" name="组合 31"/>
            <p:cNvGrpSpPr/>
            <p:nvPr/>
          </p:nvGrpSpPr>
          <p:grpSpPr>
            <a:xfrm>
              <a:off x="714" y="1517"/>
              <a:ext cx="3051" cy="2255"/>
              <a:chOff x="714" y="2489"/>
              <a:chExt cx="3051" cy="2255"/>
            </a:xfrm>
          </p:grpSpPr>
          <p:sp>
            <p:nvSpPr>
              <p:cNvPr id="5" name="圆角矩形 4"/>
              <p:cNvSpPr/>
              <p:nvPr/>
            </p:nvSpPr>
            <p:spPr>
              <a:xfrm>
                <a:off x="1712" y="2489"/>
                <a:ext cx="2053" cy="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600"/>
                  <a:t>原始训练集</a:t>
                </a:r>
                <a:r>
                  <a:rPr lang="en-US" altLang="zh-CN" sz="1600"/>
                  <a:t>(M</a:t>
                </a:r>
                <a:r>
                  <a:rPr lang="zh-CN" altLang="en-US" sz="1600"/>
                  <a:t>个样本</a:t>
                </a:r>
                <a:r>
                  <a:rPr lang="en-US" altLang="zh-CN" sz="1600"/>
                  <a:t>)</a:t>
                </a:r>
                <a:endParaRPr lang="en-US" altLang="zh-CN" sz="1600"/>
              </a:p>
            </p:txBody>
          </p:sp>
          <p:sp>
            <p:nvSpPr>
              <p:cNvPr id="15" name="圆角矩形 14"/>
              <p:cNvSpPr/>
              <p:nvPr/>
            </p:nvSpPr>
            <p:spPr>
              <a:xfrm>
                <a:off x="714" y="4129"/>
                <a:ext cx="1897" cy="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600"/>
                  <a:t>弱学习器</a:t>
                </a:r>
                <a:r>
                  <a:rPr lang="en-US" altLang="zh-CN" sz="1600"/>
                  <a:t>1</a:t>
                </a:r>
                <a:endParaRPr lang="en-US" altLang="zh-CN" sz="1600"/>
              </a:p>
            </p:txBody>
          </p:sp>
          <p:cxnSp>
            <p:nvCxnSpPr>
              <p:cNvPr id="2" name="直接箭头连接符 1"/>
              <p:cNvCxnSpPr>
                <a:stCxn id="5" idx="2"/>
                <a:endCxn id="15" idx="0"/>
              </p:cNvCxnSpPr>
              <p:nvPr/>
            </p:nvCxnSpPr>
            <p:spPr>
              <a:xfrm flipH="1">
                <a:off x="1663" y="3454"/>
                <a:ext cx="1076" cy="67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grpSp>
          <p:nvGrpSpPr>
            <p:cNvPr id="33" name="组合 32"/>
            <p:cNvGrpSpPr/>
            <p:nvPr/>
          </p:nvGrpSpPr>
          <p:grpSpPr>
            <a:xfrm>
              <a:off x="4034" y="2982"/>
              <a:ext cx="3051" cy="2271"/>
              <a:chOff x="714" y="2489"/>
              <a:chExt cx="3051" cy="2271"/>
            </a:xfrm>
          </p:grpSpPr>
          <p:sp>
            <p:nvSpPr>
              <p:cNvPr id="34" name="圆角矩形 33"/>
              <p:cNvSpPr/>
              <p:nvPr/>
            </p:nvSpPr>
            <p:spPr>
              <a:xfrm>
                <a:off x="1505" y="2489"/>
                <a:ext cx="2260" cy="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600"/>
                  <a:t>修改后训练集</a:t>
                </a:r>
                <a:r>
                  <a:rPr lang="en-US" altLang="zh-CN" sz="1600"/>
                  <a:t>1(M</a:t>
                </a:r>
                <a:r>
                  <a:rPr lang="zh-CN" altLang="en-US" sz="1600"/>
                  <a:t>个样本</a:t>
                </a:r>
                <a:r>
                  <a:rPr lang="en-US" altLang="zh-CN" sz="1600"/>
                  <a:t>)</a:t>
                </a:r>
                <a:endParaRPr lang="en-US" altLang="zh-CN" sz="1600"/>
              </a:p>
            </p:txBody>
          </p:sp>
          <p:sp>
            <p:nvSpPr>
              <p:cNvPr id="35" name="圆角矩形 34"/>
              <p:cNvSpPr/>
              <p:nvPr/>
            </p:nvSpPr>
            <p:spPr>
              <a:xfrm>
                <a:off x="714" y="4145"/>
                <a:ext cx="1897" cy="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600"/>
                  <a:t>弱学习器</a:t>
                </a:r>
                <a:r>
                  <a:rPr lang="en-US" altLang="zh-CN" sz="1600"/>
                  <a:t>2</a:t>
                </a:r>
                <a:endParaRPr lang="en-US" altLang="zh-CN" sz="1600"/>
              </a:p>
            </p:txBody>
          </p:sp>
          <p:cxnSp>
            <p:nvCxnSpPr>
              <p:cNvPr id="36" name="直接箭头连接符 35"/>
              <p:cNvCxnSpPr>
                <a:stCxn id="34" idx="2"/>
                <a:endCxn id="35" idx="0"/>
              </p:cNvCxnSpPr>
              <p:nvPr/>
            </p:nvCxnSpPr>
            <p:spPr>
              <a:xfrm flipH="1">
                <a:off x="1663" y="3454"/>
                <a:ext cx="972" cy="69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grpSp>
          <p:nvGrpSpPr>
            <p:cNvPr id="37" name="组合 36"/>
            <p:cNvGrpSpPr/>
            <p:nvPr/>
          </p:nvGrpSpPr>
          <p:grpSpPr>
            <a:xfrm>
              <a:off x="7232" y="4448"/>
              <a:ext cx="3174" cy="2256"/>
              <a:chOff x="591" y="2489"/>
              <a:chExt cx="3174" cy="2256"/>
            </a:xfrm>
          </p:grpSpPr>
          <p:sp>
            <p:nvSpPr>
              <p:cNvPr id="38" name="圆角矩形 37"/>
              <p:cNvSpPr/>
              <p:nvPr/>
            </p:nvSpPr>
            <p:spPr>
              <a:xfrm>
                <a:off x="1505" y="2489"/>
                <a:ext cx="2260" cy="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600"/>
                  <a:t>修改后训练集</a:t>
                </a:r>
                <a:r>
                  <a:rPr lang="en-US" altLang="zh-CN" sz="1600"/>
                  <a:t>2(M</a:t>
                </a:r>
                <a:r>
                  <a:rPr lang="zh-CN" altLang="en-US" sz="1600"/>
                  <a:t>个样本</a:t>
                </a:r>
                <a:r>
                  <a:rPr lang="en-US" altLang="zh-CN" sz="1600"/>
                  <a:t>)</a:t>
                </a:r>
                <a:endParaRPr lang="en-US" altLang="zh-CN" sz="1600"/>
              </a:p>
            </p:txBody>
          </p:sp>
          <p:sp>
            <p:nvSpPr>
              <p:cNvPr id="39" name="圆角矩形 38"/>
              <p:cNvSpPr/>
              <p:nvPr/>
            </p:nvSpPr>
            <p:spPr>
              <a:xfrm>
                <a:off x="591" y="4130"/>
                <a:ext cx="1897" cy="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600"/>
                  <a:t>弱学习器</a:t>
                </a:r>
                <a:r>
                  <a:rPr lang="en-US" altLang="zh-CN" sz="1600"/>
                  <a:t>3</a:t>
                </a:r>
                <a:endParaRPr lang="en-US" altLang="zh-CN" sz="1600"/>
              </a:p>
            </p:txBody>
          </p:sp>
          <p:cxnSp>
            <p:nvCxnSpPr>
              <p:cNvPr id="40" name="直接箭头连接符 39"/>
              <p:cNvCxnSpPr>
                <a:stCxn id="38" idx="2"/>
                <a:endCxn id="39" idx="0"/>
              </p:cNvCxnSpPr>
              <p:nvPr/>
            </p:nvCxnSpPr>
            <p:spPr>
              <a:xfrm flipH="1">
                <a:off x="1541" y="3454"/>
                <a:ext cx="1094" cy="67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grpSp>
          <p:nvGrpSpPr>
            <p:cNvPr id="41" name="组合 40"/>
            <p:cNvGrpSpPr/>
            <p:nvPr/>
          </p:nvGrpSpPr>
          <p:grpSpPr>
            <a:xfrm>
              <a:off x="10553" y="5914"/>
              <a:ext cx="3174" cy="2271"/>
              <a:chOff x="591" y="2489"/>
              <a:chExt cx="3174" cy="2271"/>
            </a:xfrm>
          </p:grpSpPr>
          <p:sp>
            <p:nvSpPr>
              <p:cNvPr id="42" name="圆角矩形 41"/>
              <p:cNvSpPr/>
              <p:nvPr/>
            </p:nvSpPr>
            <p:spPr>
              <a:xfrm>
                <a:off x="1505" y="2489"/>
                <a:ext cx="2260" cy="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600"/>
                  <a:t>修改后训练集</a:t>
                </a:r>
                <a:r>
                  <a:rPr lang="en-US" altLang="zh-CN" sz="1600"/>
                  <a:t>3(M</a:t>
                </a:r>
                <a:r>
                  <a:rPr lang="zh-CN" altLang="en-US" sz="1600"/>
                  <a:t>个样本</a:t>
                </a:r>
                <a:r>
                  <a:rPr lang="en-US" altLang="zh-CN" sz="1600"/>
                  <a:t>)</a:t>
                </a:r>
                <a:endParaRPr lang="en-US" altLang="zh-CN" sz="1600"/>
              </a:p>
            </p:txBody>
          </p:sp>
          <p:sp>
            <p:nvSpPr>
              <p:cNvPr id="43" name="圆角矩形 42"/>
              <p:cNvSpPr/>
              <p:nvPr/>
            </p:nvSpPr>
            <p:spPr>
              <a:xfrm>
                <a:off x="591" y="4145"/>
                <a:ext cx="1897" cy="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600"/>
                  <a:t>弱学习器</a:t>
                </a:r>
                <a:r>
                  <a:rPr lang="en-US" altLang="zh-CN" sz="1600"/>
                  <a:t>4</a:t>
                </a:r>
                <a:endParaRPr lang="en-US" altLang="zh-CN" sz="1600"/>
              </a:p>
            </p:txBody>
          </p:sp>
          <p:cxnSp>
            <p:nvCxnSpPr>
              <p:cNvPr id="44" name="直接箭头连接符 43"/>
              <p:cNvCxnSpPr>
                <a:stCxn id="42" idx="2"/>
                <a:endCxn id="43" idx="0"/>
              </p:cNvCxnSpPr>
              <p:nvPr/>
            </p:nvCxnSpPr>
            <p:spPr>
              <a:xfrm flipH="1">
                <a:off x="1540" y="3454"/>
                <a:ext cx="1095" cy="69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grpSp>
          <p:nvGrpSpPr>
            <p:cNvPr id="45" name="组合 44"/>
            <p:cNvGrpSpPr/>
            <p:nvPr/>
          </p:nvGrpSpPr>
          <p:grpSpPr>
            <a:xfrm>
              <a:off x="13874" y="7380"/>
              <a:ext cx="3174" cy="2431"/>
              <a:chOff x="591" y="2489"/>
              <a:chExt cx="3174" cy="2431"/>
            </a:xfrm>
          </p:grpSpPr>
          <p:sp>
            <p:nvSpPr>
              <p:cNvPr id="46" name="圆角矩形 45"/>
              <p:cNvSpPr/>
              <p:nvPr/>
            </p:nvSpPr>
            <p:spPr>
              <a:xfrm>
                <a:off x="1505" y="2489"/>
                <a:ext cx="2260" cy="9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600"/>
                  <a:t>修改后训练集</a:t>
                </a:r>
                <a:r>
                  <a:rPr lang="en-US" altLang="zh-CN" sz="1600"/>
                  <a:t>4(M</a:t>
                </a:r>
                <a:r>
                  <a:rPr lang="zh-CN" altLang="en-US" sz="1600"/>
                  <a:t>个样本</a:t>
                </a:r>
                <a:r>
                  <a:rPr lang="en-US" altLang="zh-CN" sz="1600"/>
                  <a:t>)</a:t>
                </a:r>
                <a:endParaRPr lang="en-US" altLang="zh-CN" sz="1600"/>
              </a:p>
            </p:txBody>
          </p:sp>
          <p:sp>
            <p:nvSpPr>
              <p:cNvPr id="47" name="圆角矩形 46"/>
              <p:cNvSpPr/>
              <p:nvPr/>
            </p:nvSpPr>
            <p:spPr>
              <a:xfrm>
                <a:off x="591" y="4305"/>
                <a:ext cx="1897" cy="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600"/>
                  <a:t>弱学习器</a:t>
                </a:r>
                <a:r>
                  <a:rPr lang="en-US" altLang="zh-CN" sz="1600"/>
                  <a:t>5</a:t>
                </a:r>
                <a:endParaRPr lang="en-US" altLang="zh-CN" sz="1600"/>
              </a:p>
            </p:txBody>
          </p:sp>
          <p:cxnSp>
            <p:nvCxnSpPr>
              <p:cNvPr id="48" name="直接箭头连接符 47"/>
              <p:cNvCxnSpPr>
                <a:stCxn id="46" idx="2"/>
                <a:endCxn id="47" idx="0"/>
              </p:cNvCxnSpPr>
              <p:nvPr/>
            </p:nvCxnSpPr>
            <p:spPr>
              <a:xfrm flipH="1">
                <a:off x="1540" y="3454"/>
                <a:ext cx="1095" cy="85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cxnSp>
          <p:nvCxnSpPr>
            <p:cNvPr id="49" name="直接箭头连接符 48"/>
            <p:cNvCxnSpPr>
              <a:stCxn id="15" idx="3"/>
              <a:endCxn id="34" idx="1"/>
            </p:cNvCxnSpPr>
            <p:nvPr/>
          </p:nvCxnSpPr>
          <p:spPr>
            <a:xfrm>
              <a:off x="2611" y="3465"/>
              <a:ext cx="2214"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50" name="文本框 49"/>
            <p:cNvSpPr txBox="1"/>
            <p:nvPr/>
          </p:nvSpPr>
          <p:spPr>
            <a:xfrm>
              <a:off x="4825" y="4027"/>
              <a:ext cx="932" cy="531"/>
            </a:xfrm>
            <a:prstGeom prst="rect">
              <a:avLst/>
            </a:prstGeom>
            <a:noFill/>
          </p:spPr>
          <p:txBody>
            <a:bodyPr wrap="none" rtlCol="0">
              <a:spAutoFit/>
            </a:bodyPr>
            <a:p>
              <a:r>
                <a:rPr lang="zh-CN" altLang="en-US" sz="1600" b="1">
                  <a:solidFill>
                    <a:srgbClr val="ED7D31"/>
                  </a:solidFill>
                </a:rPr>
                <a:t>训练</a:t>
              </a:r>
              <a:endParaRPr lang="zh-CN" altLang="en-US" sz="1600" b="1">
                <a:solidFill>
                  <a:srgbClr val="ED7D31"/>
                </a:solidFill>
              </a:endParaRPr>
            </a:p>
          </p:txBody>
        </p:sp>
        <p:sp>
          <p:nvSpPr>
            <p:cNvPr id="51" name="文本框 50"/>
            <p:cNvSpPr txBox="1"/>
            <p:nvPr/>
          </p:nvSpPr>
          <p:spPr>
            <a:xfrm>
              <a:off x="8045" y="5413"/>
              <a:ext cx="932" cy="531"/>
            </a:xfrm>
            <a:prstGeom prst="rect">
              <a:avLst/>
            </a:prstGeom>
            <a:noFill/>
          </p:spPr>
          <p:txBody>
            <a:bodyPr wrap="none" rtlCol="0">
              <a:spAutoFit/>
            </a:bodyPr>
            <a:p>
              <a:r>
                <a:rPr lang="zh-CN" altLang="en-US" sz="1600" b="1">
                  <a:solidFill>
                    <a:srgbClr val="ED7D31"/>
                  </a:solidFill>
                </a:rPr>
                <a:t>训练</a:t>
              </a:r>
              <a:endParaRPr lang="zh-CN" altLang="en-US" sz="1600" b="1">
                <a:solidFill>
                  <a:srgbClr val="ED7D31"/>
                </a:solidFill>
              </a:endParaRPr>
            </a:p>
          </p:txBody>
        </p:sp>
        <p:sp>
          <p:nvSpPr>
            <p:cNvPr id="52" name="文本框 51"/>
            <p:cNvSpPr txBox="1"/>
            <p:nvPr/>
          </p:nvSpPr>
          <p:spPr>
            <a:xfrm>
              <a:off x="11372" y="6959"/>
              <a:ext cx="932" cy="531"/>
            </a:xfrm>
            <a:prstGeom prst="rect">
              <a:avLst/>
            </a:prstGeom>
            <a:noFill/>
          </p:spPr>
          <p:txBody>
            <a:bodyPr wrap="none" rtlCol="0">
              <a:spAutoFit/>
            </a:bodyPr>
            <a:p>
              <a:r>
                <a:rPr lang="zh-CN" altLang="en-US" sz="1600" b="1">
                  <a:solidFill>
                    <a:srgbClr val="ED7D31"/>
                  </a:solidFill>
                </a:rPr>
                <a:t>训练</a:t>
              </a:r>
              <a:endParaRPr lang="zh-CN" altLang="en-US" sz="1600" b="1">
                <a:solidFill>
                  <a:srgbClr val="ED7D31"/>
                </a:solidFill>
              </a:endParaRPr>
            </a:p>
          </p:txBody>
        </p:sp>
        <p:sp>
          <p:nvSpPr>
            <p:cNvPr id="53" name="文本框 52"/>
            <p:cNvSpPr txBox="1"/>
            <p:nvPr/>
          </p:nvSpPr>
          <p:spPr>
            <a:xfrm>
              <a:off x="14788" y="8505"/>
              <a:ext cx="932" cy="531"/>
            </a:xfrm>
            <a:prstGeom prst="rect">
              <a:avLst/>
            </a:prstGeom>
            <a:noFill/>
          </p:spPr>
          <p:txBody>
            <a:bodyPr wrap="none" rtlCol="0">
              <a:spAutoFit/>
            </a:bodyPr>
            <a:p>
              <a:r>
                <a:rPr lang="zh-CN" altLang="en-US" sz="1600" b="1">
                  <a:solidFill>
                    <a:srgbClr val="ED7D31"/>
                  </a:solidFill>
                </a:rPr>
                <a:t>训练</a:t>
              </a:r>
              <a:endParaRPr lang="zh-CN" altLang="en-US" sz="1600" b="1">
                <a:solidFill>
                  <a:srgbClr val="ED7D31"/>
                </a:solidFill>
              </a:endParaRPr>
            </a:p>
          </p:txBody>
        </p:sp>
        <p:cxnSp>
          <p:nvCxnSpPr>
            <p:cNvPr id="54" name="直接箭头连接符 53"/>
            <p:cNvCxnSpPr>
              <a:stCxn id="5" idx="3"/>
              <a:endCxn id="34" idx="0"/>
            </p:cNvCxnSpPr>
            <p:nvPr/>
          </p:nvCxnSpPr>
          <p:spPr>
            <a:xfrm>
              <a:off x="3765" y="2000"/>
              <a:ext cx="2190" cy="982"/>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55" name="直接箭头连接符 54"/>
            <p:cNvCxnSpPr>
              <a:stCxn id="34" idx="3"/>
              <a:endCxn id="38" idx="0"/>
            </p:cNvCxnSpPr>
            <p:nvPr/>
          </p:nvCxnSpPr>
          <p:spPr>
            <a:xfrm>
              <a:off x="7085" y="3466"/>
              <a:ext cx="2190" cy="982"/>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56" name="直接箭头连接符 55"/>
            <p:cNvCxnSpPr>
              <a:stCxn id="38" idx="3"/>
              <a:endCxn id="42" idx="0"/>
            </p:cNvCxnSpPr>
            <p:nvPr/>
          </p:nvCxnSpPr>
          <p:spPr>
            <a:xfrm>
              <a:off x="10406" y="4931"/>
              <a:ext cx="2191" cy="983"/>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57" name="直接箭头连接符 56"/>
            <p:cNvCxnSpPr>
              <a:stCxn id="42" idx="3"/>
              <a:endCxn id="46" idx="0"/>
            </p:cNvCxnSpPr>
            <p:nvPr/>
          </p:nvCxnSpPr>
          <p:spPr>
            <a:xfrm>
              <a:off x="13727" y="6397"/>
              <a:ext cx="2191" cy="983"/>
            </a:xfrm>
            <a:prstGeom prst="straightConnector1">
              <a:avLst/>
            </a:prstGeom>
            <a:ln>
              <a:tailEnd type="arrow" w="med" len="med"/>
            </a:ln>
          </p:spPr>
          <p:style>
            <a:lnRef idx="3">
              <a:schemeClr val="accent5"/>
            </a:lnRef>
            <a:fillRef idx="0">
              <a:schemeClr val="accent5"/>
            </a:fillRef>
            <a:effectRef idx="2">
              <a:schemeClr val="accent5"/>
            </a:effectRef>
            <a:fontRef idx="minor">
              <a:schemeClr val="tx1"/>
            </a:fontRef>
          </p:style>
        </p:cxnSp>
        <p:cxnSp>
          <p:nvCxnSpPr>
            <p:cNvPr id="58" name="直接箭头连接符 57"/>
            <p:cNvCxnSpPr>
              <a:stCxn id="35" idx="3"/>
              <a:endCxn id="38" idx="1"/>
            </p:cNvCxnSpPr>
            <p:nvPr/>
          </p:nvCxnSpPr>
          <p:spPr>
            <a:xfrm flipV="1">
              <a:off x="5931" y="4931"/>
              <a:ext cx="2214" cy="1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a:stCxn id="39" idx="3"/>
              <a:endCxn id="42" idx="1"/>
            </p:cNvCxnSpPr>
            <p:nvPr/>
          </p:nvCxnSpPr>
          <p:spPr>
            <a:xfrm>
              <a:off x="9129" y="6397"/>
              <a:ext cx="2338"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3" idx="3"/>
              <a:endCxn id="46" idx="1"/>
            </p:cNvCxnSpPr>
            <p:nvPr/>
          </p:nvCxnSpPr>
          <p:spPr>
            <a:xfrm flipV="1">
              <a:off x="12450" y="7863"/>
              <a:ext cx="2338" cy="1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61" name="文本框 60"/>
            <p:cNvSpPr txBox="1"/>
            <p:nvPr/>
          </p:nvSpPr>
          <p:spPr>
            <a:xfrm>
              <a:off x="3151" y="3359"/>
              <a:ext cx="932" cy="531"/>
            </a:xfrm>
            <a:prstGeom prst="rect">
              <a:avLst/>
            </a:prstGeom>
            <a:noFill/>
          </p:spPr>
          <p:txBody>
            <a:bodyPr wrap="none" rtlCol="0">
              <a:spAutoFit/>
            </a:bodyPr>
            <a:p>
              <a:r>
                <a:rPr lang="zh-CN" altLang="en-US" sz="1600" b="1">
                  <a:solidFill>
                    <a:srgbClr val="70AD47"/>
                  </a:solidFill>
                </a:rPr>
                <a:t>效果</a:t>
              </a:r>
              <a:endParaRPr lang="zh-CN" altLang="en-US" sz="1600" b="1">
                <a:solidFill>
                  <a:srgbClr val="70AD47"/>
                </a:solidFill>
              </a:endParaRPr>
            </a:p>
          </p:txBody>
        </p:sp>
        <p:sp>
          <p:nvSpPr>
            <p:cNvPr id="62" name="文本框 61"/>
            <p:cNvSpPr txBox="1"/>
            <p:nvPr/>
          </p:nvSpPr>
          <p:spPr>
            <a:xfrm>
              <a:off x="6572" y="5003"/>
              <a:ext cx="932" cy="531"/>
            </a:xfrm>
            <a:prstGeom prst="rect">
              <a:avLst/>
            </a:prstGeom>
            <a:noFill/>
          </p:spPr>
          <p:txBody>
            <a:bodyPr wrap="none" rtlCol="0">
              <a:spAutoFit/>
            </a:bodyPr>
            <a:p>
              <a:r>
                <a:rPr lang="zh-CN" altLang="en-US" sz="1600" b="1">
                  <a:solidFill>
                    <a:srgbClr val="70AD47"/>
                  </a:solidFill>
                </a:rPr>
                <a:t>效果</a:t>
              </a:r>
              <a:endParaRPr lang="zh-CN" altLang="en-US" sz="1600" b="1">
                <a:solidFill>
                  <a:srgbClr val="70AD47"/>
                </a:solidFill>
              </a:endParaRPr>
            </a:p>
          </p:txBody>
        </p:sp>
        <p:sp>
          <p:nvSpPr>
            <p:cNvPr id="63" name="文本框 62"/>
            <p:cNvSpPr txBox="1"/>
            <p:nvPr/>
          </p:nvSpPr>
          <p:spPr>
            <a:xfrm>
              <a:off x="9832" y="6428"/>
              <a:ext cx="932" cy="531"/>
            </a:xfrm>
            <a:prstGeom prst="rect">
              <a:avLst/>
            </a:prstGeom>
            <a:noFill/>
          </p:spPr>
          <p:txBody>
            <a:bodyPr wrap="none" rtlCol="0">
              <a:spAutoFit/>
            </a:bodyPr>
            <a:p>
              <a:r>
                <a:rPr lang="zh-CN" altLang="en-US" sz="1600" b="1">
                  <a:solidFill>
                    <a:srgbClr val="70AD47"/>
                  </a:solidFill>
                </a:rPr>
                <a:t>效果</a:t>
              </a:r>
              <a:endParaRPr lang="zh-CN" altLang="en-US" sz="1600" b="1">
                <a:solidFill>
                  <a:srgbClr val="70AD47"/>
                </a:solidFill>
              </a:endParaRPr>
            </a:p>
          </p:txBody>
        </p:sp>
        <p:sp>
          <p:nvSpPr>
            <p:cNvPr id="64" name="文本框 63"/>
            <p:cNvSpPr txBox="1"/>
            <p:nvPr/>
          </p:nvSpPr>
          <p:spPr>
            <a:xfrm>
              <a:off x="13153" y="7974"/>
              <a:ext cx="932" cy="531"/>
            </a:xfrm>
            <a:prstGeom prst="rect">
              <a:avLst/>
            </a:prstGeom>
            <a:noFill/>
          </p:spPr>
          <p:txBody>
            <a:bodyPr wrap="none" rtlCol="0">
              <a:spAutoFit/>
            </a:bodyPr>
            <a:p>
              <a:r>
                <a:rPr lang="zh-CN" altLang="en-US" sz="1600" b="1">
                  <a:solidFill>
                    <a:srgbClr val="70AD47"/>
                  </a:solidFill>
                </a:rPr>
                <a:t>效果</a:t>
              </a:r>
              <a:endParaRPr lang="zh-CN" altLang="en-US" sz="1600" b="1">
                <a:solidFill>
                  <a:srgbClr val="70AD47"/>
                </a:solidFill>
              </a:endParaRPr>
            </a:p>
          </p:txBody>
        </p:sp>
        <p:sp>
          <p:nvSpPr>
            <p:cNvPr id="65" name="文本框 64"/>
            <p:cNvSpPr txBox="1"/>
            <p:nvPr/>
          </p:nvSpPr>
          <p:spPr>
            <a:xfrm>
              <a:off x="4194" y="1831"/>
              <a:ext cx="1576" cy="919"/>
            </a:xfrm>
            <a:prstGeom prst="rect">
              <a:avLst/>
            </a:prstGeom>
            <a:noFill/>
          </p:spPr>
          <p:txBody>
            <a:bodyPr wrap="none" rtlCol="0">
              <a:spAutoFit/>
            </a:bodyPr>
            <a:p>
              <a:r>
                <a:rPr lang="zh-CN" altLang="en-US" sz="1600" b="1">
                  <a:solidFill>
                    <a:srgbClr val="4472C4"/>
                  </a:solidFill>
                </a:rPr>
                <a:t>根据效果</a:t>
              </a:r>
              <a:endParaRPr lang="zh-CN" altLang="en-US" sz="1600" b="1">
                <a:solidFill>
                  <a:srgbClr val="4472C4"/>
                </a:solidFill>
              </a:endParaRPr>
            </a:p>
            <a:p>
              <a:r>
                <a:rPr lang="zh-CN" altLang="en-US" sz="1600" b="1">
                  <a:solidFill>
                    <a:srgbClr val="4472C4"/>
                  </a:solidFill>
                </a:rPr>
                <a:t>更改数据</a:t>
              </a:r>
              <a:endParaRPr lang="zh-CN" altLang="en-US" sz="1600" b="1">
                <a:solidFill>
                  <a:srgbClr val="4472C4"/>
                </a:solidFill>
              </a:endParaRPr>
            </a:p>
          </p:txBody>
        </p:sp>
        <p:sp>
          <p:nvSpPr>
            <p:cNvPr id="66" name="文本框 65"/>
            <p:cNvSpPr txBox="1"/>
            <p:nvPr/>
          </p:nvSpPr>
          <p:spPr>
            <a:xfrm>
              <a:off x="7504" y="3281"/>
              <a:ext cx="1576" cy="919"/>
            </a:xfrm>
            <a:prstGeom prst="rect">
              <a:avLst/>
            </a:prstGeom>
            <a:noFill/>
          </p:spPr>
          <p:txBody>
            <a:bodyPr wrap="none" rtlCol="0">
              <a:spAutoFit/>
            </a:bodyPr>
            <a:p>
              <a:r>
                <a:rPr lang="zh-CN" altLang="en-US" sz="1600" b="1">
                  <a:solidFill>
                    <a:srgbClr val="4472C4"/>
                  </a:solidFill>
                </a:rPr>
                <a:t>根据效果</a:t>
              </a:r>
              <a:endParaRPr lang="zh-CN" altLang="en-US" sz="1600" b="1">
                <a:solidFill>
                  <a:srgbClr val="4472C4"/>
                </a:solidFill>
              </a:endParaRPr>
            </a:p>
            <a:p>
              <a:r>
                <a:rPr lang="zh-CN" altLang="en-US" sz="1600" b="1">
                  <a:solidFill>
                    <a:srgbClr val="4472C4"/>
                  </a:solidFill>
                </a:rPr>
                <a:t>更改数据</a:t>
              </a:r>
              <a:endParaRPr lang="zh-CN" altLang="en-US" sz="1600" b="1">
                <a:solidFill>
                  <a:srgbClr val="4472C4"/>
                </a:solidFill>
              </a:endParaRPr>
            </a:p>
          </p:txBody>
        </p:sp>
        <p:sp>
          <p:nvSpPr>
            <p:cNvPr id="67" name="文本框 66"/>
            <p:cNvSpPr txBox="1"/>
            <p:nvPr/>
          </p:nvSpPr>
          <p:spPr>
            <a:xfrm>
              <a:off x="10764" y="4718"/>
              <a:ext cx="1576" cy="919"/>
            </a:xfrm>
            <a:prstGeom prst="rect">
              <a:avLst/>
            </a:prstGeom>
            <a:noFill/>
          </p:spPr>
          <p:txBody>
            <a:bodyPr wrap="none" rtlCol="0">
              <a:spAutoFit/>
            </a:bodyPr>
            <a:p>
              <a:r>
                <a:rPr lang="zh-CN" altLang="en-US" sz="1600" b="1">
                  <a:solidFill>
                    <a:srgbClr val="4472C4"/>
                  </a:solidFill>
                </a:rPr>
                <a:t>根据效果</a:t>
              </a:r>
              <a:endParaRPr lang="zh-CN" altLang="en-US" sz="1600" b="1">
                <a:solidFill>
                  <a:srgbClr val="4472C4"/>
                </a:solidFill>
              </a:endParaRPr>
            </a:p>
            <a:p>
              <a:r>
                <a:rPr lang="zh-CN" altLang="en-US" sz="1600" b="1">
                  <a:solidFill>
                    <a:srgbClr val="4472C4"/>
                  </a:solidFill>
                </a:rPr>
                <a:t>更改数据</a:t>
              </a:r>
              <a:endParaRPr lang="zh-CN" altLang="en-US" sz="1600" b="1">
                <a:solidFill>
                  <a:srgbClr val="4472C4"/>
                </a:solidFill>
              </a:endParaRPr>
            </a:p>
          </p:txBody>
        </p:sp>
        <p:sp>
          <p:nvSpPr>
            <p:cNvPr id="68" name="文本框 67"/>
            <p:cNvSpPr txBox="1"/>
            <p:nvPr/>
          </p:nvSpPr>
          <p:spPr>
            <a:xfrm>
              <a:off x="14144" y="6234"/>
              <a:ext cx="1576" cy="919"/>
            </a:xfrm>
            <a:prstGeom prst="rect">
              <a:avLst/>
            </a:prstGeom>
            <a:noFill/>
          </p:spPr>
          <p:txBody>
            <a:bodyPr wrap="none" rtlCol="0">
              <a:spAutoFit/>
            </a:bodyPr>
            <a:p>
              <a:r>
                <a:rPr lang="zh-CN" altLang="en-US" sz="1600" b="1">
                  <a:solidFill>
                    <a:srgbClr val="4472C4"/>
                  </a:solidFill>
                </a:rPr>
                <a:t>根据效果</a:t>
              </a:r>
              <a:endParaRPr lang="zh-CN" altLang="en-US" sz="1600" b="1">
                <a:solidFill>
                  <a:srgbClr val="4472C4"/>
                </a:solidFill>
              </a:endParaRPr>
            </a:p>
            <a:p>
              <a:r>
                <a:rPr lang="zh-CN" altLang="en-US" sz="1600" b="1">
                  <a:solidFill>
                    <a:srgbClr val="4472C4"/>
                  </a:solidFill>
                </a:rPr>
                <a:t>更改数据</a:t>
              </a:r>
              <a:endParaRPr lang="zh-CN" altLang="en-US" sz="1600" b="1">
                <a:solidFill>
                  <a:srgbClr val="4472C4"/>
                </a:solidFill>
              </a:endParaRPr>
            </a:p>
          </p:txBody>
        </p:sp>
      </p:grpSp>
      <p:sp>
        <p:nvSpPr>
          <p:cNvPr id="70" name="圆角矩形 69"/>
          <p:cNvSpPr/>
          <p:nvPr/>
        </p:nvSpPr>
        <p:spPr>
          <a:xfrm>
            <a:off x="522685" y="5101280"/>
            <a:ext cx="1138979" cy="4913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600" b="1">
                <a:solidFill>
                  <a:schemeClr val="tx1"/>
                </a:solidFill>
              </a:rPr>
              <a:t>最终的强学习器</a:t>
            </a:r>
            <a:endParaRPr lang="zh-CN" altLang="en-US" sz="1600" b="1">
              <a:solidFill>
                <a:schemeClr val="tx1"/>
              </a:solidFill>
            </a:endParaRPr>
          </a:p>
        </p:txBody>
      </p:sp>
      <p:cxnSp>
        <p:nvCxnSpPr>
          <p:cNvPr id="71" name="直接箭头连接符 70"/>
          <p:cNvCxnSpPr>
            <a:stCxn id="15" idx="2"/>
            <a:endCxn id="70" idx="3"/>
          </p:cNvCxnSpPr>
          <p:nvPr/>
        </p:nvCxnSpPr>
        <p:spPr>
          <a:xfrm flipH="1">
            <a:off x="1661561" y="2396083"/>
            <a:ext cx="534670" cy="29514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2" name="直接箭头连接符 71"/>
          <p:cNvCxnSpPr>
            <a:stCxn id="35" idx="2"/>
            <a:endCxn id="70" idx="3"/>
          </p:cNvCxnSpPr>
          <p:nvPr/>
        </p:nvCxnSpPr>
        <p:spPr>
          <a:xfrm flipH="1">
            <a:off x="1661806" y="3336344"/>
            <a:ext cx="2642235" cy="20110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3" name="直接箭头连接符 72"/>
          <p:cNvCxnSpPr>
            <a:stCxn id="39" idx="1"/>
            <a:endCxn id="70" idx="3"/>
          </p:cNvCxnSpPr>
          <p:nvPr/>
        </p:nvCxnSpPr>
        <p:spPr>
          <a:xfrm flipH="1">
            <a:off x="1661542" y="4062649"/>
            <a:ext cx="4070350" cy="128460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4" name="直接箭头连接符 73"/>
          <p:cNvCxnSpPr>
            <a:stCxn id="43" idx="1"/>
            <a:endCxn id="70" idx="3"/>
          </p:cNvCxnSpPr>
          <p:nvPr/>
        </p:nvCxnSpPr>
        <p:spPr>
          <a:xfrm flipH="1">
            <a:off x="1661786" y="5002910"/>
            <a:ext cx="6178550" cy="3441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5" name="直接箭头连接符 74"/>
          <p:cNvCxnSpPr>
            <a:stCxn id="47" idx="1"/>
            <a:endCxn id="70" idx="3"/>
          </p:cNvCxnSpPr>
          <p:nvPr/>
        </p:nvCxnSpPr>
        <p:spPr>
          <a:xfrm flipH="1" flipV="1">
            <a:off x="1662031" y="5347524"/>
            <a:ext cx="8286750" cy="68770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76" name="文本框 75"/>
          <p:cNvSpPr txBox="1"/>
          <p:nvPr/>
        </p:nvSpPr>
        <p:spPr>
          <a:xfrm>
            <a:off x="1849458" y="4489254"/>
            <a:ext cx="1409700" cy="829945"/>
          </a:xfrm>
          <a:prstGeom prst="rect">
            <a:avLst/>
          </a:prstGeom>
          <a:noFill/>
        </p:spPr>
        <p:txBody>
          <a:bodyPr wrap="none" rtlCol="0">
            <a:spAutoFit/>
          </a:bodyPr>
          <a:p>
            <a:pPr algn="ctr"/>
            <a:r>
              <a:rPr lang="zh-CN" altLang="en-US" sz="1600" b="1">
                <a:solidFill>
                  <a:srgbClr val="72A9DB"/>
                </a:solidFill>
              </a:rPr>
              <a:t>多个弱分类器</a:t>
            </a:r>
            <a:endParaRPr lang="zh-CN" altLang="en-US" sz="1600" b="1">
              <a:solidFill>
                <a:srgbClr val="72A9DB"/>
              </a:solidFill>
            </a:endParaRPr>
          </a:p>
          <a:p>
            <a:pPr algn="ctr"/>
            <a:r>
              <a:rPr lang="zh-CN" altLang="en-US" sz="1600" b="1">
                <a:solidFill>
                  <a:srgbClr val="72A9DB"/>
                </a:solidFill>
              </a:rPr>
              <a:t>预测结果加权</a:t>
            </a:r>
            <a:endParaRPr lang="zh-CN" altLang="en-US" sz="1600" b="1">
              <a:solidFill>
                <a:srgbClr val="72A9DB"/>
              </a:solidFill>
            </a:endParaRPr>
          </a:p>
          <a:p>
            <a:pPr algn="ctr"/>
            <a:r>
              <a:rPr lang="zh-CN" altLang="en-US" sz="1600" b="1">
                <a:solidFill>
                  <a:srgbClr val="72A9DB"/>
                </a:solidFill>
              </a:rPr>
              <a:t>融合</a:t>
            </a:r>
            <a:endParaRPr lang="zh-CN" altLang="en-US" sz="1600" b="1">
              <a:solidFill>
                <a:srgbClr val="72A9D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a:bodyPr>
          <a:p>
            <a:r>
              <a:rPr lang="en-US" altLang="zh-CN"/>
              <a:t> Adaptive Boosting</a:t>
            </a:r>
            <a:r>
              <a:rPr lang="zh-CN" altLang="en-US"/>
              <a:t>是一种迭代算法。每轮迭代中会在训练集上产生一个新的学习器，然后使用该学习器对所有样本进行预测，以评估每个样本的重要性</a:t>
            </a:r>
            <a:r>
              <a:rPr lang="en-US" altLang="zh-CN"/>
              <a:t>(Informative)</a:t>
            </a:r>
            <a:r>
              <a:rPr lang="zh-CN" altLang="en-US"/>
              <a:t>。换句话来讲就是，算法</a:t>
            </a:r>
            <a:r>
              <a:rPr lang="en-US" altLang="zh-CN"/>
              <a:t>/</a:t>
            </a:r>
            <a:r>
              <a:rPr lang="zh-CN" altLang="en-US"/>
              <a:t>子模型会为每个样本赋予一个权重，每次用训练好的学习器标注</a:t>
            </a:r>
            <a:r>
              <a:rPr lang="en-US" altLang="zh-CN"/>
              <a:t>/</a:t>
            </a:r>
            <a:r>
              <a:rPr lang="zh-CN" altLang="en-US"/>
              <a:t>预测各个样本</a:t>
            </a:r>
            <a:r>
              <a:rPr lang="en-US" altLang="zh-CN"/>
              <a:t>(</a:t>
            </a:r>
            <a:r>
              <a:rPr lang="zh-CN" altLang="en-US"/>
              <a:t>训练数据</a:t>
            </a:r>
            <a:r>
              <a:rPr lang="en-US" altLang="zh-CN"/>
              <a:t>)</a:t>
            </a:r>
            <a:r>
              <a:rPr lang="zh-CN" altLang="en-US"/>
              <a:t>，如果某个样本点被预测的越正确，则将样本权重降低；否则提高样本的权重。权重越高的样本在下一个迭代训练中所占的权重就越大，也就是说越难区分的样本在训练过程中会变得越重要；</a:t>
            </a:r>
            <a:endParaRPr lang="zh-CN" altLang="en-US"/>
          </a:p>
          <a:p>
            <a:r>
              <a:rPr lang="en-US" altLang="zh-CN"/>
              <a:t> </a:t>
            </a:r>
            <a:r>
              <a:rPr lang="zh-CN" altLang="en-US"/>
              <a:t>整个迭代过程直到错误率足够小或者达到一定的迭代次数为止。</a:t>
            </a:r>
            <a:endParaRPr lang="zh-CN" altLang="en-US"/>
          </a:p>
        </p:txBody>
      </p:sp>
      <p:sp>
        <p:nvSpPr>
          <p:cNvPr id="4" name="标题 3"/>
          <p:cNvSpPr>
            <a:spLocks noGrp="1"/>
          </p:cNvSpPr>
          <p:nvPr>
            <p:ph type="title"/>
          </p:nvPr>
        </p:nvSpPr>
        <p:spPr/>
        <p:txBody>
          <a:bodyPr/>
          <a:p>
            <a:r>
              <a:rPr lang="en-US" altLang="zh-CN"/>
              <a:t>AdaBoost</a:t>
            </a:r>
            <a:r>
              <a:rPr lang="zh-CN" altLang="en-US"/>
              <a:t>算法原理</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样本加权</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1165" y="1457110"/>
            <a:ext cx="7365912" cy="36717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Adaboost</a:t>
            </a:r>
            <a:r>
              <a:rPr lang="zh-CN" altLang="en-US" sz="2400" dirty="0">
                <a:solidFill>
                  <a:schemeClr val="tx1"/>
                </a:solidFill>
              </a:rPr>
              <a:t>算法将基分类器的线性组合作为强分类器，同时给分类误差率较小的基本分类器以大的权值，给分类误差率较大的基分类器以小的权重值；构建的线性组合为：</a:t>
            </a:r>
            <a:endParaRPr lang="zh-CN" altLang="en-US" sz="2400" dirty="0">
              <a:solidFill>
                <a:schemeClr val="tx1"/>
              </a:solidFill>
            </a:endParaRPr>
          </a:p>
          <a:p>
            <a:pPr>
              <a:lnSpc>
                <a:spcPct val="150000"/>
              </a:lnSpc>
            </a:pPr>
            <a:endParaRPr lang="en-US" altLang="zh-CN" sz="2400" dirty="0">
              <a:solidFill>
                <a:schemeClr val="tx1"/>
              </a:solidFill>
            </a:endParaRPr>
          </a:p>
          <a:p>
            <a:pPr>
              <a:lnSpc>
                <a:spcPct val="150000"/>
              </a:lnSpc>
            </a:pPr>
            <a:r>
              <a:rPr lang="zh-CN" altLang="en-US" sz="2400" dirty="0">
                <a:sym typeface="+mn-ea"/>
              </a:rPr>
              <a:t>最终分类器是在线性组合的基础上进行</a:t>
            </a:r>
            <a:r>
              <a:rPr lang="en-US" altLang="zh-CN" sz="2400" dirty="0">
                <a:sym typeface="+mn-ea"/>
              </a:rPr>
              <a:t>Sign</a:t>
            </a:r>
            <a:r>
              <a:rPr lang="zh-CN" altLang="en-US" sz="2400" dirty="0">
                <a:sym typeface="+mn-ea"/>
              </a:rPr>
              <a:t>函数转换：</a:t>
            </a:r>
            <a:endParaRPr lang="en-US" altLang="zh-CN" sz="2400" dirty="0">
              <a:solidFill>
                <a:schemeClr val="tx1"/>
              </a:solidFill>
            </a:endParaRPr>
          </a:p>
        </p:txBody>
      </p:sp>
      <p:sp>
        <p:nvSpPr>
          <p:cNvPr id="3" name="标题 2"/>
          <p:cNvSpPr>
            <a:spLocks noGrp="1"/>
          </p:cNvSpPr>
          <p:nvPr>
            <p:ph type="title"/>
          </p:nvPr>
        </p:nvSpPr>
        <p:spPr/>
        <p:txBody>
          <a:bodyPr/>
          <a:lstStyle/>
          <a:p>
            <a:r>
              <a:rPr lang="en-US" altLang="zh-CN" dirty="0"/>
              <a:t>Adaboost</a:t>
            </a:r>
            <a:r>
              <a:rPr lang="zh-CN" altLang="en-US" dirty="0"/>
              <a:t>算法</a:t>
            </a:r>
            <a:endParaRPr lang="zh-CN" altLang="en-US" dirty="0"/>
          </a:p>
        </p:txBody>
      </p:sp>
      <p:graphicFrame>
        <p:nvGraphicFramePr>
          <p:cNvPr id="2" name="对象 1">
            <a:hlinkClick r:id="" action="ppaction://ole?verb=0"/>
          </p:cNvPr>
          <p:cNvGraphicFramePr>
            <a:graphicFrameLocks noChangeAspect="1"/>
          </p:cNvGraphicFramePr>
          <p:nvPr/>
        </p:nvGraphicFramePr>
        <p:xfrm>
          <a:off x="3772840" y="2477618"/>
          <a:ext cx="3556295" cy="1300556"/>
        </p:xfrm>
        <a:graphic>
          <a:graphicData uri="http://schemas.openxmlformats.org/presentationml/2006/ole">
            <mc:AlternateContent xmlns:mc="http://schemas.openxmlformats.org/markup-compatibility/2006">
              <mc:Choice xmlns:v="urn:schemas-microsoft-com:vml" Requires="v">
                <p:oleObj spid="_x0000_s14525" name="" r:id="rId1" imgW="1181100" imgH="431800" progId="Equation.KSEE3">
                  <p:embed/>
                </p:oleObj>
              </mc:Choice>
              <mc:Fallback>
                <p:oleObj name="" r:id="rId1" imgW="1181100" imgH="431800" progId="Equation.KSEE3">
                  <p:embed/>
                  <p:pic>
                    <p:nvPicPr>
                      <p:cNvPr id="0" name="图片 1024"/>
                      <p:cNvPicPr/>
                      <p:nvPr/>
                    </p:nvPicPr>
                    <p:blipFill>
                      <a:blip r:embed="rId2"/>
                      <a:stretch>
                        <a:fillRect/>
                      </a:stretch>
                    </p:blipFill>
                    <p:spPr>
                      <a:xfrm>
                        <a:off x="3772840" y="2477618"/>
                        <a:ext cx="3556295" cy="1300556"/>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73698" y="4419371"/>
          <a:ext cx="6616110" cy="1281193"/>
        </p:xfrm>
        <a:graphic>
          <a:graphicData uri="http://schemas.openxmlformats.org/presentationml/2006/ole">
            <mc:AlternateContent xmlns:mc="http://schemas.openxmlformats.org/markup-compatibility/2006">
              <mc:Choice xmlns:v="urn:schemas-microsoft-com:vml" Requires="v">
                <p:oleObj spid="_x0000_s14526" name="" r:id="rId3" imgW="2362200" imgH="457200" progId="Equation.KSEE3">
                  <p:embed/>
                </p:oleObj>
              </mc:Choice>
              <mc:Fallback>
                <p:oleObj name="" r:id="rId3" imgW="2362200" imgH="457200" progId="Equation.KSEE3">
                  <p:embed/>
                  <p:pic>
                    <p:nvPicPr>
                      <p:cNvPr id="0" name="图片 1025"/>
                      <p:cNvPicPr/>
                      <p:nvPr/>
                    </p:nvPicPr>
                    <p:blipFill>
                      <a:blip r:embed="rId4"/>
                      <a:stretch>
                        <a:fillRect/>
                      </a:stretch>
                    </p:blipFill>
                    <p:spPr>
                      <a:xfrm>
                        <a:off x="2473698" y="4419371"/>
                        <a:ext cx="6616110" cy="1281193"/>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Sign</a:t>
            </a:r>
            <a:r>
              <a:rPr lang="zh-CN" altLang="en-US"/>
              <a:t>函数</a:t>
            </a:r>
            <a:endParaRPr lang="zh-CN" altLang="en-US"/>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rcRect b="-402"/>
          <a:stretch>
            <a:fillRect/>
          </a:stretch>
        </p:blipFill>
        <p:spPr>
          <a:xfrm>
            <a:off x="3165065" y="1427851"/>
            <a:ext cx="5309522" cy="4277838"/>
          </a:xfrm>
          <a:prstGeom prst="ellipse">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t>最终的强学习器</a:t>
            </a:r>
            <a:r>
              <a:rPr lang="zh-CN" altLang="en-US"/>
              <a:t>：</a:t>
            </a:r>
            <a:endParaRPr lang="zh-CN" altLang="en-US"/>
          </a:p>
          <a:p>
            <a:endParaRPr lang="zh-CN" altLang="en-US"/>
          </a:p>
          <a:p>
            <a:r>
              <a:rPr lang="en-US" altLang="zh-CN">
                <a:sym typeface="+mn-ea"/>
              </a:rPr>
              <a:t> </a:t>
            </a:r>
            <a:r>
              <a:rPr lang="zh-CN" altLang="en-US">
                <a:sym typeface="+mn-ea"/>
              </a:rPr>
              <a:t>损失函数</a:t>
            </a:r>
            <a:r>
              <a:rPr lang="en-US" altLang="zh-CN">
                <a:sym typeface="+mn-ea"/>
              </a:rPr>
              <a:t>(</a:t>
            </a:r>
            <a:r>
              <a:rPr lang="zh-CN" altLang="en-US">
                <a:sym typeface="+mn-ea"/>
              </a:rPr>
              <a:t>以错误率作为损失函数</a:t>
            </a:r>
            <a:r>
              <a:rPr lang="en-US" altLang="zh-CN">
                <a:sym typeface="+mn-ea"/>
              </a:rPr>
              <a:t>)</a:t>
            </a:r>
            <a:r>
              <a:rPr lang="zh-CN" altLang="en-US">
                <a:sym typeface="+mn-ea"/>
              </a:rPr>
              <a:t>：</a:t>
            </a:r>
            <a:endParaRPr lang="zh-CN" altLang="en-US">
              <a:sym typeface="+mn-ea"/>
            </a:endParaRPr>
          </a:p>
          <a:p>
            <a:endParaRPr lang="zh-CN" altLang="en-US"/>
          </a:p>
          <a:p>
            <a:r>
              <a:rPr lang="en-US" altLang="zh-CN">
                <a:sym typeface="+mn-ea"/>
              </a:rPr>
              <a:t> </a:t>
            </a:r>
            <a:r>
              <a:rPr lang="zh-CN" altLang="en-US">
                <a:sym typeface="+mn-ea"/>
              </a:rPr>
              <a:t>损失函数：</a:t>
            </a:r>
            <a:endParaRPr lang="zh-CN" altLang="en-US"/>
          </a:p>
        </p:txBody>
      </p:sp>
      <p:sp>
        <p:nvSpPr>
          <p:cNvPr id="2" name="标题 1"/>
          <p:cNvSpPr>
            <a:spLocks noGrp="1"/>
          </p:cNvSpPr>
          <p:nvPr>
            <p:ph type="title"/>
          </p:nvPr>
        </p:nvSpPr>
        <p:spPr/>
        <p:txBody>
          <a:bodyPr/>
          <a:p>
            <a:r>
              <a:rPr lang="en-US" altLang="zh-CN"/>
              <a:t>AdaBoost</a:t>
            </a:r>
            <a:r>
              <a:rPr lang="zh-CN" altLang="en-US"/>
              <a:t>算法原理</a:t>
            </a:r>
            <a:endParaRPr lang="en-US" altLang="zh-CN"/>
          </a:p>
        </p:txBody>
      </p:sp>
      <p:graphicFrame>
        <p:nvGraphicFramePr>
          <p:cNvPr id="11" name="对象 10">
            <a:hlinkClick r:id="" action="ppaction://ole?verb=0"/>
          </p:cNvPr>
          <p:cNvGraphicFramePr>
            <a:graphicFrameLocks noChangeAspect="1"/>
          </p:cNvGraphicFramePr>
          <p:nvPr/>
        </p:nvGraphicFramePr>
        <p:xfrm>
          <a:off x="4035614" y="1342204"/>
          <a:ext cx="6616110" cy="1281193"/>
        </p:xfrm>
        <a:graphic>
          <a:graphicData uri="http://schemas.openxmlformats.org/presentationml/2006/ole">
            <mc:AlternateContent xmlns:mc="http://schemas.openxmlformats.org/markup-compatibility/2006">
              <mc:Choice xmlns:v="urn:schemas-microsoft-com:vml" Requires="v">
                <p:oleObj spid="_x0000_s14526" name="" r:id="rId1" imgW="2362200" imgH="457200" progId="Equation.KSEE3">
                  <p:embed/>
                </p:oleObj>
              </mc:Choice>
              <mc:Fallback>
                <p:oleObj name="" r:id="rId1" imgW="2362200" imgH="457200" progId="Equation.KSEE3">
                  <p:embed/>
                  <p:pic>
                    <p:nvPicPr>
                      <p:cNvPr id="0" name="图片 1025"/>
                      <p:cNvPicPr/>
                      <p:nvPr/>
                    </p:nvPicPr>
                    <p:blipFill>
                      <a:blip r:embed="rId2"/>
                      <a:stretch>
                        <a:fillRect/>
                      </a:stretch>
                    </p:blipFill>
                    <p:spPr>
                      <a:xfrm>
                        <a:off x="4035614" y="1342204"/>
                        <a:ext cx="6616110" cy="1281193"/>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791383" y="2944638"/>
          <a:ext cx="4246094" cy="1213260"/>
        </p:xfrm>
        <a:graphic>
          <a:graphicData uri="http://schemas.openxmlformats.org/presentationml/2006/ole">
            <mc:AlternateContent xmlns:mc="http://schemas.openxmlformats.org/markup-compatibility/2006">
              <mc:Choice xmlns:v="urn:schemas-microsoft-com:vml" Requires="v">
                <p:oleObj spid="_x0000_s2049" name="" r:id="rId3" imgW="1511300" imgH="431800" progId="Equation.KSEE3">
                  <p:embed/>
                </p:oleObj>
              </mc:Choice>
              <mc:Fallback>
                <p:oleObj name="" r:id="rId3" imgW="1511300" imgH="431800" progId="Equation.KSEE3">
                  <p:embed/>
                  <p:pic>
                    <p:nvPicPr>
                      <p:cNvPr id="0" name="图片 2048"/>
                      <p:cNvPicPr/>
                      <p:nvPr/>
                    </p:nvPicPr>
                    <p:blipFill>
                      <a:blip r:embed="rId4"/>
                      <a:stretch>
                        <a:fillRect/>
                      </a:stretch>
                    </p:blipFill>
                    <p:spPr>
                      <a:xfrm>
                        <a:off x="6791383" y="2944638"/>
                        <a:ext cx="4246094" cy="121326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845127" y="4625796"/>
          <a:ext cx="6815463" cy="1213260"/>
        </p:xfrm>
        <a:graphic>
          <a:graphicData uri="http://schemas.openxmlformats.org/presentationml/2006/ole">
            <mc:AlternateContent xmlns:mc="http://schemas.openxmlformats.org/markup-compatibility/2006">
              <mc:Choice xmlns:v="urn:schemas-microsoft-com:vml" Requires="v">
                <p:oleObj spid="_x0000_s4" name="" r:id="rId5" imgW="2425700" imgH="431800" progId="Equation.KSEE3">
                  <p:embed/>
                </p:oleObj>
              </mc:Choice>
              <mc:Fallback>
                <p:oleObj name="" r:id="rId5" imgW="2425700" imgH="431800" progId="Equation.KSEE3">
                  <p:embed/>
                  <p:pic>
                    <p:nvPicPr>
                      <p:cNvPr id="0" name="图片 2048"/>
                      <p:cNvPicPr/>
                      <p:nvPr/>
                    </p:nvPicPr>
                    <p:blipFill>
                      <a:blip r:embed="rId6"/>
                      <a:stretch>
                        <a:fillRect/>
                      </a:stretch>
                    </p:blipFill>
                    <p:spPr>
                      <a:xfrm>
                        <a:off x="2845127" y="4625796"/>
                        <a:ext cx="6815463" cy="121326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68705"/>
            <a:ext cx="10515600" cy="5108575"/>
          </a:xfrm>
        </p:spPr>
        <p:txBody>
          <a:bodyPr>
            <a:normAutofit/>
          </a:bodyPr>
          <a:p>
            <a:r>
              <a:rPr lang="en-US" altLang="zh-CN"/>
              <a:t> </a:t>
            </a:r>
            <a:r>
              <a:rPr lang="zh-CN" altLang="en-US"/>
              <a:t>第</a:t>
            </a:r>
            <a:r>
              <a:rPr lang="en-US" altLang="zh-CN"/>
              <a:t>k-1</a:t>
            </a:r>
            <a:r>
              <a:rPr lang="zh-CN" altLang="en-US"/>
              <a:t>轮的强学习器：</a:t>
            </a:r>
            <a:endParaRPr lang="zh-CN" altLang="en-US"/>
          </a:p>
          <a:p>
            <a:endParaRPr lang="zh-CN" altLang="en-US"/>
          </a:p>
          <a:p>
            <a:r>
              <a:rPr lang="en-US" altLang="zh-CN">
                <a:sym typeface="+mn-ea"/>
              </a:rPr>
              <a:t> </a:t>
            </a:r>
            <a:r>
              <a:rPr lang="zh-CN" altLang="en-US">
                <a:sym typeface="+mn-ea"/>
              </a:rPr>
              <a:t>第</a:t>
            </a:r>
            <a:r>
              <a:rPr lang="en-US" altLang="zh-CN">
                <a:sym typeface="+mn-ea"/>
              </a:rPr>
              <a:t>k</a:t>
            </a:r>
            <a:r>
              <a:rPr lang="zh-CN" altLang="en-US">
                <a:sym typeface="+mn-ea"/>
              </a:rPr>
              <a:t>轮的强学习器：</a:t>
            </a:r>
            <a:endParaRPr lang="zh-CN" altLang="en-US">
              <a:sym typeface="+mn-ea"/>
            </a:endParaRPr>
          </a:p>
          <a:p>
            <a:endParaRPr lang="zh-CN" altLang="en-US"/>
          </a:p>
          <a:p>
            <a:endParaRPr lang="zh-CN" altLang="en-US"/>
          </a:p>
          <a:p>
            <a:r>
              <a:rPr lang="zh-CN" altLang="en-US"/>
              <a:t>损失函数：</a:t>
            </a:r>
            <a:endParaRPr lang="zh-CN" altLang="en-US"/>
          </a:p>
        </p:txBody>
      </p:sp>
      <p:sp>
        <p:nvSpPr>
          <p:cNvPr id="2" name="标题 1"/>
          <p:cNvSpPr>
            <a:spLocks noGrp="1"/>
          </p:cNvSpPr>
          <p:nvPr>
            <p:ph type="title"/>
          </p:nvPr>
        </p:nvSpPr>
        <p:spPr/>
        <p:txBody>
          <a:bodyPr/>
          <a:p>
            <a:r>
              <a:rPr lang="en-US" altLang="zh-CN"/>
              <a:t>AdaBoost</a:t>
            </a:r>
            <a:r>
              <a:rPr lang="zh-CN" altLang="en-US">
                <a:sym typeface="+mn-ea"/>
              </a:rPr>
              <a:t>算法原理</a:t>
            </a:r>
            <a:endParaRPr lang="zh-CN" altLang="en-US"/>
          </a:p>
        </p:txBody>
      </p:sp>
      <p:graphicFrame>
        <p:nvGraphicFramePr>
          <p:cNvPr id="4" name="对象 3">
            <a:hlinkClick r:id="" action="ppaction://ole?verb=0"/>
          </p:cNvPr>
          <p:cNvGraphicFramePr>
            <a:graphicFrameLocks noChangeAspect="1"/>
          </p:cNvGraphicFramePr>
          <p:nvPr/>
        </p:nvGraphicFramePr>
        <p:xfrm>
          <a:off x="3477066" y="1475955"/>
          <a:ext cx="3824532" cy="1339602"/>
        </p:xfrm>
        <a:graphic>
          <a:graphicData uri="http://schemas.openxmlformats.org/presentationml/2006/ole">
            <mc:AlternateContent xmlns:mc="http://schemas.openxmlformats.org/markup-compatibility/2006">
              <mc:Choice xmlns:v="urn:schemas-microsoft-com:vml" Requires="v">
                <p:oleObj spid="_x0000_s14525" name="" r:id="rId1" imgW="1270000" imgH="444500" progId="Equation.KSEE3">
                  <p:embed/>
                </p:oleObj>
              </mc:Choice>
              <mc:Fallback>
                <p:oleObj name="" r:id="rId1" imgW="1270000" imgH="444500" progId="Equation.KSEE3">
                  <p:embed/>
                  <p:pic>
                    <p:nvPicPr>
                      <p:cNvPr id="0" name="图片 1024"/>
                      <p:cNvPicPr/>
                      <p:nvPr/>
                    </p:nvPicPr>
                    <p:blipFill>
                      <a:blip r:embed="rId2"/>
                      <a:stretch>
                        <a:fillRect/>
                      </a:stretch>
                    </p:blipFill>
                    <p:spPr>
                      <a:xfrm>
                        <a:off x="3477066" y="1475955"/>
                        <a:ext cx="3824532" cy="133960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39388" y="3362198"/>
          <a:ext cx="3557246" cy="1339602"/>
        </p:xfrm>
        <a:graphic>
          <a:graphicData uri="http://schemas.openxmlformats.org/presentationml/2006/ole">
            <mc:AlternateContent xmlns:mc="http://schemas.openxmlformats.org/markup-compatibility/2006">
              <mc:Choice xmlns:v="urn:schemas-microsoft-com:vml" Requires="v">
                <p:oleObj spid="_x0000_s7" name="" r:id="rId3" imgW="1181100" imgH="444500" progId="Equation.KSEE3">
                  <p:embed/>
                </p:oleObj>
              </mc:Choice>
              <mc:Fallback>
                <p:oleObj name="" r:id="rId3" imgW="1181100" imgH="444500" progId="Equation.KSEE3">
                  <p:embed/>
                  <p:pic>
                    <p:nvPicPr>
                      <p:cNvPr id="0" name="图片 1024"/>
                      <p:cNvPicPr/>
                      <p:nvPr/>
                    </p:nvPicPr>
                    <p:blipFill>
                      <a:blip r:embed="rId4"/>
                      <a:stretch>
                        <a:fillRect/>
                      </a:stretch>
                    </p:blipFill>
                    <p:spPr>
                      <a:xfrm>
                        <a:off x="1739388" y="3362198"/>
                        <a:ext cx="3557246" cy="133960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5833745" y="3687258"/>
          <a:ext cx="4628928" cy="689482"/>
        </p:xfrm>
        <a:graphic>
          <a:graphicData uri="http://schemas.openxmlformats.org/presentationml/2006/ole">
            <mc:AlternateContent xmlns:mc="http://schemas.openxmlformats.org/markup-compatibility/2006">
              <mc:Choice xmlns:v="urn:schemas-microsoft-com:vml" Requires="v">
                <p:oleObj spid="_x0000_s10" name="" r:id="rId5" imgW="1536700" imgH="228600" progId="Equation.KSEE3">
                  <p:embed/>
                </p:oleObj>
              </mc:Choice>
              <mc:Fallback>
                <p:oleObj name="" r:id="rId5" imgW="1536700" imgH="228600" progId="Equation.KSEE3">
                  <p:embed/>
                  <p:pic>
                    <p:nvPicPr>
                      <p:cNvPr id="0" name="图片 1024"/>
                      <p:cNvPicPr/>
                      <p:nvPr/>
                    </p:nvPicPr>
                    <p:blipFill>
                      <a:blip r:embed="rId6"/>
                      <a:stretch>
                        <a:fillRect/>
                      </a:stretch>
                    </p:blipFill>
                    <p:spPr>
                      <a:xfrm>
                        <a:off x="5833745" y="3687258"/>
                        <a:ext cx="4628928" cy="689482"/>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555912" y="262206"/>
          <a:ext cx="3459474" cy="1213260"/>
        </p:xfrm>
        <a:graphic>
          <a:graphicData uri="http://schemas.openxmlformats.org/presentationml/2006/ole">
            <mc:AlternateContent xmlns:mc="http://schemas.openxmlformats.org/markup-compatibility/2006">
              <mc:Choice xmlns:v="urn:schemas-microsoft-com:vml" Requires="v">
                <p:oleObj spid="_x0000_s2049" name="" r:id="rId7" imgW="1231265" imgH="431800" progId="Equation.KSEE3">
                  <p:embed/>
                </p:oleObj>
              </mc:Choice>
              <mc:Fallback>
                <p:oleObj name="" r:id="rId7" imgW="1231265" imgH="431800" progId="Equation.KSEE3">
                  <p:embed/>
                  <p:pic>
                    <p:nvPicPr>
                      <p:cNvPr id="0" name="图片 2048"/>
                      <p:cNvPicPr/>
                      <p:nvPr/>
                    </p:nvPicPr>
                    <p:blipFill>
                      <a:blip r:embed="rId8"/>
                      <a:stretch>
                        <a:fillRect/>
                      </a:stretch>
                    </p:blipFill>
                    <p:spPr>
                      <a:xfrm>
                        <a:off x="7555912" y="262206"/>
                        <a:ext cx="3459474" cy="121326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886075" y="4906645"/>
          <a:ext cx="6920865" cy="1213485"/>
        </p:xfrm>
        <a:graphic>
          <a:graphicData uri="http://schemas.openxmlformats.org/presentationml/2006/ole">
            <mc:AlternateContent xmlns:mc="http://schemas.openxmlformats.org/markup-compatibility/2006">
              <mc:Choice xmlns:v="urn:schemas-microsoft-com:vml" Requires="v">
                <p:oleObj spid="_x0000_s13" name="" r:id="rId9" imgW="2463165" imgH="431800" progId="Equation.KSEE3">
                  <p:embed/>
                </p:oleObj>
              </mc:Choice>
              <mc:Fallback>
                <p:oleObj name="" r:id="rId9" imgW="2463165" imgH="431800" progId="Equation.KSEE3">
                  <p:embed/>
                  <p:pic>
                    <p:nvPicPr>
                      <p:cNvPr id="0" name="图片 2048"/>
                      <p:cNvPicPr/>
                      <p:nvPr/>
                    </p:nvPicPr>
                    <p:blipFill>
                      <a:blip r:embed="rId10"/>
                      <a:stretch>
                        <a:fillRect/>
                      </a:stretch>
                    </p:blipFill>
                    <p:spPr>
                      <a:xfrm>
                        <a:off x="2886075" y="4906645"/>
                        <a:ext cx="6920865" cy="121348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AdaBoost</a:t>
            </a:r>
            <a:r>
              <a:rPr lang="zh-CN" altLang="en-US">
                <a:sym typeface="+mn-ea"/>
              </a:rPr>
              <a:t>算法原理</a:t>
            </a:r>
            <a:endParaRPr lang="zh-CN" altLang="en-US"/>
          </a:p>
        </p:txBody>
      </p:sp>
      <p:grpSp>
        <p:nvGrpSpPr>
          <p:cNvPr id="15" name="组合 14"/>
          <p:cNvGrpSpPr/>
          <p:nvPr/>
        </p:nvGrpSpPr>
        <p:grpSpPr>
          <a:xfrm>
            <a:off x="1560082" y="1149137"/>
            <a:ext cx="6920218" cy="4793362"/>
            <a:chOff x="816" y="1415"/>
            <a:chExt cx="10900" cy="7550"/>
          </a:xfrm>
        </p:grpSpPr>
        <p:graphicFrame>
          <p:nvGraphicFramePr>
            <p:cNvPr id="5" name="对象 4">
              <a:hlinkClick r:id="" action="ppaction://ole?verb="/>
            </p:cNvPr>
            <p:cNvGraphicFramePr>
              <a:graphicFrameLocks noChangeAspect="1"/>
            </p:cNvGraphicFramePr>
            <p:nvPr/>
          </p:nvGraphicFramePr>
          <p:xfrm>
            <a:off x="3560" y="3481"/>
            <a:ext cx="6970" cy="1911"/>
          </p:xfrm>
          <a:graphic>
            <a:graphicData uri="http://schemas.openxmlformats.org/presentationml/2006/ole">
              <mc:AlternateContent xmlns:mc="http://schemas.openxmlformats.org/markup-compatibility/2006">
                <mc:Choice xmlns:v="urn:schemas-microsoft-com:vml" Requires="v">
                  <p:oleObj spid="_x0000_s6" name="" r:id="rId1" imgW="1574800" imgH="431800" progId="Equation.KSEE3">
                    <p:embed/>
                  </p:oleObj>
                </mc:Choice>
                <mc:Fallback>
                  <p:oleObj name="" r:id="rId1" imgW="1574800" imgH="431800" progId="Equation.KSEE3">
                    <p:embed/>
                    <p:pic>
                      <p:nvPicPr>
                        <p:cNvPr id="0" name="图片 2048"/>
                        <p:cNvPicPr/>
                        <p:nvPr/>
                      </p:nvPicPr>
                      <p:blipFill>
                        <a:blip r:embed="rId2"/>
                        <a:stretch>
                          <a:fillRect/>
                        </a:stretch>
                      </p:blipFill>
                      <p:spPr>
                        <a:xfrm>
                          <a:off x="3560" y="3481"/>
                          <a:ext cx="6970" cy="1911"/>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54" y="5554"/>
            <a:ext cx="5373" cy="1209"/>
          </p:xfrm>
          <a:graphic>
            <a:graphicData uri="http://schemas.openxmlformats.org/presentationml/2006/ole">
              <mc:AlternateContent xmlns:mc="http://schemas.openxmlformats.org/markup-compatibility/2006">
                <mc:Choice xmlns:v="urn:schemas-microsoft-com:vml" Requires="v">
                  <p:oleObj spid="_x0000_s3074" name="" r:id="rId3" imgW="1016000" imgH="228600" progId="Equation.KSEE3">
                    <p:embed/>
                  </p:oleObj>
                </mc:Choice>
                <mc:Fallback>
                  <p:oleObj name="" r:id="rId3" imgW="1016000" imgH="228600" progId="Equation.KSEE3">
                    <p:embed/>
                    <p:pic>
                      <p:nvPicPr>
                        <p:cNvPr id="0" name="图片 3073"/>
                        <p:cNvPicPr/>
                        <p:nvPr/>
                      </p:nvPicPr>
                      <p:blipFill>
                        <a:blip r:embed="rId4"/>
                        <a:stretch>
                          <a:fillRect/>
                        </a:stretch>
                      </p:blipFill>
                      <p:spPr>
                        <a:xfrm>
                          <a:off x="3354" y="5554"/>
                          <a:ext cx="5373" cy="1209"/>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16" y="1415"/>
            <a:ext cx="10901" cy="1911"/>
          </p:xfrm>
          <a:graphic>
            <a:graphicData uri="http://schemas.openxmlformats.org/presentationml/2006/ole">
              <mc:AlternateContent xmlns:mc="http://schemas.openxmlformats.org/markup-compatibility/2006">
                <mc:Choice xmlns:v="urn:schemas-microsoft-com:vml" Requires="v">
                  <p:oleObj spid="_x0000_s10" name="" r:id="rId5" imgW="2463165" imgH="431800" progId="Equation.KSEE3">
                    <p:embed/>
                  </p:oleObj>
                </mc:Choice>
                <mc:Fallback>
                  <p:oleObj name="" r:id="rId5" imgW="2463165" imgH="431800" progId="Equation.KSEE3">
                    <p:embed/>
                    <p:pic>
                      <p:nvPicPr>
                        <p:cNvPr id="0" name="图片 2048"/>
                        <p:cNvPicPr/>
                        <p:nvPr/>
                      </p:nvPicPr>
                      <p:blipFill>
                        <a:blip r:embed="rId6"/>
                        <a:stretch>
                          <a:fillRect/>
                        </a:stretch>
                      </p:blipFill>
                      <p:spPr>
                        <a:xfrm>
                          <a:off x="816" y="1415"/>
                          <a:ext cx="10901" cy="1911"/>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560" y="7055"/>
            <a:ext cx="5734" cy="1911"/>
          </p:xfrm>
          <a:graphic>
            <a:graphicData uri="http://schemas.openxmlformats.org/presentationml/2006/ole">
              <mc:AlternateContent xmlns:mc="http://schemas.openxmlformats.org/markup-compatibility/2006">
                <mc:Choice xmlns:v="urn:schemas-microsoft-com:vml" Requires="v">
                  <p:oleObj spid="_x0000_s14" name="" r:id="rId7" imgW="1295400" imgH="431800" progId="Equation.KSEE3">
                    <p:embed/>
                  </p:oleObj>
                </mc:Choice>
                <mc:Fallback>
                  <p:oleObj name="" r:id="rId7" imgW="1295400" imgH="431800" progId="Equation.KSEE3">
                    <p:embed/>
                    <p:pic>
                      <p:nvPicPr>
                        <p:cNvPr id="0" name="图片 2048"/>
                        <p:cNvPicPr/>
                        <p:nvPr/>
                      </p:nvPicPr>
                      <p:blipFill>
                        <a:blip r:embed="rId8"/>
                        <a:stretch>
                          <a:fillRect/>
                        </a:stretch>
                      </p:blipFill>
                      <p:spPr>
                        <a:xfrm>
                          <a:off x="3560" y="7055"/>
                          <a:ext cx="5734" cy="1911"/>
                        </a:xfrm>
                        <a:prstGeom prst="rect">
                          <a:avLst/>
                        </a:prstGeom>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20000"/>
          </a:bodyPr>
          <a:p>
            <a:r>
              <a:rPr lang="en-US" altLang="zh-CN"/>
              <a:t> </a:t>
            </a:r>
            <a:r>
              <a:rPr lang="zh-CN" altLang="en-US"/>
              <a:t>集成学习的思想是将若干个学习器</a:t>
            </a:r>
            <a:r>
              <a:rPr lang="en-US" altLang="zh-CN"/>
              <a:t>(</a:t>
            </a:r>
            <a:r>
              <a:rPr lang="zh-CN" altLang="en-US"/>
              <a:t>分类器</a:t>
            </a:r>
            <a:r>
              <a:rPr lang="en-US" altLang="zh-CN"/>
              <a:t>&amp;</a:t>
            </a:r>
            <a:r>
              <a:rPr lang="zh-CN" altLang="en-US"/>
              <a:t>回归器</a:t>
            </a:r>
            <a:r>
              <a:rPr lang="en-US" altLang="zh-CN"/>
              <a:t>)</a:t>
            </a:r>
            <a:r>
              <a:rPr lang="zh-CN" altLang="en-US"/>
              <a:t>组合之后产生一个新学习器。弱分类器</a:t>
            </a:r>
            <a:r>
              <a:rPr lang="en-US" altLang="zh-CN"/>
              <a:t>(weak learner)</a:t>
            </a:r>
            <a:r>
              <a:rPr lang="zh-CN" altLang="en-US"/>
              <a:t>指那些分类准确率只稍微好于随机猜测的分类器</a:t>
            </a:r>
            <a:r>
              <a:rPr lang="en-US" altLang="zh-CN"/>
              <a:t>(error rate &lt; 0.5)</a:t>
            </a:r>
            <a:r>
              <a:rPr lang="zh-CN" altLang="en-US"/>
              <a:t>；</a:t>
            </a:r>
            <a:endParaRPr lang="zh-CN" altLang="en-US"/>
          </a:p>
          <a:p>
            <a:r>
              <a:rPr lang="en-US" altLang="zh-CN"/>
              <a:t> </a:t>
            </a:r>
            <a:r>
              <a:rPr lang="zh-CN" altLang="en-US"/>
              <a:t>集成算法的成功在于保证弱分类器的多样性</a:t>
            </a:r>
            <a:r>
              <a:rPr lang="en-US" altLang="zh-CN"/>
              <a:t>(Diversity)</a:t>
            </a:r>
            <a:r>
              <a:rPr lang="zh-CN" altLang="en-US"/>
              <a:t>。而且集成不稳定的算法也能够得到一个比较明显的性能提升。</a:t>
            </a:r>
            <a:endParaRPr lang="zh-CN" altLang="en-US"/>
          </a:p>
          <a:p>
            <a:r>
              <a:rPr lang="en-US" altLang="zh-CN"/>
              <a:t> </a:t>
            </a:r>
            <a:r>
              <a:rPr lang="zh-CN" altLang="en-US"/>
              <a:t>常见的集成学习思想有：</a:t>
            </a:r>
            <a:endParaRPr lang="en-US" altLang="zh-CN"/>
          </a:p>
          <a:p>
            <a:pPr lvl="1"/>
            <a:r>
              <a:rPr lang="en-US" altLang="zh-CN"/>
              <a:t> Bagging</a:t>
            </a:r>
            <a:endParaRPr lang="en-US" altLang="zh-CN"/>
          </a:p>
          <a:p>
            <a:pPr lvl="1"/>
            <a:r>
              <a:rPr lang="en-US" altLang="zh-CN"/>
              <a:t> </a:t>
            </a:r>
            <a:r>
              <a:rPr lang="en-US" altLang="zh-CN">
                <a:sym typeface="+mn-ea"/>
              </a:rPr>
              <a:t>Boosting</a:t>
            </a:r>
            <a:endParaRPr lang="en-US" altLang="zh-CN">
              <a:sym typeface="+mn-ea"/>
            </a:endParaRPr>
          </a:p>
          <a:p>
            <a:pPr lvl="1"/>
            <a:r>
              <a:rPr lang="en-US" altLang="zh-CN"/>
              <a:t> Stacking</a:t>
            </a:r>
            <a:endParaRPr lang="en-US" altLang="zh-CN"/>
          </a:p>
        </p:txBody>
      </p:sp>
      <p:sp>
        <p:nvSpPr>
          <p:cNvPr id="4" name="标题 3"/>
          <p:cNvSpPr>
            <a:spLocks noGrp="1"/>
          </p:cNvSpPr>
          <p:nvPr>
            <p:ph type="title"/>
          </p:nvPr>
        </p:nvSpPr>
        <p:spPr/>
        <p:txBody>
          <a:bodyPr/>
          <a:p>
            <a:r>
              <a:rPr lang="zh-CN" altLang="en-US"/>
              <a:t>集成学习</a:t>
            </a:r>
            <a:r>
              <a:rPr lang="en-US" altLang="zh-CN"/>
              <a:t>(Ensemble Learning)</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AdaBoost</a:t>
            </a:r>
            <a:r>
              <a:rPr lang="zh-CN" altLang="en-US">
                <a:sym typeface="+mn-ea"/>
              </a:rPr>
              <a:t>算法原理</a:t>
            </a:r>
            <a:endParaRPr lang="zh-CN" altLang="en-US"/>
          </a:p>
        </p:txBody>
      </p:sp>
      <p:sp>
        <p:nvSpPr>
          <p:cNvPr id="2" name="内容占位符 1"/>
          <p:cNvSpPr>
            <a:spLocks noGrp="1"/>
          </p:cNvSpPr>
          <p:nvPr>
            <p:ph idx="1"/>
          </p:nvPr>
        </p:nvSpPr>
        <p:spPr>
          <a:xfrm>
            <a:off x="648970" y="944880"/>
            <a:ext cx="10704830" cy="5753735"/>
          </a:xfrm>
        </p:spPr>
        <p:txBody>
          <a:bodyPr>
            <a:normAutofit lnSpcReduction="20000"/>
          </a:bodyPr>
          <a:p>
            <a:r>
              <a:rPr lang="en-US" altLang="zh-CN" sz="2400">
                <a:cs typeface="微软雅黑" panose="020B0503020204020204" charset="-122"/>
                <a:sym typeface="+mn-ea"/>
              </a:rPr>
              <a:t> </a:t>
            </a:r>
            <a:r>
              <a:rPr lang="zh-CN" altLang="en-US" sz="2400">
                <a:cs typeface="微软雅黑" panose="020B0503020204020204" charset="-122"/>
                <a:sym typeface="+mn-ea"/>
              </a:rPr>
              <a:t>使下列公式达到最小值的α</a:t>
            </a:r>
            <a:r>
              <a:rPr lang="en-US" altLang="zh-CN" sz="2400" baseline="-25000">
                <a:cs typeface="微软雅黑" panose="020B0503020204020204" charset="-122"/>
                <a:sym typeface="+mn-ea"/>
              </a:rPr>
              <a:t>m</a:t>
            </a:r>
            <a:r>
              <a:rPr lang="zh-CN" altLang="en-US" sz="2400">
                <a:cs typeface="微软雅黑" panose="020B0503020204020204" charset="-122"/>
                <a:sym typeface="+mn-ea"/>
              </a:rPr>
              <a:t>和</a:t>
            </a:r>
            <a:r>
              <a:rPr lang="en-US" altLang="zh-CN" sz="2400">
                <a:cs typeface="微软雅黑" panose="020B0503020204020204" charset="-122"/>
                <a:sym typeface="+mn-ea"/>
              </a:rPr>
              <a:t>G</a:t>
            </a:r>
            <a:r>
              <a:rPr lang="en-US" altLang="zh-CN" sz="2400" baseline="-25000">
                <a:cs typeface="微软雅黑" panose="020B0503020204020204" charset="-122"/>
                <a:sym typeface="+mn-ea"/>
              </a:rPr>
              <a:t>m</a:t>
            </a:r>
            <a:r>
              <a:rPr lang="zh-CN" altLang="en-US" sz="2400">
                <a:cs typeface="微软雅黑" panose="020B0503020204020204" charset="-122"/>
                <a:sym typeface="+mn-ea"/>
              </a:rPr>
              <a:t>就是</a:t>
            </a:r>
            <a:r>
              <a:rPr lang="en-US" altLang="zh-CN" sz="2400">
                <a:cs typeface="微软雅黑" panose="020B0503020204020204" charset="-122"/>
                <a:sym typeface="+mn-ea"/>
              </a:rPr>
              <a:t>AdaBoost</a:t>
            </a:r>
            <a:r>
              <a:rPr lang="zh-CN" altLang="en-US" sz="2400">
                <a:cs typeface="微软雅黑" panose="020B0503020204020204" charset="-122"/>
                <a:sym typeface="+mn-ea"/>
              </a:rPr>
              <a:t>算法的最终解</a:t>
            </a:r>
            <a:endParaRPr lang="zh-CN" altLang="en-US" sz="2400">
              <a:cs typeface="微软雅黑" panose="020B0503020204020204" charset="-122"/>
              <a:sym typeface="+mn-ea"/>
            </a:endParaRPr>
          </a:p>
          <a:p>
            <a:endParaRPr lang="zh-CN" altLang="en-US" sz="2400">
              <a:cs typeface="微软雅黑" panose="020B0503020204020204" charset="-122"/>
            </a:endParaRPr>
          </a:p>
          <a:p>
            <a:endParaRPr lang="zh-CN" altLang="en-US" sz="2400">
              <a:cs typeface="微软雅黑" panose="020B0503020204020204" charset="-122"/>
            </a:endParaRPr>
          </a:p>
          <a:p>
            <a:r>
              <a:rPr lang="en-US" altLang="zh-CN" sz="2400">
                <a:cs typeface="微软雅黑" panose="020B0503020204020204" charset="-122"/>
                <a:sym typeface="+mn-ea"/>
              </a:rPr>
              <a:t> G</a:t>
            </a:r>
            <a:r>
              <a:rPr lang="zh-CN" altLang="en-US" sz="2400">
                <a:cs typeface="微软雅黑" panose="020B0503020204020204" charset="-122"/>
                <a:sym typeface="+mn-ea"/>
              </a:rPr>
              <a:t>这个分类器在训练的过程中，是为了让误差率最小，所以可以认为</a:t>
            </a:r>
            <a:r>
              <a:rPr lang="en-US" altLang="zh-CN" sz="2400">
                <a:cs typeface="微软雅黑" panose="020B0503020204020204" charset="-122"/>
                <a:sym typeface="+mn-ea"/>
              </a:rPr>
              <a:t>G</a:t>
            </a:r>
            <a:r>
              <a:rPr lang="zh-CN" altLang="en-US" sz="2400">
                <a:cs typeface="微软雅黑" panose="020B0503020204020204" charset="-122"/>
                <a:sym typeface="+mn-ea"/>
              </a:rPr>
              <a:t>越好其实就是误差率越小。</a:t>
            </a:r>
            <a:endParaRPr lang="zh-CN" altLang="en-US" sz="2400">
              <a:cs typeface="微软雅黑" panose="020B0503020204020204" charset="-122"/>
              <a:sym typeface="+mn-ea"/>
            </a:endParaRPr>
          </a:p>
          <a:p>
            <a:endParaRPr lang="zh-CN" altLang="en-US" sz="2400">
              <a:cs typeface="微软雅黑" panose="020B0503020204020204" charset="-122"/>
            </a:endParaRPr>
          </a:p>
          <a:p>
            <a:endParaRPr lang="zh-CN" altLang="en-US" sz="2400">
              <a:cs typeface="微软雅黑" panose="020B0503020204020204" charset="-122"/>
            </a:endParaRPr>
          </a:p>
          <a:p>
            <a:r>
              <a:rPr lang="en-US" altLang="zh-CN" sz="2400">
                <a:cs typeface="微软雅黑" panose="020B0503020204020204" charset="-122"/>
                <a:sym typeface="+mn-ea"/>
              </a:rPr>
              <a:t> </a:t>
            </a:r>
            <a:r>
              <a:rPr lang="zh-CN" altLang="en-US" sz="2400">
                <a:cs typeface="微软雅黑" panose="020B0503020204020204" charset="-122"/>
                <a:sym typeface="+mn-ea"/>
              </a:rPr>
              <a:t>对于α</a:t>
            </a:r>
            <a:r>
              <a:rPr lang="en-US" altLang="zh-CN" sz="2400" baseline="-25000">
                <a:cs typeface="微软雅黑" panose="020B0503020204020204" charset="-122"/>
                <a:sym typeface="+mn-ea"/>
              </a:rPr>
              <a:t>m</a:t>
            </a:r>
            <a:r>
              <a:rPr lang="zh-CN" altLang="en-US" sz="2400">
                <a:cs typeface="微软雅黑" panose="020B0503020204020204" charset="-122"/>
                <a:sym typeface="+mn-ea"/>
              </a:rPr>
              <a:t>而言，通过求导然后令导数为零，可以得到公式（</a:t>
            </a:r>
            <a:r>
              <a:rPr lang="en-US" altLang="zh-CN" sz="2400">
                <a:cs typeface="微软雅黑" panose="020B0503020204020204" charset="-122"/>
                <a:sym typeface="+mn-ea"/>
              </a:rPr>
              <a:t>log</a:t>
            </a:r>
            <a:r>
              <a:rPr lang="zh-CN" altLang="en-US" sz="2400">
                <a:cs typeface="微软雅黑" panose="020B0503020204020204" charset="-122"/>
                <a:sym typeface="+mn-ea"/>
              </a:rPr>
              <a:t>对象可以以</a:t>
            </a:r>
            <a:r>
              <a:rPr lang="en-US" altLang="zh-CN" sz="2400">
                <a:cs typeface="微软雅黑" panose="020B0503020204020204" charset="-122"/>
                <a:sym typeface="+mn-ea"/>
              </a:rPr>
              <a:t>e</a:t>
            </a:r>
            <a:r>
              <a:rPr lang="zh-CN" altLang="en-US" sz="2400">
                <a:cs typeface="微软雅黑" panose="020B0503020204020204" charset="-122"/>
                <a:sym typeface="+mn-ea"/>
              </a:rPr>
              <a:t>为底也可以以</a:t>
            </a:r>
            <a:r>
              <a:rPr lang="en-US" altLang="zh-CN" sz="2400">
                <a:cs typeface="微软雅黑" panose="020B0503020204020204" charset="-122"/>
                <a:sym typeface="+mn-ea"/>
              </a:rPr>
              <a:t>2</a:t>
            </a:r>
            <a:r>
              <a:rPr lang="zh-CN" altLang="en-US" sz="2400">
                <a:cs typeface="微软雅黑" panose="020B0503020204020204" charset="-122"/>
                <a:sym typeface="+mn-ea"/>
              </a:rPr>
              <a:t>为底）</a:t>
            </a:r>
            <a:r>
              <a:rPr lang="en-US" altLang="zh-CN" sz="2400">
                <a:cs typeface="微软雅黑" panose="020B0503020204020204" charset="-122"/>
                <a:sym typeface="+mn-ea"/>
              </a:rPr>
              <a:t>:</a:t>
            </a:r>
            <a:endParaRPr lang="en-US" altLang="zh-CN" sz="2400" baseline="-25000">
              <a:cs typeface="微软雅黑" panose="020B0503020204020204" charset="-122"/>
              <a:sym typeface="+mn-ea"/>
            </a:endParaRPr>
          </a:p>
          <a:p>
            <a:endParaRPr lang="zh-CN" altLang="en-US" sz="2400">
              <a:cs typeface="微软雅黑" panose="020B0503020204020204" charset="-122"/>
            </a:endParaRPr>
          </a:p>
        </p:txBody>
      </p:sp>
      <p:graphicFrame>
        <p:nvGraphicFramePr>
          <p:cNvPr id="10" name="对象 9">
            <a:hlinkClick r:id="" action="ppaction://ole?verb="/>
          </p:cNvPr>
          <p:cNvGraphicFramePr>
            <a:graphicFrameLocks noChangeAspect="1"/>
          </p:cNvGraphicFramePr>
          <p:nvPr/>
        </p:nvGraphicFramePr>
        <p:xfrm>
          <a:off x="2937815" y="1487459"/>
          <a:ext cx="6316445" cy="1213260"/>
        </p:xfrm>
        <a:graphic>
          <a:graphicData uri="http://schemas.openxmlformats.org/presentationml/2006/ole">
            <mc:AlternateContent xmlns:mc="http://schemas.openxmlformats.org/markup-compatibility/2006">
              <mc:Choice xmlns:v="urn:schemas-microsoft-com:vml" Requires="v">
                <p:oleObj spid="_x0000_s11" name="" r:id="rId1" imgW="2247900" imgH="431800" progId="Equation.KSEE3">
                  <p:embed/>
                </p:oleObj>
              </mc:Choice>
              <mc:Fallback>
                <p:oleObj name="" r:id="rId1" imgW="2247900" imgH="431800" progId="Equation.KSEE3">
                  <p:embed/>
                  <p:pic>
                    <p:nvPicPr>
                      <p:cNvPr id="0" name="图片 2048"/>
                      <p:cNvPicPr/>
                      <p:nvPr/>
                    </p:nvPicPr>
                    <p:blipFill>
                      <a:blip r:embed="rId2"/>
                      <a:stretch>
                        <a:fillRect/>
                      </a:stretch>
                    </p:blipFill>
                    <p:spPr>
                      <a:xfrm>
                        <a:off x="2937815" y="1487459"/>
                        <a:ext cx="6316445" cy="121326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282648" y="3736930"/>
          <a:ext cx="4741302" cy="942800"/>
        </p:xfrm>
        <a:graphic>
          <a:graphicData uri="http://schemas.openxmlformats.org/presentationml/2006/ole">
            <mc:AlternateContent xmlns:mc="http://schemas.openxmlformats.org/markup-compatibility/2006">
              <mc:Choice xmlns:v="urn:schemas-microsoft-com:vml" Requires="v">
                <p:oleObj spid="_x0000_s4097" name="" r:id="rId3" imgW="2171700" imgH="431800" progId="Equation.KSEE3">
                  <p:embed/>
                </p:oleObj>
              </mc:Choice>
              <mc:Fallback>
                <p:oleObj name="" r:id="rId3" imgW="2171700" imgH="431800" progId="Equation.KSEE3">
                  <p:embed/>
                  <p:pic>
                    <p:nvPicPr>
                      <p:cNvPr id="0" name="图片 4096"/>
                      <p:cNvPicPr/>
                      <p:nvPr/>
                    </p:nvPicPr>
                    <p:blipFill>
                      <a:blip r:embed="rId4"/>
                      <a:stretch>
                        <a:fillRect/>
                      </a:stretch>
                    </p:blipFill>
                    <p:spPr>
                      <a:xfrm>
                        <a:off x="1282648" y="3736930"/>
                        <a:ext cx="4741302" cy="9428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6230291" y="3771214"/>
          <a:ext cx="5374280" cy="874233"/>
        </p:xfrm>
        <a:graphic>
          <a:graphicData uri="http://schemas.openxmlformats.org/presentationml/2006/ole">
            <mc:AlternateContent xmlns:mc="http://schemas.openxmlformats.org/markup-compatibility/2006">
              <mc:Choice xmlns:v="urn:schemas-microsoft-com:vml" Requires="v">
                <p:oleObj spid="_x0000_s4098" name="" r:id="rId5" imgW="2654300" imgH="431800" progId="Equation.KSEE3">
                  <p:embed/>
                </p:oleObj>
              </mc:Choice>
              <mc:Fallback>
                <p:oleObj name="" r:id="rId5" imgW="2654300" imgH="431800" progId="Equation.KSEE3">
                  <p:embed/>
                  <p:pic>
                    <p:nvPicPr>
                      <p:cNvPr id="0" name="图片 4097"/>
                      <p:cNvPicPr/>
                      <p:nvPr/>
                    </p:nvPicPr>
                    <p:blipFill>
                      <a:blip r:embed="rId6"/>
                      <a:stretch>
                        <a:fillRect/>
                      </a:stretch>
                    </p:blipFill>
                    <p:spPr>
                      <a:xfrm>
                        <a:off x="6230291" y="3771214"/>
                        <a:ext cx="5374280" cy="874233"/>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099" name="" r:id="rId7" imgW="914400" imgH="215900" progId="Equation.KSEE3">
                  <p:embed/>
                </p:oleObj>
              </mc:Choice>
              <mc:Fallback>
                <p:oleObj name="" r:id="rId7" imgW="914400" imgH="215900" progId="Equation.KSEE3">
                  <p:embed/>
                  <p:pic>
                    <p:nvPicPr>
                      <p:cNvPr id="0" name="图片 4098"/>
                      <p:cNvPicPr/>
                      <p:nvPr/>
                    </p:nvPicPr>
                    <p:blipFill>
                      <a:blip r:embed="rId8"/>
                      <a:stretch>
                        <a:fillRect/>
                      </a:stretch>
                    </p:blipFill>
                    <p:spPr>
                      <a:xfrm>
                        <a:off x="5638567" y="3320435"/>
                        <a:ext cx="914231" cy="21586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4119950" y="5552714"/>
          <a:ext cx="2683648" cy="1145963"/>
        </p:xfrm>
        <a:graphic>
          <a:graphicData uri="http://schemas.openxmlformats.org/presentationml/2006/ole">
            <mc:AlternateContent xmlns:mc="http://schemas.openxmlformats.org/markup-compatibility/2006">
              <mc:Choice xmlns:v="urn:schemas-microsoft-com:vml" Requires="v">
                <p:oleObj spid="_x0000_s15672" name="" r:id="rId9" imgW="1130300" imgH="482600" progId="Equation.KSEE3">
                  <p:embed/>
                </p:oleObj>
              </mc:Choice>
              <mc:Fallback>
                <p:oleObj name="" r:id="rId9" imgW="1130300" imgH="482600" progId="Equation.KSEE3">
                  <p:embed/>
                  <p:pic>
                    <p:nvPicPr>
                      <p:cNvPr id="0" name="图片 2049"/>
                      <p:cNvPicPr/>
                      <p:nvPr/>
                    </p:nvPicPr>
                    <p:blipFill>
                      <a:blip r:embed="rId10"/>
                      <a:stretch>
                        <a:fillRect/>
                      </a:stretch>
                    </p:blipFill>
                    <p:spPr>
                      <a:xfrm>
                        <a:off x="4119950" y="5552714"/>
                        <a:ext cx="2683648" cy="1145963"/>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81050" y="1209040"/>
            <a:ext cx="10515600" cy="5487035"/>
          </a:xfrm>
        </p:spPr>
        <p:txBody>
          <a:bodyPr>
            <a:normAutofit lnSpcReduction="10000"/>
          </a:bodyPr>
          <a:lstStyle/>
          <a:p>
            <a:pPr>
              <a:lnSpc>
                <a:spcPct val="150000"/>
              </a:lnSpc>
            </a:pPr>
            <a:r>
              <a:rPr lang="en-US" altLang="zh-CN" sz="2400" dirty="0">
                <a:sym typeface="+mn-ea"/>
              </a:rPr>
              <a:t>1. </a:t>
            </a:r>
            <a:r>
              <a:rPr lang="zh-CN" altLang="en-US" sz="2400" dirty="0">
                <a:sym typeface="+mn-ea"/>
              </a:rPr>
              <a:t>假设训练数据集</a:t>
            </a:r>
            <a:r>
              <a:rPr lang="en-US" altLang="zh-CN" sz="2400" dirty="0">
                <a:sym typeface="+mn-ea"/>
              </a:rPr>
              <a:t>T={(X</a:t>
            </a:r>
            <a:r>
              <a:rPr lang="en-US" altLang="zh-CN" sz="2400" baseline="-25000" dirty="0">
                <a:sym typeface="+mn-ea"/>
              </a:rPr>
              <a:t>1</a:t>
            </a:r>
            <a:r>
              <a:rPr lang="en-US" altLang="zh-CN" sz="2400" dirty="0">
                <a:sym typeface="+mn-ea"/>
              </a:rPr>
              <a:t>,Y</a:t>
            </a:r>
            <a:r>
              <a:rPr lang="en-US" altLang="zh-CN" sz="2400" baseline="-25000" dirty="0">
                <a:sym typeface="+mn-ea"/>
              </a:rPr>
              <a:t>1</a:t>
            </a:r>
            <a:r>
              <a:rPr lang="en-US" altLang="zh-CN" sz="2400" dirty="0">
                <a:sym typeface="+mn-ea"/>
              </a:rPr>
              <a:t>),(X</a:t>
            </a:r>
            <a:r>
              <a:rPr lang="en-US" altLang="zh-CN" sz="2400" baseline="-25000" dirty="0">
                <a:sym typeface="+mn-ea"/>
              </a:rPr>
              <a:t>2</a:t>
            </a:r>
            <a:r>
              <a:rPr lang="en-US" altLang="zh-CN" sz="2400" dirty="0">
                <a:sym typeface="+mn-ea"/>
              </a:rPr>
              <a:t>,Y</a:t>
            </a:r>
            <a:r>
              <a:rPr lang="en-US" altLang="zh-CN" sz="2400" baseline="-25000" dirty="0">
                <a:sym typeface="+mn-ea"/>
              </a:rPr>
              <a:t>2</a:t>
            </a:r>
            <a:r>
              <a:rPr lang="en-US" altLang="zh-CN" sz="2400" dirty="0">
                <a:sym typeface="+mn-ea"/>
              </a:rPr>
              <a:t>)....(X</a:t>
            </a:r>
            <a:r>
              <a:rPr lang="en-US" altLang="zh-CN" sz="2400" baseline="-25000" dirty="0">
                <a:sym typeface="+mn-ea"/>
              </a:rPr>
              <a:t>n</a:t>
            </a:r>
            <a:r>
              <a:rPr lang="en-US" altLang="zh-CN" sz="2400" dirty="0">
                <a:sym typeface="+mn-ea"/>
              </a:rPr>
              <a:t>,Y</a:t>
            </a:r>
            <a:r>
              <a:rPr lang="en-US" altLang="zh-CN" sz="2400" baseline="-25000" dirty="0">
                <a:sym typeface="+mn-ea"/>
              </a:rPr>
              <a:t>n</a:t>
            </a:r>
            <a:r>
              <a:rPr lang="en-US" altLang="zh-CN" sz="2400" dirty="0">
                <a:sym typeface="+mn-ea"/>
              </a:rPr>
              <a:t>)}</a:t>
            </a:r>
            <a:endParaRPr lang="en-US" altLang="zh-CN" sz="2400" dirty="0">
              <a:solidFill>
                <a:schemeClr val="tx1"/>
              </a:solidFill>
            </a:endParaRPr>
          </a:p>
          <a:p>
            <a:pPr>
              <a:lnSpc>
                <a:spcPct val="150000"/>
              </a:lnSpc>
            </a:pPr>
            <a:r>
              <a:rPr lang="en-US" altLang="zh-CN" sz="2400" dirty="0">
                <a:sym typeface="+mn-ea"/>
              </a:rPr>
              <a:t>2. </a:t>
            </a:r>
            <a:r>
              <a:rPr lang="zh-CN" altLang="en-US" sz="2400" dirty="0">
                <a:sym typeface="+mn-ea"/>
              </a:rPr>
              <a:t>初始化训练数据权重分布</a:t>
            </a:r>
            <a:endParaRPr lang="zh-CN" altLang="en-US" sz="2400" dirty="0">
              <a:sym typeface="+mn-ea"/>
            </a:endParaRPr>
          </a:p>
          <a:p>
            <a:pPr>
              <a:lnSpc>
                <a:spcPct val="150000"/>
              </a:lnSpc>
            </a:pPr>
            <a:endParaRPr lang="en-US" altLang="zh-CN" sz="2400" dirty="0">
              <a:solidFill>
                <a:schemeClr val="tx1"/>
              </a:solidFill>
            </a:endParaRPr>
          </a:p>
          <a:p>
            <a:pPr>
              <a:lnSpc>
                <a:spcPct val="150000"/>
              </a:lnSpc>
            </a:pPr>
            <a:r>
              <a:rPr lang="en-US" altLang="zh-CN" sz="2400" dirty="0">
                <a:sym typeface="+mn-ea"/>
              </a:rPr>
              <a:t>3. </a:t>
            </a:r>
            <a:r>
              <a:rPr lang="zh-CN" altLang="en-US" sz="2400" dirty="0">
                <a:sym typeface="+mn-ea"/>
              </a:rPr>
              <a:t>使用具有权值分布</a:t>
            </a:r>
            <a:r>
              <a:rPr lang="en-US" altLang="zh-CN" sz="2400" dirty="0" err="1">
                <a:sym typeface="+mn-ea"/>
              </a:rPr>
              <a:t>D</a:t>
            </a:r>
            <a:r>
              <a:rPr lang="en-US" altLang="zh-CN" sz="2400" baseline="-25000" dirty="0" err="1">
                <a:sym typeface="+mn-ea"/>
              </a:rPr>
              <a:t>m</a:t>
            </a:r>
            <a:r>
              <a:rPr lang="zh-CN" altLang="en-US" sz="2400" dirty="0">
                <a:sym typeface="+mn-ea"/>
              </a:rPr>
              <a:t>的训练数据集学习，得到基本分类器</a:t>
            </a:r>
            <a:endParaRPr lang="zh-CN" altLang="en-US" sz="2400" dirty="0">
              <a:sym typeface="+mn-ea"/>
            </a:endParaRPr>
          </a:p>
          <a:p>
            <a:pPr>
              <a:lnSpc>
                <a:spcPct val="150000"/>
              </a:lnSpc>
            </a:pPr>
            <a:endParaRPr lang="zh-CN" altLang="en-US" sz="2400" dirty="0"/>
          </a:p>
          <a:p>
            <a:pPr>
              <a:lnSpc>
                <a:spcPct val="150000"/>
              </a:lnSpc>
            </a:pPr>
            <a:r>
              <a:rPr lang="en-US" altLang="zh-CN" sz="2400" dirty="0"/>
              <a:t>4. </a:t>
            </a:r>
            <a:r>
              <a:rPr lang="zh-CN" altLang="en-US" sz="2400" dirty="0"/>
              <a:t>计算</a:t>
            </a:r>
            <a:r>
              <a:rPr lang="en-US" altLang="zh-CN" sz="2400" dirty="0"/>
              <a:t>G</a:t>
            </a:r>
            <a:r>
              <a:rPr lang="en-US" altLang="zh-CN" sz="2400" baseline="-25000" dirty="0"/>
              <a:t>m</a:t>
            </a:r>
            <a:r>
              <a:rPr lang="en-US" altLang="zh-CN" sz="2400" dirty="0"/>
              <a:t>(x)</a:t>
            </a:r>
            <a:r>
              <a:rPr lang="zh-CN" altLang="en-US" sz="2400" dirty="0"/>
              <a:t>在</a:t>
            </a:r>
            <a:r>
              <a:rPr lang="zh-CN" altLang="en-US" sz="2400" dirty="0">
                <a:solidFill>
                  <a:schemeClr val="tx1"/>
                </a:solidFill>
              </a:rPr>
              <a:t>训练集上的分类误差</a:t>
            </a: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en-US" altLang="zh-CN" sz="2400" dirty="0">
                <a:sym typeface="+mn-ea"/>
              </a:rPr>
              <a:t>5. </a:t>
            </a:r>
            <a:r>
              <a:rPr lang="zh-CN" altLang="en-US" sz="2400" dirty="0">
                <a:sym typeface="+mn-ea"/>
              </a:rPr>
              <a:t>计算</a:t>
            </a:r>
            <a:r>
              <a:rPr lang="en-US" altLang="zh-CN" sz="2400" dirty="0">
                <a:sym typeface="+mn-ea"/>
              </a:rPr>
              <a:t>G</a:t>
            </a:r>
            <a:r>
              <a:rPr lang="en-US" altLang="zh-CN" sz="2400" baseline="-25000" dirty="0">
                <a:sym typeface="+mn-ea"/>
              </a:rPr>
              <a:t>m</a:t>
            </a:r>
            <a:r>
              <a:rPr lang="en-US" altLang="zh-CN" sz="2400" dirty="0">
                <a:sym typeface="+mn-ea"/>
              </a:rPr>
              <a:t>(x)</a:t>
            </a:r>
            <a:r>
              <a:rPr lang="zh-CN" altLang="en-US" sz="2400" dirty="0">
                <a:sym typeface="+mn-ea"/>
              </a:rPr>
              <a:t>模型的权重系数</a:t>
            </a:r>
            <a:r>
              <a:rPr lang="zh-CN" altLang="en-US" sz="2400" dirty="0">
                <a:latin typeface="Arial" panose="020B0604020202020204" pitchFamily="34" charset="0"/>
                <a:sym typeface="+mn-ea"/>
              </a:rPr>
              <a:t>α</a:t>
            </a:r>
            <a:r>
              <a:rPr lang="en-US" altLang="zh-CN" sz="2400" baseline="-25000" dirty="0">
                <a:latin typeface="Arial" panose="020B0604020202020204" pitchFamily="34" charset="0"/>
                <a:sym typeface="+mn-ea"/>
              </a:rPr>
              <a:t>m</a:t>
            </a:r>
            <a:r>
              <a:rPr lang="zh-CN" altLang="en-US" sz="2400" dirty="0">
                <a:sym typeface="+mn-ea"/>
              </a:rPr>
              <a:t>：</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sym typeface="+mn-ea"/>
              </a:rPr>
              <a:t>Adaboost</a:t>
            </a:r>
            <a:r>
              <a:rPr lang="zh-CN" altLang="en-US" dirty="0">
                <a:sym typeface="+mn-ea"/>
              </a:rPr>
              <a:t>算法构建过程一</a:t>
            </a:r>
            <a:endParaRPr lang="zh-CN" altLang="en-US" dirty="0"/>
          </a:p>
        </p:txBody>
      </p:sp>
      <p:graphicFrame>
        <p:nvGraphicFramePr>
          <p:cNvPr id="2" name="对象 1">
            <a:hlinkClick r:id="" action="ppaction://ole?verb=0"/>
          </p:cNvPr>
          <p:cNvGraphicFramePr>
            <a:graphicFrameLocks noChangeAspect="1"/>
          </p:cNvGraphicFramePr>
          <p:nvPr/>
        </p:nvGraphicFramePr>
        <p:xfrm>
          <a:off x="3255420" y="4758459"/>
          <a:ext cx="6872602" cy="1119298"/>
        </p:xfrm>
        <a:graphic>
          <a:graphicData uri="http://schemas.openxmlformats.org/presentationml/2006/ole">
            <mc:AlternateContent xmlns:mc="http://schemas.openxmlformats.org/markup-compatibility/2006">
              <mc:Choice xmlns:v="urn:schemas-microsoft-com:vml" Requires="v">
                <p:oleObj spid="_x0000_s15671" name="公式" r:id="rId1" imgW="2602865" imgH="431800" progId="Equation.3">
                  <p:embed/>
                </p:oleObj>
              </mc:Choice>
              <mc:Fallback>
                <p:oleObj name="公式" r:id="rId1" imgW="2602865" imgH="431800" progId="Equation.3">
                  <p:embed/>
                  <p:pic>
                    <p:nvPicPr>
                      <p:cNvPr id="0" name="图片 2048"/>
                      <p:cNvPicPr/>
                      <p:nvPr/>
                    </p:nvPicPr>
                    <p:blipFill>
                      <a:blip r:embed="rId2"/>
                      <a:stretch>
                        <a:fillRect/>
                      </a:stretch>
                    </p:blipFill>
                    <p:spPr>
                      <a:xfrm>
                        <a:off x="3255420" y="4758459"/>
                        <a:ext cx="6872602" cy="111929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430085" y="5773640"/>
          <a:ext cx="3039182" cy="1079300"/>
        </p:xfrm>
        <a:graphic>
          <a:graphicData uri="http://schemas.openxmlformats.org/presentationml/2006/ole">
            <mc:AlternateContent xmlns:mc="http://schemas.openxmlformats.org/markup-compatibility/2006">
              <mc:Choice xmlns:v="urn:schemas-microsoft-com:vml" Requires="v">
                <p:oleObj spid="_x0000_s15672" name="" r:id="rId3" imgW="1358900" imgH="482600" progId="Equation.KSEE3">
                  <p:embed/>
                </p:oleObj>
              </mc:Choice>
              <mc:Fallback>
                <p:oleObj name="" r:id="rId3" imgW="1358900" imgH="482600" progId="Equation.KSEE3">
                  <p:embed/>
                  <p:pic>
                    <p:nvPicPr>
                      <p:cNvPr id="0" name="图片 2049"/>
                      <p:cNvPicPr/>
                      <p:nvPr/>
                    </p:nvPicPr>
                    <p:blipFill>
                      <a:blip r:embed="rId4"/>
                      <a:stretch>
                        <a:fillRect/>
                      </a:stretch>
                    </p:blipFill>
                    <p:spPr>
                      <a:xfrm>
                        <a:off x="5430085" y="5773640"/>
                        <a:ext cx="3039182" cy="10793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568325" y="2269740"/>
          <a:ext cx="8036977" cy="1078665"/>
        </p:xfrm>
        <a:graphic>
          <a:graphicData uri="http://schemas.openxmlformats.org/presentationml/2006/ole">
            <mc:AlternateContent xmlns:mc="http://schemas.openxmlformats.org/markup-compatibility/2006">
              <mc:Choice xmlns:v="urn:schemas-microsoft-com:vml" Requires="v">
                <p:oleObj spid="_x0000_s15673" name="" r:id="rId5" imgW="2933700" imgH="393700" progId="Equation.KSEE3">
                  <p:embed/>
                </p:oleObj>
              </mc:Choice>
              <mc:Fallback>
                <p:oleObj name="" r:id="rId5" imgW="2933700" imgH="393700" progId="Equation.KSEE3">
                  <p:embed/>
                  <p:pic>
                    <p:nvPicPr>
                      <p:cNvPr id="0" name="图片 1024"/>
                      <p:cNvPicPr/>
                      <p:nvPr/>
                    </p:nvPicPr>
                    <p:blipFill>
                      <a:blip r:embed="rId6"/>
                      <a:stretch>
                        <a:fillRect/>
                      </a:stretch>
                    </p:blipFill>
                    <p:spPr>
                      <a:xfrm>
                        <a:off x="2568325" y="2269740"/>
                        <a:ext cx="8036977" cy="107866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255420" y="3747105"/>
          <a:ext cx="3268375" cy="612662"/>
        </p:xfrm>
        <a:graphic>
          <a:graphicData uri="http://schemas.openxmlformats.org/presentationml/2006/ole">
            <mc:AlternateContent xmlns:mc="http://schemas.openxmlformats.org/markup-compatibility/2006">
              <mc:Choice xmlns:v="urn:schemas-microsoft-com:vml" Requires="v">
                <p:oleObj spid="_x0000_s1025" name="" r:id="rId7" imgW="1219200" imgH="228600" progId="Equation.KSEE3">
                  <p:embed/>
                </p:oleObj>
              </mc:Choice>
              <mc:Fallback>
                <p:oleObj name="" r:id="rId7" imgW="1219200" imgH="228600" progId="Equation.KSEE3">
                  <p:embed/>
                  <p:pic>
                    <p:nvPicPr>
                      <p:cNvPr id="0" name="图片 1024"/>
                      <p:cNvPicPr/>
                      <p:nvPr/>
                    </p:nvPicPr>
                    <p:blipFill>
                      <a:blip r:embed="rId8"/>
                      <a:stretch>
                        <a:fillRect/>
                      </a:stretch>
                    </p:blipFill>
                    <p:spPr>
                      <a:xfrm>
                        <a:off x="3255420" y="3747105"/>
                        <a:ext cx="3268375" cy="612662"/>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6. </a:t>
            </a:r>
            <a:r>
              <a:rPr lang="zh-CN" altLang="en-US" sz="2400" dirty="0">
                <a:solidFill>
                  <a:schemeClr val="tx1"/>
                </a:solidFill>
              </a:rPr>
              <a:t>权重训练数据集的权值分布</a:t>
            </a: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en-US" altLang="zh-CN" sz="2400" dirty="0">
                <a:sym typeface="+mn-ea"/>
              </a:rPr>
              <a:t>7. </a:t>
            </a:r>
            <a:r>
              <a:rPr lang="zh-CN" altLang="en-US" sz="2400" dirty="0">
                <a:sym typeface="+mn-ea"/>
              </a:rPr>
              <a:t>这里</a:t>
            </a:r>
            <a:r>
              <a:rPr lang="en-US" altLang="zh-CN" sz="2400" dirty="0" err="1">
                <a:sym typeface="+mn-ea"/>
              </a:rPr>
              <a:t>Z</a:t>
            </a:r>
            <a:r>
              <a:rPr lang="en-US" altLang="zh-CN" sz="2400" baseline="-25000" dirty="0" err="1">
                <a:sym typeface="+mn-ea"/>
              </a:rPr>
              <a:t>m</a:t>
            </a:r>
            <a:r>
              <a:rPr lang="zh-CN" altLang="en-US" sz="2400" dirty="0">
                <a:sym typeface="+mn-ea"/>
              </a:rPr>
              <a:t>是规范化因子</a:t>
            </a:r>
            <a:r>
              <a:rPr lang="en-US" altLang="zh-CN" sz="2400" dirty="0">
                <a:sym typeface="+mn-ea"/>
              </a:rPr>
              <a:t>(</a:t>
            </a:r>
            <a:r>
              <a:rPr lang="zh-CN" altLang="en-US" sz="2400" dirty="0">
                <a:sym typeface="+mn-ea"/>
              </a:rPr>
              <a:t>归一化</a:t>
            </a:r>
            <a:r>
              <a:rPr lang="en-US" altLang="zh-CN" sz="2400" dirty="0">
                <a:sym typeface="+mn-ea"/>
              </a:rPr>
              <a:t>)</a:t>
            </a:r>
            <a:endParaRPr lang="en-US" altLang="zh-CN" sz="2400" dirty="0">
              <a:sym typeface="+mn-ea"/>
            </a:endParaRPr>
          </a:p>
          <a:p>
            <a:pPr>
              <a:lnSpc>
                <a:spcPct val="150000"/>
              </a:lnSpc>
            </a:pPr>
            <a:endParaRPr lang="en-US" altLang="zh-CN" sz="2400" dirty="0">
              <a:sym typeface="+mn-ea"/>
            </a:endParaRPr>
          </a:p>
          <a:p>
            <a:pPr>
              <a:lnSpc>
                <a:spcPct val="150000"/>
              </a:lnSpc>
            </a:pPr>
            <a:r>
              <a:rPr lang="en-US" altLang="zh-CN" sz="2400" dirty="0">
                <a:sym typeface="+mn-ea"/>
              </a:rPr>
              <a:t>8. </a:t>
            </a:r>
            <a:r>
              <a:rPr lang="zh-CN" altLang="en-US" sz="2400" dirty="0">
                <a:sym typeface="+mn-ea"/>
              </a:rPr>
              <a:t>构建基本分类器的线性组合</a:t>
            </a:r>
            <a:endParaRPr lang="zh-CN" altLang="en-US" sz="2400" dirty="0">
              <a:sym typeface="+mn-ea"/>
            </a:endParaRPr>
          </a:p>
          <a:p>
            <a:pPr>
              <a:lnSpc>
                <a:spcPct val="150000"/>
              </a:lnSpc>
            </a:pPr>
            <a:endParaRPr lang="zh-CN" altLang="en-US" sz="2400" dirty="0">
              <a:sym typeface="+mn-ea"/>
            </a:endParaRPr>
          </a:p>
          <a:p>
            <a:pPr>
              <a:lnSpc>
                <a:spcPct val="150000"/>
              </a:lnSpc>
            </a:pPr>
            <a:r>
              <a:rPr lang="en-US" altLang="zh-CN" sz="2400" dirty="0">
                <a:sym typeface="+mn-ea"/>
              </a:rPr>
              <a:t>9. </a:t>
            </a:r>
            <a:r>
              <a:rPr lang="zh-CN" altLang="en-US" sz="2400" dirty="0">
                <a:sym typeface="+mn-ea"/>
              </a:rPr>
              <a:t>得到最终分类器</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sym typeface="+mn-ea"/>
              </a:rPr>
              <a:t>Adaboost</a:t>
            </a:r>
            <a:r>
              <a:rPr lang="zh-CN" altLang="en-US" dirty="0">
                <a:sym typeface="+mn-ea"/>
              </a:rPr>
              <a:t>算法构建过程二</a:t>
            </a:r>
            <a:endParaRPr lang="zh-CN" altLang="en-US" dirty="0"/>
          </a:p>
        </p:txBody>
      </p:sp>
      <p:graphicFrame>
        <p:nvGraphicFramePr>
          <p:cNvPr id="7" name="对象 6">
            <a:hlinkClick r:id="" action="ppaction://ole?verb=0"/>
          </p:cNvPr>
          <p:cNvGraphicFramePr>
            <a:graphicFrameLocks noChangeAspect="1"/>
          </p:cNvGraphicFramePr>
          <p:nvPr/>
        </p:nvGraphicFramePr>
        <p:xfrm>
          <a:off x="761874" y="1833183"/>
          <a:ext cx="6228197" cy="661547"/>
        </p:xfrm>
        <a:graphic>
          <a:graphicData uri="http://schemas.openxmlformats.org/presentationml/2006/ole">
            <mc:AlternateContent xmlns:mc="http://schemas.openxmlformats.org/markup-compatibility/2006">
              <mc:Choice xmlns:v="urn:schemas-microsoft-com:vml" Requires="v">
                <p:oleObj spid="_x0000_s16726" name="" r:id="rId1" imgW="2273300" imgH="241300" progId="Equation.KSEE3">
                  <p:embed/>
                </p:oleObj>
              </mc:Choice>
              <mc:Fallback>
                <p:oleObj name="" r:id="rId1" imgW="2273300" imgH="241300" progId="Equation.KSEE3">
                  <p:embed/>
                  <p:pic>
                    <p:nvPicPr>
                      <p:cNvPr id="0" name="图片 1024"/>
                      <p:cNvPicPr/>
                      <p:nvPr/>
                    </p:nvPicPr>
                    <p:blipFill>
                      <a:blip r:embed="rId2"/>
                      <a:stretch>
                        <a:fillRect/>
                      </a:stretch>
                    </p:blipFill>
                    <p:spPr>
                      <a:xfrm>
                        <a:off x="761874" y="1833183"/>
                        <a:ext cx="6228197" cy="66154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5278584" y="2901424"/>
          <a:ext cx="3400430" cy="1055175"/>
        </p:xfrm>
        <a:graphic>
          <a:graphicData uri="http://schemas.openxmlformats.org/presentationml/2006/ole">
            <mc:AlternateContent xmlns:mc="http://schemas.openxmlformats.org/markup-compatibility/2006">
              <mc:Choice xmlns:v="urn:schemas-microsoft-com:vml" Requires="v">
                <p:oleObj spid="_x0000_s16727" name="公式" r:id="rId3" imgW="1384300" imgH="431800" progId="Equation.3">
                  <p:embed/>
                </p:oleObj>
              </mc:Choice>
              <mc:Fallback>
                <p:oleObj name="公式" r:id="rId3" imgW="1384300" imgH="431800" progId="Equation.3">
                  <p:embed/>
                  <p:pic>
                    <p:nvPicPr>
                      <p:cNvPr id="0" name="图片 3073"/>
                      <p:cNvPicPr/>
                      <p:nvPr/>
                    </p:nvPicPr>
                    <p:blipFill>
                      <a:blip r:embed="rId4"/>
                      <a:stretch>
                        <a:fillRect/>
                      </a:stretch>
                    </p:blipFill>
                    <p:spPr>
                      <a:xfrm>
                        <a:off x="5278584" y="2901424"/>
                        <a:ext cx="3400430" cy="1055175"/>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4957324" y="4177526"/>
          <a:ext cx="2776976" cy="1016447"/>
        </p:xfrm>
        <a:graphic>
          <a:graphicData uri="http://schemas.openxmlformats.org/presentationml/2006/ole">
            <mc:AlternateContent xmlns:mc="http://schemas.openxmlformats.org/markup-compatibility/2006">
              <mc:Choice xmlns:v="urn:schemas-microsoft-com:vml" Requires="v">
                <p:oleObj spid="_x0000_s16728" name="公式" r:id="rId5" imgW="1181100" imgH="431800" progId="Equation.3">
                  <p:embed/>
                </p:oleObj>
              </mc:Choice>
              <mc:Fallback>
                <p:oleObj name="公式" r:id="rId5" imgW="1181100" imgH="431800" progId="Equation.3">
                  <p:embed/>
                  <p:pic>
                    <p:nvPicPr>
                      <p:cNvPr id="0" name="图片 16727"/>
                      <p:cNvPicPr/>
                      <p:nvPr/>
                    </p:nvPicPr>
                    <p:blipFill>
                      <a:blip r:embed="rId6"/>
                      <a:stretch>
                        <a:fillRect/>
                      </a:stretch>
                    </p:blipFill>
                    <p:spPr>
                      <a:xfrm>
                        <a:off x="4957324" y="4177526"/>
                        <a:ext cx="2776976" cy="101644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01229" y="5414912"/>
          <a:ext cx="5646009" cy="1114854"/>
        </p:xfrm>
        <a:graphic>
          <a:graphicData uri="http://schemas.openxmlformats.org/presentationml/2006/ole">
            <mc:AlternateContent xmlns:mc="http://schemas.openxmlformats.org/markup-compatibility/2006">
              <mc:Choice xmlns:v="urn:schemas-microsoft-com:vml" Requires="v">
                <p:oleObj spid="_x0000_s16729" name="公式" r:id="rId7" imgW="2374265" imgH="457200" progId="Equation.3">
                  <p:embed/>
                </p:oleObj>
              </mc:Choice>
              <mc:Fallback>
                <p:oleObj name="公式" r:id="rId7" imgW="2374265" imgH="457200" progId="Equation.3">
                  <p:embed/>
                  <p:pic>
                    <p:nvPicPr>
                      <p:cNvPr id="0" name="图片 16728"/>
                      <p:cNvPicPr/>
                      <p:nvPr/>
                    </p:nvPicPr>
                    <p:blipFill>
                      <a:blip r:embed="rId8"/>
                      <a:stretch>
                        <a:fillRect/>
                      </a:stretch>
                    </p:blipFill>
                    <p:spPr>
                      <a:xfrm>
                        <a:off x="3601229" y="5414912"/>
                        <a:ext cx="5646009" cy="1114854"/>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179427" y="1408169"/>
          <a:ext cx="4197843" cy="1347221"/>
        </p:xfrm>
        <a:graphic>
          <a:graphicData uri="http://schemas.openxmlformats.org/presentationml/2006/ole">
            <mc:AlternateContent xmlns:mc="http://schemas.openxmlformats.org/markup-compatibility/2006">
              <mc:Choice xmlns:v="urn:schemas-microsoft-com:vml" Requires="v">
                <p:oleObj spid="_x0000_s16730" name="公式" r:id="rId9" imgW="1384300" imgH="444500" progId="Equation.3">
                  <p:embed/>
                </p:oleObj>
              </mc:Choice>
              <mc:Fallback>
                <p:oleObj name="公式" r:id="rId9" imgW="1384300" imgH="444500" progId="Equation.3">
                  <p:embed/>
                  <p:pic>
                    <p:nvPicPr>
                      <p:cNvPr id="0" name="对象 8">
                        <a:hlinkClick r:id="" action="ppaction://ole?verb=0"/>
                      </p:cNvPr>
                      <p:cNvPicPr/>
                      <p:nvPr/>
                    </p:nvPicPr>
                    <p:blipFill>
                      <a:blip r:embed="rId10"/>
                      <a:stretch>
                        <a:fillRect/>
                      </a:stretch>
                    </p:blipFill>
                    <p:spPr>
                      <a:xfrm>
                        <a:off x="7179427" y="1408169"/>
                        <a:ext cx="4197843" cy="1347221"/>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sym typeface="+mn-ea"/>
              </a:rPr>
              <a:t>Adaboost</a:t>
            </a:r>
            <a:r>
              <a:rPr lang="zh-CN" altLang="en-US" dirty="0">
                <a:sym typeface="+mn-ea"/>
              </a:rPr>
              <a:t>算法的直观理解</a:t>
            </a:r>
            <a:endParaRPr lang="zh-CN" altLang="en-US" dirty="0"/>
          </a:p>
        </p:txBody>
      </p:sp>
      <p:sp>
        <p:nvSpPr>
          <p:cNvPr id="4" name="内容占位符 3"/>
          <p:cNvSpPr>
            <a:spLocks noGrp="1"/>
          </p:cNvSpPr>
          <p:nvPr>
            <p:ph idx="1"/>
          </p:nvPr>
        </p:nvSpPr>
        <p:spPr/>
        <p:txBody>
          <a:bodyPr/>
          <a:p>
            <a:r>
              <a:rPr lang="zh-CN" altLang="en-US" dirty="0">
                <a:sym typeface="+mn-ea"/>
              </a:rPr>
              <a:t>使用下列样本作为训练数据，试图使用</a:t>
            </a:r>
            <a:r>
              <a:rPr lang="en-US" altLang="zh-CN" dirty="0" err="1">
                <a:sym typeface="+mn-ea"/>
              </a:rPr>
              <a:t>AdaBoost</a:t>
            </a:r>
            <a:r>
              <a:rPr lang="zh-CN" altLang="en-US" dirty="0">
                <a:sym typeface="+mn-ea"/>
              </a:rPr>
              <a:t>算法学习一个强分类器</a:t>
            </a:r>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初始化训练数据集的权值分布</a:t>
            </a:r>
            <a:endParaRPr lang="zh-CN" altLang="en-US" dirty="0"/>
          </a:p>
          <a:p>
            <a:endParaRPr lang="zh-CN" altLang="en-US"/>
          </a:p>
        </p:txBody>
      </p:sp>
      <p:sp>
        <p:nvSpPr>
          <p:cNvPr id="7" name="内容占位符 3"/>
          <p:cNvSpPr>
            <a:spLocks noGrp="1"/>
          </p:cNvSpPr>
          <p:nvPr/>
        </p:nvSpPr>
        <p:spPr>
          <a:xfrm>
            <a:off x="535382" y="3885589"/>
            <a:ext cx="11176470" cy="730750"/>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1"/>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2400" dirty="0">
              <a:solidFill>
                <a:schemeClr val="tx1"/>
              </a:solidFill>
            </a:endParaRPr>
          </a:p>
        </p:txBody>
      </p:sp>
      <p:graphicFrame>
        <p:nvGraphicFramePr>
          <p:cNvPr id="10" name="对象 9">
            <a:hlinkClick r:id="" action="ppaction://ole?verb=0"/>
          </p:cNvPr>
          <p:cNvGraphicFramePr>
            <a:graphicFrameLocks noChangeAspect="1"/>
          </p:cNvGraphicFramePr>
          <p:nvPr/>
        </p:nvGraphicFramePr>
        <p:xfrm>
          <a:off x="2064457" y="4773524"/>
          <a:ext cx="8315055" cy="1078665"/>
        </p:xfrm>
        <a:graphic>
          <a:graphicData uri="http://schemas.openxmlformats.org/presentationml/2006/ole">
            <mc:AlternateContent xmlns:mc="http://schemas.openxmlformats.org/markup-compatibility/2006">
              <mc:Choice xmlns:v="urn:schemas-microsoft-com:vml" Requires="v">
                <p:oleObj spid="_x0000_s20536" name="" r:id="rId4" imgW="3035300" imgH="393700" progId="Equation.KSEE3">
                  <p:embed/>
                </p:oleObj>
              </mc:Choice>
              <mc:Fallback>
                <p:oleObj name="" r:id="rId4" imgW="3035300" imgH="393700" progId="Equation.KSEE3">
                  <p:embed/>
                  <p:pic>
                    <p:nvPicPr>
                      <p:cNvPr id="0" name="对象 7">
                        <a:hlinkClick r:id="" action="ppaction://ole?verb=0"/>
                      </p:cNvPr>
                      <p:cNvPicPr/>
                      <p:nvPr/>
                    </p:nvPicPr>
                    <p:blipFill>
                      <a:blip r:embed="rId5"/>
                      <a:stretch>
                        <a:fillRect/>
                      </a:stretch>
                    </p:blipFill>
                    <p:spPr>
                      <a:xfrm>
                        <a:off x="2064457" y="4773524"/>
                        <a:ext cx="8315055" cy="107866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2064457" y="5778380"/>
          <a:ext cx="2143191" cy="714397"/>
        </p:xfrm>
        <a:graphic>
          <a:graphicData uri="http://schemas.openxmlformats.org/presentationml/2006/ole">
            <mc:AlternateContent xmlns:mc="http://schemas.openxmlformats.org/markup-compatibility/2006">
              <mc:Choice xmlns:v="urn:schemas-microsoft-com:vml" Requires="v">
                <p:oleObj spid="_x0000_s20537" name="公式" r:id="rId6" imgW="16459200" imgH="5486400" progId="Equation.3">
                  <p:embed/>
                </p:oleObj>
              </mc:Choice>
              <mc:Fallback>
                <p:oleObj name="公式" r:id="rId6" imgW="16459200" imgH="5486400" progId="Equation.3">
                  <p:embed/>
                  <p:pic>
                    <p:nvPicPr>
                      <p:cNvPr id="0" name="图片 20536"/>
                      <p:cNvPicPr/>
                      <p:nvPr/>
                    </p:nvPicPr>
                    <p:blipFill>
                      <a:blip r:embed="rId7"/>
                      <a:stretch>
                        <a:fillRect/>
                      </a:stretch>
                    </p:blipFill>
                    <p:spPr>
                      <a:xfrm>
                        <a:off x="2064457" y="5778380"/>
                        <a:ext cx="2143191" cy="714397"/>
                      </a:xfrm>
                      <a:prstGeom prst="rect">
                        <a:avLst/>
                      </a:prstGeom>
                    </p:spPr>
                  </p:pic>
                </p:oleObj>
              </mc:Fallback>
            </mc:AlternateContent>
          </a:graphicData>
        </a:graphic>
      </p:graphicFrame>
      <p:graphicFrame>
        <p:nvGraphicFramePr>
          <p:cNvPr id="2" name="表格 1"/>
          <p:cNvGraphicFramePr/>
          <p:nvPr/>
        </p:nvGraphicFramePr>
        <p:xfrm>
          <a:off x="1663564" y="2742824"/>
          <a:ext cx="8535670" cy="1143000"/>
        </p:xfrm>
        <a:graphic>
          <a:graphicData uri="http://schemas.openxmlformats.org/drawingml/2006/table">
            <a:tbl>
              <a:tblPr>
                <a:tableStyleId>{5C22544A-7EE6-4342-B048-85BDC9FD1C3A}</a:tableStyleId>
              </a:tblPr>
              <a:tblGrid>
                <a:gridCol w="775970"/>
                <a:gridCol w="775970"/>
                <a:gridCol w="775970"/>
                <a:gridCol w="775970"/>
                <a:gridCol w="775970"/>
                <a:gridCol w="775970"/>
                <a:gridCol w="775970"/>
                <a:gridCol w="775970"/>
                <a:gridCol w="775970"/>
                <a:gridCol w="775970"/>
                <a:gridCol w="775970"/>
              </a:tblGrid>
              <a:tr h="381000">
                <a:tc>
                  <a:txBody>
                    <a:bodyPr/>
                    <a:p>
                      <a:pPr algn="ctr">
                        <a:buNone/>
                      </a:pPr>
                      <a:r>
                        <a:rPr lang="zh-CN" altLang="en-US" sz="1800"/>
                        <a:t>序号</a:t>
                      </a:r>
                      <a:endParaRPr lang="zh-CN" altLang="en-US"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c>
                  <a:txBody>
                    <a:bodyPr/>
                    <a:p>
                      <a:pPr algn="ctr">
                        <a:buNone/>
                      </a:pPr>
                      <a:r>
                        <a:rPr lang="en-US" altLang="zh-CN" sz="1800"/>
                        <a:t>10</a:t>
                      </a:r>
                      <a:endParaRPr lang="en-US" altLang="zh-CN" sz="1800"/>
                    </a:p>
                  </a:txBody>
                  <a:tcPr marL="91423" marR="91423" marT="45711" marB="45711"/>
                </a:tc>
              </a:tr>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en-US" altLang="zh-CN" dirty="0" err="1">
                <a:sym typeface="+mn-ea"/>
              </a:rPr>
              <a:t>Adaboost</a:t>
            </a:r>
            <a:r>
              <a:rPr altLang="en-US">
                <a:sym typeface="+mn-ea"/>
              </a:rPr>
              <a:t>算法的直观理解</a:t>
            </a:r>
            <a:endParaRPr lang="zh-CN" altLang="en-US"/>
          </a:p>
        </p:txBody>
      </p:sp>
      <p:sp>
        <p:nvSpPr>
          <p:cNvPr id="11" name="内容占位符 10"/>
          <p:cNvSpPr>
            <a:spLocks noGrp="1"/>
          </p:cNvSpPr>
          <p:nvPr>
            <p:ph idx="1"/>
          </p:nvPr>
        </p:nvSpPr>
        <p:spPr/>
        <p:txBody>
          <a:bodyPr/>
          <a:p>
            <a:r>
              <a:rPr lang="zh-CN" altLang="en-US" dirty="0">
                <a:sym typeface="+mn-ea"/>
              </a:rPr>
              <a:t>对于</a:t>
            </a:r>
            <a:r>
              <a:rPr lang="en-US" altLang="zh-CN" dirty="0">
                <a:sym typeface="+mn-ea"/>
              </a:rPr>
              <a:t>m=1</a:t>
            </a:r>
            <a:endParaRPr lang="en-US" altLang="zh-CN" dirty="0">
              <a:sym typeface="+mn-ea"/>
            </a:endParaRPr>
          </a:p>
          <a:p>
            <a:r>
              <a:rPr lang="zh-CN" altLang="en-US" dirty="0">
                <a:sym typeface="+mn-ea"/>
              </a:rPr>
              <a:t>在权值分布为</a:t>
            </a:r>
            <a:r>
              <a:rPr lang="en-US" altLang="zh-CN" dirty="0">
                <a:sym typeface="+mn-ea"/>
              </a:rPr>
              <a:t>D1</a:t>
            </a:r>
            <a:r>
              <a:rPr lang="zh-CN" altLang="en-US" dirty="0">
                <a:sym typeface="+mn-ea"/>
              </a:rPr>
              <a:t>的训练数据上，阈值</a:t>
            </a:r>
            <a:r>
              <a:rPr lang="en-US" altLang="zh-CN" dirty="0">
                <a:sym typeface="+mn-ea"/>
              </a:rPr>
              <a:t>v</a:t>
            </a:r>
            <a:r>
              <a:rPr lang="zh-CN" altLang="en-US" dirty="0">
                <a:sym typeface="+mn-ea"/>
              </a:rPr>
              <a:t>取</a:t>
            </a:r>
            <a:r>
              <a:rPr lang="en-US" altLang="zh-CN" dirty="0">
                <a:sym typeface="+mn-ea"/>
              </a:rPr>
              <a:t>2.5</a:t>
            </a:r>
            <a:r>
              <a:rPr lang="zh-CN" altLang="en-US" dirty="0">
                <a:sym typeface="+mn-ea"/>
              </a:rPr>
              <a:t>时误差率最低，故基本分类器为：</a:t>
            </a:r>
            <a:endParaRPr lang="zh-CN" altLang="en-US" dirty="0">
              <a:sym typeface="+mn-ea"/>
            </a:endParaRPr>
          </a:p>
          <a:p>
            <a:endParaRPr lang="en-US" altLang="zh-CN"/>
          </a:p>
          <a:p>
            <a:r>
              <a:rPr lang="en-US" altLang="zh-CN" dirty="0">
                <a:sym typeface="+mn-ea"/>
              </a:rPr>
              <a:t>G1(x)</a:t>
            </a:r>
            <a:r>
              <a:rPr lang="zh-CN" altLang="en-US" dirty="0">
                <a:sym typeface="+mn-ea"/>
              </a:rPr>
              <a:t>在训练数据集上的误差率：</a:t>
            </a:r>
            <a:endParaRPr lang="en-US" altLang="zh-CN" dirty="0">
              <a:solidFill>
                <a:schemeClr val="tx1"/>
              </a:solidFill>
            </a:endParaRPr>
          </a:p>
          <a:p>
            <a:r>
              <a:rPr lang="zh-CN" altLang="en-US" dirty="0">
                <a:sym typeface="+mn-ea"/>
              </a:rPr>
              <a:t>计算</a:t>
            </a:r>
            <a:r>
              <a:rPr lang="en-US" altLang="zh-CN" dirty="0">
                <a:sym typeface="+mn-ea"/>
              </a:rPr>
              <a:t>G1</a:t>
            </a:r>
            <a:r>
              <a:rPr lang="zh-CN" altLang="en-US" dirty="0">
                <a:sym typeface="+mn-ea"/>
              </a:rPr>
              <a:t>的系数：</a:t>
            </a:r>
            <a:endParaRPr lang="en-US" altLang="zh-CN"/>
          </a:p>
        </p:txBody>
      </p:sp>
      <p:graphicFrame>
        <p:nvGraphicFramePr>
          <p:cNvPr id="8" name="对象 7"/>
          <p:cNvGraphicFramePr>
            <a:graphicFrameLocks noChangeAspect="1"/>
          </p:cNvGraphicFramePr>
          <p:nvPr/>
        </p:nvGraphicFramePr>
        <p:xfrm>
          <a:off x="6361524" y="4191520"/>
          <a:ext cx="4833360" cy="759954"/>
        </p:xfrm>
        <a:graphic>
          <a:graphicData uri="http://schemas.openxmlformats.org/presentationml/2006/ole">
            <mc:AlternateContent xmlns:mc="http://schemas.openxmlformats.org/markup-compatibility/2006">
              <mc:Choice xmlns:v="urn:schemas-microsoft-com:vml" Requires="v">
                <p:oleObj spid="_x0000_s21563" name="公式" r:id="rId1" imgW="1485900" imgH="228600" progId="Equation.3">
                  <p:embed/>
                </p:oleObj>
              </mc:Choice>
              <mc:Fallback>
                <p:oleObj name="公式" r:id="rId1" imgW="1485900" imgH="228600" progId="Equation.3">
                  <p:embed/>
                  <p:pic>
                    <p:nvPicPr>
                      <p:cNvPr id="0" name="图片 21562"/>
                      <p:cNvPicPr/>
                      <p:nvPr/>
                    </p:nvPicPr>
                    <p:blipFill>
                      <a:blip r:embed="rId2"/>
                      <a:stretch>
                        <a:fillRect/>
                      </a:stretch>
                    </p:blipFill>
                    <p:spPr>
                      <a:xfrm>
                        <a:off x="6361524" y="4191520"/>
                        <a:ext cx="4833360" cy="75995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711575" y="5108575"/>
          <a:ext cx="4086225" cy="1170305"/>
        </p:xfrm>
        <a:graphic>
          <a:graphicData uri="http://schemas.openxmlformats.org/presentationml/2006/ole">
            <mc:AlternateContent xmlns:mc="http://schemas.openxmlformats.org/markup-compatibility/2006">
              <mc:Choice xmlns:v="urn:schemas-microsoft-com:vml" Requires="v">
                <p:oleObj spid="_x0000_s21564" name="公式" r:id="rId3" imgW="1638300" imgH="431800" progId="Equation.3">
                  <p:embed/>
                </p:oleObj>
              </mc:Choice>
              <mc:Fallback>
                <p:oleObj name="公式" r:id="rId3" imgW="1638300" imgH="431800" progId="Equation.3">
                  <p:embed/>
                  <p:pic>
                    <p:nvPicPr>
                      <p:cNvPr id="0" name="图片 21563"/>
                      <p:cNvPicPr/>
                      <p:nvPr/>
                    </p:nvPicPr>
                    <p:blipFill>
                      <a:blip r:embed="rId4"/>
                      <a:stretch>
                        <a:fillRect/>
                      </a:stretch>
                    </p:blipFill>
                    <p:spPr>
                      <a:xfrm>
                        <a:off x="3711575" y="5108575"/>
                        <a:ext cx="4086225" cy="1170305"/>
                      </a:xfrm>
                      <a:prstGeom prst="rect">
                        <a:avLst/>
                      </a:prstGeom>
                    </p:spPr>
                  </p:pic>
                </p:oleObj>
              </mc:Fallback>
            </mc:AlternateContent>
          </a:graphicData>
        </a:graphic>
      </p:graphicFrame>
      <p:graphicFrame>
        <p:nvGraphicFramePr>
          <p:cNvPr id="2" name="表格 1"/>
          <p:cNvGraphicFramePr/>
          <p:nvPr/>
        </p:nvGraphicFramePr>
        <p:xfrm>
          <a:off x="2824815" y="1003751"/>
          <a:ext cx="8528685" cy="1143000"/>
        </p:xfrm>
        <a:graphic>
          <a:graphicData uri="http://schemas.openxmlformats.org/drawingml/2006/table">
            <a:tbl>
              <a:tblPr>
                <a:tableStyleId>{5C22544A-7EE6-4342-B048-85BDC9FD1C3A}</a:tableStyleId>
              </a:tblPr>
              <a:tblGrid>
                <a:gridCol w="775335"/>
                <a:gridCol w="775335"/>
                <a:gridCol w="775335"/>
                <a:gridCol w="775335"/>
                <a:gridCol w="775335"/>
                <a:gridCol w="775335"/>
                <a:gridCol w="775335"/>
                <a:gridCol w="775335"/>
                <a:gridCol w="775335"/>
                <a:gridCol w="775335"/>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bl>
          </a:graphicData>
        </a:graphic>
      </p:graphicFrame>
      <p:graphicFrame>
        <p:nvGraphicFramePr>
          <p:cNvPr id="10" name="对象 9">
            <a:hlinkClick r:id="" action="ppaction://ole?verb="/>
          </p:cNvPr>
          <p:cNvGraphicFramePr>
            <a:graphicFrameLocks noChangeAspect="1"/>
          </p:cNvGraphicFramePr>
          <p:nvPr/>
        </p:nvGraphicFramePr>
        <p:xfrm>
          <a:off x="3491865" y="2911475"/>
          <a:ext cx="3049270" cy="1132840"/>
        </p:xfrm>
        <a:graphic>
          <a:graphicData uri="http://schemas.openxmlformats.org/presentationml/2006/ole">
            <mc:AlternateContent xmlns:mc="http://schemas.openxmlformats.org/markup-compatibility/2006">
              <mc:Choice xmlns:v="urn:schemas-microsoft-com:vml" Requires="v">
                <p:oleObj spid="_x0000_s1025" name="" r:id="rId5" imgW="1231265" imgH="457200" progId="Equation.KSEE3">
                  <p:embed/>
                </p:oleObj>
              </mc:Choice>
              <mc:Fallback>
                <p:oleObj name="" r:id="rId5" imgW="1231265" imgH="457200" progId="Equation.KSEE3">
                  <p:embed/>
                  <p:pic>
                    <p:nvPicPr>
                      <p:cNvPr id="0" name="图片 1024"/>
                      <p:cNvPicPr/>
                      <p:nvPr/>
                    </p:nvPicPr>
                    <p:blipFill>
                      <a:blip r:embed="rId6"/>
                      <a:stretch>
                        <a:fillRect/>
                      </a:stretch>
                    </p:blipFill>
                    <p:spPr>
                      <a:xfrm>
                        <a:off x="3491865" y="2911475"/>
                        <a:ext cx="3049270" cy="113284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err="1">
                <a:sym typeface="+mn-ea"/>
              </a:rPr>
              <a:t>Adaboost</a:t>
            </a:r>
            <a:r>
              <a:rPr altLang="en-US">
                <a:sym typeface="+mn-ea"/>
              </a:rPr>
              <a:t>算法的直观理解</a:t>
            </a:r>
            <a:endParaRPr lang="zh-CN" altLang="en-US"/>
          </a:p>
        </p:txBody>
      </p:sp>
      <p:sp>
        <p:nvSpPr>
          <p:cNvPr id="3" name="内容占位符 2"/>
          <p:cNvSpPr>
            <a:spLocks noGrp="1"/>
          </p:cNvSpPr>
          <p:nvPr>
            <p:ph idx="1"/>
          </p:nvPr>
        </p:nvSpPr>
        <p:spPr>
          <a:xfrm>
            <a:off x="838200" y="1076325"/>
            <a:ext cx="10515600" cy="5100955"/>
          </a:xfrm>
        </p:spPr>
        <p:txBody>
          <a:bodyPr/>
          <a:p>
            <a:r>
              <a:rPr lang="zh-CN" altLang="en-US" dirty="0">
                <a:sym typeface="+mn-ea"/>
              </a:rPr>
              <a:t>更新数据集的权值分布</a:t>
            </a:r>
            <a:endParaRPr lang="zh-CN" altLang="en-US" dirty="0">
              <a:sym typeface="+mn-ea"/>
            </a:endParaRPr>
          </a:p>
          <a:p>
            <a:endParaRPr lang="zh-CN" altLang="en-US"/>
          </a:p>
          <a:p>
            <a:endParaRPr lang="zh-CN" altLang="en-US"/>
          </a:p>
          <a:p>
            <a:endParaRPr lang="zh-CN" altLang="en-US"/>
          </a:p>
          <a:p>
            <a:endParaRPr lang="zh-CN" altLang="en-US"/>
          </a:p>
          <a:p>
            <a:r>
              <a:rPr lang="zh-CN" altLang="en-US" dirty="0">
                <a:sym typeface="+mn-ea"/>
              </a:rPr>
              <a:t>分类器</a:t>
            </a:r>
            <a:r>
              <a:rPr lang="en-US" altLang="zh-CN" dirty="0">
                <a:sym typeface="+mn-ea"/>
              </a:rPr>
              <a:t>sign(f1(x))</a:t>
            </a:r>
            <a:r>
              <a:rPr lang="zh-CN" altLang="en-US" dirty="0">
                <a:sym typeface="+mn-ea"/>
              </a:rPr>
              <a:t>在训练数据集上有</a:t>
            </a:r>
            <a:r>
              <a:rPr lang="en-US" altLang="zh-CN" dirty="0">
                <a:sym typeface="+mn-ea"/>
              </a:rPr>
              <a:t>3</a:t>
            </a:r>
            <a:r>
              <a:rPr lang="zh-CN" altLang="en-US" dirty="0">
                <a:sym typeface="+mn-ea"/>
              </a:rPr>
              <a:t>个误分类点</a:t>
            </a:r>
            <a:endParaRPr lang="zh-CN" altLang="en-US"/>
          </a:p>
        </p:txBody>
      </p:sp>
      <p:graphicFrame>
        <p:nvGraphicFramePr>
          <p:cNvPr id="11" name="对象 10"/>
          <p:cNvGraphicFramePr>
            <a:graphicFrameLocks noChangeAspect="1"/>
          </p:cNvGraphicFramePr>
          <p:nvPr/>
        </p:nvGraphicFramePr>
        <p:xfrm>
          <a:off x="271295" y="2853117"/>
          <a:ext cx="12065941" cy="800587"/>
        </p:xfrm>
        <a:graphic>
          <a:graphicData uri="http://schemas.openxmlformats.org/presentationml/2006/ole">
            <mc:AlternateContent xmlns:mc="http://schemas.openxmlformats.org/markup-compatibility/2006">
              <mc:Choice xmlns:v="urn:schemas-microsoft-com:vml" Requires="v">
                <p:oleObj spid="_x0000_s26692" name="公式" r:id="rId1" imgW="4762500" imgH="431800" progId="Equation.3">
                  <p:embed/>
                </p:oleObj>
              </mc:Choice>
              <mc:Fallback>
                <p:oleObj name="公式" r:id="rId1" imgW="4762500" imgH="431800" progId="Equation.3">
                  <p:embed/>
                  <p:pic>
                    <p:nvPicPr>
                      <p:cNvPr id="0" name="对象 10"/>
                      <p:cNvPicPr/>
                      <p:nvPr/>
                    </p:nvPicPr>
                    <p:blipFill>
                      <a:blip r:embed="rId2"/>
                      <a:stretch>
                        <a:fillRect/>
                      </a:stretch>
                    </p:blipFill>
                    <p:spPr>
                      <a:xfrm>
                        <a:off x="271295" y="2853117"/>
                        <a:ext cx="12065941" cy="800587"/>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532890" y="4056804"/>
          <a:ext cx="4629563" cy="823443"/>
        </p:xfrm>
        <a:graphic>
          <a:graphicData uri="http://schemas.openxmlformats.org/presentationml/2006/ole">
            <mc:AlternateContent xmlns:mc="http://schemas.openxmlformats.org/markup-compatibility/2006">
              <mc:Choice xmlns:v="urn:schemas-microsoft-com:vml" Requires="v">
                <p:oleObj spid="_x0000_s26693" name="公式" r:id="rId3" imgW="1231265" imgH="215900" progId="Equation.3">
                  <p:embed/>
                </p:oleObj>
              </mc:Choice>
              <mc:Fallback>
                <p:oleObj name="公式" r:id="rId3" imgW="1231265" imgH="215900" progId="Equation.3">
                  <p:embed/>
                  <p:pic>
                    <p:nvPicPr>
                      <p:cNvPr id="0" name="对象 11"/>
                      <p:cNvPicPr/>
                      <p:nvPr/>
                    </p:nvPicPr>
                    <p:blipFill>
                      <a:blip r:embed="rId4"/>
                      <a:stretch>
                        <a:fillRect/>
                      </a:stretch>
                    </p:blipFill>
                    <p:spPr>
                      <a:xfrm>
                        <a:off x="1532890" y="4056804"/>
                        <a:ext cx="4629563" cy="8234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17738" y="1944302"/>
          <a:ext cx="6228197" cy="661547"/>
        </p:xfrm>
        <a:graphic>
          <a:graphicData uri="http://schemas.openxmlformats.org/presentationml/2006/ole">
            <mc:AlternateContent xmlns:mc="http://schemas.openxmlformats.org/markup-compatibility/2006">
              <mc:Choice xmlns:v="urn:schemas-microsoft-com:vml" Requires="v">
                <p:oleObj spid="_x0000_s16726" name="" r:id="rId5" imgW="2273300" imgH="241300" progId="Equation.KSEE3">
                  <p:embed/>
                </p:oleObj>
              </mc:Choice>
              <mc:Fallback>
                <p:oleObj name="" r:id="rId5" imgW="2273300" imgH="241300" progId="Equation.KSEE3">
                  <p:embed/>
                  <p:pic>
                    <p:nvPicPr>
                      <p:cNvPr id="0" name="图片 1024"/>
                      <p:cNvPicPr/>
                      <p:nvPr/>
                    </p:nvPicPr>
                    <p:blipFill>
                      <a:blip r:embed="rId6"/>
                      <a:stretch>
                        <a:fillRect/>
                      </a:stretch>
                    </p:blipFill>
                    <p:spPr>
                      <a:xfrm>
                        <a:off x="1217738" y="1944302"/>
                        <a:ext cx="6228197" cy="661547"/>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536231" y="1505319"/>
          <a:ext cx="4197843" cy="1347221"/>
        </p:xfrm>
        <a:graphic>
          <a:graphicData uri="http://schemas.openxmlformats.org/presentationml/2006/ole">
            <mc:AlternateContent xmlns:mc="http://schemas.openxmlformats.org/markup-compatibility/2006">
              <mc:Choice xmlns:v="urn:schemas-microsoft-com:vml" Requires="v">
                <p:oleObj spid="_x0000_s16730" name="公式" r:id="rId7" imgW="1384300" imgH="444500" progId="Equation.3">
                  <p:embed/>
                </p:oleObj>
              </mc:Choice>
              <mc:Fallback>
                <p:oleObj name="公式" r:id="rId7" imgW="1384300" imgH="444500" progId="Equation.3">
                  <p:embed/>
                  <p:pic>
                    <p:nvPicPr>
                      <p:cNvPr id="0" name="对象 8">
                        <a:hlinkClick r:id="" action="ppaction://ole?verb=0"/>
                      </p:cNvPr>
                      <p:cNvPicPr/>
                      <p:nvPr/>
                    </p:nvPicPr>
                    <p:blipFill>
                      <a:blip r:embed="rId8"/>
                      <a:stretch>
                        <a:fillRect/>
                      </a:stretch>
                    </p:blipFill>
                    <p:spPr>
                      <a:xfrm>
                        <a:off x="7536231" y="1505319"/>
                        <a:ext cx="4197843" cy="1347221"/>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err="1">
                <a:sym typeface="+mn-ea"/>
              </a:rPr>
              <a:t>Adaboost</a:t>
            </a:r>
            <a:r>
              <a:rPr lang="zh-CN" altLang="en-US" dirty="0">
                <a:sym typeface="+mn-ea"/>
              </a:rPr>
              <a:t>算法的直观理解</a:t>
            </a:r>
            <a:endParaRPr lang="zh-CN" altLang="en-US"/>
          </a:p>
        </p:txBody>
      </p:sp>
      <p:graphicFrame>
        <p:nvGraphicFramePr>
          <p:cNvPr id="5" name="表格 4"/>
          <p:cNvGraphicFramePr/>
          <p:nvPr/>
        </p:nvGraphicFramePr>
        <p:xfrm>
          <a:off x="669290" y="1824990"/>
          <a:ext cx="8228330" cy="2197100"/>
        </p:xfrm>
        <a:graphic>
          <a:graphicData uri="http://schemas.openxmlformats.org/drawingml/2006/table">
            <a:tbl>
              <a:tblPr>
                <a:tableStyleId>{5C22544A-7EE6-4342-B048-85BDC9FD1C3A}</a:tableStyleId>
              </a:tblPr>
              <a:tblGrid>
                <a:gridCol w="748030"/>
                <a:gridCol w="748030"/>
                <a:gridCol w="748030"/>
                <a:gridCol w="748030"/>
                <a:gridCol w="748030"/>
                <a:gridCol w="748030"/>
                <a:gridCol w="748030"/>
                <a:gridCol w="748030"/>
                <a:gridCol w="748030"/>
                <a:gridCol w="748030"/>
                <a:gridCol w="748030"/>
              </a:tblGrid>
              <a:tr h="43942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43942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439420">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r h="439420">
                <a:tc>
                  <a:txBody>
                    <a:bodyPr/>
                    <a:p>
                      <a:pPr algn="ctr">
                        <a:buNone/>
                      </a:pPr>
                      <a:r>
                        <a:rPr lang="en-US" altLang="zh-CN" sz="1800" b="1">
                          <a:solidFill>
                            <a:schemeClr val="accent6">
                              <a:lumMod val="75000"/>
                            </a:schemeClr>
                          </a:solidFill>
                        </a:rPr>
                        <a:t>G</a:t>
                      </a:r>
                      <a:r>
                        <a:rPr lang="en-US" altLang="zh-CN" sz="1800" b="1" baseline="-25000">
                          <a:solidFill>
                            <a:schemeClr val="accent6">
                              <a:lumMod val="75000"/>
                            </a:schemeClr>
                          </a:solidFill>
                        </a:rPr>
                        <a:t>1</a:t>
                      </a:r>
                      <a:endParaRPr lang="en-US" altLang="zh-CN" sz="1800" b="1" baseline="-25000">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r>
              <a:tr h="439420">
                <a:tc>
                  <a:txBody>
                    <a:bodyPr/>
                    <a:p>
                      <a:pPr algn="ctr">
                        <a:buNone/>
                      </a:pPr>
                      <a:r>
                        <a:rPr lang="en-US" altLang="zh-CN" sz="1800" b="1">
                          <a:solidFill>
                            <a:schemeClr val="accent6">
                              <a:lumMod val="75000"/>
                            </a:schemeClr>
                          </a:solidFill>
                        </a:rPr>
                        <a:t>G_R1</a:t>
                      </a:r>
                      <a:endParaRPr lang="zh-CN" altLang="en-US"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bg1"/>
                          </a:solidFill>
                        </a:rPr>
                        <a:t>-1</a:t>
                      </a:r>
                      <a:endParaRPr lang="en-US" altLang="zh-CN" sz="1800" b="0">
                        <a:solidFill>
                          <a:schemeClr val="bg1"/>
                        </a:solidFill>
                      </a:endParaRPr>
                    </a:p>
                  </a:txBody>
                  <a:tcPr marL="91423" marR="91423" marT="45711" marB="45711">
                    <a:solidFill>
                      <a:schemeClr val="accent6"/>
                    </a:solidFill>
                  </a:tcPr>
                </a:tc>
                <a:tc>
                  <a:txBody>
                    <a:bodyPr/>
                    <a:p>
                      <a:pPr algn="ctr">
                        <a:buNone/>
                      </a:pPr>
                      <a:r>
                        <a:rPr lang="en-US" altLang="zh-CN" sz="1800" b="1">
                          <a:solidFill>
                            <a:schemeClr val="bg1"/>
                          </a:solidFill>
                        </a:rPr>
                        <a:t>-1</a:t>
                      </a:r>
                      <a:endParaRPr lang="en-US" altLang="zh-CN" sz="1800" b="1">
                        <a:solidFill>
                          <a:schemeClr val="bg1"/>
                        </a:solidFill>
                      </a:endParaRPr>
                    </a:p>
                  </a:txBody>
                  <a:tcPr marL="91423" marR="91423" marT="45711" marB="45711">
                    <a:solidFill>
                      <a:schemeClr val="accent6"/>
                    </a:solidFill>
                  </a:tcPr>
                </a:tc>
                <a:tc>
                  <a:txBody>
                    <a:bodyPr/>
                    <a:p>
                      <a:pPr algn="ctr">
                        <a:buNone/>
                      </a:pPr>
                      <a:r>
                        <a:rPr lang="en-US" altLang="zh-CN" sz="1800" b="1">
                          <a:solidFill>
                            <a:schemeClr val="bg1"/>
                          </a:solidFill>
                        </a:rPr>
                        <a:t>-1</a:t>
                      </a:r>
                      <a:endParaRPr lang="en-US" altLang="zh-CN" sz="1800" b="0">
                        <a:solidFill>
                          <a:schemeClr val="bg1"/>
                        </a:solidFill>
                      </a:endParaRPr>
                    </a:p>
                  </a:txBody>
                  <a:tcPr marL="91423" marR="91423" marT="45711" marB="45711">
                    <a:solidFill>
                      <a:schemeClr val="accent6"/>
                    </a:solidFill>
                  </a:tcPr>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r>
            </a:tbl>
          </a:graphicData>
        </a:graphic>
      </p:graphicFrame>
      <p:graphicFrame>
        <p:nvGraphicFramePr>
          <p:cNvPr id="6" name="表格 5"/>
          <p:cNvGraphicFramePr/>
          <p:nvPr/>
        </p:nvGraphicFramePr>
        <p:xfrm>
          <a:off x="9358630" y="2646680"/>
          <a:ext cx="2430780" cy="821690"/>
        </p:xfrm>
        <a:graphic>
          <a:graphicData uri="http://schemas.openxmlformats.org/drawingml/2006/table">
            <a:tbl>
              <a:tblPr>
                <a:tableStyleId>{5C22544A-7EE6-4342-B048-85BDC9FD1C3A}</a:tableStyleId>
              </a:tblPr>
              <a:tblGrid>
                <a:gridCol w="1215390"/>
                <a:gridCol w="1215390"/>
              </a:tblGrid>
              <a:tr h="405765">
                <a:tc>
                  <a:txBody>
                    <a:bodyPr/>
                    <a:p>
                      <a:pPr algn="ctr">
                        <a:buNone/>
                      </a:pPr>
                      <a:r>
                        <a:rPr lang="en-US" altLang="zh-CN" sz="1800"/>
                        <a:t>alpha</a:t>
                      </a:r>
                      <a:endParaRPr lang="en-US" altLang="zh-CN" sz="1800"/>
                    </a:p>
                  </a:txBody>
                  <a:tcPr marL="91423" marR="91423" marT="45711" marB="45711"/>
                </a:tc>
                <a:tc>
                  <a:txBody>
                    <a:bodyPr/>
                    <a:p>
                      <a:pPr algn="ctr">
                        <a:buNone/>
                      </a:pPr>
                      <a:r>
                        <a:rPr lang="en-US" altLang="zh-CN" sz="1800"/>
                        <a:t>value</a:t>
                      </a:r>
                      <a:endParaRPr lang="en-US" altLang="zh-CN" sz="1800"/>
                    </a:p>
                  </a:txBody>
                  <a:tcPr marL="91423" marR="91423" marT="45711" marB="45711"/>
                </a:tc>
              </a:tr>
              <a:tr h="415925">
                <a:tc>
                  <a:txBody>
                    <a:bodyPr/>
                    <a:p>
                      <a:pPr algn="ctr">
                        <a:buNone/>
                      </a:pPr>
                      <a:r>
                        <a:rPr lang="zh-CN" altLang="en-US" sz="1800">
                          <a:latin typeface="Arial" panose="020B0604020202020204" pitchFamily="34" charset="0"/>
                        </a:rPr>
                        <a:t>α</a:t>
                      </a:r>
                      <a:r>
                        <a:rPr lang="en-US" altLang="zh-CN" sz="1800" baseline="-25000">
                          <a:latin typeface="Arial" panose="020B0604020202020204" pitchFamily="34" charset="0"/>
                        </a:rPr>
                        <a:t>1</a:t>
                      </a:r>
                      <a:endParaRPr lang="en-US" altLang="zh-CN" sz="1800" baseline="-25000">
                        <a:latin typeface="Arial" panose="020B0604020202020204" pitchFamily="34" charset="0"/>
                      </a:endParaRPr>
                    </a:p>
                  </a:txBody>
                  <a:tcPr marL="91423" marR="91423" marT="45711" marB="45711"/>
                </a:tc>
                <a:tc>
                  <a:txBody>
                    <a:bodyPr/>
                    <a:p>
                      <a:pPr algn="ctr">
                        <a:buNone/>
                      </a:pPr>
                      <a:r>
                        <a:rPr lang="en-US" altLang="zh-CN" sz="1800"/>
                        <a:t>0.6112</a:t>
                      </a:r>
                      <a:endParaRPr lang="en-US" altLang="zh-CN" sz="1800"/>
                    </a:p>
                  </a:txBody>
                  <a:tcPr marL="91423" marR="91423" marT="45711" marB="45711"/>
                </a:tc>
              </a:tr>
            </a:tbl>
          </a:graphicData>
        </a:graphic>
      </p:graphicFrame>
      <p:graphicFrame>
        <p:nvGraphicFramePr>
          <p:cNvPr id="7" name="对象 6"/>
          <p:cNvGraphicFramePr>
            <a:graphicFrameLocks noChangeAspect="1"/>
          </p:cNvGraphicFramePr>
          <p:nvPr/>
        </p:nvGraphicFramePr>
        <p:xfrm>
          <a:off x="3780584" y="4378467"/>
          <a:ext cx="4630198" cy="824077"/>
        </p:xfrm>
        <a:graphic>
          <a:graphicData uri="http://schemas.openxmlformats.org/presentationml/2006/ole">
            <mc:AlternateContent xmlns:mc="http://schemas.openxmlformats.org/markup-compatibility/2006">
              <mc:Choice xmlns:v="urn:schemas-microsoft-com:vml" Requires="v">
                <p:oleObj spid="_x0000_s26693" name="公式" r:id="rId1" imgW="1231265" imgH="215900" progId="Equation.3">
                  <p:embed/>
                </p:oleObj>
              </mc:Choice>
              <mc:Fallback>
                <p:oleObj name="公式" r:id="rId1" imgW="1231265" imgH="215900" progId="Equation.3">
                  <p:embed/>
                  <p:pic>
                    <p:nvPicPr>
                      <p:cNvPr id="0" name="对象 11"/>
                      <p:cNvPicPr/>
                      <p:nvPr/>
                    </p:nvPicPr>
                    <p:blipFill>
                      <a:blip r:embed="rId2"/>
                      <a:stretch>
                        <a:fillRect/>
                      </a:stretch>
                    </p:blipFill>
                    <p:spPr>
                      <a:xfrm>
                        <a:off x="3780584" y="4378467"/>
                        <a:ext cx="4630198" cy="824077"/>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788700" y="4348310"/>
          <a:ext cx="2384618" cy="885661"/>
        </p:xfrm>
        <a:graphic>
          <a:graphicData uri="http://schemas.openxmlformats.org/presentationml/2006/ole">
            <mc:AlternateContent xmlns:mc="http://schemas.openxmlformats.org/markup-compatibility/2006">
              <mc:Choice xmlns:v="urn:schemas-microsoft-com:vml" Requires="v">
                <p:oleObj spid="_x0000_s1025"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788700" y="4348310"/>
                        <a:ext cx="2384618" cy="885661"/>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Adaboost</a:t>
            </a:r>
            <a:r>
              <a:rPr altLang="en-US">
                <a:sym typeface="+mn-ea"/>
              </a:rPr>
              <a:t>算法的直观理解</a:t>
            </a:r>
            <a:endParaRPr lang="zh-CN" altLang="en-US"/>
          </a:p>
        </p:txBody>
      </p:sp>
      <p:sp>
        <p:nvSpPr>
          <p:cNvPr id="7" name="内容占位符 6"/>
          <p:cNvSpPr>
            <a:spLocks noGrp="1"/>
          </p:cNvSpPr>
          <p:nvPr>
            <p:ph idx="1"/>
          </p:nvPr>
        </p:nvSpPr>
        <p:spPr/>
        <p:txBody>
          <a:bodyPr/>
          <a:p>
            <a:r>
              <a:rPr lang="zh-CN" altLang="en-US" dirty="0">
                <a:sym typeface="+mn-ea"/>
              </a:rPr>
              <a:t>对于</a:t>
            </a:r>
            <a:r>
              <a:rPr lang="en-US" altLang="zh-CN" dirty="0">
                <a:sym typeface="+mn-ea"/>
              </a:rPr>
              <a:t>m=2</a:t>
            </a:r>
            <a:endParaRPr lang="en-US" altLang="zh-CN" dirty="0">
              <a:sym typeface="+mn-ea"/>
            </a:endParaRPr>
          </a:p>
          <a:p>
            <a:r>
              <a:rPr lang="zh-CN" altLang="en-US" dirty="0">
                <a:sym typeface="+mn-ea"/>
              </a:rPr>
              <a:t>在权值分布为</a:t>
            </a:r>
            <a:r>
              <a:rPr lang="en-US" altLang="zh-CN" dirty="0">
                <a:sym typeface="+mn-ea"/>
              </a:rPr>
              <a:t>D2</a:t>
            </a:r>
            <a:r>
              <a:rPr lang="zh-CN" altLang="en-US" dirty="0">
                <a:sym typeface="+mn-ea"/>
              </a:rPr>
              <a:t>的训练数据上，阈值</a:t>
            </a:r>
            <a:r>
              <a:rPr lang="en-US" altLang="zh-CN" dirty="0">
                <a:sym typeface="+mn-ea"/>
              </a:rPr>
              <a:t>v</a:t>
            </a:r>
            <a:r>
              <a:rPr lang="zh-CN" altLang="en-US" dirty="0">
                <a:sym typeface="+mn-ea"/>
              </a:rPr>
              <a:t>取</a:t>
            </a:r>
            <a:r>
              <a:rPr lang="en-US" altLang="zh-CN" dirty="0">
                <a:sym typeface="+mn-ea"/>
              </a:rPr>
              <a:t>5.5</a:t>
            </a:r>
            <a:r>
              <a:rPr lang="zh-CN" altLang="en-US" dirty="0">
                <a:sym typeface="+mn-ea"/>
              </a:rPr>
              <a:t>时误差率最低，故基本分类器为：</a:t>
            </a:r>
            <a:endParaRPr lang="zh-CN" altLang="en-US" dirty="0">
              <a:sym typeface="+mn-ea"/>
            </a:endParaRPr>
          </a:p>
          <a:p>
            <a:endParaRPr lang="zh-CN" altLang="en-US"/>
          </a:p>
          <a:p>
            <a:r>
              <a:rPr lang="en-US" altLang="zh-CN" dirty="0">
                <a:sym typeface="+mn-ea"/>
              </a:rPr>
              <a:t>G2(x)</a:t>
            </a:r>
            <a:r>
              <a:rPr lang="zh-CN" altLang="en-US" dirty="0">
                <a:sym typeface="+mn-ea"/>
              </a:rPr>
              <a:t>在训练数据集上的误差率</a:t>
            </a:r>
            <a:endParaRPr lang="en-US" altLang="zh-CN" dirty="0">
              <a:solidFill>
                <a:schemeClr val="tx1"/>
              </a:solidFill>
            </a:endParaRPr>
          </a:p>
          <a:p>
            <a:endParaRPr lang="zh-CN" altLang="en-US"/>
          </a:p>
        </p:txBody>
      </p:sp>
      <p:graphicFrame>
        <p:nvGraphicFramePr>
          <p:cNvPr id="8" name="对象 7"/>
          <p:cNvGraphicFramePr>
            <a:graphicFrameLocks noChangeAspect="1"/>
          </p:cNvGraphicFramePr>
          <p:nvPr/>
        </p:nvGraphicFramePr>
        <p:xfrm>
          <a:off x="2021840" y="5092065"/>
          <a:ext cx="9525000" cy="831215"/>
        </p:xfrm>
        <a:graphic>
          <a:graphicData uri="http://schemas.openxmlformats.org/presentationml/2006/ole">
            <mc:AlternateContent xmlns:mc="http://schemas.openxmlformats.org/markup-compatibility/2006">
              <mc:Choice xmlns:v="urn:schemas-microsoft-com:vml" Requires="v">
                <p:oleObj spid="_x0000_s22552" name="公式" r:id="rId1" imgW="2540000" imgH="228600" progId="Equation.3">
                  <p:embed/>
                </p:oleObj>
              </mc:Choice>
              <mc:Fallback>
                <p:oleObj name="公式" r:id="rId1" imgW="2540000" imgH="228600" progId="Equation.3">
                  <p:embed/>
                  <p:pic>
                    <p:nvPicPr>
                      <p:cNvPr id="0" name="对象 7"/>
                      <p:cNvPicPr/>
                      <p:nvPr/>
                    </p:nvPicPr>
                    <p:blipFill>
                      <a:blip r:embed="rId2"/>
                      <a:stretch>
                        <a:fillRect/>
                      </a:stretch>
                    </p:blipFill>
                    <p:spPr>
                      <a:xfrm>
                        <a:off x="2021840" y="5092065"/>
                        <a:ext cx="9525000" cy="831215"/>
                      </a:xfrm>
                      <a:prstGeom prst="rect">
                        <a:avLst/>
                      </a:prstGeom>
                    </p:spPr>
                  </p:pic>
                </p:oleObj>
              </mc:Fallback>
            </mc:AlternateContent>
          </a:graphicData>
        </a:graphic>
      </p:graphicFrame>
      <p:graphicFrame>
        <p:nvGraphicFramePr>
          <p:cNvPr id="5" name="表格 4"/>
          <p:cNvGraphicFramePr/>
          <p:nvPr/>
        </p:nvGraphicFramePr>
        <p:xfrm>
          <a:off x="2878790" y="987241"/>
          <a:ext cx="8528685" cy="1143000"/>
        </p:xfrm>
        <a:graphic>
          <a:graphicData uri="http://schemas.openxmlformats.org/drawingml/2006/table">
            <a:tbl>
              <a:tblPr>
                <a:tableStyleId>{5C22544A-7EE6-4342-B048-85BDC9FD1C3A}</a:tableStyleId>
              </a:tblPr>
              <a:tblGrid>
                <a:gridCol w="775335"/>
                <a:gridCol w="775335"/>
                <a:gridCol w="775335"/>
                <a:gridCol w="775335"/>
                <a:gridCol w="775335"/>
                <a:gridCol w="775335"/>
                <a:gridCol w="775335"/>
                <a:gridCol w="775335"/>
                <a:gridCol w="775335"/>
                <a:gridCol w="775335"/>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w2</a:t>
                      </a:r>
                      <a:endParaRPr lang="en-US" altLang="zh-CN" sz="1800"/>
                    </a:p>
                  </a:txBody>
                  <a:tcPr marL="91423" marR="91423" marT="45711" marB="45711"/>
                </a:tc>
                <a:tc>
                  <a:txBody>
                    <a:bodyPr/>
                    <a:p>
                      <a:pPr algn="ctr">
                        <a:buNone/>
                      </a:pPr>
                      <a:r>
                        <a:rPr lang="en-US" altLang="zh-CN" sz="1600">
                          <a:sym typeface="+mn-ea"/>
                        </a:rPr>
                        <a:t>0.0582</a:t>
                      </a:r>
                      <a:endParaRPr lang="en-US" altLang="zh-CN" sz="1600"/>
                    </a:p>
                  </a:txBody>
                  <a:tcPr marL="91423" marR="91423" marT="45711" marB="45711"/>
                </a:tc>
                <a:tc>
                  <a:txBody>
                    <a:bodyPr/>
                    <a:p>
                      <a:pPr algn="ctr">
                        <a:buNone/>
                      </a:pPr>
                      <a:r>
                        <a:rPr lang="en-US" altLang="zh-CN" sz="1600">
                          <a:sym typeface="+mn-ea"/>
                        </a:rPr>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r>
            </a:tbl>
          </a:graphicData>
        </a:graphic>
      </p:graphicFrame>
      <p:graphicFrame>
        <p:nvGraphicFramePr>
          <p:cNvPr id="10" name="对象 9">
            <a:hlinkClick r:id="" action="ppaction://ole?verb="/>
          </p:cNvPr>
          <p:cNvGraphicFramePr>
            <a:graphicFrameLocks noChangeAspect="1"/>
          </p:cNvGraphicFramePr>
          <p:nvPr/>
        </p:nvGraphicFramePr>
        <p:xfrm>
          <a:off x="3401695" y="2727960"/>
          <a:ext cx="3773805" cy="1402080"/>
        </p:xfrm>
        <a:graphic>
          <a:graphicData uri="http://schemas.openxmlformats.org/presentationml/2006/ole">
            <mc:AlternateContent xmlns:mc="http://schemas.openxmlformats.org/markup-compatibility/2006">
              <mc:Choice xmlns:v="urn:schemas-microsoft-com:vml" Requires="v">
                <p:oleObj spid="_x0000_s1025"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3401695" y="2727960"/>
                        <a:ext cx="3773805" cy="140208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en-US" altLang="zh-CN" dirty="0" err="1">
                <a:sym typeface="+mn-ea"/>
              </a:rPr>
              <a:t>Adaboost</a:t>
            </a:r>
            <a:r>
              <a:rPr altLang="en-US">
                <a:sym typeface="+mn-ea"/>
              </a:rPr>
              <a:t>算法的直观理解</a:t>
            </a:r>
            <a:endParaRPr lang="zh-CN" altLang="en-US"/>
          </a:p>
        </p:txBody>
      </p:sp>
      <p:sp>
        <p:nvSpPr>
          <p:cNvPr id="9" name="内容占位符 8"/>
          <p:cNvSpPr>
            <a:spLocks noGrp="1"/>
          </p:cNvSpPr>
          <p:nvPr>
            <p:ph idx="1"/>
          </p:nvPr>
        </p:nvSpPr>
        <p:spPr>
          <a:xfrm>
            <a:off x="772160" y="1101090"/>
            <a:ext cx="10515600" cy="5421630"/>
          </a:xfrm>
        </p:spPr>
        <p:txBody>
          <a:bodyPr>
            <a:normAutofit lnSpcReduction="20000"/>
          </a:bodyPr>
          <a:p>
            <a:r>
              <a:rPr lang="zh-CN" altLang="en-US" dirty="0">
                <a:sym typeface="+mn-ea"/>
              </a:rPr>
              <a:t>计算</a:t>
            </a:r>
            <a:r>
              <a:rPr lang="en-US" altLang="zh-CN" dirty="0">
                <a:sym typeface="+mn-ea"/>
              </a:rPr>
              <a:t>G</a:t>
            </a:r>
            <a:r>
              <a:rPr lang="en-US" altLang="zh-CN" baseline="-25000" dirty="0">
                <a:sym typeface="+mn-ea"/>
              </a:rPr>
              <a:t>2</a:t>
            </a:r>
            <a:r>
              <a:rPr lang="zh-CN" altLang="en-US" dirty="0">
                <a:sym typeface="+mn-ea"/>
              </a:rPr>
              <a:t>的系数</a:t>
            </a:r>
            <a:endParaRPr lang="zh-CN" altLang="en-US" dirty="0">
              <a:sym typeface="+mn-ea"/>
            </a:endParaRPr>
          </a:p>
          <a:p>
            <a:endParaRPr lang="zh-CN" altLang="en-US" dirty="0">
              <a:sym typeface="+mn-ea"/>
            </a:endParaRPr>
          </a:p>
          <a:p>
            <a:r>
              <a:rPr lang="zh-CN" altLang="en-US" dirty="0">
                <a:sym typeface="+mn-ea"/>
              </a:rPr>
              <a:t>更新数据集的权值分布</a:t>
            </a:r>
            <a:endParaRPr lang="zh-CN" altLang="en-US" dirty="0">
              <a:sym typeface="+mn-ea"/>
            </a:endParaRPr>
          </a:p>
          <a:p>
            <a:endParaRPr lang="zh-CN" altLang="en-US"/>
          </a:p>
          <a:p>
            <a:endParaRPr lang="zh-CN" altLang="en-US"/>
          </a:p>
          <a:p>
            <a:endParaRPr lang="zh-CN" altLang="en-US"/>
          </a:p>
          <a:p>
            <a:endParaRPr lang="zh-CN" altLang="en-US" dirty="0">
              <a:sym typeface="+mn-ea"/>
            </a:endParaRPr>
          </a:p>
          <a:p>
            <a:pPr marL="0" indent="0">
              <a:buNone/>
            </a:pPr>
            <a:r>
              <a:rPr lang="zh-CN" altLang="en-US" dirty="0">
                <a:sym typeface="+mn-ea"/>
              </a:rPr>
              <a:t>分类器</a:t>
            </a:r>
            <a:r>
              <a:rPr lang="en-US" altLang="zh-CN" dirty="0">
                <a:sym typeface="+mn-ea"/>
              </a:rPr>
              <a:t>sign(f2(x))</a:t>
            </a:r>
            <a:r>
              <a:rPr lang="zh-CN" altLang="en-US" dirty="0">
                <a:sym typeface="+mn-ea"/>
              </a:rPr>
              <a:t>在训练数据集上有</a:t>
            </a:r>
            <a:r>
              <a:rPr lang="en-US" altLang="zh-CN" dirty="0">
                <a:sym typeface="+mn-ea"/>
              </a:rPr>
              <a:t>4</a:t>
            </a:r>
            <a:r>
              <a:rPr lang="zh-CN" altLang="en-US" dirty="0">
                <a:sym typeface="+mn-ea"/>
              </a:rPr>
              <a:t>个误分类点</a:t>
            </a:r>
            <a:endParaRPr lang="zh-CN" altLang="en-US"/>
          </a:p>
        </p:txBody>
      </p:sp>
      <p:graphicFrame>
        <p:nvGraphicFramePr>
          <p:cNvPr id="5" name="对象 4"/>
          <p:cNvGraphicFramePr>
            <a:graphicFrameLocks noChangeAspect="1"/>
          </p:cNvGraphicFramePr>
          <p:nvPr/>
        </p:nvGraphicFramePr>
        <p:xfrm>
          <a:off x="3010535" y="1668145"/>
          <a:ext cx="3707130" cy="1028065"/>
        </p:xfrm>
        <a:graphic>
          <a:graphicData uri="http://schemas.openxmlformats.org/presentationml/2006/ole">
            <mc:AlternateContent xmlns:mc="http://schemas.openxmlformats.org/markup-compatibility/2006">
              <mc:Choice xmlns:v="urn:schemas-microsoft-com:vml" Requires="v">
                <p:oleObj spid="_x0000_s23652" name="公式" r:id="rId1" imgW="1663700" imgH="431800" progId="Equation.3">
                  <p:embed/>
                </p:oleObj>
              </mc:Choice>
              <mc:Fallback>
                <p:oleObj name="公式" r:id="rId1" imgW="1663700" imgH="431800" progId="Equation.3">
                  <p:embed/>
                  <p:pic>
                    <p:nvPicPr>
                      <p:cNvPr id="0" name="对象 8"/>
                      <p:cNvPicPr/>
                      <p:nvPr/>
                    </p:nvPicPr>
                    <p:blipFill>
                      <a:blip r:embed="rId2"/>
                      <a:stretch>
                        <a:fillRect/>
                      </a:stretch>
                    </p:blipFill>
                    <p:spPr>
                      <a:xfrm>
                        <a:off x="3010535" y="1668145"/>
                        <a:ext cx="3707130" cy="1028065"/>
                      </a:xfrm>
                      <a:prstGeom prst="rect">
                        <a:avLst/>
                      </a:prstGeom>
                    </p:spPr>
                  </p:pic>
                </p:oleObj>
              </mc:Fallback>
            </mc:AlternateContent>
          </a:graphicData>
        </a:graphic>
      </p:graphicFrame>
      <p:graphicFrame>
        <p:nvGraphicFramePr>
          <p:cNvPr id="2" name="表格 1"/>
          <p:cNvGraphicFramePr/>
          <p:nvPr/>
        </p:nvGraphicFramePr>
        <p:xfrm>
          <a:off x="1622284" y="3297011"/>
          <a:ext cx="8528685" cy="1127760"/>
        </p:xfrm>
        <a:graphic>
          <a:graphicData uri="http://schemas.openxmlformats.org/drawingml/2006/table">
            <a:tbl>
              <a:tblPr>
                <a:tableStyleId>{5C22544A-7EE6-4342-B048-85BDC9FD1C3A}</a:tableStyleId>
              </a:tblPr>
              <a:tblGrid>
                <a:gridCol w="775335"/>
                <a:gridCol w="775335"/>
                <a:gridCol w="775335"/>
                <a:gridCol w="775335"/>
                <a:gridCol w="775335"/>
                <a:gridCol w="775335"/>
                <a:gridCol w="775335"/>
                <a:gridCol w="775335"/>
                <a:gridCol w="775335"/>
                <a:gridCol w="775335"/>
                <a:gridCol w="775335"/>
              </a:tblGrid>
              <a:tr h="36576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w3</a:t>
                      </a:r>
                      <a:endParaRPr lang="en-US" altLang="zh-CN" sz="18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c>
                  <a:txBody>
                    <a:bodyPr/>
                    <a:p>
                      <a:pPr algn="ctr">
                        <a:buNone/>
                      </a:pPr>
                      <a:r>
                        <a:rPr lang="en-US" altLang="zh-CN" sz="1600"/>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r>
            </a:tbl>
          </a:graphicData>
        </a:graphic>
      </p:graphicFrame>
      <p:graphicFrame>
        <p:nvGraphicFramePr>
          <p:cNvPr id="7" name="对象 6"/>
          <p:cNvGraphicFramePr>
            <a:graphicFrameLocks noChangeAspect="1"/>
          </p:cNvGraphicFramePr>
          <p:nvPr/>
        </p:nvGraphicFramePr>
        <p:xfrm>
          <a:off x="1022357" y="4705172"/>
          <a:ext cx="8068086" cy="823443"/>
        </p:xfrm>
        <a:graphic>
          <a:graphicData uri="http://schemas.openxmlformats.org/presentationml/2006/ole">
            <mc:AlternateContent xmlns:mc="http://schemas.openxmlformats.org/markup-compatibility/2006">
              <mc:Choice xmlns:v="urn:schemas-microsoft-com:vml" Requires="v">
                <p:oleObj spid="_x0000_s26693" name="公式" r:id="rId3" imgW="2145665" imgH="215900" progId="Equation.3">
                  <p:embed/>
                </p:oleObj>
              </mc:Choice>
              <mc:Fallback>
                <p:oleObj name="公式" r:id="rId3" imgW="2145665" imgH="215900" progId="Equation.3">
                  <p:embed/>
                  <p:pic>
                    <p:nvPicPr>
                      <p:cNvPr id="0" name="对象 11"/>
                      <p:cNvPicPr/>
                      <p:nvPr/>
                    </p:nvPicPr>
                    <p:blipFill>
                      <a:blip r:embed="rId4"/>
                      <a:stretch>
                        <a:fillRect/>
                      </a:stretch>
                    </p:blipFill>
                    <p:spPr>
                      <a:xfrm>
                        <a:off x="1022357" y="4705172"/>
                        <a:ext cx="8068086" cy="823443"/>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err="1">
                <a:sym typeface="+mn-ea"/>
              </a:rPr>
              <a:t>Adaboost</a:t>
            </a:r>
            <a:r>
              <a:rPr lang="zh-CN" altLang="en-US" dirty="0">
                <a:sym typeface="+mn-ea"/>
              </a:rPr>
              <a:t>算法的直观理解</a:t>
            </a:r>
            <a:endParaRPr lang="zh-CN" altLang="en-US"/>
          </a:p>
        </p:txBody>
      </p:sp>
      <p:graphicFrame>
        <p:nvGraphicFramePr>
          <p:cNvPr id="5" name="表格 4"/>
          <p:cNvGraphicFramePr/>
          <p:nvPr/>
        </p:nvGraphicFramePr>
        <p:xfrm>
          <a:off x="649605" y="1846580"/>
          <a:ext cx="8305165" cy="3164840"/>
        </p:xfrm>
        <a:graphic>
          <a:graphicData uri="http://schemas.openxmlformats.org/drawingml/2006/table">
            <a:tbl>
              <a:tblPr>
                <a:tableStyleId>{5C22544A-7EE6-4342-B048-85BDC9FD1C3A}</a:tableStyleId>
              </a:tblPr>
              <a:tblGrid>
                <a:gridCol w="755015"/>
                <a:gridCol w="755015"/>
                <a:gridCol w="755015"/>
                <a:gridCol w="755015"/>
                <a:gridCol w="755015"/>
                <a:gridCol w="755015"/>
                <a:gridCol w="755015"/>
                <a:gridCol w="755015"/>
                <a:gridCol w="755015"/>
                <a:gridCol w="755015"/>
                <a:gridCol w="755015"/>
              </a:tblGrid>
              <a:tr h="43561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436245">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434975">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r h="436245">
                <a:tc>
                  <a:txBody>
                    <a:bodyPr/>
                    <a:p>
                      <a:pPr algn="ctr">
                        <a:buNone/>
                      </a:pPr>
                      <a:r>
                        <a:rPr lang="en-US" altLang="zh-CN" sz="1800" b="1">
                          <a:solidFill>
                            <a:schemeClr val="accent6">
                              <a:lumMod val="75000"/>
                            </a:schemeClr>
                          </a:solidFill>
                        </a:rPr>
                        <a:t>G1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r>
              <a:tr h="549910">
                <a:tc>
                  <a:txBody>
                    <a:bodyPr/>
                    <a:p>
                      <a:pPr algn="ctr">
                        <a:buNone/>
                      </a:pPr>
                      <a:r>
                        <a:rPr lang="en-US" altLang="zh-CN" sz="1800"/>
                        <a:t>w2</a:t>
                      </a:r>
                      <a:endParaRPr lang="en-US" altLang="zh-CN" sz="1800"/>
                    </a:p>
                  </a:txBody>
                  <a:tcPr marL="91423" marR="91423" marT="45711" marB="45711"/>
                </a:tc>
                <a:tc>
                  <a:txBody>
                    <a:bodyPr/>
                    <a:p>
                      <a:pPr algn="ctr">
                        <a:buNone/>
                      </a:pPr>
                      <a:r>
                        <a:rPr lang="en-US" altLang="zh-CN" sz="1600">
                          <a:sym typeface="+mn-ea"/>
                        </a:rPr>
                        <a:t>0.0582</a:t>
                      </a:r>
                      <a:endParaRPr lang="en-US" altLang="zh-CN" sz="1600"/>
                    </a:p>
                  </a:txBody>
                  <a:tcPr marL="91423" marR="91423" marT="45711" marB="45711"/>
                </a:tc>
                <a:tc>
                  <a:txBody>
                    <a:bodyPr/>
                    <a:p>
                      <a:pPr algn="ctr">
                        <a:buNone/>
                      </a:pPr>
                      <a:r>
                        <a:rPr lang="en-US" altLang="zh-CN" sz="1600">
                          <a:sym typeface="+mn-ea"/>
                        </a:rPr>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r>
              <a:tr h="436245">
                <a:tc>
                  <a:txBody>
                    <a:bodyPr/>
                    <a:p>
                      <a:pPr algn="ctr">
                        <a:buNone/>
                      </a:pPr>
                      <a:r>
                        <a:rPr lang="en-US" altLang="zh-CN" sz="1800" b="1">
                          <a:solidFill>
                            <a:schemeClr val="accent2"/>
                          </a:solidFill>
                        </a:rPr>
                        <a:t>G2</a:t>
                      </a:r>
                      <a:endParaRPr lang="en-US" altLang="zh-CN" sz="18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r>
              <a:tr h="435610">
                <a:tc>
                  <a:txBody>
                    <a:bodyPr/>
                    <a:p>
                      <a:pPr algn="ctr">
                        <a:buNone/>
                      </a:pPr>
                      <a:r>
                        <a:rPr lang="en-US" altLang="zh-CN" sz="1800" b="1">
                          <a:solidFill>
                            <a:schemeClr val="accent2"/>
                          </a:solidFill>
                        </a:rPr>
                        <a:t>G_R2</a:t>
                      </a:r>
                      <a:endParaRPr lang="en-US" altLang="zh-CN" sz="1800" b="1">
                        <a:solidFill>
                          <a:schemeClr val="accent2"/>
                        </a:solidFill>
                      </a:endParaRPr>
                    </a:p>
                  </a:txBody>
                  <a:tcPr marL="91423" marR="91423" marT="45711" marB="45711"/>
                </a:tc>
                <a:tc>
                  <a:txBody>
                    <a:bodyPr/>
                    <a:p>
                      <a:pPr algn="ctr">
                        <a:buNone/>
                      </a:pPr>
                      <a:r>
                        <a:rPr lang="en-US" altLang="zh-CN" sz="1600" b="1">
                          <a:solidFill>
                            <a:schemeClr val="bg1"/>
                          </a:solidFill>
                        </a:rPr>
                        <a:t>-1</a:t>
                      </a:r>
                      <a:endParaRPr lang="en-US" altLang="zh-CN" sz="1600" b="1">
                        <a:solidFill>
                          <a:schemeClr val="bg1"/>
                        </a:solidFill>
                      </a:endParaRPr>
                    </a:p>
                  </a:txBody>
                  <a:tcPr marL="91423" marR="91423" marT="45711" marB="45711">
                    <a:solidFill>
                      <a:schemeClr val="accent2"/>
                    </a:solidFill>
                  </a:tcPr>
                </a:tc>
                <a:tc>
                  <a:txBody>
                    <a:bodyPr/>
                    <a:p>
                      <a:pPr algn="ctr">
                        <a:buNone/>
                      </a:pPr>
                      <a:r>
                        <a:rPr lang="en-US" altLang="zh-CN" sz="1600" b="1">
                          <a:solidFill>
                            <a:schemeClr val="bg1"/>
                          </a:solidFill>
                        </a:rPr>
                        <a:t>-1</a:t>
                      </a:r>
                      <a:endParaRPr lang="en-US" altLang="zh-CN" sz="1600" b="1">
                        <a:solidFill>
                          <a:schemeClr val="bg1"/>
                        </a:solidFill>
                      </a:endParaRPr>
                    </a:p>
                  </a:txBody>
                  <a:tcPr marL="91423" marR="91423" marT="45711" marB="45711">
                    <a:solidFill>
                      <a:schemeClr val="accent2"/>
                    </a:solidFill>
                  </a:tcPr>
                </a:tc>
                <a:tc>
                  <a:txBody>
                    <a:bodyPr/>
                    <a:p>
                      <a:pPr algn="ctr">
                        <a:buNone/>
                      </a:pPr>
                      <a:r>
                        <a:rPr lang="en-US" altLang="zh-CN" sz="1600" b="1">
                          <a:solidFill>
                            <a:schemeClr val="bg1"/>
                          </a:solidFill>
                        </a:rPr>
                        <a:t>-1</a:t>
                      </a:r>
                      <a:endParaRPr lang="en-US" altLang="zh-CN" sz="1600" b="1">
                        <a:solidFill>
                          <a:schemeClr val="bg1"/>
                        </a:solidFill>
                      </a:endParaRPr>
                    </a:p>
                  </a:txBody>
                  <a:tcPr marL="91423" marR="91423" marT="45711" marB="45711">
                    <a:solidFill>
                      <a:schemeClr val="accent2"/>
                    </a:solidFill>
                  </a:tcPr>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solidFill>
                      <a:srgbClr val="EAEFF7"/>
                    </a:solidFill>
                  </a:tcPr>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solidFill>
                      <a:srgbClr val="EAEFF7"/>
                    </a:solidFill>
                  </a:tcPr>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solidFill>
                      <a:srgbClr val="EAEFF7"/>
                    </a:solidFill>
                  </a:tcPr>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bg1"/>
                          </a:solidFill>
                        </a:rPr>
                        <a:t>1</a:t>
                      </a:r>
                      <a:endParaRPr lang="en-US" altLang="zh-CN" sz="1600" b="1">
                        <a:solidFill>
                          <a:schemeClr val="bg1"/>
                        </a:solidFill>
                      </a:endParaRPr>
                    </a:p>
                  </a:txBody>
                  <a:tcPr marL="91423" marR="91423" marT="45711" marB="45711">
                    <a:solidFill>
                      <a:schemeClr val="accent2"/>
                    </a:solidFill>
                  </a:tcPr>
                </a:tc>
              </a:tr>
            </a:tbl>
          </a:graphicData>
        </a:graphic>
      </p:graphicFrame>
      <p:graphicFrame>
        <p:nvGraphicFramePr>
          <p:cNvPr id="6" name="表格 5"/>
          <p:cNvGraphicFramePr/>
          <p:nvPr/>
        </p:nvGraphicFramePr>
        <p:xfrm>
          <a:off x="9292590" y="2646680"/>
          <a:ext cx="2496820" cy="1225550"/>
        </p:xfrm>
        <a:graphic>
          <a:graphicData uri="http://schemas.openxmlformats.org/drawingml/2006/table">
            <a:tbl>
              <a:tblPr>
                <a:tableStyleId>{5C22544A-7EE6-4342-B048-85BDC9FD1C3A}</a:tableStyleId>
              </a:tblPr>
              <a:tblGrid>
                <a:gridCol w="1248410"/>
                <a:gridCol w="1248410"/>
              </a:tblGrid>
              <a:tr h="401320">
                <a:tc>
                  <a:txBody>
                    <a:bodyPr/>
                    <a:p>
                      <a:pPr algn="ctr">
                        <a:buNone/>
                      </a:pPr>
                      <a:r>
                        <a:rPr lang="en-US" altLang="zh-CN" sz="1800"/>
                        <a:t>alpha</a:t>
                      </a:r>
                      <a:endParaRPr lang="en-US" altLang="zh-CN" sz="1800"/>
                    </a:p>
                  </a:txBody>
                  <a:tcPr marL="91423" marR="91423" marT="45711" marB="45711"/>
                </a:tc>
                <a:tc>
                  <a:txBody>
                    <a:bodyPr/>
                    <a:p>
                      <a:pPr algn="ctr">
                        <a:buNone/>
                      </a:pPr>
                      <a:r>
                        <a:rPr lang="en-US" altLang="zh-CN" sz="1800"/>
                        <a:t>value</a:t>
                      </a:r>
                      <a:endParaRPr lang="en-US" altLang="zh-CN" sz="1800"/>
                    </a:p>
                  </a:txBody>
                  <a:tcPr marL="91423" marR="91423" marT="45711" marB="45711"/>
                </a:tc>
              </a:tr>
              <a:tr h="412750">
                <a:tc>
                  <a:txBody>
                    <a:bodyPr/>
                    <a:p>
                      <a:pPr algn="ctr">
                        <a:buNone/>
                      </a:pPr>
                      <a:r>
                        <a:rPr lang="zh-CN" altLang="en-US" sz="1800">
                          <a:latin typeface="Arial" panose="020B0604020202020204" pitchFamily="34" charset="0"/>
                        </a:rPr>
                        <a:t>α</a:t>
                      </a:r>
                      <a:r>
                        <a:rPr lang="en-US" altLang="zh-CN" sz="1800" baseline="-25000">
                          <a:latin typeface="Arial" panose="020B0604020202020204" pitchFamily="34" charset="0"/>
                        </a:rPr>
                        <a:t>1</a:t>
                      </a:r>
                      <a:endParaRPr lang="en-US" altLang="zh-CN" sz="1800" baseline="-25000">
                        <a:latin typeface="Arial" panose="020B0604020202020204" pitchFamily="34" charset="0"/>
                      </a:endParaRPr>
                    </a:p>
                  </a:txBody>
                  <a:tcPr marL="91423" marR="91423" marT="45711" marB="45711"/>
                </a:tc>
                <a:tc>
                  <a:txBody>
                    <a:bodyPr/>
                    <a:p>
                      <a:pPr algn="ctr">
                        <a:buNone/>
                      </a:pPr>
                      <a:r>
                        <a:rPr lang="en-US" altLang="zh-CN" sz="1800"/>
                        <a:t>0.6112</a:t>
                      </a:r>
                      <a:endParaRPr lang="en-US" altLang="zh-CN" sz="1800"/>
                    </a:p>
                  </a:txBody>
                  <a:tcPr marL="91423" marR="91423" marT="45711" marB="45711"/>
                </a:tc>
              </a:tr>
              <a:tr h="411480">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2</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0.8605</a:t>
                      </a:r>
                      <a:endParaRPr lang="en-US" altLang="zh-CN" sz="1800"/>
                    </a:p>
                  </a:txBody>
                  <a:tcPr marL="91423" marR="91423" marT="45711" marB="45711"/>
                </a:tc>
              </a:tr>
            </a:tbl>
          </a:graphicData>
        </a:graphic>
      </p:graphicFrame>
      <p:grpSp>
        <p:nvGrpSpPr>
          <p:cNvPr id="8" name="组合 7"/>
          <p:cNvGrpSpPr/>
          <p:nvPr/>
        </p:nvGrpSpPr>
        <p:grpSpPr>
          <a:xfrm>
            <a:off x="806477" y="5277143"/>
            <a:ext cx="9916864" cy="933277"/>
            <a:chOff x="1318" y="7007"/>
            <a:chExt cx="15620" cy="1470"/>
          </a:xfrm>
        </p:grpSpPr>
        <p:graphicFrame>
          <p:nvGraphicFramePr>
            <p:cNvPr id="7" name="对象 6"/>
            <p:cNvGraphicFramePr>
              <a:graphicFrameLocks noChangeAspect="1"/>
            </p:cNvGraphicFramePr>
            <p:nvPr/>
          </p:nvGraphicFramePr>
          <p:xfrm>
            <a:off x="6030" y="7185"/>
            <a:ext cx="10909" cy="1114"/>
          </p:xfrm>
          <a:graphic>
            <a:graphicData uri="http://schemas.openxmlformats.org/presentationml/2006/ole">
              <mc:AlternateContent xmlns:mc="http://schemas.openxmlformats.org/markup-compatibility/2006">
                <mc:Choice xmlns:v="urn:schemas-microsoft-com:vml" Requires="v">
                  <p:oleObj spid="_x0000_s26693" name="公式" r:id="rId1" imgW="2145665" imgH="215900" progId="Equation.3">
                    <p:embed/>
                  </p:oleObj>
                </mc:Choice>
                <mc:Fallback>
                  <p:oleObj name="公式" r:id="rId1" imgW="2145665" imgH="215900" progId="Equation.3">
                    <p:embed/>
                    <p:pic>
                      <p:nvPicPr>
                        <p:cNvPr id="0" name="对象 11"/>
                        <p:cNvPicPr/>
                        <p:nvPr/>
                      </p:nvPicPr>
                      <p:blipFill>
                        <a:blip r:embed="rId2"/>
                        <a:stretch>
                          <a:fillRect/>
                        </a:stretch>
                      </p:blipFill>
                      <p:spPr>
                        <a:xfrm>
                          <a:off x="6030" y="7185"/>
                          <a:ext cx="10909" cy="1114"/>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318" y="7007"/>
            <a:ext cx="3958" cy="1470"/>
          </p:xfrm>
          <a:graphic>
            <a:graphicData uri="http://schemas.openxmlformats.org/presentationml/2006/ole">
              <mc:AlternateContent xmlns:mc="http://schemas.openxmlformats.org/markup-compatibility/2006">
                <mc:Choice xmlns:v="urn:schemas-microsoft-com:vml" Requires="v">
                  <p:oleObj spid="_x0000_s1025"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1318" y="7007"/>
                          <a:ext cx="3958" cy="1470"/>
                        </a:xfrm>
                        <a:prstGeom prst="rect">
                          <a:avLst/>
                        </a:prstGeom>
                      </p:spPr>
                    </p:pic>
                  </p:oleObj>
                </mc:Fallback>
              </mc:AlternateContent>
            </a:graphicData>
          </a:graphic>
        </p:graphicFrame>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集成学习</a:t>
            </a:r>
            <a:r>
              <a:rPr lang="en-US" altLang="zh-CN">
                <a:sym typeface="+mn-ea"/>
              </a:rPr>
              <a:t>(Ensemble Learning)</a:t>
            </a:r>
            <a:endParaRPr lang="zh-CN" altLang="en-US"/>
          </a:p>
        </p:txBody>
      </p:sp>
      <p:pic>
        <p:nvPicPr>
          <p:cNvPr id="5" name="图片 4"/>
          <p:cNvPicPr>
            <a:picLocks noChangeAspect="1"/>
          </p:cNvPicPr>
          <p:nvPr/>
        </p:nvPicPr>
        <p:blipFill>
          <a:blip r:embed="rId1"/>
          <a:srcRect r="1812"/>
          <a:stretch>
            <a:fillRect/>
          </a:stretch>
        </p:blipFill>
        <p:spPr>
          <a:xfrm>
            <a:off x="3527583" y="881852"/>
            <a:ext cx="4679718" cy="560410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Adaboost</a:t>
            </a:r>
            <a:r>
              <a:rPr altLang="en-US">
                <a:sym typeface="+mn-ea"/>
              </a:rPr>
              <a:t>算法的直观理解</a:t>
            </a:r>
            <a:endParaRPr lang="zh-CN" altLang="en-US"/>
          </a:p>
        </p:txBody>
      </p:sp>
      <p:sp>
        <p:nvSpPr>
          <p:cNvPr id="7" name="内容占位符 6"/>
          <p:cNvSpPr>
            <a:spLocks noGrp="1"/>
          </p:cNvSpPr>
          <p:nvPr>
            <p:ph idx="1"/>
          </p:nvPr>
        </p:nvSpPr>
        <p:spPr/>
        <p:txBody>
          <a:bodyPr/>
          <a:p>
            <a:r>
              <a:rPr lang="zh-CN" altLang="en-US" dirty="0">
                <a:sym typeface="+mn-ea"/>
              </a:rPr>
              <a:t>对于</a:t>
            </a:r>
            <a:r>
              <a:rPr lang="en-US" altLang="zh-CN" dirty="0">
                <a:sym typeface="+mn-ea"/>
              </a:rPr>
              <a:t>m=3</a:t>
            </a:r>
            <a:endParaRPr lang="en-US" altLang="zh-CN" dirty="0">
              <a:sym typeface="+mn-ea"/>
            </a:endParaRPr>
          </a:p>
          <a:p>
            <a:r>
              <a:rPr lang="zh-CN" altLang="en-US" dirty="0">
                <a:sym typeface="+mn-ea"/>
              </a:rPr>
              <a:t>在权值分布为</a:t>
            </a:r>
            <a:r>
              <a:rPr lang="en-US" altLang="zh-CN" dirty="0">
                <a:sym typeface="+mn-ea"/>
              </a:rPr>
              <a:t>D3</a:t>
            </a:r>
            <a:r>
              <a:rPr lang="zh-CN" altLang="en-US" dirty="0">
                <a:sym typeface="+mn-ea"/>
              </a:rPr>
              <a:t>的训练数据上，阈值</a:t>
            </a:r>
            <a:r>
              <a:rPr lang="en-US" altLang="zh-CN" dirty="0">
                <a:sym typeface="+mn-ea"/>
              </a:rPr>
              <a:t>v</a:t>
            </a:r>
            <a:r>
              <a:rPr lang="zh-CN" altLang="en-US" dirty="0">
                <a:sym typeface="+mn-ea"/>
              </a:rPr>
              <a:t>取</a:t>
            </a:r>
            <a:r>
              <a:rPr lang="en-US" altLang="zh-CN" dirty="0">
                <a:sym typeface="+mn-ea"/>
              </a:rPr>
              <a:t>8.5</a:t>
            </a:r>
            <a:r>
              <a:rPr lang="zh-CN" altLang="en-US" dirty="0">
                <a:sym typeface="+mn-ea"/>
              </a:rPr>
              <a:t>时误差率最低，故基本分类器为：</a:t>
            </a:r>
            <a:endParaRPr lang="zh-CN" altLang="en-US" dirty="0">
              <a:sym typeface="+mn-ea"/>
            </a:endParaRPr>
          </a:p>
          <a:p>
            <a:endParaRPr lang="zh-CN" altLang="en-US"/>
          </a:p>
          <a:p>
            <a:r>
              <a:rPr lang="en-US" altLang="zh-CN" dirty="0">
                <a:sym typeface="+mn-ea"/>
              </a:rPr>
              <a:t>G3(x)</a:t>
            </a:r>
            <a:r>
              <a:rPr lang="zh-CN" altLang="en-US" dirty="0">
                <a:sym typeface="+mn-ea"/>
              </a:rPr>
              <a:t>在训练数据集上的误差率</a:t>
            </a:r>
            <a:endParaRPr lang="en-US" altLang="zh-CN" dirty="0">
              <a:solidFill>
                <a:schemeClr val="tx1"/>
              </a:solidFill>
            </a:endParaRPr>
          </a:p>
          <a:p>
            <a:endParaRPr lang="zh-CN" altLang="en-US"/>
          </a:p>
        </p:txBody>
      </p:sp>
      <p:graphicFrame>
        <p:nvGraphicFramePr>
          <p:cNvPr id="8" name="对象 7"/>
          <p:cNvGraphicFramePr>
            <a:graphicFrameLocks noChangeAspect="1"/>
          </p:cNvGraphicFramePr>
          <p:nvPr/>
        </p:nvGraphicFramePr>
        <p:xfrm>
          <a:off x="2466975" y="4966335"/>
          <a:ext cx="8133080" cy="700405"/>
        </p:xfrm>
        <a:graphic>
          <a:graphicData uri="http://schemas.openxmlformats.org/presentationml/2006/ole">
            <mc:AlternateContent xmlns:mc="http://schemas.openxmlformats.org/markup-compatibility/2006">
              <mc:Choice xmlns:v="urn:schemas-microsoft-com:vml" Requires="v">
                <p:oleObj spid="_x0000_s24597" name="公式" r:id="rId1" imgW="2501900" imgH="228600" progId="Equation.3">
                  <p:embed/>
                </p:oleObj>
              </mc:Choice>
              <mc:Fallback>
                <p:oleObj name="公式" r:id="rId1" imgW="2501900" imgH="228600" progId="Equation.3">
                  <p:embed/>
                  <p:pic>
                    <p:nvPicPr>
                      <p:cNvPr id="0" name="对象 7"/>
                      <p:cNvPicPr/>
                      <p:nvPr/>
                    </p:nvPicPr>
                    <p:blipFill>
                      <a:blip r:embed="rId2"/>
                      <a:stretch>
                        <a:fillRect/>
                      </a:stretch>
                    </p:blipFill>
                    <p:spPr>
                      <a:xfrm>
                        <a:off x="2466975" y="4966335"/>
                        <a:ext cx="8133080" cy="700405"/>
                      </a:xfrm>
                      <a:prstGeom prst="rect">
                        <a:avLst/>
                      </a:prstGeom>
                    </p:spPr>
                  </p:pic>
                </p:oleObj>
              </mc:Fallback>
            </mc:AlternateContent>
          </a:graphicData>
        </a:graphic>
      </p:graphicFrame>
      <p:graphicFrame>
        <p:nvGraphicFramePr>
          <p:cNvPr id="10" name="表格 9"/>
          <p:cNvGraphicFramePr/>
          <p:nvPr/>
        </p:nvGraphicFramePr>
        <p:xfrm>
          <a:off x="2775241" y="1015177"/>
          <a:ext cx="8526145" cy="1143000"/>
        </p:xfrm>
        <a:graphic>
          <a:graphicData uri="http://schemas.openxmlformats.org/drawingml/2006/table">
            <a:tbl>
              <a:tblPr>
                <a:tableStyleId>{5C22544A-7EE6-4342-B048-85BDC9FD1C3A}</a:tableStyleId>
              </a:tblPr>
              <a:tblGrid>
                <a:gridCol w="753110"/>
                <a:gridCol w="796925"/>
                <a:gridCol w="775335"/>
                <a:gridCol w="775335"/>
                <a:gridCol w="775335"/>
                <a:gridCol w="774065"/>
                <a:gridCol w="775335"/>
                <a:gridCol w="775335"/>
                <a:gridCol w="775335"/>
                <a:gridCol w="774700"/>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sym typeface="+mn-ea"/>
                        </a:rPr>
                        <a:t>w3</a:t>
                      </a:r>
                      <a:endParaRPr lang="en-US" altLang="zh-CN" sz="18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c>
                  <a:txBody>
                    <a:bodyPr/>
                    <a:p>
                      <a:pPr algn="ctr">
                        <a:buNone/>
                      </a:pPr>
                      <a:r>
                        <a:rPr lang="en-US" altLang="zh-CN" sz="1600"/>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r>
            </a:tbl>
          </a:graphicData>
        </a:graphic>
      </p:graphicFrame>
      <p:graphicFrame>
        <p:nvGraphicFramePr>
          <p:cNvPr id="5" name="对象 4">
            <a:hlinkClick r:id="" action="ppaction://ole?verb="/>
          </p:cNvPr>
          <p:cNvGraphicFramePr>
            <a:graphicFrameLocks noChangeAspect="1"/>
          </p:cNvGraphicFramePr>
          <p:nvPr/>
        </p:nvGraphicFramePr>
        <p:xfrm>
          <a:off x="3409950" y="2793365"/>
          <a:ext cx="3422015" cy="1271270"/>
        </p:xfrm>
        <a:graphic>
          <a:graphicData uri="http://schemas.openxmlformats.org/presentationml/2006/ole">
            <mc:AlternateContent xmlns:mc="http://schemas.openxmlformats.org/markup-compatibility/2006">
              <mc:Choice xmlns:v="urn:schemas-microsoft-com:vml" Requires="v">
                <p:oleObj spid="_x0000_s1025"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3409950" y="2793365"/>
                        <a:ext cx="3422015" cy="1271270"/>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en-US" altLang="zh-CN" dirty="0" err="1">
                <a:sym typeface="+mn-ea"/>
              </a:rPr>
              <a:t>Adaboost</a:t>
            </a:r>
            <a:r>
              <a:rPr altLang="en-US">
                <a:sym typeface="+mn-ea"/>
              </a:rPr>
              <a:t>算法的直观理解</a:t>
            </a:r>
            <a:endParaRPr lang="zh-CN" altLang="en-US"/>
          </a:p>
        </p:txBody>
      </p:sp>
      <p:sp>
        <p:nvSpPr>
          <p:cNvPr id="9" name="内容占位符 8"/>
          <p:cNvSpPr>
            <a:spLocks noGrp="1"/>
          </p:cNvSpPr>
          <p:nvPr>
            <p:ph idx="1"/>
          </p:nvPr>
        </p:nvSpPr>
        <p:spPr>
          <a:xfrm>
            <a:off x="838200" y="953135"/>
            <a:ext cx="10515600" cy="5758815"/>
          </a:xfrm>
        </p:spPr>
        <p:txBody>
          <a:bodyPr/>
          <a:p>
            <a:r>
              <a:rPr lang="zh-CN" altLang="en-US" dirty="0">
                <a:sym typeface="+mn-ea"/>
              </a:rPr>
              <a:t>计算</a:t>
            </a:r>
            <a:r>
              <a:rPr lang="en-US" altLang="zh-CN" dirty="0">
                <a:sym typeface="+mn-ea"/>
              </a:rPr>
              <a:t>G3</a:t>
            </a:r>
            <a:r>
              <a:rPr lang="zh-CN" altLang="en-US" dirty="0">
                <a:sym typeface="+mn-ea"/>
              </a:rPr>
              <a:t>的系数</a:t>
            </a:r>
            <a:endParaRPr lang="zh-CN" altLang="en-US" dirty="0">
              <a:sym typeface="+mn-ea"/>
            </a:endParaRPr>
          </a:p>
          <a:p>
            <a:endParaRPr lang="zh-CN" altLang="en-US" dirty="0">
              <a:sym typeface="+mn-ea"/>
            </a:endParaRPr>
          </a:p>
          <a:p>
            <a:r>
              <a:rPr lang="zh-CN" altLang="en-US" dirty="0">
                <a:sym typeface="+mn-ea"/>
              </a:rPr>
              <a:t>更新数据集的权值分布</a:t>
            </a:r>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分类器</a:t>
            </a:r>
            <a:r>
              <a:rPr lang="en-US" altLang="zh-CN" dirty="0">
                <a:sym typeface="+mn-ea"/>
              </a:rPr>
              <a:t>sign(f3(x))</a:t>
            </a:r>
            <a:r>
              <a:rPr lang="zh-CN" altLang="en-US" dirty="0">
                <a:sym typeface="+mn-ea"/>
              </a:rPr>
              <a:t>在训练数据集上有</a:t>
            </a:r>
            <a:r>
              <a:rPr lang="en-US" altLang="zh-CN" dirty="0">
                <a:sym typeface="+mn-ea"/>
              </a:rPr>
              <a:t>3</a:t>
            </a:r>
            <a:r>
              <a:rPr lang="zh-CN" altLang="en-US" dirty="0">
                <a:sym typeface="+mn-ea"/>
              </a:rPr>
              <a:t>个误分类点</a:t>
            </a:r>
            <a:endParaRPr lang="zh-CN" altLang="en-US" dirty="0">
              <a:sym typeface="+mn-ea"/>
            </a:endParaRPr>
          </a:p>
          <a:p>
            <a:endParaRPr lang="zh-CN" altLang="en-US"/>
          </a:p>
        </p:txBody>
      </p:sp>
      <p:graphicFrame>
        <p:nvGraphicFramePr>
          <p:cNvPr id="5" name="对象 4"/>
          <p:cNvGraphicFramePr>
            <a:graphicFrameLocks noChangeAspect="1"/>
          </p:cNvGraphicFramePr>
          <p:nvPr/>
        </p:nvGraphicFramePr>
        <p:xfrm>
          <a:off x="3124116" y="1479959"/>
          <a:ext cx="3844213" cy="1068507"/>
        </p:xfrm>
        <a:graphic>
          <a:graphicData uri="http://schemas.openxmlformats.org/presentationml/2006/ole">
            <mc:AlternateContent xmlns:mc="http://schemas.openxmlformats.org/markup-compatibility/2006">
              <mc:Choice xmlns:v="urn:schemas-microsoft-com:vml" Requires="v">
                <p:oleObj spid="_x0000_s25687" name="公式" r:id="rId1" imgW="1651000" imgH="431800" progId="Equation.3">
                  <p:embed/>
                </p:oleObj>
              </mc:Choice>
              <mc:Fallback>
                <p:oleObj name="公式" r:id="rId1" imgW="1651000" imgH="431800" progId="Equation.3">
                  <p:embed/>
                  <p:pic>
                    <p:nvPicPr>
                      <p:cNvPr id="0" name="对象 4"/>
                      <p:cNvPicPr/>
                      <p:nvPr/>
                    </p:nvPicPr>
                    <p:blipFill>
                      <a:blip r:embed="rId2"/>
                      <a:stretch>
                        <a:fillRect/>
                      </a:stretch>
                    </p:blipFill>
                    <p:spPr>
                      <a:xfrm>
                        <a:off x="3124116" y="1479959"/>
                        <a:ext cx="3844213" cy="1068507"/>
                      </a:xfrm>
                      <a:prstGeom prst="rect">
                        <a:avLst/>
                      </a:prstGeom>
                    </p:spPr>
                  </p:pic>
                </p:oleObj>
              </mc:Fallback>
            </mc:AlternateContent>
          </a:graphicData>
        </a:graphic>
      </p:graphicFrame>
      <p:sp>
        <p:nvSpPr>
          <p:cNvPr id="13" name="内容占位符 3"/>
          <p:cNvSpPr>
            <a:spLocks noGrp="1"/>
          </p:cNvSpPr>
          <p:nvPr/>
        </p:nvSpPr>
        <p:spPr>
          <a:xfrm>
            <a:off x="711958" y="5629484"/>
            <a:ext cx="11176470" cy="854355"/>
          </a:xfrm>
          <a:prstGeom prst="rect">
            <a:avLst/>
          </a:prstGeom>
        </p:spPr>
        <p:txBody>
          <a:bodyPr vert="horz" lIns="91423" tIns="45711" rIns="91423" bIns="45711" rtlCol="0">
            <a:norm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n"/>
            </a:pPr>
            <a:endParaRPr lang="en-US" altLang="zh-CN" sz="2400" dirty="0">
              <a:solidFill>
                <a:schemeClr val="tx1"/>
              </a:solidFill>
              <a:latin typeface="微软雅黑" panose="020B0503020204020204" charset="-122"/>
              <a:ea typeface="微软雅黑" panose="020B0503020204020204" charset="-122"/>
            </a:endParaRPr>
          </a:p>
        </p:txBody>
      </p:sp>
      <p:graphicFrame>
        <p:nvGraphicFramePr>
          <p:cNvPr id="7" name="对象 6"/>
          <p:cNvGraphicFramePr>
            <a:graphicFrameLocks noChangeAspect="1"/>
          </p:cNvGraphicFramePr>
          <p:nvPr/>
        </p:nvGraphicFramePr>
        <p:xfrm>
          <a:off x="285550" y="4621014"/>
          <a:ext cx="11318049" cy="872328"/>
        </p:xfrm>
        <a:graphic>
          <a:graphicData uri="http://schemas.openxmlformats.org/presentationml/2006/ole">
            <mc:AlternateContent xmlns:mc="http://schemas.openxmlformats.org/markup-compatibility/2006">
              <mc:Choice xmlns:v="urn:schemas-microsoft-com:vml" Requires="v">
                <p:oleObj spid="_x0000_s26693" name="公式" r:id="rId3" imgW="3009900" imgH="228600" progId="Equation.3">
                  <p:embed/>
                </p:oleObj>
              </mc:Choice>
              <mc:Fallback>
                <p:oleObj name="公式" r:id="rId3" imgW="3009900" imgH="228600" progId="Equation.3">
                  <p:embed/>
                  <p:pic>
                    <p:nvPicPr>
                      <p:cNvPr id="0" name="对象 11"/>
                      <p:cNvPicPr/>
                      <p:nvPr/>
                    </p:nvPicPr>
                    <p:blipFill>
                      <a:blip r:embed="rId4"/>
                      <a:stretch>
                        <a:fillRect/>
                      </a:stretch>
                    </p:blipFill>
                    <p:spPr>
                      <a:xfrm>
                        <a:off x="285550" y="4621014"/>
                        <a:ext cx="11318049" cy="872328"/>
                      </a:xfrm>
                      <a:prstGeom prst="rect">
                        <a:avLst/>
                      </a:prstGeom>
                    </p:spPr>
                  </p:pic>
                </p:oleObj>
              </mc:Fallback>
            </mc:AlternateContent>
          </a:graphicData>
        </a:graphic>
      </p:graphicFrame>
      <p:graphicFrame>
        <p:nvGraphicFramePr>
          <p:cNvPr id="2" name="表格 1"/>
          <p:cNvGraphicFramePr/>
          <p:nvPr/>
        </p:nvGraphicFramePr>
        <p:xfrm>
          <a:off x="1547354" y="3261451"/>
          <a:ext cx="8528685" cy="1143000"/>
        </p:xfrm>
        <a:graphic>
          <a:graphicData uri="http://schemas.openxmlformats.org/drawingml/2006/table">
            <a:tbl>
              <a:tblPr>
                <a:tableStyleId>{5C22544A-7EE6-4342-B048-85BDC9FD1C3A}</a:tableStyleId>
              </a:tblPr>
              <a:tblGrid>
                <a:gridCol w="775335"/>
                <a:gridCol w="775335"/>
                <a:gridCol w="775335"/>
                <a:gridCol w="775335"/>
                <a:gridCol w="767080"/>
                <a:gridCol w="783590"/>
                <a:gridCol w="775335"/>
                <a:gridCol w="775335"/>
                <a:gridCol w="775335"/>
                <a:gridCol w="775335"/>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w4</a:t>
                      </a:r>
                      <a:endParaRPr lang="en-US" altLang="zh-CN" sz="18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0.2473</a:t>
                      </a:r>
                      <a:endParaRPr lang="en-US" altLang="zh-CN" sz="1600"/>
                    </a:p>
                  </a:txBody>
                  <a:tcPr marL="91423" marR="91423" marT="45711" marB="45711"/>
                </a:tc>
                <a:tc>
                  <a:txBody>
                    <a:bodyPr/>
                    <a:p>
                      <a:pPr algn="ctr">
                        <a:buNone/>
                      </a:pPr>
                      <a:r>
                        <a:rPr lang="en-US" altLang="zh-CN" sz="1600"/>
                        <a:t>0.</a:t>
                      </a:r>
                      <a:r>
                        <a:rPr lang="en-US" altLang="zh-CN" sz="1600">
                          <a:sym typeface="+mn-ea"/>
                        </a:rPr>
                        <a:t>2473</a:t>
                      </a:r>
                      <a:endParaRPr lang="en-US" altLang="zh-CN" sz="1600"/>
                    </a:p>
                  </a:txBody>
                  <a:tcPr marL="91423" marR="91423" marT="45711" marB="45711"/>
                </a:tc>
                <a:tc>
                  <a:txBody>
                    <a:bodyPr/>
                    <a:p>
                      <a:pPr algn="ctr">
                        <a:buNone/>
                      </a:pPr>
                      <a:r>
                        <a:rPr lang="en-US" altLang="zh-CN" sz="1600"/>
                        <a:t>0.</a:t>
                      </a:r>
                      <a:r>
                        <a:rPr lang="en-US" altLang="zh-CN" sz="1600">
                          <a:sym typeface="+mn-ea"/>
                        </a:rPr>
                        <a:t>2473</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err="1">
                <a:sym typeface="+mn-ea"/>
              </a:rPr>
              <a:t>Adaboost</a:t>
            </a:r>
            <a:r>
              <a:rPr lang="zh-CN" altLang="en-US" dirty="0">
                <a:sym typeface="+mn-ea"/>
              </a:rPr>
              <a:t>算法的直观理解</a:t>
            </a:r>
            <a:endParaRPr lang="zh-CN" altLang="en-US"/>
          </a:p>
        </p:txBody>
      </p:sp>
      <p:sp>
        <p:nvSpPr>
          <p:cNvPr id="7" name="内容占位符 6"/>
          <p:cNvSpPr>
            <a:spLocks noGrp="1"/>
          </p:cNvSpPr>
          <p:nvPr>
            <p:ph idx="1"/>
          </p:nvPr>
        </p:nvSpPr>
        <p:spPr/>
        <p:txBody>
          <a:bodyPr/>
          <a:p>
            <a:endParaRPr lang="zh-CN" altLang="en-US"/>
          </a:p>
        </p:txBody>
      </p:sp>
      <p:graphicFrame>
        <p:nvGraphicFramePr>
          <p:cNvPr id="5" name="表格 4"/>
          <p:cNvGraphicFramePr/>
          <p:nvPr/>
        </p:nvGraphicFramePr>
        <p:xfrm>
          <a:off x="330200" y="1275715"/>
          <a:ext cx="8591550" cy="3571875"/>
        </p:xfrm>
        <a:graphic>
          <a:graphicData uri="http://schemas.openxmlformats.org/drawingml/2006/table">
            <a:tbl>
              <a:tblPr>
                <a:tableStyleId>{5C22544A-7EE6-4342-B048-85BDC9FD1C3A}</a:tableStyleId>
              </a:tblPr>
              <a:tblGrid>
                <a:gridCol w="781050"/>
                <a:gridCol w="781050"/>
                <a:gridCol w="781050"/>
                <a:gridCol w="781050"/>
                <a:gridCol w="781050"/>
                <a:gridCol w="781050"/>
                <a:gridCol w="781050"/>
                <a:gridCol w="781050"/>
                <a:gridCol w="781050"/>
                <a:gridCol w="781050"/>
                <a:gridCol w="781050"/>
              </a:tblGrid>
              <a:tr h="396875">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96875">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96875">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r h="396875">
                <a:tc>
                  <a:txBody>
                    <a:bodyPr/>
                    <a:p>
                      <a:pPr algn="ctr">
                        <a:buNone/>
                      </a:pPr>
                      <a:r>
                        <a:rPr lang="en-US" altLang="zh-CN" sz="1800" b="1">
                          <a:solidFill>
                            <a:schemeClr val="accent6">
                              <a:lumMod val="75000"/>
                            </a:schemeClr>
                          </a:solidFill>
                        </a:rPr>
                        <a:t>G1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r>
              <a:tr h="396875">
                <a:tc>
                  <a:txBody>
                    <a:bodyPr/>
                    <a:p>
                      <a:pPr algn="ctr">
                        <a:buNone/>
                      </a:pPr>
                      <a:r>
                        <a:rPr lang="en-US" altLang="zh-CN" sz="1800"/>
                        <a:t>w2</a:t>
                      </a:r>
                      <a:endParaRPr lang="en-US" altLang="zh-CN" sz="18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r>
              <a:tr h="396875">
                <a:tc>
                  <a:txBody>
                    <a:bodyPr/>
                    <a:p>
                      <a:pPr algn="ctr">
                        <a:buNone/>
                      </a:pPr>
                      <a:r>
                        <a:rPr lang="en-US" altLang="zh-CN" sz="1800" b="1">
                          <a:solidFill>
                            <a:schemeClr val="accent2"/>
                          </a:solidFill>
                        </a:rPr>
                        <a:t>G2</a:t>
                      </a:r>
                      <a:endParaRPr lang="en-US" altLang="zh-CN" sz="18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r>
              <a:tr h="396875">
                <a:tc>
                  <a:txBody>
                    <a:bodyPr/>
                    <a:p>
                      <a:pPr algn="ctr">
                        <a:buNone/>
                      </a:pPr>
                      <a:r>
                        <a:rPr lang="en-US" altLang="zh-CN" sz="1800"/>
                        <a:t>w3</a:t>
                      </a:r>
                      <a:endParaRPr lang="en-US" altLang="zh-CN" sz="18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c>
                  <a:txBody>
                    <a:bodyPr/>
                    <a:p>
                      <a:pPr algn="ctr">
                        <a:buNone/>
                      </a:pPr>
                      <a:r>
                        <a:rPr lang="en-US" altLang="zh-CN" sz="1600"/>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r>
              <a:tr h="396875">
                <a:tc>
                  <a:txBody>
                    <a:bodyPr/>
                    <a:p>
                      <a:pPr algn="ctr">
                        <a:buNone/>
                      </a:pPr>
                      <a:r>
                        <a:rPr lang="en-US" altLang="zh-CN" sz="1800" b="1">
                          <a:solidFill>
                            <a:schemeClr val="accent1"/>
                          </a:solidFill>
                        </a:rPr>
                        <a:t>G3</a:t>
                      </a:r>
                      <a:endParaRPr lang="en-US" altLang="zh-CN" sz="18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sym typeface="+mn-ea"/>
                        </a:rPr>
                        <a:t>1</a:t>
                      </a:r>
                      <a:endParaRPr lang="en-US" altLang="zh-CN" sz="1600" b="1">
                        <a:solidFill>
                          <a:schemeClr val="accent1"/>
                        </a:solidFill>
                        <a:sym typeface="+mn-ea"/>
                      </a:endParaRPr>
                    </a:p>
                  </a:txBody>
                  <a:tcPr marL="91423" marR="91423" marT="45711" marB="45711"/>
                </a:tc>
                <a:tc>
                  <a:txBody>
                    <a:bodyPr/>
                    <a:p>
                      <a:pPr algn="ctr">
                        <a:buNone/>
                      </a:pPr>
                      <a:r>
                        <a:rPr lang="en-US" altLang="zh-CN" sz="1600" b="1">
                          <a:solidFill>
                            <a:schemeClr val="accent1"/>
                          </a:solidFill>
                          <a:sym typeface="+mn-ea"/>
                        </a:rPr>
                        <a:t>1</a:t>
                      </a:r>
                      <a:endParaRPr lang="en-US" altLang="zh-CN" sz="1600" b="1">
                        <a:solidFill>
                          <a:schemeClr val="accent1"/>
                        </a:solidFill>
                        <a:sym typeface="+mn-ea"/>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r>
              <a:tr h="396875">
                <a:tc>
                  <a:txBody>
                    <a:bodyPr/>
                    <a:p>
                      <a:pPr algn="ctr">
                        <a:buNone/>
                      </a:pPr>
                      <a:r>
                        <a:rPr lang="en-US" altLang="zh-CN" sz="1800" b="1">
                          <a:solidFill>
                            <a:schemeClr val="accent1"/>
                          </a:solidFill>
                        </a:rPr>
                        <a:t>G_R3</a:t>
                      </a:r>
                      <a:endParaRPr lang="en-US" altLang="zh-CN" sz="18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bg1"/>
                          </a:solidFill>
                          <a:sym typeface="+mn-ea"/>
                        </a:rPr>
                        <a:t>1</a:t>
                      </a:r>
                      <a:endParaRPr lang="en-US" altLang="zh-CN" sz="1600" b="1">
                        <a:solidFill>
                          <a:schemeClr val="bg1"/>
                        </a:solidFill>
                        <a:sym typeface="+mn-ea"/>
                      </a:endParaRPr>
                    </a:p>
                  </a:txBody>
                  <a:tcPr marL="91423" marR="91423" marT="45711" marB="45711">
                    <a:solidFill>
                      <a:schemeClr val="accent1">
                        <a:lumMod val="60000"/>
                        <a:lumOff val="40000"/>
                      </a:schemeClr>
                    </a:solidFill>
                  </a:tcPr>
                </a:tc>
                <a:tc>
                  <a:txBody>
                    <a:bodyPr/>
                    <a:p>
                      <a:pPr algn="ctr">
                        <a:buNone/>
                      </a:pPr>
                      <a:r>
                        <a:rPr lang="en-US" altLang="zh-CN" sz="1600" b="1">
                          <a:solidFill>
                            <a:schemeClr val="bg1"/>
                          </a:solidFill>
                          <a:sym typeface="+mn-ea"/>
                        </a:rPr>
                        <a:t>1</a:t>
                      </a:r>
                      <a:endParaRPr lang="en-US" altLang="zh-CN" sz="1600" b="1">
                        <a:solidFill>
                          <a:schemeClr val="bg1"/>
                        </a:solidFill>
                        <a:sym typeface="+mn-ea"/>
                      </a:endParaRPr>
                    </a:p>
                  </a:txBody>
                  <a:tcPr marL="91423" marR="91423" marT="45711" marB="45711">
                    <a:solidFill>
                      <a:schemeClr val="accent1">
                        <a:lumMod val="60000"/>
                        <a:lumOff val="40000"/>
                      </a:schemeClr>
                    </a:solidFill>
                  </a:tcPr>
                </a:tc>
                <a:tc>
                  <a:txBody>
                    <a:bodyPr/>
                    <a:p>
                      <a:pPr algn="ctr">
                        <a:buNone/>
                      </a:pPr>
                      <a:r>
                        <a:rPr lang="en-US" altLang="zh-CN" sz="1600" b="1">
                          <a:solidFill>
                            <a:schemeClr val="bg1"/>
                          </a:solidFill>
                        </a:rPr>
                        <a:t>1</a:t>
                      </a:r>
                      <a:endParaRPr lang="en-US" altLang="zh-CN" sz="1600" b="1">
                        <a:solidFill>
                          <a:schemeClr val="bg1"/>
                        </a:solidFill>
                      </a:endParaRPr>
                    </a:p>
                  </a:txBody>
                  <a:tcPr marL="91423" marR="91423" marT="45711" marB="45711">
                    <a:solidFill>
                      <a:schemeClr val="accent1">
                        <a:lumMod val="60000"/>
                        <a:lumOff val="40000"/>
                      </a:schemeClr>
                    </a:solidFill>
                  </a:tcPr>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r>
            </a:tbl>
          </a:graphicData>
        </a:graphic>
      </p:graphicFrame>
      <p:graphicFrame>
        <p:nvGraphicFramePr>
          <p:cNvPr id="6" name="表格 5"/>
          <p:cNvGraphicFramePr/>
          <p:nvPr/>
        </p:nvGraphicFramePr>
        <p:xfrm>
          <a:off x="9268460" y="2207260"/>
          <a:ext cx="2569210" cy="1463040"/>
        </p:xfrm>
        <a:graphic>
          <a:graphicData uri="http://schemas.openxmlformats.org/drawingml/2006/table">
            <a:tbl>
              <a:tblPr>
                <a:tableStyleId>{5C22544A-7EE6-4342-B048-85BDC9FD1C3A}</a:tableStyleId>
              </a:tblPr>
              <a:tblGrid>
                <a:gridCol w="1284605"/>
                <a:gridCol w="1284605"/>
              </a:tblGrid>
              <a:tr h="365760">
                <a:tc>
                  <a:txBody>
                    <a:bodyPr/>
                    <a:p>
                      <a:pPr algn="ctr">
                        <a:buNone/>
                      </a:pPr>
                      <a:r>
                        <a:rPr lang="en-US" altLang="zh-CN" sz="1800"/>
                        <a:t>alpha</a:t>
                      </a:r>
                      <a:endParaRPr lang="en-US" altLang="zh-CN" sz="1800"/>
                    </a:p>
                  </a:txBody>
                  <a:tcPr marL="91423" marR="91423" marT="45711" marB="45711"/>
                </a:tc>
                <a:tc>
                  <a:txBody>
                    <a:bodyPr/>
                    <a:p>
                      <a:pPr algn="ctr">
                        <a:buNone/>
                      </a:pPr>
                      <a:r>
                        <a:rPr lang="en-US" altLang="zh-CN" sz="1800"/>
                        <a:t>value</a:t>
                      </a:r>
                      <a:endParaRPr lang="en-US" altLang="zh-CN" sz="1800"/>
                    </a:p>
                  </a:txBody>
                  <a:tcPr marL="91423" marR="91423" marT="45711" marB="45711"/>
                </a:tc>
              </a:tr>
              <a:tr h="365760">
                <a:tc>
                  <a:txBody>
                    <a:bodyPr/>
                    <a:p>
                      <a:pPr algn="ctr">
                        <a:buNone/>
                      </a:pPr>
                      <a:r>
                        <a:rPr lang="zh-CN" altLang="en-US" sz="1800">
                          <a:latin typeface="Arial" panose="020B0604020202020204" pitchFamily="34" charset="0"/>
                        </a:rPr>
                        <a:t>α</a:t>
                      </a:r>
                      <a:r>
                        <a:rPr lang="en-US" altLang="zh-CN" sz="1800" baseline="-25000">
                          <a:latin typeface="Arial" panose="020B0604020202020204" pitchFamily="34" charset="0"/>
                        </a:rPr>
                        <a:t>1</a:t>
                      </a:r>
                      <a:endParaRPr lang="en-US" altLang="zh-CN" sz="1800" baseline="-25000">
                        <a:latin typeface="Arial" panose="020B0604020202020204" pitchFamily="34" charset="0"/>
                      </a:endParaRPr>
                    </a:p>
                  </a:txBody>
                  <a:tcPr marL="91423" marR="91423" marT="45711" marB="45711"/>
                </a:tc>
                <a:tc>
                  <a:txBody>
                    <a:bodyPr/>
                    <a:p>
                      <a:pPr algn="ctr">
                        <a:buNone/>
                      </a:pPr>
                      <a:r>
                        <a:rPr lang="en-US" altLang="zh-CN" sz="1800"/>
                        <a:t>0.6112</a:t>
                      </a:r>
                      <a:endParaRPr lang="en-US" altLang="zh-CN" sz="1800"/>
                    </a:p>
                  </a:txBody>
                  <a:tcPr marL="91423" marR="91423" marT="45711" marB="45711"/>
                </a:tc>
              </a:tr>
              <a:tr h="365760">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2</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0.8605</a:t>
                      </a:r>
                      <a:endParaRPr lang="en-US" altLang="zh-CN" sz="1800"/>
                    </a:p>
                  </a:txBody>
                  <a:tcPr marL="91423" marR="91423" marT="45711" marB="45711"/>
                </a:tc>
              </a:tr>
              <a:tr h="365760">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3</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1.7197</a:t>
                      </a:r>
                      <a:endParaRPr lang="en-US" altLang="zh-CN" sz="1800"/>
                    </a:p>
                  </a:txBody>
                  <a:tcPr marL="91423" marR="91423" marT="45711" marB="45711"/>
                </a:tc>
              </a:tr>
            </a:tbl>
          </a:graphicData>
        </a:graphic>
      </p:graphicFrame>
      <p:graphicFrame>
        <p:nvGraphicFramePr>
          <p:cNvPr id="3" name="对象 2"/>
          <p:cNvGraphicFramePr>
            <a:graphicFrameLocks noChangeAspect="1"/>
          </p:cNvGraphicFramePr>
          <p:nvPr/>
        </p:nvGraphicFramePr>
        <p:xfrm>
          <a:off x="217624" y="5837427"/>
          <a:ext cx="11318049" cy="872328"/>
        </p:xfrm>
        <a:graphic>
          <a:graphicData uri="http://schemas.openxmlformats.org/presentationml/2006/ole">
            <mc:AlternateContent xmlns:mc="http://schemas.openxmlformats.org/markup-compatibility/2006">
              <mc:Choice xmlns:v="urn:schemas-microsoft-com:vml" Requires="v">
                <p:oleObj spid="_x0000_s4" name="公式" r:id="rId1" imgW="3009900" imgH="228600" progId="Equation.3">
                  <p:embed/>
                </p:oleObj>
              </mc:Choice>
              <mc:Fallback>
                <p:oleObj name="公式" r:id="rId1" imgW="3009900" imgH="228600" progId="Equation.3">
                  <p:embed/>
                  <p:pic>
                    <p:nvPicPr>
                      <p:cNvPr id="0" name="对象 11"/>
                      <p:cNvPicPr/>
                      <p:nvPr/>
                    </p:nvPicPr>
                    <p:blipFill>
                      <a:blip r:embed="rId2"/>
                      <a:stretch>
                        <a:fillRect/>
                      </a:stretch>
                    </p:blipFill>
                    <p:spPr>
                      <a:xfrm>
                        <a:off x="217624" y="5837427"/>
                        <a:ext cx="11318049" cy="872328"/>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987945" y="4903832"/>
          <a:ext cx="2512865" cy="933277"/>
        </p:xfrm>
        <a:graphic>
          <a:graphicData uri="http://schemas.openxmlformats.org/presentationml/2006/ole">
            <mc:AlternateContent xmlns:mc="http://schemas.openxmlformats.org/markup-compatibility/2006">
              <mc:Choice xmlns:v="urn:schemas-microsoft-com:vml" Requires="v">
                <p:oleObj spid="_x0000_s1025"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2987945" y="4903832"/>
                        <a:ext cx="2512865" cy="933277"/>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Adaboost</a:t>
            </a:r>
            <a:r>
              <a:rPr altLang="en-US">
                <a:sym typeface="+mn-ea"/>
              </a:rPr>
              <a:t>算法的直观理解</a:t>
            </a:r>
            <a:endParaRPr lang="zh-CN" altLang="en-US"/>
          </a:p>
        </p:txBody>
      </p:sp>
      <p:sp>
        <p:nvSpPr>
          <p:cNvPr id="7" name="内容占位符 6"/>
          <p:cNvSpPr>
            <a:spLocks noGrp="1"/>
          </p:cNvSpPr>
          <p:nvPr>
            <p:ph idx="1"/>
          </p:nvPr>
        </p:nvSpPr>
        <p:spPr/>
        <p:txBody>
          <a:bodyPr/>
          <a:p>
            <a:r>
              <a:rPr lang="zh-CN" altLang="en-US" dirty="0">
                <a:sym typeface="+mn-ea"/>
              </a:rPr>
              <a:t>对于</a:t>
            </a:r>
            <a:r>
              <a:rPr lang="en-US" altLang="zh-CN" dirty="0">
                <a:sym typeface="+mn-ea"/>
              </a:rPr>
              <a:t>m=4</a:t>
            </a:r>
            <a:endParaRPr lang="en-US" altLang="zh-CN" dirty="0">
              <a:sym typeface="+mn-ea"/>
            </a:endParaRPr>
          </a:p>
          <a:p>
            <a:r>
              <a:rPr lang="zh-CN" altLang="en-US" dirty="0">
                <a:sym typeface="+mn-ea"/>
              </a:rPr>
              <a:t>在权值分布为</a:t>
            </a:r>
            <a:r>
              <a:rPr lang="en-US" altLang="zh-CN" dirty="0">
                <a:sym typeface="+mn-ea"/>
              </a:rPr>
              <a:t>D4</a:t>
            </a:r>
            <a:r>
              <a:rPr lang="zh-CN" altLang="en-US" dirty="0">
                <a:sym typeface="+mn-ea"/>
              </a:rPr>
              <a:t>的训练数据上，阈值</a:t>
            </a:r>
            <a:r>
              <a:rPr lang="en-US" altLang="zh-CN" dirty="0">
                <a:sym typeface="+mn-ea"/>
              </a:rPr>
              <a:t>v</a:t>
            </a:r>
            <a:r>
              <a:rPr lang="zh-CN" altLang="en-US" dirty="0">
                <a:sym typeface="+mn-ea"/>
              </a:rPr>
              <a:t>取</a:t>
            </a:r>
            <a:r>
              <a:rPr lang="en-US" altLang="zh-CN" dirty="0">
                <a:sym typeface="+mn-ea"/>
              </a:rPr>
              <a:t>2.5</a:t>
            </a:r>
            <a:r>
              <a:rPr lang="zh-CN" altLang="en-US" dirty="0">
                <a:sym typeface="+mn-ea"/>
              </a:rPr>
              <a:t>时误差率最低，故基本分类器为：</a:t>
            </a:r>
            <a:endParaRPr lang="zh-CN" altLang="en-US" dirty="0">
              <a:sym typeface="+mn-ea"/>
            </a:endParaRPr>
          </a:p>
          <a:p>
            <a:endParaRPr lang="zh-CN" altLang="en-US"/>
          </a:p>
          <a:p>
            <a:r>
              <a:rPr lang="en-US" altLang="zh-CN" dirty="0">
                <a:sym typeface="+mn-ea"/>
              </a:rPr>
              <a:t>G4(x)</a:t>
            </a:r>
            <a:r>
              <a:rPr lang="zh-CN" altLang="en-US" dirty="0">
                <a:sym typeface="+mn-ea"/>
              </a:rPr>
              <a:t>在训练数据集上的误差率</a:t>
            </a:r>
            <a:endParaRPr lang="zh-CN" altLang="en-US"/>
          </a:p>
        </p:txBody>
      </p:sp>
      <p:graphicFrame>
        <p:nvGraphicFramePr>
          <p:cNvPr id="8" name="对象 7"/>
          <p:cNvGraphicFramePr>
            <a:graphicFrameLocks noChangeAspect="1"/>
          </p:cNvGraphicFramePr>
          <p:nvPr/>
        </p:nvGraphicFramePr>
        <p:xfrm>
          <a:off x="2044065" y="5098415"/>
          <a:ext cx="8463915" cy="718185"/>
        </p:xfrm>
        <a:graphic>
          <a:graphicData uri="http://schemas.openxmlformats.org/presentationml/2006/ole">
            <mc:AlternateContent xmlns:mc="http://schemas.openxmlformats.org/markup-compatibility/2006">
              <mc:Choice xmlns:v="urn:schemas-microsoft-com:vml" Requires="v">
                <p:oleObj spid="_x0000_s24597" name="公式" r:id="rId1" imgW="2540000" imgH="228600" progId="Equation.3">
                  <p:embed/>
                </p:oleObj>
              </mc:Choice>
              <mc:Fallback>
                <p:oleObj name="公式" r:id="rId1" imgW="2540000" imgH="228600" progId="Equation.3">
                  <p:embed/>
                  <p:pic>
                    <p:nvPicPr>
                      <p:cNvPr id="0" name="对象 7"/>
                      <p:cNvPicPr/>
                      <p:nvPr/>
                    </p:nvPicPr>
                    <p:blipFill>
                      <a:blip r:embed="rId2"/>
                      <a:stretch>
                        <a:fillRect/>
                      </a:stretch>
                    </p:blipFill>
                    <p:spPr>
                      <a:xfrm>
                        <a:off x="2044065" y="5098415"/>
                        <a:ext cx="8463915" cy="718185"/>
                      </a:xfrm>
                      <a:prstGeom prst="rect">
                        <a:avLst/>
                      </a:prstGeom>
                    </p:spPr>
                  </p:pic>
                </p:oleObj>
              </mc:Fallback>
            </mc:AlternateContent>
          </a:graphicData>
        </a:graphic>
      </p:graphicFrame>
      <p:graphicFrame>
        <p:nvGraphicFramePr>
          <p:cNvPr id="10" name="表格 9"/>
          <p:cNvGraphicFramePr/>
          <p:nvPr/>
        </p:nvGraphicFramePr>
        <p:xfrm>
          <a:off x="2812706" y="1015177"/>
          <a:ext cx="8526145" cy="1143000"/>
        </p:xfrm>
        <a:graphic>
          <a:graphicData uri="http://schemas.openxmlformats.org/drawingml/2006/table">
            <a:tbl>
              <a:tblPr>
                <a:tableStyleId>{5C22544A-7EE6-4342-B048-85BDC9FD1C3A}</a:tableStyleId>
              </a:tblPr>
              <a:tblGrid>
                <a:gridCol w="753110"/>
                <a:gridCol w="796925"/>
                <a:gridCol w="775335"/>
                <a:gridCol w="775335"/>
                <a:gridCol w="775335"/>
                <a:gridCol w="774065"/>
                <a:gridCol w="775335"/>
                <a:gridCol w="775335"/>
                <a:gridCol w="775335"/>
                <a:gridCol w="774700"/>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w4</a:t>
                      </a:r>
                      <a:endParaRPr lang="en-US" altLang="zh-CN" sz="18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0.2473</a:t>
                      </a:r>
                      <a:endParaRPr lang="en-US" altLang="zh-CN" sz="1600"/>
                    </a:p>
                  </a:txBody>
                  <a:tcPr marL="91423" marR="91423" marT="45711" marB="45711"/>
                </a:tc>
                <a:tc>
                  <a:txBody>
                    <a:bodyPr/>
                    <a:p>
                      <a:pPr algn="ctr">
                        <a:buNone/>
                      </a:pPr>
                      <a:r>
                        <a:rPr lang="en-US" altLang="zh-CN" sz="1600"/>
                        <a:t>0.</a:t>
                      </a:r>
                      <a:r>
                        <a:rPr lang="en-US" altLang="zh-CN" sz="1600">
                          <a:sym typeface="+mn-ea"/>
                        </a:rPr>
                        <a:t>2473</a:t>
                      </a:r>
                      <a:endParaRPr lang="en-US" altLang="zh-CN" sz="1600"/>
                    </a:p>
                  </a:txBody>
                  <a:tcPr marL="91423" marR="91423" marT="45711" marB="45711"/>
                </a:tc>
                <a:tc>
                  <a:txBody>
                    <a:bodyPr/>
                    <a:p>
                      <a:pPr algn="ctr">
                        <a:buNone/>
                      </a:pPr>
                      <a:r>
                        <a:rPr lang="en-US" altLang="zh-CN" sz="1600"/>
                        <a:t>0.</a:t>
                      </a:r>
                      <a:r>
                        <a:rPr lang="en-US" altLang="zh-CN" sz="1600">
                          <a:sym typeface="+mn-ea"/>
                        </a:rPr>
                        <a:t>2473</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r>
            </a:tbl>
          </a:graphicData>
        </a:graphic>
      </p:graphicFrame>
      <p:graphicFrame>
        <p:nvGraphicFramePr>
          <p:cNvPr id="5" name="对象 4">
            <a:hlinkClick r:id="" action="ppaction://ole?verb="/>
          </p:cNvPr>
          <p:cNvGraphicFramePr>
            <a:graphicFrameLocks noChangeAspect="1"/>
          </p:cNvGraphicFramePr>
          <p:nvPr/>
        </p:nvGraphicFramePr>
        <p:xfrm>
          <a:off x="3472180" y="2777490"/>
          <a:ext cx="3547110" cy="1303655"/>
        </p:xfrm>
        <a:graphic>
          <a:graphicData uri="http://schemas.openxmlformats.org/presentationml/2006/ole">
            <mc:AlternateContent xmlns:mc="http://schemas.openxmlformats.org/markup-compatibility/2006">
              <mc:Choice xmlns:v="urn:schemas-microsoft-com:vml" Requires="v">
                <p:oleObj spid="_x0000_s1025" name="" r:id="rId3" imgW="1244600" imgH="457200" progId="Equation.KSEE3">
                  <p:embed/>
                </p:oleObj>
              </mc:Choice>
              <mc:Fallback>
                <p:oleObj name="" r:id="rId3" imgW="1244600" imgH="457200" progId="Equation.KSEE3">
                  <p:embed/>
                  <p:pic>
                    <p:nvPicPr>
                      <p:cNvPr id="0" name="图片 1024"/>
                      <p:cNvPicPr/>
                      <p:nvPr/>
                    </p:nvPicPr>
                    <p:blipFill>
                      <a:blip r:embed="rId4"/>
                      <a:stretch>
                        <a:fillRect/>
                      </a:stretch>
                    </p:blipFill>
                    <p:spPr>
                      <a:xfrm>
                        <a:off x="3472180" y="2777490"/>
                        <a:ext cx="3547110" cy="1303655"/>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dirty="0" err="1">
                <a:sym typeface="+mn-ea"/>
              </a:rPr>
              <a:t>Adaboost</a:t>
            </a:r>
            <a:r>
              <a:rPr altLang="en-US">
                <a:sym typeface="+mn-ea"/>
              </a:rPr>
              <a:t>算法的直观理解</a:t>
            </a:r>
            <a:endParaRPr lang="zh-CN" altLang="en-US"/>
          </a:p>
        </p:txBody>
      </p:sp>
      <p:sp>
        <p:nvSpPr>
          <p:cNvPr id="4" name="内容占位符 3"/>
          <p:cNvSpPr>
            <a:spLocks noGrp="1"/>
          </p:cNvSpPr>
          <p:nvPr>
            <p:ph idx="1"/>
          </p:nvPr>
        </p:nvSpPr>
        <p:spPr/>
        <p:txBody>
          <a:bodyPr/>
          <a:p>
            <a:r>
              <a:rPr lang="zh-CN" altLang="en-US" dirty="0">
                <a:sym typeface="+mn-ea"/>
              </a:rPr>
              <a:t>计算</a:t>
            </a:r>
            <a:r>
              <a:rPr lang="en-US" altLang="zh-CN" dirty="0">
                <a:sym typeface="+mn-ea"/>
              </a:rPr>
              <a:t>G4</a:t>
            </a:r>
            <a:r>
              <a:rPr lang="zh-CN" altLang="en-US" dirty="0">
                <a:sym typeface="+mn-ea"/>
              </a:rPr>
              <a:t>的系数</a:t>
            </a:r>
            <a:endParaRPr lang="zh-CN" altLang="en-US" dirty="0">
              <a:sym typeface="+mn-ea"/>
            </a:endParaRPr>
          </a:p>
          <a:p>
            <a:endParaRPr lang="zh-CN" altLang="en-US"/>
          </a:p>
          <a:p>
            <a:endParaRPr lang="zh-CN" altLang="en-US"/>
          </a:p>
          <a:p>
            <a:endParaRPr lang="zh-CN" altLang="en-US" dirty="0">
              <a:sym typeface="+mn-ea"/>
            </a:endParaRPr>
          </a:p>
          <a:p>
            <a:r>
              <a:rPr lang="zh-CN" altLang="en-US" dirty="0">
                <a:sym typeface="+mn-ea"/>
              </a:rPr>
              <a:t>分类器</a:t>
            </a:r>
            <a:r>
              <a:rPr lang="en-US" altLang="zh-CN" dirty="0">
                <a:sym typeface="+mn-ea"/>
              </a:rPr>
              <a:t>sign(f4(x))</a:t>
            </a:r>
            <a:r>
              <a:rPr lang="zh-CN" altLang="en-US" dirty="0">
                <a:sym typeface="+mn-ea"/>
              </a:rPr>
              <a:t>在训练数据集上有</a:t>
            </a:r>
            <a:r>
              <a:rPr lang="en-US" altLang="zh-CN" dirty="0">
                <a:sym typeface="+mn-ea"/>
              </a:rPr>
              <a:t>0</a:t>
            </a:r>
            <a:r>
              <a:rPr lang="zh-CN" altLang="en-US" dirty="0">
                <a:sym typeface="+mn-ea"/>
              </a:rPr>
              <a:t>个误分类点</a:t>
            </a:r>
            <a:endParaRPr lang="zh-CN" altLang="en-US"/>
          </a:p>
        </p:txBody>
      </p:sp>
      <p:graphicFrame>
        <p:nvGraphicFramePr>
          <p:cNvPr id="5" name="对象 4"/>
          <p:cNvGraphicFramePr>
            <a:graphicFrameLocks noChangeAspect="1"/>
          </p:cNvGraphicFramePr>
          <p:nvPr/>
        </p:nvGraphicFramePr>
        <p:xfrm>
          <a:off x="3001247" y="2052729"/>
          <a:ext cx="3874053" cy="1068507"/>
        </p:xfrm>
        <a:graphic>
          <a:graphicData uri="http://schemas.openxmlformats.org/presentationml/2006/ole">
            <mc:AlternateContent xmlns:mc="http://schemas.openxmlformats.org/markup-compatibility/2006">
              <mc:Choice xmlns:v="urn:schemas-microsoft-com:vml" Requires="v">
                <p:oleObj spid="_x0000_s25687" name="公式" r:id="rId1" imgW="1663700" imgH="431800" progId="Equation.3">
                  <p:embed/>
                </p:oleObj>
              </mc:Choice>
              <mc:Fallback>
                <p:oleObj name="公式" r:id="rId1" imgW="1663700" imgH="431800" progId="Equation.3">
                  <p:embed/>
                  <p:pic>
                    <p:nvPicPr>
                      <p:cNvPr id="0" name="对象 4"/>
                      <p:cNvPicPr/>
                      <p:nvPr/>
                    </p:nvPicPr>
                    <p:blipFill>
                      <a:blip r:embed="rId2"/>
                      <a:stretch>
                        <a:fillRect/>
                      </a:stretch>
                    </p:blipFill>
                    <p:spPr>
                      <a:xfrm>
                        <a:off x="3001247" y="2052729"/>
                        <a:ext cx="3874053" cy="106850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976607" y="3389133"/>
          <a:ext cx="10043205" cy="599329"/>
        </p:xfrm>
        <a:graphic>
          <a:graphicData uri="http://schemas.openxmlformats.org/presentationml/2006/ole">
            <mc:AlternateContent xmlns:mc="http://schemas.openxmlformats.org/markup-compatibility/2006">
              <mc:Choice xmlns:v="urn:schemas-microsoft-com:vml" Requires="v">
                <p:oleObj spid="_x0000_s26693" name="公式" r:id="rId3" imgW="3886200" imgH="228600" progId="Equation.3">
                  <p:embed/>
                </p:oleObj>
              </mc:Choice>
              <mc:Fallback>
                <p:oleObj name="公式" r:id="rId3" imgW="3886200" imgH="228600" progId="Equation.3">
                  <p:embed/>
                  <p:pic>
                    <p:nvPicPr>
                      <p:cNvPr id="0" name="对象 11"/>
                      <p:cNvPicPr/>
                      <p:nvPr/>
                    </p:nvPicPr>
                    <p:blipFill>
                      <a:blip r:embed="rId4"/>
                      <a:stretch>
                        <a:fillRect/>
                      </a:stretch>
                    </p:blipFill>
                    <p:spPr>
                      <a:xfrm>
                        <a:off x="976607" y="3389133"/>
                        <a:ext cx="10043205" cy="599329"/>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err="1">
                <a:sym typeface="+mn-ea"/>
              </a:rPr>
              <a:t>Adaboost</a:t>
            </a:r>
            <a:r>
              <a:rPr lang="zh-CN" altLang="en-US" dirty="0">
                <a:sym typeface="+mn-ea"/>
              </a:rPr>
              <a:t>算法的直观理解</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表格 4"/>
          <p:cNvGraphicFramePr/>
          <p:nvPr/>
        </p:nvGraphicFramePr>
        <p:xfrm>
          <a:off x="454752" y="954234"/>
          <a:ext cx="8528685" cy="4197350"/>
        </p:xfrm>
        <a:graphic>
          <a:graphicData uri="http://schemas.openxmlformats.org/drawingml/2006/table">
            <a:tbl>
              <a:tblPr>
                <a:tableStyleId>{5C22544A-7EE6-4342-B048-85BDC9FD1C3A}</a:tableStyleId>
              </a:tblPr>
              <a:tblGrid>
                <a:gridCol w="775335"/>
                <a:gridCol w="775335"/>
                <a:gridCol w="775335"/>
                <a:gridCol w="775335"/>
                <a:gridCol w="775335"/>
                <a:gridCol w="775335"/>
                <a:gridCol w="775335"/>
                <a:gridCol w="775335"/>
                <a:gridCol w="775335"/>
                <a:gridCol w="775335"/>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0365">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r h="381000">
                <a:tc>
                  <a:txBody>
                    <a:bodyPr/>
                    <a:p>
                      <a:pPr algn="ctr">
                        <a:buNone/>
                      </a:pPr>
                      <a:r>
                        <a:rPr lang="en-US" altLang="zh-CN" sz="1800" b="1">
                          <a:solidFill>
                            <a:schemeClr val="accent6">
                              <a:lumMod val="75000"/>
                            </a:schemeClr>
                          </a:solidFill>
                        </a:rPr>
                        <a:t>G1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c>
                  <a:txBody>
                    <a:bodyPr/>
                    <a:p>
                      <a:pPr algn="ctr">
                        <a:buNone/>
                      </a:pPr>
                      <a:r>
                        <a:rPr lang="en-US" altLang="zh-CN" sz="1800" b="1">
                          <a:solidFill>
                            <a:schemeClr val="accent6">
                              <a:lumMod val="75000"/>
                            </a:schemeClr>
                          </a:solidFill>
                        </a:rPr>
                        <a:t>-1</a:t>
                      </a:r>
                      <a:endParaRPr lang="en-US" altLang="zh-CN" sz="1800" b="1">
                        <a:solidFill>
                          <a:schemeClr val="accent6">
                            <a:lumMod val="75000"/>
                          </a:schemeClr>
                        </a:solidFill>
                      </a:endParaRPr>
                    </a:p>
                  </a:txBody>
                  <a:tcPr marL="91423" marR="91423" marT="45711" marB="45711"/>
                </a:tc>
              </a:tr>
              <a:tr h="381000">
                <a:tc>
                  <a:txBody>
                    <a:bodyPr/>
                    <a:p>
                      <a:pPr algn="ctr">
                        <a:buNone/>
                      </a:pPr>
                      <a:r>
                        <a:rPr lang="en-US" altLang="zh-CN" sz="1800"/>
                        <a:t>w2</a:t>
                      </a:r>
                      <a:endParaRPr lang="en-US" altLang="zh-CN" sz="18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0.1976</a:t>
                      </a:r>
                      <a:endParaRPr lang="en-US" altLang="zh-CN" sz="1600"/>
                    </a:p>
                  </a:txBody>
                  <a:tcPr marL="91423" marR="91423" marT="45711" marB="45711"/>
                </a:tc>
                <a:tc>
                  <a:txBody>
                    <a:bodyPr/>
                    <a:p>
                      <a:pPr algn="ctr">
                        <a:buNone/>
                      </a:pPr>
                      <a:r>
                        <a:rPr lang="en-US" altLang="zh-CN" sz="1600"/>
                        <a:t>0.0582</a:t>
                      </a:r>
                      <a:endParaRPr lang="en-US" altLang="zh-CN" sz="1600"/>
                    </a:p>
                  </a:txBody>
                  <a:tcPr marL="91423" marR="91423" marT="45711" marB="45711"/>
                </a:tc>
              </a:tr>
              <a:tr h="381000">
                <a:tc>
                  <a:txBody>
                    <a:bodyPr/>
                    <a:p>
                      <a:pPr algn="ctr">
                        <a:buNone/>
                      </a:pPr>
                      <a:r>
                        <a:rPr lang="en-US" altLang="zh-CN" sz="1800" b="1">
                          <a:solidFill>
                            <a:schemeClr val="accent2"/>
                          </a:solidFill>
                        </a:rPr>
                        <a:t>G2</a:t>
                      </a:r>
                      <a:endParaRPr lang="en-US" altLang="zh-CN" sz="18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c>
                  <a:txBody>
                    <a:bodyPr/>
                    <a:p>
                      <a:pPr algn="ctr">
                        <a:buNone/>
                      </a:pPr>
                      <a:r>
                        <a:rPr lang="en-US" altLang="zh-CN" sz="1600" b="1">
                          <a:solidFill>
                            <a:schemeClr val="accent2"/>
                          </a:solidFill>
                        </a:rPr>
                        <a:t>1</a:t>
                      </a:r>
                      <a:endParaRPr lang="en-US" altLang="zh-CN" sz="1600" b="1">
                        <a:solidFill>
                          <a:schemeClr val="accent2"/>
                        </a:solidFill>
                      </a:endParaRPr>
                    </a:p>
                  </a:txBody>
                  <a:tcPr marL="91423" marR="91423" marT="45711" marB="45711"/>
                </a:tc>
              </a:tr>
              <a:tr h="381000">
                <a:tc>
                  <a:txBody>
                    <a:bodyPr/>
                    <a:p>
                      <a:pPr algn="ctr">
                        <a:buNone/>
                      </a:pPr>
                      <a:r>
                        <a:rPr lang="en-US" altLang="zh-CN" sz="1800"/>
                        <a:t>w3</a:t>
                      </a:r>
                      <a:endParaRPr lang="en-US" altLang="zh-CN" sz="18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t>0.1573</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c>
                  <a:txBody>
                    <a:bodyPr/>
                    <a:p>
                      <a:pPr algn="ctr">
                        <a:buNone/>
                      </a:pPr>
                      <a:r>
                        <a:rPr lang="en-US" altLang="zh-CN" sz="1600"/>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sym typeface="+mn-ea"/>
                        </a:rPr>
                        <a:t>0.0281</a:t>
                      </a:r>
                      <a:endParaRPr lang="en-US" altLang="zh-CN" sz="1600"/>
                    </a:p>
                  </a:txBody>
                  <a:tcPr marL="91423" marR="91423" marT="45711" marB="45711"/>
                </a:tc>
                <a:tc>
                  <a:txBody>
                    <a:bodyPr/>
                    <a:p>
                      <a:pPr algn="ctr">
                        <a:buNone/>
                      </a:pPr>
                      <a:r>
                        <a:rPr lang="en-US" altLang="zh-CN" sz="1600"/>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0.0955</a:t>
                      </a:r>
                      <a:endParaRPr lang="en-US" altLang="zh-CN" sz="1600"/>
                    </a:p>
                  </a:txBody>
                  <a:tcPr marL="91423" marR="91423" marT="45711" marB="45711"/>
                </a:tc>
                <a:tc>
                  <a:txBody>
                    <a:bodyPr/>
                    <a:p>
                      <a:pPr algn="ctr">
                        <a:buNone/>
                      </a:pPr>
                      <a:r>
                        <a:rPr lang="en-US" altLang="zh-CN" sz="1600">
                          <a:sym typeface="+mn-ea"/>
                        </a:rPr>
                        <a:t>0.1573</a:t>
                      </a:r>
                      <a:endParaRPr lang="en-US" altLang="zh-CN" sz="1600"/>
                    </a:p>
                  </a:txBody>
                  <a:tcPr marL="91423" marR="91423" marT="45711" marB="45711"/>
                </a:tc>
              </a:tr>
              <a:tr h="381000">
                <a:tc>
                  <a:txBody>
                    <a:bodyPr/>
                    <a:p>
                      <a:pPr algn="ctr">
                        <a:buNone/>
                      </a:pPr>
                      <a:r>
                        <a:rPr lang="en-US" altLang="zh-CN" sz="1800" b="1">
                          <a:solidFill>
                            <a:schemeClr val="accent1"/>
                          </a:solidFill>
                        </a:rPr>
                        <a:t>G3</a:t>
                      </a:r>
                      <a:endParaRPr lang="en-US" altLang="zh-CN" sz="18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sym typeface="+mn-ea"/>
                        </a:rPr>
                        <a:t>1</a:t>
                      </a:r>
                      <a:endParaRPr lang="en-US" altLang="zh-CN" sz="1600" b="1">
                        <a:solidFill>
                          <a:schemeClr val="accent1"/>
                        </a:solidFill>
                        <a:sym typeface="+mn-ea"/>
                      </a:endParaRPr>
                    </a:p>
                  </a:txBody>
                  <a:tcPr marL="91423" marR="91423" marT="45711" marB="45711"/>
                </a:tc>
                <a:tc>
                  <a:txBody>
                    <a:bodyPr/>
                    <a:p>
                      <a:pPr algn="ctr">
                        <a:buNone/>
                      </a:pPr>
                      <a:r>
                        <a:rPr lang="en-US" altLang="zh-CN" sz="1600" b="1">
                          <a:solidFill>
                            <a:schemeClr val="accent1"/>
                          </a:solidFill>
                          <a:sym typeface="+mn-ea"/>
                        </a:rPr>
                        <a:t>1</a:t>
                      </a:r>
                      <a:endParaRPr lang="en-US" altLang="zh-CN" sz="1600" b="1">
                        <a:solidFill>
                          <a:schemeClr val="accent1"/>
                        </a:solidFill>
                        <a:sym typeface="+mn-ea"/>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c>
                  <a:txBody>
                    <a:bodyPr/>
                    <a:p>
                      <a:pPr algn="ctr">
                        <a:buNone/>
                      </a:pPr>
                      <a:r>
                        <a:rPr lang="en-US" altLang="zh-CN" sz="1600" b="1">
                          <a:solidFill>
                            <a:schemeClr val="accent1"/>
                          </a:solidFill>
                        </a:rPr>
                        <a:t>-1</a:t>
                      </a:r>
                      <a:endParaRPr lang="en-US" altLang="zh-CN" sz="1600" b="1">
                        <a:solidFill>
                          <a:schemeClr val="accent1"/>
                        </a:solidFill>
                      </a:endParaRPr>
                    </a:p>
                  </a:txBody>
                  <a:tcPr marL="91423" marR="91423" marT="45711" marB="45711"/>
                </a:tc>
              </a:tr>
              <a:tr h="380365">
                <a:tc>
                  <a:txBody>
                    <a:bodyPr/>
                    <a:p>
                      <a:pPr algn="ctr">
                        <a:buNone/>
                      </a:pPr>
                      <a:r>
                        <a:rPr lang="en-US" altLang="zh-CN" sz="1800"/>
                        <a:t>w4</a:t>
                      </a:r>
                      <a:endParaRPr lang="en-US" altLang="zh-CN" sz="18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c>
                  <a:txBody>
                    <a:bodyPr/>
                    <a:p>
                      <a:pPr algn="ctr">
                        <a:buNone/>
                      </a:pPr>
                      <a:r>
                        <a:rPr lang="en-US" altLang="zh-CN" sz="1600"/>
                        <a:t>0.2473</a:t>
                      </a:r>
                      <a:endParaRPr lang="en-US" altLang="zh-CN" sz="1600"/>
                    </a:p>
                  </a:txBody>
                  <a:tcPr marL="91423" marR="91423" marT="45711" marB="45711">
                    <a:solidFill>
                      <a:srgbClr val="EAEFF7"/>
                    </a:solidFill>
                  </a:tcPr>
                </a:tc>
                <a:tc>
                  <a:txBody>
                    <a:bodyPr/>
                    <a:p>
                      <a:pPr algn="ctr">
                        <a:buNone/>
                      </a:pPr>
                      <a:r>
                        <a:rPr lang="en-US" altLang="zh-CN" sz="1600"/>
                        <a:t>0.</a:t>
                      </a:r>
                      <a:r>
                        <a:rPr lang="en-US" altLang="zh-CN" sz="1600">
                          <a:sym typeface="+mn-ea"/>
                        </a:rPr>
                        <a:t>2473</a:t>
                      </a:r>
                      <a:endParaRPr lang="en-US" altLang="zh-CN" sz="1600"/>
                    </a:p>
                  </a:txBody>
                  <a:tcPr marL="91423" marR="91423" marT="45711" marB="45711">
                    <a:solidFill>
                      <a:srgbClr val="EAEFF7"/>
                    </a:solidFill>
                  </a:tcPr>
                </a:tc>
                <a:tc>
                  <a:txBody>
                    <a:bodyPr/>
                    <a:p>
                      <a:pPr algn="ctr">
                        <a:buNone/>
                      </a:pPr>
                      <a:r>
                        <a:rPr lang="en-US" altLang="zh-CN" sz="1600"/>
                        <a:t>0.</a:t>
                      </a:r>
                      <a:r>
                        <a:rPr lang="en-US" altLang="zh-CN" sz="1600">
                          <a:sym typeface="+mn-ea"/>
                        </a:rPr>
                        <a:t>2473</a:t>
                      </a:r>
                      <a:endParaRPr lang="en-US" altLang="zh-CN" sz="1600"/>
                    </a:p>
                  </a:txBody>
                  <a:tcPr marL="91423" marR="91423" marT="45711" marB="45711">
                    <a:solidFill>
                      <a:srgbClr val="EAEFF7"/>
                    </a:solidFill>
                  </a:tcPr>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0.0269</a:t>
                      </a:r>
                      <a:endParaRPr lang="en-US" altLang="zh-CN" sz="1600"/>
                    </a:p>
                  </a:txBody>
                  <a:tcPr marL="91423" marR="91423" marT="45711" marB="45711"/>
                </a:tc>
                <a:tc>
                  <a:txBody>
                    <a:bodyPr/>
                    <a:p>
                      <a:pPr algn="ctr">
                        <a:buNone/>
                      </a:pPr>
                      <a:r>
                        <a:rPr lang="en-US" altLang="zh-CN" sz="1600"/>
                        <a:t>0.0443</a:t>
                      </a:r>
                      <a:endParaRPr lang="en-US" altLang="zh-CN" sz="1600"/>
                    </a:p>
                  </a:txBody>
                  <a:tcPr marL="91423" marR="91423" marT="45711" marB="45711"/>
                </a:tc>
              </a:tr>
              <a:tr h="388620">
                <a:tc>
                  <a:txBody>
                    <a:bodyPr/>
                    <a:p>
                      <a:pPr algn="ctr">
                        <a:buNone/>
                      </a:pPr>
                      <a:r>
                        <a:rPr lang="en-US" altLang="zh-CN" sz="1800" b="1">
                          <a:solidFill>
                            <a:schemeClr val="accent2">
                              <a:lumMod val="75000"/>
                            </a:schemeClr>
                          </a:solidFill>
                        </a:rPr>
                        <a:t>G4</a:t>
                      </a:r>
                      <a:endParaRPr lang="en-US" altLang="zh-CN" sz="18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sym typeface="+mn-ea"/>
                        </a:rPr>
                        <a:t>-1</a:t>
                      </a:r>
                      <a:endParaRPr lang="en-US" altLang="zh-CN" sz="1600" b="1">
                        <a:solidFill>
                          <a:schemeClr val="accent2">
                            <a:lumMod val="75000"/>
                          </a:schemeClr>
                        </a:solidFill>
                        <a:sym typeface="+mn-ea"/>
                      </a:endParaRPr>
                    </a:p>
                  </a:txBody>
                  <a:tcPr marL="91423" marR="91423" marT="45711" marB="45711">
                    <a:solidFill>
                      <a:srgbClr val="EAEFF7"/>
                    </a:solidFill>
                  </a:tcPr>
                </a:tc>
                <a:tc>
                  <a:txBody>
                    <a:bodyPr/>
                    <a:p>
                      <a:pPr algn="ctr">
                        <a:buNone/>
                      </a:pPr>
                      <a:r>
                        <a:rPr lang="en-US" altLang="zh-CN" sz="1600" b="1">
                          <a:solidFill>
                            <a:schemeClr val="accent2">
                              <a:lumMod val="75000"/>
                            </a:schemeClr>
                          </a:solidFill>
                          <a:sym typeface="+mn-ea"/>
                        </a:rPr>
                        <a:t>-1</a:t>
                      </a:r>
                      <a:endParaRPr lang="en-US" altLang="zh-CN" sz="1600" b="1">
                        <a:solidFill>
                          <a:schemeClr val="accent2">
                            <a:lumMod val="75000"/>
                          </a:schemeClr>
                        </a:solidFill>
                        <a:sym typeface="+mn-ea"/>
                      </a:endParaRPr>
                    </a:p>
                  </a:txBody>
                  <a:tcPr marL="91423" marR="91423" marT="45711" marB="45711">
                    <a:solidFill>
                      <a:srgbClr val="EAEFF7"/>
                    </a:solidFill>
                  </a:tcPr>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solidFill>
                      <a:srgbClr val="EAEFF7"/>
                    </a:solidFill>
                  </a:tcPr>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c>
                  <a:txBody>
                    <a:bodyPr/>
                    <a:p>
                      <a:pPr algn="ctr">
                        <a:buNone/>
                      </a:pPr>
                      <a:r>
                        <a:rPr lang="en-US" altLang="zh-CN" sz="1600" b="1">
                          <a:solidFill>
                            <a:schemeClr val="accent2">
                              <a:lumMod val="75000"/>
                            </a:schemeClr>
                          </a:solidFill>
                        </a:rPr>
                        <a:t>-1</a:t>
                      </a:r>
                      <a:endParaRPr lang="en-US" altLang="zh-CN" sz="1600" b="1">
                        <a:solidFill>
                          <a:schemeClr val="accent2">
                            <a:lumMod val="75000"/>
                          </a:schemeClr>
                        </a:solidFill>
                      </a:endParaRPr>
                    </a:p>
                  </a:txBody>
                  <a:tcPr marL="91423" marR="91423" marT="45711" marB="45711"/>
                </a:tc>
              </a:tr>
              <a:tr h="381000">
                <a:tc>
                  <a:txBody>
                    <a:bodyPr/>
                    <a:p>
                      <a:pPr algn="ctr">
                        <a:buNone/>
                      </a:pPr>
                      <a:r>
                        <a:rPr lang="en-US" altLang="zh-CN" sz="1800" b="1">
                          <a:solidFill>
                            <a:srgbClr val="7030A0"/>
                          </a:solidFill>
                        </a:rPr>
                        <a:t>G4_R</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sym typeface="+mn-ea"/>
                        </a:rPr>
                        <a:t>-1</a:t>
                      </a:r>
                      <a:endParaRPr lang="en-US" altLang="zh-CN" sz="1800" b="1">
                        <a:solidFill>
                          <a:srgbClr val="7030A0"/>
                        </a:solidFill>
                        <a:sym typeface="+mn-ea"/>
                      </a:endParaRPr>
                    </a:p>
                  </a:txBody>
                  <a:tcPr marL="91423" marR="91423" marT="45711" marB="45711">
                    <a:solidFill>
                      <a:srgbClr val="EAEFF7"/>
                    </a:solidFill>
                  </a:tcPr>
                </a:tc>
                <a:tc>
                  <a:txBody>
                    <a:bodyPr/>
                    <a:p>
                      <a:pPr algn="ctr">
                        <a:buNone/>
                      </a:pPr>
                      <a:r>
                        <a:rPr lang="en-US" altLang="zh-CN" sz="1800" b="1">
                          <a:solidFill>
                            <a:srgbClr val="7030A0"/>
                          </a:solidFill>
                          <a:sym typeface="+mn-ea"/>
                        </a:rPr>
                        <a:t>-1</a:t>
                      </a:r>
                      <a:endParaRPr lang="en-US" altLang="zh-CN" sz="1800" b="1">
                        <a:solidFill>
                          <a:srgbClr val="7030A0"/>
                        </a:solidFill>
                        <a:sym typeface="+mn-ea"/>
                      </a:endParaRPr>
                    </a:p>
                  </a:txBody>
                  <a:tcPr marL="91423" marR="91423" marT="45711" marB="45711">
                    <a:solidFill>
                      <a:srgbClr val="EAEFF7"/>
                    </a:solidFill>
                  </a:tcPr>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solidFill>
                      <a:srgbClr val="EAEFF7"/>
                    </a:solidFill>
                  </a:tcPr>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solidFill>
                      <a:srgbClr val="EAEFF7"/>
                    </a:solidFill>
                  </a:tcPr>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c>
                  <a:txBody>
                    <a:bodyPr/>
                    <a:p>
                      <a:pPr algn="ctr">
                        <a:buNone/>
                      </a:pPr>
                      <a:r>
                        <a:rPr lang="en-US" altLang="zh-CN" sz="1800" b="1">
                          <a:solidFill>
                            <a:srgbClr val="7030A0"/>
                          </a:solidFill>
                        </a:rPr>
                        <a:t>-1</a:t>
                      </a:r>
                      <a:endParaRPr lang="en-US" altLang="zh-CN" sz="1800" b="1">
                        <a:solidFill>
                          <a:srgbClr val="7030A0"/>
                        </a:solidFill>
                      </a:endParaRPr>
                    </a:p>
                  </a:txBody>
                  <a:tcPr marL="91423" marR="91423" marT="45711" marB="45711"/>
                </a:tc>
              </a:tr>
            </a:tbl>
          </a:graphicData>
        </a:graphic>
      </p:graphicFrame>
      <p:graphicFrame>
        <p:nvGraphicFramePr>
          <p:cNvPr id="6" name="表格 5"/>
          <p:cNvGraphicFramePr/>
          <p:nvPr/>
        </p:nvGraphicFramePr>
        <p:xfrm>
          <a:off x="9300569" y="2450011"/>
          <a:ext cx="2528570" cy="1958340"/>
        </p:xfrm>
        <a:graphic>
          <a:graphicData uri="http://schemas.openxmlformats.org/drawingml/2006/table">
            <a:tbl>
              <a:tblPr>
                <a:tableStyleId>{5C22544A-7EE6-4342-B048-85BDC9FD1C3A}</a:tableStyleId>
              </a:tblPr>
              <a:tblGrid>
                <a:gridCol w="1264285"/>
                <a:gridCol w="1264285"/>
              </a:tblGrid>
              <a:tr h="384175">
                <a:tc>
                  <a:txBody>
                    <a:bodyPr/>
                    <a:p>
                      <a:pPr algn="ctr">
                        <a:buNone/>
                      </a:pPr>
                      <a:r>
                        <a:rPr lang="en-US" altLang="zh-CN" sz="1800"/>
                        <a:t>alpha</a:t>
                      </a:r>
                      <a:endParaRPr lang="en-US" altLang="zh-CN" sz="1800"/>
                    </a:p>
                  </a:txBody>
                  <a:tcPr marL="91423" marR="91423" marT="45711" marB="45711"/>
                </a:tc>
                <a:tc>
                  <a:txBody>
                    <a:bodyPr/>
                    <a:p>
                      <a:pPr algn="ctr">
                        <a:buNone/>
                      </a:pPr>
                      <a:r>
                        <a:rPr lang="en-US" altLang="zh-CN" sz="1800"/>
                        <a:t>value</a:t>
                      </a:r>
                      <a:endParaRPr lang="en-US" altLang="zh-CN" sz="1800"/>
                    </a:p>
                  </a:txBody>
                  <a:tcPr marL="91423" marR="91423" marT="45711" marB="45711"/>
                </a:tc>
              </a:tr>
              <a:tr h="393700">
                <a:tc>
                  <a:txBody>
                    <a:bodyPr/>
                    <a:p>
                      <a:pPr algn="ctr">
                        <a:buNone/>
                      </a:pPr>
                      <a:r>
                        <a:rPr lang="zh-CN" altLang="en-US" sz="1800">
                          <a:latin typeface="Arial" panose="020B0604020202020204" pitchFamily="34" charset="0"/>
                        </a:rPr>
                        <a:t>α</a:t>
                      </a:r>
                      <a:r>
                        <a:rPr lang="en-US" altLang="zh-CN" sz="1800" baseline="-25000">
                          <a:latin typeface="Arial" panose="020B0604020202020204" pitchFamily="34" charset="0"/>
                        </a:rPr>
                        <a:t>1</a:t>
                      </a:r>
                      <a:endParaRPr lang="en-US" altLang="zh-CN" sz="1800" baseline="-25000">
                        <a:latin typeface="Arial" panose="020B0604020202020204" pitchFamily="34" charset="0"/>
                      </a:endParaRPr>
                    </a:p>
                  </a:txBody>
                  <a:tcPr marL="91423" marR="91423" marT="45711" marB="45711"/>
                </a:tc>
                <a:tc>
                  <a:txBody>
                    <a:bodyPr/>
                    <a:p>
                      <a:pPr algn="ctr">
                        <a:buNone/>
                      </a:pPr>
                      <a:r>
                        <a:rPr lang="en-US" altLang="zh-CN" sz="1800"/>
                        <a:t>0.6112</a:t>
                      </a:r>
                      <a:endParaRPr lang="en-US" altLang="zh-CN" sz="1800"/>
                    </a:p>
                  </a:txBody>
                  <a:tcPr marL="91423" marR="91423" marT="45711" marB="45711"/>
                </a:tc>
              </a:tr>
              <a:tr h="393065">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2</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0.8605</a:t>
                      </a:r>
                      <a:endParaRPr lang="en-US" altLang="zh-CN" sz="1800"/>
                    </a:p>
                  </a:txBody>
                  <a:tcPr marL="91423" marR="91423" marT="45711" marB="45711"/>
                </a:tc>
              </a:tr>
              <a:tr h="393700">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3</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1.7197</a:t>
                      </a:r>
                      <a:endParaRPr lang="en-US" altLang="zh-CN" sz="1800"/>
                    </a:p>
                  </a:txBody>
                  <a:tcPr marL="91423" marR="91423" marT="45711" marB="45711"/>
                </a:tc>
              </a:tr>
              <a:tr h="393700">
                <a:tc>
                  <a:txBody>
                    <a:bodyPr/>
                    <a:p>
                      <a:pPr algn="ctr">
                        <a:buNone/>
                      </a:pPr>
                      <a:r>
                        <a:rPr lang="zh-CN" altLang="en-US" sz="1800">
                          <a:latin typeface="Arial" panose="020B0604020202020204" pitchFamily="34" charset="0"/>
                          <a:sym typeface="+mn-ea"/>
                        </a:rPr>
                        <a:t>α</a:t>
                      </a:r>
                      <a:r>
                        <a:rPr lang="en-US" altLang="zh-CN" sz="1800" baseline="-25000">
                          <a:latin typeface="Arial" panose="020B0604020202020204" pitchFamily="34" charset="0"/>
                          <a:sym typeface="+mn-ea"/>
                        </a:rPr>
                        <a:t>4</a:t>
                      </a:r>
                      <a:endParaRPr lang="en-US" altLang="zh-CN" sz="1800" baseline="-25000">
                        <a:latin typeface="Arial" panose="020B0604020202020204" pitchFamily="34" charset="0"/>
                        <a:sym typeface="+mn-ea"/>
                      </a:endParaRPr>
                    </a:p>
                  </a:txBody>
                  <a:tcPr marL="91423" marR="91423" marT="45711" marB="45711"/>
                </a:tc>
                <a:tc>
                  <a:txBody>
                    <a:bodyPr/>
                    <a:p>
                      <a:pPr algn="ctr">
                        <a:buNone/>
                      </a:pPr>
                      <a:r>
                        <a:rPr lang="en-US" altLang="zh-CN" sz="1800"/>
                        <a:t>1.7539</a:t>
                      </a:r>
                      <a:endParaRPr lang="en-US" altLang="zh-CN" sz="1800"/>
                    </a:p>
                  </a:txBody>
                  <a:tcPr marL="91423" marR="91423" marT="45711" marB="45711"/>
                </a:tc>
              </a:tr>
            </a:tbl>
          </a:graphicData>
        </a:graphic>
      </p:graphicFrame>
      <p:graphicFrame>
        <p:nvGraphicFramePr>
          <p:cNvPr id="7" name="对象 6"/>
          <p:cNvGraphicFramePr>
            <a:graphicFrameLocks noChangeAspect="1"/>
          </p:cNvGraphicFramePr>
          <p:nvPr/>
        </p:nvGraphicFramePr>
        <p:xfrm>
          <a:off x="551254" y="6032018"/>
          <a:ext cx="10043205" cy="599329"/>
        </p:xfrm>
        <a:graphic>
          <a:graphicData uri="http://schemas.openxmlformats.org/presentationml/2006/ole">
            <mc:AlternateContent xmlns:mc="http://schemas.openxmlformats.org/markup-compatibility/2006">
              <mc:Choice xmlns:v="urn:schemas-microsoft-com:vml" Requires="v">
                <p:oleObj spid="_x0000_s26693" name="公式" r:id="rId1" imgW="3886200" imgH="228600" progId="Equation.3">
                  <p:embed/>
                </p:oleObj>
              </mc:Choice>
              <mc:Fallback>
                <p:oleObj name="公式" r:id="rId1" imgW="3886200" imgH="228600" progId="Equation.3">
                  <p:embed/>
                  <p:pic>
                    <p:nvPicPr>
                      <p:cNvPr id="0" name="对象 11"/>
                      <p:cNvPicPr/>
                      <p:nvPr/>
                    </p:nvPicPr>
                    <p:blipFill>
                      <a:blip r:embed="rId2"/>
                      <a:stretch>
                        <a:fillRect/>
                      </a:stretch>
                    </p:blipFill>
                    <p:spPr>
                      <a:xfrm>
                        <a:off x="551254" y="6032018"/>
                        <a:ext cx="10043205" cy="599329"/>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006465" y="5322854"/>
          <a:ext cx="1564350" cy="580917"/>
        </p:xfrm>
        <a:graphic>
          <a:graphicData uri="http://schemas.openxmlformats.org/presentationml/2006/ole">
            <mc:AlternateContent xmlns:mc="http://schemas.openxmlformats.org/markup-compatibility/2006">
              <mc:Choice xmlns:v="urn:schemas-microsoft-com:vml" Requires="v">
                <p:oleObj spid="_x0000_s11" name="" r:id="rId3" imgW="1231265" imgH="457200" progId="Equation.KSEE3">
                  <p:embed/>
                </p:oleObj>
              </mc:Choice>
              <mc:Fallback>
                <p:oleObj name="" r:id="rId3" imgW="1231265" imgH="457200" progId="Equation.KSEE3">
                  <p:embed/>
                  <p:pic>
                    <p:nvPicPr>
                      <p:cNvPr id="0" name="图片 1024"/>
                      <p:cNvPicPr/>
                      <p:nvPr/>
                    </p:nvPicPr>
                    <p:blipFill>
                      <a:blip r:embed="rId4"/>
                      <a:stretch>
                        <a:fillRect/>
                      </a:stretch>
                    </p:blipFill>
                    <p:spPr>
                      <a:xfrm>
                        <a:off x="1006465" y="5322854"/>
                        <a:ext cx="1564350" cy="580917"/>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023486" y="5316505"/>
          <a:ext cx="1580857" cy="587266"/>
        </p:xfrm>
        <a:graphic>
          <a:graphicData uri="http://schemas.openxmlformats.org/presentationml/2006/ole">
            <mc:AlternateContent xmlns:mc="http://schemas.openxmlformats.org/markup-compatibility/2006">
              <mc:Choice xmlns:v="urn:schemas-microsoft-com:vml" Requires="v">
                <p:oleObj spid="_x0000_s13" name="" r:id="rId5" imgW="1231265" imgH="457200" progId="Equation.KSEE3">
                  <p:embed/>
                </p:oleObj>
              </mc:Choice>
              <mc:Fallback>
                <p:oleObj name="" r:id="rId5" imgW="1231265" imgH="457200" progId="Equation.KSEE3">
                  <p:embed/>
                  <p:pic>
                    <p:nvPicPr>
                      <p:cNvPr id="0" name="图片 1024"/>
                      <p:cNvPicPr/>
                      <p:nvPr/>
                    </p:nvPicPr>
                    <p:blipFill>
                      <a:blip r:embed="rId6"/>
                      <a:stretch>
                        <a:fillRect/>
                      </a:stretch>
                    </p:blipFill>
                    <p:spPr>
                      <a:xfrm>
                        <a:off x="3023486" y="5316505"/>
                        <a:ext cx="1580857" cy="587266"/>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026541" y="5294285"/>
          <a:ext cx="1701485" cy="631708"/>
        </p:xfrm>
        <a:graphic>
          <a:graphicData uri="http://schemas.openxmlformats.org/presentationml/2006/ole">
            <mc:AlternateContent xmlns:mc="http://schemas.openxmlformats.org/markup-compatibility/2006">
              <mc:Choice xmlns:v="urn:schemas-microsoft-com:vml" Requires="v">
                <p:oleObj spid="_x0000_s15" name="" r:id="rId7" imgW="1231265" imgH="457200" progId="Equation.KSEE3">
                  <p:embed/>
                </p:oleObj>
              </mc:Choice>
              <mc:Fallback>
                <p:oleObj name="" r:id="rId7" imgW="1231265" imgH="457200" progId="Equation.KSEE3">
                  <p:embed/>
                  <p:pic>
                    <p:nvPicPr>
                      <p:cNvPr id="0" name="图片 1024"/>
                      <p:cNvPicPr/>
                      <p:nvPr/>
                    </p:nvPicPr>
                    <p:blipFill>
                      <a:blip r:embed="rId8"/>
                      <a:stretch>
                        <a:fillRect/>
                      </a:stretch>
                    </p:blipFill>
                    <p:spPr>
                      <a:xfrm>
                        <a:off x="5026541" y="5294285"/>
                        <a:ext cx="1701485" cy="631708"/>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7222599" y="5312061"/>
          <a:ext cx="1761164" cy="646945"/>
        </p:xfrm>
        <a:graphic>
          <a:graphicData uri="http://schemas.openxmlformats.org/presentationml/2006/ole">
            <mc:AlternateContent xmlns:mc="http://schemas.openxmlformats.org/markup-compatibility/2006">
              <mc:Choice xmlns:v="urn:schemas-microsoft-com:vml" Requires="v">
                <p:oleObj spid="_x0000_s17" name="" r:id="rId9" imgW="1244600" imgH="457200" progId="Equation.KSEE3">
                  <p:embed/>
                </p:oleObj>
              </mc:Choice>
              <mc:Fallback>
                <p:oleObj name="" r:id="rId9" imgW="1244600" imgH="457200" progId="Equation.KSEE3">
                  <p:embed/>
                  <p:pic>
                    <p:nvPicPr>
                      <p:cNvPr id="0" name="图片 1024"/>
                      <p:cNvPicPr/>
                      <p:nvPr/>
                    </p:nvPicPr>
                    <p:blipFill>
                      <a:blip r:embed="rId10"/>
                      <a:stretch>
                        <a:fillRect/>
                      </a:stretch>
                    </p:blipFill>
                    <p:spPr>
                      <a:xfrm>
                        <a:off x="7222599" y="5312061"/>
                        <a:ext cx="1761164" cy="646945"/>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推导</a:t>
            </a:r>
            <a:r>
              <a:rPr lang="zh-CN" altLang="en-US">
                <a:latin typeface="Arial" panose="020B0604020202020204" pitchFamily="34" charset="0"/>
              </a:rPr>
              <a:t>α求解过程中</a:t>
            </a:r>
            <a:r>
              <a:rPr lang="zh-CN" altLang="en-US"/>
              <a:t>底数为</a:t>
            </a:r>
            <a:r>
              <a:rPr lang="en-US" altLang="zh-CN"/>
              <a:t>e</a:t>
            </a:r>
            <a:r>
              <a:rPr lang="zh-CN" altLang="en-US"/>
              <a:t>的情况下，该案例的最终参数情况：</a:t>
            </a:r>
            <a:endParaRPr lang="zh-CN" altLang="en-US"/>
          </a:p>
        </p:txBody>
      </p:sp>
      <p:sp>
        <p:nvSpPr>
          <p:cNvPr id="4" name="标题 3"/>
          <p:cNvSpPr>
            <a:spLocks noGrp="1"/>
          </p:cNvSpPr>
          <p:nvPr>
            <p:ph type="title"/>
          </p:nvPr>
        </p:nvSpPr>
        <p:spPr/>
        <p:txBody>
          <a:bodyPr/>
          <a:p>
            <a:r>
              <a:rPr lang="zh-CN" altLang="en-US"/>
              <a:t>作业</a:t>
            </a:r>
            <a:endParaRPr lang="en-US" altLang="zh-CN"/>
          </a:p>
        </p:txBody>
      </p:sp>
      <p:graphicFrame>
        <p:nvGraphicFramePr>
          <p:cNvPr id="6" name="对象 5">
            <a:hlinkClick r:id="" action="ppaction://ole?verb=0"/>
          </p:cNvPr>
          <p:cNvGraphicFramePr>
            <a:graphicFrameLocks noChangeAspect="1"/>
          </p:cNvGraphicFramePr>
          <p:nvPr/>
        </p:nvGraphicFramePr>
        <p:xfrm>
          <a:off x="4121232" y="3768662"/>
          <a:ext cx="2727455" cy="1079300"/>
        </p:xfrm>
        <a:graphic>
          <a:graphicData uri="http://schemas.openxmlformats.org/presentationml/2006/ole">
            <mc:AlternateContent xmlns:mc="http://schemas.openxmlformats.org/markup-compatibility/2006">
              <mc:Choice xmlns:v="urn:schemas-microsoft-com:vml" Requires="v">
                <p:oleObj spid="_x0000_s15672" name="" r:id="rId1" imgW="1219200" imgH="482600" progId="Equation.KSEE3">
                  <p:embed/>
                </p:oleObj>
              </mc:Choice>
              <mc:Fallback>
                <p:oleObj name="" r:id="rId1" imgW="1219200" imgH="482600" progId="Equation.KSEE3">
                  <p:embed/>
                  <p:pic>
                    <p:nvPicPr>
                      <p:cNvPr id="0" name="图片 2049"/>
                      <p:cNvPicPr/>
                      <p:nvPr/>
                    </p:nvPicPr>
                    <p:blipFill>
                      <a:blip r:embed="rId2"/>
                      <a:stretch>
                        <a:fillRect/>
                      </a:stretch>
                    </p:blipFill>
                    <p:spPr>
                      <a:xfrm>
                        <a:off x="4121232" y="3768662"/>
                        <a:ext cx="2727455" cy="1079300"/>
                      </a:xfrm>
                      <a:prstGeom prst="rect">
                        <a:avLst/>
                      </a:prstGeom>
                    </p:spPr>
                  </p:pic>
                </p:oleObj>
              </mc:Fallback>
            </mc:AlternateContent>
          </a:graphicData>
        </a:graphic>
      </p:graphicFrame>
      <p:graphicFrame>
        <p:nvGraphicFramePr>
          <p:cNvPr id="5" name="表格 4"/>
          <p:cNvGraphicFramePr/>
          <p:nvPr/>
        </p:nvGraphicFramePr>
        <p:xfrm>
          <a:off x="1410885" y="2365572"/>
          <a:ext cx="8528685" cy="1143000"/>
        </p:xfrm>
        <a:graphic>
          <a:graphicData uri="http://schemas.openxmlformats.org/drawingml/2006/table">
            <a:tbl>
              <a:tblPr>
                <a:tableStyleId>{5C22544A-7EE6-4342-B048-85BDC9FD1C3A}</a:tableStyleId>
              </a:tblPr>
              <a:tblGrid>
                <a:gridCol w="775335"/>
                <a:gridCol w="775335"/>
                <a:gridCol w="775335"/>
                <a:gridCol w="775335"/>
                <a:gridCol w="775335"/>
                <a:gridCol w="775335"/>
                <a:gridCol w="775335"/>
                <a:gridCol w="775335"/>
                <a:gridCol w="775335"/>
                <a:gridCol w="775335"/>
                <a:gridCol w="775335"/>
              </a:tblGrid>
              <a:tr h="381000">
                <a:tc>
                  <a:txBody>
                    <a:bodyPr/>
                    <a:p>
                      <a:pPr algn="ctr">
                        <a:buNone/>
                      </a:pPr>
                      <a:r>
                        <a:rPr lang="en-US" altLang="zh-CN" sz="1800"/>
                        <a:t>X</a:t>
                      </a:r>
                      <a:endParaRPr lang="en-US" altLang="zh-CN" sz="1800"/>
                    </a:p>
                  </a:txBody>
                  <a:tcPr marL="91423" marR="91423" marT="45711" marB="45711"/>
                </a:tc>
                <a:tc>
                  <a:txBody>
                    <a:bodyPr/>
                    <a:p>
                      <a:pPr algn="ctr">
                        <a:buNone/>
                      </a:pPr>
                      <a:r>
                        <a:rPr lang="en-US" altLang="zh-CN" sz="1800"/>
                        <a:t>0</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2</a:t>
                      </a:r>
                      <a:endParaRPr lang="en-US" altLang="zh-CN" sz="1800"/>
                    </a:p>
                  </a:txBody>
                  <a:tcPr marL="91423" marR="91423" marT="45711" marB="45711"/>
                </a:tc>
                <a:tc>
                  <a:txBody>
                    <a:bodyPr/>
                    <a:p>
                      <a:pPr algn="ctr">
                        <a:buNone/>
                      </a:pPr>
                      <a:r>
                        <a:rPr lang="en-US" altLang="zh-CN" sz="1800"/>
                        <a:t>3</a:t>
                      </a:r>
                      <a:endParaRPr lang="en-US" altLang="zh-CN" sz="1800"/>
                    </a:p>
                  </a:txBody>
                  <a:tcPr marL="91423" marR="91423" marT="45711" marB="45711"/>
                </a:tc>
                <a:tc>
                  <a:txBody>
                    <a:bodyPr/>
                    <a:p>
                      <a:pPr algn="ctr">
                        <a:buNone/>
                      </a:pPr>
                      <a:r>
                        <a:rPr lang="en-US" altLang="zh-CN" sz="1800"/>
                        <a:t>4</a:t>
                      </a:r>
                      <a:endParaRPr lang="en-US" altLang="zh-CN" sz="1800"/>
                    </a:p>
                  </a:txBody>
                  <a:tcPr marL="91423" marR="91423" marT="45711" marB="45711"/>
                </a:tc>
                <a:tc>
                  <a:txBody>
                    <a:bodyPr/>
                    <a:p>
                      <a:pPr algn="ctr">
                        <a:buNone/>
                      </a:pPr>
                      <a:r>
                        <a:rPr lang="en-US" altLang="zh-CN" sz="1800"/>
                        <a:t>5</a:t>
                      </a:r>
                      <a:endParaRPr lang="en-US" altLang="zh-CN" sz="1800"/>
                    </a:p>
                  </a:txBody>
                  <a:tcPr marL="91423" marR="91423" marT="45711" marB="45711"/>
                </a:tc>
                <a:tc>
                  <a:txBody>
                    <a:bodyPr/>
                    <a:p>
                      <a:pPr algn="ctr">
                        <a:buNone/>
                      </a:pPr>
                      <a:r>
                        <a:rPr lang="en-US" altLang="zh-CN" sz="1800"/>
                        <a:t>6</a:t>
                      </a:r>
                      <a:endParaRPr lang="en-US" altLang="zh-CN" sz="1800"/>
                    </a:p>
                  </a:txBody>
                  <a:tcPr marL="91423" marR="91423" marT="45711" marB="45711"/>
                </a:tc>
                <a:tc>
                  <a:txBody>
                    <a:bodyPr/>
                    <a:p>
                      <a:pPr algn="ctr">
                        <a:buNone/>
                      </a:pPr>
                      <a:r>
                        <a:rPr lang="en-US" altLang="zh-CN" sz="1800"/>
                        <a:t>7</a:t>
                      </a:r>
                      <a:endParaRPr lang="en-US" altLang="zh-CN" sz="1800"/>
                    </a:p>
                  </a:txBody>
                  <a:tcPr marL="91423" marR="91423" marT="45711" marB="45711"/>
                </a:tc>
                <a:tc>
                  <a:txBody>
                    <a:bodyPr/>
                    <a:p>
                      <a:pPr algn="ctr">
                        <a:buNone/>
                      </a:pPr>
                      <a:r>
                        <a:rPr lang="en-US" altLang="zh-CN" sz="1800"/>
                        <a:t>8</a:t>
                      </a:r>
                      <a:endParaRPr lang="en-US" altLang="zh-CN" sz="1800"/>
                    </a:p>
                  </a:txBody>
                  <a:tcPr marL="91423" marR="91423" marT="45711" marB="45711"/>
                </a:tc>
                <a:tc>
                  <a:txBody>
                    <a:bodyPr/>
                    <a:p>
                      <a:pPr algn="ctr">
                        <a:buNone/>
                      </a:pPr>
                      <a:r>
                        <a:rPr lang="en-US" altLang="zh-CN" sz="1800"/>
                        <a:t>9</a:t>
                      </a:r>
                      <a:endParaRPr lang="en-US" altLang="zh-CN" sz="1800"/>
                    </a:p>
                  </a:txBody>
                  <a:tcPr marL="91423" marR="91423" marT="45711" marB="45711"/>
                </a:tc>
              </a:tr>
              <a:tr h="381000">
                <a:tc>
                  <a:txBody>
                    <a:bodyPr/>
                    <a:p>
                      <a:pPr algn="ctr">
                        <a:buNone/>
                      </a:pPr>
                      <a:r>
                        <a:rPr lang="en-US" altLang="zh-CN" sz="1800"/>
                        <a:t>Y</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c>
                  <a:txBody>
                    <a:bodyPr/>
                    <a:p>
                      <a:pPr algn="ctr">
                        <a:buNone/>
                      </a:pPr>
                      <a:r>
                        <a:rPr lang="en-US" altLang="zh-CN" sz="1800"/>
                        <a:t>-1</a:t>
                      </a:r>
                      <a:endParaRPr lang="en-US" altLang="zh-CN" sz="1800"/>
                    </a:p>
                  </a:txBody>
                  <a:tcPr marL="91423" marR="91423" marT="45711" marB="45711"/>
                </a:tc>
              </a:tr>
              <a:tr h="381000">
                <a:tc>
                  <a:txBody>
                    <a:bodyPr/>
                    <a:p>
                      <a:pPr algn="ctr">
                        <a:buNone/>
                      </a:pPr>
                      <a:r>
                        <a:rPr lang="en-US" altLang="zh-CN" sz="1800"/>
                        <a:t>w1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c>
                  <a:txBody>
                    <a:bodyPr/>
                    <a:p>
                      <a:pPr algn="ctr">
                        <a:buNone/>
                      </a:pPr>
                      <a:r>
                        <a:rPr lang="en-US" altLang="zh-CN" sz="1800"/>
                        <a:t>0.1</a:t>
                      </a:r>
                      <a:endParaRPr lang="en-US" altLang="zh-CN" sz="1800"/>
                    </a:p>
                  </a:txBody>
                  <a:tcPr marL="91423" marR="91423" marT="45711" marB="45711"/>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基于</a:t>
            </a:r>
            <a:r>
              <a:rPr lang="en-US" altLang="zh-CN" sz="2400" dirty="0">
                <a:solidFill>
                  <a:schemeClr val="tx1"/>
                </a:solidFill>
              </a:rPr>
              <a:t>python</a:t>
            </a:r>
            <a:r>
              <a:rPr lang="zh-CN" altLang="en-US" sz="2400" dirty="0">
                <a:solidFill>
                  <a:schemeClr val="tx1"/>
                </a:solidFill>
              </a:rPr>
              <a:t>的</a:t>
            </a:r>
            <a:r>
              <a:rPr lang="en-US" altLang="zh-CN" sz="2400" dirty="0">
                <a:solidFill>
                  <a:schemeClr val="tx1"/>
                </a:solidFill>
              </a:rPr>
              <a:t>sklearn</a:t>
            </a:r>
            <a:r>
              <a:rPr lang="zh-CN" altLang="en-US" sz="2400" dirty="0">
                <a:solidFill>
                  <a:schemeClr val="tx1"/>
                </a:solidFill>
              </a:rPr>
              <a:t>模块中的</a:t>
            </a:r>
            <a:r>
              <a:rPr lang="en-US" altLang="zh-CN" sz="2400" dirty="0">
                <a:solidFill>
                  <a:schemeClr val="tx1"/>
                </a:solidFill>
              </a:rPr>
              <a:t>API</a:t>
            </a:r>
            <a:r>
              <a:rPr lang="zh-CN" altLang="en-US" sz="2400" dirty="0">
                <a:solidFill>
                  <a:schemeClr val="tx1"/>
                </a:solidFill>
              </a:rPr>
              <a:t>创建模拟数据，并进行</a:t>
            </a:r>
            <a:r>
              <a:rPr lang="en-US" altLang="zh-CN" sz="2400" dirty="0">
                <a:solidFill>
                  <a:schemeClr val="tx1"/>
                </a:solidFill>
              </a:rPr>
              <a:t>Adaboost API</a:t>
            </a:r>
            <a:r>
              <a:rPr lang="zh-CN" altLang="en-US" sz="2400" dirty="0">
                <a:solidFill>
                  <a:schemeClr val="tx1"/>
                </a:solidFill>
              </a:rPr>
              <a:t>进行数据分类开发测试</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Adaboost</a:t>
            </a:r>
            <a:r>
              <a:rPr lang="zh-CN" altLang="en-US" dirty="0"/>
              <a:t>案例一</a:t>
            </a:r>
            <a:endParaRPr lang="zh-CN" altLang="en-US" dirty="0">
              <a:sym typeface="+mn-ea"/>
            </a:endParaRPr>
          </a:p>
        </p:txBody>
      </p:sp>
      <p:pic>
        <p:nvPicPr>
          <p:cNvPr id="2" name="图片 1"/>
          <p:cNvPicPr>
            <a:picLocks noChangeAspect="1"/>
          </p:cNvPicPr>
          <p:nvPr/>
        </p:nvPicPr>
        <p:blipFill>
          <a:blip r:embed="rId1"/>
          <a:stretch>
            <a:fillRect/>
          </a:stretch>
        </p:blipFill>
        <p:spPr>
          <a:xfrm>
            <a:off x="1177883" y="4817488"/>
            <a:ext cx="9655292" cy="895184"/>
          </a:xfrm>
          <a:prstGeom prst="rect">
            <a:avLst/>
          </a:prstGeom>
        </p:spPr>
      </p:pic>
      <p:pic>
        <p:nvPicPr>
          <p:cNvPr id="6" name="图片 5"/>
          <p:cNvPicPr>
            <a:picLocks noChangeAspect="1"/>
          </p:cNvPicPr>
          <p:nvPr/>
        </p:nvPicPr>
        <p:blipFill>
          <a:blip r:embed="rId2"/>
          <a:stretch>
            <a:fillRect/>
          </a:stretch>
        </p:blipFill>
        <p:spPr>
          <a:xfrm>
            <a:off x="182388" y="5712672"/>
            <a:ext cx="11382172" cy="789159"/>
          </a:xfrm>
          <a:prstGeom prst="rect">
            <a:avLst/>
          </a:prstGeom>
        </p:spPr>
      </p:pic>
      <p:pic>
        <p:nvPicPr>
          <p:cNvPr id="7" name="图片 6"/>
          <p:cNvPicPr>
            <a:picLocks noChangeAspect="1"/>
          </p:cNvPicPr>
          <p:nvPr/>
        </p:nvPicPr>
        <p:blipFill>
          <a:blip r:embed="rId3"/>
          <a:stretch>
            <a:fillRect/>
          </a:stretch>
        </p:blipFill>
        <p:spPr>
          <a:xfrm>
            <a:off x="3655195" y="1791638"/>
            <a:ext cx="5877742" cy="30258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基于</a:t>
            </a:r>
            <a:r>
              <a:rPr lang="en-US" altLang="zh-CN" sz="2400" dirty="0">
                <a:solidFill>
                  <a:schemeClr val="tx1"/>
                </a:solidFill>
              </a:rPr>
              <a:t>python</a:t>
            </a:r>
            <a:r>
              <a:rPr lang="zh-CN" altLang="en-US" sz="2400" dirty="0">
                <a:solidFill>
                  <a:schemeClr val="tx1"/>
                </a:solidFill>
              </a:rPr>
              <a:t>的</a:t>
            </a:r>
            <a:r>
              <a:rPr lang="en-US" altLang="zh-CN" sz="2400" dirty="0">
                <a:solidFill>
                  <a:schemeClr val="tx1"/>
                </a:solidFill>
              </a:rPr>
              <a:t>sklearn</a:t>
            </a:r>
            <a:r>
              <a:rPr lang="zh-CN" altLang="en-US" sz="2400" dirty="0">
                <a:solidFill>
                  <a:schemeClr val="tx1"/>
                </a:solidFill>
              </a:rPr>
              <a:t>模块中的</a:t>
            </a:r>
            <a:r>
              <a:rPr lang="en-US" altLang="zh-CN" sz="2400" dirty="0">
                <a:solidFill>
                  <a:schemeClr val="tx1"/>
                </a:solidFill>
              </a:rPr>
              <a:t>API</a:t>
            </a:r>
            <a:r>
              <a:rPr lang="zh-CN" altLang="en-US" sz="2400" dirty="0">
                <a:solidFill>
                  <a:schemeClr val="tx1"/>
                </a:solidFill>
              </a:rPr>
              <a:t>创建模拟数据，</a:t>
            </a:r>
            <a:r>
              <a:rPr lang="en-US" altLang="zh-CN" sz="2400" dirty="0">
                <a:solidFill>
                  <a:schemeClr val="tx1"/>
                </a:solidFill>
              </a:rPr>
              <a:t>Adaboost API</a:t>
            </a:r>
            <a:r>
              <a:rPr lang="zh-CN" altLang="en-US" sz="2400" dirty="0">
                <a:solidFill>
                  <a:schemeClr val="tx1"/>
                </a:solidFill>
              </a:rPr>
              <a:t>的参数</a:t>
            </a:r>
            <a:r>
              <a:rPr lang="en-US" altLang="zh-CN" sz="2400" dirty="0">
                <a:solidFill>
                  <a:schemeClr val="tx1"/>
                </a:solidFill>
              </a:rPr>
              <a:t>algorithm</a:t>
            </a:r>
            <a:r>
              <a:rPr lang="zh-CN" altLang="en-US" sz="2400" dirty="0">
                <a:solidFill>
                  <a:schemeClr val="tx1"/>
                </a:solidFill>
              </a:rPr>
              <a:t>的不同取值进行测试，并得到比较效果值</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Adaboost</a:t>
            </a:r>
            <a:r>
              <a:rPr lang="zh-CN" altLang="en-US" dirty="0"/>
              <a:t>案例二</a:t>
            </a:r>
            <a:endParaRPr lang="zh-CN" altLang="en-US" dirty="0">
              <a:sym typeface="+mn-ea"/>
            </a:endParaRPr>
          </a:p>
        </p:txBody>
      </p:sp>
      <p:pic>
        <p:nvPicPr>
          <p:cNvPr id="5" name="图片 4"/>
          <p:cNvPicPr>
            <a:picLocks noChangeAspect="1"/>
          </p:cNvPicPr>
          <p:nvPr/>
        </p:nvPicPr>
        <p:blipFill>
          <a:blip r:embed="rId1"/>
          <a:stretch>
            <a:fillRect/>
          </a:stretch>
        </p:blipFill>
        <p:spPr>
          <a:xfrm>
            <a:off x="955674" y="2677299"/>
            <a:ext cx="9906071" cy="36715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AdaBoost scikit-learn</a:t>
            </a:r>
            <a:r>
              <a:rPr lang="zh-CN" altLang="en-US"/>
              <a:t>相关参数</a:t>
            </a:r>
            <a:endParaRPr lang="zh-CN" altLang="en-US"/>
          </a:p>
        </p:txBody>
      </p:sp>
      <p:graphicFrame>
        <p:nvGraphicFramePr>
          <p:cNvPr id="3" name="表格 2"/>
          <p:cNvGraphicFramePr/>
          <p:nvPr/>
        </p:nvGraphicFramePr>
        <p:xfrm>
          <a:off x="209688" y="876138"/>
          <a:ext cx="11772265" cy="4875530"/>
        </p:xfrm>
        <a:graphic>
          <a:graphicData uri="http://schemas.openxmlformats.org/drawingml/2006/table">
            <a:tbl>
              <a:tblPr>
                <a:tableStyleId>{5C22544A-7EE6-4342-B048-85BDC9FD1C3A}</a:tableStyleId>
              </a:tblPr>
              <a:tblGrid>
                <a:gridCol w="1977390"/>
                <a:gridCol w="4337685"/>
                <a:gridCol w="5457190"/>
              </a:tblGrid>
              <a:tr h="395605">
                <a:tc>
                  <a:txBody>
                    <a:bodyPr/>
                    <a:p>
                      <a:pPr algn="ctr">
                        <a:buNone/>
                      </a:pPr>
                      <a:r>
                        <a:rPr lang="zh-CN" altLang="en-US" sz="1600"/>
                        <a:t>参数</a:t>
                      </a:r>
                      <a:endParaRPr lang="zh-CN" altLang="en-US" sz="1600"/>
                    </a:p>
                  </a:txBody>
                  <a:tcPr marL="91423" marR="91423" marT="45711" marB="45711" anchor="ctr" anchorCtr="0"/>
                </a:tc>
                <a:tc>
                  <a:txBody>
                    <a:bodyPr/>
                    <a:p>
                      <a:pPr algn="ctr">
                        <a:buNone/>
                      </a:pPr>
                      <a:r>
                        <a:rPr lang="en-US" altLang="zh-CN" sz="1600"/>
                        <a:t>AdaBoostClassifier</a:t>
                      </a:r>
                      <a:endParaRPr lang="en-US" altLang="zh-CN" sz="1600"/>
                    </a:p>
                  </a:txBody>
                  <a:tcPr marL="91423" marR="91423" marT="45711" marB="45711" anchor="ctr" anchorCtr="0"/>
                </a:tc>
                <a:tc>
                  <a:txBody>
                    <a:bodyPr/>
                    <a:p>
                      <a:pPr algn="ctr">
                        <a:buNone/>
                      </a:pPr>
                      <a:r>
                        <a:rPr lang="zh-CN" altLang="en-US" sz="1600"/>
                        <a:t>AdaBoostRegressor</a:t>
                      </a:r>
                      <a:endParaRPr lang="zh-CN" altLang="en-US" sz="1600"/>
                    </a:p>
                  </a:txBody>
                  <a:tcPr marL="91423" marR="91423" marT="45711" marB="45711" anchor="ctr" anchorCtr="0"/>
                </a:tc>
              </a:tr>
              <a:tr h="625475">
                <a:tc>
                  <a:txBody>
                    <a:bodyPr/>
                    <a:p>
                      <a:pPr algn="ctr">
                        <a:buNone/>
                      </a:pPr>
                      <a:r>
                        <a:rPr lang="zh-CN" altLang="en-US" sz="1600"/>
                        <a:t>base_estimator</a:t>
                      </a:r>
                      <a:endParaRPr lang="zh-CN" altLang="en-US" sz="1600"/>
                    </a:p>
                  </a:txBody>
                  <a:tcPr marL="91423" marR="91423" marT="45711" marB="45711" anchor="ctr" anchorCtr="0"/>
                </a:tc>
                <a:tc>
                  <a:txBody>
                    <a:bodyPr/>
                    <a:p>
                      <a:pPr algn="ctr">
                        <a:buNone/>
                      </a:pPr>
                      <a:r>
                        <a:rPr lang="zh-CN" altLang="en-US" sz="1600"/>
                        <a:t>弱分类器对象，默认为CART分类树DecisionTreeClassifier；</a:t>
                      </a:r>
                      <a:endParaRPr lang="zh-CN" altLang="en-US" sz="1600"/>
                    </a:p>
                  </a:txBody>
                  <a:tcPr marL="91423" marR="91423" marT="45711" marB="45711" anchor="ctr" anchorCtr="0"/>
                </a:tc>
                <a:tc>
                  <a:txBody>
                    <a:bodyPr/>
                    <a:p>
                      <a:pPr algn="ctr">
                        <a:buNone/>
                      </a:pPr>
                      <a:r>
                        <a:rPr lang="zh-CN" altLang="en-US" sz="1600"/>
                        <a:t>弱回归器对象，默认为CART回归树DecisionTreeRegressor；</a:t>
                      </a:r>
                      <a:endParaRPr lang="zh-CN" altLang="en-US" sz="1600"/>
                    </a:p>
                  </a:txBody>
                  <a:tcPr marL="91423" marR="91423" marT="45711" marB="45711" anchor="ctr" anchorCtr="0"/>
                </a:tc>
              </a:tr>
              <a:tr h="2207260">
                <a:tc>
                  <a:txBody>
                    <a:bodyPr/>
                    <a:p>
                      <a:pPr algn="ctr">
                        <a:buNone/>
                      </a:pPr>
                      <a:r>
                        <a:rPr lang="zh-CN" altLang="en-US" sz="1600"/>
                        <a:t>algorithm</a:t>
                      </a:r>
                      <a:endParaRPr lang="zh-CN" altLang="en-US" sz="1600"/>
                    </a:p>
                  </a:txBody>
                  <a:tcPr marL="91423" marR="91423" marT="45711" marB="45711" anchor="ctr" anchorCtr="0"/>
                </a:tc>
                <a:tc>
                  <a:txBody>
                    <a:bodyPr/>
                    <a:p>
                      <a:pPr algn="ctr">
                        <a:buNone/>
                      </a:pPr>
                      <a:r>
                        <a:rPr lang="zh-CN" altLang="en-US" sz="1600"/>
                        <a:t>SAMME和SAMME.R；SAMME表示构建过程中使用样本集分类效果作为弱分类器的权重；SAMME.R使用对样本集分类的预测概率大小作为弱分类器的权重。由于SAMME.R使用了连续的概率度量值，所以一般迭代比SAMME快，默认参数为SAMME.R；强调：使用SAMME.R必须要求</a:t>
                      </a:r>
                      <a:r>
                        <a:rPr lang="en-US" altLang="zh-CN" sz="1600"/>
                        <a:t>base_estimator</a:t>
                      </a:r>
                      <a:r>
                        <a:rPr lang="zh-CN" altLang="en-US" sz="1600"/>
                        <a:t>指定的弱分类器模型必须支持概率预测，即具有</a:t>
                      </a:r>
                      <a:r>
                        <a:rPr lang="en-US" altLang="zh-CN" sz="1600"/>
                        <a:t>predict_proba</a:t>
                      </a:r>
                      <a:r>
                        <a:rPr lang="zh-CN" altLang="en-US" sz="1600"/>
                        <a:t>方法。</a:t>
                      </a:r>
                      <a:endParaRPr lang="zh-CN" altLang="en-US" sz="1600"/>
                    </a:p>
                  </a:txBody>
                  <a:tcPr marL="91423" marR="91423" marT="45711" marB="45711" anchor="ctr" anchorCtr="0"/>
                </a:tc>
                <a:tc>
                  <a:txBody>
                    <a:bodyPr/>
                    <a:p>
                      <a:pPr algn="ctr">
                        <a:buNone/>
                      </a:pPr>
                      <a:r>
                        <a:rPr lang="zh-CN" altLang="en-US" sz="1600"/>
                        <a:t>不支持</a:t>
                      </a:r>
                      <a:endParaRPr lang="zh-CN" altLang="en-US" sz="1600"/>
                    </a:p>
                  </a:txBody>
                  <a:tcPr marL="91423" marR="91423" marT="45711" marB="45711" anchor="ctr" anchorCtr="0"/>
                </a:tc>
              </a:tr>
              <a:tr h="626110">
                <a:tc>
                  <a:txBody>
                    <a:bodyPr/>
                    <a:p>
                      <a:pPr algn="ctr">
                        <a:buNone/>
                      </a:pPr>
                      <a:r>
                        <a:rPr lang="zh-CN" altLang="en-US" sz="1600"/>
                        <a:t>loss</a:t>
                      </a:r>
                      <a:endParaRPr lang="zh-CN" altLang="en-US" sz="1600"/>
                    </a:p>
                  </a:txBody>
                  <a:tcPr marL="91423" marR="91423" marT="45711" marB="45711" anchor="ctr" anchorCtr="0"/>
                </a:tc>
                <a:tc>
                  <a:txBody>
                    <a:bodyPr/>
                    <a:p>
                      <a:pPr algn="ctr">
                        <a:buNone/>
                      </a:pPr>
                      <a:r>
                        <a:rPr lang="zh-CN" altLang="en-US" sz="1600"/>
                        <a:t>不支持</a:t>
                      </a:r>
                      <a:endParaRPr lang="zh-CN" altLang="en-US" sz="1600"/>
                    </a:p>
                  </a:txBody>
                  <a:tcPr marL="91423" marR="91423" marT="45711" marB="45711" anchor="ctr" anchorCtr="0"/>
                </a:tc>
                <a:tc>
                  <a:txBody>
                    <a:bodyPr/>
                    <a:p>
                      <a:pPr algn="ctr">
                        <a:buNone/>
                      </a:pPr>
                      <a:r>
                        <a:rPr lang="zh-CN" altLang="en-US" sz="1600"/>
                        <a:t>指定误差的计算方式，可选参数</a:t>
                      </a:r>
                      <a:r>
                        <a:rPr lang="en-US" altLang="zh-CN" sz="1600"/>
                        <a:t>”</a:t>
                      </a:r>
                      <a:r>
                        <a:rPr lang="zh-CN" altLang="en-US" sz="1600"/>
                        <a:t>linear</a:t>
                      </a:r>
                      <a:r>
                        <a:rPr lang="en-US" altLang="zh-CN" sz="1600"/>
                        <a:t>”</a:t>
                      </a:r>
                      <a:r>
                        <a:rPr lang="zh-CN" altLang="en-US" sz="1600"/>
                        <a:t>, </a:t>
                      </a:r>
                      <a:r>
                        <a:rPr lang="en-US" altLang="zh-CN" sz="1600"/>
                        <a:t>“</a:t>
                      </a:r>
                      <a:r>
                        <a:rPr lang="zh-CN" altLang="en-US" sz="1600"/>
                        <a:t>square</a:t>
                      </a:r>
                      <a:r>
                        <a:rPr lang="en-US" altLang="zh-CN" sz="1600"/>
                        <a:t>”</a:t>
                      </a:r>
                      <a:r>
                        <a:rPr lang="zh-CN" altLang="en-US" sz="1600"/>
                        <a:t>, </a:t>
                      </a:r>
                      <a:r>
                        <a:rPr lang="en-US" altLang="zh-CN" sz="1600"/>
                        <a:t>“</a:t>
                      </a:r>
                      <a:r>
                        <a:rPr lang="zh-CN" altLang="en-US" sz="1600"/>
                        <a:t>exponential</a:t>
                      </a:r>
                      <a:r>
                        <a:rPr lang="en-US" altLang="zh-CN" sz="1600"/>
                        <a:t>”, </a:t>
                      </a:r>
                      <a:r>
                        <a:rPr lang="zh-CN" altLang="en-US" sz="1600"/>
                        <a:t>默认为</a:t>
                      </a:r>
                      <a:r>
                        <a:rPr lang="en-US" altLang="zh-CN" sz="1600"/>
                        <a:t>”linear”</a:t>
                      </a:r>
                      <a:r>
                        <a:rPr lang="zh-CN" altLang="en-US" sz="1600"/>
                        <a:t>；一般不用改动</a:t>
                      </a:r>
                      <a:endParaRPr lang="zh-CN" altLang="en-US" sz="1600"/>
                    </a:p>
                  </a:txBody>
                  <a:tcPr marL="91423" marR="91423" marT="45711" marB="45711" anchor="ctr" anchorCtr="0"/>
                </a:tc>
              </a:tr>
              <a:tr h="394970">
                <a:tc>
                  <a:txBody>
                    <a:bodyPr/>
                    <a:p>
                      <a:pPr algn="ctr">
                        <a:buNone/>
                      </a:pPr>
                      <a:r>
                        <a:rPr lang="zh-CN" altLang="en-US" sz="1600"/>
                        <a:t>n_estimators</a:t>
                      </a:r>
                      <a:endParaRPr lang="zh-CN" altLang="en-US" sz="1600"/>
                    </a:p>
                  </a:txBody>
                  <a:tcPr marL="91423" marR="91423" marT="45711" marB="45711" anchor="ctr" anchorCtr="0"/>
                </a:tc>
                <a:tc gridSpan="2">
                  <a:txBody>
                    <a:bodyPr/>
                    <a:p>
                      <a:pPr algn="ctr">
                        <a:buNone/>
                      </a:pPr>
                      <a:r>
                        <a:rPr lang="zh-CN" altLang="en-US" sz="1600"/>
                        <a:t>最大迭代次数，值过小可能会导致欠拟合，值过大可能会导致过拟合，一般</a:t>
                      </a:r>
                      <a:r>
                        <a:rPr lang="en-US" altLang="zh-CN" sz="1600"/>
                        <a:t>50~100</a:t>
                      </a:r>
                      <a:r>
                        <a:rPr lang="zh-CN" altLang="en-US" sz="1600"/>
                        <a:t>比较适合，默认</a:t>
                      </a:r>
                      <a:r>
                        <a:rPr lang="en-US" altLang="zh-CN" sz="1600"/>
                        <a:t>50</a:t>
                      </a:r>
                      <a:endParaRPr lang="en-US" altLang="zh-CN" sz="1600"/>
                    </a:p>
                  </a:txBody>
                  <a:tcPr marL="91423" marR="91423" marT="45711" marB="45711" anchor="ctr" anchorCtr="0"/>
                </a:tc>
                <a:tc hMerge="1">
                  <a:tcPr anchor="ctr" anchorCtr="0"/>
                </a:tc>
              </a:tr>
              <a:tr h="626110">
                <a:tc>
                  <a:txBody>
                    <a:bodyPr/>
                    <a:p>
                      <a:pPr algn="ctr">
                        <a:buNone/>
                      </a:pPr>
                      <a:r>
                        <a:rPr lang="zh-CN" altLang="en-US" sz="1600"/>
                        <a:t>learning_rate</a:t>
                      </a:r>
                      <a:endParaRPr lang="zh-CN" altLang="en-US" sz="1600"/>
                    </a:p>
                  </a:txBody>
                  <a:tcPr marL="91423" marR="91423" marT="45711" marB="45711" anchor="ctr" anchorCtr="0"/>
                </a:tc>
                <a:tc gridSpan="2">
                  <a:txBody>
                    <a:bodyPr/>
                    <a:p>
                      <a:pPr algn="ctr">
                        <a:buNone/>
                      </a:pPr>
                      <a:r>
                        <a:rPr lang="zh-CN" altLang="en-US" sz="1600"/>
                        <a:t>指定每个弱分类器的权重缩减系数</a:t>
                      </a:r>
                      <a:r>
                        <a:rPr lang="en-US" altLang="zh-CN" sz="1600"/>
                        <a:t>v</a:t>
                      </a:r>
                      <a:r>
                        <a:rPr lang="zh-CN" altLang="en-US" sz="1600"/>
                        <a:t>，默认为</a:t>
                      </a:r>
                      <a:r>
                        <a:rPr lang="en-US" altLang="zh-CN" sz="1600"/>
                        <a:t>1</a:t>
                      </a:r>
                      <a:r>
                        <a:rPr lang="zh-CN" altLang="en-US" sz="1600"/>
                        <a:t>；一般从一个比较小的值开始进行调参；该值越小表示需要更多的弱分类器</a:t>
                      </a:r>
                      <a:endParaRPr lang="zh-CN" altLang="en-US" sz="1600"/>
                    </a:p>
                  </a:txBody>
                  <a:tcPr marL="91423" marR="91423" marT="45711" marB="45711" anchor="ctr" anchorCtr="0"/>
                </a:tc>
                <a:tc hMerge="1">
                  <a:tcPr anchor="ctr" anchorCtr="0"/>
                </a:tc>
              </a:tr>
            </a:tbl>
          </a:graphicData>
        </a:graphic>
      </p:graphicFrame>
      <p:graphicFrame>
        <p:nvGraphicFramePr>
          <p:cNvPr id="4" name="对象 3">
            <a:hlinkClick r:id="" action="ppaction://ole?verb=0"/>
          </p:cNvPr>
          <p:cNvGraphicFramePr>
            <a:graphicFrameLocks noChangeAspect="1"/>
          </p:cNvGraphicFramePr>
          <p:nvPr/>
        </p:nvGraphicFramePr>
        <p:xfrm>
          <a:off x="1024242" y="5598393"/>
          <a:ext cx="3103940" cy="1134535"/>
        </p:xfrm>
        <a:graphic>
          <a:graphicData uri="http://schemas.openxmlformats.org/presentationml/2006/ole">
            <mc:AlternateContent xmlns:mc="http://schemas.openxmlformats.org/markup-compatibility/2006">
              <mc:Choice xmlns:v="urn:schemas-microsoft-com:vml" Requires="v">
                <p:oleObj spid="_x0000_s14525" name="" r:id="rId1" imgW="1181100" imgH="431800" progId="Equation.KSEE3">
                  <p:embed/>
                </p:oleObj>
              </mc:Choice>
              <mc:Fallback>
                <p:oleObj name="" r:id="rId1" imgW="1181100" imgH="431800" progId="Equation.KSEE3">
                  <p:embed/>
                  <p:pic>
                    <p:nvPicPr>
                      <p:cNvPr id="0" name="图片 1024"/>
                      <p:cNvPicPr/>
                      <p:nvPr/>
                    </p:nvPicPr>
                    <p:blipFill>
                      <a:blip r:embed="rId2"/>
                      <a:stretch>
                        <a:fillRect/>
                      </a:stretch>
                    </p:blipFill>
                    <p:spPr>
                      <a:xfrm>
                        <a:off x="1024242" y="5598393"/>
                        <a:ext cx="3103940" cy="113453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920078" y="5598076"/>
          <a:ext cx="3067117" cy="1056444"/>
        </p:xfrm>
        <a:graphic>
          <a:graphicData uri="http://schemas.openxmlformats.org/presentationml/2006/ole">
            <mc:AlternateContent xmlns:mc="http://schemas.openxmlformats.org/markup-compatibility/2006">
              <mc:Choice xmlns:v="urn:schemas-microsoft-com:vml" Requires="v">
                <p:oleObj spid="_x0000_s6" name="" r:id="rId3" imgW="1257300" imgH="431800" progId="Equation.KSEE3">
                  <p:embed/>
                </p:oleObj>
              </mc:Choice>
              <mc:Fallback>
                <p:oleObj name="" r:id="rId3" imgW="1257300" imgH="431800" progId="Equation.KSEE3">
                  <p:embed/>
                  <p:pic>
                    <p:nvPicPr>
                      <p:cNvPr id="0" name="图片 1024"/>
                      <p:cNvPicPr/>
                      <p:nvPr/>
                    </p:nvPicPr>
                    <p:blipFill>
                      <a:blip r:embed="rId4"/>
                      <a:stretch>
                        <a:fillRect/>
                      </a:stretch>
                    </p:blipFill>
                    <p:spPr>
                      <a:xfrm>
                        <a:off x="6920078" y="5598076"/>
                        <a:ext cx="3067117" cy="1056444"/>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252619" y="5840283"/>
          <a:ext cx="2458900" cy="572664"/>
        </p:xfrm>
        <a:graphic>
          <a:graphicData uri="http://schemas.openxmlformats.org/presentationml/2006/ole">
            <mc:AlternateContent xmlns:mc="http://schemas.openxmlformats.org/markup-compatibility/2006">
              <mc:Choice xmlns:v="urn:schemas-microsoft-com:vml" Requires="v">
                <p:oleObj spid="_x0000_s5121" name="" r:id="rId5" imgW="927100" imgH="215900" progId="Equation.KSEE3">
                  <p:embed/>
                </p:oleObj>
              </mc:Choice>
              <mc:Fallback>
                <p:oleObj name="" r:id="rId5" imgW="927100" imgH="215900" progId="Equation.KSEE3">
                  <p:embed/>
                  <p:pic>
                    <p:nvPicPr>
                      <p:cNvPr id="0" name="图片 5120"/>
                      <p:cNvPicPr/>
                      <p:nvPr/>
                    </p:nvPicPr>
                    <p:blipFill>
                      <a:blip r:embed="rId6"/>
                      <a:stretch>
                        <a:fillRect/>
                      </a:stretch>
                    </p:blipFill>
                    <p:spPr>
                      <a:xfrm>
                        <a:off x="4252619" y="5840283"/>
                        <a:ext cx="2458900" cy="572664"/>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en-US" altLang="zh-CN" sz="2200"/>
              <a:t>1. </a:t>
            </a:r>
            <a:r>
              <a:rPr lang="zh-CN" altLang="en-US" sz="2200"/>
              <a:t>弱分类器间存在一定的差异性，这会导致分类的边界不同，也就是说可能存在错误。那么将多个弱分类器合并后，就可以得到更加合理的边界，减少整体的错误率，实现更好的效果；</a:t>
            </a:r>
            <a:endParaRPr lang="zh-CN" altLang="en-US" sz="2200"/>
          </a:p>
          <a:p>
            <a:r>
              <a:rPr lang="en-US" altLang="zh-CN" sz="2200"/>
              <a:t>2. </a:t>
            </a:r>
            <a:r>
              <a:rPr lang="zh-CN" altLang="en-US" sz="2200"/>
              <a:t>对于数据集过大或者过小，可以分别进行划分和有放回的操作产生不同的数据子集，然后使用数据子集训练不同的分类器，最终再合并成为一个大的分类器；</a:t>
            </a:r>
            <a:endParaRPr lang="zh-CN" altLang="en-US" sz="2200"/>
          </a:p>
          <a:p>
            <a:r>
              <a:rPr lang="en-US" altLang="zh-CN" sz="2200"/>
              <a:t>3. </a:t>
            </a:r>
            <a:r>
              <a:rPr lang="zh-CN" altLang="en-US" sz="2200"/>
              <a:t>如果数据的划分边界过于复杂，使用线性模型很难描述情况，那么可以训练多个模型，然后再进行模型的融合；</a:t>
            </a:r>
            <a:endParaRPr lang="zh-CN" altLang="en-US" sz="2200"/>
          </a:p>
          <a:p>
            <a:r>
              <a:rPr lang="en-US" altLang="zh-CN" sz="2200"/>
              <a:t>4. </a:t>
            </a:r>
            <a:r>
              <a:rPr lang="zh-CN" altLang="en-US" sz="2200"/>
              <a:t>对于多个异构的特征集的时候，很难进行融合，那么可以考虑每个数据集构建一个分类模型，然后将多个模型融合。</a:t>
            </a:r>
            <a:endParaRPr lang="zh-CN" altLang="en-US" sz="2200"/>
          </a:p>
        </p:txBody>
      </p:sp>
      <p:sp>
        <p:nvSpPr>
          <p:cNvPr id="4" name="标题 3"/>
          <p:cNvSpPr>
            <a:spLocks noGrp="1"/>
          </p:cNvSpPr>
          <p:nvPr>
            <p:ph type="title"/>
          </p:nvPr>
        </p:nvSpPr>
        <p:spPr/>
        <p:txBody>
          <a:bodyPr>
            <a:normAutofit/>
          </a:bodyPr>
          <a:p>
            <a:r>
              <a:rPr lang="en-US" altLang="zh-CN">
                <a:sym typeface="+mn-ea"/>
              </a:rPr>
              <a:t>Why need Ensemble Learning?</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AdaBoost</a:t>
            </a:r>
            <a:r>
              <a:rPr lang="zh-CN" altLang="en-US"/>
              <a:t>的优点如下：</a:t>
            </a:r>
            <a:endParaRPr lang="zh-CN" altLang="en-US"/>
          </a:p>
          <a:p>
            <a:pPr lvl="1"/>
            <a:r>
              <a:rPr lang="zh-CN" altLang="en-US" sz="2200"/>
              <a:t> 可以处理连续值和离散值；</a:t>
            </a:r>
            <a:endParaRPr lang="zh-CN" altLang="en-US" sz="2200"/>
          </a:p>
          <a:p>
            <a:pPr lvl="1"/>
            <a:r>
              <a:rPr lang="zh-CN" altLang="en-US" sz="2200"/>
              <a:t> 模型的鲁棒性比较强；</a:t>
            </a:r>
            <a:endParaRPr lang="zh-CN" altLang="en-US" sz="2200"/>
          </a:p>
          <a:p>
            <a:pPr lvl="1"/>
            <a:r>
              <a:rPr lang="zh-CN" altLang="en-US" sz="2200"/>
              <a:t> 解释强，结构简单。</a:t>
            </a:r>
            <a:endParaRPr lang="en-US" altLang="zh-CN" sz="2200"/>
          </a:p>
          <a:p>
            <a:r>
              <a:rPr lang="zh-CN" altLang="en-US"/>
              <a:t> </a:t>
            </a:r>
            <a:r>
              <a:rPr lang="en-US" altLang="zh-CN">
                <a:sym typeface="+mn-ea"/>
              </a:rPr>
              <a:t>AdaBoost</a:t>
            </a:r>
            <a:r>
              <a:rPr lang="zh-CN" altLang="en-US"/>
              <a:t>的缺点如下：</a:t>
            </a:r>
            <a:endParaRPr lang="zh-CN" altLang="en-US"/>
          </a:p>
          <a:p>
            <a:pPr lvl="1"/>
            <a:r>
              <a:rPr lang="zh-CN" altLang="en-US"/>
              <a:t> 对异常样本敏感，异常样本可能会在迭代过程中获得较高的权重值，最终影响模型效果。</a:t>
            </a:r>
            <a:endParaRPr lang="en-US" altLang="zh-CN"/>
          </a:p>
        </p:txBody>
      </p:sp>
      <p:sp>
        <p:nvSpPr>
          <p:cNvPr id="4" name="标题 3"/>
          <p:cNvSpPr>
            <a:spLocks noGrp="1"/>
          </p:cNvSpPr>
          <p:nvPr>
            <p:ph type="title"/>
          </p:nvPr>
        </p:nvSpPr>
        <p:spPr/>
        <p:txBody>
          <a:bodyPr/>
          <a:p>
            <a:r>
              <a:rPr lang="en-US" altLang="zh-CN"/>
              <a:t>AdaBoost</a:t>
            </a:r>
            <a:r>
              <a:rPr lang="zh-CN" altLang="en-US"/>
              <a:t>总结</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0040" y="962025"/>
            <a:ext cx="11560810" cy="5215255"/>
          </a:xfrm>
        </p:spPr>
        <p:txBody>
          <a:bodyPr>
            <a:normAutofit/>
          </a:bodyPr>
          <a:p>
            <a:r>
              <a:rPr lang="en-US" altLang="zh-CN" sz="2400"/>
              <a:t> GBDT</a:t>
            </a:r>
            <a:r>
              <a:rPr lang="zh-CN" altLang="en-US" sz="2400"/>
              <a:t>也是</a:t>
            </a:r>
            <a:r>
              <a:rPr lang="en-US" altLang="zh-CN" sz="2400"/>
              <a:t>Boosting</a:t>
            </a:r>
            <a:r>
              <a:rPr lang="zh-CN" altLang="en-US" sz="2400"/>
              <a:t>算法的一种，但是和</a:t>
            </a:r>
            <a:r>
              <a:rPr lang="en-US" altLang="zh-CN" sz="2400"/>
              <a:t>AdaBoost</a:t>
            </a:r>
            <a:r>
              <a:rPr lang="zh-CN" altLang="en-US" sz="2400"/>
              <a:t>算法不同；区别如下：</a:t>
            </a:r>
            <a:r>
              <a:rPr lang="en-US" altLang="zh-CN" sz="2400"/>
              <a:t>AdaBoost</a:t>
            </a:r>
            <a:r>
              <a:rPr lang="zh-CN" altLang="en-US" sz="2400"/>
              <a:t>算法是利用前一轮的弱学习器的误差来更新样本权重值，然后一轮一轮的迭代；</a:t>
            </a:r>
            <a:r>
              <a:rPr lang="en-US" altLang="zh-CN" sz="2400"/>
              <a:t>GBDT</a:t>
            </a:r>
            <a:r>
              <a:rPr lang="zh-CN" altLang="en-US" sz="2400"/>
              <a:t>也是迭代，但是</a:t>
            </a:r>
            <a:r>
              <a:rPr lang="en-US" altLang="zh-CN" sz="2400"/>
              <a:t>GBDT</a:t>
            </a:r>
            <a:r>
              <a:rPr lang="zh-CN" altLang="en-US" sz="2400"/>
              <a:t>要求弱学习器必须是回归</a:t>
            </a:r>
            <a:r>
              <a:rPr lang="en-US" altLang="zh-CN" sz="2400"/>
              <a:t>CART</a:t>
            </a:r>
            <a:r>
              <a:rPr lang="zh-CN" altLang="en-US" sz="2400"/>
              <a:t>模型，而且</a:t>
            </a:r>
            <a:r>
              <a:rPr lang="en-US" altLang="zh-CN" sz="2400"/>
              <a:t>GBDT</a:t>
            </a:r>
            <a:r>
              <a:rPr lang="zh-CN" altLang="en-US" sz="2400"/>
              <a:t>在模型训练的时候，是要求模型预测的样本损失尽可能的小。</a:t>
            </a:r>
            <a:endParaRPr lang="zh-CN" altLang="en-US" sz="2400"/>
          </a:p>
          <a:p>
            <a:r>
              <a:rPr lang="zh-CN" altLang="en-US" sz="2400"/>
              <a:t> 备注：所有</a:t>
            </a:r>
            <a:r>
              <a:rPr lang="en-US" altLang="zh-CN" sz="2400"/>
              <a:t>GBDT</a:t>
            </a:r>
            <a:r>
              <a:rPr lang="zh-CN" altLang="en-US" sz="2400"/>
              <a:t>算法中，底层都是回归树。</a:t>
            </a:r>
            <a:endParaRPr lang="zh-CN" altLang="en-US" sz="2400"/>
          </a:p>
          <a:p>
            <a:r>
              <a:rPr lang="zh-CN" altLang="en-US" sz="2400"/>
              <a:t> 别名：</a:t>
            </a:r>
            <a:r>
              <a:rPr lang="en-US" altLang="zh-CN" sz="2400"/>
              <a:t>GBT(</a:t>
            </a:r>
            <a:r>
              <a:rPr lang="en-US" altLang="zh-CN" sz="2400">
                <a:sym typeface="+mn-ea"/>
              </a:rPr>
              <a:t>Gradient Boosting</a:t>
            </a:r>
            <a:r>
              <a:rPr lang="en-US" altLang="zh-CN" sz="2400"/>
              <a:t> Tree)</a:t>
            </a:r>
            <a:r>
              <a:rPr lang="zh-CN" altLang="en-US" sz="2400"/>
              <a:t>、</a:t>
            </a:r>
            <a:r>
              <a:rPr lang="en-US" altLang="zh-CN" sz="2400"/>
              <a:t>GTB(</a:t>
            </a:r>
            <a:r>
              <a:rPr lang="en-US" altLang="zh-CN" sz="2400">
                <a:sym typeface="+mn-ea"/>
              </a:rPr>
              <a:t>Gradient Tree Boosting</a:t>
            </a:r>
            <a:r>
              <a:rPr lang="en-US" altLang="zh-CN" sz="2400"/>
              <a:t>)</a:t>
            </a:r>
            <a:r>
              <a:rPr lang="zh-CN" altLang="en-US" sz="2400"/>
              <a:t>、</a:t>
            </a:r>
            <a:r>
              <a:rPr lang="en-US" altLang="zh-CN" sz="2400"/>
              <a:t>GBRT(</a:t>
            </a:r>
            <a:r>
              <a:rPr lang="en-US" altLang="zh-CN" sz="2400">
                <a:sym typeface="+mn-ea"/>
              </a:rPr>
              <a:t>Gradient Boosting Regression Tree</a:t>
            </a:r>
            <a:r>
              <a:rPr lang="en-US" altLang="zh-CN" sz="2400"/>
              <a:t>)</a:t>
            </a:r>
            <a:r>
              <a:rPr lang="zh-CN" altLang="en-US" sz="2400"/>
              <a:t>、</a:t>
            </a:r>
            <a:r>
              <a:rPr lang="en-US" altLang="zh-CN" sz="2400"/>
              <a:t>GBDT</a:t>
            </a:r>
            <a:r>
              <a:rPr lang="en-US" altLang="zh-CN" sz="2400">
                <a:sym typeface="+mn-ea"/>
              </a:rPr>
              <a:t>(Gradient Boosting Decison Tree)</a:t>
            </a:r>
            <a:r>
              <a:rPr lang="zh-CN" altLang="en-US" sz="2400"/>
              <a:t>、</a:t>
            </a:r>
            <a:r>
              <a:rPr lang="en-US" altLang="zh-CN" sz="2400"/>
              <a:t>MART</a:t>
            </a:r>
            <a:r>
              <a:rPr lang="en-US" altLang="zh-CN" sz="2400">
                <a:sym typeface="+mn-ea"/>
              </a:rPr>
              <a:t>(Multiple Additive Regression Tree)</a:t>
            </a:r>
            <a:endParaRPr lang="en-US" altLang="zh-CN" sz="2400"/>
          </a:p>
        </p:txBody>
      </p:sp>
      <p:sp>
        <p:nvSpPr>
          <p:cNvPr id="4" name="标题 3"/>
          <p:cNvSpPr>
            <a:spLocks noGrp="1"/>
          </p:cNvSpPr>
          <p:nvPr>
            <p:ph type="title"/>
          </p:nvPr>
        </p:nvSpPr>
        <p:spPr/>
        <p:txBody>
          <a:bodyPr/>
          <a:p>
            <a:r>
              <a:rPr lang="zh-CN" altLang="en-US" dirty="0">
                <a:sym typeface="+mn-ea"/>
              </a:rPr>
              <a:t>梯度提升迭代决策树</a:t>
            </a:r>
            <a:r>
              <a:rPr lang="en-US" altLang="zh-CN" dirty="0">
                <a:sym typeface="+mn-ea"/>
              </a:rPr>
              <a:t>GBDT</a:t>
            </a:r>
            <a:endParaRPr lang="en-US" altLang="zh-CN"/>
          </a:p>
        </p:txBody>
      </p:sp>
      <p:grpSp>
        <p:nvGrpSpPr>
          <p:cNvPr id="8" name="组合 7"/>
          <p:cNvGrpSpPr/>
          <p:nvPr/>
        </p:nvGrpSpPr>
        <p:grpSpPr>
          <a:xfrm>
            <a:off x="2414703" y="5632677"/>
            <a:ext cx="7797626" cy="1103426"/>
            <a:chOff x="2006" y="5981"/>
            <a:chExt cx="12282" cy="1738"/>
          </a:xfrm>
        </p:grpSpPr>
        <p:graphicFrame>
          <p:nvGraphicFramePr>
            <p:cNvPr id="5" name="对象 4">
              <a:hlinkClick r:id="" action="ppaction://ole?verb="/>
            </p:cNvPr>
            <p:cNvGraphicFramePr>
              <a:graphicFrameLocks noChangeAspect="1"/>
            </p:cNvGraphicFramePr>
            <p:nvPr/>
          </p:nvGraphicFramePr>
          <p:xfrm>
            <a:off x="2006" y="5981"/>
            <a:ext cx="2896" cy="1738"/>
          </p:xfrm>
          <a:graphic>
            <a:graphicData uri="http://schemas.openxmlformats.org/presentationml/2006/ole">
              <mc:AlternateContent xmlns:mc="http://schemas.openxmlformats.org/markup-compatibility/2006">
                <mc:Choice xmlns:v="urn:schemas-microsoft-com:vml" Requires="v">
                  <p:oleObj spid="_x0000_s6145" name="" r:id="rId1" imgW="762000" imgH="457200" progId="Equation.KSEE3">
                    <p:embed/>
                  </p:oleObj>
                </mc:Choice>
                <mc:Fallback>
                  <p:oleObj name="" r:id="rId1" imgW="762000" imgH="457200" progId="Equation.KSEE3">
                    <p:embed/>
                    <p:pic>
                      <p:nvPicPr>
                        <p:cNvPr id="0" name="图片 6144"/>
                        <p:cNvPicPr/>
                        <p:nvPr/>
                      </p:nvPicPr>
                      <p:blipFill>
                        <a:blip r:embed="rId2"/>
                        <a:stretch>
                          <a:fillRect/>
                        </a:stretch>
                      </p:blipFill>
                      <p:spPr>
                        <a:xfrm>
                          <a:off x="2006" y="5981"/>
                          <a:ext cx="2896" cy="1738"/>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041" y="6414"/>
            <a:ext cx="4403" cy="871"/>
          </p:xfrm>
          <a:graphic>
            <a:graphicData uri="http://schemas.openxmlformats.org/presentationml/2006/ole">
              <mc:AlternateContent xmlns:mc="http://schemas.openxmlformats.org/markup-compatibility/2006">
                <mc:Choice xmlns:v="urn:schemas-microsoft-com:vml" Requires="v">
                  <p:oleObj spid="_x0000_s6146" name="" r:id="rId3" imgW="1091565" imgH="215900" progId="Equation.KSEE3">
                    <p:embed/>
                  </p:oleObj>
                </mc:Choice>
                <mc:Fallback>
                  <p:oleObj name="" r:id="rId3" imgW="1091565" imgH="215900" progId="Equation.KSEE3">
                    <p:embed/>
                    <p:pic>
                      <p:nvPicPr>
                        <p:cNvPr id="0" name="图片 6145"/>
                        <p:cNvPicPr/>
                        <p:nvPr/>
                      </p:nvPicPr>
                      <p:blipFill>
                        <a:blip r:embed="rId4"/>
                        <a:stretch>
                          <a:fillRect/>
                        </a:stretch>
                      </p:blipFill>
                      <p:spPr>
                        <a:xfrm>
                          <a:off x="5041" y="6414"/>
                          <a:ext cx="4403" cy="871"/>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798" y="5981"/>
            <a:ext cx="4491" cy="1738"/>
          </p:xfrm>
          <a:graphic>
            <a:graphicData uri="http://schemas.openxmlformats.org/presentationml/2006/ole">
              <mc:AlternateContent xmlns:mc="http://schemas.openxmlformats.org/markup-compatibility/2006">
                <mc:Choice xmlns:v="urn:schemas-microsoft-com:vml" Requires="v">
                  <p:oleObj spid="_x0000_s2" name="" r:id="rId5" imgW="1181100" imgH="457200" progId="Equation.KSEE3">
                    <p:embed/>
                  </p:oleObj>
                </mc:Choice>
                <mc:Fallback>
                  <p:oleObj name="" r:id="rId5" imgW="1181100" imgH="457200" progId="Equation.KSEE3">
                    <p:embed/>
                    <p:pic>
                      <p:nvPicPr>
                        <p:cNvPr id="0" name="图片 6144"/>
                        <p:cNvPicPr/>
                        <p:nvPr/>
                      </p:nvPicPr>
                      <p:blipFill>
                        <a:blip r:embed="rId6"/>
                        <a:stretch>
                          <a:fillRect/>
                        </a:stretch>
                      </p:blipFill>
                      <p:spPr>
                        <a:xfrm>
                          <a:off x="9798" y="5981"/>
                          <a:ext cx="4491" cy="1738"/>
                        </a:xfrm>
                        <a:prstGeom prst="rect">
                          <a:avLst/>
                        </a:prstGeom>
                      </p:spPr>
                    </p:pic>
                  </p:oleObj>
                </mc:Fallback>
              </mc:AlternateContent>
            </a:graphicData>
          </a:graphic>
        </p:graphicFrame>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dirty="0">
                <a:sym typeface="+mn-ea"/>
              </a:rPr>
              <a:t>GBDT</a:t>
            </a:r>
            <a:r>
              <a:rPr lang="zh-CN" altLang="en-US" dirty="0">
                <a:sym typeface="+mn-ea"/>
              </a:rPr>
              <a:t>直观理解</a:t>
            </a:r>
            <a:endParaRPr lang="zh-CN" altLang="en-US"/>
          </a:p>
        </p:txBody>
      </p:sp>
      <p:grpSp>
        <p:nvGrpSpPr>
          <p:cNvPr id="46" name="组合 45"/>
          <p:cNvGrpSpPr/>
          <p:nvPr/>
        </p:nvGrpSpPr>
        <p:grpSpPr>
          <a:xfrm>
            <a:off x="1623695" y="1201420"/>
            <a:ext cx="7891780" cy="4834255"/>
            <a:chOff x="1583" y="1984"/>
            <a:chExt cx="11548" cy="6460"/>
          </a:xfrm>
        </p:grpSpPr>
        <p:grpSp>
          <p:nvGrpSpPr>
            <p:cNvPr id="10" name="组合 9"/>
            <p:cNvGrpSpPr/>
            <p:nvPr/>
          </p:nvGrpSpPr>
          <p:grpSpPr>
            <a:xfrm>
              <a:off x="1583" y="1984"/>
              <a:ext cx="5167" cy="922"/>
              <a:chOff x="1583" y="1984"/>
              <a:chExt cx="5167" cy="922"/>
            </a:xfrm>
          </p:grpSpPr>
          <p:sp>
            <p:nvSpPr>
              <p:cNvPr id="5" name="圆角矩形 4"/>
              <p:cNvSpPr/>
              <p:nvPr/>
            </p:nvSpPr>
            <p:spPr>
              <a:xfrm>
                <a:off x="1583" y="1984"/>
                <a:ext cx="1474" cy="9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30</a:t>
                </a:r>
                <a:r>
                  <a:rPr lang="zh-CN" altLang="en-US"/>
                  <a:t>岁</a:t>
                </a:r>
                <a:endParaRPr lang="zh-CN" altLang="en-US"/>
              </a:p>
            </p:txBody>
          </p:sp>
          <p:sp>
            <p:nvSpPr>
              <p:cNvPr id="6" name="椭圆 5"/>
              <p:cNvSpPr/>
              <p:nvPr/>
            </p:nvSpPr>
            <p:spPr>
              <a:xfrm>
                <a:off x="5049" y="1999"/>
                <a:ext cx="1701" cy="9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20</a:t>
                </a:r>
                <a:r>
                  <a:rPr lang="zh-CN" altLang="en-US"/>
                  <a:t>岁</a:t>
                </a:r>
                <a:endParaRPr lang="zh-CN" altLang="en-US"/>
              </a:p>
            </p:txBody>
          </p:sp>
          <p:cxnSp>
            <p:nvCxnSpPr>
              <p:cNvPr id="8" name="直接箭头连接符 7"/>
              <p:cNvCxnSpPr>
                <a:stCxn id="5" idx="3"/>
                <a:endCxn id="6" idx="2"/>
              </p:cNvCxnSpPr>
              <p:nvPr/>
            </p:nvCxnSpPr>
            <p:spPr>
              <a:xfrm>
                <a:off x="3057" y="2438"/>
                <a:ext cx="1992" cy="1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9" name="文本框 8"/>
              <p:cNvSpPr txBox="1"/>
              <p:nvPr/>
            </p:nvSpPr>
            <p:spPr>
              <a:xfrm>
                <a:off x="3608" y="2172"/>
                <a:ext cx="932" cy="451"/>
              </a:xfrm>
              <a:prstGeom prst="rect">
                <a:avLst/>
              </a:prstGeom>
              <a:noFill/>
            </p:spPr>
            <p:txBody>
              <a:bodyPr wrap="square" rtlCol="0">
                <a:spAutoFit/>
              </a:bodyPr>
              <a:p>
                <a:r>
                  <a:rPr lang="zh-CN" altLang="en-US" sz="1600" b="1">
                    <a:solidFill>
                      <a:srgbClr val="F5B094"/>
                    </a:solidFill>
                  </a:rPr>
                  <a:t>预测</a:t>
                </a:r>
                <a:endParaRPr lang="zh-CN" altLang="en-US" sz="1600" b="1">
                  <a:solidFill>
                    <a:srgbClr val="F5B094"/>
                  </a:solidFill>
                </a:endParaRPr>
              </a:p>
            </p:txBody>
          </p:sp>
        </p:grpSp>
        <p:grpSp>
          <p:nvGrpSpPr>
            <p:cNvPr id="25" name="组合 24"/>
            <p:cNvGrpSpPr/>
            <p:nvPr/>
          </p:nvGrpSpPr>
          <p:grpSpPr>
            <a:xfrm>
              <a:off x="2320" y="2891"/>
              <a:ext cx="6606" cy="1856"/>
              <a:chOff x="2320" y="2891"/>
              <a:chExt cx="6606" cy="1856"/>
            </a:xfrm>
          </p:grpSpPr>
          <p:grpSp>
            <p:nvGrpSpPr>
              <p:cNvPr id="11" name="组合 10"/>
              <p:cNvGrpSpPr/>
              <p:nvPr/>
            </p:nvGrpSpPr>
            <p:grpSpPr>
              <a:xfrm>
                <a:off x="3837" y="3840"/>
                <a:ext cx="5089" cy="907"/>
                <a:chOff x="1661" y="1999"/>
                <a:chExt cx="5089" cy="907"/>
              </a:xfrm>
            </p:grpSpPr>
            <p:sp>
              <p:nvSpPr>
                <p:cNvPr id="12" name="圆角矩形 11"/>
                <p:cNvSpPr/>
                <p:nvPr/>
              </p:nvSpPr>
              <p:spPr>
                <a:xfrm>
                  <a:off x="1661" y="1999"/>
                  <a:ext cx="1474" cy="9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10</a:t>
                  </a:r>
                  <a:r>
                    <a:rPr lang="zh-CN" altLang="en-US"/>
                    <a:t>岁</a:t>
                  </a:r>
                  <a:endParaRPr lang="zh-CN" altLang="en-US"/>
                </a:p>
              </p:txBody>
            </p:sp>
            <p:sp>
              <p:nvSpPr>
                <p:cNvPr id="13" name="椭圆 12"/>
                <p:cNvSpPr/>
                <p:nvPr/>
              </p:nvSpPr>
              <p:spPr>
                <a:xfrm>
                  <a:off x="5049" y="1999"/>
                  <a:ext cx="1701" cy="9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6</a:t>
                  </a:r>
                  <a:r>
                    <a:rPr lang="zh-CN" altLang="en-US"/>
                    <a:t>岁</a:t>
                  </a:r>
                  <a:endParaRPr lang="zh-CN" altLang="en-US"/>
                </a:p>
              </p:txBody>
            </p:sp>
            <p:cxnSp>
              <p:nvCxnSpPr>
                <p:cNvPr id="14" name="直接箭头连接符 13"/>
                <p:cNvCxnSpPr>
                  <a:stCxn id="12" idx="3"/>
                  <a:endCxn id="13" idx="2"/>
                </p:cNvCxnSpPr>
                <p:nvPr/>
              </p:nvCxnSpPr>
              <p:spPr>
                <a:xfrm>
                  <a:off x="3135" y="2453"/>
                  <a:ext cx="1914"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文本框 14"/>
                <p:cNvSpPr txBox="1"/>
                <p:nvPr/>
              </p:nvSpPr>
              <p:spPr>
                <a:xfrm>
                  <a:off x="3608" y="2172"/>
                  <a:ext cx="932" cy="451"/>
                </a:xfrm>
                <a:prstGeom prst="rect">
                  <a:avLst/>
                </a:prstGeom>
                <a:noFill/>
              </p:spPr>
              <p:txBody>
                <a:bodyPr wrap="square" rtlCol="0">
                  <a:spAutoFit/>
                </a:bodyPr>
                <a:p>
                  <a:r>
                    <a:rPr lang="zh-CN" altLang="en-US" sz="1600" b="1">
                      <a:solidFill>
                        <a:srgbClr val="F5B094"/>
                      </a:solidFill>
                    </a:rPr>
                    <a:t>预测</a:t>
                  </a:r>
                  <a:endParaRPr lang="zh-CN" altLang="en-US" sz="1600" b="1">
                    <a:solidFill>
                      <a:srgbClr val="F5B094"/>
                    </a:solidFill>
                  </a:endParaRPr>
                </a:p>
              </p:txBody>
            </p:sp>
          </p:grpSp>
          <p:grpSp>
            <p:nvGrpSpPr>
              <p:cNvPr id="19" name="组合 18"/>
              <p:cNvGrpSpPr/>
              <p:nvPr/>
            </p:nvGrpSpPr>
            <p:grpSpPr>
              <a:xfrm>
                <a:off x="2320" y="2891"/>
                <a:ext cx="3580" cy="949"/>
                <a:chOff x="2320" y="2891"/>
                <a:chExt cx="3580" cy="949"/>
              </a:xfrm>
            </p:grpSpPr>
            <p:cxnSp>
              <p:nvCxnSpPr>
                <p:cNvPr id="16" name="直接箭头连接符 15"/>
                <p:cNvCxnSpPr>
                  <a:stCxn id="5" idx="2"/>
                  <a:endCxn id="12" idx="0"/>
                </p:cNvCxnSpPr>
                <p:nvPr/>
              </p:nvCxnSpPr>
              <p:spPr>
                <a:xfrm>
                  <a:off x="2320" y="2891"/>
                  <a:ext cx="2254" cy="949"/>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stCxn id="6" idx="4"/>
                  <a:endCxn id="12" idx="0"/>
                </p:cNvCxnSpPr>
                <p:nvPr/>
              </p:nvCxnSpPr>
              <p:spPr>
                <a:xfrm flipH="1">
                  <a:off x="4574" y="2906"/>
                  <a:ext cx="1326" cy="934"/>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18" name="文本框 17"/>
                <p:cNvSpPr txBox="1"/>
                <p:nvPr/>
              </p:nvSpPr>
              <p:spPr>
                <a:xfrm>
                  <a:off x="3608" y="3107"/>
                  <a:ext cx="1577" cy="451"/>
                </a:xfrm>
                <a:prstGeom prst="rect">
                  <a:avLst/>
                </a:prstGeom>
                <a:noFill/>
              </p:spPr>
              <p:txBody>
                <a:bodyPr wrap="square" rtlCol="0">
                  <a:spAutoFit/>
                </a:bodyPr>
                <a:p>
                  <a:r>
                    <a:rPr lang="zh-CN" altLang="en-US" sz="1600" b="1">
                      <a:solidFill>
                        <a:srgbClr val="70AD47"/>
                      </a:solidFill>
                    </a:rPr>
                    <a:t>计算残差</a:t>
                  </a:r>
                  <a:endParaRPr lang="zh-CN" altLang="en-US" sz="1600" b="1">
                    <a:solidFill>
                      <a:srgbClr val="70AD47"/>
                    </a:solidFill>
                  </a:endParaRPr>
                </a:p>
              </p:txBody>
            </p:sp>
          </p:grpSp>
        </p:grpSp>
        <p:grpSp>
          <p:nvGrpSpPr>
            <p:cNvPr id="26" name="组合 25"/>
            <p:cNvGrpSpPr/>
            <p:nvPr/>
          </p:nvGrpSpPr>
          <p:grpSpPr>
            <a:xfrm>
              <a:off x="4540" y="4747"/>
              <a:ext cx="6550" cy="1856"/>
              <a:chOff x="2398" y="2906"/>
              <a:chExt cx="6550" cy="1856"/>
            </a:xfrm>
          </p:grpSpPr>
          <p:grpSp>
            <p:nvGrpSpPr>
              <p:cNvPr id="27" name="组合 26"/>
              <p:cNvGrpSpPr/>
              <p:nvPr/>
            </p:nvGrpSpPr>
            <p:grpSpPr>
              <a:xfrm>
                <a:off x="3837" y="3840"/>
                <a:ext cx="5111" cy="922"/>
                <a:chOff x="1661" y="1999"/>
                <a:chExt cx="5111" cy="922"/>
              </a:xfrm>
            </p:grpSpPr>
            <p:sp>
              <p:nvSpPr>
                <p:cNvPr id="28" name="圆角矩形 27"/>
                <p:cNvSpPr/>
                <p:nvPr/>
              </p:nvSpPr>
              <p:spPr>
                <a:xfrm>
                  <a:off x="1661" y="1999"/>
                  <a:ext cx="1474" cy="9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4</a:t>
                  </a:r>
                  <a:r>
                    <a:rPr lang="zh-CN" altLang="en-US"/>
                    <a:t>岁</a:t>
                  </a:r>
                  <a:endParaRPr lang="zh-CN" altLang="en-US"/>
                </a:p>
              </p:txBody>
            </p:sp>
            <p:sp>
              <p:nvSpPr>
                <p:cNvPr id="29" name="椭圆 28"/>
                <p:cNvSpPr/>
                <p:nvPr/>
              </p:nvSpPr>
              <p:spPr>
                <a:xfrm>
                  <a:off x="5071" y="2014"/>
                  <a:ext cx="1701" cy="9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3</a:t>
                  </a:r>
                  <a:r>
                    <a:rPr lang="zh-CN" altLang="en-US"/>
                    <a:t>岁</a:t>
                  </a:r>
                  <a:endParaRPr lang="zh-CN" altLang="en-US"/>
                </a:p>
              </p:txBody>
            </p:sp>
            <p:cxnSp>
              <p:nvCxnSpPr>
                <p:cNvPr id="30" name="直接箭头连接符 29"/>
                <p:cNvCxnSpPr>
                  <a:stCxn id="28" idx="3"/>
                  <a:endCxn id="29" idx="2"/>
                </p:cNvCxnSpPr>
                <p:nvPr/>
              </p:nvCxnSpPr>
              <p:spPr>
                <a:xfrm>
                  <a:off x="3142" y="2461"/>
                  <a:ext cx="1930" cy="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1" name="文本框 30"/>
                <p:cNvSpPr txBox="1"/>
                <p:nvPr/>
              </p:nvSpPr>
              <p:spPr>
                <a:xfrm>
                  <a:off x="3608" y="2172"/>
                  <a:ext cx="932" cy="451"/>
                </a:xfrm>
                <a:prstGeom prst="rect">
                  <a:avLst/>
                </a:prstGeom>
                <a:noFill/>
              </p:spPr>
              <p:txBody>
                <a:bodyPr wrap="square" rtlCol="0">
                  <a:spAutoFit/>
                </a:bodyPr>
                <a:p>
                  <a:r>
                    <a:rPr lang="zh-CN" altLang="en-US" sz="1600" b="1">
                      <a:solidFill>
                        <a:srgbClr val="F5B094"/>
                      </a:solidFill>
                    </a:rPr>
                    <a:t>预测</a:t>
                  </a:r>
                  <a:endParaRPr lang="zh-CN" altLang="en-US" sz="1600" b="1">
                    <a:solidFill>
                      <a:srgbClr val="F5B094"/>
                    </a:solidFill>
                  </a:endParaRPr>
                </a:p>
              </p:txBody>
            </p:sp>
          </p:grpSp>
          <p:grpSp>
            <p:nvGrpSpPr>
              <p:cNvPr id="32" name="组合 31"/>
              <p:cNvGrpSpPr/>
              <p:nvPr/>
            </p:nvGrpSpPr>
            <p:grpSpPr>
              <a:xfrm>
                <a:off x="2398" y="2906"/>
                <a:ext cx="3502" cy="934"/>
                <a:chOff x="2398" y="2906"/>
                <a:chExt cx="3502" cy="934"/>
              </a:xfrm>
            </p:grpSpPr>
            <p:cxnSp>
              <p:nvCxnSpPr>
                <p:cNvPr id="33" name="直接箭头连接符 32"/>
                <p:cNvCxnSpPr>
                  <a:endCxn id="28" idx="0"/>
                </p:cNvCxnSpPr>
                <p:nvPr/>
              </p:nvCxnSpPr>
              <p:spPr>
                <a:xfrm>
                  <a:off x="2398" y="2906"/>
                  <a:ext cx="2176" cy="934"/>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34" name="直接箭头连接符 33"/>
                <p:cNvCxnSpPr>
                  <a:endCxn id="28" idx="0"/>
                </p:cNvCxnSpPr>
                <p:nvPr/>
              </p:nvCxnSpPr>
              <p:spPr>
                <a:xfrm flipH="1">
                  <a:off x="4574" y="2906"/>
                  <a:ext cx="1326" cy="934"/>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35" name="文本框 34"/>
                <p:cNvSpPr txBox="1"/>
                <p:nvPr/>
              </p:nvSpPr>
              <p:spPr>
                <a:xfrm>
                  <a:off x="3608" y="3107"/>
                  <a:ext cx="1576" cy="451"/>
                </a:xfrm>
                <a:prstGeom prst="rect">
                  <a:avLst/>
                </a:prstGeom>
                <a:noFill/>
              </p:spPr>
              <p:txBody>
                <a:bodyPr wrap="square" rtlCol="0">
                  <a:spAutoFit/>
                </a:bodyPr>
                <a:p>
                  <a:r>
                    <a:rPr lang="zh-CN" altLang="en-US" sz="1600" b="1">
                      <a:solidFill>
                        <a:srgbClr val="70AD47"/>
                      </a:solidFill>
                    </a:rPr>
                    <a:t>计算残差</a:t>
                  </a:r>
                  <a:endParaRPr lang="zh-CN" altLang="en-US" sz="1600" b="1">
                    <a:solidFill>
                      <a:srgbClr val="70AD47"/>
                    </a:solidFill>
                  </a:endParaRPr>
                </a:p>
              </p:txBody>
            </p:sp>
          </p:grpSp>
        </p:grpSp>
        <p:grpSp>
          <p:nvGrpSpPr>
            <p:cNvPr id="36" name="组合 35"/>
            <p:cNvGrpSpPr/>
            <p:nvPr/>
          </p:nvGrpSpPr>
          <p:grpSpPr>
            <a:xfrm>
              <a:off x="6603" y="6603"/>
              <a:ext cx="6528" cy="1841"/>
              <a:chOff x="2398" y="2906"/>
              <a:chExt cx="6528" cy="1841"/>
            </a:xfrm>
          </p:grpSpPr>
          <p:grpSp>
            <p:nvGrpSpPr>
              <p:cNvPr id="37" name="组合 36"/>
              <p:cNvGrpSpPr/>
              <p:nvPr/>
            </p:nvGrpSpPr>
            <p:grpSpPr>
              <a:xfrm>
                <a:off x="3837" y="3840"/>
                <a:ext cx="5089" cy="907"/>
                <a:chOff x="1661" y="1999"/>
                <a:chExt cx="5089" cy="907"/>
              </a:xfrm>
            </p:grpSpPr>
            <p:sp>
              <p:nvSpPr>
                <p:cNvPr id="38" name="圆角矩形 37"/>
                <p:cNvSpPr/>
                <p:nvPr/>
              </p:nvSpPr>
              <p:spPr>
                <a:xfrm>
                  <a:off x="1661" y="1999"/>
                  <a:ext cx="1474" cy="9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1</a:t>
                  </a:r>
                  <a:r>
                    <a:rPr lang="zh-CN" altLang="en-US"/>
                    <a:t>岁</a:t>
                  </a:r>
                  <a:endParaRPr lang="zh-CN" altLang="en-US"/>
                </a:p>
              </p:txBody>
            </p:sp>
            <p:sp>
              <p:nvSpPr>
                <p:cNvPr id="39" name="椭圆 38"/>
                <p:cNvSpPr/>
                <p:nvPr/>
              </p:nvSpPr>
              <p:spPr>
                <a:xfrm>
                  <a:off x="5049" y="1999"/>
                  <a:ext cx="1701" cy="9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1</a:t>
                  </a:r>
                  <a:r>
                    <a:rPr lang="zh-CN" altLang="en-US"/>
                    <a:t>岁</a:t>
                  </a:r>
                  <a:endParaRPr lang="zh-CN" altLang="en-US"/>
                </a:p>
              </p:txBody>
            </p:sp>
            <p:cxnSp>
              <p:nvCxnSpPr>
                <p:cNvPr id="40" name="直接箭头连接符 39"/>
                <p:cNvCxnSpPr>
                  <a:stCxn id="38" idx="3"/>
                  <a:endCxn id="39" idx="2"/>
                </p:cNvCxnSpPr>
                <p:nvPr/>
              </p:nvCxnSpPr>
              <p:spPr>
                <a:xfrm>
                  <a:off x="3135" y="2453"/>
                  <a:ext cx="1914"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41" name="文本框 40"/>
                <p:cNvSpPr txBox="1"/>
                <p:nvPr/>
              </p:nvSpPr>
              <p:spPr>
                <a:xfrm>
                  <a:off x="3608" y="2172"/>
                  <a:ext cx="932" cy="451"/>
                </a:xfrm>
                <a:prstGeom prst="rect">
                  <a:avLst/>
                </a:prstGeom>
                <a:noFill/>
              </p:spPr>
              <p:txBody>
                <a:bodyPr wrap="square" rtlCol="0">
                  <a:spAutoFit/>
                </a:bodyPr>
                <a:p>
                  <a:r>
                    <a:rPr lang="zh-CN" altLang="en-US" sz="1600" b="1">
                      <a:solidFill>
                        <a:srgbClr val="F5B094"/>
                      </a:solidFill>
                    </a:rPr>
                    <a:t>预测</a:t>
                  </a:r>
                  <a:endParaRPr lang="zh-CN" altLang="en-US" sz="1600" b="1">
                    <a:solidFill>
                      <a:srgbClr val="F5B094"/>
                    </a:solidFill>
                  </a:endParaRPr>
                </a:p>
              </p:txBody>
            </p:sp>
          </p:grpSp>
          <p:grpSp>
            <p:nvGrpSpPr>
              <p:cNvPr id="42" name="组合 41"/>
              <p:cNvGrpSpPr/>
              <p:nvPr/>
            </p:nvGrpSpPr>
            <p:grpSpPr>
              <a:xfrm>
                <a:off x="2398" y="2906"/>
                <a:ext cx="3502" cy="934"/>
                <a:chOff x="2398" y="2906"/>
                <a:chExt cx="3502" cy="934"/>
              </a:xfrm>
            </p:grpSpPr>
            <p:cxnSp>
              <p:nvCxnSpPr>
                <p:cNvPr id="43" name="直接箭头连接符 42"/>
                <p:cNvCxnSpPr>
                  <a:endCxn id="38" idx="0"/>
                </p:cNvCxnSpPr>
                <p:nvPr/>
              </p:nvCxnSpPr>
              <p:spPr>
                <a:xfrm>
                  <a:off x="2398" y="2906"/>
                  <a:ext cx="2176" cy="934"/>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44" name="直接箭头连接符 43"/>
                <p:cNvCxnSpPr>
                  <a:endCxn id="38" idx="0"/>
                </p:cNvCxnSpPr>
                <p:nvPr/>
              </p:nvCxnSpPr>
              <p:spPr>
                <a:xfrm flipH="1">
                  <a:off x="4574" y="2906"/>
                  <a:ext cx="1326" cy="934"/>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5" name="文本框 44"/>
                <p:cNvSpPr txBox="1"/>
                <p:nvPr/>
              </p:nvSpPr>
              <p:spPr>
                <a:xfrm>
                  <a:off x="3608" y="3107"/>
                  <a:ext cx="1576" cy="451"/>
                </a:xfrm>
                <a:prstGeom prst="rect">
                  <a:avLst/>
                </a:prstGeom>
                <a:noFill/>
              </p:spPr>
              <p:txBody>
                <a:bodyPr wrap="square" rtlCol="0">
                  <a:spAutoFit/>
                </a:bodyPr>
                <a:p>
                  <a:r>
                    <a:rPr lang="zh-CN" altLang="en-US" sz="1600" b="1">
                      <a:solidFill>
                        <a:srgbClr val="70AD47"/>
                      </a:solidFill>
                    </a:rPr>
                    <a:t>计算残差</a:t>
                  </a:r>
                  <a:endParaRPr lang="zh-CN" altLang="en-US" sz="1600" b="1">
                    <a:solidFill>
                      <a:srgbClr val="70AD47"/>
                    </a:solidFill>
                  </a:endParaRPr>
                </a:p>
              </p:txBody>
            </p:sp>
          </p:gr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GBDT</a:t>
            </a:r>
            <a:r>
              <a:rPr lang="zh-CN" altLang="en-US" dirty="0"/>
              <a:t>直观理解</a:t>
            </a:r>
            <a:endParaRPr lang="zh-CN" altLang="en-US" dirty="0"/>
          </a:p>
        </p:txBody>
      </p:sp>
      <p:graphicFrame>
        <p:nvGraphicFramePr>
          <p:cNvPr id="2" name="对象 1">
            <a:hlinkClick r:id="" action="ppaction://ole?verb="/>
          </p:cNvPr>
          <p:cNvGraphicFramePr>
            <a:graphicFrameLocks noChangeAspect="1"/>
          </p:cNvGraphicFramePr>
          <p:nvPr/>
        </p:nvGraphicFramePr>
        <p:xfrm>
          <a:off x="6038543" y="3364877"/>
          <a:ext cx="114279" cy="126976"/>
        </p:xfrm>
        <a:graphic>
          <a:graphicData uri="http://schemas.openxmlformats.org/presentationml/2006/ole">
            <mc:AlternateContent xmlns:mc="http://schemas.openxmlformats.org/markup-compatibility/2006">
              <mc:Choice xmlns:v="urn:schemas-microsoft-com:vml" Requires="v">
                <p:oleObj spid="_x0000_s3073" name="" r:id="rId1" imgW="114300" imgH="127000" progId="Equation.KSEE3">
                  <p:embed/>
                </p:oleObj>
              </mc:Choice>
              <mc:Fallback>
                <p:oleObj name="" r:id="rId1" imgW="114300" imgH="127000" progId="Equation.KSEE3">
                  <p:embed/>
                  <p:pic>
                    <p:nvPicPr>
                      <p:cNvPr id="0" name="图片 3072"/>
                      <p:cNvPicPr/>
                      <p:nvPr/>
                    </p:nvPicPr>
                    <p:blipFill>
                      <a:blip r:embed="rId2"/>
                      <a:stretch>
                        <a:fillRect/>
                      </a:stretch>
                    </p:blipFill>
                    <p:spPr>
                      <a:xfrm>
                        <a:off x="6038543" y="3364877"/>
                        <a:ext cx="114279" cy="126976"/>
                      </a:xfrm>
                      <a:prstGeom prst="rect">
                        <a:avLst/>
                      </a:prstGeom>
                    </p:spPr>
                  </p:pic>
                </p:oleObj>
              </mc:Fallback>
            </mc:AlternateContent>
          </a:graphicData>
        </a:graphic>
      </p:graphicFrame>
      <p:sp>
        <p:nvSpPr>
          <p:cNvPr id="5" name="椭圆 4"/>
          <p:cNvSpPr/>
          <p:nvPr/>
        </p:nvSpPr>
        <p:spPr>
          <a:xfrm>
            <a:off x="1116935" y="1248179"/>
            <a:ext cx="2776976" cy="92883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20</a:t>
            </a:r>
            <a:endParaRPr lang="en-US" altLang="zh-CN"/>
          </a:p>
          <a:p>
            <a:pPr algn="ctr"/>
            <a:r>
              <a:rPr lang="en-US" altLang="zh-CN"/>
              <a:t>(14,16,24,26)</a:t>
            </a:r>
            <a:endParaRPr lang="en-US" altLang="zh-CN"/>
          </a:p>
        </p:txBody>
      </p:sp>
      <p:grpSp>
        <p:nvGrpSpPr>
          <p:cNvPr id="9" name="组合 8"/>
          <p:cNvGrpSpPr/>
          <p:nvPr/>
        </p:nvGrpSpPr>
        <p:grpSpPr>
          <a:xfrm>
            <a:off x="63030" y="4080389"/>
            <a:ext cx="5334282" cy="775826"/>
            <a:chOff x="810" y="6523"/>
            <a:chExt cx="8402" cy="1222"/>
          </a:xfrm>
        </p:grpSpPr>
        <p:sp>
          <p:nvSpPr>
            <p:cNvPr id="7" name="椭圆 6"/>
            <p:cNvSpPr/>
            <p:nvPr/>
          </p:nvSpPr>
          <p:spPr>
            <a:xfrm>
              <a:off x="810" y="6523"/>
              <a:ext cx="2788" cy="122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15</a:t>
              </a:r>
              <a:endParaRPr lang="en-US" altLang="zh-CN"/>
            </a:p>
            <a:p>
              <a:pPr algn="ctr"/>
              <a:r>
                <a:rPr lang="en-US" altLang="zh-CN"/>
                <a:t>(14,16)</a:t>
              </a:r>
              <a:endParaRPr lang="en-US" altLang="zh-CN"/>
            </a:p>
          </p:txBody>
        </p:sp>
        <p:sp>
          <p:nvSpPr>
            <p:cNvPr id="8" name="椭圆 7"/>
            <p:cNvSpPr/>
            <p:nvPr/>
          </p:nvSpPr>
          <p:spPr>
            <a:xfrm>
              <a:off x="6424" y="6523"/>
              <a:ext cx="2788" cy="122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25</a:t>
              </a:r>
              <a:endParaRPr lang="en-US" altLang="zh-CN"/>
            </a:p>
            <a:p>
              <a:pPr algn="ctr"/>
              <a:r>
                <a:rPr lang="en-US" altLang="zh-CN"/>
                <a:t>(24,26)</a:t>
              </a:r>
              <a:endParaRPr lang="en-US" altLang="zh-CN"/>
            </a:p>
          </p:txBody>
        </p:sp>
      </p:grpSp>
      <p:grpSp>
        <p:nvGrpSpPr>
          <p:cNvPr id="18" name="组合 17"/>
          <p:cNvGrpSpPr/>
          <p:nvPr/>
        </p:nvGrpSpPr>
        <p:grpSpPr>
          <a:xfrm>
            <a:off x="948056" y="2177012"/>
            <a:ext cx="1557367" cy="1903378"/>
            <a:chOff x="1490" y="3429"/>
            <a:chExt cx="2453" cy="2998"/>
          </a:xfrm>
        </p:grpSpPr>
        <p:cxnSp>
          <p:nvCxnSpPr>
            <p:cNvPr id="13" name="直接箭头连接符 12"/>
            <p:cNvCxnSpPr>
              <a:stCxn id="5" idx="4"/>
              <a:endCxn id="7" idx="0"/>
            </p:cNvCxnSpPr>
            <p:nvPr/>
          </p:nvCxnSpPr>
          <p:spPr>
            <a:xfrm flipH="1">
              <a:off x="1490" y="3429"/>
              <a:ext cx="2453" cy="2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56" y="4268"/>
              <a:ext cx="1556" cy="580"/>
            </a:xfrm>
            <a:prstGeom prst="rect">
              <a:avLst/>
            </a:prstGeom>
            <a:noFill/>
          </p:spPr>
          <p:txBody>
            <a:bodyPr wrap="none" rtlCol="0">
              <a:spAutoFit/>
            </a:bodyPr>
            <a:p>
              <a:r>
                <a:rPr lang="zh-CN" altLang="en-US"/>
                <a:t>收入</a:t>
              </a:r>
              <a:r>
                <a:rPr lang="en-US" altLang="zh-CN"/>
                <a:t>&lt;1K</a:t>
              </a:r>
              <a:endParaRPr lang="en-US" altLang="zh-CN"/>
            </a:p>
          </p:txBody>
        </p:sp>
      </p:grpSp>
      <p:grpSp>
        <p:nvGrpSpPr>
          <p:cNvPr id="19" name="组合 18"/>
          <p:cNvGrpSpPr/>
          <p:nvPr/>
        </p:nvGrpSpPr>
        <p:grpSpPr>
          <a:xfrm>
            <a:off x="2505422" y="2177012"/>
            <a:ext cx="2093207" cy="1903378"/>
            <a:chOff x="3943" y="3429"/>
            <a:chExt cx="3297" cy="2998"/>
          </a:xfrm>
        </p:grpSpPr>
        <p:cxnSp>
          <p:nvCxnSpPr>
            <p:cNvPr id="14" name="直接箭头连接符 13"/>
            <p:cNvCxnSpPr>
              <a:stCxn id="5" idx="4"/>
              <a:endCxn id="8" idx="0"/>
            </p:cNvCxnSpPr>
            <p:nvPr/>
          </p:nvCxnSpPr>
          <p:spPr>
            <a:xfrm>
              <a:off x="3943" y="3429"/>
              <a:ext cx="3161" cy="2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5" y="4268"/>
              <a:ext cx="1735" cy="580"/>
            </a:xfrm>
            <a:prstGeom prst="rect">
              <a:avLst/>
            </a:prstGeom>
            <a:noFill/>
          </p:spPr>
          <p:txBody>
            <a:bodyPr wrap="none" rtlCol="0">
              <a:spAutoFit/>
            </a:bodyPr>
            <a:p>
              <a:r>
                <a:rPr lang="zh-CN" altLang="en-US"/>
                <a:t>收入</a:t>
              </a:r>
              <a:r>
                <a:rPr lang="en-US" altLang="zh-CN"/>
                <a:t>&gt;=1K</a:t>
              </a:r>
              <a:endParaRPr lang="en-US" altLang="zh-CN"/>
            </a:p>
          </p:txBody>
        </p:sp>
      </p:grpSp>
      <p:sp>
        <p:nvSpPr>
          <p:cNvPr id="17" name="椭圆 16"/>
          <p:cNvSpPr/>
          <p:nvPr/>
        </p:nvSpPr>
        <p:spPr>
          <a:xfrm>
            <a:off x="7996521" y="1248179"/>
            <a:ext cx="2776976" cy="92883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a:t>
            </a:r>
            <a:endParaRPr lang="en-US" altLang="zh-CN"/>
          </a:p>
          <a:p>
            <a:pPr algn="ctr"/>
            <a:r>
              <a:rPr lang="en-US" altLang="zh-CN"/>
              <a:t>(-1,1,-1,1)</a:t>
            </a:r>
            <a:endParaRPr lang="en-US" altLang="zh-CN"/>
          </a:p>
        </p:txBody>
      </p:sp>
      <p:sp>
        <p:nvSpPr>
          <p:cNvPr id="20" name="椭圆 19"/>
          <p:cNvSpPr/>
          <p:nvPr/>
        </p:nvSpPr>
        <p:spPr>
          <a:xfrm>
            <a:off x="7002295" y="4080389"/>
            <a:ext cx="1770052" cy="77646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-1</a:t>
            </a:r>
            <a:endParaRPr lang="en-US" altLang="zh-CN"/>
          </a:p>
          <a:p>
            <a:pPr algn="ctr"/>
            <a:r>
              <a:rPr lang="en-US" altLang="zh-CN"/>
              <a:t>(-1,-1)</a:t>
            </a:r>
            <a:endParaRPr lang="en-US" altLang="zh-CN"/>
          </a:p>
        </p:txBody>
      </p:sp>
      <p:sp>
        <p:nvSpPr>
          <p:cNvPr id="21" name="椭圆 20"/>
          <p:cNvSpPr/>
          <p:nvPr/>
        </p:nvSpPr>
        <p:spPr>
          <a:xfrm>
            <a:off x="10230037" y="4080389"/>
            <a:ext cx="1770052" cy="77646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1</a:t>
            </a:r>
            <a:endParaRPr lang="en-US" altLang="zh-CN"/>
          </a:p>
          <a:p>
            <a:pPr algn="ctr"/>
            <a:r>
              <a:rPr lang="en-US" altLang="zh-CN"/>
              <a:t>(1,1)</a:t>
            </a:r>
            <a:endParaRPr lang="en-US" altLang="zh-CN"/>
          </a:p>
        </p:txBody>
      </p:sp>
      <p:grpSp>
        <p:nvGrpSpPr>
          <p:cNvPr id="26" name="组合 25"/>
          <p:cNvGrpSpPr/>
          <p:nvPr/>
        </p:nvGrpSpPr>
        <p:grpSpPr>
          <a:xfrm>
            <a:off x="7887321" y="2177012"/>
            <a:ext cx="1497688" cy="1903378"/>
            <a:chOff x="12420" y="3429"/>
            <a:chExt cx="2359" cy="2998"/>
          </a:xfrm>
        </p:grpSpPr>
        <p:cxnSp>
          <p:nvCxnSpPr>
            <p:cNvPr id="22" name="直接箭头连接符 21"/>
            <p:cNvCxnSpPr>
              <a:stCxn id="17" idx="4"/>
              <a:endCxn id="20" idx="0"/>
            </p:cNvCxnSpPr>
            <p:nvPr/>
          </p:nvCxnSpPr>
          <p:spPr>
            <a:xfrm flipH="1">
              <a:off x="12420" y="3429"/>
              <a:ext cx="2359" cy="2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2904" y="4411"/>
              <a:ext cx="1558" cy="580"/>
            </a:xfrm>
            <a:prstGeom prst="rect">
              <a:avLst/>
            </a:prstGeom>
            <a:noFill/>
          </p:spPr>
          <p:txBody>
            <a:bodyPr wrap="none" rtlCol="0">
              <a:spAutoFit/>
            </a:bodyPr>
            <a:p>
              <a:r>
                <a:rPr lang="zh-CN" altLang="en-US"/>
                <a:t>上网</a:t>
              </a:r>
              <a:r>
                <a:rPr lang="en-US" altLang="zh-CN"/>
                <a:t>&lt;1h</a:t>
              </a:r>
              <a:endParaRPr lang="en-US" altLang="zh-CN"/>
            </a:p>
          </p:txBody>
        </p:sp>
      </p:grpSp>
      <p:grpSp>
        <p:nvGrpSpPr>
          <p:cNvPr id="27" name="组合 26"/>
          <p:cNvGrpSpPr/>
          <p:nvPr/>
        </p:nvGrpSpPr>
        <p:grpSpPr>
          <a:xfrm>
            <a:off x="9385008" y="2177012"/>
            <a:ext cx="1947819" cy="1903378"/>
            <a:chOff x="14779" y="3429"/>
            <a:chExt cx="3068" cy="2998"/>
          </a:xfrm>
        </p:grpSpPr>
        <p:cxnSp>
          <p:nvCxnSpPr>
            <p:cNvPr id="23" name="直接箭头连接符 22"/>
            <p:cNvCxnSpPr/>
            <p:nvPr/>
          </p:nvCxnSpPr>
          <p:spPr>
            <a:xfrm>
              <a:off x="14779" y="3429"/>
              <a:ext cx="2725" cy="2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6110" y="4268"/>
              <a:ext cx="1737" cy="580"/>
            </a:xfrm>
            <a:prstGeom prst="rect">
              <a:avLst/>
            </a:prstGeom>
            <a:noFill/>
          </p:spPr>
          <p:txBody>
            <a:bodyPr wrap="none" rtlCol="0">
              <a:spAutoFit/>
            </a:bodyPr>
            <a:p>
              <a:r>
                <a:rPr lang="zh-CN" altLang="en-US"/>
                <a:t>上网</a:t>
              </a:r>
              <a:r>
                <a:rPr lang="en-US" altLang="zh-CN"/>
                <a:t>&gt;=1h</a:t>
              </a:r>
              <a:endParaRPr lang="en-US" altLang="zh-CN"/>
            </a:p>
          </p:txBody>
        </p:sp>
      </p:grpSp>
      <p:sp>
        <p:nvSpPr>
          <p:cNvPr id="28" name="文本框 27"/>
          <p:cNvSpPr txBox="1"/>
          <p:nvPr/>
        </p:nvSpPr>
        <p:spPr>
          <a:xfrm>
            <a:off x="2212742" y="4856851"/>
            <a:ext cx="527050" cy="368300"/>
          </a:xfrm>
          <a:prstGeom prst="rect">
            <a:avLst/>
          </a:prstGeom>
          <a:noFill/>
        </p:spPr>
        <p:txBody>
          <a:bodyPr wrap="none" rtlCol="0">
            <a:spAutoFit/>
          </a:bodyPr>
          <a:p>
            <a:r>
              <a:rPr lang="zh-CN" altLang="en-US"/>
              <a:t>树</a:t>
            </a:r>
            <a:r>
              <a:rPr lang="en-US" altLang="zh-CN"/>
              <a:t>1</a:t>
            </a:r>
            <a:endParaRPr lang="en-US" altLang="zh-CN"/>
          </a:p>
        </p:txBody>
      </p:sp>
      <p:sp>
        <p:nvSpPr>
          <p:cNvPr id="29" name="文本框 28"/>
          <p:cNvSpPr txBox="1"/>
          <p:nvPr/>
        </p:nvSpPr>
        <p:spPr>
          <a:xfrm>
            <a:off x="9385008" y="4856851"/>
            <a:ext cx="527050" cy="368300"/>
          </a:xfrm>
          <a:prstGeom prst="rect">
            <a:avLst/>
          </a:prstGeom>
          <a:noFill/>
        </p:spPr>
        <p:txBody>
          <a:bodyPr wrap="none" rtlCol="0">
            <a:spAutoFit/>
          </a:bodyPr>
          <a:p>
            <a:r>
              <a:rPr lang="zh-CN" altLang="en-US"/>
              <a:t>树</a:t>
            </a:r>
            <a:r>
              <a:rPr lang="en-US" altLang="zh-CN"/>
              <a:t>2</a:t>
            </a:r>
            <a:endParaRPr lang="en-US" altLang="zh-CN"/>
          </a:p>
        </p:txBody>
      </p:sp>
      <p:sp>
        <p:nvSpPr>
          <p:cNvPr id="30" name="内容占位符 29"/>
          <p:cNvSpPr>
            <a:spLocks noGrp="1"/>
          </p:cNvSpPr>
          <p:nvPr>
            <p:ph idx="1"/>
          </p:nvPr>
        </p:nvSpPr>
        <p:spPr>
          <a:xfrm>
            <a:off x="838200" y="5342890"/>
            <a:ext cx="10515600" cy="1452245"/>
          </a:xfrm>
        </p:spPr>
        <p:txBody>
          <a:bodyPr>
            <a:normAutofit/>
          </a:bodyPr>
          <a:p>
            <a:pPr>
              <a:lnSpc>
                <a:spcPct val="150000"/>
              </a:lnSpc>
            </a:pPr>
            <a:r>
              <a:rPr lang="zh-CN" altLang="en-US" sz="2400" dirty="0" smtClean="0">
                <a:solidFill>
                  <a:schemeClr val="tx1"/>
                </a:solidFill>
                <a:sym typeface="+mn-ea"/>
              </a:rPr>
              <a:t>当给定步长时候，给定一个步长</a:t>
            </a:r>
            <a:r>
              <a:rPr lang="en-US" altLang="zh-CN" sz="2400" dirty="0" smtClean="0">
                <a:solidFill>
                  <a:schemeClr val="tx1"/>
                </a:solidFill>
                <a:sym typeface="+mn-ea"/>
              </a:rPr>
              <a:t>step</a:t>
            </a:r>
            <a:r>
              <a:rPr lang="zh-CN" altLang="en-US" sz="2400" dirty="0" smtClean="0">
                <a:solidFill>
                  <a:schemeClr val="tx1"/>
                </a:solidFill>
                <a:sym typeface="+mn-ea"/>
              </a:rPr>
              <a:t>，在构建下一棵树的时候使用</a:t>
            </a:r>
            <a:r>
              <a:rPr lang="en-US" altLang="zh-CN" sz="2400" dirty="0" smtClean="0">
                <a:solidFill>
                  <a:schemeClr val="tx1"/>
                </a:solidFill>
                <a:sym typeface="+mn-ea"/>
              </a:rPr>
              <a:t>step*</a:t>
            </a:r>
            <a:r>
              <a:rPr lang="zh-CN" altLang="en-US" sz="2400" dirty="0" smtClean="0">
                <a:solidFill>
                  <a:schemeClr val="tx1"/>
                </a:solidFill>
                <a:sym typeface="+mn-ea"/>
              </a:rPr>
              <a:t>残差值作为输入值，这种方式可以减少过拟合的发生</a:t>
            </a:r>
            <a:endParaRPr lang="zh-CN" altLang="en-US" sz="2400" dirty="0" smtClean="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en-US" altLang="zh-CN" sz="2400" dirty="0">
                <a:solidFill>
                  <a:schemeClr val="tx1"/>
                </a:solidFill>
              </a:rPr>
              <a:t>GBDT</a:t>
            </a:r>
            <a:r>
              <a:rPr lang="zh-CN" altLang="en-US" sz="2400" dirty="0">
                <a:solidFill>
                  <a:schemeClr val="tx1"/>
                </a:solidFill>
              </a:rPr>
              <a:t>由三部分构成：</a:t>
            </a:r>
            <a:r>
              <a:rPr lang="en-US" altLang="zh-CN" sz="2400" dirty="0">
                <a:solidFill>
                  <a:schemeClr val="tx1"/>
                </a:solidFill>
              </a:rPr>
              <a:t>DT(Regression Decistion Tree)</a:t>
            </a:r>
            <a:r>
              <a:rPr lang="zh-CN" altLang="en-US" sz="2400" dirty="0">
                <a:solidFill>
                  <a:schemeClr val="tx1"/>
                </a:solidFill>
              </a:rPr>
              <a:t>、</a:t>
            </a:r>
            <a:r>
              <a:rPr lang="en-US" altLang="zh-CN" sz="2400" dirty="0">
                <a:solidFill>
                  <a:schemeClr val="tx1"/>
                </a:solidFill>
              </a:rPr>
              <a:t>GB(Gradient Boosting)</a:t>
            </a:r>
            <a:r>
              <a:rPr lang="zh-CN" altLang="en-US" sz="2400" dirty="0">
                <a:solidFill>
                  <a:schemeClr val="tx1"/>
                </a:solidFill>
              </a:rPr>
              <a:t>和</a:t>
            </a:r>
            <a:r>
              <a:rPr lang="en-US" altLang="zh-CN" sz="2400" dirty="0">
                <a:solidFill>
                  <a:schemeClr val="tx1"/>
                </a:solidFill>
              </a:rPr>
              <a:t>Shrinkage(</a:t>
            </a:r>
            <a:r>
              <a:rPr lang="zh-CN" altLang="en-US" sz="2400" dirty="0">
                <a:solidFill>
                  <a:schemeClr val="tx1"/>
                </a:solidFill>
              </a:rPr>
              <a:t>衰减</a:t>
            </a:r>
            <a:r>
              <a:rPr lang="en-US" altLang="zh-CN" sz="2400" dirty="0">
                <a:solidFill>
                  <a:schemeClr val="tx1"/>
                </a:solidFill>
              </a:rPr>
              <a:t>)</a:t>
            </a:r>
            <a:endParaRPr lang="en-US" altLang="zh-CN" sz="2400" dirty="0">
              <a:solidFill>
                <a:schemeClr val="tx1"/>
              </a:solidFill>
            </a:endParaRPr>
          </a:p>
          <a:p>
            <a:pPr>
              <a:lnSpc>
                <a:spcPct val="150000"/>
              </a:lnSpc>
            </a:pPr>
            <a:r>
              <a:rPr lang="zh-CN" altLang="en-US" sz="2400" dirty="0">
                <a:solidFill>
                  <a:schemeClr val="tx1"/>
                </a:solidFill>
              </a:rPr>
              <a:t>由多棵决策树组成，所有树的结果累加起来就是最终结果</a:t>
            </a:r>
            <a:endParaRPr lang="zh-CN" altLang="en-US" sz="2400" dirty="0">
              <a:solidFill>
                <a:schemeClr val="tx1"/>
              </a:solidFill>
            </a:endParaRPr>
          </a:p>
          <a:p>
            <a:pPr>
              <a:lnSpc>
                <a:spcPct val="150000"/>
              </a:lnSpc>
            </a:pPr>
            <a:r>
              <a:rPr lang="zh-CN" altLang="en-US" sz="2400" dirty="0">
                <a:solidFill>
                  <a:schemeClr val="tx1"/>
                </a:solidFill>
              </a:rPr>
              <a:t>迭代决策树和随机森林的区别：</a:t>
            </a:r>
            <a:endParaRPr lang="zh-CN" altLang="en-US" sz="2400" dirty="0">
              <a:solidFill>
                <a:schemeClr val="tx1"/>
              </a:solidFill>
            </a:endParaRPr>
          </a:p>
          <a:p>
            <a:pPr lvl="1">
              <a:lnSpc>
                <a:spcPct val="150000"/>
              </a:lnSpc>
            </a:pPr>
            <a:r>
              <a:rPr lang="zh-CN" altLang="en-US" sz="2055" dirty="0">
                <a:solidFill>
                  <a:schemeClr val="tx1"/>
                </a:solidFill>
              </a:rPr>
              <a:t>随机森林使用抽取不同的样本构建不同的子树，也就是说第</a:t>
            </a:r>
            <a:r>
              <a:rPr lang="en-US" altLang="zh-CN" sz="2055" dirty="0">
                <a:solidFill>
                  <a:schemeClr val="tx1"/>
                </a:solidFill>
              </a:rPr>
              <a:t>m</a:t>
            </a:r>
            <a:r>
              <a:rPr lang="zh-CN" altLang="en-US" sz="2055" dirty="0">
                <a:solidFill>
                  <a:schemeClr val="tx1"/>
                </a:solidFill>
              </a:rPr>
              <a:t>棵树的构建和前</a:t>
            </a:r>
            <a:r>
              <a:rPr lang="en-US" altLang="zh-CN" sz="2055" dirty="0">
                <a:solidFill>
                  <a:schemeClr val="tx1"/>
                </a:solidFill>
              </a:rPr>
              <a:t>m-1</a:t>
            </a:r>
            <a:r>
              <a:rPr lang="zh-CN" altLang="en-US" sz="2055" dirty="0">
                <a:solidFill>
                  <a:schemeClr val="tx1"/>
                </a:solidFill>
              </a:rPr>
              <a:t>棵树的结果是没有关系的</a:t>
            </a:r>
            <a:endParaRPr lang="zh-CN" altLang="en-US" sz="2055" dirty="0">
              <a:solidFill>
                <a:schemeClr val="tx1"/>
              </a:solidFill>
            </a:endParaRPr>
          </a:p>
          <a:p>
            <a:pPr lvl="1">
              <a:lnSpc>
                <a:spcPct val="150000"/>
              </a:lnSpc>
            </a:pPr>
            <a:r>
              <a:rPr lang="zh-CN" altLang="en-US" sz="2055" dirty="0">
                <a:solidFill>
                  <a:schemeClr val="tx1"/>
                </a:solidFill>
              </a:rPr>
              <a:t>迭代决策树在构建子树的时候，使用之前子树构建结果后形成的残差作为输入数据构建下一个子树；然后最终预测的时候按照子树构建的顺序进行预测，并将预测结果相加</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梯度提升迭代决策树</a:t>
            </a:r>
            <a:r>
              <a:rPr lang="en-US" altLang="zh-CN" dirty="0"/>
              <a:t>GBDT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99135" y="945515"/>
            <a:ext cx="10654665" cy="5231765"/>
          </a:xfrm>
        </p:spPr>
        <p:txBody>
          <a:bodyPr>
            <a:normAutofit/>
          </a:bodyPr>
          <a:lstStyle/>
          <a:p>
            <a:pPr>
              <a:lnSpc>
                <a:spcPct val="150000"/>
              </a:lnSpc>
            </a:pPr>
            <a:r>
              <a:rPr lang="zh-CN" altLang="en-US" sz="2400" dirty="0">
                <a:solidFill>
                  <a:schemeClr val="tx1"/>
                </a:solidFill>
              </a:rPr>
              <a:t>给定输入向量</a:t>
            </a:r>
            <a:r>
              <a:rPr lang="en-US" altLang="zh-CN" sz="2400" dirty="0">
                <a:solidFill>
                  <a:schemeClr val="tx1"/>
                </a:solidFill>
              </a:rPr>
              <a:t>X</a:t>
            </a:r>
            <a:r>
              <a:rPr lang="zh-CN" altLang="en-US" sz="2400" dirty="0">
                <a:solidFill>
                  <a:schemeClr val="tx1"/>
                </a:solidFill>
              </a:rPr>
              <a:t>和输出变量</a:t>
            </a:r>
            <a:r>
              <a:rPr lang="en-US" altLang="zh-CN" sz="2400" dirty="0">
                <a:solidFill>
                  <a:schemeClr val="tx1"/>
                </a:solidFill>
              </a:rPr>
              <a:t>Y</a:t>
            </a:r>
            <a:r>
              <a:rPr lang="zh-CN" altLang="en-US" sz="2400" dirty="0">
                <a:solidFill>
                  <a:schemeClr val="tx1"/>
                </a:solidFill>
              </a:rPr>
              <a:t>组成的若干训练样本</a:t>
            </a:r>
            <a:r>
              <a:rPr lang="en-US" altLang="zh-CN" sz="2400" dirty="0">
                <a:sym typeface="+mn-ea"/>
              </a:rPr>
              <a:t>(X</a:t>
            </a:r>
            <a:r>
              <a:rPr lang="en-US" altLang="zh-CN" sz="2400" baseline="-25000" dirty="0">
                <a:sym typeface="+mn-ea"/>
              </a:rPr>
              <a:t>1</a:t>
            </a:r>
            <a:r>
              <a:rPr lang="en-US" altLang="zh-CN" sz="2400" dirty="0">
                <a:sym typeface="+mn-ea"/>
              </a:rPr>
              <a:t>,Y</a:t>
            </a:r>
            <a:r>
              <a:rPr lang="en-US" altLang="zh-CN" sz="2400" baseline="-25000" dirty="0">
                <a:sym typeface="+mn-ea"/>
              </a:rPr>
              <a:t>1</a:t>
            </a:r>
            <a:r>
              <a:rPr lang="en-US" altLang="zh-CN" sz="2400" dirty="0">
                <a:sym typeface="+mn-ea"/>
              </a:rPr>
              <a:t>),(X</a:t>
            </a:r>
            <a:r>
              <a:rPr lang="en-US" altLang="zh-CN" sz="2400" baseline="-25000" dirty="0">
                <a:sym typeface="+mn-ea"/>
              </a:rPr>
              <a:t>2</a:t>
            </a:r>
            <a:r>
              <a:rPr lang="en-US" altLang="zh-CN" sz="2400" dirty="0">
                <a:sym typeface="+mn-ea"/>
              </a:rPr>
              <a:t>,Y</a:t>
            </a:r>
            <a:r>
              <a:rPr lang="en-US" altLang="zh-CN" sz="2400" baseline="-25000" dirty="0">
                <a:sym typeface="+mn-ea"/>
              </a:rPr>
              <a:t>2</a:t>
            </a:r>
            <a:r>
              <a:rPr lang="en-US" altLang="zh-CN" sz="2400" dirty="0">
                <a:sym typeface="+mn-ea"/>
              </a:rPr>
              <a:t>)......(X</a:t>
            </a:r>
            <a:r>
              <a:rPr lang="en-US" altLang="zh-CN" sz="2400" baseline="-25000" dirty="0">
                <a:sym typeface="+mn-ea"/>
              </a:rPr>
              <a:t>n</a:t>
            </a:r>
            <a:r>
              <a:rPr lang="en-US" altLang="zh-CN" sz="2400" dirty="0">
                <a:sym typeface="+mn-ea"/>
              </a:rPr>
              <a:t>,Y</a:t>
            </a:r>
            <a:r>
              <a:rPr lang="en-US" altLang="zh-CN" sz="2400" baseline="-25000" dirty="0">
                <a:sym typeface="+mn-ea"/>
              </a:rPr>
              <a:t>n</a:t>
            </a:r>
            <a:r>
              <a:rPr lang="en-US" altLang="zh-CN" sz="2400" dirty="0">
                <a:sym typeface="+mn-ea"/>
              </a:rPr>
              <a:t>)</a:t>
            </a:r>
            <a:r>
              <a:rPr lang="zh-CN" altLang="en-US" sz="2400" dirty="0">
                <a:sym typeface="+mn-ea"/>
              </a:rPr>
              <a:t>，目标是找到近似函数</a:t>
            </a:r>
            <a:r>
              <a:rPr lang="en-US" altLang="zh-CN" sz="2400" dirty="0">
                <a:sym typeface="+mn-ea"/>
              </a:rPr>
              <a:t>F(X)</a:t>
            </a:r>
            <a:r>
              <a:rPr lang="zh-CN" altLang="en-US" sz="2400" dirty="0">
                <a:sym typeface="+mn-ea"/>
              </a:rPr>
              <a:t>，使得损失函数</a:t>
            </a:r>
            <a:r>
              <a:rPr lang="en-US" altLang="zh-CN" sz="2400" dirty="0">
                <a:sym typeface="+mn-ea"/>
              </a:rPr>
              <a:t>L(Y,F(X))</a:t>
            </a:r>
            <a:r>
              <a:rPr lang="zh-CN" altLang="en-US" sz="2400" dirty="0">
                <a:sym typeface="+mn-ea"/>
              </a:rPr>
              <a:t>的损失值最小。</a:t>
            </a:r>
            <a:endParaRPr lang="zh-CN" altLang="en-US" sz="2400" dirty="0">
              <a:sym typeface="+mn-ea"/>
            </a:endParaRPr>
          </a:p>
          <a:p>
            <a:pPr>
              <a:lnSpc>
                <a:spcPct val="150000"/>
              </a:lnSpc>
            </a:pPr>
            <a:r>
              <a:rPr lang="zh-CN" altLang="en-US" sz="2400" dirty="0">
                <a:solidFill>
                  <a:schemeClr val="tx1"/>
                </a:solidFill>
                <a:sym typeface="+mn-ea"/>
              </a:rPr>
              <a:t>损失函数一般采用最小二乘损失函数或者绝对值损失函数。</a:t>
            </a:r>
            <a:endParaRPr lang="zh-CN" altLang="en-US" sz="2400" dirty="0">
              <a:solidFill>
                <a:schemeClr val="tx1"/>
              </a:solidFill>
              <a:sym typeface="+mn-ea"/>
            </a:endParaRPr>
          </a:p>
          <a:p>
            <a:pPr>
              <a:lnSpc>
                <a:spcPct val="150000"/>
              </a:lnSpc>
            </a:pPr>
            <a:endParaRPr lang="en-US" altLang="zh-CN" sz="2400" dirty="0">
              <a:solidFill>
                <a:schemeClr val="tx1"/>
              </a:solidFill>
              <a:sym typeface="+mn-ea"/>
            </a:endParaRPr>
          </a:p>
          <a:p>
            <a:pPr>
              <a:lnSpc>
                <a:spcPct val="150000"/>
              </a:lnSpc>
            </a:pPr>
            <a:r>
              <a:rPr lang="zh-CN" altLang="en-US" sz="2400" dirty="0">
                <a:sym typeface="+mn-ea"/>
              </a:rPr>
              <a:t>最优解为：</a:t>
            </a:r>
            <a:endParaRPr lang="zh-CN" altLang="en-US" sz="2400" dirty="0">
              <a:sym typeface="+mn-ea"/>
            </a:endParaRPr>
          </a:p>
          <a:p>
            <a:pPr>
              <a:lnSpc>
                <a:spcPct val="150000"/>
              </a:lnSpc>
            </a:pPr>
            <a:endParaRPr lang="en-US" altLang="zh-CN" sz="2400" dirty="0">
              <a:solidFill>
                <a:schemeClr val="tx1"/>
              </a:solidFill>
              <a:sym typeface="+mn-ea"/>
            </a:endParaRPr>
          </a:p>
          <a:p>
            <a:pPr>
              <a:lnSpc>
                <a:spcPct val="150000"/>
              </a:lnSpc>
            </a:pPr>
            <a:r>
              <a:rPr lang="zh-CN" altLang="en-US" sz="2400" dirty="0">
                <a:sym typeface="+mn-ea"/>
              </a:rPr>
              <a:t>假定</a:t>
            </a:r>
            <a:r>
              <a:rPr lang="en-US" altLang="zh-CN" sz="2400" dirty="0">
                <a:sym typeface="+mn-ea"/>
              </a:rPr>
              <a:t>F(X)</a:t>
            </a:r>
            <a:r>
              <a:rPr lang="zh-CN" altLang="en-US" sz="2400" dirty="0">
                <a:sym typeface="+mn-ea"/>
              </a:rPr>
              <a:t>是一族最优基函数</a:t>
            </a:r>
            <a:r>
              <a:rPr lang="en-US" altLang="zh-CN" sz="2400" dirty="0">
                <a:sym typeface="+mn-ea"/>
              </a:rPr>
              <a:t>f</a:t>
            </a:r>
            <a:r>
              <a:rPr lang="en-US" altLang="zh-CN" sz="2400" baseline="-25000" dirty="0">
                <a:sym typeface="+mn-ea"/>
              </a:rPr>
              <a:t>i</a:t>
            </a:r>
            <a:r>
              <a:rPr lang="en-US" altLang="zh-CN" sz="2400" dirty="0">
                <a:sym typeface="+mn-ea"/>
              </a:rPr>
              <a:t>(X)</a:t>
            </a:r>
            <a:r>
              <a:rPr lang="zh-CN" altLang="en-US" sz="2400" dirty="0">
                <a:sym typeface="+mn-ea"/>
              </a:rPr>
              <a:t>的加权和：</a:t>
            </a:r>
            <a:endParaRPr lang="en-US" altLang="zh-CN" sz="2400" dirty="0">
              <a:solidFill>
                <a:schemeClr val="tx1"/>
              </a:solidFill>
              <a:sym typeface="+mn-ea"/>
            </a:endParaRPr>
          </a:p>
        </p:txBody>
      </p:sp>
      <p:sp>
        <p:nvSpPr>
          <p:cNvPr id="3" name="标题 2"/>
          <p:cNvSpPr>
            <a:spLocks noGrp="1"/>
          </p:cNvSpPr>
          <p:nvPr>
            <p:ph type="title"/>
          </p:nvPr>
        </p:nvSpPr>
        <p:spPr/>
        <p:txBody>
          <a:bodyPr/>
          <a:lstStyle/>
          <a:p>
            <a:r>
              <a:rPr lang="en-US" altLang="zh-CN" dirty="0"/>
              <a:t>GBDT</a:t>
            </a:r>
            <a:r>
              <a:rPr lang="zh-CN" altLang="en-US" dirty="0"/>
              <a:t>算法原理</a:t>
            </a:r>
            <a:endParaRPr lang="zh-CN" altLang="en-US" dirty="0"/>
          </a:p>
        </p:txBody>
      </p:sp>
      <p:graphicFrame>
        <p:nvGraphicFramePr>
          <p:cNvPr id="2" name="对象 1">
            <a:hlinkClick r:id="" action="ppaction://ole?verb=0"/>
          </p:cNvPr>
          <p:cNvGraphicFramePr>
            <a:graphicFrameLocks noChangeAspect="1"/>
          </p:cNvGraphicFramePr>
          <p:nvPr/>
        </p:nvGraphicFramePr>
        <p:xfrm>
          <a:off x="1972156" y="2848056"/>
          <a:ext cx="3607720" cy="830109"/>
        </p:xfrm>
        <a:graphic>
          <a:graphicData uri="http://schemas.openxmlformats.org/presentationml/2006/ole">
            <mc:AlternateContent xmlns:mc="http://schemas.openxmlformats.org/markup-compatibility/2006">
              <mc:Choice xmlns:v="urn:schemas-microsoft-com:vml" Requires="v">
                <p:oleObj spid="_x0000_s11641" name="公式" r:id="rId1" imgW="42367200" imgH="9753600" progId="Equation.3">
                  <p:embed/>
                </p:oleObj>
              </mc:Choice>
              <mc:Fallback>
                <p:oleObj name="公式" r:id="rId1" imgW="42367200" imgH="9753600" progId="Equation.3">
                  <p:embed/>
                  <p:pic>
                    <p:nvPicPr>
                      <p:cNvPr id="0" name="图片 1024"/>
                      <p:cNvPicPr/>
                      <p:nvPr/>
                    </p:nvPicPr>
                    <p:blipFill>
                      <a:blip r:embed="rId2"/>
                      <a:stretch>
                        <a:fillRect/>
                      </a:stretch>
                    </p:blipFill>
                    <p:spPr>
                      <a:xfrm>
                        <a:off x="1972156" y="2848056"/>
                        <a:ext cx="3607720" cy="830109"/>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082338" y="2929321"/>
          <a:ext cx="3639464" cy="668214"/>
        </p:xfrm>
        <a:graphic>
          <a:graphicData uri="http://schemas.openxmlformats.org/presentationml/2006/ole">
            <mc:AlternateContent xmlns:mc="http://schemas.openxmlformats.org/markup-compatibility/2006">
              <mc:Choice xmlns:v="urn:schemas-microsoft-com:vml" Requires="v">
                <p:oleObj spid="_x0000_s11642" name="公式" r:id="rId3" imgW="36576000" imgH="6705600" progId="Equation.3">
                  <p:embed/>
                </p:oleObj>
              </mc:Choice>
              <mc:Fallback>
                <p:oleObj name="公式" r:id="rId3" imgW="36576000" imgH="6705600" progId="Equation.3">
                  <p:embed/>
                  <p:pic>
                    <p:nvPicPr>
                      <p:cNvPr id="0" name="图片 1025"/>
                      <p:cNvPicPr/>
                      <p:nvPr/>
                    </p:nvPicPr>
                    <p:blipFill>
                      <a:blip r:embed="rId4"/>
                      <a:stretch>
                        <a:fillRect/>
                      </a:stretch>
                    </p:blipFill>
                    <p:spPr>
                      <a:xfrm>
                        <a:off x="6082338" y="2929321"/>
                        <a:ext cx="3639464" cy="668214"/>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601573" y="4027393"/>
          <a:ext cx="4742572" cy="828522"/>
        </p:xfrm>
        <a:graphic>
          <a:graphicData uri="http://schemas.openxmlformats.org/presentationml/2006/ole">
            <mc:AlternateContent xmlns:mc="http://schemas.openxmlformats.org/markup-compatibility/2006">
              <mc:Choice xmlns:v="urn:schemas-microsoft-com:vml" Requires="v">
                <p:oleObj spid="_x0000_s11643" name="公式" r:id="rId5" imgW="43586400" imgH="7620000" progId="Equation.3">
                  <p:embed/>
                </p:oleObj>
              </mc:Choice>
              <mc:Fallback>
                <p:oleObj name="公式" r:id="rId5" imgW="43586400" imgH="7620000" progId="Equation.3">
                  <p:embed/>
                  <p:pic>
                    <p:nvPicPr>
                      <p:cNvPr id="0" name="图片 1026"/>
                      <p:cNvPicPr/>
                      <p:nvPr/>
                    </p:nvPicPr>
                    <p:blipFill>
                      <a:blip r:embed="rId6"/>
                      <a:stretch>
                        <a:fillRect/>
                      </a:stretch>
                    </p:blipFill>
                    <p:spPr>
                      <a:xfrm>
                        <a:off x="2601573" y="4027393"/>
                        <a:ext cx="4742572" cy="82852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607353" y="5590714"/>
          <a:ext cx="3514709" cy="1156121"/>
        </p:xfrm>
        <a:graphic>
          <a:graphicData uri="http://schemas.openxmlformats.org/presentationml/2006/ole">
            <mc:AlternateContent xmlns:mc="http://schemas.openxmlformats.org/markup-compatibility/2006">
              <mc:Choice xmlns:v="urn:schemas-microsoft-com:vml" Requires="v">
                <p:oleObj spid="_x0000_s11644" name="" r:id="rId7" imgW="1066800" imgH="431800" progId="Equation.KSEE3">
                  <p:embed/>
                </p:oleObj>
              </mc:Choice>
              <mc:Fallback>
                <p:oleObj name="" r:id="rId7" imgW="1066800" imgH="431800" progId="Equation.KSEE3">
                  <p:embed/>
                  <p:pic>
                    <p:nvPicPr>
                      <p:cNvPr id="0" name="图片 1027"/>
                      <p:cNvPicPr/>
                      <p:nvPr/>
                    </p:nvPicPr>
                    <p:blipFill>
                      <a:blip r:embed="rId8"/>
                      <a:stretch>
                        <a:fillRect/>
                      </a:stretch>
                    </p:blipFill>
                    <p:spPr>
                      <a:xfrm>
                        <a:off x="607353" y="5590714"/>
                        <a:ext cx="3514709" cy="1156121"/>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8059603" y="5485959"/>
          <a:ext cx="3724220" cy="1156121"/>
        </p:xfrm>
        <a:graphic>
          <a:graphicData uri="http://schemas.openxmlformats.org/presentationml/2006/ole">
            <mc:AlternateContent xmlns:mc="http://schemas.openxmlformats.org/markup-compatibility/2006">
              <mc:Choice xmlns:v="urn:schemas-microsoft-com:vml" Requires="v">
                <p:oleObj spid="_x0000_s11" name="" r:id="rId9" imgW="1130300" imgH="431800" progId="Equation.KSEE3">
                  <p:embed/>
                </p:oleObj>
              </mc:Choice>
              <mc:Fallback>
                <p:oleObj name="" r:id="rId9" imgW="1130300" imgH="431800" progId="Equation.KSEE3">
                  <p:embed/>
                  <p:pic>
                    <p:nvPicPr>
                      <p:cNvPr id="0" name="图片 1027"/>
                      <p:cNvPicPr/>
                      <p:nvPr/>
                    </p:nvPicPr>
                    <p:blipFill>
                      <a:blip r:embed="rId10"/>
                      <a:stretch>
                        <a:fillRect/>
                      </a:stretch>
                    </p:blipFill>
                    <p:spPr>
                      <a:xfrm>
                        <a:off x="8059603" y="5485959"/>
                        <a:ext cx="3724220" cy="1156121"/>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95797" y="5590482"/>
          <a:ext cx="3799771" cy="1134535"/>
        </p:xfrm>
        <a:graphic>
          <a:graphicData uri="http://schemas.openxmlformats.org/presentationml/2006/ole">
            <mc:AlternateContent xmlns:mc="http://schemas.openxmlformats.org/markup-compatibility/2006">
              <mc:Choice xmlns:v="urn:schemas-microsoft-com:vml" Requires="v">
                <p:oleObj spid="_x0000_s9217" name="" r:id="rId11" imgW="1358900" imgH="405765" progId="Equation.KSEE3">
                  <p:embed/>
                </p:oleObj>
              </mc:Choice>
              <mc:Fallback>
                <p:oleObj name="" r:id="rId11" imgW="1358900" imgH="405765" progId="Equation.KSEE3">
                  <p:embed/>
                  <p:pic>
                    <p:nvPicPr>
                      <p:cNvPr id="0" name="图片 9216"/>
                      <p:cNvPicPr/>
                      <p:nvPr/>
                    </p:nvPicPr>
                    <p:blipFill>
                      <a:blip r:embed="rId12"/>
                      <a:stretch>
                        <a:fillRect/>
                      </a:stretch>
                    </p:blipFill>
                    <p:spPr>
                      <a:xfrm>
                        <a:off x="4195797" y="5590482"/>
                        <a:ext cx="3799771" cy="1134535"/>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16890" y="1200150"/>
            <a:ext cx="10927715" cy="4977130"/>
          </a:xfrm>
        </p:spPr>
        <p:txBody>
          <a:bodyPr>
            <a:normAutofit/>
          </a:bodyPr>
          <a:lstStyle/>
          <a:p>
            <a:pPr>
              <a:lnSpc>
                <a:spcPct val="200000"/>
              </a:lnSpc>
            </a:pPr>
            <a:r>
              <a:rPr lang="zh-CN" altLang="en-US" sz="2400" dirty="0">
                <a:sym typeface="+mn-ea"/>
              </a:rPr>
              <a:t>以贪心算法的思想扩展得到</a:t>
            </a:r>
            <a:r>
              <a:rPr lang="en-US" altLang="zh-CN" sz="2400" dirty="0" err="1">
                <a:sym typeface="+mn-ea"/>
              </a:rPr>
              <a:t>Fm</a:t>
            </a:r>
            <a:r>
              <a:rPr lang="en-US" altLang="zh-CN" sz="2400" dirty="0">
                <a:sym typeface="+mn-ea"/>
              </a:rPr>
              <a:t>(X)</a:t>
            </a:r>
            <a:r>
              <a:rPr lang="zh-CN" altLang="en-US" sz="2400" dirty="0">
                <a:sym typeface="+mn-ea"/>
              </a:rPr>
              <a:t>，求解最优</a:t>
            </a:r>
            <a:r>
              <a:rPr lang="en-US" altLang="zh-CN" sz="2400" dirty="0">
                <a:sym typeface="+mn-ea"/>
              </a:rPr>
              <a:t>f</a:t>
            </a:r>
            <a:endParaRPr lang="en-US" altLang="zh-CN" sz="2400" dirty="0">
              <a:sym typeface="+mn-ea"/>
            </a:endParaRPr>
          </a:p>
          <a:p>
            <a:pPr>
              <a:lnSpc>
                <a:spcPct val="200000"/>
              </a:lnSpc>
            </a:pPr>
            <a:endParaRPr lang="en-US" altLang="zh-CN" sz="2400" dirty="0">
              <a:solidFill>
                <a:schemeClr val="tx1"/>
              </a:solidFill>
              <a:sym typeface="+mn-ea"/>
            </a:endParaRPr>
          </a:p>
          <a:p>
            <a:pPr>
              <a:lnSpc>
                <a:spcPct val="200000"/>
              </a:lnSpc>
            </a:pPr>
            <a:r>
              <a:rPr lang="zh-CN" altLang="en-US" sz="2400" dirty="0">
                <a:sym typeface="+mn-ea"/>
              </a:rPr>
              <a:t>以贪心法在每次选择最优基函数</a:t>
            </a:r>
            <a:r>
              <a:rPr lang="en-US" altLang="zh-CN" sz="2400" dirty="0">
                <a:sym typeface="+mn-ea"/>
              </a:rPr>
              <a:t>f</a:t>
            </a:r>
            <a:r>
              <a:rPr lang="zh-CN" altLang="en-US" sz="2400" dirty="0">
                <a:sym typeface="+mn-ea"/>
              </a:rPr>
              <a:t>时仍然困难，使用梯度下降的方法近似计算</a:t>
            </a:r>
            <a:endParaRPr lang="zh-CN" altLang="en-US" sz="2400" dirty="0">
              <a:sym typeface="+mn-ea"/>
            </a:endParaRPr>
          </a:p>
          <a:p>
            <a:pPr>
              <a:lnSpc>
                <a:spcPct val="200000"/>
              </a:lnSpc>
            </a:pPr>
            <a:r>
              <a:rPr lang="zh-CN" altLang="en-US" sz="2400" dirty="0">
                <a:sym typeface="+mn-ea"/>
              </a:rPr>
              <a:t>给定常数函数</a:t>
            </a:r>
            <a:r>
              <a:rPr lang="en-US" altLang="zh-CN" sz="2400" dirty="0">
                <a:sym typeface="+mn-ea"/>
              </a:rPr>
              <a:t>F</a:t>
            </a:r>
            <a:r>
              <a:rPr lang="en-US" altLang="zh-CN" sz="2400" baseline="-25000" dirty="0">
                <a:sym typeface="+mn-ea"/>
              </a:rPr>
              <a:t>0</a:t>
            </a:r>
            <a:r>
              <a:rPr lang="en-US" altLang="zh-CN" sz="2400" dirty="0">
                <a:sym typeface="+mn-ea"/>
              </a:rPr>
              <a:t>(X)</a:t>
            </a:r>
            <a:endParaRPr lang="en-US" altLang="zh-CN" sz="2400" dirty="0">
              <a:solidFill>
                <a:schemeClr val="tx1"/>
              </a:solidFill>
              <a:sym typeface="+mn-ea"/>
            </a:endParaRPr>
          </a:p>
        </p:txBody>
      </p:sp>
      <p:sp>
        <p:nvSpPr>
          <p:cNvPr id="3" name="标题 2"/>
          <p:cNvSpPr>
            <a:spLocks noGrp="1"/>
          </p:cNvSpPr>
          <p:nvPr>
            <p:ph type="title"/>
          </p:nvPr>
        </p:nvSpPr>
        <p:spPr/>
        <p:txBody>
          <a:bodyPr/>
          <a:lstStyle/>
          <a:p>
            <a:r>
              <a:rPr lang="en-US" altLang="zh-CN" dirty="0">
                <a:sym typeface="+mn-ea"/>
              </a:rPr>
              <a:t>GBDT</a:t>
            </a:r>
            <a:r>
              <a:rPr lang="zh-CN" altLang="en-US" dirty="0">
                <a:sym typeface="+mn-ea"/>
              </a:rPr>
              <a:t>算法原理</a:t>
            </a:r>
            <a:endParaRPr lang="zh-CN" altLang="en-US" dirty="0"/>
          </a:p>
        </p:txBody>
      </p:sp>
      <p:graphicFrame>
        <p:nvGraphicFramePr>
          <p:cNvPr id="14" name="对象 13">
            <a:hlinkClick r:id="" action="ppaction://ole?verb=0"/>
          </p:cNvPr>
          <p:cNvGraphicFramePr>
            <a:graphicFrameLocks noChangeAspect="1"/>
          </p:cNvGraphicFramePr>
          <p:nvPr/>
        </p:nvGraphicFramePr>
        <p:xfrm>
          <a:off x="1613679" y="1911117"/>
          <a:ext cx="8965189" cy="1149417"/>
        </p:xfrm>
        <a:graphic>
          <a:graphicData uri="http://schemas.openxmlformats.org/presentationml/2006/ole">
            <mc:AlternateContent xmlns:mc="http://schemas.openxmlformats.org/markup-compatibility/2006">
              <mc:Choice xmlns:v="urn:schemas-microsoft-com:vml" Requires="v">
                <p:oleObj spid="_x0000_s12514" name="公式" r:id="rId1" imgW="83210400" imgH="10668000" progId="Equation.3">
                  <p:embed/>
                </p:oleObj>
              </mc:Choice>
              <mc:Fallback>
                <p:oleObj name="公式" r:id="rId1" imgW="83210400" imgH="10668000" progId="Equation.3">
                  <p:embed/>
                  <p:pic>
                    <p:nvPicPr>
                      <p:cNvPr id="0" name="图片 2050"/>
                      <p:cNvPicPr/>
                      <p:nvPr/>
                    </p:nvPicPr>
                    <p:blipFill>
                      <a:blip r:embed="rId2"/>
                      <a:stretch>
                        <a:fillRect/>
                      </a:stretch>
                    </p:blipFill>
                    <p:spPr>
                      <a:xfrm>
                        <a:off x="1613679" y="1911117"/>
                        <a:ext cx="8965189" cy="114941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850769" y="4698408"/>
          <a:ext cx="4606072" cy="1128503"/>
        </p:xfrm>
        <a:graphic>
          <a:graphicData uri="http://schemas.openxmlformats.org/presentationml/2006/ole">
            <mc:AlternateContent xmlns:mc="http://schemas.openxmlformats.org/markup-compatibility/2006">
              <mc:Choice xmlns:v="urn:schemas-microsoft-com:vml" Requires="v">
                <p:oleObj spid="_x0000_s12515" name="公式" r:id="rId3" imgW="43586400" imgH="10668000" progId="Equation.3">
                  <p:embed/>
                </p:oleObj>
              </mc:Choice>
              <mc:Fallback>
                <p:oleObj name="公式" r:id="rId3" imgW="43586400" imgH="10668000" progId="Equation.3">
                  <p:embed/>
                  <p:pic>
                    <p:nvPicPr>
                      <p:cNvPr id="0" name="对象 8">
                        <a:hlinkClick r:id="" action="ppaction://ole?verb=0"/>
                      </p:cNvPr>
                      <p:cNvPicPr/>
                      <p:nvPr/>
                    </p:nvPicPr>
                    <p:blipFill>
                      <a:blip r:embed="rId4"/>
                      <a:stretch>
                        <a:fillRect/>
                      </a:stretch>
                    </p:blipFill>
                    <p:spPr>
                      <a:xfrm>
                        <a:off x="2850769" y="4698408"/>
                        <a:ext cx="4606072" cy="1128503"/>
                      </a:xfrm>
                      <a:prstGeom prst="rect">
                        <a:avLst/>
                      </a:prstGeom>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200150"/>
            <a:ext cx="10515600" cy="4977130"/>
          </a:xfrm>
        </p:spPr>
        <p:txBody>
          <a:bodyPr/>
          <a:p>
            <a:r>
              <a:rPr lang="zh-CN" altLang="en-US" dirty="0">
                <a:sym typeface="+mn-ea"/>
              </a:rPr>
              <a:t>计算损失函数的负梯度值：</a:t>
            </a:r>
            <a:endParaRPr lang="zh-CN" altLang="en-US" dirty="0">
              <a:sym typeface="+mn-ea"/>
            </a:endParaRPr>
          </a:p>
          <a:p>
            <a:endParaRPr lang="zh-CN" altLang="en-US"/>
          </a:p>
          <a:p>
            <a:r>
              <a:rPr lang="zh-CN" altLang="en-US" dirty="0">
                <a:sym typeface="+mn-ea"/>
              </a:rPr>
              <a:t>使用数据              </a:t>
            </a:r>
            <a:r>
              <a:rPr lang="en-US" altLang="zh-CN" dirty="0">
                <a:sym typeface="+mn-ea"/>
              </a:rPr>
              <a:t>(</a:t>
            </a:r>
            <a:r>
              <a:rPr lang="en-US" altLang="zh-CN" dirty="0" err="1">
                <a:sym typeface="+mn-ea"/>
              </a:rPr>
              <a:t>i</a:t>
            </a:r>
            <a:r>
              <a:rPr lang="en-US" altLang="zh-CN" dirty="0">
                <a:sym typeface="+mn-ea"/>
              </a:rPr>
              <a:t>=1……n</a:t>
            </a:r>
            <a:r>
              <a:rPr lang="zh-CN" altLang="en-US" dirty="0">
                <a:sym typeface="+mn-ea"/>
              </a:rPr>
              <a:t> </a:t>
            </a:r>
            <a:r>
              <a:rPr lang="en-US" altLang="zh-CN" dirty="0">
                <a:sym typeface="+mn-ea"/>
              </a:rPr>
              <a:t>)</a:t>
            </a:r>
            <a:r>
              <a:rPr lang="zh-CN" altLang="en-US" dirty="0">
                <a:sym typeface="+mn-ea"/>
              </a:rPr>
              <a:t>计算拟合残差找到一个</a:t>
            </a:r>
            <a:r>
              <a:rPr lang="en-US" altLang="zh-CN" dirty="0">
                <a:sym typeface="+mn-ea"/>
              </a:rPr>
              <a:t>CART</a:t>
            </a:r>
            <a:r>
              <a:rPr lang="zh-CN" altLang="en-US" dirty="0">
                <a:sym typeface="+mn-ea"/>
              </a:rPr>
              <a:t>回归树，得到第</a:t>
            </a:r>
            <a:r>
              <a:rPr lang="en-US" altLang="zh-CN" dirty="0">
                <a:sym typeface="+mn-ea"/>
              </a:rPr>
              <a:t>m</a:t>
            </a:r>
            <a:r>
              <a:rPr lang="zh-CN" altLang="en-US" dirty="0">
                <a:sym typeface="+mn-ea"/>
              </a:rPr>
              <a:t>棵树</a:t>
            </a:r>
            <a:endParaRPr lang="zh-CN" altLang="en-US" dirty="0">
              <a:sym typeface="+mn-ea"/>
            </a:endParaRPr>
          </a:p>
          <a:p>
            <a:endParaRPr lang="zh-CN" altLang="en-US" dirty="0">
              <a:sym typeface="+mn-ea"/>
            </a:endParaRPr>
          </a:p>
          <a:p>
            <a:r>
              <a:rPr lang="zh-CN" altLang="en-US" dirty="0">
                <a:sym typeface="+mn-ea"/>
              </a:rPr>
              <a:t>更新模型</a:t>
            </a:r>
            <a:endParaRPr lang="zh-CN" altLang="en-US"/>
          </a:p>
        </p:txBody>
      </p:sp>
      <p:sp>
        <p:nvSpPr>
          <p:cNvPr id="2" name="标题 1"/>
          <p:cNvSpPr>
            <a:spLocks noGrp="1"/>
          </p:cNvSpPr>
          <p:nvPr>
            <p:ph type="title"/>
          </p:nvPr>
        </p:nvSpPr>
        <p:spPr/>
        <p:txBody>
          <a:bodyPr/>
          <a:lstStyle/>
          <a:p>
            <a:r>
              <a:rPr lang="en-US" altLang="zh-CN" dirty="0">
                <a:sym typeface="+mn-ea"/>
              </a:rPr>
              <a:t>GBDT</a:t>
            </a:r>
            <a:r>
              <a:rPr lang="zh-CN" altLang="en-US" dirty="0">
                <a:sym typeface="+mn-ea"/>
              </a:rPr>
              <a:t>算法原理</a:t>
            </a:r>
            <a:endParaRPr lang="zh-CN" altLang="en-US" dirty="0"/>
          </a:p>
        </p:txBody>
      </p:sp>
      <p:graphicFrame>
        <p:nvGraphicFramePr>
          <p:cNvPr id="5" name="对象 4">
            <a:hlinkClick r:id="" action="ppaction://ole?verb=0"/>
          </p:cNvPr>
          <p:cNvGraphicFramePr>
            <a:graphicFrameLocks noChangeAspect="1"/>
          </p:cNvGraphicFramePr>
          <p:nvPr/>
        </p:nvGraphicFramePr>
        <p:xfrm>
          <a:off x="577199" y="5513207"/>
          <a:ext cx="4972685" cy="1111885"/>
        </p:xfrm>
        <a:graphic>
          <a:graphicData uri="http://schemas.openxmlformats.org/presentationml/2006/ole">
            <mc:AlternateContent xmlns:mc="http://schemas.openxmlformats.org/markup-compatibility/2006">
              <mc:Choice xmlns:v="urn:schemas-microsoft-com:vml" Requires="v">
                <p:oleObj spid="_x0000_s19703" name="公式" r:id="rId1" imgW="2222500" imgH="482600" progId="Equation.3">
                  <p:embed/>
                </p:oleObj>
              </mc:Choice>
              <mc:Fallback>
                <p:oleObj name="公式" r:id="rId1" imgW="2222500" imgH="482600" progId="Equation.3">
                  <p:embed/>
                  <p:pic>
                    <p:nvPicPr>
                      <p:cNvPr id="0" name="对象 11">
                        <a:hlinkClick r:id="" action="ppaction://ole?verb=0"/>
                      </p:cNvPr>
                      <p:cNvPicPr/>
                      <p:nvPr/>
                    </p:nvPicPr>
                    <p:blipFill>
                      <a:blip r:embed="rId2"/>
                      <a:stretch>
                        <a:fillRect/>
                      </a:stretch>
                    </p:blipFill>
                    <p:spPr>
                      <a:xfrm>
                        <a:off x="577199" y="5513207"/>
                        <a:ext cx="4972685" cy="111188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054985" y="1805305"/>
          <a:ext cx="5511800" cy="1248410"/>
        </p:xfrm>
        <a:graphic>
          <a:graphicData uri="http://schemas.openxmlformats.org/presentationml/2006/ole">
            <mc:AlternateContent xmlns:mc="http://schemas.openxmlformats.org/markup-compatibility/2006">
              <mc:Choice xmlns:v="urn:schemas-microsoft-com:vml" Requires="v">
                <p:oleObj spid="_x0000_s19705" name="公式" r:id="rId3" imgW="1917065" imgH="431800" progId="Equation.3">
                  <p:embed/>
                </p:oleObj>
              </mc:Choice>
              <mc:Fallback>
                <p:oleObj name="公式" r:id="rId3" imgW="1917065" imgH="431800" progId="Equation.3">
                  <p:embed/>
                  <p:pic>
                    <p:nvPicPr>
                      <p:cNvPr id="0" name="图片 19704"/>
                      <p:cNvPicPr/>
                      <p:nvPr/>
                    </p:nvPicPr>
                    <p:blipFill>
                      <a:blip r:embed="rId4"/>
                      <a:stretch>
                        <a:fillRect/>
                      </a:stretch>
                    </p:blipFill>
                    <p:spPr>
                      <a:xfrm>
                        <a:off x="3054985" y="1805305"/>
                        <a:ext cx="5511800" cy="124841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753165" y="2938193"/>
          <a:ext cx="1161835" cy="519969"/>
        </p:xfrm>
        <a:graphic>
          <a:graphicData uri="http://schemas.openxmlformats.org/presentationml/2006/ole">
            <mc:AlternateContent xmlns:mc="http://schemas.openxmlformats.org/markup-compatibility/2006">
              <mc:Choice xmlns:v="urn:schemas-microsoft-com:vml" Requires="v">
                <p:oleObj spid="_x0000_s19706" name="公式" r:id="rId5" imgW="520700" imgH="228600" progId="Equation.3">
                  <p:embed/>
                </p:oleObj>
              </mc:Choice>
              <mc:Fallback>
                <p:oleObj name="公式" r:id="rId5" imgW="520700" imgH="228600" progId="Equation.3">
                  <p:embed/>
                  <p:pic>
                    <p:nvPicPr>
                      <p:cNvPr id="0" name="图片 19705"/>
                      <p:cNvPicPr/>
                      <p:nvPr/>
                    </p:nvPicPr>
                    <p:blipFill>
                      <a:blip r:embed="rId6"/>
                      <a:stretch>
                        <a:fillRect/>
                      </a:stretch>
                    </p:blipFill>
                    <p:spPr>
                      <a:xfrm>
                        <a:off x="2753165" y="2938193"/>
                        <a:ext cx="1161835" cy="519969"/>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609857" y="4130518"/>
          <a:ext cx="4376420" cy="935990"/>
        </p:xfrm>
        <a:graphic>
          <a:graphicData uri="http://schemas.openxmlformats.org/presentationml/2006/ole">
            <mc:AlternateContent xmlns:mc="http://schemas.openxmlformats.org/markup-compatibility/2006">
              <mc:Choice xmlns:v="urn:schemas-microsoft-com:vml" Requires="v">
                <p:oleObj spid="_x0000_s7169" name="" r:id="rId7" imgW="1841500" imgH="393700" progId="Equation.KSEE3">
                  <p:embed/>
                </p:oleObj>
              </mc:Choice>
              <mc:Fallback>
                <p:oleObj name="" r:id="rId7" imgW="1841500" imgH="393700" progId="Equation.KSEE3">
                  <p:embed/>
                  <p:pic>
                    <p:nvPicPr>
                      <p:cNvPr id="0" name="图片 7168"/>
                      <p:cNvPicPr/>
                      <p:nvPr/>
                    </p:nvPicPr>
                    <p:blipFill>
                      <a:blip r:embed="rId8"/>
                      <a:stretch>
                        <a:fillRect/>
                      </a:stretch>
                    </p:blipFill>
                    <p:spPr>
                      <a:xfrm>
                        <a:off x="1609857" y="4130518"/>
                        <a:ext cx="4376420" cy="93599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877213" y="3916535"/>
          <a:ext cx="3709035" cy="1084580"/>
        </p:xfrm>
        <a:graphic>
          <a:graphicData uri="http://schemas.openxmlformats.org/presentationml/2006/ole">
            <mc:AlternateContent xmlns:mc="http://schemas.openxmlformats.org/markup-compatibility/2006">
              <mc:Choice xmlns:v="urn:schemas-microsoft-com:vml" Requires="v">
                <p:oleObj spid="_x0000_s7170" name="" r:id="rId9" imgW="1651000" imgH="482600" progId="Equation.KSEE3">
                  <p:embed/>
                </p:oleObj>
              </mc:Choice>
              <mc:Fallback>
                <p:oleObj name="" r:id="rId9" imgW="1651000" imgH="482600" progId="Equation.KSEE3">
                  <p:embed/>
                  <p:pic>
                    <p:nvPicPr>
                      <p:cNvPr id="0" name="图片 7169"/>
                      <p:cNvPicPr/>
                      <p:nvPr/>
                    </p:nvPicPr>
                    <p:blipFill>
                      <a:blip r:embed="rId10"/>
                      <a:stretch>
                        <a:fillRect/>
                      </a:stretch>
                    </p:blipFill>
                    <p:spPr>
                      <a:xfrm>
                        <a:off x="6877213" y="3916535"/>
                        <a:ext cx="3709035" cy="108458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603760" y="5562737"/>
          <a:ext cx="4999990" cy="1111885"/>
        </p:xfrm>
        <a:graphic>
          <a:graphicData uri="http://schemas.openxmlformats.org/presentationml/2006/ole">
            <mc:AlternateContent xmlns:mc="http://schemas.openxmlformats.org/markup-compatibility/2006">
              <mc:Choice xmlns:v="urn:schemas-microsoft-com:vml" Requires="v">
                <p:oleObj spid="_x0000_s16" name="公式" r:id="rId11" imgW="2234565" imgH="482600" progId="Equation.3">
                  <p:embed/>
                </p:oleObj>
              </mc:Choice>
              <mc:Fallback>
                <p:oleObj name="公式" r:id="rId11" imgW="2234565" imgH="482600" progId="Equation.3">
                  <p:embed/>
                  <p:pic>
                    <p:nvPicPr>
                      <p:cNvPr id="0" name="对象 11">
                        <a:hlinkClick r:id="" action="ppaction://ole?verb=0"/>
                      </p:cNvPr>
                      <p:cNvPicPr/>
                      <p:nvPr/>
                    </p:nvPicPr>
                    <p:blipFill>
                      <a:blip r:embed="rId12"/>
                      <a:stretch>
                        <a:fillRect/>
                      </a:stretch>
                    </p:blipFill>
                    <p:spPr>
                      <a:xfrm>
                        <a:off x="6603760" y="5562737"/>
                        <a:ext cx="4999990" cy="11118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5850623" y="5922818"/>
          <a:ext cx="490129" cy="391722"/>
        </p:xfrm>
        <a:graphic>
          <a:graphicData uri="http://schemas.openxmlformats.org/presentationml/2006/ole">
            <mc:AlternateContent xmlns:mc="http://schemas.openxmlformats.org/markup-compatibility/2006">
              <mc:Choice xmlns:v="urn:schemas-microsoft-com:vml" Requires="v">
                <p:oleObj spid="_x0000_s7171" name="" r:id="rId13" imgW="190500" imgH="152400" progId="Equation.KSEE3">
                  <p:embed/>
                </p:oleObj>
              </mc:Choice>
              <mc:Fallback>
                <p:oleObj name="" r:id="rId13" imgW="190500" imgH="152400" progId="Equation.KSEE3">
                  <p:embed/>
                  <p:pic>
                    <p:nvPicPr>
                      <p:cNvPr id="0" name="图片 7170"/>
                      <p:cNvPicPr/>
                      <p:nvPr/>
                    </p:nvPicPr>
                    <p:blipFill>
                      <a:blip r:embed="rId14"/>
                      <a:stretch>
                        <a:fillRect/>
                      </a:stretch>
                    </p:blipFill>
                    <p:spPr>
                      <a:xfrm>
                        <a:off x="5850623" y="5922818"/>
                        <a:ext cx="490129" cy="391722"/>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927931" y="370120"/>
          <a:ext cx="3607720" cy="830109"/>
        </p:xfrm>
        <a:graphic>
          <a:graphicData uri="http://schemas.openxmlformats.org/presentationml/2006/ole">
            <mc:AlternateContent xmlns:mc="http://schemas.openxmlformats.org/markup-compatibility/2006">
              <mc:Choice xmlns:v="urn:schemas-microsoft-com:vml" Requires="v">
                <p:oleObj spid="_x0000_s11641" name="公式" r:id="rId15" imgW="42367200" imgH="9753600" progId="Equation.3">
                  <p:embed/>
                </p:oleObj>
              </mc:Choice>
              <mc:Fallback>
                <p:oleObj name="公式" r:id="rId15" imgW="42367200" imgH="9753600" progId="Equation.3">
                  <p:embed/>
                  <p:pic>
                    <p:nvPicPr>
                      <p:cNvPr id="0" name="图片 1024"/>
                      <p:cNvPicPr/>
                      <p:nvPr/>
                    </p:nvPicPr>
                    <p:blipFill>
                      <a:blip r:embed="rId16"/>
                      <a:stretch>
                        <a:fillRect/>
                      </a:stretch>
                    </p:blipFill>
                    <p:spPr>
                      <a:xfrm>
                        <a:off x="6927931" y="370120"/>
                        <a:ext cx="3607720" cy="830109"/>
                      </a:xfrm>
                      <a:prstGeom prst="rect">
                        <a:avLst/>
                      </a:prstGeom>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263015"/>
            <a:ext cx="10515600" cy="4914265"/>
          </a:xfrm>
        </p:spPr>
        <p:txBody>
          <a:bodyPr/>
          <a:p>
            <a:r>
              <a:rPr lang="en-US" altLang="zh-CN"/>
              <a:t> </a:t>
            </a:r>
            <a:r>
              <a:rPr lang="zh-CN" altLang="en-US"/>
              <a:t>两者唯一的区别就是选择不同的损失函数、以及对应的负梯度值和模型初值采用不一样的值。</a:t>
            </a:r>
            <a:endParaRPr lang="zh-CN" altLang="en-US"/>
          </a:p>
          <a:p>
            <a:r>
              <a:rPr lang="zh-CN" altLang="en-US"/>
              <a:t> 回归算法选择的损失函数一般是均方差</a:t>
            </a:r>
            <a:r>
              <a:rPr lang="en-US" altLang="zh-CN"/>
              <a:t>(</a:t>
            </a:r>
            <a:r>
              <a:rPr lang="zh-CN" altLang="en-US"/>
              <a:t>最小二乘</a:t>
            </a:r>
            <a:r>
              <a:rPr lang="en-US" altLang="zh-CN"/>
              <a:t>)</a:t>
            </a:r>
            <a:r>
              <a:rPr lang="zh-CN" altLang="en-US"/>
              <a:t>和绝对值误差，分类算法中一般选择对数损失函数来表示。</a:t>
            </a:r>
            <a:endParaRPr lang="zh-CN" altLang="en-US"/>
          </a:p>
        </p:txBody>
      </p:sp>
      <p:sp>
        <p:nvSpPr>
          <p:cNvPr id="4" name="标题 3"/>
          <p:cNvSpPr>
            <a:spLocks noGrp="1"/>
          </p:cNvSpPr>
          <p:nvPr>
            <p:ph type="title"/>
          </p:nvPr>
        </p:nvSpPr>
        <p:spPr/>
        <p:txBody>
          <a:bodyPr/>
          <a:p>
            <a:r>
              <a:rPr lang="en-US" altLang="zh-CN"/>
              <a:t>GBDT</a:t>
            </a:r>
            <a:r>
              <a:rPr lang="zh-CN" altLang="en-US"/>
              <a:t>回归算法和分类算法的区别</a:t>
            </a:r>
            <a:endParaRPr lang="zh-CN" altLang="en-US"/>
          </a:p>
        </p:txBody>
      </p:sp>
      <p:graphicFrame>
        <p:nvGraphicFramePr>
          <p:cNvPr id="23" name="对象 22"/>
          <p:cNvGraphicFramePr>
            <a:graphicFrameLocks noChangeAspect="1"/>
          </p:cNvGraphicFramePr>
          <p:nvPr/>
        </p:nvGraphicFramePr>
        <p:xfrm>
          <a:off x="3063240" y="4285615"/>
          <a:ext cx="5511800" cy="1248410"/>
        </p:xfrm>
        <a:graphic>
          <a:graphicData uri="http://schemas.openxmlformats.org/presentationml/2006/ole">
            <mc:AlternateContent xmlns:mc="http://schemas.openxmlformats.org/markup-compatibility/2006">
              <mc:Choice xmlns:v="urn:schemas-microsoft-com:vml" Requires="v">
                <p:oleObj spid="_x0000_s19705" name="公式" r:id="rId1" imgW="1917065" imgH="431800" progId="Equation.3">
                  <p:embed/>
                </p:oleObj>
              </mc:Choice>
              <mc:Fallback>
                <p:oleObj name="公式" r:id="rId1" imgW="1917065" imgH="431800" progId="Equation.3">
                  <p:embed/>
                  <p:pic>
                    <p:nvPicPr>
                      <p:cNvPr id="0" name="图片 19704"/>
                      <p:cNvPicPr/>
                      <p:nvPr/>
                    </p:nvPicPr>
                    <p:blipFill>
                      <a:blip r:embed="rId2"/>
                      <a:stretch>
                        <a:fillRect/>
                      </a:stretch>
                    </p:blipFill>
                    <p:spPr>
                      <a:xfrm>
                        <a:off x="3063240" y="4285615"/>
                        <a:ext cx="5511800" cy="1248410"/>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5915" y="962025"/>
            <a:ext cx="11017885" cy="5215255"/>
          </a:xfrm>
        </p:spPr>
        <p:txBody>
          <a:bodyPr>
            <a:normAutofit lnSpcReduction="10000"/>
          </a:bodyPr>
          <a:p>
            <a:pPr>
              <a:lnSpc>
                <a:spcPct val="180000"/>
              </a:lnSpc>
            </a:pPr>
            <a:r>
              <a:rPr lang="zh-CN" altLang="en-US" sz="2400"/>
              <a:t>均方差损失函数</a:t>
            </a:r>
            <a:endParaRPr lang="zh-CN" altLang="en-US" sz="2400"/>
          </a:p>
          <a:p>
            <a:pPr lvl="1">
              <a:lnSpc>
                <a:spcPct val="180000"/>
              </a:lnSpc>
            </a:pPr>
            <a:r>
              <a:rPr lang="zh-CN" altLang="en-US" sz="2055"/>
              <a:t> 损失函数：</a:t>
            </a:r>
            <a:endParaRPr lang="zh-CN" altLang="en-US" sz="2055"/>
          </a:p>
          <a:p>
            <a:pPr lvl="1">
              <a:lnSpc>
                <a:spcPct val="180000"/>
              </a:lnSpc>
            </a:pPr>
            <a:r>
              <a:rPr lang="zh-CN" altLang="en-US" sz="2055"/>
              <a:t> 负梯度值：</a:t>
            </a:r>
            <a:endParaRPr lang="zh-CN" altLang="en-US" sz="2055"/>
          </a:p>
          <a:p>
            <a:pPr lvl="1">
              <a:lnSpc>
                <a:spcPct val="180000"/>
              </a:lnSpc>
            </a:pPr>
            <a:r>
              <a:rPr lang="zh-CN" altLang="en-US" sz="2055"/>
              <a:t> 初始值：一般采用均值作为初始值。</a:t>
            </a:r>
            <a:endParaRPr lang="zh-CN" altLang="en-US" sz="2055"/>
          </a:p>
          <a:p>
            <a:pPr>
              <a:lnSpc>
                <a:spcPct val="180000"/>
              </a:lnSpc>
            </a:pPr>
            <a:r>
              <a:rPr lang="zh-CN" altLang="en-US" sz="2400"/>
              <a:t>绝对误差损失函数</a:t>
            </a:r>
            <a:endParaRPr lang="zh-CN" altLang="en-US" sz="2400"/>
          </a:p>
          <a:p>
            <a:pPr lvl="1">
              <a:lnSpc>
                <a:spcPct val="180000"/>
              </a:lnSpc>
            </a:pPr>
            <a:r>
              <a:rPr lang="zh-CN" altLang="en-US" sz="2055"/>
              <a:t> 损失函数：</a:t>
            </a:r>
            <a:endParaRPr lang="zh-CN" altLang="en-US" sz="2055"/>
          </a:p>
          <a:p>
            <a:pPr lvl="1">
              <a:lnSpc>
                <a:spcPct val="180000"/>
              </a:lnSpc>
            </a:pPr>
            <a:r>
              <a:rPr lang="zh-CN" altLang="en-US" sz="2055"/>
              <a:t> 负梯度值：</a:t>
            </a:r>
            <a:endParaRPr lang="zh-CN" altLang="en-US" sz="2055"/>
          </a:p>
          <a:p>
            <a:pPr lvl="1">
              <a:lnSpc>
                <a:spcPct val="180000"/>
              </a:lnSpc>
            </a:pPr>
            <a:r>
              <a:rPr lang="zh-CN" altLang="en-US" sz="2055"/>
              <a:t> 初始值：一般采用中值作为初始值。</a:t>
            </a:r>
            <a:endParaRPr lang="en-US" altLang="zh-CN" sz="2055"/>
          </a:p>
        </p:txBody>
      </p:sp>
      <p:sp>
        <p:nvSpPr>
          <p:cNvPr id="4" name="标题 3"/>
          <p:cNvSpPr>
            <a:spLocks noGrp="1"/>
          </p:cNvSpPr>
          <p:nvPr>
            <p:ph type="title"/>
          </p:nvPr>
        </p:nvSpPr>
        <p:spPr/>
        <p:txBody>
          <a:bodyPr/>
          <a:p>
            <a:r>
              <a:rPr lang="en-US" altLang="zh-CN"/>
              <a:t>GBDT</a:t>
            </a:r>
            <a:r>
              <a:rPr lang="zh-CN" altLang="en-US"/>
              <a:t>回归算法和分类算法的区别</a:t>
            </a:r>
            <a:endParaRPr lang="zh-CN" altLang="en-US"/>
          </a:p>
        </p:txBody>
      </p:sp>
      <p:graphicFrame>
        <p:nvGraphicFramePr>
          <p:cNvPr id="6" name="对象 5">
            <a:hlinkClick r:id="" action="ppaction://ole?verb=0"/>
          </p:cNvPr>
          <p:cNvGraphicFramePr>
            <a:graphicFrameLocks noChangeAspect="1"/>
          </p:cNvGraphicFramePr>
          <p:nvPr/>
        </p:nvGraphicFramePr>
        <p:xfrm>
          <a:off x="2470785" y="1637030"/>
          <a:ext cx="3296285" cy="768985"/>
        </p:xfrm>
        <a:graphic>
          <a:graphicData uri="http://schemas.openxmlformats.org/presentationml/2006/ole">
            <mc:AlternateContent xmlns:mc="http://schemas.openxmlformats.org/markup-compatibility/2006">
              <mc:Choice xmlns:v="urn:schemas-microsoft-com:vml" Requires="v">
                <p:oleObj spid="_x0000_s7" name="公式" r:id="rId1" imgW="1688465" imgH="393700" progId="Equation.3">
                  <p:embed/>
                </p:oleObj>
              </mc:Choice>
              <mc:Fallback>
                <p:oleObj name="公式" r:id="rId1" imgW="1688465" imgH="393700" progId="Equation.3">
                  <p:embed/>
                  <p:pic>
                    <p:nvPicPr>
                      <p:cNvPr id="0" name="图片 1024"/>
                      <p:cNvPicPr/>
                      <p:nvPr/>
                    </p:nvPicPr>
                    <p:blipFill>
                      <a:blip r:embed="rId2"/>
                      <a:stretch>
                        <a:fillRect/>
                      </a:stretch>
                    </p:blipFill>
                    <p:spPr>
                      <a:xfrm>
                        <a:off x="2470785" y="1637030"/>
                        <a:ext cx="3296285" cy="76898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470785" y="2406015"/>
          <a:ext cx="2718435" cy="568960"/>
        </p:xfrm>
        <a:graphic>
          <a:graphicData uri="http://schemas.openxmlformats.org/presentationml/2006/ole">
            <mc:AlternateContent xmlns:mc="http://schemas.openxmlformats.org/markup-compatibility/2006">
              <mc:Choice xmlns:v="urn:schemas-microsoft-com:vml" Requires="v">
                <p:oleObj spid="_x0000_s1026" name="" r:id="rId3" imgW="1091565" imgH="228600" progId="Equation.KSEE3">
                  <p:embed/>
                </p:oleObj>
              </mc:Choice>
              <mc:Fallback>
                <p:oleObj name="" r:id="rId3" imgW="1091565" imgH="228600" progId="Equation.KSEE3">
                  <p:embed/>
                  <p:pic>
                    <p:nvPicPr>
                      <p:cNvPr id="0" name="图片 1025"/>
                      <p:cNvPicPr/>
                      <p:nvPr/>
                    </p:nvPicPr>
                    <p:blipFill>
                      <a:blip r:embed="rId4"/>
                      <a:stretch>
                        <a:fillRect/>
                      </a:stretch>
                    </p:blipFill>
                    <p:spPr>
                      <a:xfrm>
                        <a:off x="2470785" y="2406015"/>
                        <a:ext cx="2718435" cy="56896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470468" y="4355148"/>
          <a:ext cx="2876550" cy="496570"/>
        </p:xfrm>
        <a:graphic>
          <a:graphicData uri="http://schemas.openxmlformats.org/presentationml/2006/ole">
            <mc:AlternateContent xmlns:mc="http://schemas.openxmlformats.org/markup-compatibility/2006">
              <mc:Choice xmlns:v="urn:schemas-microsoft-com:vml" Requires="v">
                <p:oleObj spid="_x0000_s11" name="公式" r:id="rId5" imgW="1473200" imgH="254000" progId="Equation.3">
                  <p:embed/>
                </p:oleObj>
              </mc:Choice>
              <mc:Fallback>
                <p:oleObj name="公式" r:id="rId5" imgW="1473200" imgH="254000" progId="Equation.3">
                  <p:embed/>
                  <p:pic>
                    <p:nvPicPr>
                      <p:cNvPr id="0" name="图片 1024"/>
                      <p:cNvPicPr/>
                      <p:nvPr/>
                    </p:nvPicPr>
                    <p:blipFill>
                      <a:blip r:embed="rId6"/>
                      <a:stretch>
                        <a:fillRect/>
                      </a:stretch>
                    </p:blipFill>
                    <p:spPr>
                      <a:xfrm>
                        <a:off x="2470468" y="4355148"/>
                        <a:ext cx="2876550" cy="49657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470785" y="4958715"/>
          <a:ext cx="3574415" cy="568960"/>
        </p:xfrm>
        <a:graphic>
          <a:graphicData uri="http://schemas.openxmlformats.org/presentationml/2006/ole">
            <mc:AlternateContent xmlns:mc="http://schemas.openxmlformats.org/markup-compatibility/2006">
              <mc:Choice xmlns:v="urn:schemas-microsoft-com:vml" Requires="v">
                <p:oleObj spid="_x0000_s15" name="" r:id="rId7" imgW="1435100" imgH="228600" progId="Equation.KSEE3">
                  <p:embed/>
                </p:oleObj>
              </mc:Choice>
              <mc:Fallback>
                <p:oleObj name="" r:id="rId7" imgW="1435100" imgH="228600" progId="Equation.KSEE3">
                  <p:embed/>
                  <p:pic>
                    <p:nvPicPr>
                      <p:cNvPr id="0" name="图片 1025"/>
                      <p:cNvPicPr/>
                      <p:nvPr/>
                    </p:nvPicPr>
                    <p:blipFill>
                      <a:blip r:embed="rId8"/>
                      <a:stretch>
                        <a:fillRect/>
                      </a:stretch>
                    </p:blipFill>
                    <p:spPr>
                      <a:xfrm>
                        <a:off x="2470785" y="4958715"/>
                        <a:ext cx="3574415" cy="56896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6885" y="1109345"/>
            <a:ext cx="11239500" cy="5356225"/>
          </a:xfrm>
        </p:spPr>
        <p:txBody>
          <a:bodyPr>
            <a:normAutofit lnSpcReduction="10000"/>
          </a:bodyPr>
          <a:p>
            <a:r>
              <a:rPr lang="en-US" altLang="zh-CN" sz="2200"/>
              <a:t> Bagging</a:t>
            </a:r>
            <a:r>
              <a:rPr lang="zh-CN" altLang="en-US" sz="2200"/>
              <a:t>方法又叫做自举汇聚法</a:t>
            </a:r>
            <a:r>
              <a:rPr lang="en-US" altLang="zh-CN" sz="2200"/>
              <a:t>(Bootstrap Aggregating)</a:t>
            </a:r>
            <a:r>
              <a:rPr lang="zh-CN" altLang="en-US" sz="2200"/>
              <a:t>，思想是：在原始数据集上通过</a:t>
            </a:r>
            <a:r>
              <a:rPr lang="zh-CN" altLang="en-US" sz="2200" b="1">
                <a:solidFill>
                  <a:srgbClr val="FF0000"/>
                </a:solidFill>
              </a:rPr>
              <a:t>有放回的抽样</a:t>
            </a:r>
            <a:r>
              <a:rPr lang="zh-CN" altLang="en-US" sz="2200"/>
              <a:t>的方式，重新选择出</a:t>
            </a:r>
            <a:r>
              <a:rPr lang="en-US" altLang="zh-CN" sz="2200"/>
              <a:t>S</a:t>
            </a:r>
            <a:r>
              <a:rPr lang="zh-CN" altLang="en-US" sz="2200"/>
              <a:t>个新数据集来分别训练</a:t>
            </a:r>
            <a:r>
              <a:rPr lang="en-US" altLang="zh-CN" sz="2200"/>
              <a:t>S</a:t>
            </a:r>
            <a:r>
              <a:rPr lang="zh-CN" altLang="en-US" sz="2200"/>
              <a:t>个分类器的集成技术。</a:t>
            </a:r>
            <a:endParaRPr lang="zh-CN" altLang="en-US" sz="2200"/>
          </a:p>
          <a:p>
            <a:r>
              <a:rPr lang="zh-CN" altLang="en-US" sz="2200"/>
              <a:t> </a:t>
            </a:r>
            <a:r>
              <a:rPr lang="en-US" altLang="zh-CN" sz="2200"/>
              <a:t>Bagging</a:t>
            </a:r>
            <a:r>
              <a:rPr lang="zh-CN" altLang="en-US" sz="2200"/>
              <a:t>方法训练出来的模型在预测新样本分类</a:t>
            </a:r>
            <a:r>
              <a:rPr lang="en-US" altLang="zh-CN" sz="2200"/>
              <a:t>/</a:t>
            </a:r>
            <a:r>
              <a:rPr lang="zh-CN" altLang="en-US" sz="2200"/>
              <a:t>回归的时候，会使用</a:t>
            </a:r>
            <a:r>
              <a:rPr lang="zh-CN" altLang="en-US" sz="2200" b="1">
                <a:solidFill>
                  <a:srgbClr val="FF0000"/>
                </a:solidFill>
              </a:rPr>
              <a:t>多数投票</a:t>
            </a:r>
            <a:r>
              <a:rPr lang="zh-CN" altLang="en-US" sz="2200"/>
              <a:t>或者</a:t>
            </a:r>
            <a:r>
              <a:rPr lang="zh-CN" altLang="en-US" sz="2200" b="1">
                <a:solidFill>
                  <a:srgbClr val="FF0000"/>
                </a:solidFill>
              </a:rPr>
              <a:t>求均值</a:t>
            </a:r>
            <a:r>
              <a:rPr lang="zh-CN" altLang="en-US" sz="2200"/>
              <a:t>的方式来统计最终的分类</a:t>
            </a:r>
            <a:r>
              <a:rPr lang="en-US" altLang="zh-CN" sz="2200"/>
              <a:t>/</a:t>
            </a:r>
            <a:r>
              <a:rPr lang="zh-CN" altLang="en-US" sz="2200"/>
              <a:t>回归结果。</a:t>
            </a:r>
            <a:endParaRPr lang="zh-CN" altLang="en-US" sz="2200"/>
          </a:p>
          <a:p>
            <a:r>
              <a:rPr lang="zh-CN" altLang="en-US" sz="2200"/>
              <a:t> </a:t>
            </a:r>
            <a:r>
              <a:rPr lang="en-US" altLang="zh-CN" sz="2200"/>
              <a:t>Bagging</a:t>
            </a:r>
            <a:r>
              <a:rPr lang="zh-CN" altLang="en-US" sz="2200"/>
              <a:t>方法的弱学习器可以是基本的算法模型，</a:t>
            </a:r>
            <a:r>
              <a:rPr lang="en-US" altLang="zh-CN" sz="2200"/>
              <a:t>eg: Linear</a:t>
            </a:r>
            <a:r>
              <a:rPr lang="zh-CN" altLang="en-US" sz="2200"/>
              <a:t>、</a:t>
            </a:r>
            <a:r>
              <a:rPr lang="en-US" altLang="zh-CN" sz="2200"/>
              <a:t>Ridge</a:t>
            </a:r>
            <a:r>
              <a:rPr lang="zh-CN" altLang="en-US" sz="2200"/>
              <a:t>、</a:t>
            </a:r>
            <a:r>
              <a:rPr lang="en-US" altLang="zh-CN" sz="2200"/>
              <a:t>Lasso</a:t>
            </a:r>
            <a:r>
              <a:rPr lang="zh-CN" altLang="en-US" sz="2200"/>
              <a:t>、</a:t>
            </a:r>
            <a:r>
              <a:rPr lang="en-US" altLang="zh-CN" sz="2200"/>
              <a:t>Logistic</a:t>
            </a:r>
            <a:r>
              <a:rPr lang="zh-CN" altLang="en-US" sz="2200"/>
              <a:t>、</a:t>
            </a:r>
            <a:r>
              <a:rPr lang="en-US" altLang="zh-CN" sz="2200"/>
              <a:t>Softmax</a:t>
            </a:r>
            <a:r>
              <a:rPr lang="zh-CN" altLang="en-US" sz="2200"/>
              <a:t>、</a:t>
            </a:r>
            <a:r>
              <a:rPr lang="en-US" altLang="zh-CN" sz="2200"/>
              <a:t>ID3</a:t>
            </a:r>
            <a:r>
              <a:rPr lang="zh-CN" altLang="en-US" sz="2200"/>
              <a:t>、</a:t>
            </a:r>
            <a:r>
              <a:rPr lang="en-US" altLang="zh-CN" sz="2200"/>
              <a:t>C4.5</a:t>
            </a:r>
            <a:r>
              <a:rPr lang="zh-CN" altLang="en-US" sz="2200"/>
              <a:t>、</a:t>
            </a:r>
            <a:r>
              <a:rPr lang="en-US" altLang="zh-CN" sz="2200"/>
              <a:t>CART</a:t>
            </a:r>
            <a:r>
              <a:rPr lang="zh-CN" altLang="en-US" sz="2200"/>
              <a:t>、</a:t>
            </a:r>
            <a:r>
              <a:rPr lang="en-US" altLang="zh-CN" sz="2200"/>
              <a:t>SVM</a:t>
            </a:r>
            <a:r>
              <a:rPr lang="zh-CN" altLang="en-US" sz="2200"/>
              <a:t>、</a:t>
            </a:r>
            <a:r>
              <a:rPr lang="en-US" altLang="zh-CN" sz="2200"/>
              <a:t>KNN</a:t>
            </a:r>
            <a:r>
              <a:rPr lang="zh-CN" altLang="en-US" sz="2200"/>
              <a:t>等。</a:t>
            </a:r>
            <a:endParaRPr lang="zh-CN" altLang="en-US" sz="2200"/>
          </a:p>
          <a:p>
            <a:r>
              <a:rPr lang="zh-CN" altLang="en-US" sz="2200">
                <a:sym typeface="+mn-ea"/>
              </a:rPr>
              <a:t> 备注：</a:t>
            </a:r>
            <a:r>
              <a:rPr lang="en-US" altLang="zh-CN" sz="2200">
                <a:sym typeface="+mn-ea"/>
              </a:rPr>
              <a:t>Bagging</a:t>
            </a:r>
            <a:r>
              <a:rPr lang="zh-CN" altLang="en-US" sz="2200">
                <a:sym typeface="+mn-ea"/>
              </a:rPr>
              <a:t>方式是有放回的抽样，并且每个子集的样本数量必须和原始样本数量一致，所以抽取出来的子集中是存在重复数据的，但是在模型训练的时候会将重复数据删除（相当于去重</a:t>
            </a:r>
            <a:r>
              <a:rPr lang="en-US" altLang="zh-CN" sz="2200">
                <a:sym typeface="+mn-ea"/>
              </a:rPr>
              <a:t>distinct</a:t>
            </a:r>
            <a:r>
              <a:rPr lang="zh-CN" altLang="en-US" sz="2200">
                <a:sym typeface="+mn-ea"/>
              </a:rPr>
              <a:t>），也就是说真正用于训练模型的数据集样本和原始样本数是不一致。</a:t>
            </a:r>
            <a:endParaRPr lang="zh-CN" altLang="en-US" sz="2200"/>
          </a:p>
        </p:txBody>
      </p:sp>
      <p:sp>
        <p:nvSpPr>
          <p:cNvPr id="4" name="标题 3"/>
          <p:cNvSpPr>
            <a:spLocks noGrp="1"/>
          </p:cNvSpPr>
          <p:nvPr>
            <p:ph type="title"/>
          </p:nvPr>
        </p:nvSpPr>
        <p:spPr/>
        <p:txBody>
          <a:bodyPr/>
          <a:p>
            <a:r>
              <a:rPr lang="en-US" altLang="zh-CN"/>
              <a:t>Bagging</a:t>
            </a:r>
            <a:r>
              <a:rPr lang="zh-CN" altLang="en-US"/>
              <a:t>方法</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5745" y="1028065"/>
            <a:ext cx="11108055" cy="5157470"/>
          </a:xfrm>
        </p:spPr>
        <p:txBody>
          <a:bodyPr>
            <a:normAutofit lnSpcReduction="10000"/>
          </a:bodyPr>
          <a:p>
            <a:pPr>
              <a:lnSpc>
                <a:spcPct val="180000"/>
              </a:lnSpc>
            </a:pPr>
            <a:r>
              <a:rPr lang="zh-CN" altLang="en-US" sz="2400"/>
              <a:t>对数损失函数</a:t>
            </a:r>
            <a:r>
              <a:rPr lang="en-US" altLang="zh-CN" sz="2400"/>
              <a:t>(</a:t>
            </a:r>
            <a:r>
              <a:rPr lang="zh-CN" altLang="en-US" sz="2400"/>
              <a:t>二分类</a:t>
            </a:r>
            <a:r>
              <a:rPr lang="en-US" altLang="zh-CN" sz="2400"/>
              <a:t>)</a:t>
            </a:r>
            <a:endParaRPr lang="zh-CN" altLang="en-US" sz="2400"/>
          </a:p>
          <a:p>
            <a:pPr lvl="1">
              <a:lnSpc>
                <a:spcPct val="180000"/>
              </a:lnSpc>
            </a:pPr>
            <a:r>
              <a:rPr lang="zh-CN" altLang="en-US" sz="2055"/>
              <a:t> 损失函数：</a:t>
            </a:r>
            <a:endParaRPr lang="zh-CN" altLang="en-US" sz="2055"/>
          </a:p>
          <a:p>
            <a:pPr lvl="1">
              <a:lnSpc>
                <a:spcPct val="180000"/>
              </a:lnSpc>
            </a:pPr>
            <a:r>
              <a:rPr lang="zh-CN" altLang="en-US" sz="2055"/>
              <a:t> 负梯度值：</a:t>
            </a:r>
            <a:endParaRPr lang="zh-CN" altLang="en-US" sz="2055"/>
          </a:p>
          <a:p>
            <a:pPr lvl="1">
              <a:lnSpc>
                <a:spcPct val="180000"/>
              </a:lnSpc>
            </a:pPr>
            <a:r>
              <a:rPr lang="zh-CN" altLang="en-US" sz="2055"/>
              <a:t> 初始值：一般采用</a:t>
            </a:r>
            <a:r>
              <a:rPr lang="en-US" altLang="zh-CN" sz="2055"/>
              <a:t>ln(</a:t>
            </a:r>
            <a:r>
              <a:rPr lang="zh-CN" altLang="en-US" sz="2055"/>
              <a:t>正样本个数</a:t>
            </a:r>
            <a:r>
              <a:rPr lang="en-US" altLang="zh-CN" sz="2055"/>
              <a:t>/</a:t>
            </a:r>
            <a:r>
              <a:rPr lang="zh-CN" altLang="en-US" sz="2055"/>
              <a:t>负样本个数</a:t>
            </a:r>
            <a:r>
              <a:rPr lang="en-US" altLang="zh-CN" sz="2055"/>
              <a:t>)</a:t>
            </a:r>
            <a:r>
              <a:rPr lang="zh-CN" altLang="en-US" sz="2055"/>
              <a:t>作为初始值。</a:t>
            </a:r>
            <a:endParaRPr lang="zh-CN" altLang="en-US" sz="2055"/>
          </a:p>
          <a:p>
            <a:pPr>
              <a:lnSpc>
                <a:spcPct val="180000"/>
              </a:lnSpc>
            </a:pPr>
            <a:r>
              <a:rPr lang="zh-CN" altLang="en-US" sz="2400"/>
              <a:t>对数损失函数</a:t>
            </a:r>
            <a:r>
              <a:rPr lang="en-US" altLang="zh-CN" sz="2400"/>
              <a:t>(</a:t>
            </a:r>
            <a:r>
              <a:rPr lang="zh-CN" altLang="en-US" sz="2400"/>
              <a:t>多分类</a:t>
            </a:r>
            <a:r>
              <a:rPr lang="en-US" altLang="zh-CN" sz="2400"/>
              <a:t>K)</a:t>
            </a:r>
            <a:endParaRPr lang="zh-CN" altLang="en-US" sz="2400"/>
          </a:p>
          <a:p>
            <a:pPr lvl="1">
              <a:lnSpc>
                <a:spcPct val="180000"/>
              </a:lnSpc>
            </a:pPr>
            <a:r>
              <a:rPr lang="zh-CN" altLang="en-US" sz="2055"/>
              <a:t> 损失函数：</a:t>
            </a:r>
            <a:endParaRPr lang="zh-CN" altLang="en-US" sz="2055"/>
          </a:p>
          <a:p>
            <a:pPr lvl="1">
              <a:lnSpc>
                <a:spcPct val="180000"/>
              </a:lnSpc>
            </a:pPr>
            <a:r>
              <a:rPr lang="zh-CN" altLang="en-US" sz="2055"/>
              <a:t> 负梯度值：</a:t>
            </a:r>
            <a:endParaRPr lang="zh-CN" altLang="en-US" sz="2055"/>
          </a:p>
          <a:p>
            <a:pPr lvl="1">
              <a:lnSpc>
                <a:spcPct val="180000"/>
              </a:lnSpc>
            </a:pPr>
            <a:r>
              <a:rPr lang="zh-CN" altLang="en-US" sz="2055"/>
              <a:t> 初始值：一般采用</a:t>
            </a:r>
            <a:r>
              <a:rPr lang="en-US" altLang="zh-CN" sz="2055"/>
              <a:t>0</a:t>
            </a:r>
            <a:r>
              <a:rPr lang="zh-CN" altLang="en-US" sz="2055"/>
              <a:t>作为初始值。</a:t>
            </a:r>
            <a:endParaRPr lang="en-US" altLang="zh-CN" sz="2055"/>
          </a:p>
        </p:txBody>
      </p:sp>
      <p:sp>
        <p:nvSpPr>
          <p:cNvPr id="4" name="标题 3"/>
          <p:cNvSpPr>
            <a:spLocks noGrp="1"/>
          </p:cNvSpPr>
          <p:nvPr>
            <p:ph type="title"/>
          </p:nvPr>
        </p:nvSpPr>
        <p:spPr/>
        <p:txBody>
          <a:bodyPr/>
          <a:p>
            <a:r>
              <a:rPr lang="en-US" altLang="zh-CN"/>
              <a:t>GBDT</a:t>
            </a:r>
            <a:r>
              <a:rPr lang="zh-CN" altLang="en-US"/>
              <a:t>回归算法和分类算法的区别</a:t>
            </a:r>
            <a:endParaRPr lang="zh-CN" altLang="en-US"/>
          </a:p>
        </p:txBody>
      </p:sp>
      <p:grpSp>
        <p:nvGrpSpPr>
          <p:cNvPr id="9" name="组合 8"/>
          <p:cNvGrpSpPr/>
          <p:nvPr/>
        </p:nvGrpSpPr>
        <p:grpSpPr>
          <a:xfrm>
            <a:off x="2432050" y="1527810"/>
            <a:ext cx="9664700" cy="1019175"/>
            <a:chOff x="4375" y="2405"/>
            <a:chExt cx="15220" cy="1605"/>
          </a:xfrm>
        </p:grpSpPr>
        <p:graphicFrame>
          <p:nvGraphicFramePr>
            <p:cNvPr id="2" name="对象 1">
              <a:hlinkClick r:id="" action="ppaction://ole?verb=0"/>
            </p:cNvPr>
            <p:cNvGraphicFramePr>
              <a:graphicFrameLocks noChangeAspect="1"/>
            </p:cNvGraphicFramePr>
            <p:nvPr/>
          </p:nvGraphicFramePr>
          <p:xfrm>
            <a:off x="4375" y="2722"/>
            <a:ext cx="11157" cy="970"/>
          </p:xfrm>
          <a:graphic>
            <a:graphicData uri="http://schemas.openxmlformats.org/presentationml/2006/ole">
              <mc:AlternateContent xmlns:mc="http://schemas.openxmlformats.org/markup-compatibility/2006">
                <mc:Choice xmlns:v="urn:schemas-microsoft-com:vml" Requires="v">
                  <p:oleObj spid="_x0000_s5" name="公式" r:id="rId1" imgW="2628900" imgH="228600" progId="Equation.3">
                    <p:embed/>
                  </p:oleObj>
                </mc:Choice>
                <mc:Fallback>
                  <p:oleObj name="公式" r:id="rId1" imgW="2628900" imgH="228600" progId="Equation.3">
                    <p:embed/>
                    <p:pic>
                      <p:nvPicPr>
                        <p:cNvPr id="0" name="图片 1024"/>
                        <p:cNvPicPr/>
                        <p:nvPr/>
                      </p:nvPicPr>
                      <p:blipFill>
                        <a:blip r:embed="rId2"/>
                        <a:stretch>
                          <a:fillRect/>
                        </a:stretch>
                      </p:blipFill>
                      <p:spPr>
                        <a:xfrm>
                          <a:off x="4375" y="2722"/>
                          <a:ext cx="11157" cy="97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5712" y="2405"/>
            <a:ext cx="3883" cy="1605"/>
          </p:xfrm>
          <a:graphic>
            <a:graphicData uri="http://schemas.openxmlformats.org/presentationml/2006/ole">
              <mc:AlternateContent xmlns:mc="http://schemas.openxmlformats.org/markup-compatibility/2006">
                <mc:Choice xmlns:v="urn:schemas-microsoft-com:vml" Requires="v">
                  <p:oleObj spid="_x0000_s1025" name="" r:id="rId3" imgW="952500" imgH="393700" progId="Equation.KSEE3">
                    <p:embed/>
                  </p:oleObj>
                </mc:Choice>
                <mc:Fallback>
                  <p:oleObj name="" r:id="rId3" imgW="952500" imgH="393700" progId="Equation.KSEE3">
                    <p:embed/>
                    <p:pic>
                      <p:nvPicPr>
                        <p:cNvPr id="0" name="图片 1024"/>
                        <p:cNvPicPr/>
                        <p:nvPr/>
                      </p:nvPicPr>
                      <p:blipFill>
                        <a:blip r:embed="rId4"/>
                        <a:stretch>
                          <a:fillRect/>
                        </a:stretch>
                      </p:blipFill>
                      <p:spPr>
                        <a:xfrm>
                          <a:off x="15712" y="2405"/>
                          <a:ext cx="3883" cy="1605"/>
                        </a:xfrm>
                        <a:prstGeom prst="rect">
                          <a:avLst/>
                        </a:prstGeom>
                      </p:spPr>
                    </p:pic>
                  </p:oleObj>
                </mc:Fallback>
              </mc:AlternateContent>
            </a:graphicData>
          </a:graphic>
        </p:graphicFrame>
      </p:grpSp>
      <p:graphicFrame>
        <p:nvGraphicFramePr>
          <p:cNvPr id="18" name="对象 17">
            <a:hlinkClick r:id="" action="ppaction://ole?verb="/>
          </p:cNvPr>
          <p:cNvGraphicFramePr>
            <a:graphicFrameLocks noChangeAspect="1"/>
          </p:cNvGraphicFramePr>
          <p:nvPr/>
        </p:nvGraphicFramePr>
        <p:xfrm>
          <a:off x="2432050" y="2344738"/>
          <a:ext cx="2428875" cy="673100"/>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KSEE3">
                  <p:embed/>
                </p:oleObj>
              </mc:Choice>
              <mc:Fallback>
                <p:oleObj name="" r:id="rId5" imgW="825500" imgH="228600" progId="Equation.KSEE3">
                  <p:embed/>
                  <p:pic>
                    <p:nvPicPr>
                      <p:cNvPr id="0" name="图片 1025"/>
                      <p:cNvPicPr/>
                      <p:nvPr/>
                    </p:nvPicPr>
                    <p:blipFill>
                      <a:blip r:embed="rId6"/>
                      <a:stretch>
                        <a:fillRect/>
                      </a:stretch>
                    </p:blipFill>
                    <p:spPr>
                      <a:xfrm>
                        <a:off x="2432050" y="2344738"/>
                        <a:ext cx="2428875" cy="67310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2432050" y="4113530"/>
          <a:ext cx="3890010" cy="931545"/>
        </p:xfrm>
        <a:graphic>
          <a:graphicData uri="http://schemas.openxmlformats.org/presentationml/2006/ole">
            <mc:AlternateContent xmlns:mc="http://schemas.openxmlformats.org/markup-compatibility/2006">
              <mc:Choice xmlns:v="urn:schemas-microsoft-com:vml" Requires="v">
                <p:oleObj spid="_x0000_s17" name="公式" r:id="rId7" imgW="1803400" imgH="431800" progId="Equation.3">
                  <p:embed/>
                </p:oleObj>
              </mc:Choice>
              <mc:Fallback>
                <p:oleObj name="公式" r:id="rId7" imgW="1803400" imgH="431800" progId="Equation.3">
                  <p:embed/>
                  <p:pic>
                    <p:nvPicPr>
                      <p:cNvPr id="0" name="图片 1024"/>
                      <p:cNvPicPr/>
                      <p:nvPr/>
                    </p:nvPicPr>
                    <p:blipFill>
                      <a:blip r:embed="rId8"/>
                      <a:stretch>
                        <a:fillRect/>
                      </a:stretch>
                    </p:blipFill>
                    <p:spPr>
                      <a:xfrm>
                        <a:off x="2432050" y="4113530"/>
                        <a:ext cx="3890010" cy="93154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2432050" y="4941570"/>
          <a:ext cx="2973070" cy="622935"/>
        </p:xfrm>
        <a:graphic>
          <a:graphicData uri="http://schemas.openxmlformats.org/presentationml/2006/ole">
            <mc:AlternateContent xmlns:mc="http://schemas.openxmlformats.org/markup-compatibility/2006">
              <mc:Choice xmlns:v="urn:schemas-microsoft-com:vml" Requires="v">
                <p:oleObj spid="_x0000_s22" name="" r:id="rId9" imgW="1091565" imgH="228600" progId="Equation.KSEE3">
                  <p:embed/>
                </p:oleObj>
              </mc:Choice>
              <mc:Fallback>
                <p:oleObj name="" r:id="rId9" imgW="1091565" imgH="228600" progId="Equation.KSEE3">
                  <p:embed/>
                  <p:pic>
                    <p:nvPicPr>
                      <p:cNvPr id="0" name="图片 1025"/>
                      <p:cNvPicPr/>
                      <p:nvPr/>
                    </p:nvPicPr>
                    <p:blipFill>
                      <a:blip r:embed="rId10"/>
                      <a:stretch>
                        <a:fillRect/>
                      </a:stretch>
                    </p:blipFill>
                    <p:spPr>
                      <a:xfrm>
                        <a:off x="2432050" y="4941570"/>
                        <a:ext cx="2973070" cy="62293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05905" y="4048125"/>
          <a:ext cx="4230370" cy="893445"/>
        </p:xfrm>
        <a:graphic>
          <a:graphicData uri="http://schemas.openxmlformats.org/presentationml/2006/ole">
            <mc:AlternateContent xmlns:mc="http://schemas.openxmlformats.org/markup-compatibility/2006">
              <mc:Choice xmlns:v="urn:schemas-microsoft-com:vml" Requires="v">
                <p:oleObj spid="_x0000_s2049" name="" r:id="rId11" imgW="2044700" imgH="431800" progId="Equation.KSEE3">
                  <p:embed/>
                </p:oleObj>
              </mc:Choice>
              <mc:Fallback>
                <p:oleObj name="" r:id="rId11" imgW="2044700" imgH="431800" progId="Equation.KSEE3">
                  <p:embed/>
                  <p:pic>
                    <p:nvPicPr>
                      <p:cNvPr id="0" name="图片 2048"/>
                      <p:cNvPicPr/>
                      <p:nvPr/>
                    </p:nvPicPr>
                    <p:blipFill>
                      <a:blip r:embed="rId12"/>
                      <a:stretch>
                        <a:fillRect/>
                      </a:stretch>
                    </p:blipFill>
                    <p:spPr>
                      <a:xfrm>
                        <a:off x="6605905" y="4048125"/>
                        <a:ext cx="4230370" cy="893445"/>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GBDT</a:t>
            </a:r>
            <a:r>
              <a:rPr lang="zh-CN" altLang="en-US"/>
              <a:t>的优点如下：</a:t>
            </a:r>
            <a:endParaRPr lang="zh-CN" altLang="en-US"/>
          </a:p>
          <a:p>
            <a:pPr lvl="1"/>
            <a:r>
              <a:rPr lang="zh-CN" altLang="en-US" sz="2200"/>
              <a:t> 可以处理连续值和离散值；</a:t>
            </a:r>
            <a:endParaRPr lang="zh-CN" altLang="en-US" sz="2200"/>
          </a:p>
          <a:p>
            <a:pPr lvl="1"/>
            <a:r>
              <a:rPr lang="zh-CN" altLang="en-US" sz="2200"/>
              <a:t> 在相对少的调参情况下，模型的预测效果也会不错；</a:t>
            </a:r>
            <a:endParaRPr lang="zh-CN" altLang="en-US" sz="2200"/>
          </a:p>
          <a:p>
            <a:pPr lvl="1"/>
            <a:r>
              <a:rPr lang="zh-CN" altLang="en-US" sz="2200"/>
              <a:t> 模型的鲁棒性比较强。</a:t>
            </a:r>
            <a:endParaRPr lang="zh-CN" altLang="en-US" sz="2200"/>
          </a:p>
          <a:p>
            <a:r>
              <a:rPr lang="zh-CN" altLang="en-US"/>
              <a:t> </a:t>
            </a:r>
            <a:r>
              <a:rPr lang="en-US" altLang="zh-CN"/>
              <a:t>GBDT</a:t>
            </a:r>
            <a:r>
              <a:rPr lang="zh-CN" altLang="en-US"/>
              <a:t>的缺点如下：</a:t>
            </a:r>
            <a:endParaRPr lang="zh-CN" altLang="en-US"/>
          </a:p>
          <a:p>
            <a:pPr lvl="1"/>
            <a:r>
              <a:rPr lang="zh-CN" altLang="en-US"/>
              <a:t> 由于弱学习器之间存在关联关系，难以并行训练模型。也就是模型训练的速度慢。</a:t>
            </a:r>
            <a:endParaRPr lang="en-US" altLang="zh-CN"/>
          </a:p>
        </p:txBody>
      </p:sp>
      <p:sp>
        <p:nvSpPr>
          <p:cNvPr id="4" name="标题 3"/>
          <p:cNvSpPr>
            <a:spLocks noGrp="1"/>
          </p:cNvSpPr>
          <p:nvPr>
            <p:ph type="title"/>
          </p:nvPr>
        </p:nvSpPr>
        <p:spPr/>
        <p:txBody>
          <a:bodyPr/>
          <a:p>
            <a:r>
              <a:rPr lang="en-US" altLang="zh-CN"/>
              <a:t>GBDT</a:t>
            </a:r>
            <a:r>
              <a:rPr lang="zh-CN" altLang="en-US"/>
              <a:t>总结</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GBDT scikit-learn</a:t>
            </a:r>
            <a:r>
              <a:rPr lang="zh-CN" altLang="en-US"/>
              <a:t>相关参数</a:t>
            </a:r>
            <a:endParaRPr lang="zh-CN" altLang="en-US"/>
          </a:p>
        </p:txBody>
      </p:sp>
      <p:graphicFrame>
        <p:nvGraphicFramePr>
          <p:cNvPr id="3" name="表格 2"/>
          <p:cNvGraphicFramePr/>
          <p:nvPr/>
        </p:nvGraphicFramePr>
        <p:xfrm>
          <a:off x="209688" y="1262155"/>
          <a:ext cx="11772265" cy="4053840"/>
        </p:xfrm>
        <a:graphic>
          <a:graphicData uri="http://schemas.openxmlformats.org/drawingml/2006/table">
            <a:tbl>
              <a:tblPr>
                <a:tableStyleId>{5C22544A-7EE6-4342-B048-85BDC9FD1C3A}</a:tableStyleId>
              </a:tblPr>
              <a:tblGrid>
                <a:gridCol w="1823720"/>
                <a:gridCol w="4491355"/>
                <a:gridCol w="5457190"/>
              </a:tblGrid>
              <a:tr h="335280">
                <a:tc>
                  <a:txBody>
                    <a:bodyPr/>
                    <a:p>
                      <a:pPr algn="ctr">
                        <a:buNone/>
                      </a:pPr>
                      <a:r>
                        <a:rPr lang="zh-CN" altLang="en-US" sz="1600"/>
                        <a:t>参数</a:t>
                      </a:r>
                      <a:endParaRPr lang="zh-CN" altLang="en-US" sz="1600"/>
                    </a:p>
                  </a:txBody>
                  <a:tcPr marL="91423" marR="91423" marT="45711" marB="45711" anchor="ctr" anchorCtr="0"/>
                </a:tc>
                <a:tc>
                  <a:txBody>
                    <a:bodyPr/>
                    <a:p>
                      <a:pPr algn="ctr">
                        <a:buNone/>
                      </a:pPr>
                      <a:r>
                        <a:rPr lang="en-US" altLang="zh-CN" sz="1600"/>
                        <a:t>GradientBoostingClassifier</a:t>
                      </a:r>
                      <a:endParaRPr lang="en-US" altLang="zh-CN" sz="1600"/>
                    </a:p>
                  </a:txBody>
                  <a:tcPr marL="91423" marR="91423" marT="45711" marB="45711" anchor="ctr" anchorCtr="0"/>
                </a:tc>
                <a:tc>
                  <a:txBody>
                    <a:bodyPr/>
                    <a:p>
                      <a:pPr algn="ctr">
                        <a:buNone/>
                      </a:pPr>
                      <a:r>
                        <a:rPr lang="zh-CN" altLang="en-US" sz="1600"/>
                        <a:t>GradientBoostingRegressor</a:t>
                      </a:r>
                      <a:endParaRPr lang="zh-CN" altLang="en-US" sz="1600"/>
                    </a:p>
                  </a:txBody>
                  <a:tcPr marL="91423" marR="91423" marT="45711" marB="45711" anchor="ctr" anchorCtr="0"/>
                </a:tc>
              </a:tr>
              <a:tr h="822960">
                <a:tc>
                  <a:txBody>
                    <a:bodyPr/>
                    <a:p>
                      <a:pPr algn="ctr">
                        <a:buNone/>
                      </a:pPr>
                      <a:r>
                        <a:rPr lang="en-US" altLang="zh-CN" sz="1600"/>
                        <a:t>alpha</a:t>
                      </a:r>
                      <a:endParaRPr lang="en-US" altLang="zh-CN" sz="1600"/>
                    </a:p>
                  </a:txBody>
                  <a:tcPr marL="91423" marR="91423" marT="45711" marB="45711" anchor="ctr" anchorCtr="0"/>
                </a:tc>
                <a:tc>
                  <a:txBody>
                    <a:bodyPr/>
                    <a:p>
                      <a:pPr algn="ctr">
                        <a:buNone/>
                      </a:pPr>
                      <a:r>
                        <a:rPr lang="zh-CN" altLang="en-US" sz="1600"/>
                        <a:t>不支持</a:t>
                      </a:r>
                      <a:endParaRPr lang="zh-CN" altLang="en-US" sz="1600"/>
                    </a:p>
                  </a:txBody>
                  <a:tcPr marL="91423" marR="91423" marT="45711" marB="45711" anchor="ctr" anchorCtr="0"/>
                </a:tc>
                <a:tc>
                  <a:txBody>
                    <a:bodyPr/>
                    <a:p>
                      <a:pPr algn="ctr">
                        <a:buNone/>
                      </a:pPr>
                      <a:r>
                        <a:rPr lang="zh-CN" altLang="en-US" sz="1600"/>
                        <a:t>当使用</a:t>
                      </a:r>
                      <a:r>
                        <a:rPr lang="en-US" altLang="zh-CN" sz="1600"/>
                        <a:t>huber</a:t>
                      </a:r>
                      <a:r>
                        <a:rPr lang="zh-CN" altLang="en-US" sz="1600"/>
                        <a:t>或者</a:t>
                      </a:r>
                      <a:r>
                        <a:rPr lang="en-US" altLang="zh-CN" sz="1600"/>
                        <a:t>quantile</a:t>
                      </a:r>
                      <a:r>
                        <a:rPr lang="zh-CN" altLang="en-US" sz="1600"/>
                        <a:t>损失函数的时候，需要给定分位数的值，默认为</a:t>
                      </a:r>
                      <a:r>
                        <a:rPr lang="en-US" altLang="zh-CN" sz="1600"/>
                        <a:t>0.9</a:t>
                      </a:r>
                      <a:r>
                        <a:rPr lang="zh-CN" altLang="en-US" sz="1600"/>
                        <a:t>；如果噪音数据比较多，可以适当的降低该参数值</a:t>
                      </a:r>
                      <a:endParaRPr lang="zh-CN" altLang="en-US" sz="1600"/>
                    </a:p>
                  </a:txBody>
                  <a:tcPr marL="91423" marR="91423" marT="45711" marB="45711" anchor="ctr" anchorCtr="0"/>
                </a:tc>
              </a:tr>
              <a:tr h="1066800">
                <a:tc>
                  <a:txBody>
                    <a:bodyPr/>
                    <a:p>
                      <a:pPr algn="ctr">
                        <a:buNone/>
                      </a:pPr>
                      <a:r>
                        <a:rPr lang="zh-CN" altLang="en-US" sz="1600"/>
                        <a:t>loss</a:t>
                      </a:r>
                      <a:endParaRPr lang="zh-CN" altLang="en-US" sz="1600"/>
                    </a:p>
                  </a:txBody>
                  <a:tcPr marL="91423" marR="91423" marT="45711" marB="45711" anchor="ctr" anchorCtr="0"/>
                </a:tc>
                <a:tc>
                  <a:txBody>
                    <a:bodyPr/>
                    <a:p>
                      <a:pPr algn="ctr">
                        <a:buNone/>
                      </a:pPr>
                      <a:r>
                        <a:rPr lang="zh-CN" altLang="en-US" sz="1600"/>
                        <a:t>给定损失函数，可选对数似然函数deviance和指数损失函数exponential；默认为</a:t>
                      </a:r>
                      <a:r>
                        <a:rPr lang="zh-CN" altLang="en-US" sz="1600">
                          <a:sym typeface="+mn-ea"/>
                        </a:rPr>
                        <a:t>deviance；不建议修改</a:t>
                      </a:r>
                      <a:endParaRPr lang="en-US" altLang="zh-CN" sz="1600"/>
                    </a:p>
                  </a:txBody>
                  <a:tcPr marL="91423" marR="91423" marT="45711" marB="45711" anchor="ctr" anchorCtr="0"/>
                </a:tc>
                <a:tc>
                  <a:txBody>
                    <a:bodyPr/>
                    <a:p>
                      <a:pPr algn="ctr">
                        <a:buNone/>
                      </a:pPr>
                      <a:r>
                        <a:rPr lang="zh-CN" altLang="en-US" sz="1600"/>
                        <a:t>给定损失函数，可选均方差</a:t>
                      </a:r>
                      <a:r>
                        <a:rPr lang="en-US" altLang="zh-CN" sz="1600"/>
                        <a:t>ls</a:t>
                      </a:r>
                      <a:r>
                        <a:rPr lang="zh-CN" altLang="en-US" sz="1600"/>
                        <a:t>、绝对损失</a:t>
                      </a:r>
                      <a:r>
                        <a:rPr lang="en-US" altLang="zh-CN" sz="1600"/>
                        <a:t>lad</a:t>
                      </a:r>
                      <a:r>
                        <a:rPr lang="zh-CN" altLang="en-US" sz="1600"/>
                        <a:t>、</a:t>
                      </a:r>
                      <a:r>
                        <a:rPr lang="en-US" altLang="zh-CN" sz="1600"/>
                        <a:t>Huber</a:t>
                      </a:r>
                      <a:r>
                        <a:rPr lang="zh-CN" altLang="en-US" sz="1600"/>
                        <a:t>损失</a:t>
                      </a:r>
                      <a:r>
                        <a:rPr lang="en-US" altLang="zh-CN" sz="1600"/>
                        <a:t>huber</a:t>
                      </a:r>
                      <a:r>
                        <a:rPr lang="zh-CN" altLang="en-US" sz="1600"/>
                        <a:t>、分位数损失</a:t>
                      </a:r>
                      <a:r>
                        <a:rPr lang="en-US" altLang="zh-CN" sz="1600"/>
                        <a:t>quantile</a:t>
                      </a:r>
                      <a:r>
                        <a:rPr lang="zh-CN" altLang="en-US" sz="1600"/>
                        <a:t>；默认</a:t>
                      </a:r>
                      <a:r>
                        <a:rPr lang="en-US" altLang="zh-CN" sz="1600"/>
                        <a:t>ls</a:t>
                      </a:r>
                      <a:r>
                        <a:rPr lang="zh-CN" altLang="en-US" sz="1600"/>
                        <a:t>；一般采用默认；如果噪音数据比较多，推荐</a:t>
                      </a:r>
                      <a:r>
                        <a:rPr lang="en-US" altLang="zh-CN" sz="1600"/>
                        <a:t>huber</a:t>
                      </a:r>
                      <a:r>
                        <a:rPr lang="zh-CN" altLang="en-US" sz="1600"/>
                        <a:t>；如果是分段预测，推荐</a:t>
                      </a:r>
                      <a:r>
                        <a:rPr lang="en-US" altLang="zh-CN" sz="1600"/>
                        <a:t>quantile</a:t>
                      </a:r>
                      <a:endParaRPr lang="en-US" altLang="zh-CN" sz="1600"/>
                    </a:p>
                  </a:txBody>
                  <a:tcPr marL="91423" marR="91423" marT="45711" marB="45711" anchor="ctr" anchorCtr="0"/>
                </a:tc>
              </a:tr>
              <a:tr h="335280">
                <a:tc>
                  <a:txBody>
                    <a:bodyPr/>
                    <a:p>
                      <a:pPr algn="ctr">
                        <a:buNone/>
                      </a:pPr>
                      <a:r>
                        <a:rPr lang="zh-CN" altLang="en-US" sz="1600"/>
                        <a:t>n_estimators</a:t>
                      </a:r>
                      <a:endParaRPr lang="zh-CN" altLang="en-US" sz="1600"/>
                    </a:p>
                  </a:txBody>
                  <a:tcPr marL="91423" marR="91423" marT="45711" marB="45711" anchor="ctr" anchorCtr="0"/>
                </a:tc>
                <a:tc gridSpan="2">
                  <a:txBody>
                    <a:bodyPr/>
                    <a:p>
                      <a:pPr algn="ctr">
                        <a:buNone/>
                      </a:pPr>
                      <a:r>
                        <a:rPr lang="zh-CN" altLang="en-US" sz="1600"/>
                        <a:t>最大迭代次数，值过小可能会导致欠拟合，值过大可能会导致过拟合，一般</a:t>
                      </a:r>
                      <a:r>
                        <a:rPr lang="en-US" altLang="zh-CN" sz="1600"/>
                        <a:t>50~100</a:t>
                      </a:r>
                      <a:r>
                        <a:rPr lang="zh-CN" altLang="en-US" sz="1600"/>
                        <a:t>比较适合，默认</a:t>
                      </a:r>
                      <a:r>
                        <a:rPr lang="en-US" altLang="zh-CN" sz="1600"/>
                        <a:t>50</a:t>
                      </a:r>
                      <a:endParaRPr lang="en-US" altLang="zh-CN" sz="1600"/>
                    </a:p>
                  </a:txBody>
                  <a:tcPr marL="91423" marR="91423" marT="45711" marB="45711" anchor="ctr" anchorCtr="0"/>
                </a:tc>
                <a:tc hMerge="1">
                  <a:tcPr anchor="ctr" anchorCtr="0"/>
                </a:tc>
              </a:tr>
              <a:tr h="579120">
                <a:tc>
                  <a:txBody>
                    <a:bodyPr/>
                    <a:p>
                      <a:pPr algn="ctr">
                        <a:buNone/>
                      </a:pPr>
                      <a:r>
                        <a:rPr lang="zh-CN" altLang="en-US" sz="1600"/>
                        <a:t>learning_rate</a:t>
                      </a:r>
                      <a:endParaRPr lang="zh-CN" altLang="en-US" sz="1600"/>
                    </a:p>
                  </a:txBody>
                  <a:tcPr marL="91423" marR="91423" marT="45711" marB="45711" anchor="ctr" anchorCtr="0"/>
                </a:tc>
                <a:tc gridSpan="2">
                  <a:txBody>
                    <a:bodyPr/>
                    <a:p>
                      <a:pPr algn="ctr">
                        <a:buNone/>
                      </a:pPr>
                      <a:r>
                        <a:rPr lang="zh-CN" altLang="en-US" sz="1600"/>
                        <a:t>指定每个弱分类器的权重缩减系数</a:t>
                      </a:r>
                      <a:r>
                        <a:rPr lang="en-US" altLang="zh-CN" sz="1600"/>
                        <a:t>v</a:t>
                      </a:r>
                      <a:r>
                        <a:rPr lang="zh-CN" altLang="en-US" sz="1600"/>
                        <a:t>，默认为</a:t>
                      </a:r>
                      <a:r>
                        <a:rPr lang="en-US" altLang="zh-CN" sz="1600"/>
                        <a:t>1</a:t>
                      </a:r>
                      <a:r>
                        <a:rPr lang="zh-CN" altLang="en-US" sz="1600"/>
                        <a:t>；一般从一个比较小的值开始进行调参；该值越小表示需要更多的弱分类器</a:t>
                      </a:r>
                      <a:endParaRPr lang="zh-CN" altLang="en-US" sz="1600"/>
                    </a:p>
                  </a:txBody>
                  <a:tcPr marL="91423" marR="91423" marT="45711" marB="45711" anchor="ctr" anchorCtr="0"/>
                </a:tc>
                <a:tc hMerge="1">
                  <a:tcPr anchor="ctr" anchorCtr="0"/>
                </a:tc>
              </a:tr>
              <a:tr h="579120">
                <a:tc>
                  <a:txBody>
                    <a:bodyPr/>
                    <a:p>
                      <a:pPr algn="ctr">
                        <a:buNone/>
                      </a:pPr>
                      <a:r>
                        <a:rPr lang="zh-CN" altLang="en-US" sz="1600"/>
                        <a:t>subsample</a:t>
                      </a:r>
                      <a:endParaRPr lang="zh-CN" altLang="en-US" sz="1600"/>
                    </a:p>
                  </a:txBody>
                  <a:tcPr marL="91423" marR="91423" marT="45711" marB="45711" anchor="ctr" anchorCtr="0"/>
                </a:tc>
                <a:tc gridSpan="2">
                  <a:txBody>
                    <a:bodyPr/>
                    <a:p>
                      <a:pPr algn="ctr">
                        <a:buNone/>
                      </a:pPr>
                      <a:r>
                        <a:rPr lang="zh-CN" altLang="en-US" sz="1600"/>
                        <a:t>给定训练模型的时候，进行子采样的比例值，取值范围</a:t>
                      </a:r>
                      <a:r>
                        <a:rPr lang="en-US" altLang="zh-CN" sz="1600"/>
                        <a:t>(0,1], </a:t>
                      </a:r>
                      <a:r>
                        <a:rPr lang="zh-CN" altLang="en-US" sz="1600"/>
                        <a:t>默认为</a:t>
                      </a:r>
                      <a:r>
                        <a:rPr lang="en-US" altLang="zh-CN" sz="1600"/>
                        <a:t>1</a:t>
                      </a:r>
                      <a:r>
                        <a:rPr lang="zh-CN" altLang="en-US" sz="1600"/>
                        <a:t>，表示不采用子采样；给值小于</a:t>
                      </a:r>
                      <a:r>
                        <a:rPr lang="en-US" altLang="zh-CN" sz="1600"/>
                        <a:t>1</a:t>
                      </a:r>
                      <a:r>
                        <a:rPr lang="zh-CN" altLang="en-US" sz="1600"/>
                        <a:t>表示采用部分数据进行模型训练，可以降低模型的过拟合情况；推荐</a:t>
                      </a:r>
                      <a:r>
                        <a:rPr lang="en-US" altLang="zh-CN" sz="1600"/>
                        <a:t>[0.5,0.8]</a:t>
                      </a:r>
                      <a:r>
                        <a:rPr lang="zh-CN" altLang="en-US" sz="1600"/>
                        <a:t>；采样采用的方式是不放回采样</a:t>
                      </a:r>
                      <a:endParaRPr lang="zh-CN" altLang="en-US" sz="1600"/>
                    </a:p>
                  </a:txBody>
                  <a:tcPr marL="91423" marR="91423" marT="45711" marB="45711" anchor="ctr" anchorCtr="0"/>
                </a:tc>
                <a:tc hMerge="1">
                  <a:tcPr anchor="ctr" anchorCtr="0"/>
                </a:tc>
              </a:tr>
              <a:tr h="335280">
                <a:tc>
                  <a:txBody>
                    <a:bodyPr/>
                    <a:p>
                      <a:pPr algn="ctr">
                        <a:buNone/>
                      </a:pPr>
                      <a:r>
                        <a:rPr lang="zh-CN" altLang="en-US" sz="1600"/>
                        <a:t>init</a:t>
                      </a:r>
                      <a:endParaRPr lang="zh-CN" altLang="en-US" sz="1600"/>
                    </a:p>
                  </a:txBody>
                  <a:tcPr marL="91423" marR="91423" marT="45711" marB="45711" anchor="ctr" anchorCtr="0"/>
                </a:tc>
                <a:tc gridSpan="2">
                  <a:txBody>
                    <a:bodyPr/>
                    <a:p>
                      <a:pPr algn="ctr">
                        <a:buNone/>
                      </a:pPr>
                      <a:r>
                        <a:rPr lang="zh-CN" altLang="en-US" sz="1600"/>
                        <a:t>给定初始化的模型，可以不给定</a:t>
                      </a:r>
                      <a:endParaRPr lang="zh-CN" altLang="en-US" sz="1600"/>
                    </a:p>
                  </a:txBody>
                  <a:tcPr marL="91423" marR="91423" marT="45711" marB="45711" anchor="ctr" anchorCtr="0"/>
                </a:tc>
                <a:tc hMerge="1">
                  <a:tcPr anchor="ctr" anchorCtr="0"/>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mn-ea"/>
              </a:rPr>
              <a:t>GBDT</a:t>
            </a:r>
            <a:r>
              <a:rPr lang="zh-CN" altLang="en-US" dirty="0">
                <a:sym typeface="+mn-ea"/>
              </a:rPr>
              <a:t>回归案例：波士顿房屋租赁价格预测</a:t>
            </a:r>
            <a:r>
              <a:rPr lang="en-US" altLang="zh-CN" dirty="0">
                <a:sym typeface="+mn-ea"/>
              </a:rPr>
              <a:t>(</a:t>
            </a:r>
            <a:r>
              <a:rPr lang="zh-CN" altLang="en-US" dirty="0">
                <a:sym typeface="+mn-ea"/>
              </a:rPr>
              <a:t>作业</a:t>
            </a:r>
            <a:r>
              <a:rPr lang="en-US" altLang="zh-CN" dirty="0">
                <a:sym typeface="+mn-ea"/>
              </a:rPr>
              <a:t>)</a:t>
            </a:r>
            <a:endParaRPr lang="en-US" altLang="zh-CN" dirty="0">
              <a:sym typeface="+mn-ea"/>
            </a:endParaRPr>
          </a:p>
        </p:txBody>
      </p:sp>
      <p:graphicFrame>
        <p:nvGraphicFramePr>
          <p:cNvPr id="12" name="对象 1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0015" name="" r:id="rId1" imgW="914400" imgH="215900" progId="Equation.KSEE3">
                  <p:embed/>
                </p:oleObj>
              </mc:Choice>
              <mc:Fallback>
                <p:oleObj name="" r:id="rId1" imgW="914400" imgH="215900" progId="Equation.KSEE3">
                  <p:embed/>
                  <p:pic>
                    <p:nvPicPr>
                      <p:cNvPr id="0" name="图片 8194"/>
                      <p:cNvPicPr/>
                      <p:nvPr/>
                    </p:nvPicPr>
                    <p:blipFill>
                      <a:blip r:embed="rId2"/>
                      <a:stretch>
                        <a:fillRect/>
                      </a:stretch>
                    </p:blipFill>
                    <p:spPr>
                      <a:xfrm>
                        <a:off x="5638567" y="3320435"/>
                        <a:ext cx="914231" cy="215860"/>
                      </a:xfrm>
                      <a:prstGeom prst="rect">
                        <a:avLst/>
                      </a:prstGeom>
                    </p:spPr>
                  </p:pic>
                </p:oleObj>
              </mc:Fallback>
            </mc:AlternateContent>
          </a:graphicData>
        </a:graphic>
      </p:graphicFrame>
      <p:sp>
        <p:nvSpPr>
          <p:cNvPr id="7" name="内容占位符 6"/>
          <p:cNvSpPr>
            <a:spLocks noGrp="1"/>
          </p:cNvSpPr>
          <p:nvPr>
            <p:ph idx="1"/>
          </p:nvPr>
        </p:nvSpPr>
        <p:spPr/>
        <p:txBody>
          <a:bodyPr>
            <a:normAutofit/>
          </a:bodyPr>
          <a:lstStyle/>
          <a:p>
            <a:pPr>
              <a:lnSpc>
                <a:spcPct val="150000"/>
              </a:lnSpc>
            </a:pPr>
            <a:r>
              <a:rPr lang="zh-CN" altLang="en-US" sz="2200" dirty="0">
                <a:solidFill>
                  <a:schemeClr val="tx1"/>
                </a:solidFill>
                <a:sym typeface="+mn-ea"/>
              </a:rPr>
              <a:t>基于</a:t>
            </a:r>
            <a:r>
              <a:rPr lang="zh-CN" altLang="en-US" sz="2200" dirty="0">
                <a:solidFill>
                  <a:schemeClr val="tx1"/>
                </a:solidFill>
                <a:sym typeface="+mn-ea"/>
                <a:hlinkClick r:id="rId3"/>
              </a:rPr>
              <a:t>波士顿房屋租赁数据</a:t>
            </a:r>
            <a:r>
              <a:rPr lang="zh-CN" altLang="en-US" sz="2200" dirty="0">
                <a:solidFill>
                  <a:schemeClr val="tx1"/>
                </a:solidFill>
                <a:sym typeface="+mn-ea"/>
              </a:rPr>
              <a:t>进行房屋租赁价格预测模型构建，使用集成学习的算法方式对模型进行构建，比较基于</a:t>
            </a:r>
            <a:r>
              <a:rPr lang="en-US" altLang="zh-CN" sz="2200" dirty="0">
                <a:solidFill>
                  <a:schemeClr val="tx1"/>
                </a:solidFill>
                <a:sym typeface="+mn-ea"/>
              </a:rPr>
              <a:t>GBDT</a:t>
            </a:r>
            <a:r>
              <a:rPr lang="zh-CN" altLang="en-US" sz="2200" dirty="0">
                <a:solidFill>
                  <a:schemeClr val="tx1"/>
                </a:solidFill>
                <a:sym typeface="+mn-ea"/>
              </a:rPr>
              <a:t>的模型效果和单模型</a:t>
            </a:r>
            <a:r>
              <a:rPr lang="en-US" altLang="zh-CN" sz="2200" dirty="0">
                <a:solidFill>
                  <a:schemeClr val="tx1"/>
                </a:solidFill>
                <a:sym typeface="+mn-ea"/>
              </a:rPr>
              <a:t>(</a:t>
            </a:r>
            <a:r>
              <a:rPr lang="zh-CN" altLang="en-US" sz="2200" dirty="0">
                <a:solidFill>
                  <a:schemeClr val="tx1"/>
                </a:solidFill>
                <a:sym typeface="+mn-ea"/>
              </a:rPr>
              <a:t>单个线性回归、单个决策树</a:t>
            </a:r>
            <a:r>
              <a:rPr lang="en-US" altLang="zh-CN" sz="2200" dirty="0">
                <a:solidFill>
                  <a:schemeClr val="tx1"/>
                </a:solidFill>
                <a:sym typeface="+mn-ea"/>
              </a:rPr>
              <a:t>)</a:t>
            </a:r>
            <a:r>
              <a:rPr lang="zh-CN" altLang="en-US" sz="2200" dirty="0">
                <a:solidFill>
                  <a:schemeClr val="tx1"/>
                </a:solidFill>
                <a:sym typeface="+mn-ea"/>
              </a:rPr>
              <a:t>情况下的</a:t>
            </a:r>
            <a:r>
              <a:rPr lang="en-US" altLang="zh-CN" sz="2200" dirty="0">
                <a:solidFill>
                  <a:schemeClr val="tx1"/>
                </a:solidFill>
                <a:sym typeface="+mn-ea"/>
              </a:rPr>
              <a:t>R2</a:t>
            </a:r>
            <a:r>
              <a:rPr lang="zh-CN" altLang="en-US" sz="2200" dirty="0">
                <a:solidFill>
                  <a:schemeClr val="tx1"/>
                </a:solidFill>
                <a:sym typeface="+mn-ea"/>
              </a:rPr>
              <a:t>的评估值的比较。</a:t>
            </a:r>
            <a:endParaRPr lang="zh-CN" altLang="en-US" sz="2400" dirty="0">
              <a:sym typeface="+mn-ea"/>
            </a:endParaRPr>
          </a:p>
          <a:p>
            <a:pPr lvl="1">
              <a:lnSpc>
                <a:spcPct val="150000"/>
              </a:lnSpc>
            </a:pPr>
            <a:r>
              <a:rPr lang="zh-CN" altLang="en-US" sz="2000" dirty="0">
                <a:solidFill>
                  <a:schemeClr val="tx1"/>
                </a:solidFill>
                <a:sym typeface="+mn-ea"/>
              </a:rPr>
              <a:t>数据下载</a:t>
            </a:r>
            <a:r>
              <a:rPr lang="en-US" altLang="zh-CN" sz="2000" dirty="0">
                <a:solidFill>
                  <a:schemeClr val="tx1"/>
                </a:solidFill>
                <a:sym typeface="+mn-ea"/>
              </a:rPr>
              <a:t>url: http://archive.ics.uci.edu/ml/datasets/Housing(</a:t>
            </a:r>
            <a:r>
              <a:rPr lang="zh-CN" altLang="en-US" sz="2000" dirty="0">
                <a:solidFill>
                  <a:schemeClr val="tx1"/>
                </a:solidFill>
                <a:sym typeface="+mn-ea"/>
              </a:rPr>
              <a:t>现在没法下载啦</a:t>
            </a:r>
            <a:r>
              <a:rPr lang="en-US" altLang="zh-CN" sz="2000" dirty="0">
                <a:solidFill>
                  <a:schemeClr val="tx1"/>
                </a:solidFill>
                <a:sym typeface="+mn-ea"/>
              </a:rPr>
              <a:t>)</a:t>
            </a:r>
            <a:endParaRPr lang="en-US" altLang="zh-CN" sz="2000" dirty="0">
              <a:solidFill>
                <a:schemeClr val="tx1"/>
              </a:solidFill>
              <a:sym typeface="+mn-ea"/>
            </a:endParaRPr>
          </a:p>
        </p:txBody>
      </p:sp>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0016" name="" r:id="rId4" imgW="914400" imgH="215900" progId="Equation.KSEE3">
                  <p:embed/>
                </p:oleObj>
              </mc:Choice>
              <mc:Fallback>
                <p:oleObj name="" r:id="rId4" imgW="914400" imgH="215900" progId="Equation.KSEE3">
                  <p:embed/>
                  <p:pic>
                    <p:nvPicPr>
                      <p:cNvPr id="0" name="图片 10240"/>
                      <p:cNvPicPr/>
                      <p:nvPr/>
                    </p:nvPicPr>
                    <p:blipFill>
                      <a:blip r:embed="rId2"/>
                      <a:stretch>
                        <a:fillRect/>
                      </a:stretch>
                    </p:blipFill>
                    <p:spPr>
                      <a:xfrm>
                        <a:off x="5638567" y="3320435"/>
                        <a:ext cx="914231" cy="215860"/>
                      </a:xfrm>
                      <a:prstGeom prst="rect">
                        <a:avLst/>
                      </a:prstGeom>
                    </p:spPr>
                  </p:pic>
                </p:oleObj>
              </mc:Fallback>
            </mc:AlternateContent>
          </a:graphicData>
        </a:graphic>
      </p:graphicFrame>
      <p:pic>
        <p:nvPicPr>
          <p:cNvPr id="4" name="图片 3"/>
          <p:cNvPicPr>
            <a:picLocks noChangeAspect="1"/>
          </p:cNvPicPr>
          <p:nvPr/>
        </p:nvPicPr>
        <p:blipFill>
          <a:blip r:embed="rId5"/>
          <a:stretch>
            <a:fillRect/>
          </a:stretch>
        </p:blipFill>
        <p:spPr>
          <a:xfrm>
            <a:off x="320792" y="3646765"/>
            <a:ext cx="5189529" cy="2656348"/>
          </a:xfrm>
          <a:prstGeom prst="rect">
            <a:avLst/>
          </a:prstGeom>
        </p:spPr>
      </p:pic>
      <p:pic>
        <p:nvPicPr>
          <p:cNvPr id="5" name="图片 4"/>
          <p:cNvPicPr>
            <a:picLocks noChangeAspect="1"/>
          </p:cNvPicPr>
          <p:nvPr/>
        </p:nvPicPr>
        <p:blipFill>
          <a:blip r:embed="rId6"/>
          <a:stretch>
            <a:fillRect/>
          </a:stretch>
        </p:blipFill>
        <p:spPr>
          <a:xfrm>
            <a:off x="5375726" y="3784534"/>
            <a:ext cx="6479610" cy="2519213"/>
          </a:xfrm>
          <a:prstGeom prst="rect">
            <a:avLst/>
          </a:prstGeom>
        </p:spPr>
      </p:pic>
      <p:pic>
        <p:nvPicPr>
          <p:cNvPr id="6" name="图片 5"/>
          <p:cNvPicPr>
            <a:picLocks noChangeAspect="1"/>
          </p:cNvPicPr>
          <p:nvPr/>
        </p:nvPicPr>
        <p:blipFill>
          <a:blip r:embed="rId7"/>
          <a:srcRect l="13667" t="24859" r="22926" b="-6328"/>
          <a:stretch>
            <a:fillRect/>
          </a:stretch>
        </p:blipFill>
        <p:spPr>
          <a:xfrm>
            <a:off x="2332100" y="3585816"/>
            <a:ext cx="2547783" cy="457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7320" y="1010920"/>
            <a:ext cx="11848465" cy="5758180"/>
          </a:xfrm>
        </p:spPr>
        <p:txBody>
          <a:bodyPr>
            <a:noAutofit/>
          </a:bodyPr>
          <a:p>
            <a:pPr>
              <a:lnSpc>
                <a:spcPct val="150000"/>
              </a:lnSpc>
            </a:pPr>
            <a:r>
              <a:rPr lang="en-US" altLang="zh-CN" sz="1900"/>
              <a:t> </a:t>
            </a:r>
            <a:r>
              <a:rPr lang="zh-CN" altLang="en-US" sz="1900"/>
              <a:t>样本选择：</a:t>
            </a:r>
            <a:r>
              <a:rPr lang="en-US" altLang="zh-CN" sz="1900"/>
              <a:t>Bagging</a:t>
            </a:r>
            <a:r>
              <a:rPr lang="zh-CN" altLang="en-US" sz="1900"/>
              <a:t>算法是有放回的随机采样；</a:t>
            </a:r>
            <a:r>
              <a:rPr lang="en-US" altLang="zh-CN" sz="1900"/>
              <a:t>Boosting</a:t>
            </a:r>
            <a:r>
              <a:rPr lang="zh-CN" altLang="en-US" sz="1900"/>
              <a:t>算法是每一轮训练集不变，只是训练集中的每个样例在分类器中的权重发生变化或者目标属性</a:t>
            </a:r>
            <a:r>
              <a:rPr lang="en-US" altLang="zh-CN" sz="1900"/>
              <a:t>y</a:t>
            </a:r>
            <a:r>
              <a:rPr lang="zh-CN" altLang="en-US" sz="1900"/>
              <a:t>发生变化，而权重</a:t>
            </a:r>
            <a:r>
              <a:rPr lang="en-US" altLang="zh-CN" sz="1900"/>
              <a:t>&amp;y</a:t>
            </a:r>
            <a:r>
              <a:rPr lang="zh-CN" altLang="en-US" sz="1900"/>
              <a:t>值都是根据上一轮的预测结果进行调整；</a:t>
            </a:r>
            <a:endParaRPr lang="zh-CN" altLang="en-US" sz="1900"/>
          </a:p>
          <a:p>
            <a:pPr>
              <a:lnSpc>
                <a:spcPct val="150000"/>
              </a:lnSpc>
            </a:pPr>
            <a:r>
              <a:rPr lang="zh-CN" altLang="en-US" sz="1900"/>
              <a:t> 样例权重：</a:t>
            </a:r>
            <a:r>
              <a:rPr lang="en-US" altLang="zh-CN" sz="1900"/>
              <a:t>Bagging</a:t>
            </a:r>
            <a:r>
              <a:rPr lang="zh-CN" altLang="en-US" sz="1900"/>
              <a:t>使用随机抽样，样例是等权重；</a:t>
            </a:r>
            <a:r>
              <a:rPr lang="en-US" altLang="zh-CN" sz="1900"/>
              <a:t>Boosting</a:t>
            </a:r>
            <a:r>
              <a:rPr lang="zh-CN" altLang="en-US" sz="1900"/>
              <a:t>根据错误率不断的调整样例的权重值，错误率越大则权重越大</a:t>
            </a:r>
            <a:r>
              <a:rPr lang="en-US" altLang="zh-CN" sz="1900"/>
              <a:t>(Adaboost)</a:t>
            </a:r>
            <a:r>
              <a:rPr lang="zh-CN" altLang="en-US" sz="1900"/>
              <a:t>；</a:t>
            </a:r>
            <a:endParaRPr lang="zh-CN" altLang="en-US" sz="1900"/>
          </a:p>
          <a:p>
            <a:pPr>
              <a:lnSpc>
                <a:spcPct val="150000"/>
              </a:lnSpc>
            </a:pPr>
            <a:r>
              <a:rPr lang="zh-CN" altLang="en-US" sz="1900"/>
              <a:t> 预测函数：</a:t>
            </a:r>
            <a:r>
              <a:rPr lang="en-US" altLang="zh-CN" sz="1900"/>
              <a:t>Bagging</a:t>
            </a:r>
            <a:r>
              <a:rPr lang="zh-CN" altLang="en-US" sz="1900"/>
              <a:t>所有预测模型的权重相等；</a:t>
            </a:r>
            <a:r>
              <a:rPr lang="en-US" altLang="zh-CN" sz="1900"/>
              <a:t>Boosting</a:t>
            </a:r>
            <a:r>
              <a:rPr lang="zh-CN" altLang="en-US" sz="1900"/>
              <a:t>算法对于误差小的分类器具有更大的权重（</a:t>
            </a:r>
            <a:r>
              <a:rPr lang="en-US" altLang="zh-CN" sz="1900"/>
              <a:t>Adaboost</a:t>
            </a:r>
            <a:r>
              <a:rPr lang="zh-CN" altLang="en-US" sz="1900"/>
              <a:t>）。</a:t>
            </a:r>
            <a:endParaRPr lang="zh-CN" altLang="en-US" sz="1900"/>
          </a:p>
          <a:p>
            <a:pPr>
              <a:lnSpc>
                <a:spcPct val="150000"/>
              </a:lnSpc>
            </a:pPr>
            <a:r>
              <a:rPr lang="zh-CN" altLang="en-US" sz="1900"/>
              <a:t> 并行计算：</a:t>
            </a:r>
            <a:r>
              <a:rPr lang="en-US" altLang="zh-CN" sz="1900"/>
              <a:t>Bagging</a:t>
            </a:r>
            <a:r>
              <a:rPr lang="zh-CN" altLang="en-US" sz="1900"/>
              <a:t>算法可以并行生成各个基模型；</a:t>
            </a:r>
            <a:r>
              <a:rPr lang="en-US" altLang="zh-CN" sz="1900"/>
              <a:t>Boosting</a:t>
            </a:r>
            <a:r>
              <a:rPr lang="zh-CN" altLang="en-US" sz="1900"/>
              <a:t>理论上只能顺序生成，因为后一个模型需要前一个模型的结果；</a:t>
            </a:r>
            <a:endParaRPr lang="zh-CN" altLang="en-US" sz="1900"/>
          </a:p>
          <a:p>
            <a:pPr>
              <a:lnSpc>
                <a:spcPct val="150000"/>
              </a:lnSpc>
            </a:pPr>
            <a:r>
              <a:rPr lang="zh-CN" altLang="en-US" sz="1900"/>
              <a:t> </a:t>
            </a:r>
            <a:r>
              <a:rPr lang="en-US" altLang="zh-CN" sz="1900"/>
              <a:t>Bagging</a:t>
            </a:r>
            <a:r>
              <a:rPr lang="zh-CN" altLang="en-US" sz="1900"/>
              <a:t>是减少模型的</a:t>
            </a:r>
            <a:r>
              <a:rPr lang="en-US" altLang="zh-CN" sz="1900"/>
              <a:t>variance(</a:t>
            </a:r>
            <a:r>
              <a:rPr lang="zh-CN" altLang="en-US" sz="1900"/>
              <a:t>方差</a:t>
            </a:r>
            <a:r>
              <a:rPr lang="en-US" altLang="zh-CN" sz="1900"/>
              <a:t>)</a:t>
            </a:r>
            <a:r>
              <a:rPr lang="zh-CN" altLang="en-US" sz="1900"/>
              <a:t>；</a:t>
            </a:r>
            <a:r>
              <a:rPr lang="en-US" altLang="zh-CN" sz="1900"/>
              <a:t>Boosting</a:t>
            </a:r>
            <a:r>
              <a:rPr lang="zh-CN" altLang="en-US" sz="1900"/>
              <a:t>是减少模型的</a:t>
            </a:r>
            <a:r>
              <a:rPr lang="en-US" altLang="zh-CN" sz="1900"/>
              <a:t>Bias(</a:t>
            </a:r>
            <a:r>
              <a:rPr lang="zh-CN" altLang="en-US" sz="1900"/>
              <a:t>偏度</a:t>
            </a:r>
            <a:r>
              <a:rPr lang="en-US" altLang="zh-CN" sz="1900"/>
              <a:t>)</a:t>
            </a:r>
            <a:r>
              <a:rPr lang="zh-CN" altLang="en-US" sz="1900"/>
              <a:t>。</a:t>
            </a:r>
            <a:endParaRPr lang="zh-CN" altLang="en-US" sz="1900"/>
          </a:p>
          <a:p>
            <a:pPr>
              <a:lnSpc>
                <a:spcPct val="150000"/>
              </a:lnSpc>
            </a:pPr>
            <a:r>
              <a:rPr lang="zh-CN" altLang="en-US" sz="1900"/>
              <a:t> </a:t>
            </a:r>
            <a:r>
              <a:rPr lang="en-US" altLang="zh-CN" sz="1900"/>
              <a:t>Bagging</a:t>
            </a:r>
            <a:r>
              <a:rPr lang="zh-CN" altLang="en-US" sz="1900"/>
              <a:t>里每个分类模型都是强分类器，因为降低的是方差，方差过高需要降低是过拟合；</a:t>
            </a:r>
            <a:r>
              <a:rPr lang="en-US" altLang="zh-CN" sz="1900"/>
              <a:t>Boosting</a:t>
            </a:r>
            <a:r>
              <a:rPr lang="zh-CN" altLang="en-US" sz="1900"/>
              <a:t>里每个分类模型都是弱分类器，因为降低的是偏度，</a:t>
            </a:r>
            <a:r>
              <a:rPr lang="zh-CN" altLang="en-US" sz="1900">
                <a:sym typeface="+mn-ea"/>
              </a:rPr>
              <a:t>偏度过高是欠拟合。</a:t>
            </a:r>
            <a:endParaRPr lang="zh-CN" altLang="en-US" sz="1900">
              <a:sym typeface="+mn-ea"/>
            </a:endParaRPr>
          </a:p>
        </p:txBody>
      </p:sp>
      <p:sp>
        <p:nvSpPr>
          <p:cNvPr id="4" name="标题 3"/>
          <p:cNvSpPr>
            <a:spLocks noGrp="1"/>
          </p:cNvSpPr>
          <p:nvPr>
            <p:ph type="title"/>
          </p:nvPr>
        </p:nvSpPr>
        <p:spPr/>
        <p:txBody>
          <a:bodyPr/>
          <a:p>
            <a:r>
              <a:rPr lang="en-US" altLang="zh-CN"/>
              <a:t>Bagging</a:t>
            </a:r>
            <a:r>
              <a:rPr lang="zh-CN" altLang="en-US"/>
              <a:t>、</a:t>
            </a:r>
            <a:r>
              <a:rPr lang="en-US" altLang="zh-CN"/>
              <a:t>Boosting</a:t>
            </a:r>
            <a:r>
              <a:rPr lang="zh-CN" altLang="en-US"/>
              <a:t>的区别</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error = Bias + Variance</a:t>
            </a:r>
            <a:endParaRPr lang="en-US" altLang="zh-CN"/>
          </a:p>
        </p:txBody>
      </p:sp>
      <p:sp>
        <p:nvSpPr>
          <p:cNvPr id="4" name="标题 3"/>
          <p:cNvSpPr>
            <a:spLocks noGrp="1"/>
          </p:cNvSpPr>
          <p:nvPr>
            <p:ph type="title"/>
          </p:nvPr>
        </p:nvSpPr>
        <p:spPr/>
        <p:txBody>
          <a:bodyPr>
            <a:normAutofit/>
          </a:bodyPr>
          <a:p>
            <a:r>
              <a:rPr lang="en-US" altLang="zh-CN"/>
              <a:t>Bagging</a:t>
            </a:r>
            <a:r>
              <a:rPr lang="zh-CN" altLang="en-US"/>
              <a:t>、</a:t>
            </a:r>
            <a:r>
              <a:rPr lang="en-US" altLang="zh-CN"/>
              <a:t>Boosting</a:t>
            </a:r>
            <a:r>
              <a:rPr lang="zh-CN" altLang="en-US"/>
              <a:t>的区别</a:t>
            </a:r>
            <a:endParaRPr lang="zh-CN" altLang="en-US"/>
          </a:p>
        </p:txBody>
      </p:sp>
      <p:pic>
        <p:nvPicPr>
          <p:cNvPr id="5" name="图片 4"/>
          <p:cNvPicPr>
            <a:picLocks noChangeAspect="1"/>
          </p:cNvPicPr>
          <p:nvPr/>
        </p:nvPicPr>
        <p:blipFill>
          <a:blip r:embed="rId1"/>
          <a:srcRect l="8101" t="17195" r="18124" b="20803"/>
          <a:stretch>
            <a:fillRect/>
          </a:stretch>
        </p:blipFill>
        <p:spPr>
          <a:xfrm>
            <a:off x="1560082" y="1819573"/>
            <a:ext cx="7317020" cy="4356563"/>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r>
              <a:rPr lang="en-US" altLang="zh-CN">
                <a:sym typeface="+mn-ea"/>
              </a:rPr>
              <a:t> Bagging</a:t>
            </a:r>
            <a:r>
              <a:rPr lang="zh-CN" altLang="en-US">
                <a:sym typeface="+mn-ea"/>
              </a:rPr>
              <a:t>对样本重采样，对每一轮的采样数据集都训练一个模型，最后取平均。由于样本集的相似性和使用的同种模型，因此各个模型的具有相似的</a:t>
            </a:r>
            <a:r>
              <a:rPr lang="en-US" altLang="zh-CN">
                <a:sym typeface="+mn-ea"/>
              </a:rPr>
              <a:t>bias</a:t>
            </a:r>
            <a:r>
              <a:rPr lang="zh-CN" altLang="en-US">
                <a:sym typeface="+mn-ea"/>
              </a:rPr>
              <a:t>和</a:t>
            </a:r>
            <a:r>
              <a:rPr lang="en-US" altLang="zh-CN">
                <a:sym typeface="+mn-ea"/>
              </a:rPr>
              <a:t>variance</a:t>
            </a:r>
            <a:r>
              <a:rPr lang="zh-CN" altLang="en-US">
                <a:sym typeface="+mn-ea"/>
              </a:rPr>
              <a:t>；</a:t>
            </a:r>
            <a:endParaRPr lang="zh-CN" altLang="en-US">
              <a:sym typeface="+mn-ea"/>
            </a:endParaRPr>
          </a:p>
        </p:txBody>
      </p:sp>
      <p:sp>
        <p:nvSpPr>
          <p:cNvPr id="4" name="标题 3"/>
          <p:cNvSpPr>
            <a:spLocks noGrp="1"/>
          </p:cNvSpPr>
          <p:nvPr>
            <p:ph type="title"/>
          </p:nvPr>
        </p:nvSpPr>
        <p:spPr/>
        <p:txBody>
          <a:bodyPr/>
          <a:p>
            <a:r>
              <a:rPr lang="en-US" altLang="zh-CN"/>
              <a:t>Bagging</a:t>
            </a:r>
            <a:r>
              <a:rPr lang="zh-CN" altLang="en-US"/>
              <a:t>、</a:t>
            </a:r>
            <a:r>
              <a:rPr lang="en-US" altLang="zh-CN"/>
              <a:t>Boosting</a:t>
            </a:r>
            <a:r>
              <a:rPr lang="zh-CN" altLang="en-US"/>
              <a:t>的区别</a:t>
            </a:r>
            <a:endParaRPr lang="zh-CN" altLang="en-US"/>
          </a:p>
        </p:txBody>
      </p:sp>
      <p:graphicFrame>
        <p:nvGraphicFramePr>
          <p:cNvPr id="2" name="对象 1">
            <a:hlinkClick r:id="" action="ppaction://ole?verb="/>
          </p:cNvPr>
          <p:cNvGraphicFramePr>
            <a:graphicFrameLocks noChangeAspect="1"/>
          </p:cNvGraphicFramePr>
          <p:nvPr/>
        </p:nvGraphicFramePr>
        <p:xfrm>
          <a:off x="1810313" y="3690082"/>
          <a:ext cx="2611271" cy="1887505"/>
        </p:xfrm>
        <a:graphic>
          <a:graphicData uri="http://schemas.openxmlformats.org/presentationml/2006/ole">
            <mc:AlternateContent xmlns:mc="http://schemas.openxmlformats.org/markup-compatibility/2006">
              <mc:Choice xmlns:v="urn:schemas-microsoft-com:vml" Requires="v">
                <p:oleObj spid="_x0000_s9217" name="" r:id="rId1" imgW="1193800" imgH="862965" progId="Equation.KSEE3">
                  <p:embed/>
                </p:oleObj>
              </mc:Choice>
              <mc:Fallback>
                <p:oleObj name="" r:id="rId1" imgW="1193800" imgH="862965" progId="Equation.KSEE3">
                  <p:embed/>
                  <p:pic>
                    <p:nvPicPr>
                      <p:cNvPr id="0" name="图片 9216"/>
                      <p:cNvPicPr/>
                      <p:nvPr/>
                    </p:nvPicPr>
                    <p:blipFill>
                      <a:blip r:embed="rId2"/>
                      <a:stretch>
                        <a:fillRect/>
                      </a:stretch>
                    </p:blipFill>
                    <p:spPr>
                      <a:xfrm>
                        <a:off x="1810313" y="3690082"/>
                        <a:ext cx="2611271" cy="18875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022449" y="3326949"/>
          <a:ext cx="5379359" cy="1467213"/>
        </p:xfrm>
        <a:graphic>
          <a:graphicData uri="http://schemas.openxmlformats.org/presentationml/2006/ole">
            <mc:AlternateContent xmlns:mc="http://schemas.openxmlformats.org/markup-compatibility/2006">
              <mc:Choice xmlns:v="urn:schemas-microsoft-com:vml" Requires="v">
                <p:oleObj spid="_x0000_s9218" name="" r:id="rId3" imgW="2514600" imgH="685800" progId="Equation.KSEE3">
                  <p:embed/>
                </p:oleObj>
              </mc:Choice>
              <mc:Fallback>
                <p:oleObj name="" r:id="rId3" imgW="2514600" imgH="685800" progId="Equation.KSEE3">
                  <p:embed/>
                  <p:pic>
                    <p:nvPicPr>
                      <p:cNvPr id="0" name="图片 9217"/>
                      <p:cNvPicPr/>
                      <p:nvPr/>
                    </p:nvPicPr>
                    <p:blipFill>
                      <a:blip r:embed="rId4"/>
                      <a:stretch>
                        <a:fillRect/>
                      </a:stretch>
                    </p:blipFill>
                    <p:spPr>
                      <a:xfrm>
                        <a:off x="5022449" y="3326949"/>
                        <a:ext cx="5379359" cy="1467213"/>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077367" y="4891934"/>
          <a:ext cx="5269524" cy="1467213"/>
        </p:xfrm>
        <a:graphic>
          <a:graphicData uri="http://schemas.openxmlformats.org/presentationml/2006/ole">
            <mc:AlternateContent xmlns:mc="http://schemas.openxmlformats.org/markup-compatibility/2006">
              <mc:Choice xmlns:v="urn:schemas-microsoft-com:vml" Requires="v">
                <p:oleObj spid="_x0000_s7" name="" r:id="rId5" imgW="2463165" imgH="685800" progId="Equation.KSEE3">
                  <p:embed/>
                </p:oleObj>
              </mc:Choice>
              <mc:Fallback>
                <p:oleObj name="" r:id="rId5" imgW="2463165" imgH="685800" progId="Equation.KSEE3">
                  <p:embed/>
                  <p:pic>
                    <p:nvPicPr>
                      <p:cNvPr id="0" name="图片 9217"/>
                      <p:cNvPicPr/>
                      <p:nvPr/>
                    </p:nvPicPr>
                    <p:blipFill>
                      <a:blip r:embed="rId6"/>
                      <a:stretch>
                        <a:fillRect/>
                      </a:stretch>
                    </p:blipFill>
                    <p:spPr>
                      <a:xfrm>
                        <a:off x="5077367" y="4891934"/>
                        <a:ext cx="5269524" cy="1467213"/>
                      </a:xfrm>
                      <a:prstGeom prst="rect">
                        <a:avLst/>
                      </a:prstGeom>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Stacking</a:t>
            </a:r>
            <a:r>
              <a:rPr lang="zh-CN" altLang="en-US" sz="2400"/>
              <a:t>是指训练一个模型用于组合</a:t>
            </a:r>
            <a:r>
              <a:rPr lang="en-US" altLang="zh-CN" sz="2400"/>
              <a:t>(combine)</a:t>
            </a:r>
            <a:r>
              <a:rPr lang="zh-CN" altLang="en-US" sz="2400"/>
              <a:t>其它模型</a:t>
            </a:r>
            <a:r>
              <a:rPr lang="en-US" altLang="zh-CN" sz="2400"/>
              <a:t>(</a:t>
            </a:r>
            <a:r>
              <a:rPr lang="zh-CN" altLang="en-US" sz="2400"/>
              <a:t>基模型</a:t>
            </a:r>
            <a:r>
              <a:rPr lang="en-US" altLang="zh-CN" sz="2400"/>
              <a:t>/</a:t>
            </a:r>
            <a:r>
              <a:rPr lang="zh-CN" altLang="en-US" sz="2400"/>
              <a:t>基学习器</a:t>
            </a:r>
            <a:r>
              <a:rPr lang="en-US" altLang="zh-CN" sz="2400"/>
              <a:t>)</a:t>
            </a:r>
            <a:r>
              <a:rPr lang="zh-CN" altLang="en-US" sz="2400"/>
              <a:t>的技术。即首先训练出多个不同的模型，然后再以之前训练的各个模型的输出作为输入来新训练一个新的模型，从而得到一个最终的模型。一般情况下使用单层的</a:t>
            </a:r>
            <a:r>
              <a:rPr lang="en-US" altLang="zh-CN" sz="2400"/>
              <a:t>Logistic</a:t>
            </a:r>
            <a:r>
              <a:rPr lang="zh-CN" altLang="en-US" sz="2400"/>
              <a:t>回归作为组合模型。</a:t>
            </a:r>
            <a:endParaRPr lang="zh-CN" altLang="en-US" sz="2400"/>
          </a:p>
        </p:txBody>
      </p:sp>
      <p:sp>
        <p:nvSpPr>
          <p:cNvPr id="4" name="标题 3"/>
          <p:cNvSpPr>
            <a:spLocks noGrp="1"/>
          </p:cNvSpPr>
          <p:nvPr>
            <p:ph type="title"/>
          </p:nvPr>
        </p:nvSpPr>
        <p:spPr/>
        <p:txBody>
          <a:bodyPr/>
          <a:p>
            <a:r>
              <a:rPr lang="en-US" altLang="zh-CN">
                <a:sym typeface="+mn-ea"/>
              </a:rPr>
              <a:t>Stacking</a:t>
            </a:r>
            <a:endParaRPr lang="zh-CN" altLang="en-US"/>
          </a:p>
        </p:txBody>
      </p:sp>
      <p:pic>
        <p:nvPicPr>
          <p:cNvPr id="5" name="图片 4"/>
          <p:cNvPicPr>
            <a:picLocks noChangeAspect="1"/>
          </p:cNvPicPr>
          <p:nvPr/>
        </p:nvPicPr>
        <p:blipFill>
          <a:blip r:embed="rId1"/>
          <a:srcRect t="14713" b="25115"/>
          <a:stretch>
            <a:fillRect/>
          </a:stretch>
        </p:blipFill>
        <p:spPr>
          <a:xfrm>
            <a:off x="3085662" y="3542007"/>
            <a:ext cx="5839649" cy="263539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Bagging</a:t>
            </a:r>
            <a:r>
              <a:rPr lang="zh-CN" altLang="en-US">
                <a:sym typeface="+mn-ea"/>
              </a:rPr>
              <a:t>方法</a:t>
            </a:r>
            <a:r>
              <a:rPr lang="en-US" altLang="zh-CN">
                <a:sym typeface="+mn-ea"/>
              </a:rPr>
              <a:t>_</a:t>
            </a:r>
            <a:r>
              <a:rPr lang="zh-CN" altLang="en-US">
                <a:sym typeface="+mn-ea"/>
              </a:rPr>
              <a:t>训练过程</a:t>
            </a:r>
            <a:endParaRPr lang="zh-CN" altLang="en-US">
              <a:sym typeface="+mn-ea"/>
            </a:endParaRPr>
          </a:p>
        </p:txBody>
      </p:sp>
      <p:grpSp>
        <p:nvGrpSpPr>
          <p:cNvPr id="31" name="组合 30"/>
          <p:cNvGrpSpPr/>
          <p:nvPr/>
        </p:nvGrpSpPr>
        <p:grpSpPr>
          <a:xfrm>
            <a:off x="701721" y="1438644"/>
            <a:ext cx="10408263" cy="4715907"/>
            <a:chOff x="555" y="2252"/>
            <a:chExt cx="16394" cy="7428"/>
          </a:xfrm>
        </p:grpSpPr>
        <p:grpSp>
          <p:nvGrpSpPr>
            <p:cNvPr id="24" name="组合 23"/>
            <p:cNvGrpSpPr/>
            <p:nvPr/>
          </p:nvGrpSpPr>
          <p:grpSpPr>
            <a:xfrm>
              <a:off x="555" y="2252"/>
              <a:ext cx="10768" cy="7428"/>
              <a:chOff x="555" y="2252"/>
              <a:chExt cx="10768" cy="7428"/>
            </a:xfrm>
          </p:grpSpPr>
          <p:grpSp>
            <p:nvGrpSpPr>
              <p:cNvPr id="14" name="组合 13"/>
              <p:cNvGrpSpPr/>
              <p:nvPr/>
            </p:nvGrpSpPr>
            <p:grpSpPr>
              <a:xfrm>
                <a:off x="555" y="2252"/>
                <a:ext cx="6722" cy="7359"/>
                <a:chOff x="479" y="1598"/>
                <a:chExt cx="6722" cy="7359"/>
              </a:xfrm>
            </p:grpSpPr>
            <p:grpSp>
              <p:nvGrpSpPr>
                <p:cNvPr id="12" name="组合 11"/>
                <p:cNvGrpSpPr/>
                <p:nvPr/>
              </p:nvGrpSpPr>
              <p:grpSpPr>
                <a:xfrm>
                  <a:off x="479" y="1598"/>
                  <a:ext cx="6722" cy="7359"/>
                  <a:chOff x="479" y="1598"/>
                  <a:chExt cx="6722" cy="7359"/>
                </a:xfrm>
              </p:grpSpPr>
              <p:sp>
                <p:nvSpPr>
                  <p:cNvPr id="5" name="圆角矩形 4"/>
                  <p:cNvSpPr/>
                  <p:nvPr/>
                </p:nvSpPr>
                <p:spPr>
                  <a:xfrm>
                    <a:off x="479" y="4024"/>
                    <a:ext cx="2494" cy="17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2000"/>
                      <a:t>原始训练集</a:t>
                    </a:r>
                    <a:r>
                      <a:rPr lang="en-US" altLang="zh-CN" sz="2000"/>
                      <a:t>(M</a:t>
                    </a:r>
                    <a:r>
                      <a:rPr lang="zh-CN" altLang="en-US" sz="2000"/>
                      <a:t>个样本</a:t>
                    </a:r>
                    <a:r>
                      <a:rPr lang="en-US" altLang="zh-CN" sz="2000"/>
                      <a:t>)</a:t>
                    </a:r>
                    <a:endParaRPr lang="en-US" altLang="zh-CN" sz="2000"/>
                  </a:p>
                </p:txBody>
              </p:sp>
              <p:sp>
                <p:nvSpPr>
                  <p:cNvPr id="6" name="圆角矩形 5"/>
                  <p:cNvSpPr/>
                  <p:nvPr/>
                </p:nvSpPr>
                <p:spPr>
                  <a:xfrm>
                    <a:off x="4707" y="1598"/>
                    <a:ext cx="2494" cy="17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2000"/>
                      <a:t>M</a:t>
                    </a:r>
                    <a:r>
                      <a:rPr lang="zh-CN" altLang="en-US" sz="2000"/>
                      <a:t>个采样</a:t>
                    </a:r>
                    <a:r>
                      <a:rPr lang="zh-CN" altLang="en-US" sz="2000">
                        <a:sym typeface="+mn-ea"/>
                      </a:rPr>
                      <a:t>样本组成的</a:t>
                    </a:r>
                    <a:r>
                      <a:rPr lang="zh-CN" altLang="en-US" sz="2000"/>
                      <a:t>集合</a:t>
                    </a:r>
                    <a:r>
                      <a:rPr lang="en-US" altLang="zh-CN" sz="2000"/>
                      <a:t>1</a:t>
                    </a:r>
                    <a:endParaRPr lang="en-US" altLang="zh-CN" sz="2000"/>
                  </a:p>
                </p:txBody>
              </p:sp>
              <p:sp>
                <p:nvSpPr>
                  <p:cNvPr id="7" name="圆角矩形 6"/>
                  <p:cNvSpPr/>
                  <p:nvPr/>
                </p:nvSpPr>
                <p:spPr>
                  <a:xfrm>
                    <a:off x="4707" y="3637"/>
                    <a:ext cx="2494" cy="17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2000">
                        <a:sym typeface="+mn-ea"/>
                      </a:rPr>
                      <a:t>M</a:t>
                    </a:r>
                    <a:r>
                      <a:rPr lang="zh-CN" altLang="en-US" sz="2000">
                        <a:sym typeface="+mn-ea"/>
                      </a:rPr>
                      <a:t>个采样样本组成的集合</a:t>
                    </a:r>
                    <a:r>
                      <a:rPr lang="en-US" altLang="zh-CN" sz="2000">
                        <a:sym typeface="+mn-ea"/>
                      </a:rPr>
                      <a:t>2</a:t>
                    </a:r>
                    <a:endParaRPr lang="en-US" altLang="zh-CN" sz="2000">
                      <a:sym typeface="+mn-ea"/>
                    </a:endParaRPr>
                  </a:p>
                </p:txBody>
              </p:sp>
              <p:sp>
                <p:nvSpPr>
                  <p:cNvPr id="8" name="圆角矩形 7"/>
                  <p:cNvSpPr/>
                  <p:nvPr/>
                </p:nvSpPr>
                <p:spPr>
                  <a:xfrm>
                    <a:off x="4707" y="7255"/>
                    <a:ext cx="2494" cy="17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2000">
                        <a:sym typeface="+mn-ea"/>
                      </a:rPr>
                      <a:t>M</a:t>
                    </a:r>
                    <a:r>
                      <a:rPr lang="zh-CN" altLang="en-US" sz="2000">
                        <a:sym typeface="+mn-ea"/>
                      </a:rPr>
                      <a:t>个采样样本组成的集合</a:t>
                    </a:r>
                    <a:r>
                      <a:rPr lang="en-US" altLang="zh-CN" sz="2000">
                        <a:sym typeface="+mn-ea"/>
                      </a:rPr>
                      <a:t>s</a:t>
                    </a:r>
                    <a:endParaRPr lang="en-US" altLang="zh-CN" sz="2000">
                      <a:sym typeface="+mn-ea"/>
                    </a:endParaRPr>
                  </a:p>
                </p:txBody>
              </p:sp>
              <p:cxnSp>
                <p:nvCxnSpPr>
                  <p:cNvPr id="9" name="直接箭头连接符 8"/>
                  <p:cNvCxnSpPr>
                    <a:stCxn id="5" idx="3"/>
                  </p:cNvCxnSpPr>
                  <p:nvPr/>
                </p:nvCxnSpPr>
                <p:spPr>
                  <a:xfrm flipV="1">
                    <a:off x="2973" y="2526"/>
                    <a:ext cx="1734" cy="23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直接箭头连接符 9"/>
                  <p:cNvCxnSpPr>
                    <a:stCxn id="5" idx="3"/>
                    <a:endCxn id="7" idx="1"/>
                  </p:cNvCxnSpPr>
                  <p:nvPr/>
                </p:nvCxnSpPr>
                <p:spPr>
                  <a:xfrm flipV="1">
                    <a:off x="2973" y="4489"/>
                    <a:ext cx="1734" cy="387"/>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a:stCxn id="5" idx="3"/>
                    <a:endCxn id="8" idx="1"/>
                  </p:cNvCxnSpPr>
                  <p:nvPr/>
                </p:nvCxnSpPr>
                <p:spPr>
                  <a:xfrm>
                    <a:off x="2973" y="4876"/>
                    <a:ext cx="1734" cy="3231"/>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grpSp>
            <p:sp>
              <p:nvSpPr>
                <p:cNvPr id="13" name="文本框 12"/>
                <p:cNvSpPr txBox="1"/>
                <p:nvPr/>
              </p:nvSpPr>
              <p:spPr>
                <a:xfrm>
                  <a:off x="3152" y="3637"/>
                  <a:ext cx="610" cy="2859"/>
                </a:xfrm>
                <a:prstGeom prst="rect">
                  <a:avLst/>
                </a:prstGeom>
                <a:noFill/>
              </p:spPr>
              <p:txBody>
                <a:bodyPr wrap="none" rtlCol="0">
                  <a:spAutoFit/>
                </a:bodyPr>
                <a:p>
                  <a:r>
                    <a:rPr lang="zh-CN" altLang="en-US" sz="1600" b="1">
                      <a:solidFill>
                        <a:srgbClr val="F0B500"/>
                      </a:solidFill>
                    </a:rPr>
                    <a:t>有</a:t>
                  </a:r>
                  <a:endParaRPr lang="zh-CN" altLang="en-US" sz="1600" b="1">
                    <a:solidFill>
                      <a:srgbClr val="F0B500"/>
                    </a:solidFill>
                  </a:endParaRPr>
                </a:p>
                <a:p>
                  <a:r>
                    <a:rPr lang="zh-CN" altLang="en-US" sz="1600" b="1">
                      <a:solidFill>
                        <a:srgbClr val="F0B500"/>
                      </a:solidFill>
                    </a:rPr>
                    <a:t>放</a:t>
                  </a:r>
                  <a:endParaRPr lang="zh-CN" altLang="en-US" sz="1600" b="1">
                    <a:solidFill>
                      <a:srgbClr val="F0B500"/>
                    </a:solidFill>
                  </a:endParaRPr>
                </a:p>
                <a:p>
                  <a:r>
                    <a:rPr lang="zh-CN" altLang="en-US" sz="1600" b="1">
                      <a:solidFill>
                        <a:srgbClr val="F0B500"/>
                      </a:solidFill>
                    </a:rPr>
                    <a:t>回</a:t>
                  </a:r>
                  <a:endParaRPr lang="zh-CN" altLang="en-US" sz="1600" b="1">
                    <a:solidFill>
                      <a:srgbClr val="F0B500"/>
                    </a:solidFill>
                  </a:endParaRPr>
                </a:p>
                <a:p>
                  <a:r>
                    <a:rPr lang="zh-CN" altLang="en-US" sz="1600" b="1">
                      <a:solidFill>
                        <a:srgbClr val="F0B500"/>
                      </a:solidFill>
                    </a:rPr>
                    <a:t>随</a:t>
                  </a:r>
                  <a:endParaRPr lang="zh-CN" altLang="en-US" sz="1600" b="1">
                    <a:solidFill>
                      <a:srgbClr val="F0B500"/>
                    </a:solidFill>
                  </a:endParaRPr>
                </a:p>
                <a:p>
                  <a:r>
                    <a:rPr lang="zh-CN" altLang="en-US" sz="1600" b="1">
                      <a:solidFill>
                        <a:srgbClr val="F0B500"/>
                      </a:solidFill>
                    </a:rPr>
                    <a:t>机</a:t>
                  </a:r>
                  <a:endParaRPr lang="zh-CN" altLang="en-US" sz="1600" b="1">
                    <a:solidFill>
                      <a:srgbClr val="F0B500"/>
                    </a:solidFill>
                  </a:endParaRPr>
                </a:p>
                <a:p>
                  <a:r>
                    <a:rPr lang="zh-CN" altLang="en-US" sz="1600" b="1">
                      <a:solidFill>
                        <a:srgbClr val="F0B500"/>
                      </a:solidFill>
                    </a:rPr>
                    <a:t>采</a:t>
                  </a:r>
                  <a:endParaRPr lang="zh-CN" altLang="en-US" sz="1600" b="1">
                    <a:solidFill>
                      <a:srgbClr val="F0B500"/>
                    </a:solidFill>
                  </a:endParaRPr>
                </a:p>
                <a:p>
                  <a:r>
                    <a:rPr lang="zh-CN" altLang="en-US" sz="1600" b="1">
                      <a:solidFill>
                        <a:srgbClr val="F0B500"/>
                      </a:solidFill>
                    </a:rPr>
                    <a:t>样</a:t>
                  </a:r>
                  <a:endParaRPr lang="zh-CN" altLang="en-US" sz="1600" b="1">
                    <a:solidFill>
                      <a:srgbClr val="F0B500"/>
                    </a:solidFill>
                  </a:endParaRPr>
                </a:p>
              </p:txBody>
            </p:sp>
          </p:grpSp>
          <p:sp>
            <p:nvSpPr>
              <p:cNvPr id="15" name="圆角矩形 14"/>
              <p:cNvSpPr/>
              <p:nvPr/>
            </p:nvSpPr>
            <p:spPr>
              <a:xfrm>
                <a:off x="8829" y="2252"/>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000"/>
                  <a:t>弱学习器</a:t>
                </a:r>
                <a:r>
                  <a:rPr lang="en-US" altLang="zh-CN" sz="2000"/>
                  <a:t>1</a:t>
                </a:r>
                <a:endParaRPr lang="en-US" altLang="zh-CN" sz="2000"/>
              </a:p>
            </p:txBody>
          </p:sp>
          <p:sp>
            <p:nvSpPr>
              <p:cNvPr id="16" name="圆角矩形 15"/>
              <p:cNvSpPr/>
              <p:nvPr/>
            </p:nvSpPr>
            <p:spPr>
              <a:xfrm>
                <a:off x="8829" y="4291"/>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2000">
                    <a:sym typeface="+mn-ea"/>
                  </a:rPr>
                  <a:t>弱学习器2</a:t>
                </a:r>
                <a:endParaRPr lang="zh-CN" altLang="en-US" sz="2000">
                  <a:sym typeface="+mn-ea"/>
                </a:endParaRPr>
              </a:p>
            </p:txBody>
          </p:sp>
          <p:sp>
            <p:nvSpPr>
              <p:cNvPr id="17" name="圆角矩形 16"/>
              <p:cNvSpPr/>
              <p:nvPr/>
            </p:nvSpPr>
            <p:spPr>
              <a:xfrm>
                <a:off x="8829" y="7909"/>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2000">
                    <a:sym typeface="+mn-ea"/>
                  </a:rPr>
                  <a:t>弱学习器s</a:t>
                </a:r>
                <a:endParaRPr lang="zh-CN" altLang="en-US" sz="2000">
                  <a:sym typeface="+mn-ea"/>
                </a:endParaRPr>
              </a:p>
            </p:txBody>
          </p:sp>
          <p:cxnSp>
            <p:nvCxnSpPr>
              <p:cNvPr id="18" name="直接箭头连接符 17"/>
              <p:cNvCxnSpPr>
                <a:stCxn id="6" idx="3"/>
                <a:endCxn id="15" idx="1"/>
              </p:cNvCxnSpPr>
              <p:nvPr/>
            </p:nvCxnSpPr>
            <p:spPr>
              <a:xfrm>
                <a:off x="7277" y="3104"/>
                <a:ext cx="1552"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a:stCxn id="7" idx="3"/>
                <a:endCxn id="16" idx="1"/>
              </p:cNvCxnSpPr>
              <p:nvPr/>
            </p:nvCxnSpPr>
            <p:spPr>
              <a:xfrm>
                <a:off x="7277" y="5143"/>
                <a:ext cx="1552"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a:stCxn id="8" idx="3"/>
                <a:endCxn id="17" idx="1"/>
              </p:cNvCxnSpPr>
              <p:nvPr/>
            </p:nvCxnSpPr>
            <p:spPr>
              <a:xfrm>
                <a:off x="7277" y="8761"/>
                <a:ext cx="1552"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1" name="文本框 20"/>
              <p:cNvSpPr txBox="1"/>
              <p:nvPr/>
            </p:nvSpPr>
            <p:spPr>
              <a:xfrm>
                <a:off x="7589" y="3104"/>
                <a:ext cx="932" cy="919"/>
              </a:xfrm>
              <a:prstGeom prst="rect">
                <a:avLst/>
              </a:prstGeom>
              <a:noFill/>
            </p:spPr>
            <p:txBody>
              <a:bodyPr wrap="none" rtlCol="0">
                <a:spAutoFit/>
              </a:bodyPr>
              <a:p>
                <a:r>
                  <a:rPr lang="zh-CN" altLang="en-US" sz="1600" b="1">
                    <a:solidFill>
                      <a:srgbClr val="ED7D31"/>
                    </a:solidFill>
                  </a:rPr>
                  <a:t>去重</a:t>
                </a:r>
                <a:endParaRPr lang="zh-CN" altLang="en-US" sz="1600" b="1">
                  <a:solidFill>
                    <a:srgbClr val="ED7D31"/>
                  </a:solidFill>
                </a:endParaRPr>
              </a:p>
              <a:p>
                <a:r>
                  <a:rPr lang="zh-CN" altLang="en-US" sz="1600" b="1">
                    <a:solidFill>
                      <a:srgbClr val="ED7D31"/>
                    </a:solidFill>
                  </a:rPr>
                  <a:t>训练</a:t>
                </a:r>
                <a:endParaRPr lang="zh-CN" altLang="en-US" sz="1600" b="1">
                  <a:solidFill>
                    <a:srgbClr val="ED7D31"/>
                  </a:solidFill>
                </a:endParaRPr>
              </a:p>
            </p:txBody>
          </p:sp>
          <p:sp>
            <p:nvSpPr>
              <p:cNvPr id="22" name="文本框 21"/>
              <p:cNvSpPr txBox="1"/>
              <p:nvPr/>
            </p:nvSpPr>
            <p:spPr>
              <a:xfrm>
                <a:off x="7589" y="5143"/>
                <a:ext cx="932" cy="919"/>
              </a:xfrm>
              <a:prstGeom prst="rect">
                <a:avLst/>
              </a:prstGeom>
              <a:noFill/>
            </p:spPr>
            <p:txBody>
              <a:bodyPr wrap="none" rtlCol="0">
                <a:spAutoFit/>
              </a:bodyPr>
              <a:p>
                <a:pPr algn="l"/>
                <a:r>
                  <a:rPr lang="zh-CN" altLang="en-US" sz="1600" b="1">
                    <a:solidFill>
                      <a:srgbClr val="ED7D31"/>
                    </a:solidFill>
                    <a:sym typeface="+mn-ea"/>
                  </a:rPr>
                  <a:t>去重</a:t>
                </a:r>
                <a:endParaRPr lang="zh-CN" altLang="en-US" sz="1600" b="1">
                  <a:solidFill>
                    <a:srgbClr val="ED7D31"/>
                  </a:solidFill>
                </a:endParaRPr>
              </a:p>
              <a:p>
                <a:pPr algn="l"/>
                <a:r>
                  <a:rPr lang="zh-CN" altLang="en-US" sz="1600" b="1">
                    <a:solidFill>
                      <a:srgbClr val="ED7D31"/>
                    </a:solidFill>
                  </a:rPr>
                  <a:t>训练</a:t>
                </a:r>
                <a:endParaRPr lang="zh-CN" altLang="en-US" sz="1600" b="1">
                  <a:solidFill>
                    <a:srgbClr val="ED7D31"/>
                  </a:solidFill>
                </a:endParaRPr>
              </a:p>
            </p:txBody>
          </p:sp>
          <p:sp>
            <p:nvSpPr>
              <p:cNvPr id="23" name="文本框 22"/>
              <p:cNvSpPr txBox="1"/>
              <p:nvPr/>
            </p:nvSpPr>
            <p:spPr>
              <a:xfrm>
                <a:off x="7589" y="8761"/>
                <a:ext cx="932" cy="919"/>
              </a:xfrm>
              <a:prstGeom prst="rect">
                <a:avLst/>
              </a:prstGeom>
              <a:noFill/>
            </p:spPr>
            <p:txBody>
              <a:bodyPr wrap="none" rtlCol="0">
                <a:spAutoFit/>
              </a:bodyPr>
              <a:p>
                <a:pPr algn="l"/>
                <a:r>
                  <a:rPr lang="zh-CN" altLang="en-US" sz="1600" b="1">
                    <a:solidFill>
                      <a:srgbClr val="ED7D31"/>
                    </a:solidFill>
                    <a:sym typeface="+mn-ea"/>
                  </a:rPr>
                  <a:t>去重</a:t>
                </a:r>
                <a:endParaRPr lang="zh-CN" altLang="en-US" sz="1600" b="1">
                  <a:solidFill>
                    <a:srgbClr val="ED7D31"/>
                  </a:solidFill>
                </a:endParaRPr>
              </a:p>
              <a:p>
                <a:pPr algn="l"/>
                <a:r>
                  <a:rPr lang="zh-CN" altLang="en-US" sz="1600" b="1">
                    <a:solidFill>
                      <a:srgbClr val="ED7D31"/>
                    </a:solidFill>
                  </a:rPr>
                  <a:t>训练</a:t>
                </a:r>
                <a:endParaRPr lang="zh-CN" altLang="en-US" sz="1600" b="1">
                  <a:solidFill>
                    <a:srgbClr val="ED7D31"/>
                  </a:solidFill>
                </a:endParaRPr>
              </a:p>
            </p:txBody>
          </p:sp>
        </p:grpSp>
        <p:grpSp>
          <p:nvGrpSpPr>
            <p:cNvPr id="29" name="组合 28"/>
            <p:cNvGrpSpPr/>
            <p:nvPr/>
          </p:nvGrpSpPr>
          <p:grpSpPr>
            <a:xfrm>
              <a:off x="11323" y="3104"/>
              <a:ext cx="5626" cy="5656"/>
              <a:chOff x="11323" y="3104"/>
              <a:chExt cx="5626" cy="5656"/>
            </a:xfrm>
          </p:grpSpPr>
          <p:sp>
            <p:nvSpPr>
              <p:cNvPr id="25" name="圆角矩形 24"/>
              <p:cNvSpPr/>
              <p:nvPr/>
            </p:nvSpPr>
            <p:spPr>
              <a:xfrm>
                <a:off x="14455" y="4678"/>
                <a:ext cx="2494" cy="17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000"/>
                  <a:t>强学习器</a:t>
                </a:r>
                <a:endParaRPr lang="zh-CN" altLang="en-US" sz="2000"/>
              </a:p>
            </p:txBody>
          </p:sp>
          <p:cxnSp>
            <p:nvCxnSpPr>
              <p:cNvPr id="26" name="直接箭头连接符 25"/>
              <p:cNvCxnSpPr>
                <a:stCxn id="15" idx="3"/>
                <a:endCxn id="25" idx="1"/>
              </p:cNvCxnSpPr>
              <p:nvPr/>
            </p:nvCxnSpPr>
            <p:spPr>
              <a:xfrm>
                <a:off x="11323" y="3104"/>
                <a:ext cx="3132" cy="2426"/>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a:stCxn id="16" idx="3"/>
                <a:endCxn id="25" idx="1"/>
              </p:cNvCxnSpPr>
              <p:nvPr/>
            </p:nvCxnSpPr>
            <p:spPr>
              <a:xfrm>
                <a:off x="11323" y="5143"/>
                <a:ext cx="3132" cy="387"/>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stCxn id="17" idx="3"/>
                <a:endCxn id="25" idx="1"/>
              </p:cNvCxnSpPr>
              <p:nvPr/>
            </p:nvCxnSpPr>
            <p:spPr>
              <a:xfrm flipV="1">
                <a:off x="11323" y="5530"/>
                <a:ext cx="3132" cy="3231"/>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grpSp>
        <p:sp>
          <p:nvSpPr>
            <p:cNvPr id="30" name="文本框 29"/>
            <p:cNvSpPr txBox="1"/>
            <p:nvPr/>
          </p:nvSpPr>
          <p:spPr>
            <a:xfrm>
              <a:off x="13490" y="4872"/>
              <a:ext cx="610" cy="1695"/>
            </a:xfrm>
            <a:prstGeom prst="rect">
              <a:avLst/>
            </a:prstGeom>
            <a:noFill/>
          </p:spPr>
          <p:txBody>
            <a:bodyPr wrap="none" rtlCol="0">
              <a:spAutoFit/>
            </a:bodyPr>
            <a:p>
              <a:r>
                <a:rPr lang="zh-CN" altLang="en-US" sz="1600" b="1">
                  <a:solidFill>
                    <a:srgbClr val="99BCE4"/>
                  </a:solidFill>
                </a:rPr>
                <a:t>结</a:t>
              </a:r>
              <a:endParaRPr lang="zh-CN" altLang="en-US" sz="1600" b="1">
                <a:solidFill>
                  <a:srgbClr val="99BCE4"/>
                </a:solidFill>
              </a:endParaRPr>
            </a:p>
            <a:p>
              <a:r>
                <a:rPr lang="zh-CN" altLang="en-US" sz="1600" b="1">
                  <a:solidFill>
                    <a:srgbClr val="99BCE4"/>
                  </a:solidFill>
                </a:rPr>
                <a:t>合</a:t>
              </a:r>
              <a:endParaRPr lang="zh-CN" altLang="en-US" sz="1600" b="1">
                <a:solidFill>
                  <a:srgbClr val="99BCE4"/>
                </a:solidFill>
              </a:endParaRPr>
            </a:p>
            <a:p>
              <a:r>
                <a:rPr lang="zh-CN" altLang="en-US" sz="1600" b="1">
                  <a:solidFill>
                    <a:srgbClr val="99BCE4"/>
                  </a:solidFill>
                </a:rPr>
                <a:t>策</a:t>
              </a:r>
              <a:endParaRPr lang="zh-CN" altLang="en-US" sz="1600" b="1">
                <a:solidFill>
                  <a:srgbClr val="99BCE4"/>
                </a:solidFill>
              </a:endParaRPr>
            </a:p>
            <a:p>
              <a:r>
                <a:rPr lang="zh-CN" altLang="en-US" sz="1600" b="1">
                  <a:solidFill>
                    <a:srgbClr val="99BCE4"/>
                  </a:solidFill>
                </a:rPr>
                <a:t>略</a:t>
              </a:r>
              <a:endParaRPr lang="zh-CN" altLang="en-US" sz="1600" b="1">
                <a:solidFill>
                  <a:srgbClr val="99BCE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Bagging</a:t>
            </a:r>
            <a:r>
              <a:rPr lang="zh-CN" altLang="en-US">
                <a:sym typeface="+mn-ea"/>
              </a:rPr>
              <a:t>方法</a:t>
            </a:r>
            <a:r>
              <a:rPr lang="en-US" altLang="zh-CN">
                <a:sym typeface="+mn-ea"/>
              </a:rPr>
              <a:t>_</a:t>
            </a:r>
            <a:r>
              <a:rPr lang="zh-CN" altLang="en-US">
                <a:sym typeface="+mn-ea"/>
              </a:rPr>
              <a:t>预测过程</a:t>
            </a:r>
            <a:endParaRPr lang="zh-CN" altLang="en-US">
              <a:sym typeface="+mn-ea"/>
            </a:endParaRPr>
          </a:p>
        </p:txBody>
      </p:sp>
      <p:grpSp>
        <p:nvGrpSpPr>
          <p:cNvPr id="31" name="组合 30"/>
          <p:cNvGrpSpPr/>
          <p:nvPr/>
        </p:nvGrpSpPr>
        <p:grpSpPr>
          <a:xfrm>
            <a:off x="1989263" y="1373251"/>
            <a:ext cx="8651733" cy="4672735"/>
            <a:chOff x="3306" y="2252"/>
            <a:chExt cx="14638" cy="7360"/>
          </a:xfrm>
        </p:grpSpPr>
        <p:grpSp>
          <p:nvGrpSpPr>
            <p:cNvPr id="24" name="组合 23"/>
            <p:cNvGrpSpPr/>
            <p:nvPr/>
          </p:nvGrpSpPr>
          <p:grpSpPr>
            <a:xfrm>
              <a:off x="3306" y="2252"/>
              <a:ext cx="8017" cy="7360"/>
              <a:chOff x="3306" y="2252"/>
              <a:chExt cx="8017" cy="7360"/>
            </a:xfrm>
          </p:grpSpPr>
          <p:sp>
            <p:nvSpPr>
              <p:cNvPr id="5" name="圆角矩形 4"/>
              <p:cNvSpPr/>
              <p:nvPr/>
            </p:nvSpPr>
            <p:spPr>
              <a:xfrm>
                <a:off x="3306" y="4536"/>
                <a:ext cx="2494" cy="17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2000"/>
                  <a:t>新待预测样本数据</a:t>
                </a:r>
                <a:r>
                  <a:rPr lang="en-US" altLang="zh-CN" sz="2000"/>
                  <a:t>x</a:t>
                </a:r>
                <a:endParaRPr lang="en-US" altLang="zh-CN" sz="2000"/>
              </a:p>
            </p:txBody>
          </p:sp>
          <p:sp>
            <p:nvSpPr>
              <p:cNvPr id="15" name="圆角矩形 14"/>
              <p:cNvSpPr/>
              <p:nvPr/>
            </p:nvSpPr>
            <p:spPr>
              <a:xfrm>
                <a:off x="8829" y="2252"/>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000"/>
                  <a:t>弱学习器</a:t>
                </a:r>
                <a:r>
                  <a:rPr lang="en-US" altLang="zh-CN" sz="2000"/>
                  <a:t>1</a:t>
                </a:r>
                <a:endParaRPr lang="en-US" altLang="zh-CN" sz="2000"/>
              </a:p>
            </p:txBody>
          </p:sp>
          <p:sp>
            <p:nvSpPr>
              <p:cNvPr id="16" name="圆角矩形 15"/>
              <p:cNvSpPr/>
              <p:nvPr/>
            </p:nvSpPr>
            <p:spPr>
              <a:xfrm>
                <a:off x="8829" y="4291"/>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2000">
                    <a:sym typeface="+mn-ea"/>
                  </a:rPr>
                  <a:t>弱学习器2</a:t>
                </a:r>
                <a:endParaRPr lang="zh-CN" altLang="en-US" sz="2000">
                  <a:sym typeface="+mn-ea"/>
                </a:endParaRPr>
              </a:p>
            </p:txBody>
          </p:sp>
          <p:sp>
            <p:nvSpPr>
              <p:cNvPr id="17" name="圆角矩形 16"/>
              <p:cNvSpPr/>
              <p:nvPr/>
            </p:nvSpPr>
            <p:spPr>
              <a:xfrm>
                <a:off x="8829" y="7909"/>
                <a:ext cx="2494" cy="1703"/>
              </a:xfrm>
              <a:prstGeom prst="roundRect">
                <a:avLst/>
              </a:prstGeom>
            </p:spPr>
            <p:style>
              <a:lnRef idx="1">
                <a:schemeClr val="accent2"/>
              </a:lnRef>
              <a:fillRef idx="2">
                <a:schemeClr val="accent2"/>
              </a:fillRef>
              <a:effectRef idx="1">
                <a:schemeClr val="accent2"/>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2000">
                    <a:sym typeface="+mn-ea"/>
                  </a:rPr>
                  <a:t>弱学习器s</a:t>
                </a:r>
                <a:endParaRPr lang="zh-CN" altLang="en-US" sz="2000">
                  <a:sym typeface="+mn-ea"/>
                </a:endParaRPr>
              </a:p>
            </p:txBody>
          </p:sp>
          <p:cxnSp>
            <p:nvCxnSpPr>
              <p:cNvPr id="18" name="直接箭头连接符 17"/>
              <p:cNvCxnSpPr>
                <a:stCxn id="5" idx="3"/>
                <a:endCxn id="15" idx="1"/>
              </p:cNvCxnSpPr>
              <p:nvPr/>
            </p:nvCxnSpPr>
            <p:spPr>
              <a:xfrm flipV="1">
                <a:off x="5800" y="3104"/>
                <a:ext cx="3029" cy="228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a:stCxn id="5" idx="3"/>
                <a:endCxn id="16" idx="1"/>
              </p:cNvCxnSpPr>
              <p:nvPr/>
            </p:nvCxnSpPr>
            <p:spPr>
              <a:xfrm flipV="1">
                <a:off x="5800" y="5143"/>
                <a:ext cx="3029" cy="24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a:stCxn id="5" idx="3"/>
                <a:endCxn id="17" idx="1"/>
              </p:cNvCxnSpPr>
              <p:nvPr/>
            </p:nvCxnSpPr>
            <p:spPr>
              <a:xfrm>
                <a:off x="5800" y="5388"/>
                <a:ext cx="3029" cy="337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2" name="文本框 21"/>
              <p:cNvSpPr txBox="1"/>
              <p:nvPr/>
            </p:nvSpPr>
            <p:spPr>
              <a:xfrm>
                <a:off x="6084" y="5264"/>
                <a:ext cx="932" cy="919"/>
              </a:xfrm>
              <a:prstGeom prst="rect">
                <a:avLst/>
              </a:prstGeom>
              <a:noFill/>
            </p:spPr>
            <p:txBody>
              <a:bodyPr wrap="square" rtlCol="0">
                <a:spAutoFit/>
              </a:bodyPr>
              <a:p>
                <a:r>
                  <a:rPr lang="zh-CN" altLang="en-US" sz="1600" b="1">
                    <a:solidFill>
                      <a:srgbClr val="ED7D31"/>
                    </a:solidFill>
                  </a:rPr>
                  <a:t>预测</a:t>
                </a:r>
                <a:endParaRPr lang="zh-CN" altLang="en-US" sz="1600" b="1">
                  <a:solidFill>
                    <a:srgbClr val="ED7D31"/>
                  </a:solidFill>
                </a:endParaRPr>
              </a:p>
            </p:txBody>
          </p:sp>
        </p:grpSp>
        <p:grpSp>
          <p:nvGrpSpPr>
            <p:cNvPr id="29" name="组合 28"/>
            <p:cNvGrpSpPr/>
            <p:nvPr/>
          </p:nvGrpSpPr>
          <p:grpSpPr>
            <a:xfrm>
              <a:off x="11324" y="3104"/>
              <a:ext cx="6620" cy="5657"/>
              <a:chOff x="11324" y="3104"/>
              <a:chExt cx="6620" cy="5657"/>
            </a:xfrm>
          </p:grpSpPr>
          <p:sp>
            <p:nvSpPr>
              <p:cNvPr id="25" name="圆角矩形 24"/>
              <p:cNvSpPr/>
              <p:nvPr/>
            </p:nvSpPr>
            <p:spPr>
              <a:xfrm>
                <a:off x="14455" y="4062"/>
                <a:ext cx="3489" cy="2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000"/>
                  <a:t>最终预测</a:t>
                </a:r>
                <a:endParaRPr lang="zh-CN" altLang="en-US" sz="2000"/>
              </a:p>
              <a:p>
                <a:pPr algn="ctr"/>
                <a:r>
                  <a:rPr lang="zh-CN" altLang="en-US" sz="2000"/>
                  <a:t>结果</a:t>
                </a:r>
                <a:r>
                  <a:rPr lang="en-US" altLang="zh-CN" sz="2000"/>
                  <a:t>(</a:t>
                </a:r>
                <a:r>
                  <a:rPr lang="zh-CN" altLang="en-US" sz="2000"/>
                  <a:t>将多个模型的预测结果融合</a:t>
                </a:r>
                <a:r>
                  <a:rPr lang="en-US" altLang="zh-CN" sz="2000"/>
                  <a:t>)</a:t>
                </a:r>
                <a:endParaRPr lang="en-US" altLang="zh-CN" sz="2000"/>
              </a:p>
            </p:txBody>
          </p:sp>
          <p:cxnSp>
            <p:nvCxnSpPr>
              <p:cNvPr id="26" name="直接箭头连接符 25"/>
              <p:cNvCxnSpPr>
                <a:stCxn id="15" idx="3"/>
                <a:endCxn id="25" idx="1"/>
              </p:cNvCxnSpPr>
              <p:nvPr/>
            </p:nvCxnSpPr>
            <p:spPr>
              <a:xfrm>
                <a:off x="11324" y="3104"/>
                <a:ext cx="3131" cy="2284"/>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a:stCxn id="16" idx="3"/>
                <a:endCxn id="25" idx="1"/>
              </p:cNvCxnSpPr>
              <p:nvPr/>
            </p:nvCxnSpPr>
            <p:spPr>
              <a:xfrm>
                <a:off x="11324" y="5143"/>
                <a:ext cx="3131" cy="2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stCxn id="17" idx="3"/>
                <a:endCxn id="25" idx="1"/>
              </p:cNvCxnSpPr>
              <p:nvPr/>
            </p:nvCxnSpPr>
            <p:spPr>
              <a:xfrm flipV="1">
                <a:off x="11324" y="5388"/>
                <a:ext cx="3131" cy="3373"/>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grpSp>
        <p:sp>
          <p:nvSpPr>
            <p:cNvPr id="30" name="文本框 29"/>
            <p:cNvSpPr txBox="1"/>
            <p:nvPr/>
          </p:nvSpPr>
          <p:spPr>
            <a:xfrm>
              <a:off x="13027" y="4872"/>
              <a:ext cx="1274" cy="1695"/>
            </a:xfrm>
            <a:prstGeom prst="rect">
              <a:avLst/>
            </a:prstGeom>
            <a:noFill/>
          </p:spPr>
          <p:txBody>
            <a:bodyPr wrap="square" rtlCol="0">
              <a:spAutoFit/>
            </a:bodyPr>
            <a:p>
              <a:r>
                <a:rPr lang="zh-CN" altLang="en-US" sz="1600" b="1">
                  <a:solidFill>
                    <a:srgbClr val="99BCE4"/>
                  </a:solidFill>
                </a:rPr>
                <a:t>结合</a:t>
              </a:r>
              <a:endParaRPr lang="zh-CN" altLang="en-US" sz="1600" b="1">
                <a:solidFill>
                  <a:srgbClr val="99BCE4"/>
                </a:solidFill>
              </a:endParaRPr>
            </a:p>
            <a:p>
              <a:r>
                <a:rPr lang="zh-CN" altLang="en-US" sz="1600" b="1">
                  <a:solidFill>
                    <a:srgbClr val="99BCE4"/>
                  </a:solidFill>
                </a:rPr>
                <a:t>策略</a:t>
              </a:r>
              <a:endParaRPr lang="zh-CN" altLang="en-US" sz="1600" b="1">
                <a:solidFill>
                  <a:srgbClr val="99BCE4"/>
                </a:solidFill>
              </a:endParaRPr>
            </a:p>
            <a:p>
              <a:r>
                <a:rPr lang="zh-CN" altLang="en-US" sz="1600" b="1">
                  <a:solidFill>
                    <a:srgbClr val="99BCE4"/>
                  </a:solidFill>
                </a:rPr>
                <a:t>集合</a:t>
              </a:r>
              <a:endParaRPr lang="zh-CN" altLang="en-US" sz="1600" b="1">
                <a:solidFill>
                  <a:srgbClr val="99BCE4"/>
                </a:solidFill>
              </a:endParaRPr>
            </a:p>
            <a:p>
              <a:r>
                <a:rPr lang="zh-CN" altLang="en-US" sz="1600" b="1">
                  <a:solidFill>
                    <a:srgbClr val="99BCE4"/>
                  </a:solidFill>
                </a:rPr>
                <a:t>数据</a:t>
              </a:r>
              <a:endParaRPr lang="zh-CN" altLang="en-US" sz="1600" b="1">
                <a:solidFill>
                  <a:srgbClr val="99BCE4"/>
                </a:solidFill>
              </a:endParaRPr>
            </a:p>
          </p:txBody>
        </p:sp>
      </p:grpSp>
      <p:sp>
        <p:nvSpPr>
          <p:cNvPr id="3" name="文本框 2"/>
          <p:cNvSpPr txBox="1"/>
          <p:nvPr/>
        </p:nvSpPr>
        <p:spPr>
          <a:xfrm>
            <a:off x="6665807" y="4228317"/>
            <a:ext cx="4090670" cy="368300"/>
          </a:xfrm>
          <a:prstGeom prst="rect">
            <a:avLst/>
          </a:prstGeom>
          <a:noFill/>
        </p:spPr>
        <p:txBody>
          <a:bodyPr wrap="none" rtlCol="0">
            <a:spAutoFit/>
          </a:bodyPr>
          <a:p>
            <a:r>
              <a:rPr lang="zh-CN" altLang="en-US" b="1">
                <a:solidFill>
                  <a:srgbClr val="99BCE4"/>
                </a:solidFill>
              </a:rPr>
              <a:t>策略一般为：多数投票和求均值的方式</a:t>
            </a:r>
            <a:endParaRPr lang="zh-CN" altLang="en-US" b="1">
              <a:solidFill>
                <a:srgbClr val="99BCE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25780" y="1200150"/>
            <a:ext cx="11157585" cy="5495925"/>
          </a:xfrm>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Bagging</a:t>
            </a:r>
            <a:r>
              <a:rPr lang="zh-CN" altLang="en-US" sz="2400" dirty="0">
                <a:solidFill>
                  <a:schemeClr val="tx1"/>
                </a:solidFill>
              </a:rPr>
              <a:t>策略的基础上进行修改后的一种算法</a:t>
            </a:r>
            <a:endParaRPr lang="zh-CN" altLang="en-US" sz="24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1. </a:t>
            </a:r>
            <a:r>
              <a:rPr lang="zh-CN" altLang="en-US" sz="2200" dirty="0">
                <a:solidFill>
                  <a:schemeClr val="tx1"/>
                </a:solidFill>
              </a:rPr>
              <a:t>从原始样本集</a:t>
            </a:r>
            <a:r>
              <a:rPr lang="en-US" altLang="zh-CN" sz="2200" dirty="0">
                <a:solidFill>
                  <a:schemeClr val="tx1"/>
                </a:solidFill>
              </a:rPr>
              <a:t>(n</a:t>
            </a:r>
            <a:r>
              <a:rPr lang="zh-CN" altLang="en-US" sz="2200" dirty="0">
                <a:solidFill>
                  <a:schemeClr val="tx1"/>
                </a:solidFill>
              </a:rPr>
              <a:t>个样本</a:t>
            </a:r>
            <a:r>
              <a:rPr lang="en-US" altLang="zh-CN" sz="2200" dirty="0">
                <a:solidFill>
                  <a:schemeClr val="tx1"/>
                </a:solidFill>
              </a:rPr>
              <a:t>)</a:t>
            </a:r>
            <a:r>
              <a:rPr lang="zh-CN" altLang="en-US" sz="2200" dirty="0">
                <a:solidFill>
                  <a:schemeClr val="tx1"/>
                </a:solidFill>
              </a:rPr>
              <a:t>中用</a:t>
            </a:r>
            <a:r>
              <a:rPr lang="en-US" altLang="zh-CN" sz="2200" dirty="0">
                <a:solidFill>
                  <a:schemeClr val="tx1"/>
                </a:solidFill>
              </a:rPr>
              <a:t>Bootstrap</a:t>
            </a:r>
            <a:r>
              <a:rPr lang="zh-CN" altLang="en-US" sz="2200" dirty="0">
                <a:solidFill>
                  <a:schemeClr val="tx1"/>
                </a:solidFill>
              </a:rPr>
              <a:t>采样</a:t>
            </a:r>
            <a:r>
              <a:rPr lang="en-US" altLang="zh-CN" sz="2200" dirty="0">
                <a:solidFill>
                  <a:schemeClr val="tx1"/>
                </a:solidFill>
              </a:rPr>
              <a:t>(</a:t>
            </a:r>
            <a:r>
              <a:rPr lang="zh-CN" altLang="en-US" sz="2200" dirty="0">
                <a:solidFill>
                  <a:schemeClr val="tx1"/>
                </a:solidFill>
              </a:rPr>
              <a:t>有放回重采样</a:t>
            </a:r>
            <a:r>
              <a:rPr lang="en-US" altLang="zh-CN" sz="2200" dirty="0">
                <a:solidFill>
                  <a:schemeClr val="tx1"/>
                </a:solidFill>
              </a:rPr>
              <a:t>)</a:t>
            </a:r>
            <a:r>
              <a:rPr lang="zh-CN" altLang="en-US" sz="2200" dirty="0">
                <a:solidFill>
                  <a:schemeClr val="tx1"/>
                </a:solidFill>
              </a:rPr>
              <a:t>选出</a:t>
            </a:r>
            <a:r>
              <a:rPr lang="en-US" altLang="zh-CN" sz="2200" dirty="0">
                <a:solidFill>
                  <a:schemeClr val="tx1"/>
                </a:solidFill>
              </a:rPr>
              <a:t>n</a:t>
            </a:r>
            <a:r>
              <a:rPr lang="zh-CN" altLang="en-US" sz="2200" dirty="0">
                <a:solidFill>
                  <a:schemeClr val="tx1"/>
                </a:solidFill>
              </a:rPr>
              <a:t>个样本；真正用于模型训练的是这抽取出来的样本去重之后的数据集，也就是一般情况用户模型训练的样本数目实际上不等于</a:t>
            </a:r>
            <a:r>
              <a:rPr lang="en-US" altLang="zh-CN" sz="2200" dirty="0">
                <a:solidFill>
                  <a:schemeClr val="tx1"/>
                </a:solidFill>
              </a:rPr>
              <a:t>n</a:t>
            </a:r>
            <a:r>
              <a:rPr lang="zh-CN" altLang="en-US" sz="2200" dirty="0">
                <a:solidFill>
                  <a:schemeClr val="tx1"/>
                </a:solidFill>
              </a:rPr>
              <a:t>，应该是小于</a:t>
            </a:r>
            <a:r>
              <a:rPr lang="en-US" altLang="zh-CN" sz="2200" dirty="0">
                <a:solidFill>
                  <a:schemeClr val="tx1"/>
                </a:solidFill>
              </a:rPr>
              <a:t>n</a:t>
            </a:r>
            <a:r>
              <a:rPr lang="zh-CN" altLang="en-US" sz="2200" dirty="0">
                <a:solidFill>
                  <a:schemeClr val="tx1"/>
                </a:solidFill>
              </a:rPr>
              <a:t>。</a:t>
            </a:r>
            <a:endParaRPr lang="zh-CN" altLang="en-US" sz="22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2. </a:t>
            </a:r>
            <a:r>
              <a:rPr lang="zh-CN" altLang="en-US" sz="2200" dirty="0">
                <a:solidFill>
                  <a:schemeClr val="tx1"/>
                </a:solidFill>
              </a:rPr>
              <a:t>使用抽取出来的子数据集</a:t>
            </a:r>
            <a:r>
              <a:rPr lang="en-US" altLang="zh-CN" sz="2200" dirty="0">
                <a:solidFill>
                  <a:schemeClr val="tx1"/>
                </a:solidFill>
              </a:rPr>
              <a:t>(</a:t>
            </a:r>
            <a:r>
              <a:rPr lang="zh-CN" altLang="en-US" sz="2200" dirty="0">
                <a:solidFill>
                  <a:schemeClr val="tx1"/>
                </a:solidFill>
              </a:rPr>
              <a:t>去重后的</a:t>
            </a:r>
            <a:r>
              <a:rPr lang="en-US" altLang="zh-CN" sz="2200" dirty="0">
                <a:solidFill>
                  <a:schemeClr val="tx1"/>
                </a:solidFill>
              </a:rPr>
              <a:t>)</a:t>
            </a:r>
            <a:r>
              <a:rPr lang="zh-CN" altLang="en-US" sz="2200" dirty="0">
                <a:solidFill>
                  <a:schemeClr val="tx1"/>
                </a:solidFill>
              </a:rPr>
              <a:t>来训练决策树；从所有属性中随机选择</a:t>
            </a:r>
            <a:r>
              <a:rPr lang="en-US" altLang="zh-CN" sz="2200" dirty="0">
                <a:solidFill>
                  <a:schemeClr val="tx1"/>
                </a:solidFill>
              </a:rPr>
              <a:t>K</a:t>
            </a:r>
            <a:r>
              <a:rPr lang="zh-CN" altLang="en-US" sz="2200" dirty="0">
                <a:solidFill>
                  <a:schemeClr val="tx1"/>
                </a:solidFill>
              </a:rPr>
              <a:t>个属性，从</a:t>
            </a:r>
            <a:r>
              <a:rPr lang="en-US" altLang="zh-CN" sz="2200" dirty="0">
                <a:solidFill>
                  <a:schemeClr val="tx1"/>
                </a:solidFill>
              </a:rPr>
              <a:t>K</a:t>
            </a:r>
            <a:r>
              <a:rPr lang="zh-CN" altLang="en-US" sz="2200" dirty="0">
                <a:solidFill>
                  <a:schemeClr val="tx1"/>
                </a:solidFill>
              </a:rPr>
              <a:t>个属性中选择出最佳分割属性作为节点来迭代的创建决策树</a:t>
            </a:r>
            <a:endParaRPr lang="zh-CN" altLang="en-US" sz="22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3. </a:t>
            </a:r>
            <a:r>
              <a:rPr lang="zh-CN" altLang="en-US" sz="2200" dirty="0">
                <a:solidFill>
                  <a:schemeClr val="tx1"/>
                </a:solidFill>
              </a:rPr>
              <a:t>重复以上两步</a:t>
            </a:r>
            <a:r>
              <a:rPr lang="en-US" altLang="zh-CN" sz="2200" dirty="0">
                <a:solidFill>
                  <a:schemeClr val="tx1"/>
                </a:solidFill>
              </a:rPr>
              <a:t>m</a:t>
            </a:r>
            <a:r>
              <a:rPr lang="zh-CN" altLang="en-US" sz="2200" dirty="0">
                <a:solidFill>
                  <a:schemeClr val="tx1"/>
                </a:solidFill>
              </a:rPr>
              <a:t>次，即建立</a:t>
            </a:r>
            <a:r>
              <a:rPr lang="en-US" altLang="zh-CN" sz="2200" dirty="0">
                <a:solidFill>
                  <a:schemeClr val="tx1"/>
                </a:solidFill>
              </a:rPr>
              <a:t>m</a:t>
            </a:r>
            <a:r>
              <a:rPr lang="zh-CN" altLang="en-US" sz="2200" dirty="0">
                <a:solidFill>
                  <a:schemeClr val="tx1"/>
                </a:solidFill>
              </a:rPr>
              <a:t>棵决策树；</a:t>
            </a:r>
            <a:endParaRPr lang="zh-CN" altLang="en-US" sz="22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4. </a:t>
            </a:r>
            <a:r>
              <a:rPr lang="zh-CN" altLang="en-US" sz="2200" dirty="0">
                <a:solidFill>
                  <a:schemeClr val="tx1"/>
                </a:solidFill>
              </a:rPr>
              <a:t>这</a:t>
            </a:r>
            <a:r>
              <a:rPr lang="en-US" altLang="zh-CN" sz="2200" dirty="0">
                <a:solidFill>
                  <a:schemeClr val="tx1"/>
                </a:solidFill>
              </a:rPr>
              <a:t>m</a:t>
            </a:r>
            <a:r>
              <a:rPr lang="zh-CN" altLang="en-US" sz="2200" dirty="0">
                <a:solidFill>
                  <a:schemeClr val="tx1"/>
                </a:solidFill>
              </a:rPr>
              <a:t>个决策树形成随机森林，通过投票表决结果决定数据属于那一类</a:t>
            </a:r>
            <a:endParaRPr lang="zh-CN" altLang="en-US" sz="2200" dirty="0">
              <a:solidFill>
                <a:schemeClr val="tx1"/>
              </a:solidFill>
            </a:endParaRPr>
          </a:p>
        </p:txBody>
      </p:sp>
      <p:sp>
        <p:nvSpPr>
          <p:cNvPr id="3" name="标题 2"/>
          <p:cNvSpPr>
            <a:spLocks noGrp="1"/>
          </p:cNvSpPr>
          <p:nvPr>
            <p:ph type="title"/>
          </p:nvPr>
        </p:nvSpPr>
        <p:spPr/>
        <p:txBody>
          <a:bodyPr/>
          <a:lstStyle/>
          <a:p>
            <a:r>
              <a:rPr lang="zh-CN" altLang="en-US" dirty="0"/>
              <a:t>随机森林</a:t>
            </a:r>
            <a:r>
              <a:rPr lang="en-US" altLang="zh-CN" dirty="0"/>
              <a:t>(</a:t>
            </a:r>
            <a:r>
              <a:rPr lang="en-US" altLang="zh-CN" dirty="0">
                <a:sym typeface="+mn-ea"/>
              </a:rPr>
              <a:t>Random Forest</a:t>
            </a:r>
            <a:r>
              <a:rPr lang="en-US" altLang="zh-CN" dirty="0"/>
              <a:t>)</a:t>
            </a:r>
            <a:endParaRPr lang="en-US" altLang="zh-CN"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11789</Words>
  <Application>WPS 演示</Application>
  <PresentationFormat>宽屏</PresentationFormat>
  <Paragraphs>2048</Paragraphs>
  <Slides>68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102</vt:i4>
      </vt:variant>
      <vt:variant>
        <vt:lpstr>幻灯片标题</vt:lpstr>
      </vt:variant>
      <vt:variant>
        <vt:i4>68</vt:i4>
      </vt:variant>
    </vt:vector>
  </HeadingPairs>
  <TitlesOfParts>
    <vt:vector size="178" baseType="lpstr">
      <vt:lpstr>Arial</vt:lpstr>
      <vt:lpstr>宋体</vt:lpstr>
      <vt:lpstr>Wingdings</vt:lpstr>
      <vt:lpstr>微软雅黑</vt:lpstr>
      <vt:lpstr>Calibri</vt:lpstr>
      <vt:lpstr>Arial Unicode MS</vt:lpstr>
      <vt:lpstr>Calibri Light</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Equation.3</vt:lpstr>
      <vt:lpstr>Equation.3</vt:lpstr>
      <vt:lpstr>Equation.3</vt:lpstr>
      <vt:lpstr>Equation.KSEE3</vt:lpstr>
      <vt:lpstr>Equation.3</vt:lpstr>
      <vt:lpstr>Equation.KSEE3</vt:lpstr>
      <vt:lpstr>Equation.3</vt:lpstr>
      <vt:lpstr>Equation.3</vt:lpstr>
      <vt:lpstr>Equation.3</vt:lpstr>
      <vt:lpstr>Equation.KSEE3</vt:lpstr>
      <vt:lpstr>Equation.3</vt:lpstr>
      <vt:lpstr>Equation.3</vt:lpstr>
      <vt:lpstr>Equation.KSEE3</vt:lpstr>
      <vt:lpstr>Equation.3</vt:lpstr>
      <vt:lpstr>Equation.KSEE3</vt:lpstr>
      <vt:lpstr>Equation.3</vt:lpstr>
      <vt:lpstr>Equation.KSEE3</vt:lpstr>
      <vt:lpstr>Equation.3</vt:lpstr>
      <vt:lpstr>Equation.KSEE3</vt:lpstr>
      <vt:lpstr>Equation.3</vt:lpstr>
      <vt:lpstr>Equation.3</vt:lpstr>
      <vt:lpstr>Equation.3</vt:lpstr>
      <vt:lpstr>Equation.KSEE3</vt:lpstr>
      <vt:lpstr>Equation.3</vt:lpstr>
      <vt:lpstr>Equation.KSEE3</vt:lpstr>
      <vt:lpstr>Equation.KSEE3</vt:lpstr>
      <vt:lpstr>Equation.3</vt:lpstr>
      <vt:lpstr>Equation.3</vt:lpstr>
      <vt:lpstr>Equation.3</vt:lpstr>
      <vt:lpstr>Equation.KSEE3</vt:lpstr>
      <vt:lpstr>Equation.3</vt:lpstr>
      <vt:lpstr>Equation.KSEE3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Equation.KSEE3</vt:lpstr>
      <vt:lpstr>Equation.KSEE3</vt:lpstr>
      <vt:lpstr>Equation.KSEE3</vt:lpstr>
      <vt:lpstr>Equation.3</vt:lpstr>
      <vt:lpstr>Equation.3</vt:lpstr>
      <vt:lpstr>Equation.3</vt:lpstr>
      <vt:lpstr>Equation.KSEE3</vt:lpstr>
      <vt:lpstr>Equation.3</vt:lpstr>
      <vt:lpstr>Equation.3</vt:lpstr>
      <vt:lpstr>Equation.KSEE3</vt:lpstr>
      <vt:lpstr>Equation.KSEE3</vt:lpstr>
      <vt:lpstr>Equation.3</vt:lpstr>
      <vt:lpstr>Equation.KSEE3</vt:lpstr>
      <vt:lpstr>Equation.3</vt:lpstr>
      <vt:lpstr>Equation.3</vt:lpstr>
      <vt:lpstr>Equation.3</vt:lpstr>
      <vt:lpstr>Equation.KSEE3</vt:lpstr>
      <vt:lpstr>Equation.KSEE3</vt:lpstr>
      <vt:lpstr>Equation.3</vt:lpstr>
      <vt:lpstr>Equation.KSEE3</vt:lpstr>
      <vt:lpstr>Equation.3</vt:lpstr>
      <vt:lpstr>Equation.KSEE3</vt:lpstr>
      <vt:lpstr>Equation.KSEE3</vt:lpstr>
      <vt:lpstr>Equation.3</vt:lpstr>
      <vt:lpstr>Equation.KSEE3</vt:lpstr>
      <vt:lpstr>Equation.KSEE3</vt:lpstr>
      <vt:lpstr>Equation.KSEE3</vt:lpstr>
      <vt:lpstr>Equation.KSEE3</vt:lpstr>
      <vt:lpstr>PowerPoint 演示文稿</vt:lpstr>
      <vt:lpstr>课程内容</vt:lpstr>
      <vt:lpstr>集成学习(Ensemble Learning)</vt:lpstr>
      <vt:lpstr>集成学习(Ensemble Learning)</vt:lpstr>
      <vt:lpstr>Why need Ensemble Learning?</vt:lpstr>
      <vt:lpstr>Bagging方法</vt:lpstr>
      <vt:lpstr>Bagging方法_训练过程</vt:lpstr>
      <vt:lpstr>Bagging方法_预测过程</vt:lpstr>
      <vt:lpstr>随机森林(Random Forest)</vt:lpstr>
      <vt:lpstr>随机森林(Random Forest)</vt:lpstr>
      <vt:lpstr>RF的推广算法</vt:lpstr>
      <vt:lpstr>Extra Tree</vt:lpstr>
      <vt:lpstr>Totally Random Trees Embedding(TRTE)</vt:lpstr>
      <vt:lpstr>Isolation Forest(IForest)</vt:lpstr>
      <vt:lpstr>Isolation Forest(IForest)</vt:lpstr>
      <vt:lpstr>RF随机森林总结</vt:lpstr>
      <vt:lpstr>随机森林算法案例</vt:lpstr>
      <vt:lpstr>随机森林算法案例</vt:lpstr>
      <vt:lpstr>RF scikit-learn相关参数</vt:lpstr>
      <vt:lpstr>随机森林的思考</vt:lpstr>
      <vt:lpstr>Boosting</vt:lpstr>
      <vt:lpstr>Boosting</vt:lpstr>
      <vt:lpstr>AdaBoost算法原理</vt:lpstr>
      <vt:lpstr>样本加权</vt:lpstr>
      <vt:lpstr>Adaboost算法</vt:lpstr>
      <vt:lpstr>Sign函数</vt:lpstr>
      <vt:lpstr>AdaBoost算法原理</vt:lpstr>
      <vt:lpstr>AdaBoost算法原理</vt:lpstr>
      <vt:lpstr>AdaBoost算法原理</vt:lpstr>
      <vt:lpstr>AdaBoost算法原理</vt:lpstr>
      <vt:lpstr>Adaboost算法构建过程一</vt:lpstr>
      <vt:lpstr>Adaboost算法构建过程二</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Adaboost算法的直观理解</vt:lpstr>
      <vt:lpstr>作业</vt:lpstr>
      <vt:lpstr>Adaboost案例一</vt:lpstr>
      <vt:lpstr>Adaboost案例二</vt:lpstr>
      <vt:lpstr>AdaBoost scikit-learn相关参数</vt:lpstr>
      <vt:lpstr>AdaBoost总结</vt:lpstr>
      <vt:lpstr>梯度提升迭代决策树GBDT</vt:lpstr>
      <vt:lpstr>GBDT直观理解</vt:lpstr>
      <vt:lpstr>GBDT直观理解</vt:lpstr>
      <vt:lpstr>梯度提升迭代决策树GBDT</vt:lpstr>
      <vt:lpstr>GBDT算法原理</vt:lpstr>
      <vt:lpstr>GBDT算法原理</vt:lpstr>
      <vt:lpstr>GBDT算法原理</vt:lpstr>
      <vt:lpstr>GBDT回归算法和分类算法的区别</vt:lpstr>
      <vt:lpstr>GBDT回归算法和分类算法的区别</vt:lpstr>
      <vt:lpstr>GBDT回归算法和分类算法的区别</vt:lpstr>
      <vt:lpstr>GBDT总结</vt:lpstr>
      <vt:lpstr>GBDT scikit-learn相关参数</vt:lpstr>
      <vt:lpstr>GBDT回归案例：波士顿房屋租赁价格预测(作业)</vt:lpstr>
      <vt:lpstr>Bagging、Boosting的区别</vt:lpstr>
      <vt:lpstr>Bagging、Boosting的区别</vt:lpstr>
      <vt:lpstr>Bagging、Boosting的区别</vt:lpstr>
      <vt:lpstr>Stacking</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140</cp:revision>
  <dcterms:created xsi:type="dcterms:W3CDTF">2014-03-19T02:43:00Z</dcterms:created>
  <dcterms:modified xsi:type="dcterms:W3CDTF">2020-01-01T05:01:49Z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