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0" r:id="rId3"/>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3551"/>
    <a:srgbClr val="F2F9F9"/>
    <a:srgbClr val="FFF7C7"/>
    <a:srgbClr val="F8F7E0"/>
    <a:srgbClr val="EEFDFD"/>
    <a:srgbClr val="F3F3F3"/>
    <a:srgbClr val="E9F2DF"/>
    <a:srgbClr val="11A7FC"/>
    <a:srgbClr val="95D127"/>
    <a:srgbClr val="FF8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660"/>
  </p:normalViewPr>
  <p:slideViewPr>
    <p:cSldViewPr snapToGrid="0" showGuides="1">
      <p:cViewPr varScale="1">
        <p:scale>
          <a:sx n="84" d="100"/>
          <a:sy n="84" d="100"/>
        </p:scale>
        <p:origin x="372" y="84"/>
      </p:cViewPr>
      <p:guideLst>
        <p:guide orient="horz" pos="2227"/>
        <p:guide pos="39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8.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134E9-2BD2-426A-A5CB-F9323A3329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E5E20-B8E7-4526-9878-C0CF8296F4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p>
            <a:pPr lvl="0" eaLnBrk="1" hangingPunct="1">
              <a:spcBef>
                <a:spcPct val="0"/>
              </a:spcBef>
            </a:pPr>
            <a:r>
              <a:rPr lang="zh-CN" altLang="en-US" dirty="0"/>
              <a:t>封面标题特殊字体为百度简综艺。可以自行下载使用或改为微软雅黑。</a:t>
            </a:r>
            <a:endParaRPr lang="zh-CN" altLang="en-US" dirty="0"/>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在上决策树之前先复习一下熵、联合熵、条件熵、互信息等相关知识点</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p>
            <a:pPr lvl="0" eaLnBrk="1" hangingPunct="1">
              <a:spcBef>
                <a:spcPct val="0"/>
              </a:spcBef>
            </a:pPr>
            <a:r>
              <a:rPr lang="zh-CN" altLang="en-US" dirty="0"/>
              <a:t>封面标题特殊字体为百度简综艺。可以自行下载使用或改为微软雅黑。</a:t>
            </a:r>
            <a:endParaRPr lang="zh-CN" altLang="en-US" dirty="0"/>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08455" y="581343"/>
            <a:ext cx="9144000" cy="2387600"/>
          </a:xfrm>
        </p:spPr>
        <p:txBody>
          <a:bodyPr anchor="b"/>
          <a:lstStyle>
            <a:lvl1pPr algn="ctr">
              <a:defRPr kumimoji="0" lang="zh-CN" altLang="en-US" sz="44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kumimoji="0" lang="zh-CN" altLang="en-US" sz="3600" b="1" i="0" u="none" strike="noStrike" kern="1200" cap="none" spc="0" normalizeH="0" baseline="0" noProof="1" dirty="0">
                <a:solidFill>
                  <a:schemeClr val="bg1">
                    <a:lumMod val="50000"/>
                  </a:schemeClr>
                </a:solidFill>
                <a:latin typeface="微软雅黑" panose="020B0503020204020204" charset="-122"/>
                <a:ea typeface="微软雅黑" panose="020B0503020204020204" charset="-122"/>
                <a:cs typeface="+mn-cs"/>
                <a:sym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200150"/>
            <a:ext cx="10515600" cy="4977130"/>
          </a:xfrm>
        </p:spPr>
        <p:txBody>
          <a:bodyPr/>
          <a:lstStyle>
            <a:lvl1pPr eaLnBrk="1" fontAlgn="auto" latinLnBrk="0" hangingPunct="1">
              <a:lnSpc>
                <a:spcPct val="150000"/>
              </a:lnSpc>
              <a:defRPr>
                <a:latin typeface="微软雅黑" panose="020B0503020204020204" charset="-122"/>
                <a:ea typeface="微软雅黑" panose="020B0503020204020204" charset="-122"/>
              </a:defRPr>
            </a:lvl1pPr>
            <a:lvl2pPr eaLnBrk="1" fontAlgn="auto" latinLnBrk="0" hangingPunct="1">
              <a:lnSpc>
                <a:spcPct val="150000"/>
              </a:lnSpc>
              <a:defRPr>
                <a:latin typeface="微软雅黑" panose="020B0503020204020204" charset="-122"/>
                <a:ea typeface="微软雅黑" panose="020B0503020204020204" charset="-122"/>
              </a:defRPr>
            </a:lvl2pPr>
            <a:lvl3pPr eaLnBrk="1" fontAlgn="auto" latinLnBrk="0" hangingPunct="1">
              <a:lnSpc>
                <a:spcPct val="150000"/>
              </a:lnSpc>
              <a:defRPr>
                <a:latin typeface="微软雅黑" panose="020B0503020204020204" charset="-122"/>
                <a:ea typeface="微软雅黑" panose="020B0503020204020204" charset="-122"/>
              </a:defRPr>
            </a:lvl3pPr>
            <a:lvl4pPr eaLnBrk="1" fontAlgn="auto" latinLnBrk="0" hangingPunct="1">
              <a:lnSpc>
                <a:spcPct val="150000"/>
              </a:lnSpc>
              <a:defRPr>
                <a:latin typeface="微软雅黑" panose="020B0503020204020204" charset="-122"/>
                <a:ea typeface="微软雅黑" panose="020B0503020204020204" charset="-122"/>
              </a:defRPr>
            </a:lvl4pPr>
            <a:lvl5pPr eaLnBrk="1" fontAlgn="auto" latinLnBrk="0" hangingPunct="1">
              <a:lnSpc>
                <a:spcPct val="150000"/>
              </a:lnSpc>
              <a:defRPr>
                <a:latin typeface="微软雅黑" panose="020B0503020204020204" charset="-122"/>
                <a:ea typeface="微软雅黑" panose="020B050302020402020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4804410" y="2927350"/>
            <a:ext cx="2481580" cy="83883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2.wmf"/><Relationship Id="rId7" Type="http://schemas.openxmlformats.org/officeDocument/2006/relationships/oleObject" Target="../embeddings/oleObject7.bin"/><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11.wmf"/><Relationship Id="rId3" Type="http://schemas.openxmlformats.org/officeDocument/2006/relationships/oleObject" Target="../embeddings/oleObject5.bin"/><Relationship Id="rId2" Type="http://schemas.openxmlformats.org/officeDocument/2006/relationships/image" Target="../media/image10.wmf"/><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13.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9.wmf"/><Relationship Id="rId7" Type="http://schemas.openxmlformats.org/officeDocument/2006/relationships/oleObject" Target="../embeddings/oleObject15.bin"/><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 Id="rId3" Type="http://schemas.openxmlformats.org/officeDocument/2006/relationships/oleObject" Target="../embeddings/oleObject13.bin"/><Relationship Id="rId2" Type="http://schemas.openxmlformats.org/officeDocument/2006/relationships/image" Target="../media/image16.wmf"/><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image" Target="../media/image20.wmf"/><Relationship Id="rId1"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wmf"/><Relationship Id="rId3" Type="http://schemas.openxmlformats.org/officeDocument/2006/relationships/oleObject" Target="../embeddings/oleObject18.bin"/><Relationship Id="rId2" Type="http://schemas.openxmlformats.org/officeDocument/2006/relationships/image" Target="../media/image21.wmf"/><Relationship Id="rId1"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9.wmf"/><Relationship Id="rId7" Type="http://schemas.openxmlformats.org/officeDocument/2006/relationships/oleObject" Target="../embeddings/oleObject22.bin"/><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 Id="rId3" Type="http://schemas.openxmlformats.org/officeDocument/2006/relationships/oleObject" Target="../embeddings/oleObject20.bin"/><Relationship Id="rId2" Type="http://schemas.openxmlformats.org/officeDocument/2006/relationships/image" Target="../media/image26.wmf"/><Relationship Id="rId10" Type="http://schemas.openxmlformats.org/officeDocument/2006/relationships/vmlDrawing" Target="../drawings/vmlDrawing7.vml"/><Relationship Id="rId1"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image" Target="../media/image31.wmf"/><Relationship Id="rId3" Type="http://schemas.openxmlformats.org/officeDocument/2006/relationships/oleObject" Target="../embeddings/oleObject24.bin"/><Relationship Id="rId2" Type="http://schemas.openxmlformats.org/officeDocument/2006/relationships/image" Target="../media/image30.wmf"/><Relationship Id="rId1"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28.bin"/><Relationship Id="rId4" Type="http://schemas.openxmlformats.org/officeDocument/2006/relationships/image" Target="../media/image35.wmf"/><Relationship Id="rId3" Type="http://schemas.openxmlformats.org/officeDocument/2006/relationships/oleObject" Target="../embeddings/oleObject27.bin"/><Relationship Id="rId2" Type="http://schemas.openxmlformats.org/officeDocument/2006/relationships/image" Target="../media/image34.wmf"/><Relationship Id="rId1"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41.wmf"/><Relationship Id="rId2" Type="http://schemas.openxmlformats.org/officeDocument/2006/relationships/oleObject" Target="../embeddings/oleObject29.bin"/><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43.wmf"/><Relationship Id="rId2" Type="http://schemas.openxmlformats.org/officeDocument/2006/relationships/oleObject" Target="../embeddings/oleObject30.bin"/><Relationship Id="rId1"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8"/>
          <p:cNvSpPr txBox="1"/>
          <p:nvPr/>
        </p:nvSpPr>
        <p:spPr>
          <a:xfrm>
            <a:off x="5080" y="2125345"/>
            <a:ext cx="12181205" cy="7683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4400" b="1" dirty="0">
                <a:solidFill>
                  <a:schemeClr val="accent1">
                    <a:lumMod val="75000"/>
                  </a:schemeClr>
                </a:solidFill>
                <a:latin typeface="微软雅黑" panose="020B0503020204020204" charset="-122"/>
                <a:ea typeface="微软雅黑" panose="020B0503020204020204" charset="-122"/>
              </a:rPr>
              <a:t>人工智能之机器学习</a:t>
            </a:r>
            <a:endParaRPr lang="zh-CN" altLang="en-US" sz="4400" b="1" dirty="0">
              <a:solidFill>
                <a:schemeClr val="accent1">
                  <a:lumMod val="75000"/>
                </a:schemeClr>
              </a:solidFill>
              <a:latin typeface="微软雅黑" panose="020B0503020204020204" charset="-122"/>
              <a:ea typeface="微软雅黑" panose="020B0503020204020204" charset="-122"/>
            </a:endParaRPr>
          </a:p>
        </p:txBody>
      </p:sp>
      <p:sp>
        <p:nvSpPr>
          <p:cNvPr id="12" name="文本框 11"/>
          <p:cNvSpPr txBox="1"/>
          <p:nvPr/>
        </p:nvSpPr>
        <p:spPr>
          <a:xfrm flipH="1">
            <a:off x="4743450" y="5116830"/>
            <a:ext cx="2757170" cy="306705"/>
          </a:xfrm>
          <a:prstGeom prst="rect">
            <a:avLst/>
          </a:prstGeom>
          <a:noFill/>
        </p:spPr>
        <p:txBody>
          <a:bodyPr wrap="square" rtlCol="0">
            <a:spAutoFit/>
          </a:bodyPr>
          <a:p>
            <a:pPr>
              <a:spcBef>
                <a:spcPts val="1200"/>
              </a:spcBef>
            </a:pP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上海育创网络科技股份有限公司</a:t>
            </a:r>
            <a:endPar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5" name="文本框 8"/>
          <p:cNvSpPr txBox="1"/>
          <p:nvPr/>
        </p:nvSpPr>
        <p:spPr>
          <a:xfrm>
            <a:off x="5715" y="3527425"/>
            <a:ext cx="12180570"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3600" b="1" dirty="0">
                <a:solidFill>
                  <a:schemeClr val="bg1">
                    <a:lumMod val="50000"/>
                  </a:schemeClr>
                </a:solidFill>
                <a:latin typeface="微软雅黑" panose="020B0503020204020204" charset="-122"/>
                <a:ea typeface="微软雅黑" panose="020B0503020204020204" charset="-122"/>
              </a:rPr>
              <a:t>XGBoost</a:t>
            </a:r>
            <a:endParaRPr lang="en-US" altLang="zh-CN" sz="3600" b="1" dirty="0">
              <a:solidFill>
                <a:schemeClr val="bg1">
                  <a:lumMod val="50000"/>
                </a:schemeClr>
              </a:solidFill>
              <a:latin typeface="微软雅黑" panose="020B0503020204020204" charset="-122"/>
              <a:ea typeface="微软雅黑" panose="020B0503020204020204" charset="-122"/>
            </a:endParaRPr>
          </a:p>
        </p:txBody>
      </p:sp>
      <p:pic>
        <p:nvPicPr>
          <p:cNvPr id="44" name="图片 4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
        <p:nvSpPr>
          <p:cNvPr id="6" name="文本框 5"/>
          <p:cNvSpPr txBox="1"/>
          <p:nvPr/>
        </p:nvSpPr>
        <p:spPr>
          <a:xfrm flipH="1">
            <a:off x="5175885" y="5631180"/>
            <a:ext cx="1950085" cy="275590"/>
          </a:xfrm>
          <a:prstGeom prst="rect">
            <a:avLst/>
          </a:prstGeom>
          <a:noFill/>
        </p:spPr>
        <p:txBody>
          <a:bodyPr wrap="square" rtlCol="0">
            <a:spAutoFit/>
          </a:bodyPr>
          <a:p>
            <a:pPr>
              <a:spcBef>
                <a:spcPts val="1200"/>
              </a:spcBef>
            </a:pPr>
            <a:r>
              <a:rPr lang="zh-CN"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主讲人：刘老师</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(GerryLiu)</a:t>
            </a:r>
            <a:endPar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XGBoost</a:t>
            </a:r>
            <a:r>
              <a:rPr lang="zh-CN" altLang="en-US"/>
              <a:t>的目标函数</a:t>
            </a:r>
            <a:endParaRPr lang="zh-CN" altLang="en-US"/>
          </a:p>
        </p:txBody>
      </p:sp>
      <p:sp>
        <p:nvSpPr>
          <p:cNvPr id="4" name="标题 3"/>
          <p:cNvSpPr>
            <a:spLocks noGrp="1"/>
          </p:cNvSpPr>
          <p:nvPr>
            <p:ph type="title"/>
          </p:nvPr>
        </p:nvSpPr>
        <p:spPr/>
        <p:txBody>
          <a:bodyPr/>
          <a:p>
            <a:r>
              <a:rPr lang="en-US" altLang="zh-CN"/>
              <a:t>XGBoost</a:t>
            </a:r>
            <a:endParaRPr lang="en-US" altLang="zh-CN"/>
          </a:p>
        </p:txBody>
      </p:sp>
      <p:graphicFrame>
        <p:nvGraphicFramePr>
          <p:cNvPr id="5" name="对象 4">
            <a:hlinkClick r:id="" action="ppaction://ole?verb="/>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567" y="3320435"/>
                        <a:ext cx="914231" cy="21586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924899" y="1957977"/>
          <a:ext cx="4588930" cy="1138979"/>
        </p:xfrm>
        <a:graphic>
          <a:graphicData uri="http://schemas.openxmlformats.org/presentationml/2006/ole">
            <mc:AlternateContent xmlns:mc="http://schemas.openxmlformats.org/markup-compatibility/2006">
              <mc:Choice xmlns:v="urn:schemas-microsoft-com:vml" Requires="v">
                <p:oleObj spid="_x0000_s3074" name="" r:id="rId3" imgW="1739900" imgH="431800" progId="Equation.KSEE3">
                  <p:embed/>
                </p:oleObj>
              </mc:Choice>
              <mc:Fallback>
                <p:oleObj name="" r:id="rId3" imgW="1739900" imgH="431800" progId="Equation.KSEE3">
                  <p:embed/>
                  <p:pic>
                    <p:nvPicPr>
                      <p:cNvPr id="0" name="图片 3073"/>
                      <p:cNvPicPr/>
                      <p:nvPr/>
                    </p:nvPicPr>
                    <p:blipFill>
                      <a:blip r:embed="rId4"/>
                      <a:stretch>
                        <a:fillRect/>
                      </a:stretch>
                    </p:blipFill>
                    <p:spPr>
                      <a:xfrm>
                        <a:off x="5924899" y="1957977"/>
                        <a:ext cx="4588930" cy="1138979"/>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212167" y="2010038"/>
          <a:ext cx="3542009" cy="3736918"/>
        </p:xfrm>
        <a:graphic>
          <a:graphicData uri="http://schemas.openxmlformats.org/presentationml/2006/ole">
            <mc:AlternateContent xmlns:mc="http://schemas.openxmlformats.org/markup-compatibility/2006">
              <mc:Choice xmlns:v="urn:schemas-microsoft-com:vml" Requires="v">
                <p:oleObj spid="_x0000_s1025" name="" r:id="rId5" imgW="1155700" imgH="1219200" progId="Equation.KSEE3">
                  <p:embed/>
                </p:oleObj>
              </mc:Choice>
              <mc:Fallback>
                <p:oleObj name="" r:id="rId5" imgW="1155700" imgH="1219200" progId="Equation.KSEE3">
                  <p:embed/>
                  <p:pic>
                    <p:nvPicPr>
                      <p:cNvPr id="0" name="图片 1024"/>
                      <p:cNvPicPr/>
                      <p:nvPr/>
                    </p:nvPicPr>
                    <p:blipFill>
                      <a:blip r:embed="rId6"/>
                      <a:stretch>
                        <a:fillRect/>
                      </a:stretch>
                    </p:blipFill>
                    <p:spPr>
                      <a:xfrm>
                        <a:off x="1212167" y="2010038"/>
                        <a:ext cx="3542009" cy="3736918"/>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924899" y="4745111"/>
          <a:ext cx="3706444" cy="1158660"/>
        </p:xfrm>
        <a:graphic>
          <a:graphicData uri="http://schemas.openxmlformats.org/presentationml/2006/ole">
            <mc:AlternateContent xmlns:mc="http://schemas.openxmlformats.org/markup-compatibility/2006">
              <mc:Choice xmlns:v="urn:schemas-microsoft-com:vml" Requires="v">
                <p:oleObj spid="_x0000_s3075" name="" r:id="rId7" imgW="1422400" imgH="444500" progId="Equation.KSEE3">
                  <p:embed/>
                </p:oleObj>
              </mc:Choice>
              <mc:Fallback>
                <p:oleObj name="" r:id="rId7" imgW="1422400" imgH="444500" progId="Equation.KSEE3">
                  <p:embed/>
                  <p:pic>
                    <p:nvPicPr>
                      <p:cNvPr id="0" name="图片 3074"/>
                      <p:cNvPicPr/>
                      <p:nvPr/>
                    </p:nvPicPr>
                    <p:blipFill>
                      <a:blip r:embed="rId8"/>
                      <a:stretch>
                        <a:fillRect/>
                      </a:stretch>
                    </p:blipFill>
                    <p:spPr>
                      <a:xfrm>
                        <a:off x="5924899" y="4745111"/>
                        <a:ext cx="3706444" cy="115866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924899" y="3536295"/>
          <a:ext cx="2686188" cy="850742"/>
        </p:xfrm>
        <a:graphic>
          <a:graphicData uri="http://schemas.openxmlformats.org/presentationml/2006/ole">
            <mc:AlternateContent xmlns:mc="http://schemas.openxmlformats.org/markup-compatibility/2006">
              <mc:Choice xmlns:v="urn:schemas-microsoft-com:vml" Requires="v">
                <p:oleObj spid="_x0000_s3076" name="" r:id="rId9" imgW="762000" imgH="241300" progId="Equation.KSEE3">
                  <p:embed/>
                </p:oleObj>
              </mc:Choice>
              <mc:Fallback>
                <p:oleObj name="" r:id="rId9" imgW="762000" imgH="241300" progId="Equation.KSEE3">
                  <p:embed/>
                  <p:pic>
                    <p:nvPicPr>
                      <p:cNvPr id="0" name="图片 3075"/>
                      <p:cNvPicPr/>
                      <p:nvPr/>
                    </p:nvPicPr>
                    <p:blipFill>
                      <a:blip r:embed="rId10"/>
                      <a:stretch>
                        <a:fillRect/>
                      </a:stretch>
                    </p:blipFill>
                    <p:spPr>
                      <a:xfrm>
                        <a:off x="5924899" y="3536295"/>
                        <a:ext cx="2686188" cy="850742"/>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a:t>
            </a:r>
            <a:r>
              <a:rPr lang="zh-CN" altLang="en-US"/>
              <a:t>第</a:t>
            </a:r>
            <a:r>
              <a:rPr lang="en-US" altLang="zh-CN"/>
              <a:t>t</a:t>
            </a:r>
            <a:r>
              <a:rPr lang="zh-CN" altLang="en-US"/>
              <a:t>次迭代后，模型的预测等于前</a:t>
            </a:r>
            <a:r>
              <a:rPr lang="en-US" altLang="zh-CN"/>
              <a:t>t-1</a:t>
            </a:r>
            <a:r>
              <a:rPr lang="zh-CN" altLang="en-US"/>
              <a:t>次的模型加上第</a:t>
            </a:r>
            <a:r>
              <a:rPr lang="en-US" altLang="zh-CN"/>
              <a:t>t</a:t>
            </a:r>
            <a:r>
              <a:rPr lang="zh-CN" altLang="en-US"/>
              <a:t>课树的预测</a:t>
            </a:r>
            <a:r>
              <a:rPr lang="en-US" altLang="zh-CN"/>
              <a:t>:</a:t>
            </a:r>
            <a:endParaRPr lang="en-US" altLang="zh-CN"/>
          </a:p>
          <a:p>
            <a:endParaRPr lang="en-US" altLang="zh-CN"/>
          </a:p>
          <a:p>
            <a:endParaRPr lang="en-US" altLang="zh-CN"/>
          </a:p>
          <a:p>
            <a:r>
              <a:rPr lang="en-US" altLang="zh-CN">
                <a:sym typeface="+mn-ea"/>
              </a:rPr>
              <a:t> </a:t>
            </a:r>
            <a:r>
              <a:rPr lang="zh-CN" altLang="en-US">
                <a:sym typeface="+mn-ea"/>
              </a:rPr>
              <a:t>目标函数可以写成：</a:t>
            </a:r>
            <a:endParaRPr lang="en-US" altLang="zh-CN"/>
          </a:p>
        </p:txBody>
      </p:sp>
      <p:sp>
        <p:nvSpPr>
          <p:cNvPr id="4" name="标题 3"/>
          <p:cNvSpPr>
            <a:spLocks noGrp="1"/>
          </p:cNvSpPr>
          <p:nvPr>
            <p:ph type="title"/>
          </p:nvPr>
        </p:nvSpPr>
        <p:spPr/>
        <p:txBody>
          <a:bodyPr/>
          <a:p>
            <a:r>
              <a:rPr lang="en-US" altLang="zh-CN"/>
              <a:t>XGBoost</a:t>
            </a:r>
            <a:r>
              <a:rPr lang="zh-CN" altLang="en-US"/>
              <a:t>公式推导</a:t>
            </a:r>
            <a:endParaRPr lang="zh-CN" altLang="en-US"/>
          </a:p>
        </p:txBody>
      </p:sp>
      <p:graphicFrame>
        <p:nvGraphicFramePr>
          <p:cNvPr id="5" name="对象 4">
            <a:hlinkClick r:id="" action="ppaction://ole?verb="/>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4097" name="" r:id="rId1" imgW="914400" imgH="215900" progId="Equation.KSEE3">
                  <p:embed/>
                </p:oleObj>
              </mc:Choice>
              <mc:Fallback>
                <p:oleObj name="" r:id="rId1" imgW="914400" imgH="215900" progId="Equation.KSEE3">
                  <p:embed/>
                  <p:pic>
                    <p:nvPicPr>
                      <p:cNvPr id="0" name="图片 4096"/>
                      <p:cNvPicPr/>
                      <p:nvPr/>
                    </p:nvPicPr>
                    <p:blipFill>
                      <a:blip r:embed="rId2"/>
                      <a:stretch>
                        <a:fillRect/>
                      </a:stretch>
                    </p:blipFill>
                    <p:spPr>
                      <a:xfrm>
                        <a:off x="5638567" y="3320435"/>
                        <a:ext cx="914231" cy="21586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788589" y="2214171"/>
          <a:ext cx="3542009" cy="739638"/>
        </p:xfrm>
        <a:graphic>
          <a:graphicData uri="http://schemas.openxmlformats.org/presentationml/2006/ole">
            <mc:AlternateContent xmlns:mc="http://schemas.openxmlformats.org/markup-compatibility/2006">
              <mc:Choice xmlns:v="urn:schemas-microsoft-com:vml" Requires="v">
                <p:oleObj spid="_x0000_s1025" name="" r:id="rId3" imgW="1155700" imgH="241300" progId="Equation.KSEE3">
                  <p:embed/>
                </p:oleObj>
              </mc:Choice>
              <mc:Fallback>
                <p:oleObj name="" r:id="rId3" imgW="1155700" imgH="241300" progId="Equation.KSEE3">
                  <p:embed/>
                  <p:pic>
                    <p:nvPicPr>
                      <p:cNvPr id="0" name="图片 1024"/>
                      <p:cNvPicPr/>
                      <p:nvPr/>
                    </p:nvPicPr>
                    <p:blipFill>
                      <a:blip r:embed="rId4"/>
                      <a:stretch>
                        <a:fillRect/>
                      </a:stretch>
                    </p:blipFill>
                    <p:spPr>
                      <a:xfrm>
                        <a:off x="2788589" y="2214171"/>
                        <a:ext cx="3542009" cy="739638"/>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644127" y="4260087"/>
          <a:ext cx="7403364" cy="1138979"/>
        </p:xfrm>
        <a:graphic>
          <a:graphicData uri="http://schemas.openxmlformats.org/presentationml/2006/ole">
            <mc:AlternateContent xmlns:mc="http://schemas.openxmlformats.org/markup-compatibility/2006">
              <mc:Choice xmlns:v="urn:schemas-microsoft-com:vml" Requires="v">
                <p:oleObj spid="_x0000_s3074" name="" r:id="rId5" imgW="2806700" imgH="431800" progId="Equation.KSEE3">
                  <p:embed/>
                </p:oleObj>
              </mc:Choice>
              <mc:Fallback>
                <p:oleObj name="" r:id="rId5" imgW="2806700" imgH="431800" progId="Equation.KSEE3">
                  <p:embed/>
                  <p:pic>
                    <p:nvPicPr>
                      <p:cNvPr id="0" name="图片 3073"/>
                      <p:cNvPicPr/>
                      <p:nvPr/>
                    </p:nvPicPr>
                    <p:blipFill>
                      <a:blip r:embed="rId6"/>
                      <a:stretch>
                        <a:fillRect/>
                      </a:stretch>
                    </p:blipFill>
                    <p:spPr>
                      <a:xfrm>
                        <a:off x="2644127" y="4260087"/>
                        <a:ext cx="7403364" cy="1138979"/>
                      </a:xfrm>
                      <a:prstGeom prst="rect">
                        <a:avLst/>
                      </a:prstGeom>
                    </p:spPr>
                  </p:pic>
                </p:oleObj>
              </mc:Fallback>
            </mc:AlternateContent>
          </a:graphicData>
        </a:graphic>
      </p:graphicFrame>
      <p:sp>
        <p:nvSpPr>
          <p:cNvPr id="2" name="文本框 1"/>
          <p:cNvSpPr txBox="1"/>
          <p:nvPr/>
        </p:nvSpPr>
        <p:spPr>
          <a:xfrm>
            <a:off x="6867525" y="3984625"/>
            <a:ext cx="1729105" cy="275590"/>
          </a:xfrm>
          <a:prstGeom prst="rect">
            <a:avLst/>
          </a:prstGeom>
          <a:noFill/>
        </p:spPr>
        <p:txBody>
          <a:bodyPr wrap="none" rtlCol="0">
            <a:spAutoFit/>
          </a:bodyPr>
          <a:p>
            <a:r>
              <a:rPr lang="zh-CN" altLang="en-US" sz="1200"/>
              <a:t>前</a:t>
            </a:r>
            <a:r>
              <a:rPr lang="en-US" altLang="zh-CN" sz="1200"/>
              <a:t>t-1</a:t>
            </a:r>
            <a:r>
              <a:rPr lang="zh-CN" altLang="en-US" sz="1200"/>
              <a:t>次学习器的正则项</a:t>
            </a:r>
            <a:endParaRPr lang="zh-CN" altLang="en-US" sz="1200"/>
          </a:p>
        </p:txBody>
      </p:sp>
      <p:sp>
        <p:nvSpPr>
          <p:cNvPr id="6" name="文本框 5"/>
          <p:cNvSpPr txBox="1"/>
          <p:nvPr/>
        </p:nvSpPr>
        <p:spPr>
          <a:xfrm>
            <a:off x="8884920" y="5288280"/>
            <a:ext cx="1605280" cy="275590"/>
          </a:xfrm>
          <a:prstGeom prst="rect">
            <a:avLst/>
          </a:prstGeom>
          <a:noFill/>
        </p:spPr>
        <p:txBody>
          <a:bodyPr wrap="none" rtlCol="0">
            <a:spAutoFit/>
          </a:bodyPr>
          <a:p>
            <a:r>
              <a:rPr lang="zh-CN" altLang="en-US" sz="1200"/>
              <a:t>第</a:t>
            </a:r>
            <a:r>
              <a:rPr lang="en-US" altLang="zh-CN" sz="1200"/>
              <a:t>t</a:t>
            </a:r>
            <a:r>
              <a:rPr lang="zh-CN" altLang="en-US" sz="1200"/>
              <a:t>次学习器的正则项</a:t>
            </a:r>
            <a:endParaRPr lang="zh-CN"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将误差函数中的                    看成一个整体，求解这个整体取值在             处进行二阶泰勒展开：</a:t>
            </a:r>
            <a:endParaRPr lang="en-US" altLang="zh-CN"/>
          </a:p>
        </p:txBody>
      </p:sp>
      <p:sp>
        <p:nvSpPr>
          <p:cNvPr id="4" name="标题 3"/>
          <p:cNvSpPr>
            <a:spLocks noGrp="1"/>
          </p:cNvSpPr>
          <p:nvPr>
            <p:ph type="title"/>
          </p:nvPr>
        </p:nvSpPr>
        <p:spPr/>
        <p:txBody>
          <a:bodyPr/>
          <a:p>
            <a:r>
              <a:rPr lang="en-US" altLang="zh-CN">
                <a:sym typeface="+mn-ea"/>
              </a:rPr>
              <a:t>XGBoost</a:t>
            </a:r>
            <a:r>
              <a:rPr lang="zh-CN" altLang="en-US">
                <a:sym typeface="+mn-ea"/>
              </a:rPr>
              <a:t>公式推导</a:t>
            </a:r>
            <a:endParaRPr lang="zh-CN" altLang="en-US"/>
          </a:p>
        </p:txBody>
      </p:sp>
      <p:graphicFrame>
        <p:nvGraphicFramePr>
          <p:cNvPr id="5" name="对象 4">
            <a:hlinkClick r:id="" action="ppaction://ole?verb="/>
          </p:cNvPr>
          <p:cNvGraphicFramePr>
            <a:graphicFrameLocks noChangeAspect="1"/>
          </p:cNvGraphicFramePr>
          <p:nvPr/>
        </p:nvGraphicFramePr>
        <p:xfrm>
          <a:off x="1649377" y="1854664"/>
          <a:ext cx="1148502" cy="874868"/>
        </p:xfrm>
        <a:graphic>
          <a:graphicData uri="http://schemas.openxmlformats.org/presentationml/2006/ole">
            <mc:AlternateContent xmlns:mc="http://schemas.openxmlformats.org/markup-compatibility/2006">
              <mc:Choice xmlns:v="urn:schemas-microsoft-com:vml" Requires="v">
                <p:oleObj spid="_x0000_s5121" name="" r:id="rId1" imgW="316865" imgH="241300" progId="Equation.KSEE3">
                  <p:embed/>
                </p:oleObj>
              </mc:Choice>
              <mc:Fallback>
                <p:oleObj name="" r:id="rId1" imgW="316865" imgH="241300" progId="Equation.KSEE3">
                  <p:embed/>
                  <p:pic>
                    <p:nvPicPr>
                      <p:cNvPr id="0" name="图片 5120"/>
                      <p:cNvPicPr/>
                      <p:nvPr/>
                    </p:nvPicPr>
                    <p:blipFill>
                      <a:blip r:embed="rId2"/>
                      <a:stretch>
                        <a:fillRect/>
                      </a:stretch>
                    </p:blipFill>
                    <p:spPr>
                      <a:xfrm>
                        <a:off x="1649377" y="1854664"/>
                        <a:ext cx="1148502" cy="874868"/>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088369" y="2859601"/>
          <a:ext cx="10050189" cy="1138979"/>
        </p:xfrm>
        <a:graphic>
          <a:graphicData uri="http://schemas.openxmlformats.org/presentationml/2006/ole">
            <mc:AlternateContent xmlns:mc="http://schemas.openxmlformats.org/markup-compatibility/2006">
              <mc:Choice xmlns:v="urn:schemas-microsoft-com:vml" Requires="v">
                <p:oleObj spid="_x0000_s3074" name="" r:id="rId3" imgW="3810000" imgH="431800" progId="Equation.KSEE3">
                  <p:embed/>
                </p:oleObj>
              </mc:Choice>
              <mc:Fallback>
                <p:oleObj name="" r:id="rId3" imgW="3810000" imgH="431800" progId="Equation.KSEE3">
                  <p:embed/>
                  <p:pic>
                    <p:nvPicPr>
                      <p:cNvPr id="0" name="图片 3073"/>
                      <p:cNvPicPr/>
                      <p:nvPr/>
                    </p:nvPicPr>
                    <p:blipFill>
                      <a:blip r:embed="rId4"/>
                      <a:stretch>
                        <a:fillRect/>
                      </a:stretch>
                    </p:blipFill>
                    <p:spPr>
                      <a:xfrm>
                        <a:off x="1088369" y="2859601"/>
                        <a:ext cx="10050189" cy="1138979"/>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575796" y="4147139"/>
          <a:ext cx="4630832" cy="1061523"/>
        </p:xfrm>
        <a:graphic>
          <a:graphicData uri="http://schemas.openxmlformats.org/presentationml/2006/ole">
            <mc:AlternateContent xmlns:mc="http://schemas.openxmlformats.org/markup-compatibility/2006">
              <mc:Choice xmlns:v="urn:schemas-microsoft-com:vml" Requires="v">
                <p:oleObj spid="_x0000_s5122" name="" r:id="rId5" imgW="1219200" imgH="279400" progId="Equation.KSEE3">
                  <p:embed/>
                </p:oleObj>
              </mc:Choice>
              <mc:Fallback>
                <p:oleObj name="" r:id="rId5" imgW="1219200" imgH="279400" progId="Equation.KSEE3">
                  <p:embed/>
                  <p:pic>
                    <p:nvPicPr>
                      <p:cNvPr id="0" name="图片 5121"/>
                      <p:cNvPicPr/>
                      <p:nvPr/>
                    </p:nvPicPr>
                    <p:blipFill>
                      <a:blip r:embed="rId6"/>
                      <a:stretch>
                        <a:fillRect/>
                      </a:stretch>
                    </p:blipFill>
                    <p:spPr>
                      <a:xfrm>
                        <a:off x="3575796" y="4147139"/>
                        <a:ext cx="4630832" cy="1061523"/>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623096" y="5446728"/>
          <a:ext cx="4534965" cy="1061523"/>
        </p:xfrm>
        <a:graphic>
          <a:graphicData uri="http://schemas.openxmlformats.org/presentationml/2006/ole">
            <mc:AlternateContent xmlns:mc="http://schemas.openxmlformats.org/markup-compatibility/2006">
              <mc:Choice xmlns:v="urn:schemas-microsoft-com:vml" Requires="v">
                <p:oleObj spid="_x0000_s2" name="" r:id="rId7" imgW="1193800" imgH="279400" progId="Equation.KSEE3">
                  <p:embed/>
                </p:oleObj>
              </mc:Choice>
              <mc:Fallback>
                <p:oleObj name="" r:id="rId7" imgW="1193800" imgH="279400" progId="Equation.KSEE3">
                  <p:embed/>
                  <p:pic>
                    <p:nvPicPr>
                      <p:cNvPr id="0" name="图片 5121"/>
                      <p:cNvPicPr/>
                      <p:nvPr/>
                    </p:nvPicPr>
                    <p:blipFill>
                      <a:blip r:embed="rId8"/>
                      <a:stretch>
                        <a:fillRect/>
                      </a:stretch>
                    </p:blipFill>
                    <p:spPr>
                      <a:xfrm>
                        <a:off x="3623096" y="5446728"/>
                        <a:ext cx="4534965" cy="1061523"/>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3828049" y="1384098"/>
          <a:ext cx="1808145" cy="545364"/>
        </p:xfrm>
        <a:graphic>
          <a:graphicData uri="http://schemas.openxmlformats.org/presentationml/2006/ole">
            <mc:AlternateContent xmlns:mc="http://schemas.openxmlformats.org/markup-compatibility/2006">
              <mc:Choice xmlns:v="urn:schemas-microsoft-com:vml" Requires="v">
                <p:oleObj spid="_x0000_s1025" name="" r:id="rId9" imgW="800100" imgH="241300" progId="Equation.KSEE3">
                  <p:embed/>
                </p:oleObj>
              </mc:Choice>
              <mc:Fallback>
                <p:oleObj name="" r:id="rId9" imgW="800100" imgH="241300" progId="Equation.KSEE3">
                  <p:embed/>
                  <p:pic>
                    <p:nvPicPr>
                      <p:cNvPr id="0" name="图片 1024"/>
                      <p:cNvPicPr/>
                      <p:nvPr/>
                    </p:nvPicPr>
                    <p:blipFill>
                      <a:blip r:embed="rId10"/>
                      <a:stretch>
                        <a:fillRect/>
                      </a:stretch>
                    </p:blipFill>
                    <p:spPr>
                      <a:xfrm>
                        <a:off x="3828049" y="1384098"/>
                        <a:ext cx="1808145" cy="545364"/>
                      </a:xfrm>
                      <a:prstGeom prst="rect">
                        <a:avLst/>
                      </a:prstGeom>
                    </p:spPr>
                  </p:pic>
                </p:oleObj>
              </mc:Fallback>
            </mc:AlternateContent>
          </a:graphicData>
        </a:graphic>
      </p:graphicFrame>
      <p:sp>
        <p:nvSpPr>
          <p:cNvPr id="10" name="文本框 9"/>
          <p:cNvSpPr txBox="1"/>
          <p:nvPr/>
        </p:nvSpPr>
        <p:spPr>
          <a:xfrm>
            <a:off x="3166745" y="2778760"/>
            <a:ext cx="868680" cy="368300"/>
          </a:xfrm>
          <a:prstGeom prst="rect">
            <a:avLst/>
          </a:prstGeom>
          <a:noFill/>
        </p:spPr>
        <p:txBody>
          <a:bodyPr wrap="none" rtlCol="0">
            <a:spAutoFit/>
          </a:bodyPr>
          <a:p>
            <a:r>
              <a:rPr lang="zh-CN" altLang="en-US"/>
              <a:t>常数项</a:t>
            </a:r>
            <a:endParaRPr lang="zh-CN" altLang="en-US"/>
          </a:p>
        </p:txBody>
      </p:sp>
      <p:sp>
        <p:nvSpPr>
          <p:cNvPr id="11" name="文本框 10"/>
          <p:cNvSpPr txBox="1"/>
          <p:nvPr/>
        </p:nvSpPr>
        <p:spPr>
          <a:xfrm>
            <a:off x="8510270" y="2651125"/>
            <a:ext cx="868680" cy="368300"/>
          </a:xfrm>
          <a:prstGeom prst="rect">
            <a:avLst/>
          </a:prstGeom>
          <a:noFill/>
        </p:spPr>
        <p:txBody>
          <a:bodyPr wrap="none" rtlCol="0">
            <a:spAutoFit/>
          </a:bodyPr>
          <a:p>
            <a:r>
              <a:rPr lang="zh-CN" altLang="en-US"/>
              <a:t>常数项</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将函数中的所有常数项全部去掉，可以得到以下公式：</a:t>
            </a:r>
            <a:endParaRPr lang="zh-CN" altLang="en-US"/>
          </a:p>
          <a:p>
            <a:endParaRPr lang="en-US" altLang="zh-CN"/>
          </a:p>
          <a:p>
            <a:endParaRPr lang="en-US" altLang="zh-CN"/>
          </a:p>
          <a:p>
            <a:r>
              <a:rPr lang="zh-CN" altLang="en-US">
                <a:sym typeface="+mn-ea"/>
              </a:rPr>
              <a:t>将函数</a:t>
            </a:r>
            <a:r>
              <a:rPr lang="en-US" altLang="zh-CN">
                <a:sym typeface="+mn-ea"/>
              </a:rPr>
              <a:t>f</a:t>
            </a:r>
            <a:r>
              <a:rPr lang="zh-CN" altLang="en-US">
                <a:sym typeface="+mn-ea"/>
              </a:rPr>
              <a:t>和正则项带入公式中得到以下公式：</a:t>
            </a:r>
            <a:endParaRPr lang="en-US" altLang="zh-CN"/>
          </a:p>
        </p:txBody>
      </p:sp>
      <p:sp>
        <p:nvSpPr>
          <p:cNvPr id="4" name="标题 3"/>
          <p:cNvSpPr>
            <a:spLocks noGrp="1"/>
          </p:cNvSpPr>
          <p:nvPr>
            <p:ph type="title"/>
          </p:nvPr>
        </p:nvSpPr>
        <p:spPr/>
        <p:txBody>
          <a:bodyPr/>
          <a:p>
            <a:r>
              <a:rPr lang="en-US" altLang="zh-CN">
                <a:sym typeface="+mn-ea"/>
              </a:rPr>
              <a:t>XGBoost</a:t>
            </a:r>
            <a:r>
              <a:rPr lang="zh-CN" altLang="en-US">
                <a:sym typeface="+mn-ea"/>
              </a:rPr>
              <a:t>公式推导</a:t>
            </a:r>
            <a:endParaRPr lang="zh-CN" altLang="en-US"/>
          </a:p>
        </p:txBody>
      </p:sp>
      <p:graphicFrame>
        <p:nvGraphicFramePr>
          <p:cNvPr id="7" name="对象 6">
            <a:hlinkClick r:id="" action="ppaction://ole?verb="/>
          </p:cNvPr>
          <p:cNvGraphicFramePr>
            <a:graphicFrameLocks noChangeAspect="1"/>
          </p:cNvGraphicFramePr>
          <p:nvPr/>
        </p:nvGraphicFramePr>
        <p:xfrm>
          <a:off x="2750170" y="1909091"/>
          <a:ext cx="6398980" cy="1138979"/>
        </p:xfrm>
        <a:graphic>
          <a:graphicData uri="http://schemas.openxmlformats.org/presentationml/2006/ole">
            <mc:AlternateContent xmlns:mc="http://schemas.openxmlformats.org/markup-compatibility/2006">
              <mc:Choice xmlns:v="urn:schemas-microsoft-com:vml" Requires="v">
                <p:oleObj spid="_x0000_s3074" name="" r:id="rId1" imgW="2425700" imgH="431800" progId="Equation.KSEE3">
                  <p:embed/>
                </p:oleObj>
              </mc:Choice>
              <mc:Fallback>
                <p:oleObj name="" r:id="rId1" imgW="2425700" imgH="431800" progId="Equation.KSEE3">
                  <p:embed/>
                  <p:pic>
                    <p:nvPicPr>
                      <p:cNvPr id="0" name="图片 3073"/>
                      <p:cNvPicPr/>
                      <p:nvPr/>
                    </p:nvPicPr>
                    <p:blipFill>
                      <a:blip r:embed="rId2"/>
                      <a:stretch>
                        <a:fillRect/>
                      </a:stretch>
                    </p:blipFill>
                    <p:spPr>
                      <a:xfrm>
                        <a:off x="2750170" y="1909091"/>
                        <a:ext cx="6398980" cy="1138979"/>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2326401" y="4277882"/>
          <a:ext cx="7538594" cy="1173263"/>
        </p:xfrm>
        <a:graphic>
          <a:graphicData uri="http://schemas.openxmlformats.org/presentationml/2006/ole">
            <mc:AlternateContent xmlns:mc="http://schemas.openxmlformats.org/markup-compatibility/2006">
              <mc:Choice xmlns:v="urn:schemas-microsoft-com:vml" Requires="v">
                <p:oleObj spid="_x0000_s11" name="" r:id="rId3" imgW="2857500" imgH="444500" progId="Equation.KSEE3">
                  <p:embed/>
                </p:oleObj>
              </mc:Choice>
              <mc:Fallback>
                <p:oleObj name="" r:id="rId3" imgW="2857500" imgH="444500" progId="Equation.KSEE3">
                  <p:embed/>
                  <p:pic>
                    <p:nvPicPr>
                      <p:cNvPr id="0" name="图片 3073"/>
                      <p:cNvPicPr/>
                      <p:nvPr/>
                    </p:nvPicPr>
                    <p:blipFill>
                      <a:blip r:embed="rId4"/>
                      <a:stretch>
                        <a:fillRect/>
                      </a:stretch>
                    </p:blipFill>
                    <p:spPr>
                      <a:xfrm>
                        <a:off x="2326401" y="4277882"/>
                        <a:ext cx="7538594" cy="1173263"/>
                      </a:xfrm>
                      <a:prstGeom prst="rect">
                        <a:avLst/>
                      </a:prstGeom>
                    </p:spPr>
                  </p:pic>
                </p:oleObj>
              </mc:Fallback>
            </mc:AlternateContent>
          </a:graphicData>
        </a:graphic>
      </p:graphicFrame>
      <p:sp>
        <p:nvSpPr>
          <p:cNvPr id="12" name="内容占位符 2"/>
          <p:cNvSpPr>
            <a:spLocks noGrp="1"/>
          </p:cNvSpPr>
          <p:nvPr/>
        </p:nvSpPr>
        <p:spPr>
          <a:xfrm>
            <a:off x="508082" y="3310912"/>
            <a:ext cx="11176470" cy="728210"/>
          </a:xfrm>
          <a:prstGeom prst="rect">
            <a:avLst/>
          </a:prstGeom>
        </p:spPr>
        <p:txBody>
          <a:bodyPr vert="horz" lIns="91423" tIns="45711" rIns="91423" bIns="45711" rtlCol="0">
            <a:normAutofit/>
          </a:bodyPr>
          <a:lstStyle>
            <a:lvl1pPr marL="228600" indent="-228600" algn="l" defTabSz="914400" rtl="0" eaLnBrk="1" fontAlgn="auto" latinLnBrk="0" hangingPunct="1">
              <a:lnSpc>
                <a:spcPct val="150000"/>
              </a:lnSpc>
              <a:spcBef>
                <a:spcPts val="1000"/>
              </a:spcBef>
              <a:buSzPct val="80000"/>
              <a:buFontTx/>
              <a:buBlip>
                <a:blip r:embed="rId5"/>
              </a:buBlip>
              <a:defRPr sz="24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50000"/>
              </a:lnSpc>
              <a:spcBef>
                <a:spcPts val="500"/>
              </a:spcBef>
              <a:buSzPct val="100000"/>
              <a:buFontTx/>
              <a:buBlip>
                <a:blip r:embed="rId6"/>
              </a:buBlip>
              <a:defRPr sz="22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50000"/>
              </a:lnSpc>
              <a:spcBef>
                <a:spcPts val="500"/>
              </a:spcBef>
              <a:buClr>
                <a:schemeClr val="tx2"/>
              </a:buClr>
              <a:buSzPct val="85000"/>
              <a:buFontTx/>
              <a:buBlip>
                <a:blip r:embed="rId7"/>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09345"/>
            <a:ext cx="10515600" cy="5067935"/>
          </a:xfrm>
        </p:spPr>
        <p:txBody>
          <a:bodyPr/>
          <a:p>
            <a:r>
              <a:rPr lang="en-US" altLang="zh-CN"/>
              <a:t> </a:t>
            </a:r>
            <a:r>
              <a:rPr lang="zh-CN" altLang="en-US"/>
              <a:t>定义每个叶子节点</a:t>
            </a:r>
            <a:r>
              <a:rPr lang="en-US" altLang="zh-CN"/>
              <a:t>j</a:t>
            </a:r>
            <a:r>
              <a:rPr lang="zh-CN" altLang="en-US"/>
              <a:t>上的样本集合为</a:t>
            </a:r>
            <a:r>
              <a:rPr lang="en-US" altLang="zh-CN"/>
              <a:t>: I</a:t>
            </a:r>
            <a:r>
              <a:rPr lang="en-US" altLang="zh-CN" baseline="-25000"/>
              <a:t>j</a:t>
            </a:r>
            <a:endParaRPr lang="en-US" altLang="zh-CN" baseline="-25000"/>
          </a:p>
          <a:p>
            <a:endParaRPr lang="en-US" altLang="zh-CN" baseline="-25000"/>
          </a:p>
          <a:p>
            <a:r>
              <a:rPr lang="en-US" altLang="zh-CN">
                <a:sym typeface="+mn-ea"/>
              </a:rPr>
              <a:t> </a:t>
            </a:r>
            <a:r>
              <a:rPr lang="zh-CN" altLang="en-US">
                <a:sym typeface="+mn-ea"/>
              </a:rPr>
              <a:t>将样本累加操作转换为叶节点的操作</a:t>
            </a:r>
            <a:endParaRPr lang="en-US" altLang="zh-CN" baseline="-25000"/>
          </a:p>
        </p:txBody>
      </p:sp>
      <p:sp>
        <p:nvSpPr>
          <p:cNvPr id="4" name="标题 3"/>
          <p:cNvSpPr>
            <a:spLocks noGrp="1"/>
          </p:cNvSpPr>
          <p:nvPr>
            <p:ph type="title"/>
          </p:nvPr>
        </p:nvSpPr>
        <p:spPr/>
        <p:txBody>
          <a:bodyPr>
            <a:normAutofit/>
          </a:bodyPr>
          <a:p>
            <a:r>
              <a:rPr lang="en-US" altLang="zh-CN">
                <a:sym typeface="+mn-ea"/>
              </a:rPr>
              <a:t>XGBoost</a:t>
            </a:r>
            <a:r>
              <a:rPr lang="zh-CN" altLang="en-US">
                <a:sym typeface="+mn-ea"/>
              </a:rPr>
              <a:t>公式推导</a:t>
            </a:r>
            <a:endParaRPr lang="zh-CN" altLang="en-US"/>
          </a:p>
        </p:txBody>
      </p:sp>
      <p:graphicFrame>
        <p:nvGraphicFramePr>
          <p:cNvPr id="5" name="对象 4">
            <a:hlinkClick r:id="" action="ppaction://ole?verb="/>
          </p:cNvPr>
          <p:cNvGraphicFramePr>
            <a:graphicFrameLocks noChangeAspect="1"/>
          </p:cNvGraphicFramePr>
          <p:nvPr/>
        </p:nvGraphicFramePr>
        <p:xfrm>
          <a:off x="3926965" y="1879901"/>
          <a:ext cx="3292500" cy="687578"/>
        </p:xfrm>
        <a:graphic>
          <a:graphicData uri="http://schemas.openxmlformats.org/presentationml/2006/ole">
            <mc:AlternateContent xmlns:mc="http://schemas.openxmlformats.org/markup-compatibility/2006">
              <mc:Choice xmlns:v="urn:schemas-microsoft-com:vml" Requires="v">
                <p:oleObj spid="_x0000_s6145" name="" r:id="rId1" imgW="1155700" imgH="241300" progId="Equation.KSEE3">
                  <p:embed/>
                </p:oleObj>
              </mc:Choice>
              <mc:Fallback>
                <p:oleObj name="" r:id="rId1" imgW="1155700" imgH="241300" progId="Equation.KSEE3">
                  <p:embed/>
                  <p:pic>
                    <p:nvPicPr>
                      <p:cNvPr id="0" name="图片 6144"/>
                      <p:cNvPicPr/>
                      <p:nvPr/>
                    </p:nvPicPr>
                    <p:blipFill>
                      <a:blip r:embed="rId2"/>
                      <a:stretch>
                        <a:fillRect/>
                      </a:stretch>
                    </p:blipFill>
                    <p:spPr>
                      <a:xfrm>
                        <a:off x="3926965" y="1879901"/>
                        <a:ext cx="3292500" cy="687578"/>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92549" y="3267781"/>
          <a:ext cx="8610910" cy="1475467"/>
        </p:xfrm>
        <a:graphic>
          <a:graphicData uri="http://schemas.openxmlformats.org/presentationml/2006/ole">
            <mc:AlternateContent xmlns:mc="http://schemas.openxmlformats.org/markup-compatibility/2006">
              <mc:Choice xmlns:v="urn:schemas-microsoft-com:vml" Requires="v">
                <p:oleObj spid="_x0000_s14" name="" r:id="rId3" imgW="3263900" imgH="558800" progId="Equation.KSEE3">
                  <p:embed/>
                </p:oleObj>
              </mc:Choice>
              <mc:Fallback>
                <p:oleObj name="" r:id="rId3" imgW="3263900" imgH="558800" progId="Equation.KSEE3">
                  <p:embed/>
                  <p:pic>
                    <p:nvPicPr>
                      <p:cNvPr id="0" name="图片 3073"/>
                      <p:cNvPicPr/>
                      <p:nvPr/>
                    </p:nvPicPr>
                    <p:blipFill>
                      <a:blip r:embed="rId4"/>
                      <a:stretch>
                        <a:fillRect/>
                      </a:stretch>
                    </p:blipFill>
                    <p:spPr>
                      <a:xfrm>
                        <a:off x="292549" y="3267781"/>
                        <a:ext cx="8610910" cy="1475467"/>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989258" y="4812622"/>
          <a:ext cx="11008360" cy="1363980"/>
        </p:xfrm>
        <a:graphic>
          <a:graphicData uri="http://schemas.openxmlformats.org/presentationml/2006/ole">
            <mc:AlternateContent xmlns:mc="http://schemas.openxmlformats.org/markup-compatibility/2006">
              <mc:Choice xmlns:v="urn:schemas-microsoft-com:vml" Requires="v">
                <p:oleObj spid="_x0000_s6146" name="" r:id="rId5" imgW="4508500" imgH="558800" progId="Equation.KSEE3">
                  <p:embed/>
                </p:oleObj>
              </mc:Choice>
              <mc:Fallback>
                <p:oleObj name="" r:id="rId5" imgW="4508500" imgH="558800" progId="Equation.KSEE3">
                  <p:embed/>
                  <p:pic>
                    <p:nvPicPr>
                      <p:cNvPr id="0" name="图片 6145"/>
                      <p:cNvPicPr/>
                      <p:nvPr/>
                    </p:nvPicPr>
                    <p:blipFill>
                      <a:blip r:embed="rId6"/>
                      <a:stretch>
                        <a:fillRect/>
                      </a:stretch>
                    </p:blipFill>
                    <p:spPr>
                      <a:xfrm>
                        <a:off x="989258" y="4812622"/>
                        <a:ext cx="11008360" cy="1363980"/>
                      </a:xfrm>
                      <a:prstGeom prst="rect">
                        <a:avLst/>
                      </a:prstGeom>
                    </p:spPr>
                  </p:pic>
                </p:oleObj>
              </mc:Fallback>
            </mc:AlternateContent>
          </a:graphicData>
        </a:graphic>
      </p:graphicFrame>
      <p:sp>
        <p:nvSpPr>
          <p:cNvPr id="2" name="文本框 1"/>
          <p:cNvSpPr txBox="1"/>
          <p:nvPr/>
        </p:nvSpPr>
        <p:spPr>
          <a:xfrm>
            <a:off x="4131310" y="4540250"/>
            <a:ext cx="1859280" cy="368300"/>
          </a:xfrm>
          <a:prstGeom prst="rect">
            <a:avLst/>
          </a:prstGeom>
          <a:noFill/>
        </p:spPr>
        <p:txBody>
          <a:bodyPr wrap="none" rtlCol="0">
            <a:spAutoFit/>
          </a:bodyPr>
          <a:p>
            <a:r>
              <a:rPr lang="en-US" altLang="zh-CN"/>
              <a:t>-</a:t>
            </a:r>
            <a:r>
              <a:rPr lang="en-US" altLang="zh-CN">
                <a:solidFill>
                  <a:srgbClr val="FF0000"/>
                </a:solidFill>
              </a:rPr>
              <a:t>-----------------------</a:t>
            </a:r>
            <a:endParaRPr lang="en-US" altLang="zh-CN">
              <a:solidFill>
                <a:srgbClr val="FF0000"/>
              </a:solidFill>
            </a:endParaRPr>
          </a:p>
        </p:txBody>
      </p:sp>
      <p:sp>
        <p:nvSpPr>
          <p:cNvPr id="7" name="文本框 6"/>
          <p:cNvSpPr txBox="1"/>
          <p:nvPr/>
        </p:nvSpPr>
        <p:spPr>
          <a:xfrm>
            <a:off x="7183755" y="4540250"/>
            <a:ext cx="1719580" cy="368300"/>
          </a:xfrm>
          <a:prstGeom prst="rect">
            <a:avLst/>
          </a:prstGeom>
          <a:noFill/>
        </p:spPr>
        <p:txBody>
          <a:bodyPr wrap="none" rtlCol="0">
            <a:spAutoFit/>
          </a:bodyPr>
          <a:p>
            <a:r>
              <a:rPr lang="en-US" altLang="zh-CN">
                <a:solidFill>
                  <a:srgbClr val="FF0000"/>
                </a:solidFill>
              </a:rPr>
              <a:t>----------------------</a:t>
            </a:r>
            <a:endParaRPr lang="en-US" altLang="zh-CN">
              <a:solidFill>
                <a:srgbClr val="FF0000"/>
              </a:solidFill>
            </a:endParaRPr>
          </a:p>
        </p:txBody>
      </p:sp>
      <p:graphicFrame>
        <p:nvGraphicFramePr>
          <p:cNvPr id="9" name="对象 8"/>
          <p:cNvGraphicFramePr/>
          <p:nvPr/>
        </p:nvGraphicFramePr>
        <p:xfrm>
          <a:off x="9624060" y="3866515"/>
          <a:ext cx="440690" cy="502285"/>
        </p:xfrm>
        <a:graphic>
          <a:graphicData uri="http://schemas.openxmlformats.org/presentationml/2006/ole">
            <mc:AlternateContent xmlns:mc="http://schemas.openxmlformats.org/markup-compatibility/2006">
              <mc:Choice xmlns:v="urn:schemas-microsoft-com:vml" Requires="v">
                <p:oleObj spid="_x0000_s10" name="" r:id="rId7" imgW="316865" imgH="393700" progId="Equation.KSEE3">
                  <p:embed/>
                </p:oleObj>
              </mc:Choice>
              <mc:Fallback>
                <p:oleObj name="" r:id="rId7" imgW="316865" imgH="393700" progId="Equation.KSEE3">
                  <p:embed/>
                  <p:pic>
                    <p:nvPicPr>
                      <p:cNvPr id="0" name="图片 9"/>
                      <p:cNvPicPr/>
                      <p:nvPr/>
                    </p:nvPicPr>
                    <p:blipFill>
                      <a:blip r:embed="rId8"/>
                      <a:stretch>
                        <a:fillRect/>
                      </a:stretch>
                    </p:blipFill>
                    <p:spPr>
                      <a:xfrm>
                        <a:off x="9624060" y="3866515"/>
                        <a:ext cx="440690" cy="502285"/>
                      </a:xfrm>
                      <a:prstGeom prst="rect">
                        <a:avLst/>
                      </a:prstGeom>
                    </p:spPr>
                  </p:pic>
                </p:oleObj>
              </mc:Fallback>
            </mc:AlternateContent>
          </a:graphicData>
        </a:graphic>
      </p:graphicFrame>
      <p:sp>
        <p:nvSpPr>
          <p:cNvPr id="11" name="文本框 10"/>
          <p:cNvSpPr txBox="1"/>
          <p:nvPr/>
        </p:nvSpPr>
        <p:spPr>
          <a:xfrm>
            <a:off x="8983980" y="3933825"/>
            <a:ext cx="640080" cy="368300"/>
          </a:xfrm>
          <a:prstGeom prst="rect">
            <a:avLst/>
          </a:prstGeom>
          <a:noFill/>
        </p:spPr>
        <p:txBody>
          <a:bodyPr wrap="none" rtlCol="0">
            <a:spAutoFit/>
          </a:bodyPr>
          <a:p>
            <a:r>
              <a:rPr lang="zh-CN" altLang="en-US"/>
              <a:t>提取</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a:t>
            </a:r>
            <a:r>
              <a:rPr lang="zh-CN" altLang="en-US"/>
              <a:t>最终的目标函数</a:t>
            </a:r>
            <a:r>
              <a:rPr lang="en-US" altLang="zh-CN"/>
              <a:t>:</a:t>
            </a:r>
            <a:endParaRPr lang="en-US" altLang="zh-CN"/>
          </a:p>
          <a:p>
            <a:endParaRPr lang="en-US" altLang="zh-CN"/>
          </a:p>
          <a:p>
            <a:r>
              <a:rPr lang="en-US" altLang="zh-CN">
                <a:sym typeface="+mn-ea"/>
              </a:rPr>
              <a:t> </a:t>
            </a:r>
            <a:r>
              <a:rPr lang="zh-CN" altLang="en-US">
                <a:sym typeface="+mn-ea"/>
              </a:rPr>
              <a:t>如果树的结构确定</a:t>
            </a:r>
            <a:r>
              <a:rPr lang="en-US" altLang="zh-CN">
                <a:sym typeface="+mn-ea"/>
              </a:rPr>
              <a:t>(q</a:t>
            </a:r>
            <a:r>
              <a:rPr lang="zh-CN" altLang="en-US">
                <a:sym typeface="+mn-ea"/>
              </a:rPr>
              <a:t>函数确定</a:t>
            </a:r>
            <a:r>
              <a:rPr lang="en-US" altLang="zh-CN">
                <a:sym typeface="+mn-ea"/>
              </a:rPr>
              <a:t>)</a:t>
            </a:r>
            <a:r>
              <a:rPr lang="zh-CN" altLang="en-US">
                <a:sym typeface="+mn-ea"/>
              </a:rPr>
              <a:t>，为了使目标函数最小，可以令导数为</a:t>
            </a:r>
            <a:r>
              <a:rPr lang="en-US" altLang="zh-CN">
                <a:sym typeface="+mn-ea"/>
              </a:rPr>
              <a:t>0</a:t>
            </a:r>
            <a:r>
              <a:rPr lang="zh-CN" altLang="en-US">
                <a:sym typeface="+mn-ea"/>
              </a:rPr>
              <a:t>，可以求得最优的</a:t>
            </a:r>
            <a:r>
              <a:rPr lang="en-US" altLang="zh-CN">
                <a:sym typeface="+mn-ea"/>
              </a:rPr>
              <a:t>w</a:t>
            </a:r>
            <a:r>
              <a:rPr lang="zh-CN" altLang="en-US">
                <a:sym typeface="+mn-ea"/>
              </a:rPr>
              <a:t>，将</a:t>
            </a:r>
            <a:r>
              <a:rPr lang="en-US" altLang="zh-CN">
                <a:sym typeface="+mn-ea"/>
              </a:rPr>
              <a:t>w</a:t>
            </a:r>
            <a:r>
              <a:rPr lang="zh-CN" altLang="en-US">
                <a:sym typeface="+mn-ea"/>
              </a:rPr>
              <a:t>带入目标函数，可以得到最终的损失为</a:t>
            </a:r>
            <a:r>
              <a:rPr lang="en-US" altLang="zh-CN">
                <a:sym typeface="+mn-ea"/>
              </a:rPr>
              <a:t>:</a:t>
            </a:r>
            <a:endParaRPr lang="en-US" altLang="zh-CN"/>
          </a:p>
        </p:txBody>
      </p:sp>
      <p:sp>
        <p:nvSpPr>
          <p:cNvPr id="4" name="标题 3"/>
          <p:cNvSpPr>
            <a:spLocks noGrp="1"/>
          </p:cNvSpPr>
          <p:nvPr>
            <p:ph type="title"/>
          </p:nvPr>
        </p:nvSpPr>
        <p:spPr/>
        <p:txBody>
          <a:bodyPr>
            <a:normAutofit/>
          </a:bodyPr>
          <a:p>
            <a:r>
              <a:rPr lang="en-US" altLang="zh-CN">
                <a:sym typeface="+mn-ea"/>
              </a:rPr>
              <a:t>XGBoost</a:t>
            </a:r>
            <a:r>
              <a:rPr lang="zh-CN" altLang="en-US">
                <a:sym typeface="+mn-ea"/>
              </a:rPr>
              <a:t>公式推导</a:t>
            </a:r>
            <a:endParaRPr lang="zh-CN" altLang="en-US"/>
          </a:p>
        </p:txBody>
      </p:sp>
      <p:graphicFrame>
        <p:nvGraphicFramePr>
          <p:cNvPr id="6" name="对象 5">
            <a:hlinkClick r:id="" action="ppaction://ole?verb="/>
          </p:cNvPr>
          <p:cNvGraphicFramePr>
            <a:graphicFrameLocks noChangeAspect="1"/>
          </p:cNvGraphicFramePr>
          <p:nvPr/>
        </p:nvGraphicFramePr>
        <p:xfrm>
          <a:off x="3869050" y="1627852"/>
          <a:ext cx="5613400" cy="1086485"/>
        </p:xfrm>
        <a:graphic>
          <a:graphicData uri="http://schemas.openxmlformats.org/presentationml/2006/ole">
            <mc:AlternateContent xmlns:mc="http://schemas.openxmlformats.org/markup-compatibility/2006">
              <mc:Choice xmlns:v="urn:schemas-microsoft-com:vml" Requires="v">
                <p:oleObj spid="_x0000_s6146" name="" r:id="rId1" imgW="2298700" imgH="444500" progId="Equation.KSEE3">
                  <p:embed/>
                </p:oleObj>
              </mc:Choice>
              <mc:Fallback>
                <p:oleObj name="" r:id="rId1" imgW="2298700" imgH="444500" progId="Equation.KSEE3">
                  <p:embed/>
                  <p:pic>
                    <p:nvPicPr>
                      <p:cNvPr id="0" name="图片 6145"/>
                      <p:cNvPicPr/>
                      <p:nvPr/>
                    </p:nvPicPr>
                    <p:blipFill>
                      <a:blip r:embed="rId2"/>
                      <a:stretch>
                        <a:fillRect/>
                      </a:stretch>
                    </p:blipFill>
                    <p:spPr>
                      <a:xfrm>
                        <a:off x="3869050" y="1627852"/>
                        <a:ext cx="5613400" cy="10864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884575" y="4761336"/>
          <a:ext cx="2755265" cy="1415415"/>
        </p:xfrm>
        <a:graphic>
          <a:graphicData uri="http://schemas.openxmlformats.org/presentationml/2006/ole">
            <mc:AlternateContent xmlns:mc="http://schemas.openxmlformats.org/markup-compatibility/2006">
              <mc:Choice xmlns:v="urn:schemas-microsoft-com:vml" Requires="v">
                <p:oleObj spid="_x0000_s7169" name="" r:id="rId3" imgW="914400" imgH="469900" progId="Equation.KSEE3">
                  <p:embed/>
                </p:oleObj>
              </mc:Choice>
              <mc:Fallback>
                <p:oleObj name="" r:id="rId3" imgW="914400" imgH="469900" progId="Equation.KSEE3">
                  <p:embed/>
                  <p:pic>
                    <p:nvPicPr>
                      <p:cNvPr id="0" name="图片 7168"/>
                      <p:cNvPicPr/>
                      <p:nvPr/>
                    </p:nvPicPr>
                    <p:blipFill>
                      <a:blip r:embed="rId4"/>
                      <a:stretch>
                        <a:fillRect/>
                      </a:stretch>
                    </p:blipFill>
                    <p:spPr>
                      <a:xfrm>
                        <a:off x="1884575" y="4761336"/>
                        <a:ext cx="2755265" cy="141541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256394" y="4761158"/>
          <a:ext cx="5137469" cy="1513560"/>
        </p:xfrm>
        <a:graphic>
          <a:graphicData uri="http://schemas.openxmlformats.org/presentationml/2006/ole">
            <mc:AlternateContent xmlns:mc="http://schemas.openxmlformats.org/markup-compatibility/2006">
              <mc:Choice xmlns:v="urn:schemas-microsoft-com:vml" Requires="v">
                <p:oleObj spid="_x0000_s7170" name="" r:id="rId5" imgW="1638300" imgH="482600" progId="Equation.KSEE3">
                  <p:embed/>
                </p:oleObj>
              </mc:Choice>
              <mc:Fallback>
                <p:oleObj name="" r:id="rId5" imgW="1638300" imgH="482600" progId="Equation.KSEE3">
                  <p:embed/>
                  <p:pic>
                    <p:nvPicPr>
                      <p:cNvPr id="0" name="图片 7169"/>
                      <p:cNvPicPr/>
                      <p:nvPr/>
                    </p:nvPicPr>
                    <p:blipFill>
                      <a:blip r:embed="rId6"/>
                      <a:stretch>
                        <a:fillRect/>
                      </a:stretch>
                    </p:blipFill>
                    <p:spPr>
                      <a:xfrm>
                        <a:off x="5256394" y="4761158"/>
                        <a:ext cx="5137469" cy="1513560"/>
                      </a:xfrm>
                      <a:prstGeom prst="rect">
                        <a:avLst/>
                      </a:prstGeom>
                    </p:spPr>
                  </p:pic>
                </p:oleObj>
              </mc:Fallback>
            </mc:AlternateContent>
          </a:graphicData>
        </a:graphic>
      </p:graphicFrame>
      <p:sp>
        <p:nvSpPr>
          <p:cNvPr id="9" name="文本框 8"/>
          <p:cNvSpPr txBox="1"/>
          <p:nvPr/>
        </p:nvSpPr>
        <p:spPr>
          <a:xfrm>
            <a:off x="3639185" y="4235450"/>
            <a:ext cx="309880" cy="368300"/>
          </a:xfrm>
          <a:prstGeom prst="rect">
            <a:avLst/>
          </a:prstGeom>
          <a:noFill/>
        </p:spPr>
        <p:txBody>
          <a:bodyPr wrap="none" rtlCol="0">
            <a:spAutoFit/>
          </a:bodyPr>
          <a:p>
            <a:endParaRPr lang="zh-CN" altLang="en-US"/>
          </a:p>
        </p:txBody>
      </p:sp>
      <p:sp>
        <p:nvSpPr>
          <p:cNvPr id="11" name="文本框 10"/>
          <p:cNvSpPr txBox="1"/>
          <p:nvPr/>
        </p:nvSpPr>
        <p:spPr>
          <a:xfrm>
            <a:off x="2980055" y="4255135"/>
            <a:ext cx="4652645" cy="368300"/>
          </a:xfrm>
          <a:prstGeom prst="rect">
            <a:avLst/>
          </a:prstGeom>
          <a:noFill/>
        </p:spPr>
        <p:txBody>
          <a:bodyPr wrap="none" rtlCol="0">
            <a:spAutoFit/>
          </a:bodyPr>
          <a:p>
            <a:r>
              <a:rPr lang="en-US" altLang="zh-CN">
                <a:solidFill>
                  <a:srgbClr val="FF0000"/>
                </a:solidFill>
              </a:rPr>
              <a:t>Wj</a:t>
            </a:r>
            <a:r>
              <a:rPr lang="zh-CN" altLang="en-US">
                <a:solidFill>
                  <a:srgbClr val="FF0000"/>
                </a:solidFill>
              </a:rPr>
              <a:t>看做</a:t>
            </a:r>
            <a:r>
              <a:rPr lang="en-US" altLang="zh-CN">
                <a:solidFill>
                  <a:srgbClr val="FF0000"/>
                </a:solidFill>
              </a:rPr>
              <a:t>x,loss</a:t>
            </a:r>
            <a:r>
              <a:rPr lang="zh-CN" altLang="en-US">
                <a:solidFill>
                  <a:srgbClr val="FF0000"/>
                </a:solidFill>
              </a:rPr>
              <a:t>就为二次函数，最小值就是</a:t>
            </a:r>
            <a:r>
              <a:rPr lang="en-US" altLang="zh-CN">
                <a:solidFill>
                  <a:srgbClr val="FF0000"/>
                </a:solidFill>
              </a:rPr>
              <a:t>-b/2a</a:t>
            </a:r>
            <a:endParaRPr lang="en-US" altLang="zh-CN">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XGBoost</a:t>
            </a:r>
            <a:r>
              <a:rPr lang="zh-CN" altLang="en-US">
                <a:sym typeface="+mn-ea"/>
              </a:rPr>
              <a:t>公式推导</a:t>
            </a:r>
            <a:endParaRPr lang="zh-CN" altLang="en-US"/>
          </a:p>
        </p:txBody>
      </p:sp>
      <p:pic>
        <p:nvPicPr>
          <p:cNvPr id="5" name="图片 4"/>
          <p:cNvPicPr>
            <a:picLocks noChangeAspect="1"/>
          </p:cNvPicPr>
          <p:nvPr/>
        </p:nvPicPr>
        <p:blipFill>
          <a:blip r:embed="rId1"/>
          <a:stretch>
            <a:fillRect/>
          </a:stretch>
        </p:blipFill>
        <p:spPr>
          <a:xfrm>
            <a:off x="1146774" y="1283732"/>
            <a:ext cx="9899087" cy="4529886"/>
          </a:xfrm>
          <a:prstGeom prst="rect">
            <a:avLst/>
          </a:prstGeom>
        </p:spPr>
      </p:pic>
      <p:sp>
        <p:nvSpPr>
          <p:cNvPr id="2" name="文本框 1"/>
          <p:cNvSpPr txBox="1"/>
          <p:nvPr/>
        </p:nvSpPr>
        <p:spPr>
          <a:xfrm>
            <a:off x="8667750" y="5002530"/>
            <a:ext cx="1670050" cy="368300"/>
          </a:xfrm>
          <a:prstGeom prst="rect">
            <a:avLst/>
          </a:prstGeom>
          <a:noFill/>
        </p:spPr>
        <p:txBody>
          <a:bodyPr wrap="none" rtlCol="0">
            <a:spAutoFit/>
          </a:bodyPr>
          <a:p>
            <a:r>
              <a:rPr lang="en-US" altLang="zh-CN"/>
              <a:t>3</a:t>
            </a:r>
            <a:r>
              <a:rPr lang="zh-CN" altLang="en-US"/>
              <a:t>是叶子节点数</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r>
              <a:rPr lang="en-US" altLang="zh-CN"/>
              <a:t> </a:t>
            </a:r>
            <a:r>
              <a:rPr lang="zh-CN" altLang="en-US"/>
              <a:t>当树的结构确定的时候，我们可以得到最优的叶子点分数以及对应的最小损失值，问题在于如何确定树结构？</a:t>
            </a:r>
            <a:endParaRPr lang="zh-CN" altLang="en-US"/>
          </a:p>
          <a:p>
            <a:pPr lvl="1"/>
            <a:r>
              <a:rPr lang="zh-CN" altLang="en-US" sz="2200"/>
              <a:t> 暴力穷举所有可能的结构，选择损失值最小的；</a:t>
            </a:r>
            <a:r>
              <a:rPr lang="en-US" altLang="zh-CN" sz="2200"/>
              <a:t>(</a:t>
            </a:r>
            <a:r>
              <a:rPr lang="zh-CN" altLang="en-US" sz="2200"/>
              <a:t>很难求解</a:t>
            </a:r>
            <a:r>
              <a:rPr lang="en-US" altLang="zh-CN" sz="2200"/>
              <a:t>)</a:t>
            </a:r>
            <a:endParaRPr lang="en-US" altLang="zh-CN" sz="2200"/>
          </a:p>
          <a:p>
            <a:pPr lvl="1"/>
            <a:r>
              <a:rPr lang="en-US" altLang="zh-CN" sz="2200"/>
              <a:t> </a:t>
            </a:r>
            <a:r>
              <a:rPr lang="zh-CN" altLang="en-US" sz="2200"/>
              <a:t>贪心法，每次尝试选择一个分裂点进行分裂，计算操作前后的增益，选择增益最大的方式进行分裂。</a:t>
            </a:r>
            <a:endParaRPr lang="zh-CN" altLang="en-US" sz="2200"/>
          </a:p>
          <a:p>
            <a:r>
              <a:rPr lang="zh-CN" altLang="en-US"/>
              <a:t> 决策树相关算法计算指标：</a:t>
            </a:r>
            <a:endParaRPr lang="zh-CN" altLang="en-US"/>
          </a:p>
          <a:p>
            <a:pPr lvl="1"/>
            <a:r>
              <a:rPr lang="zh-CN" altLang="en-US"/>
              <a:t> </a:t>
            </a:r>
            <a:r>
              <a:rPr lang="en-US" altLang="zh-CN"/>
              <a:t>ID3</a:t>
            </a:r>
            <a:r>
              <a:rPr lang="zh-CN" altLang="en-US"/>
              <a:t>算法：信息增益</a:t>
            </a:r>
            <a:endParaRPr lang="zh-CN" altLang="en-US"/>
          </a:p>
          <a:p>
            <a:pPr lvl="1"/>
            <a:r>
              <a:rPr lang="zh-CN" altLang="en-US"/>
              <a:t> </a:t>
            </a:r>
            <a:r>
              <a:rPr lang="en-US" altLang="zh-CN"/>
              <a:t>C4.5</a:t>
            </a:r>
            <a:r>
              <a:rPr lang="zh-CN" altLang="en-US"/>
              <a:t>算法：信息增益率</a:t>
            </a:r>
            <a:endParaRPr lang="zh-CN" altLang="en-US"/>
          </a:p>
          <a:p>
            <a:pPr lvl="1"/>
            <a:r>
              <a:rPr lang="zh-CN" altLang="en-US"/>
              <a:t> </a:t>
            </a:r>
            <a:r>
              <a:rPr lang="en-US" altLang="zh-CN"/>
              <a:t>CART</a:t>
            </a:r>
            <a:r>
              <a:rPr lang="zh-CN" altLang="en-US"/>
              <a:t>算法：</a:t>
            </a:r>
            <a:r>
              <a:rPr lang="en-US" altLang="zh-CN"/>
              <a:t>Gini</a:t>
            </a:r>
            <a:r>
              <a:rPr lang="zh-CN" altLang="en-US"/>
              <a:t>系数</a:t>
            </a:r>
            <a:endParaRPr lang="zh-CN" altLang="en-US"/>
          </a:p>
        </p:txBody>
      </p:sp>
      <p:sp>
        <p:nvSpPr>
          <p:cNvPr id="4" name="标题 3"/>
          <p:cNvSpPr>
            <a:spLocks noGrp="1"/>
          </p:cNvSpPr>
          <p:nvPr>
            <p:ph type="title"/>
          </p:nvPr>
        </p:nvSpPr>
        <p:spPr/>
        <p:txBody>
          <a:bodyPr/>
          <a:p>
            <a:r>
              <a:rPr lang="en-US" altLang="zh-CN"/>
              <a:t>XGBoost</a:t>
            </a:r>
            <a:r>
              <a:rPr lang="zh-CN" altLang="en-US"/>
              <a:t>的学习策略</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80000"/>
          </a:bodyPr>
          <a:p>
            <a:r>
              <a:rPr lang="en-US" altLang="zh-CN"/>
              <a:t> XGBoost</a:t>
            </a:r>
            <a:r>
              <a:rPr lang="zh-CN" altLang="en-US"/>
              <a:t>目标函数：</a:t>
            </a:r>
            <a:endParaRPr lang="zh-CN" altLang="en-US"/>
          </a:p>
          <a:p>
            <a:endParaRPr lang="zh-CN" altLang="en-US"/>
          </a:p>
          <a:p>
            <a:r>
              <a:rPr lang="zh-CN" altLang="en-US"/>
              <a:t> 从目标函数中，我们希望损失函数越小越好，那就是            越大越好；从而，对于一个叶子节点的分裂的分裂，分裂前后的信息增益定义为</a:t>
            </a:r>
            <a:r>
              <a:rPr lang="en-US" altLang="zh-CN"/>
              <a:t>:</a:t>
            </a:r>
            <a:endParaRPr lang="en-US" altLang="zh-CN"/>
          </a:p>
          <a:p>
            <a:endParaRPr lang="en-US" altLang="zh-CN"/>
          </a:p>
          <a:p>
            <a:endParaRPr lang="en-US" altLang="zh-CN"/>
          </a:p>
          <a:p>
            <a:r>
              <a:rPr lang="en-US" altLang="zh-CN"/>
              <a:t> Gain</a:t>
            </a:r>
            <a:r>
              <a:rPr lang="zh-CN" altLang="en-US"/>
              <a:t>值越大，分裂后减少的损失值越大。所以对于一个叶子节点分割时，计算所有候选的</a:t>
            </a:r>
            <a:r>
              <a:rPr lang="en-US" altLang="zh-CN"/>
              <a:t>(feature,value)</a:t>
            </a:r>
            <a:r>
              <a:rPr lang="zh-CN" altLang="en-US"/>
              <a:t>对应的</a:t>
            </a:r>
            <a:r>
              <a:rPr lang="en-US" altLang="zh-CN"/>
              <a:t>gain</a:t>
            </a:r>
            <a:r>
              <a:rPr lang="zh-CN" altLang="en-US"/>
              <a:t>，选择</a:t>
            </a:r>
            <a:r>
              <a:rPr lang="en-US" altLang="zh-CN"/>
              <a:t>gain</a:t>
            </a:r>
            <a:r>
              <a:rPr lang="zh-CN" altLang="en-US"/>
              <a:t>最大特征进行分割。</a:t>
            </a:r>
            <a:endParaRPr lang="zh-CN" altLang="en-US"/>
          </a:p>
        </p:txBody>
      </p:sp>
      <p:sp>
        <p:nvSpPr>
          <p:cNvPr id="4" name="标题 3"/>
          <p:cNvSpPr>
            <a:spLocks noGrp="1"/>
          </p:cNvSpPr>
          <p:nvPr>
            <p:ph type="title"/>
          </p:nvPr>
        </p:nvSpPr>
        <p:spPr/>
        <p:txBody>
          <a:bodyPr>
            <a:normAutofit/>
          </a:bodyPr>
          <a:p>
            <a:r>
              <a:rPr lang="en-US" altLang="zh-CN">
                <a:sym typeface="+mn-ea"/>
              </a:rPr>
              <a:t>XGBoost</a:t>
            </a:r>
            <a:r>
              <a:rPr lang="zh-CN" altLang="en-US">
                <a:sym typeface="+mn-ea"/>
              </a:rPr>
              <a:t>的学习策略</a:t>
            </a:r>
            <a:endParaRPr lang="zh-CN" altLang="en-US"/>
          </a:p>
        </p:txBody>
      </p:sp>
      <p:graphicFrame>
        <p:nvGraphicFramePr>
          <p:cNvPr id="8" name="对象 7">
            <a:hlinkClick r:id="" action="ppaction://ole?verb="/>
          </p:cNvPr>
          <p:cNvGraphicFramePr>
            <a:graphicFrameLocks noChangeAspect="1"/>
          </p:cNvGraphicFramePr>
          <p:nvPr/>
        </p:nvGraphicFramePr>
        <p:xfrm>
          <a:off x="3736459" y="890105"/>
          <a:ext cx="5137469" cy="1513560"/>
        </p:xfrm>
        <a:graphic>
          <a:graphicData uri="http://schemas.openxmlformats.org/presentationml/2006/ole">
            <mc:AlternateContent xmlns:mc="http://schemas.openxmlformats.org/markup-compatibility/2006">
              <mc:Choice xmlns:v="urn:schemas-microsoft-com:vml" Requires="v">
                <p:oleObj spid="_x0000_s7170" name="" r:id="rId1" imgW="1638300" imgH="482600" progId="Equation.KSEE3">
                  <p:embed/>
                </p:oleObj>
              </mc:Choice>
              <mc:Fallback>
                <p:oleObj name="" r:id="rId1" imgW="1638300" imgH="482600" progId="Equation.KSEE3">
                  <p:embed/>
                  <p:pic>
                    <p:nvPicPr>
                      <p:cNvPr id="0" name="图片 7169"/>
                      <p:cNvPicPr/>
                      <p:nvPr/>
                    </p:nvPicPr>
                    <p:blipFill>
                      <a:blip r:embed="rId2"/>
                      <a:stretch>
                        <a:fillRect/>
                      </a:stretch>
                    </p:blipFill>
                    <p:spPr>
                      <a:xfrm>
                        <a:off x="3736459" y="890105"/>
                        <a:ext cx="5137469" cy="151356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7568552" y="2065914"/>
          <a:ext cx="1152946" cy="1152946"/>
        </p:xfrm>
        <a:graphic>
          <a:graphicData uri="http://schemas.openxmlformats.org/presentationml/2006/ole">
            <mc:AlternateContent xmlns:mc="http://schemas.openxmlformats.org/markup-compatibility/2006">
              <mc:Choice xmlns:v="urn:schemas-microsoft-com:vml" Requires="v">
                <p:oleObj spid="_x0000_s8193" name="" r:id="rId3" imgW="431800" imgH="431800" progId="Equation.KSEE3">
                  <p:embed/>
                </p:oleObj>
              </mc:Choice>
              <mc:Fallback>
                <p:oleObj name="" r:id="rId3" imgW="431800" imgH="431800" progId="Equation.KSEE3">
                  <p:embed/>
                  <p:pic>
                    <p:nvPicPr>
                      <p:cNvPr id="0" name="图片 8192"/>
                      <p:cNvPicPr/>
                      <p:nvPr/>
                    </p:nvPicPr>
                    <p:blipFill>
                      <a:blip r:embed="rId4"/>
                      <a:stretch>
                        <a:fillRect/>
                      </a:stretch>
                    </p:blipFill>
                    <p:spPr>
                      <a:xfrm>
                        <a:off x="7568552" y="2065914"/>
                        <a:ext cx="1152946" cy="1152946"/>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316923" y="3572483"/>
          <a:ext cx="9255316" cy="1549113"/>
        </p:xfrm>
        <a:graphic>
          <a:graphicData uri="http://schemas.openxmlformats.org/presentationml/2006/ole">
            <mc:AlternateContent xmlns:mc="http://schemas.openxmlformats.org/markup-compatibility/2006">
              <mc:Choice xmlns:v="urn:schemas-microsoft-com:vml" Requires="v">
                <p:oleObj spid="_x0000_s8194" name="" r:id="rId5" imgW="3035300" imgH="508000" progId="Equation.KSEE3">
                  <p:embed/>
                </p:oleObj>
              </mc:Choice>
              <mc:Fallback>
                <p:oleObj name="" r:id="rId5" imgW="3035300" imgH="508000" progId="Equation.KSEE3">
                  <p:embed/>
                  <p:pic>
                    <p:nvPicPr>
                      <p:cNvPr id="0" name="图片 8193"/>
                      <p:cNvPicPr/>
                      <p:nvPr/>
                    </p:nvPicPr>
                    <p:blipFill>
                      <a:blip r:embed="rId6"/>
                      <a:stretch>
                        <a:fillRect/>
                      </a:stretch>
                    </p:blipFill>
                    <p:spPr>
                      <a:xfrm>
                        <a:off x="1316923" y="3572483"/>
                        <a:ext cx="9255316" cy="1549113"/>
                      </a:xfrm>
                      <a:prstGeom prst="rect">
                        <a:avLst/>
                      </a:prstGeom>
                    </p:spPr>
                  </p:pic>
                </p:oleObj>
              </mc:Fallback>
            </mc:AlternateContent>
          </a:graphicData>
        </a:graphic>
      </p:graphicFrame>
      <p:sp>
        <p:nvSpPr>
          <p:cNvPr id="2" name="文本框 1"/>
          <p:cNvSpPr txBox="1"/>
          <p:nvPr/>
        </p:nvSpPr>
        <p:spPr>
          <a:xfrm>
            <a:off x="8805545" y="3329940"/>
            <a:ext cx="3145790" cy="368300"/>
          </a:xfrm>
          <a:prstGeom prst="rect">
            <a:avLst/>
          </a:prstGeom>
          <a:noFill/>
        </p:spPr>
        <p:txBody>
          <a:bodyPr wrap="none" rtlCol="0">
            <a:spAutoFit/>
          </a:bodyPr>
          <a:p>
            <a:r>
              <a:rPr lang="en-US" altLang="zh-CN"/>
              <a:t>L</a:t>
            </a:r>
            <a:r>
              <a:rPr lang="zh-CN" altLang="en-US"/>
              <a:t>代表树左子支，</a:t>
            </a:r>
            <a:r>
              <a:rPr lang="en-US" altLang="zh-CN"/>
              <a:t>R</a:t>
            </a:r>
            <a:r>
              <a:rPr lang="zh-CN" altLang="en-US"/>
              <a:t>代表右子支</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XGBoost</a:t>
            </a:r>
            <a:r>
              <a:rPr lang="zh-CN" altLang="en-US">
                <a:sym typeface="+mn-ea"/>
              </a:rPr>
              <a:t>的学习策略</a:t>
            </a:r>
            <a:endParaRPr lang="zh-CN" altLang="en-US"/>
          </a:p>
        </p:txBody>
      </p:sp>
      <p:pic>
        <p:nvPicPr>
          <p:cNvPr id="5" name="内容占位符 4"/>
          <p:cNvPicPr>
            <a:picLocks noChangeAspect="1"/>
          </p:cNvPicPr>
          <p:nvPr>
            <p:ph idx="1"/>
          </p:nvPr>
        </p:nvPicPr>
        <p:blipFill>
          <a:blip r:embed="rId1"/>
          <a:stretch>
            <a:fillRect/>
          </a:stretch>
        </p:blipFill>
        <p:spPr>
          <a:xfrm>
            <a:off x="3233420" y="2745105"/>
            <a:ext cx="5724525" cy="1885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pPr>
              <a:lnSpc>
                <a:spcPct val="150000"/>
              </a:lnSpc>
            </a:pPr>
            <a:r>
              <a:rPr lang="zh-CN" altLang="en-US" sz="2400" dirty="0"/>
              <a:t>课上课下“九字”真言</a:t>
            </a:r>
            <a:endParaRPr lang="en-US" altLang="zh-CN" sz="2400" dirty="0"/>
          </a:p>
          <a:p>
            <a:pPr lvl="1">
              <a:lnSpc>
                <a:spcPct val="150000"/>
              </a:lnSpc>
            </a:pPr>
            <a:r>
              <a:rPr lang="zh-CN" altLang="en-US" sz="2000" dirty="0"/>
              <a:t>认真听，</a:t>
            </a:r>
            <a:r>
              <a:rPr lang="zh-CN" altLang="en-US" sz="2000" b="1" dirty="0">
                <a:solidFill>
                  <a:srgbClr val="FF0000"/>
                </a:solidFill>
              </a:rPr>
              <a:t>善摘录，勤思考</a:t>
            </a:r>
            <a:endParaRPr lang="en-US" altLang="zh-CN" sz="2000" dirty="0"/>
          </a:p>
          <a:p>
            <a:pPr lvl="1">
              <a:lnSpc>
                <a:spcPct val="150000"/>
              </a:lnSpc>
            </a:pPr>
            <a:r>
              <a:rPr lang="zh-CN" altLang="en-US" sz="2000" b="1" dirty="0">
                <a:solidFill>
                  <a:srgbClr val="FF0000"/>
                </a:solidFill>
              </a:rPr>
              <a:t>多温故，乐实践</a:t>
            </a:r>
            <a:r>
              <a:rPr lang="zh-CN" altLang="en-US" sz="2000" dirty="0"/>
              <a:t>，再发散</a:t>
            </a:r>
            <a:endParaRPr lang="en-US" altLang="zh-CN" sz="2000" dirty="0"/>
          </a:p>
          <a:p>
            <a:pPr>
              <a:lnSpc>
                <a:spcPct val="150000"/>
              </a:lnSpc>
            </a:pPr>
            <a:r>
              <a:rPr lang="zh-CN" altLang="en-US" sz="2400" dirty="0"/>
              <a:t>四不原则</a:t>
            </a:r>
            <a:endParaRPr lang="en-US" altLang="zh-CN" sz="2400" dirty="0"/>
          </a:p>
          <a:p>
            <a:pPr lvl="1">
              <a:lnSpc>
                <a:spcPct val="150000"/>
              </a:lnSpc>
            </a:pPr>
            <a:r>
              <a:rPr lang="zh-CN" altLang="en-US" sz="2000" dirty="0">
                <a:solidFill>
                  <a:srgbClr val="FF0000"/>
                </a:solidFill>
              </a:rPr>
              <a:t>不懒散惰性，不迟到早退</a:t>
            </a:r>
            <a:endParaRPr lang="en-US" altLang="zh-CN" sz="2000" dirty="0">
              <a:solidFill>
                <a:srgbClr val="FF0000"/>
              </a:solidFill>
            </a:endParaRPr>
          </a:p>
          <a:p>
            <a:pPr lvl="1">
              <a:lnSpc>
                <a:spcPct val="150000"/>
              </a:lnSpc>
            </a:pPr>
            <a:r>
              <a:rPr lang="zh-CN" altLang="en-US" sz="2000" dirty="0">
                <a:solidFill>
                  <a:srgbClr val="FF0000"/>
                </a:solidFill>
              </a:rPr>
              <a:t>不请假旷课，不拖延作业</a:t>
            </a:r>
            <a:endParaRPr lang="en-US" altLang="zh-CN" sz="2000" dirty="0">
              <a:solidFill>
                <a:srgbClr val="FF0000"/>
              </a:solidFill>
            </a:endParaRPr>
          </a:p>
          <a:p>
            <a:pPr>
              <a:lnSpc>
                <a:spcPct val="150000"/>
              </a:lnSpc>
            </a:pPr>
            <a:r>
              <a:rPr lang="zh-CN" altLang="en-US" sz="2400" dirty="0"/>
              <a:t>一点注意事项</a:t>
            </a:r>
            <a:endParaRPr lang="en-US" altLang="zh-CN" sz="2400" dirty="0"/>
          </a:p>
          <a:p>
            <a:pPr lvl="1">
              <a:lnSpc>
                <a:spcPct val="150000"/>
              </a:lnSpc>
            </a:pPr>
            <a:r>
              <a:rPr lang="zh-CN" altLang="en-US" sz="2000" dirty="0"/>
              <a:t>违反“四不原则”，不推荐就业</a:t>
            </a:r>
            <a:endParaRPr lang="en-US" altLang="zh-CN" sz="2000" dirty="0"/>
          </a:p>
        </p:txBody>
      </p:sp>
      <p:sp>
        <p:nvSpPr>
          <p:cNvPr id="3" name="标题 2"/>
          <p:cNvSpPr>
            <a:spLocks noGrp="1"/>
          </p:cNvSpPr>
          <p:nvPr>
            <p:ph type="title"/>
          </p:nvPr>
        </p:nvSpPr>
        <p:spPr/>
        <p:txBody>
          <a:bodyPr/>
          <a:lstStyle/>
          <a:p>
            <a:r>
              <a:rPr lang="zh-CN" altLang="en-US" dirty="0"/>
              <a:t>课程要求</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400"/>
              <a:t> </a:t>
            </a:r>
            <a:r>
              <a:rPr lang="zh-CN" altLang="en-US" sz="2400"/>
              <a:t>精确算法：遍历所有特征的所有可能的分割点，计算</a:t>
            </a:r>
            <a:r>
              <a:rPr lang="en-US" altLang="zh-CN" sz="2400"/>
              <a:t>gain</a:t>
            </a:r>
            <a:r>
              <a:rPr lang="zh-CN" altLang="en-US" sz="2400"/>
              <a:t>值，选择最大的</a:t>
            </a:r>
            <a:r>
              <a:rPr lang="en-US" altLang="zh-CN" sz="2400"/>
              <a:t>gain</a:t>
            </a:r>
            <a:r>
              <a:rPr lang="zh-CN" altLang="en-US" sz="2400"/>
              <a:t>值对应的</a:t>
            </a:r>
            <a:r>
              <a:rPr lang="en-US" altLang="zh-CN" sz="2400"/>
              <a:t>(</a:t>
            </a:r>
            <a:r>
              <a:rPr lang="en-US" altLang="zh-CN" sz="2400">
                <a:sym typeface="+mn-ea"/>
              </a:rPr>
              <a:t>feature,value</a:t>
            </a:r>
            <a:r>
              <a:rPr lang="en-US" altLang="zh-CN" sz="2400"/>
              <a:t>)</a:t>
            </a:r>
            <a:r>
              <a:rPr lang="zh-CN" altLang="en-US" sz="2400"/>
              <a:t>进行分割</a:t>
            </a:r>
            <a:endParaRPr lang="zh-CN" altLang="en-US" sz="2400"/>
          </a:p>
        </p:txBody>
      </p:sp>
      <p:sp>
        <p:nvSpPr>
          <p:cNvPr id="4" name="标题 3"/>
          <p:cNvSpPr>
            <a:spLocks noGrp="1"/>
          </p:cNvSpPr>
          <p:nvPr>
            <p:ph type="title"/>
          </p:nvPr>
        </p:nvSpPr>
        <p:spPr/>
        <p:txBody>
          <a:bodyPr/>
          <a:p>
            <a:r>
              <a:rPr lang="zh-CN" altLang="en-US"/>
              <a:t>树节点分裂方法</a:t>
            </a:r>
            <a:endParaRPr lang="zh-CN" altLang="en-US"/>
          </a:p>
        </p:txBody>
      </p:sp>
      <p:pic>
        <p:nvPicPr>
          <p:cNvPr id="5" name="图片 4"/>
          <p:cNvPicPr>
            <a:picLocks noChangeAspect="1"/>
          </p:cNvPicPr>
          <p:nvPr/>
        </p:nvPicPr>
        <p:blipFill>
          <a:blip r:embed="rId1"/>
          <a:stretch>
            <a:fillRect/>
          </a:stretch>
        </p:blipFill>
        <p:spPr>
          <a:xfrm>
            <a:off x="2749234" y="2340812"/>
            <a:ext cx="6502466" cy="42835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400"/>
              <a:t> </a:t>
            </a:r>
            <a:r>
              <a:rPr lang="zh-CN" altLang="en-US" sz="2400"/>
              <a:t>近似算法：对于每个特征，只考虑分位点，减少计算复杂度</a:t>
            </a:r>
            <a:endParaRPr lang="en-US" altLang="zh-CN" sz="2400"/>
          </a:p>
        </p:txBody>
      </p:sp>
      <p:sp>
        <p:nvSpPr>
          <p:cNvPr id="4" name="标题 3"/>
          <p:cNvSpPr>
            <a:spLocks noGrp="1"/>
          </p:cNvSpPr>
          <p:nvPr>
            <p:ph type="title"/>
          </p:nvPr>
        </p:nvSpPr>
        <p:spPr/>
        <p:txBody>
          <a:bodyPr>
            <a:normAutofit/>
          </a:bodyPr>
          <a:p>
            <a:r>
              <a:rPr lang="zh-CN" altLang="en-US">
                <a:sym typeface="+mn-ea"/>
              </a:rPr>
              <a:t>树节点分裂方法</a:t>
            </a:r>
            <a:endParaRPr lang="zh-CN" altLang="en-US"/>
          </a:p>
        </p:txBody>
      </p:sp>
      <p:pic>
        <p:nvPicPr>
          <p:cNvPr id="5" name="图片 4"/>
          <p:cNvPicPr>
            <a:picLocks noChangeAspect="1"/>
          </p:cNvPicPr>
          <p:nvPr/>
        </p:nvPicPr>
        <p:blipFill>
          <a:blip r:embed="rId1"/>
          <a:stretch>
            <a:fillRect/>
          </a:stretch>
        </p:blipFill>
        <p:spPr>
          <a:xfrm>
            <a:off x="1560082" y="1808145"/>
            <a:ext cx="9415306" cy="47038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r="3761"/>
          <a:stretch>
            <a:fillRect/>
          </a:stretch>
        </p:blipFill>
        <p:spPr>
          <a:xfrm>
            <a:off x="4344652" y="508568"/>
            <a:ext cx="7586210" cy="3444872"/>
          </a:xfrm>
          <a:prstGeom prst="rect">
            <a:avLst/>
          </a:prstGeom>
        </p:spPr>
      </p:pic>
      <p:sp>
        <p:nvSpPr>
          <p:cNvPr id="3" name="内容占位符 2"/>
          <p:cNvSpPr>
            <a:spLocks noGrp="1"/>
          </p:cNvSpPr>
          <p:nvPr>
            <p:ph idx="1"/>
          </p:nvPr>
        </p:nvSpPr>
        <p:spPr>
          <a:xfrm>
            <a:off x="558165" y="1167130"/>
            <a:ext cx="10515600" cy="4977130"/>
          </a:xfrm>
        </p:spPr>
        <p:txBody>
          <a:bodyPr/>
          <a:p>
            <a:r>
              <a:rPr lang="zh-CN" altLang="en-US" sz="2400"/>
              <a:t>近似算法案例：三分位数</a:t>
            </a:r>
            <a:endParaRPr lang="zh-CN" altLang="en-US" sz="2400"/>
          </a:p>
        </p:txBody>
      </p:sp>
      <p:sp>
        <p:nvSpPr>
          <p:cNvPr id="2" name="标题 1"/>
          <p:cNvSpPr>
            <a:spLocks noGrp="1"/>
          </p:cNvSpPr>
          <p:nvPr>
            <p:ph type="title"/>
          </p:nvPr>
        </p:nvSpPr>
        <p:spPr/>
        <p:txBody>
          <a:bodyPr>
            <a:normAutofit/>
          </a:bodyPr>
          <a:p>
            <a:r>
              <a:rPr lang="zh-CN" altLang="en-US">
                <a:sym typeface="+mn-ea"/>
              </a:rPr>
              <a:t>树节点分裂方法</a:t>
            </a:r>
            <a:endParaRPr lang="zh-CN" altLang="en-US"/>
          </a:p>
        </p:txBody>
      </p:sp>
      <p:graphicFrame>
        <p:nvGraphicFramePr>
          <p:cNvPr id="5" name="对象 4">
            <a:hlinkClick r:id="" action="ppaction://ole?verb="/>
          </p:cNvPr>
          <p:cNvGraphicFramePr>
            <a:graphicFrameLocks noChangeAspect="1"/>
          </p:cNvGraphicFramePr>
          <p:nvPr/>
        </p:nvGraphicFramePr>
        <p:xfrm>
          <a:off x="650931" y="3953731"/>
          <a:ext cx="7633826" cy="2482390"/>
        </p:xfrm>
        <a:graphic>
          <a:graphicData uri="http://schemas.openxmlformats.org/presentationml/2006/ole">
            <mc:AlternateContent xmlns:mc="http://schemas.openxmlformats.org/markup-compatibility/2006">
              <mc:Choice xmlns:v="urn:schemas-microsoft-com:vml" Requires="v">
                <p:oleObj spid="_x0000_s9217" name="" r:id="rId2" imgW="3124200" imgH="1016000" progId="Equation.KSEE3">
                  <p:embed/>
                </p:oleObj>
              </mc:Choice>
              <mc:Fallback>
                <p:oleObj name="" r:id="rId2" imgW="3124200" imgH="1016000" progId="Equation.KSEE3">
                  <p:embed/>
                  <p:pic>
                    <p:nvPicPr>
                      <p:cNvPr id="0" name="图片 9216"/>
                      <p:cNvPicPr/>
                      <p:nvPr/>
                    </p:nvPicPr>
                    <p:blipFill>
                      <a:blip r:embed="rId3"/>
                      <a:stretch>
                        <a:fillRect/>
                      </a:stretch>
                    </p:blipFill>
                    <p:spPr>
                      <a:xfrm>
                        <a:off x="650931" y="3953731"/>
                        <a:ext cx="7633826" cy="248239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400"/>
              <a:t> XGBoost</a:t>
            </a:r>
            <a:r>
              <a:rPr lang="zh-CN" altLang="en-US" sz="2400"/>
              <a:t>不是简单的按照样本个数进行分位的，而是按照上一轮的预测误差函数的二阶导数值作为权重来进行划分的：</a:t>
            </a:r>
            <a:endParaRPr lang="zh-CN" altLang="en-US" sz="2400"/>
          </a:p>
        </p:txBody>
      </p:sp>
      <p:sp>
        <p:nvSpPr>
          <p:cNvPr id="4" name="标题 3"/>
          <p:cNvSpPr>
            <a:spLocks noGrp="1"/>
          </p:cNvSpPr>
          <p:nvPr>
            <p:ph type="title"/>
          </p:nvPr>
        </p:nvSpPr>
        <p:spPr/>
        <p:txBody>
          <a:bodyPr/>
          <a:p>
            <a:r>
              <a:rPr lang="en-US" altLang="zh-CN"/>
              <a:t>XGBoost</a:t>
            </a:r>
            <a:r>
              <a:rPr lang="zh-CN" altLang="en-US"/>
              <a:t>树节点划分方法</a:t>
            </a:r>
            <a:endParaRPr lang="zh-CN" altLang="en-US"/>
          </a:p>
        </p:txBody>
      </p:sp>
      <p:pic>
        <p:nvPicPr>
          <p:cNvPr id="5" name="图片 4"/>
          <p:cNvPicPr>
            <a:picLocks noChangeAspect="1"/>
          </p:cNvPicPr>
          <p:nvPr/>
        </p:nvPicPr>
        <p:blipFill>
          <a:blip r:embed="rId1"/>
          <a:srcRect b="7397"/>
          <a:stretch>
            <a:fillRect/>
          </a:stretch>
        </p:blipFill>
        <p:spPr>
          <a:xfrm>
            <a:off x="621091" y="2571909"/>
            <a:ext cx="10950452" cy="643771"/>
          </a:xfrm>
          <a:prstGeom prst="rect">
            <a:avLst/>
          </a:prstGeom>
        </p:spPr>
      </p:pic>
      <p:grpSp>
        <p:nvGrpSpPr>
          <p:cNvPr id="17" name="组合 16"/>
          <p:cNvGrpSpPr/>
          <p:nvPr/>
        </p:nvGrpSpPr>
        <p:grpSpPr>
          <a:xfrm>
            <a:off x="2902859" y="3429000"/>
            <a:ext cx="8567103" cy="647580"/>
            <a:chOff x="4726" y="5401"/>
            <a:chExt cx="13494" cy="1020"/>
          </a:xfrm>
        </p:grpSpPr>
        <p:sp>
          <p:nvSpPr>
            <p:cNvPr id="6" name="圆角矩形 5"/>
            <p:cNvSpPr/>
            <p:nvPr/>
          </p:nvSpPr>
          <p:spPr>
            <a:xfrm>
              <a:off x="4726" y="5401"/>
              <a:ext cx="1247" cy="10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0.1</a:t>
              </a:r>
              <a:endParaRPr lang="en-US" altLang="zh-CN"/>
            </a:p>
          </p:txBody>
        </p:sp>
        <p:sp>
          <p:nvSpPr>
            <p:cNvPr id="7" name="圆角矩形 6"/>
            <p:cNvSpPr/>
            <p:nvPr/>
          </p:nvSpPr>
          <p:spPr>
            <a:xfrm>
              <a:off x="16974" y="5401"/>
              <a:ext cx="1247" cy="10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0.6</a:t>
              </a:r>
              <a:endParaRPr lang="en-US" altLang="zh-CN"/>
            </a:p>
          </p:txBody>
        </p:sp>
        <p:sp>
          <p:nvSpPr>
            <p:cNvPr id="8" name="圆角矩形 7"/>
            <p:cNvSpPr/>
            <p:nvPr/>
          </p:nvSpPr>
          <p:spPr>
            <a:xfrm>
              <a:off x="6257" y="5401"/>
              <a:ext cx="1247" cy="10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0.1</a:t>
              </a:r>
              <a:endParaRPr lang="en-US" altLang="zh-CN"/>
            </a:p>
          </p:txBody>
        </p:sp>
        <p:sp>
          <p:nvSpPr>
            <p:cNvPr id="9" name="圆角矩形 8"/>
            <p:cNvSpPr/>
            <p:nvPr/>
          </p:nvSpPr>
          <p:spPr>
            <a:xfrm>
              <a:off x="7788" y="5401"/>
              <a:ext cx="1247" cy="10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0.1</a:t>
              </a:r>
              <a:endParaRPr lang="en-US" altLang="zh-CN"/>
            </a:p>
          </p:txBody>
        </p:sp>
        <p:sp>
          <p:nvSpPr>
            <p:cNvPr id="10" name="圆角矩形 9"/>
            <p:cNvSpPr/>
            <p:nvPr/>
          </p:nvSpPr>
          <p:spPr>
            <a:xfrm>
              <a:off x="9319" y="5401"/>
              <a:ext cx="1247" cy="10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0.2</a:t>
              </a:r>
              <a:endParaRPr lang="en-US" altLang="zh-CN"/>
            </a:p>
          </p:txBody>
        </p:sp>
        <p:sp>
          <p:nvSpPr>
            <p:cNvPr id="11" name="圆角矩形 10"/>
            <p:cNvSpPr/>
            <p:nvPr/>
          </p:nvSpPr>
          <p:spPr>
            <a:xfrm>
              <a:off x="10850" y="5401"/>
              <a:ext cx="1247" cy="10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0.2</a:t>
              </a:r>
              <a:endParaRPr lang="en-US" altLang="zh-CN"/>
            </a:p>
          </p:txBody>
        </p:sp>
        <p:sp>
          <p:nvSpPr>
            <p:cNvPr id="12" name="圆角矩形 11"/>
            <p:cNvSpPr/>
            <p:nvPr/>
          </p:nvSpPr>
          <p:spPr>
            <a:xfrm>
              <a:off x="12381" y="5401"/>
              <a:ext cx="1247" cy="10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0.1</a:t>
              </a:r>
              <a:endParaRPr lang="en-US" altLang="zh-CN"/>
            </a:p>
          </p:txBody>
        </p:sp>
        <p:sp>
          <p:nvSpPr>
            <p:cNvPr id="13" name="圆角矩形 12"/>
            <p:cNvSpPr/>
            <p:nvPr/>
          </p:nvSpPr>
          <p:spPr>
            <a:xfrm>
              <a:off x="13912" y="5401"/>
              <a:ext cx="1247" cy="10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0.4</a:t>
              </a:r>
              <a:endParaRPr lang="en-US" altLang="zh-CN"/>
            </a:p>
          </p:txBody>
        </p:sp>
        <p:sp>
          <p:nvSpPr>
            <p:cNvPr id="14" name="圆角矩形 13"/>
            <p:cNvSpPr/>
            <p:nvPr/>
          </p:nvSpPr>
          <p:spPr>
            <a:xfrm>
              <a:off x="15443" y="5401"/>
              <a:ext cx="1247" cy="10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0.2</a:t>
              </a:r>
              <a:endParaRPr lang="en-US" altLang="zh-CN"/>
            </a:p>
          </p:txBody>
        </p:sp>
      </p:grpSp>
      <p:graphicFrame>
        <p:nvGraphicFramePr>
          <p:cNvPr id="16" name="对象 15">
            <a:hlinkClick r:id="" action="ppaction://ole?verb="/>
          </p:cNvPr>
          <p:cNvGraphicFramePr>
            <a:graphicFrameLocks noChangeAspect="1"/>
          </p:cNvGraphicFramePr>
          <p:nvPr/>
        </p:nvGraphicFramePr>
        <p:xfrm>
          <a:off x="1560082" y="3232821"/>
          <a:ext cx="737099" cy="1041207"/>
        </p:xfrm>
        <a:graphic>
          <a:graphicData uri="http://schemas.openxmlformats.org/presentationml/2006/ole">
            <mc:AlternateContent xmlns:mc="http://schemas.openxmlformats.org/markup-compatibility/2006">
              <mc:Choice xmlns:v="urn:schemas-microsoft-com:vml" Requires="v">
                <p:oleObj spid="_x0000_s10241" name="" r:id="rId2" imgW="152400" imgH="228600" progId="Equation.KSEE3">
                  <p:embed/>
                </p:oleObj>
              </mc:Choice>
              <mc:Fallback>
                <p:oleObj name="" r:id="rId2" imgW="152400" imgH="228600" progId="Equation.KSEE3">
                  <p:embed/>
                  <p:pic>
                    <p:nvPicPr>
                      <p:cNvPr id="0" name="图片 10240"/>
                      <p:cNvPicPr/>
                      <p:nvPr/>
                    </p:nvPicPr>
                    <p:blipFill>
                      <a:blip r:embed="rId3"/>
                      <a:stretch>
                        <a:fillRect/>
                      </a:stretch>
                    </p:blipFill>
                    <p:spPr>
                      <a:xfrm>
                        <a:off x="1560082" y="3232821"/>
                        <a:ext cx="737099" cy="1041207"/>
                      </a:xfrm>
                      <a:prstGeom prst="rect">
                        <a:avLst/>
                      </a:prstGeom>
                    </p:spPr>
                  </p:pic>
                </p:oleObj>
              </mc:Fallback>
            </mc:AlternateContent>
          </a:graphicData>
        </a:graphic>
      </p:graphicFrame>
      <p:cxnSp>
        <p:nvCxnSpPr>
          <p:cNvPr id="18" name="直接箭头连接符 17"/>
          <p:cNvCxnSpPr/>
          <p:nvPr/>
        </p:nvCxnSpPr>
        <p:spPr>
          <a:xfrm flipH="1" flipV="1">
            <a:off x="7679714" y="3933097"/>
            <a:ext cx="3174" cy="89201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p:nvPr/>
        </p:nvCxnSpPr>
        <p:spPr>
          <a:xfrm flipH="1" flipV="1">
            <a:off x="10586841" y="3933097"/>
            <a:ext cx="3174" cy="89201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0" name="文本框 19"/>
          <p:cNvSpPr txBox="1"/>
          <p:nvPr/>
        </p:nvSpPr>
        <p:spPr>
          <a:xfrm>
            <a:off x="6849288" y="4825106"/>
            <a:ext cx="1487170" cy="368300"/>
          </a:xfrm>
          <a:prstGeom prst="rect">
            <a:avLst/>
          </a:prstGeom>
          <a:noFill/>
        </p:spPr>
        <p:txBody>
          <a:bodyPr wrap="none" rtlCol="0">
            <a:spAutoFit/>
          </a:bodyPr>
          <a:p>
            <a:r>
              <a:rPr lang="en-US" altLang="zh-CN"/>
              <a:t>1/3 percentile</a:t>
            </a:r>
            <a:endParaRPr lang="en-US" altLang="zh-CN"/>
          </a:p>
        </p:txBody>
      </p:sp>
      <p:sp>
        <p:nvSpPr>
          <p:cNvPr id="21" name="文本框 20"/>
          <p:cNvSpPr txBox="1"/>
          <p:nvPr/>
        </p:nvSpPr>
        <p:spPr>
          <a:xfrm>
            <a:off x="9735464" y="4825106"/>
            <a:ext cx="1487170" cy="368300"/>
          </a:xfrm>
          <a:prstGeom prst="rect">
            <a:avLst/>
          </a:prstGeom>
          <a:noFill/>
        </p:spPr>
        <p:txBody>
          <a:bodyPr wrap="none" rtlCol="0">
            <a:spAutoFit/>
          </a:bodyPr>
          <a:p>
            <a:r>
              <a:rPr lang="en-US" altLang="zh-CN"/>
              <a:t>2/3 percentile</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83870" y="1101090"/>
            <a:ext cx="10869930" cy="5314950"/>
          </a:xfrm>
        </p:spPr>
        <p:txBody>
          <a:bodyPr>
            <a:normAutofit fontScale="80000"/>
          </a:bodyPr>
          <a:p>
            <a:r>
              <a:rPr lang="en-US" altLang="zh-CN"/>
              <a:t> </a:t>
            </a:r>
            <a:r>
              <a:rPr lang="zh-CN" altLang="en-US"/>
              <a:t>列采样</a:t>
            </a:r>
            <a:r>
              <a:rPr lang="en-US" altLang="zh-CN"/>
              <a:t>(column subsampling)</a:t>
            </a:r>
            <a:r>
              <a:rPr lang="zh-CN" altLang="en-US"/>
              <a:t>：借鉴随机森林的做法，支持列抽样，不仅可以降低过拟合，还可以减少计算量；</a:t>
            </a:r>
            <a:endParaRPr lang="zh-CN" altLang="en-US"/>
          </a:p>
          <a:p>
            <a:r>
              <a:rPr lang="zh-CN" altLang="en-US"/>
              <a:t> 支持对缺失值的自动处理。对于特征的值有缺失的样本，</a:t>
            </a:r>
            <a:r>
              <a:rPr lang="en-US" altLang="zh-CN"/>
              <a:t>XGBoost</a:t>
            </a:r>
            <a:r>
              <a:rPr lang="zh-CN" altLang="en-US"/>
              <a:t>可以自动学习分裂方向；</a:t>
            </a:r>
            <a:endParaRPr lang="zh-CN" altLang="en-US"/>
          </a:p>
          <a:p>
            <a:r>
              <a:rPr lang="zh-CN" altLang="en-US"/>
              <a:t> </a:t>
            </a:r>
            <a:r>
              <a:rPr lang="en-US" altLang="zh-CN"/>
              <a:t>XGBoost</a:t>
            </a:r>
            <a:r>
              <a:rPr lang="zh-CN" altLang="en-US"/>
              <a:t>支持并行。</a:t>
            </a:r>
            <a:r>
              <a:rPr lang="en-US" altLang="zh-CN"/>
              <a:t>XGBoost</a:t>
            </a:r>
            <a:r>
              <a:rPr lang="zh-CN" altLang="en-US"/>
              <a:t>的并行是特征粒度上的，在计算特征的</a:t>
            </a:r>
            <a:r>
              <a:rPr lang="en-US" altLang="zh-CN"/>
              <a:t>Gain</a:t>
            </a:r>
            <a:r>
              <a:rPr lang="zh-CN" altLang="en-US"/>
              <a:t>的时候，会并行执行，但是在树的构建过程中，还是串行构建的；</a:t>
            </a:r>
            <a:endParaRPr lang="zh-CN" altLang="en-US"/>
          </a:p>
          <a:p>
            <a:r>
              <a:rPr lang="zh-CN" altLang="en-US"/>
              <a:t> </a:t>
            </a:r>
            <a:r>
              <a:rPr lang="en-US" altLang="zh-CN"/>
              <a:t>XGBoost</a:t>
            </a:r>
            <a:r>
              <a:rPr lang="zh-CN" altLang="en-US"/>
              <a:t>算法中加入正则项，用于控制模型的复杂度，最终模型更加不容易过拟合；</a:t>
            </a:r>
            <a:endParaRPr lang="zh-CN" altLang="en-US"/>
          </a:p>
          <a:p>
            <a:r>
              <a:rPr lang="zh-CN" altLang="en-US"/>
              <a:t> </a:t>
            </a:r>
            <a:r>
              <a:rPr lang="en-US" altLang="zh-CN"/>
              <a:t>XGBoost</a:t>
            </a:r>
            <a:r>
              <a:rPr lang="zh-CN" altLang="en-US"/>
              <a:t>基学习器支持</a:t>
            </a:r>
            <a:r>
              <a:rPr lang="en-US" altLang="zh-CN"/>
              <a:t>CART</a:t>
            </a:r>
            <a:r>
              <a:rPr lang="zh-CN" altLang="en-US"/>
              <a:t>、线性回归、逻辑回归；</a:t>
            </a:r>
            <a:endParaRPr lang="zh-CN" altLang="en-US"/>
          </a:p>
          <a:p>
            <a:r>
              <a:rPr lang="zh-CN" altLang="en-US"/>
              <a:t> </a:t>
            </a:r>
            <a:r>
              <a:rPr lang="en-US" altLang="zh-CN"/>
              <a:t>XGBoost</a:t>
            </a:r>
            <a:r>
              <a:rPr lang="zh-CN" altLang="en-US"/>
              <a:t>支持自定义损失函数</a:t>
            </a:r>
            <a:r>
              <a:rPr lang="en-US" altLang="zh-CN"/>
              <a:t>(</a:t>
            </a:r>
            <a:r>
              <a:rPr lang="zh-CN" altLang="en-US"/>
              <a:t>要求损失函数二阶可导</a:t>
            </a:r>
            <a:r>
              <a:rPr lang="en-US" altLang="zh-CN"/>
              <a:t>)</a:t>
            </a:r>
            <a:r>
              <a:rPr lang="zh-CN" altLang="en-US"/>
              <a:t>。</a:t>
            </a:r>
            <a:endParaRPr lang="zh-CN" altLang="en-US"/>
          </a:p>
        </p:txBody>
      </p:sp>
      <p:sp>
        <p:nvSpPr>
          <p:cNvPr id="4" name="标题 3"/>
          <p:cNvSpPr>
            <a:spLocks noGrp="1"/>
          </p:cNvSpPr>
          <p:nvPr>
            <p:ph type="title"/>
          </p:nvPr>
        </p:nvSpPr>
        <p:spPr/>
        <p:txBody>
          <a:bodyPr/>
          <a:p>
            <a:r>
              <a:rPr lang="en-US" altLang="zh-CN"/>
              <a:t>XGBoost</a:t>
            </a:r>
            <a:r>
              <a:rPr lang="zh-CN" altLang="en-US"/>
              <a:t>的其它特性</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XGBoost</a:t>
            </a:r>
            <a:r>
              <a:rPr lang="zh-CN" altLang="en-US"/>
              <a:t>相关参数</a:t>
            </a:r>
            <a:endParaRPr lang="zh-CN" altLang="en-US"/>
          </a:p>
        </p:txBody>
      </p:sp>
      <p:graphicFrame>
        <p:nvGraphicFramePr>
          <p:cNvPr id="5" name="表格 4"/>
          <p:cNvGraphicFramePr/>
          <p:nvPr/>
        </p:nvGraphicFramePr>
        <p:xfrm>
          <a:off x="398883" y="1344681"/>
          <a:ext cx="11393805" cy="3611880"/>
        </p:xfrm>
        <a:graphic>
          <a:graphicData uri="http://schemas.openxmlformats.org/drawingml/2006/table">
            <a:tbl>
              <a:tblPr>
                <a:tableStyleId>{5C22544A-7EE6-4342-B048-85BDC9FD1C3A}</a:tableStyleId>
              </a:tblPr>
              <a:tblGrid>
                <a:gridCol w="1544955"/>
                <a:gridCol w="4817110"/>
                <a:gridCol w="5031740"/>
              </a:tblGrid>
              <a:tr h="401320">
                <a:tc>
                  <a:txBody>
                    <a:bodyPr/>
                    <a:p>
                      <a:pPr algn="ctr">
                        <a:buNone/>
                      </a:pPr>
                      <a:r>
                        <a:rPr lang="zh-CN" altLang="en-US" sz="1800" b="1"/>
                        <a:t>参数</a:t>
                      </a:r>
                      <a:endParaRPr lang="zh-CN" altLang="en-US" sz="1800" b="1"/>
                    </a:p>
                  </a:txBody>
                  <a:tcPr marL="91423" marR="91423" marT="45711" marB="45711"/>
                </a:tc>
                <a:tc>
                  <a:txBody>
                    <a:bodyPr/>
                    <a:p>
                      <a:pPr algn="ctr">
                        <a:buNone/>
                      </a:pPr>
                      <a:r>
                        <a:rPr lang="zh-CN" altLang="en-US" sz="1800" b="1"/>
                        <a:t>XGBClassifier</a:t>
                      </a:r>
                      <a:endParaRPr lang="zh-CN" altLang="en-US" sz="1800" b="1"/>
                    </a:p>
                  </a:txBody>
                  <a:tcPr marL="91423" marR="91423" marT="45711" marB="45711"/>
                </a:tc>
                <a:tc>
                  <a:txBody>
                    <a:bodyPr/>
                    <a:p>
                      <a:pPr algn="ctr">
                        <a:buNone/>
                      </a:pPr>
                      <a:r>
                        <a:rPr lang="zh-CN" altLang="en-US" sz="1800" b="1"/>
                        <a:t>XGBRegressor</a:t>
                      </a:r>
                      <a:endParaRPr lang="zh-CN" altLang="en-US" sz="1800" b="1"/>
                    </a:p>
                  </a:txBody>
                  <a:tcPr marL="91423" marR="91423" marT="45711" marB="45711"/>
                </a:tc>
              </a:tr>
              <a:tr h="401320">
                <a:tc>
                  <a:txBody>
                    <a:bodyPr/>
                    <a:p>
                      <a:pPr algn="ctr">
                        <a:buNone/>
                      </a:pPr>
                      <a:r>
                        <a:rPr lang="en-US" altLang="zh-CN" sz="1800"/>
                        <a:t>max_depth</a:t>
                      </a:r>
                      <a:endParaRPr lang="en-US" altLang="zh-CN" sz="1800"/>
                    </a:p>
                  </a:txBody>
                  <a:tcPr marL="91423" marR="91423" marT="45711" marB="45711"/>
                </a:tc>
                <a:tc gridSpan="2">
                  <a:txBody>
                    <a:bodyPr/>
                    <a:p>
                      <a:pPr algn="ctr">
                        <a:buNone/>
                      </a:pPr>
                      <a:r>
                        <a:rPr lang="zh-CN" altLang="en-US" sz="1800"/>
                        <a:t>给定树的深度，默认为</a:t>
                      </a:r>
                      <a:r>
                        <a:rPr lang="en-US" altLang="zh-CN" sz="1800"/>
                        <a:t>3</a:t>
                      </a:r>
                      <a:endParaRPr lang="en-US" altLang="zh-CN" sz="1800"/>
                    </a:p>
                  </a:txBody>
                  <a:tcPr marL="91423" marR="91423" marT="45711" marB="45711"/>
                </a:tc>
                <a:tc hMerge="1">
                  <a:tcPr/>
                </a:tc>
              </a:tr>
              <a:tr h="401320">
                <a:tc>
                  <a:txBody>
                    <a:bodyPr/>
                    <a:p>
                      <a:pPr algn="ctr">
                        <a:buNone/>
                      </a:pPr>
                      <a:r>
                        <a:rPr lang="en-US" altLang="zh-CN" sz="1800"/>
                        <a:t>learning_rate</a:t>
                      </a:r>
                      <a:endParaRPr lang="en-US" altLang="zh-CN" sz="1800"/>
                    </a:p>
                  </a:txBody>
                  <a:tcPr marL="91423" marR="91423" marT="45711" marB="45711"/>
                </a:tc>
                <a:tc gridSpan="2">
                  <a:txBody>
                    <a:bodyPr/>
                    <a:p>
                      <a:pPr algn="ctr">
                        <a:buNone/>
                      </a:pPr>
                      <a:r>
                        <a:rPr lang="zh-CN" altLang="en-US" sz="1800"/>
                        <a:t>每个迭代产生的模型的权重</a:t>
                      </a:r>
                      <a:r>
                        <a:rPr lang="en-US" altLang="zh-CN" sz="1800"/>
                        <a:t>/</a:t>
                      </a:r>
                      <a:r>
                        <a:rPr lang="zh-CN" altLang="en-US" sz="1800"/>
                        <a:t>学习率，默认为</a:t>
                      </a:r>
                      <a:r>
                        <a:rPr lang="en-US" altLang="zh-CN" sz="1800"/>
                        <a:t>0.1</a:t>
                      </a:r>
                      <a:endParaRPr lang="en-US" altLang="zh-CN" sz="1800"/>
                    </a:p>
                  </a:txBody>
                  <a:tcPr marL="91423" marR="91423" marT="45711" marB="45711"/>
                </a:tc>
                <a:tc hMerge="1">
                  <a:tcPr/>
                </a:tc>
              </a:tr>
              <a:tr h="401320">
                <a:tc>
                  <a:txBody>
                    <a:bodyPr/>
                    <a:p>
                      <a:pPr algn="ctr">
                        <a:buNone/>
                      </a:pPr>
                      <a:r>
                        <a:rPr lang="en-US" altLang="zh-CN" sz="1800"/>
                        <a:t>n_estimators</a:t>
                      </a:r>
                      <a:endParaRPr lang="en-US" altLang="zh-CN" sz="1800"/>
                    </a:p>
                  </a:txBody>
                  <a:tcPr marL="91423" marR="91423" marT="45711" marB="45711"/>
                </a:tc>
                <a:tc gridSpan="2">
                  <a:txBody>
                    <a:bodyPr/>
                    <a:p>
                      <a:pPr algn="ctr">
                        <a:buNone/>
                      </a:pPr>
                      <a:r>
                        <a:rPr lang="zh-CN" altLang="en-US" sz="1800"/>
                        <a:t>子模型的数量，默认为</a:t>
                      </a:r>
                      <a:r>
                        <a:rPr lang="en-US" altLang="zh-CN" sz="1800"/>
                        <a:t>100</a:t>
                      </a:r>
                      <a:endParaRPr lang="en-US" altLang="zh-CN" sz="1800"/>
                    </a:p>
                  </a:txBody>
                  <a:tcPr marL="91423" marR="91423" marT="45711" marB="45711"/>
                </a:tc>
                <a:tc hMerge="1">
                  <a:tcPr/>
                </a:tc>
              </a:tr>
              <a:tr h="401320">
                <a:tc>
                  <a:txBody>
                    <a:bodyPr/>
                    <a:p>
                      <a:pPr algn="ctr">
                        <a:buNone/>
                      </a:pPr>
                      <a:r>
                        <a:rPr lang="en-US" altLang="zh-CN" sz="1800"/>
                        <a:t>objective</a:t>
                      </a:r>
                      <a:endParaRPr lang="en-US" altLang="zh-CN" sz="1800"/>
                    </a:p>
                  </a:txBody>
                  <a:tcPr marL="91423" marR="91423" marT="45711" marB="45711"/>
                </a:tc>
                <a:tc>
                  <a:txBody>
                    <a:bodyPr/>
                    <a:p>
                      <a:pPr algn="ctr">
                        <a:buNone/>
                      </a:pPr>
                      <a:r>
                        <a:rPr lang="zh-CN" altLang="en-US" sz="1800"/>
                        <a:t>给定损失函数，默认为</a:t>
                      </a:r>
                      <a:r>
                        <a:rPr lang="en-US" altLang="zh-CN" sz="1800"/>
                        <a:t>”binary:logistic”</a:t>
                      </a:r>
                      <a:endParaRPr lang="en-US" altLang="zh-CN" sz="1800"/>
                    </a:p>
                  </a:txBody>
                  <a:tcPr marL="91423" marR="91423" marT="45711" marB="45711"/>
                </a:tc>
                <a:tc>
                  <a:txBody>
                    <a:bodyPr/>
                    <a:p>
                      <a:pPr algn="ctr">
                        <a:buNone/>
                      </a:pPr>
                      <a:r>
                        <a:rPr lang="zh-CN" altLang="en-US" sz="1800">
                          <a:sym typeface="+mn-ea"/>
                        </a:rPr>
                        <a:t>给定损失函数，默认为</a:t>
                      </a:r>
                      <a:r>
                        <a:rPr lang="en-US" altLang="zh-CN" sz="1800">
                          <a:sym typeface="+mn-ea"/>
                        </a:rPr>
                        <a:t>”reg:linear”</a:t>
                      </a:r>
                      <a:endParaRPr lang="zh-CN" altLang="en-US" sz="1800"/>
                    </a:p>
                  </a:txBody>
                  <a:tcPr marL="91423" marR="91423" marT="45711" marB="45711"/>
                </a:tc>
              </a:tr>
              <a:tr h="401320">
                <a:tc>
                  <a:txBody>
                    <a:bodyPr/>
                    <a:p>
                      <a:pPr algn="ctr">
                        <a:buNone/>
                      </a:pPr>
                      <a:r>
                        <a:rPr lang="en-US" altLang="zh-CN" sz="1800"/>
                        <a:t>booster</a:t>
                      </a:r>
                      <a:endParaRPr lang="en-US" altLang="zh-CN" sz="1800"/>
                    </a:p>
                  </a:txBody>
                  <a:tcPr marL="91423" marR="91423" marT="45711" marB="45711"/>
                </a:tc>
                <a:tc gridSpan="2">
                  <a:txBody>
                    <a:bodyPr/>
                    <a:p>
                      <a:pPr algn="ctr">
                        <a:buNone/>
                      </a:pPr>
                      <a:r>
                        <a:rPr lang="zh-CN" altLang="en-US" sz="1800"/>
                        <a:t>给定模型的求解方式，默认为</a:t>
                      </a:r>
                      <a:r>
                        <a:rPr lang="en-US" altLang="zh-CN" sz="1800"/>
                        <a:t>: gbtree</a:t>
                      </a:r>
                      <a:r>
                        <a:rPr lang="zh-CN" altLang="en-US" sz="1800"/>
                        <a:t>；可选参数</a:t>
                      </a:r>
                      <a:r>
                        <a:rPr lang="en-US" altLang="zh-CN" sz="1800"/>
                        <a:t>: gbtree</a:t>
                      </a:r>
                      <a:r>
                        <a:rPr lang="zh-CN" altLang="en-US" sz="1800"/>
                        <a:t>、</a:t>
                      </a:r>
                      <a:r>
                        <a:rPr lang="en-US" altLang="zh-CN" sz="1800"/>
                        <a:t>gblinear</a:t>
                      </a:r>
                      <a:r>
                        <a:rPr lang="zh-CN" altLang="en-US" sz="1800"/>
                        <a:t>、</a:t>
                      </a:r>
                      <a:r>
                        <a:rPr lang="en-US" altLang="zh-CN" sz="1800"/>
                        <a:t>dart</a:t>
                      </a:r>
                      <a:endParaRPr lang="en-US" altLang="zh-CN" sz="1800"/>
                    </a:p>
                  </a:txBody>
                  <a:tcPr marL="91423" marR="91423" marT="45711" marB="45711"/>
                </a:tc>
                <a:tc hMerge="1">
                  <a:tcPr/>
                </a:tc>
              </a:tr>
              <a:tr h="401320">
                <a:tc>
                  <a:txBody>
                    <a:bodyPr/>
                    <a:p>
                      <a:pPr algn="ctr">
                        <a:buNone/>
                      </a:pPr>
                      <a:r>
                        <a:rPr lang="en-US" altLang="zh-CN" sz="1800"/>
                        <a:t>n_jobs</a:t>
                      </a:r>
                      <a:endParaRPr lang="en-US" altLang="zh-CN" sz="1800"/>
                    </a:p>
                  </a:txBody>
                  <a:tcPr marL="91423" marR="91423" marT="45711" marB="45711"/>
                </a:tc>
                <a:tc gridSpan="2">
                  <a:txBody>
                    <a:bodyPr/>
                    <a:p>
                      <a:pPr algn="ctr">
                        <a:buNone/>
                      </a:pPr>
                      <a:r>
                        <a:rPr lang="zh-CN" altLang="en-US" sz="1800"/>
                        <a:t>使用多少个线程并行构建</a:t>
                      </a:r>
                      <a:r>
                        <a:rPr lang="en-US" altLang="zh-CN" sz="1800"/>
                        <a:t>XGBoost</a:t>
                      </a:r>
                      <a:r>
                        <a:rPr lang="zh-CN" altLang="en-US" sz="1800"/>
                        <a:t>模型，默认为</a:t>
                      </a:r>
                      <a:r>
                        <a:rPr lang="en-US" altLang="zh-CN" sz="1800"/>
                        <a:t>1</a:t>
                      </a:r>
                      <a:endParaRPr lang="en-US" altLang="zh-CN" sz="1800"/>
                    </a:p>
                  </a:txBody>
                  <a:tcPr marL="91423" marR="91423" marT="45711" marB="45711"/>
                </a:tc>
                <a:tc hMerge="1">
                  <a:tcPr/>
                </a:tc>
              </a:tr>
              <a:tr h="401320">
                <a:tc>
                  <a:txBody>
                    <a:bodyPr/>
                    <a:p>
                      <a:pPr algn="ctr">
                        <a:buNone/>
                      </a:pPr>
                      <a:r>
                        <a:rPr lang="en-US" altLang="zh-CN" sz="1800"/>
                        <a:t>reg_alpha</a:t>
                      </a:r>
                      <a:endParaRPr lang="en-US" altLang="zh-CN" sz="1800"/>
                    </a:p>
                  </a:txBody>
                  <a:tcPr marL="91423" marR="91423" marT="45711" marB="45711"/>
                </a:tc>
                <a:tc gridSpan="2">
                  <a:txBody>
                    <a:bodyPr/>
                    <a:p>
                      <a:pPr algn="ctr">
                        <a:buNone/>
                      </a:pPr>
                      <a:r>
                        <a:rPr lang="en-US" altLang="zh-CN" sz="1800"/>
                        <a:t>L1</a:t>
                      </a:r>
                      <a:r>
                        <a:rPr lang="zh-CN" altLang="en-US" sz="1800"/>
                        <a:t>正则项的权重，默认为</a:t>
                      </a:r>
                      <a:r>
                        <a:rPr lang="en-US" altLang="zh-CN" sz="1800"/>
                        <a:t>0</a:t>
                      </a:r>
                      <a:endParaRPr lang="en-US" altLang="zh-CN" sz="1800"/>
                    </a:p>
                  </a:txBody>
                  <a:tcPr marL="91423" marR="91423" marT="45711" marB="45711"/>
                </a:tc>
                <a:tc hMerge="1">
                  <a:tcPr/>
                </a:tc>
              </a:tr>
              <a:tr h="401320">
                <a:tc>
                  <a:txBody>
                    <a:bodyPr/>
                    <a:p>
                      <a:pPr algn="ctr">
                        <a:buNone/>
                      </a:pPr>
                      <a:r>
                        <a:rPr lang="en-US" altLang="zh-CN" sz="1800"/>
                        <a:t>reg_lambda</a:t>
                      </a:r>
                      <a:endParaRPr lang="en-US" altLang="zh-CN" sz="1800"/>
                    </a:p>
                  </a:txBody>
                  <a:tcPr marL="91423" marR="91423" marT="45711" marB="45711"/>
                </a:tc>
                <a:tc gridSpan="2">
                  <a:txBody>
                    <a:bodyPr/>
                    <a:p>
                      <a:pPr algn="ctr">
                        <a:buNone/>
                      </a:pPr>
                      <a:r>
                        <a:rPr lang="en-US" altLang="zh-CN" sz="1800"/>
                        <a:t>L2</a:t>
                      </a:r>
                      <a:r>
                        <a:rPr lang="zh-CN" altLang="en-US" sz="1800"/>
                        <a:t>正则项的权重，默认为</a:t>
                      </a:r>
                      <a:r>
                        <a:rPr lang="en-US" altLang="zh-CN" sz="1800"/>
                        <a:t>1</a:t>
                      </a:r>
                      <a:endParaRPr lang="en-US" altLang="zh-CN" sz="1800"/>
                    </a:p>
                  </a:txBody>
                  <a:tcPr marL="91423" marR="91423" marT="45711" marB="45711"/>
                </a:tc>
                <a:tc hMerge="1">
                  <a:tcPr/>
                </a:tc>
              </a:tr>
            </a:tbl>
          </a:graphicData>
        </a:graphic>
      </p:graphicFrame>
      <p:sp>
        <p:nvSpPr>
          <p:cNvPr id="7" name="内容占位符 6"/>
          <p:cNvSpPr>
            <a:spLocks noGrp="1"/>
          </p:cNvSpPr>
          <p:nvPr>
            <p:ph idx="1"/>
          </p:nvPr>
        </p:nvSpPr>
        <p:spPr>
          <a:xfrm>
            <a:off x="838200" y="5062855"/>
            <a:ext cx="10515600" cy="1600200"/>
          </a:xfrm>
        </p:spPr>
        <p:txBody>
          <a:bodyPr>
            <a:normAutofit fontScale="80000"/>
          </a:bodyPr>
          <a:p>
            <a:r>
              <a:rPr lang="en-US" altLang="zh-CN"/>
              <a:t> </a:t>
            </a:r>
            <a:r>
              <a:rPr lang="zh-CN" altLang="en-US"/>
              <a:t>参考链接：</a:t>
            </a:r>
            <a:endParaRPr lang="zh-CN" altLang="en-US"/>
          </a:p>
          <a:p>
            <a:pPr lvl="1"/>
            <a:r>
              <a:rPr lang="zh-CN" altLang="en-US"/>
              <a:t>https://xgboost.readthedocs.io/en/latest/python/python_api.html</a:t>
            </a:r>
            <a:endParaRPr lang="zh-CN" altLang="en-US"/>
          </a:p>
          <a:p>
            <a:pPr lvl="1"/>
            <a:r>
              <a:rPr lang="zh-CN" altLang="en-US"/>
              <a:t>https://xgboost.readthedocs.io/en/latest/parameter.html</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977900"/>
            <a:ext cx="10515600" cy="5199380"/>
          </a:xfrm>
        </p:spPr>
        <p:txBody>
          <a:bodyPr/>
          <a:p>
            <a:r>
              <a:rPr lang="en-US" altLang="zh-CN" sz="2400"/>
              <a:t> </a:t>
            </a:r>
            <a:r>
              <a:rPr lang="zh-CN" altLang="en-US" sz="2400"/>
              <a:t>使用</a:t>
            </a:r>
            <a:r>
              <a:rPr lang="en-US" altLang="zh-CN" sz="2400"/>
              <a:t>XGBoost</a:t>
            </a:r>
            <a:r>
              <a:rPr lang="zh-CN" altLang="en-US" sz="2400"/>
              <a:t>相关算法</a:t>
            </a:r>
            <a:r>
              <a:rPr lang="en-US" altLang="zh-CN" sz="2400"/>
              <a:t>API</a:t>
            </a:r>
            <a:r>
              <a:rPr lang="zh-CN" altLang="en-US" sz="2400"/>
              <a:t>对波士顿房价进行预测，并最终输出</a:t>
            </a:r>
            <a:r>
              <a:rPr lang="en-US" altLang="zh-CN" sz="2400"/>
              <a:t>R^2</a:t>
            </a:r>
            <a:r>
              <a:rPr lang="zh-CN" altLang="en-US" sz="2400"/>
              <a:t>值；比较一下和</a:t>
            </a:r>
            <a:r>
              <a:rPr lang="en-US" altLang="zh-CN" sz="2400"/>
              <a:t>GBDT</a:t>
            </a:r>
            <a:r>
              <a:rPr lang="zh-CN" altLang="en-US" sz="2400"/>
              <a:t>的执行速度。</a:t>
            </a:r>
            <a:endParaRPr lang="zh-CN" altLang="en-US" sz="2400"/>
          </a:p>
        </p:txBody>
      </p:sp>
      <p:sp>
        <p:nvSpPr>
          <p:cNvPr id="4" name="标题 3"/>
          <p:cNvSpPr>
            <a:spLocks noGrp="1"/>
          </p:cNvSpPr>
          <p:nvPr>
            <p:ph type="title"/>
          </p:nvPr>
        </p:nvSpPr>
        <p:spPr/>
        <p:txBody>
          <a:bodyPr/>
          <a:p>
            <a:r>
              <a:rPr lang="en-US" altLang="zh-CN"/>
              <a:t>XGBoost</a:t>
            </a:r>
            <a:r>
              <a:rPr lang="zh-CN" altLang="en-US"/>
              <a:t>案例</a:t>
            </a:r>
            <a:r>
              <a:rPr lang="en-US" altLang="zh-CN"/>
              <a:t>(</a:t>
            </a:r>
            <a:r>
              <a:rPr lang="zh-CN" altLang="en-US"/>
              <a:t>作业</a:t>
            </a:r>
            <a:r>
              <a:rPr lang="en-US" altLang="zh-CN"/>
              <a:t>)</a:t>
            </a:r>
            <a:endParaRPr lang="en-US" altLang="zh-CN"/>
          </a:p>
        </p:txBody>
      </p:sp>
      <p:pic>
        <p:nvPicPr>
          <p:cNvPr id="2" name="图片 1"/>
          <p:cNvPicPr>
            <a:picLocks noChangeAspect="1"/>
          </p:cNvPicPr>
          <p:nvPr/>
        </p:nvPicPr>
        <p:blipFill>
          <a:blip r:embed="rId1"/>
          <a:stretch>
            <a:fillRect/>
          </a:stretch>
        </p:blipFill>
        <p:spPr>
          <a:xfrm>
            <a:off x="1857262" y="2111625"/>
            <a:ext cx="8477585" cy="45336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pPr>
              <a:lnSpc>
                <a:spcPct val="150000"/>
              </a:lnSpc>
            </a:pPr>
            <a:r>
              <a:rPr lang="en-US" altLang="zh-CN" sz="2400" dirty="0"/>
              <a:t> XGBoost</a:t>
            </a:r>
            <a:r>
              <a:rPr lang="zh-CN" altLang="en-US" sz="2400" dirty="0"/>
              <a:t>概述</a:t>
            </a:r>
            <a:endParaRPr lang="zh-CN" altLang="en-US" sz="2400" dirty="0"/>
          </a:p>
          <a:p>
            <a:pPr>
              <a:lnSpc>
                <a:spcPct val="150000"/>
              </a:lnSpc>
            </a:pPr>
            <a:r>
              <a:rPr lang="zh-CN" altLang="en-US" sz="2400" dirty="0"/>
              <a:t> </a:t>
            </a:r>
            <a:r>
              <a:rPr lang="en-US" altLang="zh-CN" sz="2400" dirty="0"/>
              <a:t>XGBoost</a:t>
            </a:r>
            <a:r>
              <a:rPr lang="zh-CN" altLang="en-US" sz="2400" dirty="0"/>
              <a:t>安装</a:t>
            </a:r>
            <a:endParaRPr lang="zh-CN" altLang="en-US" sz="2400" dirty="0"/>
          </a:p>
          <a:p>
            <a:pPr>
              <a:lnSpc>
                <a:spcPct val="150000"/>
              </a:lnSpc>
            </a:pPr>
            <a:r>
              <a:rPr lang="zh-CN" altLang="en-US" sz="2400" dirty="0"/>
              <a:t> </a:t>
            </a:r>
            <a:r>
              <a:rPr lang="en-US" altLang="zh-CN" sz="2400" dirty="0"/>
              <a:t>XGBoost</a:t>
            </a:r>
            <a:r>
              <a:rPr lang="zh-CN" altLang="en-US" sz="2400" dirty="0"/>
              <a:t>原理讲解</a:t>
            </a:r>
            <a:endParaRPr lang="zh-CN" altLang="en-US" sz="2400" dirty="0"/>
          </a:p>
          <a:p>
            <a:pPr>
              <a:lnSpc>
                <a:spcPct val="150000"/>
              </a:lnSpc>
            </a:pPr>
            <a:r>
              <a:rPr lang="zh-CN" altLang="en-US" sz="2400" dirty="0"/>
              <a:t> </a:t>
            </a:r>
            <a:r>
              <a:rPr lang="en-US" altLang="zh-CN" sz="2400" dirty="0"/>
              <a:t>XGBoost</a:t>
            </a:r>
            <a:r>
              <a:rPr lang="zh-CN" altLang="en-US" sz="2400" dirty="0"/>
              <a:t>项目案例</a:t>
            </a:r>
            <a:endParaRPr lang="zh-CN" altLang="en-US" sz="2400" dirty="0"/>
          </a:p>
        </p:txBody>
      </p:sp>
      <p:sp>
        <p:nvSpPr>
          <p:cNvPr id="3" name="标题 2"/>
          <p:cNvSpPr>
            <a:spLocks noGrp="1"/>
          </p:cNvSpPr>
          <p:nvPr>
            <p:ph type="title"/>
          </p:nvPr>
        </p:nvSpPr>
        <p:spPr/>
        <p:txBody>
          <a:bodyPr/>
          <a:lstStyle/>
          <a:p>
            <a:r>
              <a:rPr lang="zh-CN" altLang="en-US" dirty="0"/>
              <a:t>课程内容</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65125" y="1052195"/>
            <a:ext cx="11461750" cy="5478780"/>
          </a:xfrm>
        </p:spPr>
        <p:txBody>
          <a:bodyPr>
            <a:normAutofit/>
          </a:bodyPr>
          <a:p>
            <a:r>
              <a:rPr lang="en-US" altLang="zh-CN"/>
              <a:t> XGBoost</a:t>
            </a:r>
            <a:r>
              <a:rPr lang="zh-CN" altLang="en-US"/>
              <a:t>是</a:t>
            </a:r>
            <a:r>
              <a:rPr lang="en-US" altLang="zh-CN"/>
              <a:t>GBDT</a:t>
            </a:r>
            <a:r>
              <a:rPr lang="zh-CN" altLang="en-US"/>
              <a:t>算法的一种变种，是一种常用的有监督集成学习算法；是一种伸缩性强、便捷的可并行构建模型的</a:t>
            </a:r>
            <a:r>
              <a:rPr lang="en-US" altLang="zh-CN"/>
              <a:t>Gradient Boosting</a:t>
            </a:r>
            <a:r>
              <a:rPr lang="zh-CN" altLang="en-US"/>
              <a:t>算法。</a:t>
            </a:r>
            <a:endParaRPr lang="en-US" altLang="zh-CN"/>
          </a:p>
          <a:p>
            <a:r>
              <a:rPr lang="zh-CN" altLang="en-US"/>
              <a:t> </a:t>
            </a:r>
            <a:r>
              <a:rPr lang="en-US" altLang="zh-CN"/>
              <a:t>XGBoost</a:t>
            </a:r>
            <a:r>
              <a:rPr lang="zh-CN" altLang="en-US"/>
              <a:t>官网：</a:t>
            </a:r>
            <a:endParaRPr lang="zh-CN" altLang="en-US"/>
          </a:p>
          <a:p>
            <a:pPr lvl="1"/>
            <a:r>
              <a:rPr lang="zh-CN" altLang="en-US"/>
              <a:t>http://xgboost.readthedocs.io；</a:t>
            </a:r>
            <a:endParaRPr lang="zh-CN" altLang="en-US"/>
          </a:p>
          <a:p>
            <a:r>
              <a:rPr lang="zh-CN" altLang="en-US"/>
              <a:t> </a:t>
            </a:r>
            <a:r>
              <a:rPr lang="en-US" altLang="zh-CN"/>
              <a:t>XGBoost Github</a:t>
            </a:r>
            <a:r>
              <a:rPr lang="zh-CN" altLang="en-US"/>
              <a:t>源码位置</a:t>
            </a:r>
            <a:endParaRPr lang="zh-CN" altLang="en-US"/>
          </a:p>
          <a:p>
            <a:pPr lvl="1"/>
            <a:r>
              <a:rPr lang="zh-CN" altLang="en-US"/>
              <a:t>https://github.com/dmlc/xgboost；</a:t>
            </a:r>
            <a:endParaRPr lang="zh-CN" altLang="en-US"/>
          </a:p>
          <a:p>
            <a:r>
              <a:rPr lang="zh-CN" altLang="en-US"/>
              <a:t> </a:t>
            </a:r>
            <a:r>
              <a:rPr lang="en-US" altLang="zh-CN"/>
              <a:t>XGBoost</a:t>
            </a:r>
            <a:r>
              <a:rPr lang="zh-CN" altLang="en-US"/>
              <a:t>支持开发语言：</a:t>
            </a:r>
            <a:r>
              <a:rPr lang="en-US" altLang="zh-CN"/>
              <a:t>Python</a:t>
            </a:r>
            <a:r>
              <a:rPr lang="zh-CN" altLang="en-US"/>
              <a:t>、</a:t>
            </a:r>
            <a:r>
              <a:rPr lang="en-US" altLang="zh-CN"/>
              <a:t>R</a:t>
            </a:r>
            <a:r>
              <a:rPr lang="zh-CN" altLang="en-US"/>
              <a:t>、</a:t>
            </a:r>
            <a:r>
              <a:rPr lang="en-US" altLang="zh-CN"/>
              <a:t>Java</a:t>
            </a:r>
            <a:r>
              <a:rPr lang="zh-CN" altLang="en-US"/>
              <a:t>、</a:t>
            </a:r>
            <a:r>
              <a:rPr lang="en-US" altLang="zh-CN"/>
              <a:t>Scala</a:t>
            </a:r>
            <a:r>
              <a:rPr lang="zh-CN" altLang="en-US"/>
              <a:t>、</a:t>
            </a:r>
            <a:r>
              <a:rPr lang="en-US" altLang="zh-CN"/>
              <a:t>C++</a:t>
            </a:r>
            <a:r>
              <a:rPr lang="zh-CN" altLang="en-US"/>
              <a:t>等。</a:t>
            </a:r>
            <a:endParaRPr lang="zh-CN" altLang="en-US"/>
          </a:p>
        </p:txBody>
      </p:sp>
      <p:sp>
        <p:nvSpPr>
          <p:cNvPr id="4" name="标题 3"/>
          <p:cNvSpPr>
            <a:spLocks noGrp="1"/>
          </p:cNvSpPr>
          <p:nvPr>
            <p:ph type="title"/>
          </p:nvPr>
        </p:nvSpPr>
        <p:spPr/>
        <p:txBody>
          <a:bodyPr/>
          <a:p>
            <a:r>
              <a:rPr lang="en-US" altLang="zh-CN"/>
              <a:t>XGBoost</a:t>
            </a:r>
            <a:r>
              <a:rPr lang="zh-CN" altLang="en-US"/>
              <a:t>概述</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77190" y="788670"/>
            <a:ext cx="10977245" cy="5281295"/>
          </a:xfrm>
        </p:spPr>
        <p:txBody>
          <a:bodyPr/>
          <a:p>
            <a:pPr>
              <a:lnSpc>
                <a:spcPct val="140000"/>
              </a:lnSpc>
            </a:pPr>
            <a:r>
              <a:rPr lang="en-US" altLang="zh-CN" sz="2400"/>
              <a:t> </a:t>
            </a:r>
            <a:r>
              <a:rPr lang="zh-CN" altLang="en-US" sz="2400"/>
              <a:t>安装方式一：</a:t>
            </a:r>
            <a:endParaRPr lang="zh-CN" altLang="en-US" sz="2400"/>
          </a:p>
          <a:p>
            <a:pPr lvl="1">
              <a:lnSpc>
                <a:spcPct val="140000"/>
              </a:lnSpc>
            </a:pPr>
            <a:r>
              <a:rPr lang="zh-CN" altLang="en-US" sz="2055"/>
              <a:t>编译</a:t>
            </a:r>
            <a:r>
              <a:rPr lang="en-US" altLang="zh-CN" sz="2055"/>
              <a:t>Github</a:t>
            </a:r>
            <a:r>
              <a:rPr lang="zh-CN" altLang="en-US" sz="2055"/>
              <a:t>上的源码，参考http://xgboost.readthedocs.io/en/latest/build.html</a:t>
            </a:r>
            <a:endParaRPr lang="zh-CN" altLang="en-US" sz="2055"/>
          </a:p>
          <a:p>
            <a:pPr>
              <a:lnSpc>
                <a:spcPct val="140000"/>
              </a:lnSpc>
            </a:pPr>
            <a:r>
              <a:rPr lang="zh-CN" altLang="en-US" sz="2400"/>
              <a:t> 安装方式二：</a:t>
            </a:r>
            <a:endParaRPr lang="zh-CN" altLang="en-US" sz="2400"/>
          </a:p>
          <a:p>
            <a:pPr lvl="1">
              <a:lnSpc>
                <a:spcPct val="140000"/>
              </a:lnSpc>
            </a:pPr>
            <a:r>
              <a:rPr lang="en-US" altLang="zh-CN" sz="2055"/>
              <a:t>p</a:t>
            </a:r>
            <a:r>
              <a:rPr lang="en-US" altLang="zh-CN" sz="2050">
                <a:sym typeface="+mn-ea"/>
              </a:rPr>
              <a:t>ython</a:t>
            </a:r>
            <a:r>
              <a:rPr lang="zh-CN" altLang="en-US" sz="2050">
                <a:sym typeface="+mn-ea"/>
              </a:rPr>
              <a:t>的</a:t>
            </a:r>
            <a:r>
              <a:rPr lang="en-US" altLang="zh-CN" sz="2050">
                <a:sym typeface="+mn-ea"/>
              </a:rPr>
              <a:t>whl</a:t>
            </a:r>
            <a:r>
              <a:rPr lang="zh-CN" altLang="en-US" sz="2050">
                <a:sym typeface="+mn-ea"/>
              </a:rPr>
              <a:t>文件进行安装，要求</a:t>
            </a:r>
            <a:r>
              <a:rPr lang="en-US" altLang="zh-CN" sz="2050">
                <a:sym typeface="+mn-ea"/>
              </a:rPr>
              <a:t>python</a:t>
            </a:r>
            <a:r>
              <a:rPr lang="zh-CN" altLang="en-US" sz="2050">
                <a:sym typeface="+mn-ea"/>
              </a:rPr>
              <a:t>版本</a:t>
            </a:r>
            <a:r>
              <a:rPr lang="en-US" altLang="zh-CN" sz="2050">
                <a:sym typeface="+mn-ea"/>
              </a:rPr>
              <a:t>3.5</a:t>
            </a:r>
            <a:r>
              <a:rPr lang="zh-CN" altLang="en-US" sz="2050">
                <a:sym typeface="+mn-ea"/>
              </a:rPr>
              <a:t>或者</a:t>
            </a:r>
            <a:r>
              <a:rPr lang="en-US" altLang="zh-CN" sz="2050">
                <a:sym typeface="+mn-ea"/>
              </a:rPr>
              <a:t>3.6</a:t>
            </a:r>
            <a:r>
              <a:rPr lang="zh-CN" altLang="en-US" sz="2050">
                <a:sym typeface="+mn-ea"/>
              </a:rPr>
              <a:t>；下载链接：https://www.lfd.uci.edu/~gohlke/pythonlibs/#xgboost；安装参考命令：</a:t>
            </a:r>
            <a:r>
              <a:rPr lang="en-US" altLang="zh-CN" sz="2050">
                <a:sym typeface="+mn-ea"/>
              </a:rPr>
              <a:t>pip install f:///xgboost-0.7-cp36-cp36m-win_amd64.whl</a:t>
            </a:r>
            <a:endParaRPr lang="zh-CN" altLang="en-US" sz="2055"/>
          </a:p>
          <a:p>
            <a:pPr>
              <a:lnSpc>
                <a:spcPct val="140000"/>
              </a:lnSpc>
            </a:pPr>
            <a:r>
              <a:rPr lang="zh-CN" altLang="en-US" sz="2400"/>
              <a:t>安装方式三：</a:t>
            </a:r>
            <a:endParaRPr lang="zh-CN" altLang="en-US" sz="2400"/>
          </a:p>
          <a:p>
            <a:pPr lvl="1">
              <a:lnSpc>
                <a:spcPct val="140000"/>
              </a:lnSpc>
            </a:pPr>
            <a:r>
              <a:rPr lang="zh-CN" altLang="en-US" sz="2055"/>
              <a:t> 直接</a:t>
            </a:r>
            <a:r>
              <a:rPr lang="en-US" altLang="zh-CN" sz="2055"/>
              <a:t>pip</a:t>
            </a:r>
            <a:r>
              <a:rPr lang="zh-CN" altLang="en-US" sz="2055"/>
              <a:t>命令安装：</a:t>
            </a:r>
            <a:r>
              <a:rPr lang="en-US" altLang="zh-CN" sz="2055"/>
              <a:t>pip install xgboost</a:t>
            </a:r>
            <a:endParaRPr lang="en-US" altLang="zh-CN" sz="2055"/>
          </a:p>
        </p:txBody>
      </p:sp>
      <p:sp>
        <p:nvSpPr>
          <p:cNvPr id="4" name="标题 3"/>
          <p:cNvSpPr>
            <a:spLocks noGrp="1"/>
          </p:cNvSpPr>
          <p:nvPr>
            <p:ph type="title"/>
          </p:nvPr>
        </p:nvSpPr>
        <p:spPr/>
        <p:txBody>
          <a:bodyPr/>
          <a:p>
            <a:r>
              <a:rPr lang="en-US" altLang="zh-CN"/>
              <a:t>XGBoost</a:t>
            </a:r>
            <a:r>
              <a:rPr lang="zh-CN" altLang="en-US"/>
              <a:t>安装</a:t>
            </a:r>
            <a:endParaRPr lang="zh-CN" altLang="en-US"/>
          </a:p>
        </p:txBody>
      </p:sp>
      <p:grpSp>
        <p:nvGrpSpPr>
          <p:cNvPr id="7" name="组合 6"/>
          <p:cNvGrpSpPr/>
          <p:nvPr/>
        </p:nvGrpSpPr>
        <p:grpSpPr>
          <a:xfrm>
            <a:off x="228108" y="4837372"/>
            <a:ext cx="11587239" cy="1877347"/>
            <a:chOff x="-6" y="6408"/>
            <a:chExt cx="18251" cy="2957"/>
          </a:xfrm>
        </p:grpSpPr>
        <p:pic>
          <p:nvPicPr>
            <p:cNvPr id="5" name="图片 4"/>
            <p:cNvPicPr>
              <a:picLocks noChangeAspect="1"/>
            </p:cNvPicPr>
            <p:nvPr/>
          </p:nvPicPr>
          <p:blipFill>
            <a:blip r:embed="rId1"/>
            <a:stretch>
              <a:fillRect/>
            </a:stretch>
          </p:blipFill>
          <p:spPr>
            <a:xfrm>
              <a:off x="-6" y="6792"/>
              <a:ext cx="10915" cy="2572"/>
            </a:xfrm>
            <a:prstGeom prst="rect">
              <a:avLst/>
            </a:prstGeom>
          </p:spPr>
        </p:pic>
        <p:pic>
          <p:nvPicPr>
            <p:cNvPr id="6" name="图片 5"/>
            <p:cNvPicPr>
              <a:picLocks noChangeAspect="1"/>
            </p:cNvPicPr>
            <p:nvPr/>
          </p:nvPicPr>
          <p:blipFill>
            <a:blip r:embed="rId2"/>
            <a:stretch>
              <a:fillRect/>
            </a:stretch>
          </p:blipFill>
          <p:spPr>
            <a:xfrm>
              <a:off x="10715" y="6408"/>
              <a:ext cx="7530" cy="2957"/>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t>CART</a:t>
            </a:r>
            <a:r>
              <a:rPr lang="zh-CN" altLang="en-US"/>
              <a:t>、</a:t>
            </a:r>
            <a:r>
              <a:rPr lang="en-US" altLang="zh-CN"/>
              <a:t>GBDT</a:t>
            </a:r>
            <a:endParaRPr lang="en-US" altLang="zh-CN"/>
          </a:p>
        </p:txBody>
      </p:sp>
      <p:pic>
        <p:nvPicPr>
          <p:cNvPr id="5" name="图片 4"/>
          <p:cNvPicPr>
            <a:picLocks noChangeAspect="1"/>
          </p:cNvPicPr>
          <p:nvPr/>
        </p:nvPicPr>
        <p:blipFill>
          <a:blip r:embed="rId1"/>
          <a:stretch>
            <a:fillRect/>
          </a:stretch>
        </p:blipFill>
        <p:spPr>
          <a:xfrm>
            <a:off x="1103602" y="1195484"/>
            <a:ext cx="9984796" cy="4886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目标函数</a:t>
            </a:r>
            <a:endParaRPr lang="zh-CN" altLang="en-US"/>
          </a:p>
        </p:txBody>
      </p:sp>
      <p:sp>
        <p:nvSpPr>
          <p:cNvPr id="4" name="标题 3"/>
          <p:cNvSpPr>
            <a:spLocks noGrp="1"/>
          </p:cNvSpPr>
          <p:nvPr>
            <p:ph type="title"/>
          </p:nvPr>
        </p:nvSpPr>
        <p:spPr/>
        <p:txBody>
          <a:bodyPr/>
          <a:p>
            <a:r>
              <a:rPr lang="zh-CN" altLang="en-US"/>
              <a:t>模型</a:t>
            </a:r>
            <a:endParaRPr lang="zh-CN" altLang="en-US"/>
          </a:p>
        </p:txBody>
      </p:sp>
      <p:grpSp>
        <p:nvGrpSpPr>
          <p:cNvPr id="12" name="组合 11"/>
          <p:cNvGrpSpPr/>
          <p:nvPr/>
        </p:nvGrpSpPr>
        <p:grpSpPr>
          <a:xfrm>
            <a:off x="1941647" y="1785924"/>
            <a:ext cx="7846512" cy="2084319"/>
            <a:chOff x="4324" y="2852"/>
            <a:chExt cx="12359" cy="3283"/>
          </a:xfrm>
        </p:grpSpPr>
        <p:sp>
          <p:nvSpPr>
            <p:cNvPr id="7" name="圆角矩形 6"/>
            <p:cNvSpPr/>
            <p:nvPr/>
          </p:nvSpPr>
          <p:spPr>
            <a:xfrm>
              <a:off x="10280" y="2852"/>
              <a:ext cx="1723" cy="136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圆角矩形 5"/>
            <p:cNvSpPr/>
            <p:nvPr/>
          </p:nvSpPr>
          <p:spPr>
            <a:xfrm>
              <a:off x="8417" y="2852"/>
              <a:ext cx="1463" cy="136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graphicFrame>
          <p:nvGraphicFramePr>
            <p:cNvPr id="5" name="对象 4">
              <a:hlinkClick r:id="" action="ppaction://ole?verb="/>
            </p:cNvPr>
            <p:cNvGraphicFramePr>
              <a:graphicFrameLocks noChangeAspect="1"/>
            </p:cNvGraphicFramePr>
            <p:nvPr/>
          </p:nvGraphicFramePr>
          <p:xfrm>
            <a:off x="5607" y="3005"/>
            <a:ext cx="6395" cy="1055"/>
          </p:xfrm>
          <a:graphic>
            <a:graphicData uri="http://schemas.openxmlformats.org/presentationml/2006/ole">
              <mc:AlternateContent xmlns:mc="http://schemas.openxmlformats.org/markup-compatibility/2006">
                <mc:Choice xmlns:v="urn:schemas-microsoft-com:vml" Requires="v">
                  <p:oleObj spid="_x0000_s2049" name="" r:id="rId1" imgW="1308100" imgH="215900" progId="Equation.KSEE3">
                    <p:embed/>
                  </p:oleObj>
                </mc:Choice>
                <mc:Fallback>
                  <p:oleObj name="" r:id="rId1" imgW="1308100" imgH="215900" progId="Equation.KSEE3">
                    <p:embed/>
                    <p:pic>
                      <p:nvPicPr>
                        <p:cNvPr id="0" name="图片 2048"/>
                        <p:cNvPicPr/>
                        <p:nvPr/>
                      </p:nvPicPr>
                      <p:blipFill>
                        <a:blip r:embed="rId2"/>
                        <a:stretch>
                          <a:fillRect/>
                        </a:stretch>
                      </p:blipFill>
                      <p:spPr>
                        <a:xfrm>
                          <a:off x="5607" y="3005"/>
                          <a:ext cx="6395" cy="1055"/>
                        </a:xfrm>
                        <a:prstGeom prst="rect">
                          <a:avLst/>
                        </a:prstGeom>
                      </p:spPr>
                    </p:pic>
                  </p:oleObj>
                </mc:Fallback>
              </mc:AlternateContent>
            </a:graphicData>
          </a:graphic>
        </p:graphicFrame>
        <p:sp>
          <p:nvSpPr>
            <p:cNvPr id="8" name="圆角矩形 7"/>
            <p:cNvSpPr/>
            <p:nvPr/>
          </p:nvSpPr>
          <p:spPr>
            <a:xfrm>
              <a:off x="4324" y="5115"/>
              <a:ext cx="3433" cy="102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sz="1600"/>
                <a:t>误差函数：体现的是模型有多拟合数据</a:t>
              </a:r>
              <a:endParaRPr lang="zh-CN" altLang="en-US" sz="1600"/>
            </a:p>
          </p:txBody>
        </p:sp>
        <p:sp>
          <p:nvSpPr>
            <p:cNvPr id="9" name="圆角矩形 8"/>
            <p:cNvSpPr/>
            <p:nvPr/>
          </p:nvSpPr>
          <p:spPr>
            <a:xfrm>
              <a:off x="12489" y="5115"/>
              <a:ext cx="4195" cy="102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sz="1600"/>
                <a:t>正则化项：惩罚复杂模型的参数，用于解决过拟合</a:t>
              </a:r>
              <a:endParaRPr lang="zh-CN" altLang="en-US" sz="1600"/>
            </a:p>
          </p:txBody>
        </p:sp>
        <p:cxnSp>
          <p:nvCxnSpPr>
            <p:cNvPr id="10" name="直接箭头连接符 9"/>
            <p:cNvCxnSpPr>
              <a:stCxn id="8" idx="3"/>
              <a:endCxn id="6" idx="2"/>
            </p:cNvCxnSpPr>
            <p:nvPr/>
          </p:nvCxnSpPr>
          <p:spPr>
            <a:xfrm flipV="1">
              <a:off x="7757" y="4213"/>
              <a:ext cx="1392" cy="141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a:stCxn id="9" idx="1"/>
              <a:endCxn id="7" idx="2"/>
            </p:cNvCxnSpPr>
            <p:nvPr/>
          </p:nvCxnSpPr>
          <p:spPr>
            <a:xfrm flipH="1" flipV="1">
              <a:off x="11142" y="4213"/>
              <a:ext cx="1347" cy="141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模型</a:t>
            </a:r>
            <a:endParaRPr lang="zh-CN" altLang="en-US"/>
          </a:p>
        </p:txBody>
      </p:sp>
      <p:pic>
        <p:nvPicPr>
          <p:cNvPr id="5" name="图片 4"/>
          <p:cNvPicPr>
            <a:picLocks noChangeAspect="1"/>
          </p:cNvPicPr>
          <p:nvPr/>
        </p:nvPicPr>
        <p:blipFill>
          <a:blip r:embed="rId1"/>
          <a:stretch>
            <a:fillRect/>
          </a:stretch>
        </p:blipFill>
        <p:spPr>
          <a:xfrm>
            <a:off x="2060370" y="1014542"/>
            <a:ext cx="7227502" cy="54898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GBDT</a:t>
            </a:r>
            <a:endParaRPr lang="en-US" altLang="zh-CN"/>
          </a:p>
        </p:txBody>
      </p:sp>
      <p:graphicFrame>
        <p:nvGraphicFramePr>
          <p:cNvPr id="8" name="对象 7">
            <a:hlinkClick r:id="" action="ppaction://ole?verb="/>
          </p:cNvPr>
          <p:cNvGraphicFramePr>
            <a:graphicFrameLocks noChangeAspect="1"/>
          </p:cNvGraphicFramePr>
          <p:nvPr/>
        </p:nvGraphicFramePr>
        <p:xfrm>
          <a:off x="1916888" y="2194247"/>
          <a:ext cx="3542009" cy="3736918"/>
        </p:xfrm>
        <a:graphic>
          <a:graphicData uri="http://schemas.openxmlformats.org/presentationml/2006/ole">
            <mc:AlternateContent xmlns:mc="http://schemas.openxmlformats.org/markup-compatibility/2006">
              <mc:Choice xmlns:v="urn:schemas-microsoft-com:vml" Requires="v">
                <p:oleObj spid="_x0000_s1025" name="" r:id="rId1" imgW="1155700" imgH="1219200" progId="Equation.KSEE3">
                  <p:embed/>
                </p:oleObj>
              </mc:Choice>
              <mc:Fallback>
                <p:oleObj name="" r:id="rId1" imgW="1155700" imgH="1219200" progId="Equation.KSEE3">
                  <p:embed/>
                  <p:pic>
                    <p:nvPicPr>
                      <p:cNvPr id="0" name="图片 1024"/>
                      <p:cNvPicPr/>
                      <p:nvPr/>
                    </p:nvPicPr>
                    <p:blipFill>
                      <a:blip r:embed="rId2"/>
                      <a:stretch>
                        <a:fillRect/>
                      </a:stretch>
                    </p:blipFill>
                    <p:spPr>
                      <a:xfrm>
                        <a:off x="1916888" y="2194247"/>
                        <a:ext cx="3542009" cy="3736918"/>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6691517" y="3074137"/>
          <a:ext cx="3454395" cy="1366902"/>
        </p:xfrm>
        <a:graphic>
          <a:graphicData uri="http://schemas.openxmlformats.org/presentationml/2006/ole">
            <mc:AlternateContent xmlns:mc="http://schemas.openxmlformats.org/markup-compatibility/2006">
              <mc:Choice xmlns:v="urn:schemas-microsoft-com:vml" Requires="v">
                <p:oleObj spid="_x0000_s1026" name="" r:id="rId3" imgW="1091565" imgH="431800" progId="Equation.KSEE3">
                  <p:embed/>
                </p:oleObj>
              </mc:Choice>
              <mc:Fallback>
                <p:oleObj name="" r:id="rId3" imgW="1091565" imgH="431800" progId="Equation.KSEE3">
                  <p:embed/>
                  <p:pic>
                    <p:nvPicPr>
                      <p:cNvPr id="0" name="图片 1025"/>
                      <p:cNvPicPr/>
                      <p:nvPr/>
                    </p:nvPicPr>
                    <p:blipFill>
                      <a:blip r:embed="rId4"/>
                      <a:stretch>
                        <a:fillRect/>
                      </a:stretch>
                    </p:blipFill>
                    <p:spPr>
                      <a:xfrm>
                        <a:off x="6691517" y="3074137"/>
                        <a:ext cx="3454395" cy="1366902"/>
                      </a:xfrm>
                      <a:prstGeom prst="rect">
                        <a:avLst/>
                      </a:prstGeom>
                    </p:spPr>
                  </p:pic>
                </p:oleObj>
              </mc:Fallback>
            </mc:AlternateContent>
          </a:graphicData>
        </a:graphic>
      </p:graphicFrame>
      <p:sp>
        <p:nvSpPr>
          <p:cNvPr id="10" name="内容占位符 9"/>
          <p:cNvSpPr>
            <a:spLocks noGrp="1"/>
          </p:cNvSpPr>
          <p:nvPr>
            <p:ph idx="1"/>
          </p:nvPr>
        </p:nvSpPr>
        <p:spPr/>
        <p:txBody>
          <a:bodyPr/>
          <a:p>
            <a:r>
              <a:rPr lang="en-US" altLang="zh-CN"/>
              <a:t> GBDT</a:t>
            </a:r>
            <a:r>
              <a:rPr lang="zh-CN" altLang="en-US"/>
              <a:t>的目标函数</a:t>
            </a:r>
            <a:endParaRPr lang="zh-CN" altLang="en-US"/>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2765</Words>
  <Application>WPS 演示</Application>
  <PresentationFormat>宽屏</PresentationFormat>
  <Paragraphs>248</Paragraphs>
  <Slides>27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30</vt:i4>
      </vt:variant>
      <vt:variant>
        <vt:lpstr>幻灯片标题</vt:lpstr>
      </vt:variant>
      <vt:variant>
        <vt:i4>27</vt:i4>
      </vt:variant>
    </vt:vector>
  </HeadingPairs>
  <TitlesOfParts>
    <vt:vector size="65" baseType="lpstr">
      <vt:lpstr>Arial</vt:lpstr>
      <vt:lpstr>宋体</vt:lpstr>
      <vt:lpstr>Wingdings</vt:lpstr>
      <vt:lpstr>微软雅黑</vt:lpstr>
      <vt:lpstr>Calibri</vt:lpstr>
      <vt:lpstr>Arial Unicode MS</vt:lpstr>
      <vt:lpstr>Calibri Light</vt:lpstr>
      <vt:lpstr>自定义设计方案</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课程要求</vt:lpstr>
      <vt:lpstr>课程内容</vt:lpstr>
      <vt:lpstr>XGBoost概述</vt:lpstr>
      <vt:lpstr>XGBoost安装</vt:lpstr>
      <vt:lpstr>CART、GBDT</vt:lpstr>
      <vt:lpstr>模型</vt:lpstr>
      <vt:lpstr>模型</vt:lpstr>
      <vt:lpstr>GBDT</vt:lpstr>
      <vt:lpstr>XGBoost</vt:lpstr>
      <vt:lpstr>XGBoost公式推导</vt:lpstr>
      <vt:lpstr>XGBoost公式推导</vt:lpstr>
      <vt:lpstr>XGBoost公式推导</vt:lpstr>
      <vt:lpstr>XGBoost公式推导</vt:lpstr>
      <vt:lpstr>XGBoost公式推导</vt:lpstr>
      <vt:lpstr>XGBoost公式推导</vt:lpstr>
      <vt:lpstr>XGBoost的学习策略</vt:lpstr>
      <vt:lpstr>XGBoost的学习策略</vt:lpstr>
      <vt:lpstr>XGBoost的学习策略</vt:lpstr>
      <vt:lpstr>树节点分裂方法</vt:lpstr>
      <vt:lpstr>树节点分裂方法</vt:lpstr>
      <vt:lpstr>树节点分裂方法</vt:lpstr>
      <vt:lpstr>XGBoost树节点划分方法</vt:lpstr>
      <vt:lpstr>XGBoost的其它特性</vt:lpstr>
      <vt:lpstr>XGBoost相关参数</vt:lpstr>
      <vt:lpstr>XGBoost案例(作业)</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94</cp:revision>
  <dcterms:created xsi:type="dcterms:W3CDTF">2014-03-19T02:43:00Z</dcterms:created>
  <dcterms:modified xsi:type="dcterms:W3CDTF">2019-10-26T07:10:40Z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