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58" r:id="rId2"/>
    <p:sldId id="257" r:id="rId3"/>
    <p:sldId id="454" r:id="rId4"/>
    <p:sldId id="452" r:id="rId5"/>
    <p:sldId id="453" r:id="rId6"/>
    <p:sldId id="464" r:id="rId7"/>
    <p:sldId id="808" r:id="rId8"/>
    <p:sldId id="809" r:id="rId9"/>
    <p:sldId id="811" r:id="rId10"/>
    <p:sldId id="812" r:id="rId11"/>
    <p:sldId id="816" r:id="rId12"/>
    <p:sldId id="818" r:id="rId13"/>
    <p:sldId id="819" r:id="rId14"/>
    <p:sldId id="820" r:id="rId15"/>
    <p:sldId id="821" r:id="rId16"/>
    <p:sldId id="822" r:id="rId17"/>
    <p:sldId id="823" r:id="rId18"/>
    <p:sldId id="824" r:id="rId19"/>
    <p:sldId id="825" r:id="rId20"/>
    <p:sldId id="826" r:id="rId21"/>
    <p:sldId id="810" r:id="rId22"/>
    <p:sldId id="827" r:id="rId23"/>
    <p:sldId id="829" r:id="rId24"/>
    <p:sldId id="830" r:id="rId25"/>
    <p:sldId id="831" r:id="rId26"/>
    <p:sldId id="832" r:id="rId27"/>
    <p:sldId id="833" r:id="rId28"/>
    <p:sldId id="834" r:id="rId29"/>
    <p:sldId id="835" r:id="rId30"/>
    <p:sldId id="836" r:id="rId31"/>
    <p:sldId id="837" r:id="rId32"/>
    <p:sldId id="838" r:id="rId33"/>
    <p:sldId id="839" r:id="rId34"/>
    <p:sldId id="840" r:id="rId35"/>
    <p:sldId id="842" r:id="rId36"/>
    <p:sldId id="843" r:id="rId37"/>
    <p:sldId id="845" r:id="rId38"/>
    <p:sldId id="847" r:id="rId39"/>
    <p:sldId id="846" r:id="rId40"/>
    <p:sldId id="848" r:id="rId41"/>
    <p:sldId id="849" r:id="rId42"/>
    <p:sldId id="850" r:id="rId43"/>
    <p:sldId id="851" r:id="rId44"/>
    <p:sldId id="852" r:id="rId45"/>
    <p:sldId id="286" r:id="rId46"/>
  </p:sldIdLst>
  <p:sldSz cx="12190413" cy="6859588"/>
  <p:notesSz cx="6858000" cy="9144000"/>
  <p:embeddedFontLst>
    <p:embeddedFont>
      <p:font typeface="华文行楷" panose="02010800040101010101" pitchFamily="2" charset="-122"/>
      <p:regular r:id="rId49"/>
    </p:embeddedFont>
    <p:embeddedFont>
      <p:font typeface="Arial Unicode MS" panose="020B0604020202020204" pitchFamily="34" charset="-122"/>
      <p:regular r:id="rId50"/>
    </p:embeddedFont>
    <p:embeddedFont>
      <p:font typeface="Calibri Light" panose="020F0302020204030204" pitchFamily="34" charset="0"/>
      <p:regular r:id="rId51"/>
      <p:italic r:id="rId52"/>
    </p:embeddedFont>
    <p:embeddedFont>
      <p:font typeface="微软雅黑" panose="020B0503020204020204" pitchFamily="34" charset="-122"/>
      <p:regular r:id="rId53"/>
      <p:bold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黑体" panose="02010609060101010101" pitchFamily="49" charset="-122"/>
      <p:regular r:id="rId59"/>
    </p:embeddedFont>
  </p:embeddedFont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7E7E7E"/>
    <a:srgbClr val="FFD582"/>
    <a:srgbClr val="F6A988"/>
    <a:srgbClr val="96BBE4"/>
    <a:srgbClr val="70AD47"/>
    <a:srgbClr val="F5B094"/>
    <a:srgbClr val="5B9BD5"/>
    <a:srgbClr val="ED7D31"/>
    <a:srgbClr val="72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85248" autoAdjust="0"/>
  </p:normalViewPr>
  <p:slideViewPr>
    <p:cSldViewPr>
      <p:cViewPr varScale="1">
        <p:scale>
          <a:sx n="74" d="100"/>
          <a:sy n="74" d="100"/>
        </p:scale>
        <p:origin x="564" y="54"/>
      </p:cViewPr>
      <p:guideLst>
        <p:guide orient="horz" pos="2160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5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12" Type="http://schemas.openxmlformats.org/officeDocument/2006/relationships/image" Target="../media/image44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9CD06-4AE2-4DC0-9132-F1AF5752DDBE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A6215-2194-424A-A04A-FA7C7EBE19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7891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80319-5A5B-4EB9-AD60-149102EA1059}" type="datetimeFigureOut">
              <a:rPr lang="zh-CN" altLang="en-US" smtClean="0"/>
              <a:t>2019/5/18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1312-D7D7-4555-9598-3C8B256549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3535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8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93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在上决策树之前先复习一下熵、联合熵、条件熵、互信息等相关知识点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1312-D7D7-4555-9598-3C8B256549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buSzPct val="80000"/>
              <a:buFontTx/>
              <a:buBlip>
                <a:blip r:embed="rId3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1" fontAlgn="auto" latinLnBrk="0" hangingPunct="1">
              <a:lnSpc>
                <a:spcPct val="150000"/>
              </a:lnSpc>
              <a:buSzPct val="100000"/>
              <a:buFontTx/>
              <a:buBlip>
                <a:blip r:embed="rId4"/>
              </a:buBlip>
              <a:defRPr sz="2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eaLnBrk="1" fontAlgn="auto" latinLnBrk="0" hangingPunct="1">
              <a:lnSpc>
                <a:spcPct val="150000"/>
              </a:lnSpc>
              <a:buClr>
                <a:schemeClr val="tx2"/>
              </a:buClr>
              <a:buSzPct val="85000"/>
              <a:buFontTx/>
              <a:buBlip>
                <a:blip r:embed="rId5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24765" y="6480175"/>
            <a:ext cx="12117705" cy="421640"/>
            <a:chOff x="-40" y="10165"/>
            <a:chExt cx="19235" cy="664"/>
          </a:xfrm>
        </p:grpSpPr>
        <p:sp>
          <p:nvSpPr>
            <p:cNvPr id="10" name="矩形 9"/>
            <p:cNvSpPr/>
            <p:nvPr userDrawn="1"/>
          </p:nvSpPr>
          <p:spPr>
            <a:xfrm>
              <a:off x="3" y="10561"/>
              <a:ext cx="17507" cy="2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可选过程 10"/>
            <p:cNvSpPr/>
            <p:nvPr userDrawn="1"/>
          </p:nvSpPr>
          <p:spPr>
            <a:xfrm>
              <a:off x="17651" y="10165"/>
              <a:ext cx="1545" cy="641"/>
            </a:xfrm>
            <a:prstGeom prst="flowChartAlternate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-40" y="10486"/>
              <a:ext cx="17578" cy="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95027" y="6451041"/>
            <a:ext cx="936113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432915B-D1EE-487E-8AD7-1B72CA128E11}" type="slidenum">
              <a:rPr lang="en-US" altLang="zh-CN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541730"/>
            <a:ext cx="11178429" cy="4723632"/>
          </a:xfrm>
        </p:spPr>
        <p:txBody>
          <a:bodyPr/>
          <a:lstStyle>
            <a:lvl1pPr>
              <a:lnSpc>
                <a:spcPts val="3200"/>
              </a:lnSpc>
              <a:buSzPct val="80000"/>
              <a:buFontTx/>
              <a:buBlip>
                <a:blip r:embed="rId3"/>
              </a:buBlip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200"/>
              </a:lnSpc>
              <a:buSzPct val="100000"/>
              <a:buFontTx/>
              <a:buBlip>
                <a:blip r:embed="rId4"/>
              </a:buBlip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ts val="3200"/>
              </a:lnSpc>
              <a:buClr>
                <a:schemeClr val="tx2"/>
              </a:buClr>
              <a:buSzPct val="85000"/>
              <a:buFontTx/>
              <a:buBlip>
                <a:blip r:embed="rId5"/>
              </a:buBlip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1558290" y="262255"/>
            <a:ext cx="8229600" cy="752475"/>
          </a:xfrm>
        </p:spPr>
        <p:txBody>
          <a:bodyPr/>
          <a:lstStyle>
            <a:lvl1pPr algn="ctr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 userDrawn="1"/>
        </p:nvSpPr>
        <p:spPr>
          <a:xfrm>
            <a:off x="2566814" y="2061642"/>
            <a:ext cx="7488832" cy="280831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55"/>
          <p:cNvSpPr txBox="1">
            <a:spLocks noChangeArrowheads="1"/>
          </p:cNvSpPr>
          <p:nvPr userDrawn="1"/>
        </p:nvSpPr>
        <p:spPr bwMode="auto">
          <a:xfrm>
            <a:off x="2737620" y="2997111"/>
            <a:ext cx="7291360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en-US" altLang="zh-CN" sz="6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THANK YOU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9" name="TextBox 55"/>
          <p:cNvSpPr txBox="1">
            <a:spLocks noChangeArrowheads="1"/>
          </p:cNvSpPr>
          <p:nvPr userDrawn="1"/>
        </p:nvSpPr>
        <p:spPr bwMode="auto">
          <a:xfrm>
            <a:off x="4575843" y="4049833"/>
            <a:ext cx="3038737" cy="36941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566" y="330273"/>
            <a:ext cx="871610" cy="294385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0" y="0"/>
            <a:ext cx="334566" cy="693490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 userDrawn="1"/>
        </p:nvSpPr>
        <p:spPr>
          <a:xfrm>
            <a:off x="12071869" y="189434"/>
            <a:ext cx="118543" cy="43204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10461179" y="16586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IT</a:t>
            </a:r>
            <a:r>
              <a:rPr lang="zh-CN" altLang="en-US" sz="1200" dirty="0">
                <a:solidFill>
                  <a:srgbClr val="00AEE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在线教育领导品牌</a:t>
            </a:r>
          </a:p>
        </p:txBody>
      </p:sp>
      <p:sp>
        <p:nvSpPr>
          <p:cNvPr id="28" name="文本框 27"/>
          <p:cNvSpPr txBox="1"/>
          <p:nvPr userDrawn="1"/>
        </p:nvSpPr>
        <p:spPr>
          <a:xfrm>
            <a:off x="9551590" y="406038"/>
            <a:ext cx="2479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EDUCATION TO CREATE A BRIGHT FUTURE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39" grpId="0" bldLvl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4" y="365210"/>
            <a:ext cx="10514231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4" y="1826048"/>
            <a:ext cx="10514231" cy="4352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4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2"/>
            <a:ext cx="2742843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C4E7F47-A825-41A1-8532-6D49258A7E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2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oleObject" Target="../embeddings/oleObject29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57.wmf"/><Relationship Id="rId26" Type="http://schemas.openxmlformats.org/officeDocument/2006/relationships/oleObject" Target="../embeddings/oleObject42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1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image" Target="../media/image59.wmf"/><Relationship Id="rId28" Type="http://schemas.openxmlformats.org/officeDocument/2006/relationships/oleObject" Target="../embeddings/oleObject43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55.wmf"/><Relationship Id="rId22" Type="http://schemas.openxmlformats.org/officeDocument/2006/relationships/oleObject" Target="../embeddings/oleObject40.bin"/><Relationship Id="rId27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8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9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99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01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2.png"/><Relationship Id="rId4" Type="http://schemas.openxmlformats.org/officeDocument/2006/relationships/image" Target="../media/image19.wmf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ts val="4200"/>
              </a:lnSpc>
            </a:pP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本课件包括演示文稿、示例、代码、题库、视频和声音等内容，北风网和讲师拥有完全知识产权；只限于善意学习者在本课程使用，不得在课程范围外向任何第三方散播。任何其他人或者机构不得盗版、复制、仿造其中的创意和内容，我们保留一切通过法律手段追究违反者的权利。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ts val="4200"/>
              </a:lnSpc>
            </a:pP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课程详情请咨询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ts val="4200"/>
              </a:lnSpc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微信公众号：北风教育</a:t>
            </a:r>
            <a:endParaRPr lang="en-US" altLang="zh-CN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lnSpc>
                <a:spcPts val="4200"/>
              </a:lnSpc>
            </a:pP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官方网址：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http://www.ibeifeng.com/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/>
              <a:t>法律声明</a:t>
            </a:r>
          </a:p>
        </p:txBody>
      </p:sp>
      <p:pic>
        <p:nvPicPr>
          <p:cNvPr id="1028" name="Picture 4" descr="http://www.ibeifeng.com/themes/newibeifeng/images/bfjywx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6" t="9333" r="11517" b="24001"/>
          <a:stretch>
            <a:fillRect/>
          </a:stretch>
        </p:blipFill>
        <p:spPr bwMode="auto">
          <a:xfrm>
            <a:off x="8687494" y="4129572"/>
            <a:ext cx="2376265" cy="237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Softmax</a:t>
            </a:r>
            <a:r>
              <a:rPr lang="zh-CN" altLang="en-US">
                <a:sym typeface="+mn-ea"/>
              </a:rPr>
              <a:t>算法原理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54750" y="482600"/>
          <a:ext cx="5594985" cy="1471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r:id="rId3" imgW="2273300" imgH="673100" progId="Equation.KSEE3">
                  <p:embed/>
                </p:oleObj>
              </mc:Choice>
              <mc:Fallback>
                <p:oleObj r:id="rId3" imgW="2273300" imgH="673100" progId="Equation.KSEE3">
                  <p:embed/>
                  <p:pic>
                    <p:nvPicPr>
                      <p:cNvPr id="0" name="图片 102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54750" y="482600"/>
                        <a:ext cx="5594985" cy="1471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93980" y="1654175"/>
            <a:ext cx="11791950" cy="2941955"/>
            <a:chOff x="260" y="4183"/>
            <a:chExt cx="18570" cy="4633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60" y="4183"/>
            <a:ext cx="12147" cy="4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8" r:id="rId5" imgW="2730500" imgH="1041400" progId="Equation.KSEE3">
                    <p:embed/>
                  </p:oleObj>
                </mc:Choice>
                <mc:Fallback>
                  <p:oleObj r:id="rId5" imgW="2730500" imgH="10414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" y="4183"/>
                          <a:ext cx="12147" cy="46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640" y="4872"/>
            <a:ext cx="5190" cy="3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49" r:id="rId7" imgW="1498600" imgH="939800" progId="Equation.KSEE3">
                    <p:embed/>
                  </p:oleObj>
                </mc:Choice>
                <mc:Fallback>
                  <p:oleObj r:id="rId7" imgW="1498600" imgH="939800" progId="Equation.KSEE3">
                    <p:embed/>
                    <p:pic>
                      <p:nvPicPr>
                        <p:cNvPr id="0" name="图片 204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640" y="4872"/>
                          <a:ext cx="5190" cy="32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407" y="5936"/>
            <a:ext cx="1408" cy="1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0" r:id="rId9" imgW="190500" imgH="152400" progId="Equation.KSEE3">
                    <p:embed/>
                  </p:oleObj>
                </mc:Choice>
                <mc:Fallback>
                  <p:oleObj r:id="rId9" imgW="190500" imgH="152400" progId="Equation.KSEE3">
                    <p:embed/>
                    <p:pic>
                      <p:nvPicPr>
                        <p:cNvPr id="0" name="图片 205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407" y="5936"/>
                          <a:ext cx="1408" cy="11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17525" y="4476115"/>
            <a:ext cx="10137775" cy="2110740"/>
            <a:chOff x="1304" y="2294"/>
            <a:chExt cx="15965" cy="3324"/>
          </a:xfrm>
        </p:grpSpPr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04" y="2294"/>
            <a:ext cx="9783" cy="3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1" r:id="rId11" imgW="2540000" imgH="862965" progId="Equation.KSEE3">
                    <p:embed/>
                  </p:oleObj>
                </mc:Choice>
                <mc:Fallback>
                  <p:oleObj r:id="rId11" imgW="2540000" imgH="862965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04" y="2294"/>
                          <a:ext cx="9783" cy="33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618" y="2990"/>
            <a:ext cx="5651" cy="1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2" r:id="rId13" imgW="1485900" imgH="508000" progId="Equation.KSEE3">
                    <p:embed/>
                  </p:oleObj>
                </mc:Choice>
                <mc:Fallback>
                  <p:oleObj r:id="rId13" imgW="1485900" imgH="508000" progId="Equation.KSEE3">
                    <p:embed/>
                    <p:pic>
                      <p:nvPicPr>
                        <p:cNvPr id="0" name="图片 307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618" y="2990"/>
                          <a:ext cx="5651" cy="19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170305"/>
            <a:ext cx="11178540" cy="509524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在实际的工作中，如果是一个多分类的问题，我们可以将这个待求解的问题转换为二分类算法的延伸，即将多分类任务拆分为若干个二分类任务求解，具体的策略如下：</a:t>
            </a:r>
          </a:p>
          <a:p>
            <a:pPr lvl="1"/>
            <a:r>
              <a:rPr lang="zh-CN" altLang="en-US" sz="2200"/>
              <a:t> </a:t>
            </a:r>
            <a:r>
              <a:rPr lang="en-US" altLang="zh-CN">
                <a:sym typeface="+mn-ea"/>
              </a:rPr>
              <a:t>One-Versus-One(ovo)</a:t>
            </a:r>
            <a:r>
              <a:rPr lang="zh-CN" altLang="en-US">
                <a:sym typeface="+mn-ea"/>
              </a:rPr>
              <a:t>：一对一</a:t>
            </a:r>
            <a:endParaRPr lang="zh-CN" altLang="en-US" sz="2200"/>
          </a:p>
          <a:p>
            <a:pPr lvl="1"/>
            <a:r>
              <a:rPr lang="zh-CN" altLang="en-US"/>
              <a:t> </a:t>
            </a:r>
            <a:r>
              <a:rPr lang="en-US" altLang="zh-CN"/>
              <a:t>One-Versus-All / One-Versus-the-Rest(ova/ovr)</a:t>
            </a:r>
            <a:r>
              <a:rPr lang="zh-CN" altLang="en-US"/>
              <a:t>： 一对多</a:t>
            </a:r>
          </a:p>
          <a:p>
            <a:pPr lvl="1"/>
            <a:r>
              <a:rPr lang="en-US" altLang="zh-CN"/>
              <a:t> Error  Correcting Output codes(</a:t>
            </a:r>
            <a:r>
              <a:rPr lang="zh-CN" altLang="en-US"/>
              <a:t>纠错码机制</a:t>
            </a:r>
            <a:r>
              <a:rPr lang="en-US" altLang="zh-CN"/>
              <a:t>)</a:t>
            </a:r>
            <a:r>
              <a:rPr lang="zh-CN" altLang="en-US"/>
              <a:t>：多对多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单标签多分类算法原理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1640" y="4775200"/>
          <a:ext cx="6719570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r:id="rId3" imgW="1968500" imgH="228600" progId="Equation.KSEE3">
                  <p:embed/>
                </p:oleObj>
              </mc:Choice>
              <mc:Fallback>
                <p:oleObj r:id="rId3" imgW="19685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640" y="4775200"/>
                        <a:ext cx="6719570" cy="78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73855" y="5555615"/>
          <a:ext cx="541528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5" imgW="1638300" imgH="228600" progId="Equation.KSEE3">
                  <p:embed/>
                </p:oleObj>
              </mc:Choice>
              <mc:Fallback>
                <p:oleObj r:id="rId5" imgW="16383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73855" y="5555615"/>
                        <a:ext cx="5415280" cy="75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170305"/>
            <a:ext cx="11178540" cy="509524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原理：将</a:t>
            </a:r>
            <a:r>
              <a:rPr lang="en-US" altLang="zh-CN"/>
              <a:t>K</a:t>
            </a:r>
            <a:r>
              <a:rPr lang="zh-CN" altLang="en-US"/>
              <a:t>个类别中的两两类别数据进行组合，然后使用组合后的数据训练出来一个模型，从而产生</a:t>
            </a:r>
            <a:r>
              <a:rPr lang="en-US" altLang="zh-CN"/>
              <a:t>K(K-1)/2</a:t>
            </a:r>
            <a:r>
              <a:rPr lang="zh-CN" altLang="en-US"/>
              <a:t>个分类器，将这些分类器的结果进行融合，并将分类器的预测结果使用</a:t>
            </a:r>
            <a:r>
              <a:rPr lang="zh-CN" altLang="en-US" b="1">
                <a:solidFill>
                  <a:srgbClr val="FF0000"/>
                </a:solidFill>
              </a:rPr>
              <a:t>多数投票</a:t>
            </a:r>
            <a:r>
              <a:rPr lang="zh-CN" altLang="en-US"/>
              <a:t>的方式输出最终的预测结果值。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单标签多分类算法原理</a:t>
            </a:r>
            <a:r>
              <a:rPr lang="en-US" altLang="zh-CN"/>
              <a:t>-ovo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15" y="3342005"/>
            <a:ext cx="1047623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单标签多分类算法原理</a:t>
            </a:r>
            <a:r>
              <a:rPr lang="en-US" altLang="zh-CN"/>
              <a:t>-ovo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864485" y="1125220"/>
            <a:ext cx="2160270" cy="8642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类别</a:t>
            </a:r>
            <a:r>
              <a:rPr lang="en-US" altLang="zh-CN"/>
              <a:t>A</a:t>
            </a:r>
            <a:r>
              <a:rPr lang="zh-CN" altLang="en-US"/>
              <a:t>和类别</a:t>
            </a:r>
            <a:r>
              <a:rPr lang="en-US" altLang="zh-CN"/>
              <a:t>B</a:t>
            </a:r>
            <a:r>
              <a:rPr lang="zh-CN" altLang="en-US"/>
              <a:t>数据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864485" y="3122295"/>
            <a:ext cx="2160270" cy="8642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类别</a:t>
            </a:r>
            <a:r>
              <a:rPr lang="en-US" altLang="zh-CN"/>
              <a:t>A</a:t>
            </a:r>
            <a:r>
              <a:rPr lang="zh-CN" altLang="en-US"/>
              <a:t>和类别</a:t>
            </a:r>
            <a:r>
              <a:rPr lang="en-US" altLang="zh-CN"/>
              <a:t>C</a:t>
            </a:r>
            <a:r>
              <a:rPr lang="zh-CN" altLang="en-US"/>
              <a:t>数据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864485" y="5119370"/>
            <a:ext cx="2160270" cy="8642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类别</a:t>
            </a:r>
            <a:r>
              <a:rPr lang="en-US" altLang="zh-CN"/>
              <a:t>B</a:t>
            </a:r>
            <a:r>
              <a:rPr lang="zh-CN" altLang="en-US"/>
              <a:t>和类别</a:t>
            </a:r>
            <a:r>
              <a:rPr lang="en-US" altLang="zh-CN"/>
              <a:t>C</a:t>
            </a:r>
            <a:r>
              <a:rPr lang="zh-CN" altLang="en-US"/>
              <a:t>数据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352540" y="1125220"/>
            <a:ext cx="1799590" cy="4857750"/>
            <a:chOff x="11217" y="1772"/>
            <a:chExt cx="2834" cy="7650"/>
          </a:xfrm>
        </p:grpSpPr>
        <p:sp>
          <p:nvSpPr>
            <p:cNvPr id="10" name="圆角矩形 9"/>
            <p:cNvSpPr/>
            <p:nvPr/>
          </p:nvSpPr>
          <p:spPr>
            <a:xfrm>
              <a:off x="11217" y="1772"/>
              <a:ext cx="2835" cy="13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</a:t>
              </a:r>
              <a:r>
                <a:rPr lang="en-US" altLang="zh-CN"/>
                <a:t>1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217" y="4917"/>
              <a:ext cx="2835" cy="13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</a:t>
              </a:r>
              <a:r>
                <a:rPr lang="en-US" altLang="zh-CN"/>
                <a:t>2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217" y="8062"/>
              <a:ext cx="2835" cy="13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</a:t>
              </a:r>
              <a:r>
                <a:rPr lang="en-US" altLang="zh-CN"/>
                <a:t>3</a:t>
              </a: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0070465" y="2546985"/>
            <a:ext cx="1584325" cy="2016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多数投票的方式融合各个子模型的预测结果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51790" y="1557655"/>
            <a:ext cx="2512060" cy="3994150"/>
            <a:chOff x="554" y="2453"/>
            <a:chExt cx="3956" cy="6290"/>
          </a:xfrm>
        </p:grpSpPr>
        <p:sp>
          <p:nvSpPr>
            <p:cNvPr id="6" name="圆角矩形 5"/>
            <p:cNvSpPr/>
            <p:nvPr/>
          </p:nvSpPr>
          <p:spPr>
            <a:xfrm>
              <a:off x="554" y="2989"/>
              <a:ext cx="1586" cy="52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原始数据</a:t>
              </a:r>
              <a:r>
                <a:rPr lang="en-US" altLang="zh-CN"/>
                <a:t>(</a:t>
              </a:r>
              <a:r>
                <a:rPr lang="zh-CN" altLang="en-US"/>
                <a:t>类别</a:t>
              </a:r>
              <a:r>
                <a:rPr lang="en-US" altLang="zh-CN"/>
                <a:t>A</a:t>
              </a:r>
              <a:r>
                <a:rPr lang="zh-CN" altLang="en-US"/>
                <a:t>、</a:t>
              </a:r>
              <a:r>
                <a:rPr lang="en-US" altLang="zh-CN"/>
                <a:t>B</a:t>
              </a:r>
              <a:r>
                <a:rPr lang="zh-CN" altLang="en-US"/>
                <a:t>、</a:t>
              </a:r>
              <a:r>
                <a:rPr lang="en-US" altLang="zh-CN"/>
                <a:t>C)</a:t>
              </a:r>
            </a:p>
          </p:txBody>
        </p:sp>
        <p:cxnSp>
          <p:nvCxnSpPr>
            <p:cNvPr id="15" name="直接箭头连接符 14"/>
            <p:cNvCxnSpPr>
              <a:stCxn id="6" idx="3"/>
              <a:endCxn id="7" idx="1"/>
            </p:cNvCxnSpPr>
            <p:nvPr/>
          </p:nvCxnSpPr>
          <p:spPr>
            <a:xfrm flipV="1">
              <a:off x="2140" y="2453"/>
              <a:ext cx="2371" cy="31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3"/>
              <a:endCxn id="8" idx="1"/>
            </p:cNvCxnSpPr>
            <p:nvPr/>
          </p:nvCxnSpPr>
          <p:spPr>
            <a:xfrm>
              <a:off x="2140" y="5597"/>
              <a:ext cx="2371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3"/>
              <a:endCxn id="9" idx="1"/>
            </p:cNvCxnSpPr>
            <p:nvPr/>
          </p:nvCxnSpPr>
          <p:spPr>
            <a:xfrm>
              <a:off x="2140" y="5597"/>
              <a:ext cx="2371" cy="31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>
            <a:stCxn id="7" idx="3"/>
            <a:endCxn id="10" idx="1"/>
          </p:cNvCxnSpPr>
          <p:nvPr/>
        </p:nvCxnSpPr>
        <p:spPr>
          <a:xfrm>
            <a:off x="5024755" y="1557655"/>
            <a:ext cx="1327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1" idx="1"/>
          </p:cNvCxnSpPr>
          <p:nvPr/>
        </p:nvCxnSpPr>
        <p:spPr>
          <a:xfrm>
            <a:off x="5024755" y="3554730"/>
            <a:ext cx="1327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2" idx="1"/>
          </p:cNvCxnSpPr>
          <p:nvPr/>
        </p:nvCxnSpPr>
        <p:spPr>
          <a:xfrm>
            <a:off x="5024755" y="5551805"/>
            <a:ext cx="13277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4" idx="1"/>
          </p:cNvCxnSpPr>
          <p:nvPr/>
        </p:nvCxnSpPr>
        <p:spPr>
          <a:xfrm>
            <a:off x="8152765" y="1557655"/>
            <a:ext cx="1917700" cy="19977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4" idx="1"/>
          </p:cNvCxnSpPr>
          <p:nvPr/>
        </p:nvCxnSpPr>
        <p:spPr>
          <a:xfrm>
            <a:off x="8152765" y="3554730"/>
            <a:ext cx="191770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4" idx="1"/>
          </p:cNvCxnSpPr>
          <p:nvPr/>
        </p:nvCxnSpPr>
        <p:spPr>
          <a:xfrm flipV="1">
            <a:off x="8152765" y="3555365"/>
            <a:ext cx="1917700" cy="19964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58290" y="3140075"/>
            <a:ext cx="591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96BBE4"/>
                </a:solidFill>
              </a:rPr>
              <a:t>抽取</a:t>
            </a:r>
          </a:p>
          <a:p>
            <a:r>
              <a:rPr lang="zh-CN" altLang="en-US" sz="1600" b="1">
                <a:solidFill>
                  <a:srgbClr val="96BBE4"/>
                </a:solidFill>
              </a:rPr>
              <a:t>类别</a:t>
            </a:r>
          </a:p>
          <a:p>
            <a:r>
              <a:rPr lang="zh-CN" altLang="en-US" sz="1600" b="1">
                <a:solidFill>
                  <a:srgbClr val="96BBE4"/>
                </a:solidFill>
              </a:rPr>
              <a:t>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412105" y="1265555"/>
            <a:ext cx="59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6A988"/>
                </a:solidFill>
              </a:rPr>
              <a:t>模型</a:t>
            </a:r>
          </a:p>
          <a:p>
            <a:r>
              <a:rPr lang="zh-CN" altLang="en-US" sz="1600" b="1">
                <a:solidFill>
                  <a:srgbClr val="F6A988"/>
                </a:solidFill>
              </a:rPr>
              <a:t>训练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12105" y="3263265"/>
            <a:ext cx="59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6A988"/>
                </a:solidFill>
              </a:rPr>
              <a:t>模型</a:t>
            </a:r>
          </a:p>
          <a:p>
            <a:r>
              <a:rPr lang="zh-CN" altLang="en-US" sz="1600" b="1">
                <a:solidFill>
                  <a:srgbClr val="F6A988"/>
                </a:solidFill>
              </a:rPr>
              <a:t>训练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12105" y="5260340"/>
            <a:ext cx="59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6A988"/>
                </a:solidFill>
              </a:rPr>
              <a:t>模型</a:t>
            </a:r>
          </a:p>
          <a:p>
            <a:r>
              <a:rPr lang="zh-CN" altLang="en-US" sz="1600" b="1">
                <a:solidFill>
                  <a:srgbClr val="F6A988"/>
                </a:solidFill>
              </a:rPr>
              <a:t>训练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277350" y="3122295"/>
            <a:ext cx="591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FD582"/>
                </a:solidFill>
              </a:rPr>
              <a:t>预测</a:t>
            </a:r>
          </a:p>
          <a:p>
            <a:r>
              <a:rPr lang="zh-CN" altLang="en-US" sz="1600" b="1">
                <a:solidFill>
                  <a:srgbClr val="FFD582"/>
                </a:solidFill>
              </a:rPr>
              <a:t>结果</a:t>
            </a:r>
          </a:p>
          <a:p>
            <a:r>
              <a:rPr lang="zh-CN" altLang="en-US" sz="1600" b="1">
                <a:solidFill>
                  <a:srgbClr val="FFD582"/>
                </a:solidFill>
              </a:rPr>
              <a:t>融合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6095" y="875665"/>
            <a:ext cx="11178540" cy="510794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原理：在一对多模型训练中，不是两两类别的组合，而是将每一个类别作为正例，其它剩余的样例作为反例分别来训练</a:t>
            </a:r>
            <a:r>
              <a:rPr lang="en-US" altLang="zh-CN"/>
              <a:t>K</a:t>
            </a:r>
            <a:r>
              <a:rPr lang="zh-CN" altLang="en-US"/>
              <a:t>个模型；然后在预测的时候，如果在这</a:t>
            </a:r>
            <a:r>
              <a:rPr lang="en-US" altLang="zh-CN"/>
              <a:t>K</a:t>
            </a:r>
            <a:r>
              <a:rPr lang="zh-CN" altLang="en-US"/>
              <a:t>个模型中，只有一个模型输出为正例，那么最终的预测结果就是属于该分类器的这个类别；如果产生多个正例，那么则可以选择根据分类器的置信度作为指标，来选择置信度最大的分类器作为最终结果，常见置信度：精确度、召回率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单标签多分类算法原理</a:t>
            </a:r>
            <a:r>
              <a:rPr lang="en-US" altLang="zh-CN">
                <a:sym typeface="+mn-ea"/>
              </a:rPr>
              <a:t>-ovr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3692525"/>
            <a:ext cx="8980805" cy="29044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单标签多分类算法原理</a:t>
            </a:r>
            <a:r>
              <a:rPr lang="en-US" altLang="zh-CN"/>
              <a:t>-ovr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525395" y="1125220"/>
            <a:ext cx="2499360" cy="8642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类别</a:t>
            </a:r>
            <a:r>
              <a:rPr lang="en-US" altLang="zh-CN"/>
              <a:t>A</a:t>
            </a:r>
            <a:r>
              <a:rPr lang="zh-CN" altLang="en-US"/>
              <a:t>为正例</a:t>
            </a:r>
            <a:r>
              <a:rPr lang="en-US" altLang="zh-CN"/>
              <a:t>(1)</a:t>
            </a:r>
          </a:p>
          <a:p>
            <a:pPr algn="ctr"/>
            <a:r>
              <a:rPr lang="zh-CN" altLang="en-US"/>
              <a:t>其它数据为负例</a:t>
            </a:r>
            <a:r>
              <a:rPr lang="en-US" altLang="zh-CN"/>
              <a:t>(-1)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525395" y="3122295"/>
            <a:ext cx="2499360" cy="8642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类别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为正例</a:t>
            </a:r>
            <a:r>
              <a:rPr lang="en-US" altLang="zh-CN">
                <a:sym typeface="+mn-ea"/>
              </a:rPr>
              <a:t>(1)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其它数据为负例</a:t>
            </a:r>
            <a:r>
              <a:rPr lang="en-US" altLang="zh-CN">
                <a:sym typeface="+mn-ea"/>
              </a:rPr>
              <a:t>(-1)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525395" y="5119370"/>
            <a:ext cx="2499360" cy="8642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类别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为正例</a:t>
            </a:r>
            <a:r>
              <a:rPr lang="en-US" altLang="zh-CN">
                <a:sym typeface="+mn-ea"/>
              </a:rPr>
              <a:t>(1)</a:t>
            </a:r>
            <a:endParaRPr lang="en-US" altLang="zh-CN"/>
          </a:p>
          <a:p>
            <a:pPr algn="ctr"/>
            <a:r>
              <a:rPr lang="zh-CN" altLang="en-US">
                <a:sym typeface="+mn-ea"/>
              </a:rPr>
              <a:t>其它数据为负例</a:t>
            </a:r>
            <a:r>
              <a:rPr lang="en-US" altLang="zh-CN">
                <a:sym typeface="+mn-ea"/>
              </a:rPr>
              <a:t>(-1)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352540" y="1196975"/>
            <a:ext cx="1799590" cy="4857750"/>
            <a:chOff x="11217" y="1772"/>
            <a:chExt cx="2834" cy="7650"/>
          </a:xfrm>
        </p:grpSpPr>
        <p:sp>
          <p:nvSpPr>
            <p:cNvPr id="10" name="圆角矩形 9"/>
            <p:cNvSpPr/>
            <p:nvPr/>
          </p:nvSpPr>
          <p:spPr>
            <a:xfrm>
              <a:off x="11217" y="1772"/>
              <a:ext cx="2835" cy="13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</a:t>
              </a:r>
              <a:r>
                <a:rPr lang="en-US" altLang="zh-CN"/>
                <a:t>1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1217" y="4917"/>
              <a:ext cx="2835" cy="13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</a:t>
              </a:r>
              <a:r>
                <a:rPr lang="en-US" altLang="zh-CN"/>
                <a:t>2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1217" y="8062"/>
              <a:ext cx="2835" cy="1361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模型</a:t>
              </a:r>
              <a:r>
                <a:rPr lang="en-US" altLang="zh-CN"/>
                <a:t>3</a:t>
              </a: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0070465" y="2546985"/>
            <a:ext cx="1584325" cy="2016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选择预测结果为正例的模型输出结果作为最终结果值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51790" y="1557655"/>
            <a:ext cx="2173605" cy="3994150"/>
            <a:chOff x="554" y="2453"/>
            <a:chExt cx="3423" cy="6290"/>
          </a:xfrm>
        </p:grpSpPr>
        <p:sp>
          <p:nvSpPr>
            <p:cNvPr id="6" name="圆角矩形 5"/>
            <p:cNvSpPr/>
            <p:nvPr/>
          </p:nvSpPr>
          <p:spPr>
            <a:xfrm>
              <a:off x="554" y="2989"/>
              <a:ext cx="1586" cy="5216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原始数据</a:t>
              </a:r>
              <a:r>
                <a:rPr lang="en-US" altLang="zh-CN"/>
                <a:t>(</a:t>
              </a:r>
              <a:r>
                <a:rPr lang="zh-CN" altLang="en-US"/>
                <a:t>类别</a:t>
              </a:r>
              <a:r>
                <a:rPr lang="en-US" altLang="zh-CN"/>
                <a:t>A</a:t>
              </a:r>
              <a:r>
                <a:rPr lang="zh-CN" altLang="en-US"/>
                <a:t>、</a:t>
              </a:r>
              <a:r>
                <a:rPr lang="en-US" altLang="zh-CN"/>
                <a:t>B</a:t>
              </a:r>
              <a:r>
                <a:rPr lang="zh-CN" altLang="en-US"/>
                <a:t>、</a:t>
              </a:r>
              <a:r>
                <a:rPr lang="en-US" altLang="zh-CN"/>
                <a:t>C)</a:t>
              </a:r>
            </a:p>
          </p:txBody>
        </p:sp>
        <p:cxnSp>
          <p:nvCxnSpPr>
            <p:cNvPr id="15" name="直接箭头连接符 14"/>
            <p:cNvCxnSpPr>
              <a:stCxn id="6" idx="3"/>
              <a:endCxn id="7" idx="1"/>
            </p:cNvCxnSpPr>
            <p:nvPr/>
          </p:nvCxnSpPr>
          <p:spPr>
            <a:xfrm flipV="1">
              <a:off x="2140" y="2453"/>
              <a:ext cx="1837" cy="31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6" idx="3"/>
              <a:endCxn id="8" idx="1"/>
            </p:cNvCxnSpPr>
            <p:nvPr/>
          </p:nvCxnSpPr>
          <p:spPr>
            <a:xfrm>
              <a:off x="2140" y="5597"/>
              <a:ext cx="1837" cy="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6" idx="3"/>
              <a:endCxn id="9" idx="1"/>
            </p:cNvCxnSpPr>
            <p:nvPr/>
          </p:nvCxnSpPr>
          <p:spPr>
            <a:xfrm>
              <a:off x="2140" y="5597"/>
              <a:ext cx="1837" cy="314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>
            <a:stCxn id="7" idx="3"/>
            <a:endCxn id="10" idx="1"/>
          </p:cNvCxnSpPr>
          <p:nvPr/>
        </p:nvCxnSpPr>
        <p:spPr>
          <a:xfrm>
            <a:off x="5024755" y="1557655"/>
            <a:ext cx="1327785" cy="71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1" idx="1"/>
          </p:cNvCxnSpPr>
          <p:nvPr/>
        </p:nvCxnSpPr>
        <p:spPr>
          <a:xfrm>
            <a:off x="5024755" y="3554730"/>
            <a:ext cx="1327785" cy="71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2" idx="1"/>
          </p:cNvCxnSpPr>
          <p:nvPr/>
        </p:nvCxnSpPr>
        <p:spPr>
          <a:xfrm>
            <a:off x="5024755" y="5551805"/>
            <a:ext cx="1327785" cy="71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0" idx="3"/>
            <a:endCxn id="14" idx="1"/>
          </p:cNvCxnSpPr>
          <p:nvPr/>
        </p:nvCxnSpPr>
        <p:spPr>
          <a:xfrm>
            <a:off x="8152765" y="1629410"/>
            <a:ext cx="1917700" cy="19259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14" idx="1"/>
          </p:cNvCxnSpPr>
          <p:nvPr/>
        </p:nvCxnSpPr>
        <p:spPr>
          <a:xfrm flipV="1">
            <a:off x="8152765" y="3555365"/>
            <a:ext cx="1917700" cy="71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4" idx="1"/>
          </p:cNvCxnSpPr>
          <p:nvPr/>
        </p:nvCxnSpPr>
        <p:spPr>
          <a:xfrm flipV="1">
            <a:off x="8152765" y="3555365"/>
            <a:ext cx="1917700" cy="206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558290" y="3140075"/>
            <a:ext cx="5918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96BBE4"/>
                </a:solidFill>
              </a:rPr>
              <a:t>抽取</a:t>
            </a:r>
          </a:p>
          <a:p>
            <a:r>
              <a:rPr lang="zh-CN" altLang="en-US" sz="1600" b="1">
                <a:solidFill>
                  <a:srgbClr val="96BBE4"/>
                </a:solidFill>
              </a:rPr>
              <a:t>类别</a:t>
            </a:r>
          </a:p>
          <a:p>
            <a:r>
              <a:rPr lang="zh-CN" altLang="en-US" sz="1600" b="1">
                <a:solidFill>
                  <a:srgbClr val="96BBE4"/>
                </a:solidFill>
              </a:rPr>
              <a:t>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412105" y="1265555"/>
            <a:ext cx="59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6A988"/>
                </a:solidFill>
              </a:rPr>
              <a:t>模型</a:t>
            </a:r>
          </a:p>
          <a:p>
            <a:r>
              <a:rPr lang="zh-CN" altLang="en-US" sz="1600" b="1">
                <a:solidFill>
                  <a:srgbClr val="F6A988"/>
                </a:solidFill>
              </a:rPr>
              <a:t>训练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412105" y="3263265"/>
            <a:ext cx="59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6A988"/>
                </a:solidFill>
              </a:rPr>
              <a:t>模型</a:t>
            </a:r>
          </a:p>
          <a:p>
            <a:r>
              <a:rPr lang="zh-CN" altLang="en-US" sz="1600" b="1">
                <a:solidFill>
                  <a:srgbClr val="F6A988"/>
                </a:solidFill>
              </a:rPr>
              <a:t>训练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412105" y="5260340"/>
            <a:ext cx="5918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rgbClr val="F6A988"/>
                </a:solidFill>
              </a:rPr>
              <a:t>模型</a:t>
            </a:r>
          </a:p>
          <a:p>
            <a:r>
              <a:rPr lang="zh-CN" altLang="en-US" sz="1600" b="1">
                <a:solidFill>
                  <a:srgbClr val="F6A988"/>
                </a:solidFill>
              </a:rPr>
              <a:t>训练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OvO</a:t>
            </a:r>
            <a:r>
              <a:rPr lang="zh-CN" altLang="en-US"/>
              <a:t>和</a:t>
            </a:r>
            <a:r>
              <a:rPr lang="en-US" altLang="zh-CN"/>
              <a:t>OvR</a:t>
            </a:r>
            <a:r>
              <a:rPr lang="zh-CN" altLang="en-US"/>
              <a:t>的区别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568325" y="1097280"/>
            <a:ext cx="11372215" cy="5554980"/>
            <a:chOff x="895" y="1728"/>
            <a:chExt cx="17909" cy="8748"/>
          </a:xfrm>
        </p:grpSpPr>
        <p:grpSp>
          <p:nvGrpSpPr>
            <p:cNvPr id="11" name="组合 10"/>
            <p:cNvGrpSpPr/>
            <p:nvPr/>
          </p:nvGrpSpPr>
          <p:grpSpPr>
            <a:xfrm>
              <a:off x="5742" y="1728"/>
              <a:ext cx="5809" cy="794"/>
              <a:chOff x="4983" y="1865"/>
              <a:chExt cx="5809" cy="794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668" y="1865"/>
                <a:ext cx="4124" cy="794"/>
                <a:chOff x="5630" y="2453"/>
                <a:chExt cx="4124" cy="794"/>
              </a:xfrm>
            </p:grpSpPr>
            <p:sp>
              <p:nvSpPr>
                <p:cNvPr id="5" name="圆角矩形 4"/>
                <p:cNvSpPr/>
                <p:nvPr/>
              </p:nvSpPr>
              <p:spPr>
                <a:xfrm>
                  <a:off x="563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6" name="圆角矩形 5"/>
                <p:cNvSpPr/>
                <p:nvPr/>
              </p:nvSpPr>
              <p:spPr>
                <a:xfrm>
                  <a:off x="674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785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3</a:t>
                  </a: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896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4</a:t>
                  </a:r>
                </a:p>
              </p:txBody>
            </p:sp>
          </p:grpSp>
          <p:sp>
            <p:nvSpPr>
              <p:cNvPr id="10" name="文本框 9"/>
              <p:cNvSpPr txBox="1"/>
              <p:nvPr/>
            </p:nvSpPr>
            <p:spPr>
              <a:xfrm>
                <a:off x="4983" y="1936"/>
                <a:ext cx="1548" cy="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数据集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895" y="2596"/>
              <a:ext cx="6395" cy="7880"/>
              <a:chOff x="895" y="2596"/>
              <a:chExt cx="6395" cy="7880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895" y="2596"/>
                <a:ext cx="1902" cy="7330"/>
                <a:chOff x="895" y="2596"/>
                <a:chExt cx="1902" cy="7330"/>
              </a:xfrm>
            </p:grpSpPr>
            <p:sp>
              <p:nvSpPr>
                <p:cNvPr id="12" name="圆角矩形 11"/>
                <p:cNvSpPr/>
                <p:nvPr/>
              </p:nvSpPr>
              <p:spPr>
                <a:xfrm>
                  <a:off x="895" y="3357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1</a:t>
                  </a:r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895" y="4512"/>
                  <a:ext cx="1902" cy="794"/>
                  <a:chOff x="1209" y="3357"/>
                  <a:chExt cx="1902" cy="794"/>
                </a:xfrm>
              </p:grpSpPr>
              <p:sp>
                <p:nvSpPr>
                  <p:cNvPr id="18" name="圆角矩形 17"/>
                  <p:cNvSpPr/>
                  <p:nvPr/>
                </p:nvSpPr>
                <p:spPr>
                  <a:xfrm>
                    <a:off x="1209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1</a:t>
                    </a:r>
                  </a:p>
                </p:txBody>
              </p:sp>
              <p:sp>
                <p:nvSpPr>
                  <p:cNvPr id="19" name="圆角矩形 18"/>
                  <p:cNvSpPr/>
                  <p:nvPr/>
                </p:nvSpPr>
                <p:spPr>
                  <a:xfrm>
                    <a:off x="2317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3</a:t>
                    </a: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>
                  <a:off x="895" y="5667"/>
                  <a:ext cx="1902" cy="794"/>
                  <a:chOff x="1209" y="3357"/>
                  <a:chExt cx="1902" cy="794"/>
                </a:xfrm>
              </p:grpSpPr>
              <p:sp>
                <p:nvSpPr>
                  <p:cNvPr id="21" name="圆角矩形 20"/>
                  <p:cNvSpPr/>
                  <p:nvPr/>
                </p:nvSpPr>
                <p:spPr>
                  <a:xfrm>
                    <a:off x="1209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1</a:t>
                    </a:r>
                  </a:p>
                </p:txBody>
              </p:sp>
              <p:sp>
                <p:nvSpPr>
                  <p:cNvPr id="22" name="圆角矩形 21"/>
                  <p:cNvSpPr/>
                  <p:nvPr/>
                </p:nvSpPr>
                <p:spPr>
                  <a:xfrm>
                    <a:off x="2317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4</a:t>
                    </a: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895" y="6822"/>
                  <a:ext cx="1902" cy="794"/>
                  <a:chOff x="1209" y="3357"/>
                  <a:chExt cx="1902" cy="794"/>
                </a:xfrm>
              </p:grpSpPr>
              <p:sp>
                <p:nvSpPr>
                  <p:cNvPr id="24" name="圆角矩形 23"/>
                  <p:cNvSpPr/>
                  <p:nvPr/>
                </p:nvSpPr>
                <p:spPr>
                  <a:xfrm>
                    <a:off x="1209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2</a:t>
                    </a:r>
                  </a:p>
                </p:txBody>
              </p:sp>
              <p:sp>
                <p:nvSpPr>
                  <p:cNvPr id="25" name="圆角矩形 24"/>
                  <p:cNvSpPr/>
                  <p:nvPr/>
                </p:nvSpPr>
                <p:spPr>
                  <a:xfrm>
                    <a:off x="2317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3</a:t>
                    </a:r>
                  </a:p>
                </p:txBody>
              </p:sp>
            </p:grpSp>
            <p:grpSp>
              <p:nvGrpSpPr>
                <p:cNvPr id="26" name="组合 25"/>
                <p:cNvGrpSpPr/>
                <p:nvPr/>
              </p:nvGrpSpPr>
              <p:grpSpPr>
                <a:xfrm>
                  <a:off x="895" y="7977"/>
                  <a:ext cx="1902" cy="794"/>
                  <a:chOff x="1209" y="3357"/>
                  <a:chExt cx="1902" cy="794"/>
                </a:xfrm>
              </p:grpSpPr>
              <p:sp>
                <p:nvSpPr>
                  <p:cNvPr id="27" name="圆角矩形 26"/>
                  <p:cNvSpPr/>
                  <p:nvPr/>
                </p:nvSpPr>
                <p:spPr>
                  <a:xfrm>
                    <a:off x="1209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2</a:t>
                    </a:r>
                  </a:p>
                </p:txBody>
              </p:sp>
              <p:sp>
                <p:nvSpPr>
                  <p:cNvPr id="28" name="圆角矩形 27"/>
                  <p:cNvSpPr/>
                  <p:nvPr/>
                </p:nvSpPr>
                <p:spPr>
                  <a:xfrm>
                    <a:off x="2317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4</a:t>
                    </a: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895" y="9132"/>
                  <a:ext cx="1902" cy="794"/>
                  <a:chOff x="1209" y="3357"/>
                  <a:chExt cx="1902" cy="794"/>
                </a:xfrm>
              </p:grpSpPr>
              <p:sp>
                <p:nvSpPr>
                  <p:cNvPr id="30" name="圆角矩形 29"/>
                  <p:cNvSpPr/>
                  <p:nvPr/>
                </p:nvSpPr>
                <p:spPr>
                  <a:xfrm>
                    <a:off x="1209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3</a:t>
                    </a:r>
                  </a:p>
                </p:txBody>
              </p:sp>
              <p:sp>
                <p:nvSpPr>
                  <p:cNvPr id="31" name="圆角矩形 30"/>
                  <p:cNvSpPr/>
                  <p:nvPr/>
                </p:nvSpPr>
                <p:spPr>
                  <a:xfrm>
                    <a:off x="2317" y="3357"/>
                    <a:ext cx="794" cy="794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C</a:t>
                    </a:r>
                    <a:r>
                      <a:rPr lang="en-US" altLang="zh-CN" baseline="-25000"/>
                      <a:t>4</a:t>
                    </a:r>
                  </a:p>
                </p:txBody>
              </p:sp>
            </p:grpSp>
            <p:sp>
              <p:nvSpPr>
                <p:cNvPr id="32" name="文本框 31"/>
                <p:cNvSpPr txBox="1"/>
                <p:nvPr/>
              </p:nvSpPr>
              <p:spPr>
                <a:xfrm>
                  <a:off x="1044" y="2705"/>
                  <a:ext cx="497" cy="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2164" y="2596"/>
                  <a:ext cx="472" cy="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000"/>
                    <a:t>-</a:t>
                  </a:r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2003" y="3357"/>
                <a:ext cx="794" cy="794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C</a:t>
                </a:r>
                <a:r>
                  <a:rPr lang="en-US" altLang="zh-CN" baseline="-25000"/>
                  <a:t>2</a:t>
                </a:r>
              </a:p>
            </p:txBody>
          </p:sp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38" y="3290"/>
              <a:ext cx="2999" cy="9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7" r:id="rId3" imgW="698500" imgH="215900" progId="Equation.KSEE3">
                      <p:embed/>
                    </p:oleObj>
                  </mc:Choice>
                  <mc:Fallback>
                    <p:oleObj r:id="rId3" imgW="698500" imgH="215900" progId="Equation.KSEE3">
                      <p:embed/>
                      <p:pic>
                        <p:nvPicPr>
                          <p:cNvPr id="0" name="图片 512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138" y="3290"/>
                            <a:ext cx="2999" cy="92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38" y="4352"/>
              <a:ext cx="3109" cy="9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8" r:id="rId5" imgW="723900" imgH="228600" progId="Equation.KSEE3">
                      <p:embed/>
                    </p:oleObj>
                  </mc:Choice>
                  <mc:Fallback>
                    <p:oleObj r:id="rId5" imgW="723900" imgH="228600" progId="Equation.KSEE3">
                      <p:embed/>
                      <p:pic>
                        <p:nvPicPr>
                          <p:cNvPr id="0" name="图片 512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138" y="4352"/>
                            <a:ext cx="3109" cy="9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38" y="5507"/>
              <a:ext cx="3109" cy="9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9" r:id="rId7" imgW="723900" imgH="228600" progId="Equation.KSEE3">
                      <p:embed/>
                    </p:oleObj>
                  </mc:Choice>
                  <mc:Fallback>
                    <p:oleObj r:id="rId7" imgW="723900" imgH="228600" progId="Equation.KSEE3">
                      <p:embed/>
                      <p:pic>
                        <p:nvPicPr>
                          <p:cNvPr id="0" name="图片 512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138" y="5507"/>
                            <a:ext cx="3109" cy="9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对象 4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38" y="6662"/>
              <a:ext cx="3109" cy="9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0" r:id="rId9" imgW="723900" imgH="228600" progId="Equation.KSEE3">
                      <p:embed/>
                    </p:oleObj>
                  </mc:Choice>
                  <mc:Fallback>
                    <p:oleObj r:id="rId9" imgW="723900" imgH="228600" progId="Equation.KSEE3">
                      <p:embed/>
                      <p:pic>
                        <p:nvPicPr>
                          <p:cNvPr id="0" name="图片 512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138" y="6662"/>
                            <a:ext cx="3109" cy="9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对象 44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38" y="7817"/>
              <a:ext cx="3109" cy="9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1" r:id="rId11" imgW="723900" imgH="228600" progId="Equation.KSEE3">
                      <p:embed/>
                    </p:oleObj>
                  </mc:Choice>
                  <mc:Fallback>
                    <p:oleObj r:id="rId11" imgW="723900" imgH="228600" progId="Equation.KSEE3">
                      <p:embed/>
                      <p:pic>
                        <p:nvPicPr>
                          <p:cNvPr id="0" name="图片 5120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3138" y="7817"/>
                            <a:ext cx="3109" cy="9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对象 4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138" y="8972"/>
              <a:ext cx="3163" cy="9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2" r:id="rId13" imgW="736600" imgH="228600" progId="Equation.KSEE3">
                      <p:embed/>
                    </p:oleObj>
                  </mc:Choice>
                  <mc:Fallback>
                    <p:oleObj r:id="rId13" imgW="736600" imgH="228600" progId="Equation.KSEE3">
                      <p:embed/>
                      <p:pic>
                        <p:nvPicPr>
                          <p:cNvPr id="0" name="图片 512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138" y="8972"/>
                            <a:ext cx="3163" cy="98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9" name="对象 4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4920" y="3290"/>
              <a:ext cx="2370" cy="7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3" r:id="rId15" imgW="165100" imgH="215900" progId="Equation.KSEE3">
                      <p:embed/>
                    </p:oleObj>
                  </mc:Choice>
                  <mc:Fallback>
                    <p:oleObj r:id="rId15" imgW="165100" imgH="215900" progId="Equation.KSEE3">
                      <p:embed/>
                      <p:pic>
                        <p:nvPicPr>
                          <p:cNvPr id="0" name="图片 5121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920" y="3290"/>
                            <a:ext cx="2370" cy="71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" name="对象 5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851" y="6268"/>
            <a:ext cx="1531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r:id="rId17" imgW="381000" imgH="215900" progId="Equation.KSEE3">
                    <p:embed/>
                  </p:oleObj>
                </mc:Choice>
                <mc:Fallback>
                  <p:oleObj r:id="rId17" imgW="3810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851" y="6268"/>
                          <a:ext cx="1531" cy="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" name="组合 73"/>
            <p:cNvGrpSpPr/>
            <p:nvPr/>
          </p:nvGrpSpPr>
          <p:grpSpPr>
            <a:xfrm>
              <a:off x="9564" y="4352"/>
              <a:ext cx="4124" cy="4781"/>
              <a:chOff x="9799" y="4352"/>
              <a:chExt cx="4124" cy="4781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9799" y="4352"/>
                <a:ext cx="4124" cy="794"/>
                <a:chOff x="5630" y="2453"/>
                <a:chExt cx="4124" cy="79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563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674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785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3</a:t>
                  </a: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896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4</a:t>
                  </a: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9799" y="7010"/>
                <a:ext cx="4124" cy="794"/>
                <a:chOff x="5630" y="2453"/>
                <a:chExt cx="4124" cy="794"/>
              </a:xfrm>
            </p:grpSpPr>
            <p:sp>
              <p:nvSpPr>
                <p:cNvPr id="60" name="圆角矩形 59"/>
                <p:cNvSpPr/>
                <p:nvPr/>
              </p:nvSpPr>
              <p:spPr>
                <a:xfrm>
                  <a:off x="563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3</a:t>
                  </a:r>
                </a:p>
              </p:txBody>
            </p:sp>
            <p:sp>
              <p:nvSpPr>
                <p:cNvPr id="61" name="圆角矩形 60"/>
                <p:cNvSpPr/>
                <p:nvPr/>
              </p:nvSpPr>
              <p:spPr>
                <a:xfrm>
                  <a:off x="674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62" name="圆角矩形 61"/>
                <p:cNvSpPr/>
                <p:nvPr/>
              </p:nvSpPr>
              <p:spPr>
                <a:xfrm>
                  <a:off x="785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63" name="圆角矩形 62"/>
                <p:cNvSpPr/>
                <p:nvPr/>
              </p:nvSpPr>
              <p:spPr>
                <a:xfrm>
                  <a:off x="896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4</a:t>
                  </a: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9799" y="5681"/>
                <a:ext cx="4124" cy="794"/>
                <a:chOff x="5630" y="2453"/>
                <a:chExt cx="4124" cy="794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563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66" name="圆角矩形 65"/>
                <p:cNvSpPr/>
                <p:nvPr/>
              </p:nvSpPr>
              <p:spPr>
                <a:xfrm>
                  <a:off x="674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1</a:t>
                  </a:r>
                </a:p>
              </p:txBody>
            </p:sp>
            <p:sp>
              <p:nvSpPr>
                <p:cNvPr id="67" name="圆角矩形 66"/>
                <p:cNvSpPr/>
                <p:nvPr/>
              </p:nvSpPr>
              <p:spPr>
                <a:xfrm>
                  <a:off x="785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3</a:t>
                  </a:r>
                </a:p>
              </p:txBody>
            </p:sp>
            <p:sp>
              <p:nvSpPr>
                <p:cNvPr id="68" name="圆角矩形 67"/>
                <p:cNvSpPr/>
                <p:nvPr/>
              </p:nvSpPr>
              <p:spPr>
                <a:xfrm>
                  <a:off x="896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4</a:t>
                  </a: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9799" y="8339"/>
                <a:ext cx="4124" cy="794"/>
                <a:chOff x="5630" y="2453"/>
                <a:chExt cx="4124" cy="794"/>
              </a:xfrm>
            </p:grpSpPr>
            <p:sp>
              <p:nvSpPr>
                <p:cNvPr id="70" name="圆角矩形 69"/>
                <p:cNvSpPr/>
                <p:nvPr/>
              </p:nvSpPr>
              <p:spPr>
                <a:xfrm>
                  <a:off x="563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4</a:t>
                  </a:r>
                </a:p>
              </p:txBody>
            </p:sp>
            <p:sp>
              <p:nvSpPr>
                <p:cNvPr id="71" name="圆角矩形 70"/>
                <p:cNvSpPr/>
                <p:nvPr/>
              </p:nvSpPr>
              <p:spPr>
                <a:xfrm>
                  <a:off x="674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2</a:t>
                  </a:r>
                </a:p>
              </p:txBody>
            </p:sp>
            <p:sp>
              <p:nvSpPr>
                <p:cNvPr id="72" name="圆角矩形 71"/>
                <p:cNvSpPr/>
                <p:nvPr/>
              </p:nvSpPr>
              <p:spPr>
                <a:xfrm>
                  <a:off x="785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3</a:t>
                  </a:r>
                </a:p>
              </p:txBody>
            </p:sp>
            <p:sp>
              <p:nvSpPr>
                <p:cNvPr id="73" name="圆角矩形 72"/>
                <p:cNvSpPr/>
                <p:nvPr/>
              </p:nvSpPr>
              <p:spPr>
                <a:xfrm>
                  <a:off x="8960" y="2453"/>
                  <a:ext cx="794" cy="794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C</a:t>
                  </a:r>
                  <a:r>
                    <a:rPr lang="en-US" altLang="zh-CN" baseline="-25000"/>
                    <a:t>1</a:t>
                  </a:r>
                </a:p>
              </p:txBody>
            </p:sp>
          </p:grpSp>
        </p:grpSp>
        <p:sp>
          <p:nvSpPr>
            <p:cNvPr id="75" name="文本框 74"/>
            <p:cNvSpPr txBox="1"/>
            <p:nvPr/>
          </p:nvSpPr>
          <p:spPr>
            <a:xfrm>
              <a:off x="9712" y="3467"/>
              <a:ext cx="497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1945" y="3248"/>
              <a:ext cx="472" cy="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"/>
                <a:t>-</a:t>
              </a:r>
            </a:p>
          </p:txBody>
        </p:sp>
        <p:graphicFrame>
          <p:nvGraphicFramePr>
            <p:cNvPr id="77" name="对象 7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014" y="4278"/>
            <a:ext cx="2655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r:id="rId19" imgW="660400" imgH="215900" progId="Equation.KSEE3">
                    <p:embed/>
                  </p:oleObj>
                </mc:Choice>
                <mc:Fallback>
                  <p:oleObj r:id="rId19" imgW="660400" imgH="215900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4014" y="4278"/>
                          <a:ext cx="2655" cy="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对象 7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964" y="5619"/>
            <a:ext cx="2551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" r:id="rId21" imgW="634365" imgH="215900" progId="Equation.KSEE3">
                    <p:embed/>
                  </p:oleObj>
                </mc:Choice>
                <mc:Fallback>
                  <p:oleObj r:id="rId21" imgW="634365" imgH="215900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964" y="5619"/>
                          <a:ext cx="2551" cy="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988" y="6934"/>
            <a:ext cx="2503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" r:id="rId23" imgW="622300" imgH="228600" progId="Equation.KSEE3">
                    <p:embed/>
                  </p:oleObj>
                </mc:Choice>
                <mc:Fallback>
                  <p:oleObj r:id="rId23" imgW="622300" imgH="228600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988" y="6934"/>
                          <a:ext cx="2503" cy="9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964" y="8301"/>
            <a:ext cx="2551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8" r:id="rId25" imgW="634365" imgH="215900" progId="Equation.KSEE3">
                    <p:embed/>
                  </p:oleObj>
                </mc:Choice>
                <mc:Fallback>
                  <p:oleObj r:id="rId25" imgW="634365" imgH="215900" progId="Equation.KSEE3">
                    <p:embed/>
                    <p:pic>
                      <p:nvPicPr>
                        <p:cNvPr id="0" name="图片 512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3964" y="8301"/>
                          <a:ext cx="2551" cy="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对象 8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218" y="4151"/>
            <a:ext cx="2370" cy="5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9" r:id="rId27" imgW="165100" imgH="215900" progId="Equation.KSEE3">
                    <p:embed/>
                  </p:oleObj>
                </mc:Choice>
                <mc:Fallback>
                  <p:oleObj r:id="rId27" imgW="165100" imgH="215900" progId="Equation.KSEE3">
                    <p:embed/>
                    <p:pic>
                      <p:nvPicPr>
                        <p:cNvPr id="0" name="图片 512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218" y="4151"/>
                          <a:ext cx="2370" cy="54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8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7375" y="6268"/>
            <a:ext cx="1429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r:id="rId28" imgW="355600" imgH="215900" progId="Equation.KSEE3">
                    <p:embed/>
                  </p:oleObj>
                </mc:Choice>
                <mc:Fallback>
                  <p:oleObj r:id="rId28" imgW="355600" imgH="215900" progId="Equation.KSEE3">
                    <p:embed/>
                    <p:pic>
                      <p:nvPicPr>
                        <p:cNvPr id="0" name="图片 5122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7375" y="6268"/>
                          <a:ext cx="1429" cy="8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" name="右箭头 84"/>
            <p:cNvSpPr/>
            <p:nvPr/>
          </p:nvSpPr>
          <p:spPr>
            <a:xfrm rot="9660000">
              <a:off x="4821" y="2915"/>
              <a:ext cx="2729" cy="29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5573" y="2549"/>
              <a:ext cx="1034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OvO</a:t>
              </a:r>
            </a:p>
          </p:txBody>
        </p:sp>
        <p:sp>
          <p:nvSpPr>
            <p:cNvPr id="87" name="右箭头 86"/>
            <p:cNvSpPr/>
            <p:nvPr/>
          </p:nvSpPr>
          <p:spPr>
            <a:xfrm rot="2940000">
              <a:off x="9816" y="3276"/>
              <a:ext cx="2011" cy="185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0484" y="2706"/>
              <a:ext cx="984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OvR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OvR</a:t>
            </a:r>
            <a:r>
              <a:rPr lang="zh-CN" altLang="en-US"/>
              <a:t>和</a:t>
            </a:r>
            <a:r>
              <a:rPr lang="en-US" altLang="zh-CN"/>
              <a:t>OvO</a:t>
            </a:r>
            <a:r>
              <a:rPr lang="zh-CN" altLang="en-US"/>
              <a:t>案例代码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915035"/>
            <a:ext cx="9485630" cy="552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70" y="1525270"/>
            <a:ext cx="946658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" y="2233295"/>
            <a:ext cx="8856980" cy="2143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435" y="4276725"/>
            <a:ext cx="8847455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300480"/>
            <a:ext cx="11178540" cy="4965065"/>
          </a:xfrm>
        </p:spPr>
        <p:txBody>
          <a:bodyPr/>
          <a:lstStyle/>
          <a:p>
            <a:r>
              <a:rPr lang="zh-CN" altLang="en-US"/>
              <a:t>原理：将模型构建应用分为两个阶段：编码阶段和解码阶段；编码阶段中对</a:t>
            </a:r>
            <a:r>
              <a:rPr lang="en-US" altLang="zh-CN"/>
              <a:t>K</a:t>
            </a:r>
            <a:r>
              <a:rPr lang="zh-CN" altLang="en-US"/>
              <a:t>个类别中进行</a:t>
            </a:r>
            <a:r>
              <a:rPr lang="en-US" altLang="zh-CN"/>
              <a:t>M</a:t>
            </a:r>
            <a:r>
              <a:rPr lang="zh-CN" altLang="en-US"/>
              <a:t>次划分，每次划分将一部分数据分为正类，一部分数据分为反类，每次划分都构建出来一个模型，模型的结果是在空间中对于每个类别都定义了一个点；解码阶段中使用训练出来的模型对测试样例进行预测，将预测样本对应的点和类别之间的点求距离，选择距离最近的类别作为最终的预测类别。</a:t>
            </a: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8290" y="262255"/>
            <a:ext cx="9199245" cy="75247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单标签多分类算法原理</a:t>
            </a:r>
            <a:r>
              <a:rPr lang="en-US" altLang="zh-CN">
                <a:sym typeface="+mn-ea"/>
              </a:rPr>
              <a:t>-Error  Correcting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58290" y="262255"/>
            <a:ext cx="9199245" cy="752475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单标签多分类算法原理</a:t>
            </a:r>
            <a:r>
              <a:rPr lang="en-US" altLang="zh-CN">
                <a:sym typeface="+mn-ea"/>
              </a:rPr>
              <a:t>-Error  Correcting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3733800" y="2439035"/>
          <a:ext cx="4132580" cy="2499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516"/>
                <a:gridCol w="826135"/>
                <a:gridCol w="826770"/>
                <a:gridCol w="826643"/>
                <a:gridCol w="826516"/>
              </a:tblGrid>
              <a:tr h="624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</a:tr>
              <a:tr h="624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2427605" y="2341245"/>
            <a:ext cx="1305560" cy="2597150"/>
            <a:chOff x="1052" y="2495"/>
            <a:chExt cx="2056" cy="4090"/>
          </a:xfrm>
        </p:grpSpPr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2" y="2495"/>
            <a:ext cx="1924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r:id="rId3" imgW="368300" imgH="215900" progId="Equation.KSEE3">
                    <p:embed/>
                  </p:oleObj>
                </mc:Choice>
                <mc:Fallback>
                  <p:oleObj r:id="rId3" imgW="368300" imgH="215900" progId="Equation.KSEE3">
                    <p:embed/>
                    <p:pic>
                      <p:nvPicPr>
                        <p:cNvPr id="0" name="图片 6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52" y="2495"/>
                          <a:ext cx="1924" cy="1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2" y="3460"/>
            <a:ext cx="2057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r:id="rId5" imgW="393700" imgH="215900" progId="Equation.KSEE3">
                    <p:embed/>
                  </p:oleObj>
                </mc:Choice>
                <mc:Fallback>
                  <p:oleObj r:id="rId5" imgW="393700" imgH="215900" progId="Equation.KSEE3">
                    <p:embed/>
                    <p:pic>
                      <p:nvPicPr>
                        <p:cNvPr id="0" name="图片 61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2" y="3460"/>
                          <a:ext cx="2057" cy="1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2" y="4425"/>
            <a:ext cx="1991" cy="1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4" r:id="rId7" imgW="381000" imgH="228600" progId="Equation.KSEE3">
                    <p:embed/>
                  </p:oleObj>
                </mc:Choice>
                <mc:Fallback>
                  <p:oleObj r:id="rId7" imgW="381000" imgH="228600" progId="Equation.KSEE3">
                    <p:embed/>
                    <p:pic>
                      <p:nvPicPr>
                        <p:cNvPr id="0" name="图片 614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2" y="4425"/>
                          <a:ext cx="1991" cy="11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2" y="5457"/>
            <a:ext cx="2057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5" r:id="rId9" imgW="393700" imgH="215900" progId="Equation.KSEE3">
                    <p:embed/>
                  </p:oleObj>
                </mc:Choice>
                <mc:Fallback>
                  <p:oleObj r:id="rId9" imgW="393700" imgH="215900" progId="Equation.KSEE3">
                    <p:embed/>
                    <p:pic>
                      <p:nvPicPr>
                        <p:cNvPr id="0" name="图片 614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52" y="5457"/>
                          <a:ext cx="2057" cy="112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3796030" y="1109345"/>
            <a:ext cx="4006850" cy="1231900"/>
            <a:chOff x="3191" y="1339"/>
            <a:chExt cx="6310" cy="1940"/>
          </a:xfrm>
        </p:grpSpPr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191" y="1339"/>
            <a:ext cx="888" cy="1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" r:id="rId11" imgW="152400" imgH="431800" progId="Equation.KSEE3">
                    <p:embed/>
                  </p:oleObj>
                </mc:Choice>
                <mc:Fallback>
                  <p:oleObj r:id="rId11" imgW="152400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91" y="1339"/>
                          <a:ext cx="888" cy="1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437" y="1339"/>
            <a:ext cx="1033" cy="1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r:id="rId13" imgW="177165" imgH="431800" progId="Equation.KSEE3">
                    <p:embed/>
                  </p:oleObj>
                </mc:Choice>
                <mc:Fallback>
                  <p:oleObj r:id="rId13" imgW="177165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437" y="1339"/>
                          <a:ext cx="1033" cy="1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828" y="1339"/>
            <a:ext cx="962" cy="1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8" r:id="rId15" imgW="165100" imgH="431800" progId="Equation.KSEE3">
                    <p:embed/>
                  </p:oleObj>
                </mc:Choice>
                <mc:Fallback>
                  <p:oleObj r:id="rId15" imgW="165100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828" y="1339"/>
                          <a:ext cx="962" cy="1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48" y="1339"/>
            <a:ext cx="1033" cy="1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9" r:id="rId17" imgW="177165" imgH="431800" progId="Equation.KSEE3">
                    <p:embed/>
                  </p:oleObj>
                </mc:Choice>
                <mc:Fallback>
                  <p:oleObj r:id="rId17" imgW="177165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148" y="1339"/>
                          <a:ext cx="1033" cy="1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522" y="1339"/>
            <a:ext cx="962" cy="1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0" r:id="rId19" imgW="165100" imgH="431800" progId="Equation.KSEE3">
                    <p:embed/>
                  </p:oleObj>
                </mc:Choice>
                <mc:Fallback>
                  <p:oleObj r:id="rId19" imgW="165100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522" y="1339"/>
                          <a:ext cx="962" cy="1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539" y="1339"/>
            <a:ext cx="962" cy="1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1" r:id="rId21" imgW="165100" imgH="431800" progId="Equation.KSEE3">
                    <p:embed/>
                  </p:oleObj>
                </mc:Choice>
                <mc:Fallback>
                  <p:oleObj r:id="rId21" imgW="165100" imgH="431800" progId="Equation.KSEE3">
                    <p:embed/>
                    <p:pic>
                      <p:nvPicPr>
                        <p:cNvPr id="0" name="图片 614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539" y="1339"/>
                          <a:ext cx="962" cy="19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表格 28"/>
          <p:cNvGraphicFramePr/>
          <p:nvPr/>
        </p:nvGraphicFramePr>
        <p:xfrm>
          <a:off x="3729355" y="5281295"/>
          <a:ext cx="4137025" cy="655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405"/>
                <a:gridCol w="827405"/>
                <a:gridCol w="827405"/>
                <a:gridCol w="827405"/>
                <a:gridCol w="827405"/>
              </a:tblGrid>
              <a:tr h="655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-1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 b="1"/>
                        <a:t>+1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933065" y="5281295"/>
            <a:ext cx="7188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测试</a:t>
            </a:r>
          </a:p>
          <a:p>
            <a:r>
              <a:rPr lang="zh-CN" altLang="en-US" b="1"/>
              <a:t>样本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090535" y="2456180"/>
            <a:ext cx="1169670" cy="2499995"/>
            <a:chOff x="9837" y="3459"/>
            <a:chExt cx="1842" cy="3937"/>
          </a:xfrm>
        </p:grpSpPr>
        <p:graphicFrame>
          <p:nvGraphicFramePr>
            <p:cNvPr id="32" name="对象 3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839" y="3459"/>
            <a:ext cx="1840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2" r:id="rId22" imgW="495300" imgH="215900" progId="Equation.KSEE3">
                    <p:embed/>
                  </p:oleObj>
                </mc:Choice>
                <mc:Fallback>
                  <p:oleObj r:id="rId22" imgW="495300" imgH="215900" progId="Equation.KSEE3">
                    <p:embed/>
                    <p:pic>
                      <p:nvPicPr>
                        <p:cNvPr id="0" name="图片 614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839" y="3459"/>
                          <a:ext cx="1840" cy="9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837" y="4407"/>
            <a:ext cx="1842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r:id="rId24" imgW="495300" imgH="228600" progId="Equation.KSEE3">
                    <p:embed/>
                  </p:oleObj>
                </mc:Choice>
                <mc:Fallback>
                  <p:oleObj r:id="rId24" imgW="495300" imgH="228600" progId="Equation.KSEE3">
                    <p:embed/>
                    <p:pic>
                      <p:nvPicPr>
                        <p:cNvPr id="0" name="图片 614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9837" y="4407"/>
                          <a:ext cx="1842" cy="9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839" y="5515"/>
            <a:ext cx="1133" cy="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r:id="rId26" imgW="304800" imgH="177165" progId="Equation.KSEE3">
                    <p:embed/>
                  </p:oleObj>
                </mc:Choice>
                <mc:Fallback>
                  <p:oleObj r:id="rId26" imgW="304800" imgH="177165" progId="Equation.KSEE3">
                    <p:embed/>
                    <p:pic>
                      <p:nvPicPr>
                        <p:cNvPr id="0" name="图片 6147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9839" y="5515"/>
                          <a:ext cx="1133" cy="7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9839" y="6420"/>
            <a:ext cx="1840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r:id="rId28" imgW="495300" imgH="228600" progId="Equation.KSEE3">
                    <p:embed/>
                  </p:oleObj>
                </mc:Choice>
                <mc:Fallback>
                  <p:oleObj r:id="rId28" imgW="495300" imgH="228600" progId="Equation.KSEE3">
                    <p:embed/>
                    <p:pic>
                      <p:nvPicPr>
                        <p:cNvPr id="0" name="图片 6147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9839" y="6420"/>
                          <a:ext cx="1840" cy="9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文本框 44"/>
          <p:cNvSpPr txBox="1"/>
          <p:nvPr/>
        </p:nvSpPr>
        <p:spPr>
          <a:xfrm>
            <a:off x="8317865" y="1927225"/>
            <a:ext cx="7162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距离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5"/>
          <p:cNvSpPr txBox="1">
            <a:spLocks noChangeArrowheads="1"/>
          </p:cNvSpPr>
          <p:nvPr/>
        </p:nvSpPr>
        <p:spPr bwMode="auto">
          <a:xfrm>
            <a:off x="2363699" y="4810815"/>
            <a:ext cx="5839332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61" y="-4850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 rot="13277834">
            <a:off x="-6734022" y="1631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13277834">
            <a:off x="9311045" y="7245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277834">
            <a:off x="9953863" y="5764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277834">
            <a:off x="1916252" y="9245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0" y="1177175"/>
            <a:ext cx="12192000" cy="840468"/>
          </a:xfrm>
          <a:prstGeom prst="rect">
            <a:avLst/>
          </a:prstGeom>
          <a:solidFill>
            <a:srgbClr val="0096F0"/>
          </a:solidFill>
          <a:ln>
            <a:noFill/>
          </a:ln>
        </p:spPr>
        <p:txBody>
          <a:bodyPr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+mn-cs"/>
                <a:sym typeface="+mn-ea"/>
              </a:rPr>
              <a:t>人工智能之机器学习</a:t>
            </a:r>
          </a:p>
        </p:txBody>
      </p:sp>
      <p:pic>
        <p:nvPicPr>
          <p:cNvPr id="8" name="图片 1" descr="wps91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2990" y="4775413"/>
            <a:ext cx="1673860" cy="60833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副标题 2"/>
          <p:cNvSpPr>
            <a:spLocks noGrp="1"/>
          </p:cNvSpPr>
          <p:nvPr>
            <p:ph type="subTitle" idx="4294967295"/>
          </p:nvPr>
        </p:nvSpPr>
        <p:spPr>
          <a:xfrm>
            <a:off x="2047240" y="2637790"/>
            <a:ext cx="8328025" cy="1655445"/>
          </a:xfrm>
          <a:ln w="9525">
            <a:noFill/>
            <a:miter/>
          </a:ln>
        </p:spPr>
        <p:txBody>
          <a:bodyPr vert="horz" wrap="square" lIns="91440" tIns="45720" rIns="91440" bIns="45720" anchor="t">
            <a:normAutofit/>
          </a:bodyPr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eaLnBrk="1" hangingPunct="1">
              <a:lnSpc>
                <a:spcPct val="120000"/>
              </a:lnSpc>
            </a:pPr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多分类及多标签分类算法</a:t>
            </a:r>
          </a:p>
          <a:p>
            <a:pPr lvl="0" eaLnBrk="1" hangingPunct="1">
              <a:lnSpc>
                <a:spcPct val="1200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Gerry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61" y="-4723502"/>
            <a:ext cx="3420430" cy="1163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/>
          <p:cNvSpPr/>
          <p:nvPr/>
        </p:nvSpPr>
        <p:spPr>
          <a:xfrm rot="13277834">
            <a:off x="-6607022" y="1758648"/>
            <a:ext cx="10010509" cy="47616"/>
          </a:xfrm>
          <a:prstGeom prst="rect">
            <a:avLst/>
          </a:prstGeom>
          <a:solidFill>
            <a:srgbClr val="FD6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13277834">
            <a:off x="9438045" y="7372596"/>
            <a:ext cx="2890302" cy="1412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13277834">
            <a:off x="10080863" y="5891732"/>
            <a:ext cx="10010509" cy="4920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277834">
            <a:off x="2043252" y="9372476"/>
            <a:ext cx="10008921" cy="49203"/>
          </a:xfrm>
          <a:prstGeom prst="rect">
            <a:avLst/>
          </a:prstGeom>
          <a:solidFill>
            <a:srgbClr val="66B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Error  Correcting</a:t>
            </a:r>
            <a:r>
              <a:rPr lang="zh-CN" altLang="en-US"/>
              <a:t>案例代码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35" y="1426210"/>
            <a:ext cx="10846435" cy="814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00" y="2509520"/>
            <a:ext cx="1018349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130300"/>
            <a:ext cx="11178540" cy="5135245"/>
          </a:xfrm>
        </p:spPr>
        <p:txBody>
          <a:bodyPr/>
          <a:lstStyle/>
          <a:p>
            <a:r>
              <a:rPr lang="en-US" altLang="zh-CN" sz="2800"/>
              <a:t> Multi-Label Machine Learning(MLL</a:t>
            </a:r>
            <a:r>
              <a:rPr lang="zh-CN" altLang="en-US" sz="2800"/>
              <a:t>算法</a:t>
            </a:r>
            <a:r>
              <a:rPr lang="en-US" altLang="zh-CN" sz="2800"/>
              <a:t>)</a:t>
            </a:r>
            <a:r>
              <a:rPr lang="zh-CN" altLang="en-US" sz="2800"/>
              <a:t>是指预测模型中存在多个</a:t>
            </a:r>
            <a:r>
              <a:rPr lang="en-US" altLang="zh-CN" sz="2800"/>
              <a:t>y</a:t>
            </a:r>
            <a:r>
              <a:rPr lang="zh-CN" altLang="en-US" sz="2800"/>
              <a:t>值，具体分为两类不同情况：</a:t>
            </a:r>
            <a:r>
              <a:rPr lang="en-US" altLang="zh-CN" sz="2800"/>
              <a:t>1) </a:t>
            </a:r>
            <a:r>
              <a:rPr lang="zh-CN" altLang="en-US" sz="2800"/>
              <a:t>多个待预测的</a:t>
            </a:r>
            <a:r>
              <a:rPr lang="en-US" altLang="zh-CN" sz="2800"/>
              <a:t>y</a:t>
            </a:r>
            <a:r>
              <a:rPr lang="zh-CN" altLang="en-US" sz="2800"/>
              <a:t>值；</a:t>
            </a:r>
            <a:r>
              <a:rPr lang="en-US" altLang="zh-CN" sz="2800"/>
              <a:t>2)</a:t>
            </a:r>
            <a:r>
              <a:rPr lang="zh-CN" altLang="en-US" sz="2800"/>
              <a:t>在分类模型中，一个样例可能存在多个不固定的类别。根据多标签业务问题的复杂性，可以将问题分为两大类：</a:t>
            </a:r>
            <a:r>
              <a:rPr lang="en-US" altLang="zh-CN" sz="2800"/>
              <a:t>1)</a:t>
            </a:r>
            <a:r>
              <a:rPr lang="zh-CN" altLang="en-US" sz="2800"/>
              <a:t>待预测值之间存在相互的依赖关系；</a:t>
            </a:r>
            <a:r>
              <a:rPr lang="en-US" altLang="zh-CN" sz="2800"/>
              <a:t>2)</a:t>
            </a:r>
            <a:r>
              <a:rPr lang="zh-CN" altLang="en-US" sz="2800"/>
              <a:t>待预测值之间是不存在依赖关系的。对于这类问题的解决方案可以分为两大类：</a:t>
            </a:r>
            <a:r>
              <a:rPr lang="en-US" altLang="zh-CN" sz="2800"/>
              <a:t>1) </a:t>
            </a:r>
            <a:r>
              <a:rPr lang="zh-CN" altLang="en-US" sz="2800"/>
              <a:t>转换策略</a:t>
            </a:r>
            <a:r>
              <a:rPr lang="en-US" altLang="zh-CN" sz="2800"/>
              <a:t>(Problem Transformation Methods)</a:t>
            </a:r>
            <a:r>
              <a:rPr lang="zh-CN" altLang="en-US" sz="2800"/>
              <a:t>；</a:t>
            </a:r>
            <a:r>
              <a:rPr lang="en-US" altLang="zh-CN" sz="2800"/>
              <a:t>2)</a:t>
            </a:r>
            <a:r>
              <a:rPr lang="zh-CN" altLang="en-US" sz="2800"/>
              <a:t>算法适应</a:t>
            </a:r>
            <a:r>
              <a:rPr lang="en-US" altLang="zh-CN" sz="2800"/>
              <a:t>(Algorithm Adaptation)</a:t>
            </a:r>
            <a:r>
              <a:rPr lang="zh-CN" altLang="en-US" sz="2800"/>
              <a:t>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多标签算法概述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多标签算法概述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753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753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1829435" y="1141730"/>
          <a:ext cx="8532495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en-US" altLang="zh-CN" sz="2400" baseline="-25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</a:t>
                      </a:r>
                      <a:r>
                        <a:rPr lang="en-US" altLang="zh-CN" sz="2400" baseline="-25000">
                          <a:sym typeface="+mn-ea"/>
                        </a:rPr>
                        <a:t>2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</a:t>
                      </a:r>
                      <a:r>
                        <a:rPr lang="en-US" altLang="zh-CN" sz="2400" baseline="-25000">
                          <a:sym typeface="+mn-ea"/>
                        </a:rPr>
                        <a:t>3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</a:t>
                      </a:r>
                      <a:r>
                        <a:rPr lang="en-US" altLang="zh-CN" sz="2400" baseline="-25000">
                          <a:sym typeface="+mn-ea"/>
                        </a:rPr>
                        <a:t>4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en-US" altLang="zh-CN" sz="2400" baseline="-25000">
                          <a:sym typeface="+mn-ea"/>
                        </a:rPr>
                        <a:t>1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en-US" altLang="zh-CN" sz="2400" baseline="-25000">
                          <a:sym typeface="+mn-ea"/>
                        </a:rPr>
                        <a:t>2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1.5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2.45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-1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0.5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2143760" y="3810635"/>
          <a:ext cx="7901305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1765"/>
                <a:gridCol w="1421765"/>
                <a:gridCol w="1421765"/>
                <a:gridCol w="1421765"/>
                <a:gridCol w="221424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x</a:t>
                      </a:r>
                      <a:r>
                        <a:rPr lang="en-US" altLang="zh-CN" sz="2400" baseline="-25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</a:t>
                      </a:r>
                      <a:r>
                        <a:rPr lang="en-US" altLang="zh-CN" sz="2400" baseline="-25000">
                          <a:sym typeface="+mn-ea"/>
                        </a:rPr>
                        <a:t>2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</a:t>
                      </a:r>
                      <a:r>
                        <a:rPr lang="en-US" altLang="zh-CN" sz="2400" baseline="-25000">
                          <a:sym typeface="+mn-ea"/>
                        </a:rPr>
                        <a:t>3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x</a:t>
                      </a:r>
                      <a:r>
                        <a:rPr lang="en-US" altLang="zh-CN" sz="2400" baseline="-25000">
                          <a:sym typeface="+mn-ea"/>
                        </a:rPr>
                        <a:t>4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y</a:t>
                      </a:r>
                      <a:r>
                        <a:rPr lang="en-US" altLang="zh-CN" sz="2400" baseline="-25000">
                          <a:sym typeface="+mn-ea"/>
                        </a:rPr>
                        <a:t>1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</a:t>
                      </a:r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b,c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-0.12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a,c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/>
                        <a:t>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405255"/>
            <a:ext cx="11178540" cy="4860290"/>
          </a:xfrm>
        </p:spPr>
        <p:txBody>
          <a:bodyPr/>
          <a:lstStyle/>
          <a:p>
            <a:r>
              <a:rPr lang="en-US" altLang="zh-CN">
                <a:sym typeface="+mn-ea"/>
              </a:rPr>
              <a:t>Problem Transformation Methods</a:t>
            </a:r>
            <a:r>
              <a:rPr lang="zh-CN" altLang="en-US">
                <a:sym typeface="+mn-ea"/>
              </a:rPr>
              <a:t>又叫做策略转换或者问题转换，是一种将多标签的分类问题转换成为单标签模型构造的问题，然后将模型合并的一种方式，主要有以下几种方式：</a:t>
            </a: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Binary Relevance(first-order)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Classifier Chains(high-order)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Calibrated Label Ranking(second-order)</a:t>
            </a:r>
            <a:endParaRPr lang="zh-CN" altLang="en-US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Problem Transformation Methods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31900"/>
            <a:ext cx="11178540" cy="5033645"/>
          </a:xfrm>
        </p:spPr>
        <p:txBody>
          <a:bodyPr/>
          <a:lstStyle/>
          <a:p>
            <a:r>
              <a:rPr lang="en-US" altLang="zh-CN">
                <a:sym typeface="+mn-ea"/>
              </a:rPr>
              <a:t>Binary Relevance</a:t>
            </a:r>
            <a:r>
              <a:rPr lang="zh-CN" altLang="en-US">
                <a:sym typeface="+mn-ea"/>
              </a:rPr>
              <a:t>的核心思想是将多标签分类问题进行分解，将其转换为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个二元分类问题，其中每个二元分类器对应一个待预测的标签。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Binary Relevance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44550" y="2481580"/>
            <a:ext cx="10162540" cy="1233170"/>
            <a:chOff x="840" y="3789"/>
            <a:chExt cx="16004" cy="1942"/>
          </a:xfrm>
        </p:grpSpPr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40" y="4193"/>
            <a:ext cx="9355" cy="1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r:id="rId3" imgW="1765300" imgH="241300" progId="Equation.KSEE3">
                    <p:embed/>
                  </p:oleObj>
                </mc:Choice>
                <mc:Fallback>
                  <p:oleObj r:id="rId3" imgW="1765300" imgH="241300" progId="Equation.KSEE3">
                    <p:embed/>
                    <p:pic>
                      <p:nvPicPr>
                        <p:cNvPr id="0" name="图片 819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40" y="4193"/>
                          <a:ext cx="9355" cy="127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560" y="3789"/>
            <a:ext cx="6285" cy="1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r:id="rId5" imgW="1562100" imgH="482600" progId="Equation.KSEE3">
                    <p:embed/>
                  </p:oleObj>
                </mc:Choice>
                <mc:Fallback>
                  <p:oleObj r:id="rId5" imgW="1562100" imgH="482600" progId="Equation.KSEE3">
                    <p:embed/>
                    <p:pic>
                      <p:nvPicPr>
                        <p:cNvPr id="0" name="图片 81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0" y="3789"/>
                          <a:ext cx="6285" cy="19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4450" y="3800475"/>
          <a:ext cx="2930525" cy="97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7" imgW="723900" imgH="241300" progId="Equation.KSEE3">
                  <p:embed/>
                </p:oleObj>
              </mc:Choice>
              <mc:Fallback>
                <p:oleObj r:id="rId7" imgW="723900" imgH="241300" progId="Equation.KSEE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4450" y="3800475"/>
                        <a:ext cx="2930525" cy="97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3400" y="4777740"/>
          <a:ext cx="11123295" cy="149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9" imgW="3390900" imgH="457200" progId="Equation.KSEE3">
                  <p:embed/>
                </p:oleObj>
              </mc:Choice>
              <mc:Fallback>
                <p:oleObj r:id="rId9" imgW="3390900" imgH="457200" progId="Equation.KSEE3">
                  <p:embed/>
                  <p:pic>
                    <p:nvPicPr>
                      <p:cNvPr id="0" name="图片 8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777740"/>
                        <a:ext cx="11123295" cy="149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Binary Relevance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522605" y="1236345"/>
            <a:ext cx="11145520" cy="39903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31900"/>
            <a:ext cx="11178540" cy="5033645"/>
          </a:xfrm>
        </p:spPr>
        <p:txBody>
          <a:bodyPr/>
          <a:lstStyle/>
          <a:p>
            <a:r>
              <a:rPr lang="en-US" altLang="zh-CN">
                <a:sym typeface="+mn-ea"/>
              </a:rPr>
              <a:t> Binary Relevance</a:t>
            </a:r>
            <a:r>
              <a:rPr lang="zh-CN" altLang="en-US">
                <a:sym typeface="+mn-ea"/>
              </a:rPr>
              <a:t>方式的优点如下：</a:t>
            </a:r>
          </a:p>
          <a:p>
            <a:pPr lvl="1"/>
            <a:r>
              <a:rPr lang="zh-CN" altLang="en-US" sz="2200">
                <a:sym typeface="+mn-ea"/>
              </a:rPr>
              <a:t> 实现方式简单，容易理解；</a:t>
            </a:r>
          </a:p>
          <a:p>
            <a:pPr lvl="1"/>
            <a:r>
              <a:rPr lang="zh-CN" altLang="en-US" sz="2200">
                <a:sym typeface="+mn-ea"/>
              </a:rPr>
              <a:t> 当</a:t>
            </a:r>
            <a:r>
              <a:rPr lang="en-US" altLang="zh-CN" sz="2200">
                <a:sym typeface="+mn-ea"/>
              </a:rPr>
              <a:t>y</a:t>
            </a:r>
            <a:r>
              <a:rPr lang="zh-CN" altLang="en-US" sz="2200">
                <a:sym typeface="+mn-ea"/>
              </a:rPr>
              <a:t>值之间不存在相关的依赖关系的时候，模型的效果不错。</a:t>
            </a:r>
          </a:p>
          <a:p>
            <a:r>
              <a:rPr lang="zh-CN" altLang="en-US">
                <a:sym typeface="+mn-ea"/>
              </a:rPr>
              <a:t> 缺点如下：</a:t>
            </a:r>
          </a:p>
          <a:p>
            <a:pPr lvl="1"/>
            <a:r>
              <a:rPr lang="zh-CN" altLang="en-US">
                <a:sym typeface="+mn-ea"/>
              </a:rPr>
              <a:t> 如果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直接存在相互的依赖关系，那么最终构建的模型的泛化能力比较弱；</a:t>
            </a:r>
          </a:p>
          <a:p>
            <a:pPr lvl="1"/>
            <a:r>
              <a:rPr lang="zh-CN" altLang="en-US">
                <a:sym typeface="+mn-ea"/>
              </a:rPr>
              <a:t> 需要构建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个二分类器，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为待预测的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值数量，当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比较大的时候，需要构建的模型会比较多。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Binary Relevance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5460" y="1337945"/>
            <a:ext cx="11178540" cy="5033645"/>
          </a:xfrm>
        </p:spPr>
        <p:txBody>
          <a:bodyPr/>
          <a:lstStyle/>
          <a:p>
            <a:r>
              <a:rPr lang="en-US" altLang="zh-CN">
                <a:sym typeface="+mn-ea"/>
              </a:rPr>
              <a:t>Classifier Chains</a:t>
            </a:r>
            <a:r>
              <a:rPr lang="zh-CN" altLang="en-US">
                <a:sym typeface="+mn-ea"/>
              </a:rPr>
              <a:t>的核心思想是将多标签分类问题进行分解，将其转换成为一个二元分类器链的形式，其中链后的二元分类器的构建是在前面分类器预测结果的基础上的。在模型构建的时候，首先将标签顺序进行</a:t>
            </a:r>
            <a:r>
              <a:rPr lang="en-US" altLang="zh-CN">
                <a:sym typeface="+mn-ea"/>
              </a:rPr>
              <a:t>shuffle</a:t>
            </a:r>
            <a:r>
              <a:rPr lang="zh-CN" altLang="en-US">
                <a:sym typeface="+mn-ea"/>
              </a:rPr>
              <a:t>打乱排序操作，然后按照从头到尾分别构建每个标签对应的模型。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Classifier Chains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/>
        </p:nvGraphicFramePr>
        <p:xfrm>
          <a:off x="2967990" y="3819525"/>
          <a:ext cx="5410200" cy="77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7759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y</a:t>
                      </a:r>
                      <a:r>
                        <a:rPr lang="en-US" altLang="zh-CN" sz="2400" b="1" baseline="-25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2</a:t>
                      </a:r>
                      <a:endParaRPr lang="zh-CN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4</a:t>
                      </a:r>
                      <a:endParaRPr lang="zh-CN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5</a:t>
                      </a:r>
                      <a:endParaRPr lang="zh-CN" altLang="en-US" sz="2400" b="1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0" name="表格 19"/>
          <p:cNvGraphicFramePr/>
          <p:nvPr/>
        </p:nvGraphicFramePr>
        <p:xfrm>
          <a:off x="2967990" y="5501005"/>
          <a:ext cx="5410200" cy="775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7759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/>
                        <a:t>y</a:t>
                      </a:r>
                      <a:r>
                        <a:rPr lang="en-US" altLang="zh-CN" sz="2400" b="1" baseline="-25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4</a:t>
                      </a:r>
                      <a:endParaRPr lang="zh-CN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5</a:t>
                      </a:r>
                      <a:endParaRPr lang="zh-CN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400" b="1">
                          <a:sym typeface="+mn-ea"/>
                        </a:rPr>
                        <a:t>y</a:t>
                      </a:r>
                      <a:r>
                        <a:rPr lang="en-US" altLang="zh-CN" sz="2400" b="1" baseline="-25000">
                          <a:sym typeface="+mn-ea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5231130" y="4726305"/>
            <a:ext cx="2081530" cy="575310"/>
            <a:chOff x="8238" y="7443"/>
            <a:chExt cx="3278" cy="906"/>
          </a:xfrm>
        </p:grpSpPr>
        <p:sp>
          <p:nvSpPr>
            <p:cNvPr id="21" name="下箭头 20"/>
            <p:cNvSpPr/>
            <p:nvPr/>
          </p:nvSpPr>
          <p:spPr>
            <a:xfrm>
              <a:off x="8238" y="7443"/>
              <a:ext cx="793" cy="9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874" y="7571"/>
              <a:ext cx="2642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shuffle sorted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Classifier Chains</a:t>
            </a:r>
            <a:r>
              <a:rPr lang="zh-CN" altLang="en-US">
                <a:sym typeface="+mn-ea"/>
              </a:rPr>
              <a:t>模型构建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89380" y="2405380"/>
          <a:ext cx="897699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3" imgW="2540000" imgH="254000" progId="Equation.KSEE3">
                  <p:embed/>
                </p:oleObj>
              </mc:Choice>
              <mc:Fallback>
                <p:oleObj r:id="rId3" imgW="2540000" imgH="2540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9380" y="2405380"/>
                        <a:ext cx="8976995" cy="95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1389380" y="3756025"/>
            <a:ext cx="9763760" cy="740410"/>
            <a:chOff x="1461" y="5487"/>
            <a:chExt cx="15376" cy="1166"/>
          </a:xfrm>
        </p:grpSpPr>
        <p:graphicFrame>
          <p:nvGraphicFramePr>
            <p:cNvPr id="14" name="对象 1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61" y="5528"/>
            <a:ext cx="12107" cy="1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r:id="rId5" imgW="2870200" imgH="266700" progId="Equation.KSEE3">
                    <p:embed/>
                  </p:oleObj>
                </mc:Choice>
                <mc:Fallback>
                  <p:oleObj r:id="rId5" imgW="2870200" imgH="266700" progId="Equation.KSEE3">
                    <p:embed/>
                    <p:pic>
                      <p:nvPicPr>
                        <p:cNvPr id="0" name="图片 92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61" y="5528"/>
                          <a:ext cx="12107" cy="1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3807" y="5487"/>
            <a:ext cx="3031" cy="1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r:id="rId7" imgW="660400" imgH="254000" progId="Equation.KSEE3">
                    <p:embed/>
                  </p:oleObj>
                </mc:Choice>
                <mc:Fallback>
                  <p:oleObj r:id="rId7" imgW="660400" imgH="254000" progId="Equation.KSEE3">
                    <p:embed/>
                    <p:pic>
                      <p:nvPicPr>
                        <p:cNvPr id="0" name="图片 921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807" y="5487"/>
                          <a:ext cx="3031" cy="11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67518" y="5238115"/>
          <a:ext cx="384429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9" imgW="939800" imgH="241300" progId="Equation.KSEE3">
                  <p:embed/>
                </p:oleObj>
              </mc:Choice>
              <mc:Fallback>
                <p:oleObj r:id="rId9" imgW="939800" imgH="241300" progId="Equation.KSEE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67518" y="5238115"/>
                        <a:ext cx="384429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12135" y="1287780"/>
          <a:ext cx="5531485" cy="70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11" imgW="1688465" imgH="215900" progId="Equation.KSEE3">
                  <p:embed/>
                </p:oleObj>
              </mc:Choice>
              <mc:Fallback>
                <p:oleObj r:id="rId11" imgW="1688465" imgH="215900" progId="Equation.KSEE3">
                  <p:embed/>
                  <p:pic>
                    <p:nvPicPr>
                      <p:cNvPr id="0" name="图片 102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2135" y="1287780"/>
                        <a:ext cx="5531485" cy="70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Classifier Chains</a:t>
            </a:r>
            <a:r>
              <a:rPr lang="zh-CN" altLang="en-US">
                <a:sym typeface="+mn-ea"/>
              </a:rPr>
              <a:t>模型预测</a:t>
            </a: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15398" y="1419225"/>
          <a:ext cx="3714750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3" imgW="1181100" imgH="266700" progId="Equation.KSEE3">
                  <p:embed/>
                </p:oleObj>
              </mc:Choice>
              <mc:Fallback>
                <p:oleObj r:id="rId3" imgW="1181100" imgH="266700" progId="Equation.KSEE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398" y="1419225"/>
                        <a:ext cx="3714750" cy="8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8348" y="2663190"/>
          <a:ext cx="10942320" cy="101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5" imgW="2882900" imgH="266700" progId="Equation.KSEE3">
                  <p:embed/>
                </p:oleObj>
              </mc:Choice>
              <mc:Fallback>
                <p:oleObj r:id="rId5" imgW="2882900" imgH="266700" progId="Equation.KSEE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2663190"/>
                        <a:ext cx="10942320" cy="1012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95220" y="4395470"/>
          <a:ext cx="740029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r:id="rId7" imgW="1816100" imgH="254000" progId="Equation.KSEE3">
                  <p:embed/>
                </p:oleObj>
              </mc:Choice>
              <mc:Fallback>
                <p:oleObj r:id="rId7" imgW="1816100" imgH="254000" progId="Equation.KSEE3">
                  <p:embed/>
                  <p:pic>
                    <p:nvPicPr>
                      <p:cNvPr id="0" name="图片 112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5220" y="4395470"/>
                        <a:ext cx="740029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课上课下“九字”真言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认真听，善摘录，勤思考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多温故，乐实践</a:t>
            </a:r>
            <a:r>
              <a:rPr lang="zh-CN" altLang="en-US" sz="2000" dirty="0"/>
              <a:t>，再发散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四不原则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不懒散惰性，不迟到早退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不请假旷课，不拖延作业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一点注意事项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违反“四不原则”，不包就业和推荐就业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课程要求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</a:t>
            </a:r>
            <a:r>
              <a:rPr lang="zh-CN" altLang="en-US"/>
              <a:t>函数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-402"/>
          <a:stretch>
            <a:fillRect/>
          </a:stretch>
        </p:blipFill>
        <p:spPr>
          <a:xfrm>
            <a:off x="3138805" y="1440815"/>
            <a:ext cx="5310505" cy="4278630"/>
          </a:xfrm>
          <a:prstGeom prst="ellipse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Classifier Chains</a:t>
            </a:r>
            <a:endParaRPr lang="zh-CN" altLang="en-US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4540" y="1527810"/>
            <a:ext cx="10661015" cy="33978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31900"/>
            <a:ext cx="11178540" cy="5033645"/>
          </a:xfrm>
        </p:spPr>
        <p:txBody>
          <a:bodyPr/>
          <a:lstStyle/>
          <a:p>
            <a:r>
              <a:rPr lang="en-US" altLang="zh-CN">
                <a:sym typeface="+mn-ea"/>
              </a:rPr>
              <a:t> Classifier Chains</a:t>
            </a:r>
            <a:r>
              <a:rPr lang="zh-CN" altLang="en-US">
                <a:sym typeface="+mn-ea"/>
              </a:rPr>
              <a:t>方式的优点如下：</a:t>
            </a:r>
          </a:p>
          <a:p>
            <a:pPr lvl="1"/>
            <a:r>
              <a:rPr lang="zh-CN" altLang="en-US" sz="2200">
                <a:sym typeface="+mn-ea"/>
              </a:rPr>
              <a:t> 实现方式相对比较简单，容易理解；</a:t>
            </a:r>
          </a:p>
          <a:p>
            <a:pPr lvl="1"/>
            <a:r>
              <a:rPr lang="zh-CN" altLang="en-US" sz="2200">
                <a:sym typeface="+mn-ea"/>
              </a:rPr>
              <a:t> 考虑标签之间的依赖关系，最终模型的泛化能力相对于</a:t>
            </a:r>
            <a:r>
              <a:rPr lang="en-US" altLang="zh-CN">
                <a:sym typeface="+mn-ea"/>
              </a:rPr>
              <a:t>Binary Relevance</a:t>
            </a:r>
            <a:r>
              <a:rPr lang="zh-CN" altLang="en-US">
                <a:sym typeface="+mn-ea"/>
              </a:rPr>
              <a:t>方式构建的模型效果要好</a:t>
            </a:r>
            <a:r>
              <a:rPr lang="zh-CN" altLang="en-US" sz="2200">
                <a:sym typeface="+mn-ea"/>
              </a:rPr>
              <a:t>。</a:t>
            </a:r>
          </a:p>
          <a:p>
            <a:r>
              <a:rPr lang="zh-CN" altLang="en-US">
                <a:sym typeface="+mn-ea"/>
              </a:rPr>
              <a:t> 缺点如下：</a:t>
            </a:r>
          </a:p>
          <a:p>
            <a:pPr lvl="1"/>
            <a:r>
              <a:rPr lang="zh-CN" altLang="en-US">
                <a:sym typeface="+mn-ea"/>
              </a:rPr>
              <a:t> 很难找到一个比较适合的标签依赖关系。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Classifier Chains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05460" y="1337945"/>
            <a:ext cx="11178540" cy="5033645"/>
          </a:xfrm>
        </p:spPr>
        <p:txBody>
          <a:bodyPr/>
          <a:lstStyle/>
          <a:p>
            <a:r>
              <a:rPr lang="en-US" altLang="zh-CN">
                <a:sym typeface="+mn-ea"/>
              </a:rPr>
              <a:t>Calibrated Label Ranking</a:t>
            </a:r>
            <a:r>
              <a:rPr lang="zh-CN" altLang="en-US">
                <a:sym typeface="+mn-ea"/>
              </a:rPr>
              <a:t>的核心思想是将多标签分类问题进行分解，将其转换为标签的排序问题，最终的标签就是排序后最大的几个标签值。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Calibrated Label Ranking</a:t>
            </a:r>
            <a:endParaRPr lang="zh-CN" altLang="en-US"/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-102870" y="2590165"/>
          <a:ext cx="12394565" cy="100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r:id="rId3" imgW="3454400" imgH="279400" progId="Equation.KSEE3">
                  <p:embed/>
                </p:oleObj>
              </mc:Choice>
              <mc:Fallback>
                <p:oleObj r:id="rId3" imgW="3454400" imgH="279400" progId="Equation.KSEE3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02870" y="2590165"/>
                        <a:ext cx="12394565" cy="100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96670" y="4067175"/>
          <a:ext cx="8491220" cy="135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r:id="rId5" imgW="3187700" imgH="508000" progId="Equation.KSEE3">
                  <p:embed/>
                </p:oleObj>
              </mc:Choice>
              <mc:Fallback>
                <p:oleObj r:id="rId5" imgW="3187700" imgH="508000" progId="Equation.KSEE3">
                  <p:embed/>
                  <p:pic>
                    <p:nvPicPr>
                      <p:cNvPr id="0" name="图片 122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6670" y="4067175"/>
                        <a:ext cx="8491220" cy="135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90365" y="5622290"/>
          <a:ext cx="248348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7" imgW="800100" imgH="241300" progId="Equation.KSEE3">
                  <p:embed/>
                </p:oleObj>
              </mc:Choice>
              <mc:Fallback>
                <p:oleObj r:id="rId7" imgW="800100" imgH="241300" progId="Equation.KSEE3">
                  <p:embed/>
                  <p:pic>
                    <p:nvPicPr>
                      <p:cNvPr id="0" name="图片 122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0365" y="5622290"/>
                        <a:ext cx="248348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Calibrated Label Ranking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506220" y="1725295"/>
            <a:ext cx="9238615" cy="805180"/>
            <a:chOff x="1590" y="1837"/>
            <a:chExt cx="14549" cy="1268"/>
          </a:xfrm>
        </p:grpSpPr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590" y="1881"/>
            <a:ext cx="3911" cy="1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r:id="rId3" imgW="800100" imgH="241300" progId="Equation.KSEE3">
                    <p:embed/>
                  </p:oleObj>
                </mc:Choice>
                <mc:Fallback>
                  <p:oleObj r:id="rId3" imgW="800100" imgH="241300" progId="Equation.KSEE3">
                    <p:embed/>
                    <p:pic>
                      <p:nvPicPr>
                        <p:cNvPr id="0" name="图片 122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90" y="1881"/>
                          <a:ext cx="3911" cy="118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795" y="1837"/>
            <a:ext cx="10344" cy="1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r:id="rId5" imgW="1968500" imgH="241300" progId="Equation.KSEE3">
                    <p:embed/>
                  </p:oleObj>
                </mc:Choice>
                <mc:Fallback>
                  <p:oleObj r:id="rId5" imgW="1968500" imgH="241300" progId="Equation.KSEE3">
                    <p:embed/>
                    <p:pic>
                      <p:nvPicPr>
                        <p:cNvPr id="0" name="图片 133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95" y="1837"/>
                          <a:ext cx="10344" cy="12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15895" y="3097213"/>
          <a:ext cx="6644640" cy="120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r:id="rId7" imgW="2527300" imgH="457200" progId="Equation.KSEE3">
                  <p:embed/>
                </p:oleObj>
              </mc:Choice>
              <mc:Fallback>
                <p:oleObj r:id="rId7" imgW="2527300" imgH="457200" progId="Equation.KSEE3">
                  <p:embed/>
                  <p:pic>
                    <p:nvPicPr>
                      <p:cNvPr id="0" name="图片 133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5895" y="3097213"/>
                        <a:ext cx="6644640" cy="120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56105" y="4576445"/>
          <a:ext cx="8478520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r:id="rId9" imgW="2286000" imgH="279400" progId="Equation.KSEE3">
                  <p:embed/>
                </p:oleObj>
              </mc:Choice>
              <mc:Fallback>
                <p:oleObj r:id="rId9" imgW="2286000" imgH="279400" progId="Equation.KSEE3">
                  <p:embed/>
                  <p:pic>
                    <p:nvPicPr>
                      <p:cNvPr id="0" name="图片 133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6105" y="4576445"/>
                        <a:ext cx="8478520" cy="103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Calibrated Label Ranking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14730"/>
            <a:ext cx="8380095" cy="51644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93495"/>
            <a:ext cx="11178540" cy="4972050"/>
          </a:xfrm>
        </p:spPr>
        <p:txBody>
          <a:bodyPr/>
          <a:lstStyle/>
          <a:p>
            <a:r>
              <a:rPr lang="en-US" altLang="zh-CN">
                <a:sym typeface="+mn-ea"/>
              </a:rPr>
              <a:t>Calibrated Label Ranking </a:t>
            </a:r>
            <a:r>
              <a:rPr lang="zh-CN" altLang="en-US" sz="2400">
                <a:sym typeface="+mn-ea"/>
              </a:rPr>
              <a:t>方式的优点如下：</a:t>
            </a:r>
          </a:p>
          <a:p>
            <a:pPr lvl="1"/>
            <a:r>
              <a:rPr lang="zh-CN" altLang="en-US" sz="2400">
                <a:sym typeface="+mn-ea"/>
              </a:rPr>
              <a:t> 考虑了标签两两组合的情况，最终的模型相对来讲泛化能力比较好。</a:t>
            </a:r>
          </a:p>
          <a:p>
            <a:r>
              <a:rPr lang="zh-CN" altLang="en-US" sz="2400">
                <a:sym typeface="+mn-ea"/>
              </a:rPr>
              <a:t> 缺点如下：</a:t>
            </a:r>
          </a:p>
          <a:p>
            <a:pPr lvl="1"/>
            <a:r>
              <a:rPr lang="zh-CN" altLang="en-US" sz="2400">
                <a:sym typeface="+mn-ea"/>
              </a:rPr>
              <a:t> 只考虑两两标签的组合，没有考虑到标签与标签之间的所有依赖关系。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Problem Transformation Methods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Calibrated Label Ranking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368425"/>
            <a:ext cx="11178540" cy="4897120"/>
          </a:xfrm>
        </p:spPr>
        <p:txBody>
          <a:bodyPr/>
          <a:lstStyle/>
          <a:p>
            <a:r>
              <a:rPr lang="en-US" altLang="zh-CN">
                <a:sym typeface="+mn-ea"/>
              </a:rPr>
              <a:t>Algorithm Adaptation</a:t>
            </a:r>
            <a:r>
              <a:rPr lang="zh-CN" altLang="en-US">
                <a:sym typeface="+mn-ea"/>
              </a:rPr>
              <a:t>又叫做算法适应性策略，是一种将现有的单标签的算法直接应用到多标签上的一种方式，主要有以下几种方式：</a:t>
            </a:r>
          </a:p>
          <a:p>
            <a:pPr lvl="1"/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ML-kNN</a:t>
            </a:r>
          </a:p>
          <a:p>
            <a:pPr lvl="1"/>
            <a:r>
              <a:rPr lang="en-US" altLang="zh-CN">
                <a:sym typeface="+mn-ea"/>
              </a:rPr>
              <a:t> ML-DT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Algorithm Adaptation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194435"/>
            <a:ext cx="11178540" cy="5071110"/>
          </a:xfrm>
        </p:spPr>
        <p:txBody>
          <a:bodyPr/>
          <a:lstStyle/>
          <a:p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近邻算法</a:t>
            </a:r>
            <a:r>
              <a:rPr lang="en-US" altLang="zh-CN">
                <a:sym typeface="+mn-ea"/>
              </a:rPr>
              <a:t>(k-Nearest Neighbour, KNN)</a:t>
            </a:r>
            <a:r>
              <a:rPr lang="zh-CN" altLang="en-US">
                <a:sym typeface="+mn-ea"/>
              </a:rPr>
              <a:t>的思想：如果一个样本在特征空间中的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个最相似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即特征空间中距离最近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的样本中的大多数属于某一个类别，那么该样本属于这个类别。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kNN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45" y="2494280"/>
            <a:ext cx="4284345" cy="406971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43330"/>
            <a:ext cx="11178540" cy="5022215"/>
          </a:xfrm>
        </p:spPr>
        <p:txBody>
          <a:bodyPr/>
          <a:lstStyle/>
          <a:p>
            <a:r>
              <a:rPr lang="en-US" altLang="zh-CN"/>
              <a:t> ML-kNN</a:t>
            </a:r>
            <a:r>
              <a:rPr lang="zh-CN" altLang="en-US"/>
              <a:t>的思想：对于每一个实例来讲，先获取距离它最近的</a:t>
            </a:r>
            <a:r>
              <a:rPr lang="en-US" altLang="zh-CN"/>
              <a:t>k</a:t>
            </a:r>
            <a:r>
              <a:rPr lang="zh-CN" altLang="en-US"/>
              <a:t>个实例，然后使用这些实例的标签集合，通过</a:t>
            </a:r>
            <a:r>
              <a:rPr lang="zh-CN" altLang="en-US" b="1"/>
              <a:t>最大后验概率</a:t>
            </a:r>
            <a:r>
              <a:rPr lang="en-US" altLang="zh-CN" b="1"/>
              <a:t>(MAP)</a:t>
            </a:r>
            <a:r>
              <a:rPr lang="zh-CN" altLang="en-US"/>
              <a:t>来判断这个实例的预测标签集合的值。</a:t>
            </a:r>
          </a:p>
          <a:p>
            <a:r>
              <a:rPr lang="zh-CN" altLang="en-US"/>
              <a:t> 最大后验概率（</a:t>
            </a:r>
            <a:r>
              <a:rPr lang="en-US" altLang="zh-CN"/>
              <a:t>MAP</a:t>
            </a:r>
            <a:r>
              <a:rPr lang="zh-CN" altLang="en-US"/>
              <a:t>）：其实就是在最大似然估计</a:t>
            </a:r>
            <a:r>
              <a:rPr lang="en-US" altLang="zh-CN"/>
              <a:t>(MLE)</a:t>
            </a:r>
            <a:r>
              <a:rPr lang="zh-CN" altLang="en-US"/>
              <a:t>中加入了这个要估计量的先验概率分布。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Algorithm Adaptation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ML-kNN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0" y="3826510"/>
            <a:ext cx="5113020" cy="10579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0" y="5060950"/>
            <a:ext cx="9514840" cy="1204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558290" y="1269554"/>
            <a:ext cx="9001000" cy="506567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严格是大爱</a:t>
            </a:r>
          </a:p>
        </p:txBody>
      </p:sp>
      <p:sp>
        <p:nvSpPr>
          <p:cNvPr id="7" name="矩形 6"/>
          <p:cNvSpPr/>
          <p:nvPr/>
        </p:nvSpPr>
        <p:spPr>
          <a:xfrm>
            <a:off x="1702718" y="2133650"/>
            <a:ext cx="3960440" cy="4032448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 形 7"/>
          <p:cNvSpPr/>
          <p:nvPr/>
        </p:nvSpPr>
        <p:spPr>
          <a:xfrm rot="1902819" flipH="1">
            <a:off x="3257367" y="2688711"/>
            <a:ext cx="1014493" cy="2367535"/>
          </a:xfrm>
          <a:prstGeom prst="corner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383238" y="2133650"/>
            <a:ext cx="3960440" cy="4032448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596" y="3003392"/>
            <a:ext cx="2142748" cy="2142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Algorithm Adaptation</a:t>
            </a:r>
            <a:r>
              <a:rPr lang="zh-CN" altLang="en-US">
                <a:sym typeface="+mn-ea"/>
              </a:rPr>
              <a:t/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ML-kNN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70898" y="1374775"/>
          <a:ext cx="4604385" cy="120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r:id="rId3" imgW="1459865" imgH="381000" progId="Equation.KSEE3">
                  <p:embed/>
                </p:oleObj>
              </mc:Choice>
              <mc:Fallback>
                <p:oleObj r:id="rId3" imgW="1459865" imgH="381000" progId="Equation.KSEE3">
                  <p:embed/>
                  <p:pic>
                    <p:nvPicPr>
                      <p:cNvPr id="0" name="图片 163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898" y="1374775"/>
                        <a:ext cx="4604385" cy="120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20900" y="3085465"/>
          <a:ext cx="7502525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r:id="rId5" imgW="2768600" imgH="254000" progId="Equation.KSEE3">
                  <p:embed/>
                </p:oleObj>
              </mc:Choice>
              <mc:Fallback>
                <p:oleObj r:id="rId5" imgW="2768600" imgH="254000" progId="Equation.KSEE3">
                  <p:embed/>
                  <p:pic>
                    <p:nvPicPr>
                      <p:cNvPr id="0" name="图片 163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0900" y="3085465"/>
                        <a:ext cx="7502525" cy="68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65705" y="4138295"/>
          <a:ext cx="6812280" cy="157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r:id="rId7" imgW="2032000" imgH="469900" progId="Equation.KSEE3">
                  <p:embed/>
                </p:oleObj>
              </mc:Choice>
              <mc:Fallback>
                <p:oleObj r:id="rId7" imgW="2032000" imgH="469900" progId="Equation.KSEE3">
                  <p:embed/>
                  <p:pic>
                    <p:nvPicPr>
                      <p:cNvPr id="0" name="图片 163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5705" y="4138295"/>
                        <a:ext cx="6812280" cy="157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Algorithm Adaptation</a:t>
            </a:r>
            <a:r>
              <a:rPr lang="zh-CN" altLang="en-US">
                <a:sym typeface="+mn-ea"/>
              </a:rPr>
              <a:t/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ML-kNN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05585" y="1136015"/>
            <a:ext cx="8605520" cy="1189990"/>
            <a:chOff x="2047" y="1809"/>
            <a:chExt cx="13552" cy="1874"/>
          </a:xfrm>
        </p:grpSpPr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047" y="1809"/>
            <a:ext cx="6063" cy="18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7" r:id="rId3" imgW="1397000" imgH="431800" progId="Equation.KSEE3">
                    <p:embed/>
                  </p:oleObj>
                </mc:Choice>
                <mc:Fallback>
                  <p:oleObj r:id="rId3" imgW="1397000" imgH="431800" progId="Equation.KSEE3">
                    <p:embed/>
                    <p:pic>
                      <p:nvPicPr>
                        <p:cNvPr id="0" name="图片 174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47" y="1809"/>
                          <a:ext cx="6063" cy="18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589" y="2008"/>
            <a:ext cx="7010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r:id="rId5" imgW="1206500" imgH="254000" progId="Equation.KSEE3">
                    <p:embed/>
                  </p:oleObj>
                </mc:Choice>
                <mc:Fallback>
                  <p:oleObj r:id="rId5" imgW="1206500" imgH="254000" progId="Equation.KSEE3">
                    <p:embed/>
                    <p:pic>
                      <p:nvPicPr>
                        <p:cNvPr id="0" name="图片 174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589" y="2008"/>
                          <a:ext cx="7010" cy="14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742315" y="2496820"/>
            <a:ext cx="10334625" cy="897255"/>
            <a:chOff x="1169" y="3932"/>
            <a:chExt cx="16275" cy="1413"/>
          </a:xfrm>
        </p:grpSpPr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69" y="3937"/>
            <a:ext cx="7308" cy="1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r:id="rId7" imgW="2247900" imgH="431800" progId="Equation.KSEE3">
                    <p:embed/>
                  </p:oleObj>
                </mc:Choice>
                <mc:Fallback>
                  <p:oleObj r:id="rId7" imgW="2247900" imgH="431800" progId="Equation.KSEE3">
                    <p:embed/>
                    <p:pic>
                      <p:nvPicPr>
                        <p:cNvPr id="0" name="图片 174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69" y="3937"/>
                          <a:ext cx="7308" cy="14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136" y="3932"/>
            <a:ext cx="7308" cy="1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r:id="rId9" imgW="2247900" imgH="431800" progId="Equation.KSEE3">
                    <p:embed/>
                  </p:oleObj>
                </mc:Choice>
                <mc:Fallback>
                  <p:oleObj r:id="rId9" imgW="2247900" imgH="431800" progId="Equation.KSEE3">
                    <p:embed/>
                    <p:pic>
                      <p:nvPicPr>
                        <p:cNvPr id="0" name="图片 174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136" y="3932"/>
                          <a:ext cx="7308" cy="14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41450" y="3764280"/>
          <a:ext cx="374015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r:id="rId11" imgW="1308100" imgH="647700" progId="Equation.KSEE3">
                  <p:embed/>
                </p:oleObj>
              </mc:Choice>
              <mc:Fallback>
                <p:oleObj r:id="rId11" imgW="1308100" imgH="647700" progId="Equation.KSEE3">
                  <p:embed/>
                  <p:pic>
                    <p:nvPicPr>
                      <p:cNvPr id="0" name="图片 174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1450" y="3764280"/>
                        <a:ext cx="3740150" cy="185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86500" y="3727768"/>
          <a:ext cx="3740150" cy="192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r:id="rId13" imgW="1308100" imgH="673100" progId="Equation.KSEE3">
                  <p:embed/>
                </p:oleObj>
              </mc:Choice>
              <mc:Fallback>
                <p:oleObj r:id="rId13" imgW="1308100" imgH="673100" progId="Equation.KSEE3">
                  <p:embed/>
                  <p:pic>
                    <p:nvPicPr>
                      <p:cNvPr id="0" name="图片 174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86500" y="3727768"/>
                        <a:ext cx="3740150" cy="192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Algorithm Adaptation</a:t>
            </a:r>
            <a:r>
              <a:rPr lang="zh-CN" altLang="en-US">
                <a:sym typeface="+mn-ea"/>
              </a:rPr>
              <a:t/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ML-kNN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5" y="1014730"/>
            <a:ext cx="9331960" cy="53498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43330"/>
            <a:ext cx="11178540" cy="5022215"/>
          </a:xfrm>
        </p:spPr>
        <p:txBody>
          <a:bodyPr/>
          <a:lstStyle/>
          <a:p>
            <a:r>
              <a:rPr lang="en-US" altLang="zh-CN"/>
              <a:t> ML-DT</a:t>
            </a:r>
            <a:r>
              <a:rPr lang="zh-CN" altLang="en-US"/>
              <a:t>是使用决策树处理多标签内容，核心在于给予更细粒度的信息殇增益准则来构建这个决策树模型。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sym typeface="+mn-ea"/>
              </a:rPr>
              <a:t>Algorithm Adaptation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/>
              <a:t>ML-DT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83180" y="2505075"/>
          <a:ext cx="7023100" cy="122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r:id="rId3" imgW="2616200" imgH="457200" progId="Equation.KSEE3">
                  <p:embed/>
                </p:oleObj>
              </mc:Choice>
              <mc:Fallback>
                <p:oleObj r:id="rId3" imgW="2616200" imgH="457200" progId="Equation.KSEE3">
                  <p:embed/>
                  <p:pic>
                    <p:nvPicPr>
                      <p:cNvPr id="0" name="图片 18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3180" y="2505075"/>
                        <a:ext cx="7023100" cy="122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64635" y="3820160"/>
          <a:ext cx="2985135" cy="172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5" imgW="1054100" imgH="609600" progId="Equation.KSEE3">
                  <p:embed/>
                </p:oleObj>
              </mc:Choice>
              <mc:Fallback>
                <p:oleObj r:id="rId5" imgW="1054100" imgH="609600" progId="Equation.KSEE3">
                  <p:embed/>
                  <p:pic>
                    <p:nvPicPr>
                      <p:cNvPr id="0" name="图片 184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4635" y="3820160"/>
                        <a:ext cx="2985135" cy="172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368425"/>
            <a:ext cx="11178540" cy="489712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scikit-learn</a:t>
            </a:r>
            <a:r>
              <a:rPr lang="zh-CN" altLang="en-US"/>
              <a:t>中使用OneVsRestClassifier对多标签进行分类操作，内部其实是将多标签问题转换为多类别的区分问题。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多标签分类在</a:t>
            </a:r>
            <a:r>
              <a:rPr lang="en-US" altLang="zh-CN"/>
              <a:t>scikit-learn</a:t>
            </a:r>
            <a:r>
              <a:rPr lang="zh-CN" altLang="en-US"/>
              <a:t>中的实现方式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2582545"/>
            <a:ext cx="5171440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-97480" y="1125537"/>
            <a:ext cx="6480718" cy="2281541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55"/>
          <p:cNvSpPr txBox="1">
            <a:spLocks noChangeArrowheads="1"/>
          </p:cNvSpPr>
          <p:nvPr/>
        </p:nvSpPr>
        <p:spPr bwMode="auto">
          <a:xfrm>
            <a:off x="4575843" y="4049833"/>
            <a:ext cx="3038737" cy="368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/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上海育创网络科技有限公司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31469" y="2196834"/>
            <a:ext cx="2455467" cy="8293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寄语</a:t>
            </a:r>
          </a:p>
        </p:txBody>
      </p:sp>
      <p:pic>
        <p:nvPicPr>
          <p:cNvPr id="2050" name="Picture 2" descr="http://s1.sinaimg.cn/large/0038578Agy6Ly3ilh2E00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" t="25312" r="47295" b="24194"/>
          <a:stretch>
            <a:fillRect/>
          </a:stretch>
        </p:blipFill>
        <p:spPr bwMode="auto">
          <a:xfrm>
            <a:off x="4150990" y="4221882"/>
            <a:ext cx="4320480" cy="215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s11.sinaimg.cn/mw690/753273f9gdfb57556476a&amp;69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r="1493"/>
          <a:stretch>
            <a:fillRect/>
          </a:stretch>
        </p:blipFill>
        <p:spPr bwMode="auto">
          <a:xfrm>
            <a:off x="1414686" y="1358218"/>
            <a:ext cx="9433048" cy="265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3"/>
          </p:nvPr>
        </p:nvSpPr>
        <p:spPr>
          <a:xfrm>
            <a:off x="533400" y="1102360"/>
            <a:ext cx="11178540" cy="5163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sz="2400" dirty="0"/>
              <a:t>单标签二分类问题</a:t>
            </a:r>
          </a:p>
          <a:p>
            <a:pPr>
              <a:lnSpc>
                <a:spcPct val="150000"/>
              </a:lnSpc>
            </a:pPr>
            <a:r>
              <a:rPr lang="zh-CN" sz="2400" dirty="0"/>
              <a:t> 单标签多分类问题</a:t>
            </a:r>
          </a:p>
          <a:p>
            <a:pPr>
              <a:lnSpc>
                <a:spcPct val="150000"/>
              </a:lnSpc>
            </a:pPr>
            <a:r>
              <a:rPr lang="zh-CN" sz="2400" dirty="0"/>
              <a:t> 多标签算法问题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78890"/>
            <a:ext cx="11178540" cy="498665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单标签二分类这种问题是我们最常见的算法问题，主要是指</a:t>
            </a:r>
            <a:r>
              <a:rPr lang="en-US" altLang="zh-CN"/>
              <a:t>label</a:t>
            </a:r>
            <a:r>
              <a:rPr lang="zh-CN" altLang="en-US"/>
              <a:t>标签的取值只有两种，并且算法中只有一个需要预测的</a:t>
            </a:r>
            <a:r>
              <a:rPr lang="en-US" altLang="zh-CN"/>
              <a:t>label</a:t>
            </a:r>
            <a:r>
              <a:rPr lang="zh-CN" altLang="en-US"/>
              <a:t>标签；直白来讲就是每个实例的可能类别只有两种</a:t>
            </a:r>
            <a:r>
              <a:rPr lang="en-US" altLang="zh-CN"/>
              <a:t>(A or B)</a:t>
            </a:r>
            <a:r>
              <a:rPr lang="zh-CN" altLang="en-US"/>
              <a:t>；此时的分类算法其实是在构建一个分类线将数据划分为两个类别。常见的算法：</a:t>
            </a:r>
            <a:r>
              <a:rPr lang="en-US" altLang="zh-CN"/>
              <a:t>Logistic</a:t>
            </a:r>
            <a:r>
              <a:rPr lang="zh-CN" altLang="en-US"/>
              <a:t>、</a:t>
            </a:r>
            <a:r>
              <a:rPr lang="en-US" altLang="zh-CN"/>
              <a:t>SVM</a:t>
            </a:r>
            <a:r>
              <a:rPr lang="zh-CN" altLang="en-US"/>
              <a:t>、</a:t>
            </a:r>
            <a:r>
              <a:rPr lang="en-US" altLang="zh-CN"/>
              <a:t>KNN</a:t>
            </a:r>
            <a:r>
              <a:rPr lang="zh-CN" altLang="en-US">
                <a:sym typeface="+mn-ea"/>
              </a:rPr>
              <a:t>、决策树</a:t>
            </a:r>
            <a:r>
              <a:rPr lang="zh-CN" altLang="en-US"/>
              <a:t>等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单标签二分类算法原理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14070" y="4580255"/>
            <a:ext cx="6943725" cy="1281430"/>
            <a:chOff x="5128" y="6910"/>
            <a:chExt cx="10935" cy="2018"/>
          </a:xfrm>
        </p:grpSpPr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128" y="6910"/>
            <a:ext cx="5344" cy="2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3" imgW="571500" imgH="215900" progId="Equation.KSEE3">
                    <p:embed/>
                  </p:oleObj>
                </mc:Choice>
                <mc:Fallback>
                  <p:oleObj r:id="rId3" imgW="571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28" y="6910"/>
                          <a:ext cx="5344" cy="20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849" y="7128"/>
            <a:ext cx="5215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5" imgW="711200" imgH="215900" progId="Equation.KSEE3">
                    <p:embed/>
                  </p:oleObj>
                </mc:Choice>
                <mc:Fallback>
                  <p:oleObj r:id="rId5" imgW="711200" imgH="215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849" y="7128"/>
                          <a:ext cx="5215" cy="15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rcRect l="13918" t="9636" r="10596" b="13542"/>
          <a:stretch>
            <a:fillRect/>
          </a:stretch>
        </p:blipFill>
        <p:spPr>
          <a:xfrm>
            <a:off x="7758430" y="3601085"/>
            <a:ext cx="4025900" cy="3072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3"/>
          </p:nvPr>
        </p:nvSpPr>
        <p:spPr>
          <a:xfrm>
            <a:off x="533400" y="1242060"/>
            <a:ext cx="11178540" cy="5023485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单标签多分类问题其实是指待预测的</a:t>
            </a:r>
            <a:r>
              <a:rPr lang="en-US" altLang="zh-CN"/>
              <a:t>label</a:t>
            </a:r>
            <a:r>
              <a:rPr lang="zh-CN" altLang="en-US"/>
              <a:t>标签只有一个，但是</a:t>
            </a:r>
            <a:r>
              <a:rPr lang="en-US" altLang="zh-CN"/>
              <a:t>label</a:t>
            </a:r>
            <a:r>
              <a:rPr lang="zh-CN" altLang="en-US"/>
              <a:t>标签的取值可能有多种情况；</a:t>
            </a:r>
            <a:r>
              <a:rPr lang="zh-CN" altLang="en-US">
                <a:sym typeface="+mn-ea"/>
              </a:rPr>
              <a:t>直白来讲就是每个实例的可能类别有</a:t>
            </a:r>
            <a:r>
              <a:rPr lang="en-US" altLang="zh-CN">
                <a:sym typeface="+mn-ea"/>
              </a:rPr>
              <a:t>K</a:t>
            </a:r>
            <a:r>
              <a:rPr lang="zh-CN" altLang="en-US">
                <a:sym typeface="+mn-ea"/>
              </a:rPr>
              <a:t>种</a:t>
            </a:r>
            <a:r>
              <a:rPr lang="en-US" altLang="zh-CN">
                <a:sym typeface="+mn-ea"/>
              </a:rPr>
              <a:t>(t</a:t>
            </a:r>
            <a:r>
              <a:rPr lang="en-US" altLang="zh-CN" baseline="-25000">
                <a:sym typeface="+mn-ea"/>
              </a:rPr>
              <a:t>1</a:t>
            </a:r>
            <a:r>
              <a:rPr lang="en-US" altLang="zh-CN">
                <a:sym typeface="+mn-ea"/>
              </a:rPr>
              <a:t>,t</a:t>
            </a:r>
            <a:r>
              <a:rPr lang="en-US" altLang="zh-CN" baseline="-25000">
                <a:sym typeface="+mn-ea"/>
              </a:rPr>
              <a:t>2</a:t>
            </a:r>
            <a:r>
              <a:rPr lang="en-US" altLang="zh-CN">
                <a:sym typeface="+mn-ea"/>
              </a:rPr>
              <a:t>,...t</a:t>
            </a:r>
            <a:r>
              <a:rPr lang="en-US" altLang="zh-CN" baseline="-25000">
                <a:sym typeface="+mn-ea"/>
              </a:rPr>
              <a:t>k</a:t>
            </a:r>
            <a:r>
              <a:rPr lang="en-US" altLang="zh-CN">
                <a:sym typeface="+mn-ea"/>
              </a:rPr>
              <a:t>,k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≥3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；常见算法：</a:t>
            </a:r>
            <a:r>
              <a:rPr lang="en-US" altLang="zh-CN">
                <a:sym typeface="+mn-ea"/>
              </a:rPr>
              <a:t>Softmax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KNN</a:t>
            </a:r>
            <a:r>
              <a:rPr lang="zh-CN" altLang="en-US">
                <a:sym typeface="+mn-ea"/>
              </a:rPr>
              <a:t>、决策树等；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单标签多分类算法原理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88670" y="3430905"/>
            <a:ext cx="5146040" cy="2347595"/>
            <a:chOff x="5128" y="6910"/>
            <a:chExt cx="8104" cy="3697"/>
          </a:xfrm>
        </p:grpSpPr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128" y="6910"/>
            <a:ext cx="5344" cy="20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r:id="rId3" imgW="571500" imgH="215900" progId="Equation.KSEE3">
                    <p:embed/>
                  </p:oleObj>
                </mc:Choice>
                <mc:Fallback>
                  <p:oleObj r:id="rId3" imgW="571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28" y="6910"/>
                          <a:ext cx="5344" cy="20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340" y="8929"/>
            <a:ext cx="6892" cy="1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r:id="rId5" imgW="939800" imgH="228600" progId="Equation.KSEE3">
                    <p:embed/>
                  </p:oleObj>
                </mc:Choice>
                <mc:Fallback>
                  <p:oleObj r:id="rId5" imgW="939800" imgH="2286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40" y="8929"/>
                          <a:ext cx="6892" cy="16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5885" y="3064510"/>
            <a:ext cx="4731385" cy="33966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Logistic</a:t>
            </a:r>
            <a:r>
              <a:rPr lang="zh-CN" altLang="en-US">
                <a:sym typeface="+mn-ea"/>
              </a:rPr>
              <a:t>算法原理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45870" y="2680970"/>
          <a:ext cx="4797425" cy="104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75" r:id="rId3" imgW="1663700" imgH="405765" progId="Equation.KSEE3">
                  <p:embed/>
                </p:oleObj>
              </mc:Choice>
              <mc:Fallback>
                <p:oleObj r:id="rId3" imgW="1663700" imgH="4057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870" y="2680970"/>
                        <a:ext cx="4797425" cy="104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950" y="1513840"/>
            <a:ext cx="4343400" cy="337439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62965" y="5248910"/>
            <a:ext cx="9584690" cy="963295"/>
            <a:chOff x="1113" y="7718"/>
            <a:chExt cx="15094" cy="1517"/>
          </a:xfrm>
        </p:grpSpPr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113" y="7718"/>
            <a:ext cx="11419" cy="1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6" r:id="rId6" imgW="3251200" imgH="431800" progId="Equation.KSEE3">
                    <p:embed/>
                  </p:oleObj>
                </mc:Choice>
                <mc:Fallback>
                  <p:oleObj r:id="rId6" imgW="3251200" imgH="4318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13" y="7718"/>
                          <a:ext cx="11419" cy="15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2995" y="7909"/>
            <a:ext cx="3212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77" r:id="rId8" imgW="647700" imgH="228600" progId="Equation.KSEE3">
                    <p:embed/>
                  </p:oleObj>
                </mc:Choice>
                <mc:Fallback>
                  <p:oleObj r:id="rId8" imgW="647700" imgH="2286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995" y="7909"/>
                          <a:ext cx="3212" cy="113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1918</Words>
  <Application>Microsoft Office PowerPoint</Application>
  <PresentationFormat>自定义</PresentationFormat>
  <Paragraphs>280</Paragraphs>
  <Slides>45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华文行楷</vt:lpstr>
      <vt:lpstr>Arial Unicode MS</vt:lpstr>
      <vt:lpstr>Arial</vt:lpstr>
      <vt:lpstr>宋体</vt:lpstr>
      <vt:lpstr>Calibri Light</vt:lpstr>
      <vt:lpstr>微软雅黑</vt:lpstr>
      <vt:lpstr>Calibri</vt:lpstr>
      <vt:lpstr>黑体</vt:lpstr>
      <vt:lpstr>Office 主题</vt:lpstr>
      <vt:lpstr>Equation.KSEE3</vt:lpstr>
      <vt:lpstr>法律声明</vt:lpstr>
      <vt:lpstr>PowerPoint 演示文稿</vt:lpstr>
      <vt:lpstr>课程要求</vt:lpstr>
      <vt:lpstr>严格是大爱</vt:lpstr>
      <vt:lpstr>寄语</vt:lpstr>
      <vt:lpstr>课程内容</vt:lpstr>
      <vt:lpstr>单标签二分类算法原理</vt:lpstr>
      <vt:lpstr>单标签多分类算法原理</vt:lpstr>
      <vt:lpstr>Logistic算法原理</vt:lpstr>
      <vt:lpstr>Softmax算法原理</vt:lpstr>
      <vt:lpstr>单标签多分类算法原理</vt:lpstr>
      <vt:lpstr>单标签多分类算法原理-ovo</vt:lpstr>
      <vt:lpstr>单标签多分类算法原理-ovo</vt:lpstr>
      <vt:lpstr>单标签多分类算法原理-ovr</vt:lpstr>
      <vt:lpstr>单标签多分类算法原理-ovr</vt:lpstr>
      <vt:lpstr>OvO和OvR的区别</vt:lpstr>
      <vt:lpstr>OvR和OvO案例代码</vt:lpstr>
      <vt:lpstr>单标签多分类算法原理-Error  Correcting</vt:lpstr>
      <vt:lpstr>单标签多分类算法原理-Error  Correcting</vt:lpstr>
      <vt:lpstr>Error  Correcting案例代码</vt:lpstr>
      <vt:lpstr>多标签算法概述</vt:lpstr>
      <vt:lpstr>多标签算法概述</vt:lpstr>
      <vt:lpstr>Problem Transformation Methods</vt:lpstr>
      <vt:lpstr>Problem Transformation Methods Binary Relevance</vt:lpstr>
      <vt:lpstr>Problem Transformation Methods Binary Relevance</vt:lpstr>
      <vt:lpstr>Problem Transformation Methods Binary Relevance</vt:lpstr>
      <vt:lpstr>Problem Transformation Methods Classifier Chains</vt:lpstr>
      <vt:lpstr>Problem Transformation Methods Classifier Chains模型构建</vt:lpstr>
      <vt:lpstr>Problem Transformation Methods Classifier Chains模型预测</vt:lpstr>
      <vt:lpstr>Sign函数</vt:lpstr>
      <vt:lpstr>Problem Transformation Methods Classifier Chains</vt:lpstr>
      <vt:lpstr>Problem Transformation Methods Classifier Chains</vt:lpstr>
      <vt:lpstr>Problem Transformation Methods Calibrated Label Ranking</vt:lpstr>
      <vt:lpstr>Problem Transformation Methods Calibrated Label Ranking</vt:lpstr>
      <vt:lpstr>Problem Transformation Methods Calibrated Label Ranking</vt:lpstr>
      <vt:lpstr>Problem Transformation Methods Calibrated Label Ranking</vt:lpstr>
      <vt:lpstr>Algorithm Adaptation</vt:lpstr>
      <vt:lpstr>kNN</vt:lpstr>
      <vt:lpstr>Algorithm Adaptation ML-kNN</vt:lpstr>
      <vt:lpstr>Algorithm Adaptation ML-kNN</vt:lpstr>
      <vt:lpstr>Algorithm Adaptation ML-kNN</vt:lpstr>
      <vt:lpstr>Algorithm Adaptation ML-kNN</vt:lpstr>
      <vt:lpstr>Algorithm Adaptation ML-DT</vt:lpstr>
      <vt:lpstr>多标签分类在scikit-learn中的实现方式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yunli</cp:lastModifiedBy>
  <cp:revision>1195</cp:revision>
  <dcterms:created xsi:type="dcterms:W3CDTF">2015-04-21T08:21:00Z</dcterms:created>
  <dcterms:modified xsi:type="dcterms:W3CDTF">2019-05-18T15:57:48Z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