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3" r:id="rId3"/>
    <p:sldMasterId id="2147483658" r:id="rId4"/>
    <p:sldMasterId id="2147483663" r:id="rId5"/>
    <p:sldMasterId id="2147483668" r:id="rId6"/>
  </p:sldMasterIdLst>
  <p:notesMasterIdLst>
    <p:notesMasterId r:id="rId8"/>
  </p:notesMasterIdLst>
  <p:handoutMasterIdLst>
    <p:handoutMasterId r:id="rId47"/>
  </p:handoutMasterIdLst>
  <p:sldIdLst>
    <p:sldId id="458" r:id="rId7"/>
    <p:sldId id="257" r:id="rId9"/>
    <p:sldId id="454" r:id="rId10"/>
    <p:sldId id="452" r:id="rId11"/>
    <p:sldId id="453" r:id="rId12"/>
    <p:sldId id="464" r:id="rId13"/>
    <p:sldId id="465" r:id="rId14"/>
    <p:sldId id="600" r:id="rId15"/>
    <p:sldId id="601" r:id="rId16"/>
    <p:sldId id="602" r:id="rId17"/>
    <p:sldId id="631" r:id="rId18"/>
    <p:sldId id="630" r:id="rId19"/>
    <p:sldId id="603" r:id="rId20"/>
    <p:sldId id="604" r:id="rId21"/>
    <p:sldId id="644" r:id="rId22"/>
    <p:sldId id="632" r:id="rId23"/>
    <p:sldId id="676" r:id="rId24"/>
    <p:sldId id="677" r:id="rId25"/>
    <p:sldId id="678" r:id="rId26"/>
    <p:sldId id="679" r:id="rId27"/>
    <p:sldId id="680" r:id="rId28"/>
    <p:sldId id="698" r:id="rId29"/>
    <p:sldId id="645" r:id="rId30"/>
    <p:sldId id="646" r:id="rId31"/>
    <p:sldId id="605" r:id="rId32"/>
    <p:sldId id="662" r:id="rId33"/>
    <p:sldId id="663" r:id="rId34"/>
    <p:sldId id="655" r:id="rId35"/>
    <p:sldId id="656" r:id="rId36"/>
    <p:sldId id="606" r:id="rId37"/>
    <p:sldId id="608" r:id="rId38"/>
    <p:sldId id="657" r:id="rId39"/>
    <p:sldId id="609" r:id="rId40"/>
    <p:sldId id="610" r:id="rId41"/>
    <p:sldId id="658" r:id="rId42"/>
    <p:sldId id="659" r:id="rId43"/>
    <p:sldId id="660" r:id="rId44"/>
    <p:sldId id="661" r:id="rId45"/>
    <p:sldId id="286" r:id="rId46"/>
  </p:sldIdLst>
  <p:sldSz cx="12190095" cy="6859270"/>
  <p:notesSz cx="6858000" cy="9144000"/>
  <p:embeddedFontLst>
    <p:embeddedFont>
      <p:font typeface="黑体" panose="02010609060101010101" pitchFamily="49" charset="-122"/>
      <p:regular r:id="rId51"/>
    </p:embeddedFont>
    <p:embeddedFont>
      <p:font typeface="微软雅黑" panose="020B0503020204020204" pitchFamily="34" charset="-122"/>
      <p:regular r:id="rId52"/>
    </p:embeddedFont>
    <p:embeddedFont>
      <p:font typeface="Calibri" panose="020F0502020204030204" pitchFamily="34" charset="0"/>
      <p:regular r:id="rId53"/>
      <p:bold r:id="rId54"/>
      <p:italic r:id="rId55"/>
      <p:boldItalic r:id="rId56"/>
    </p:embeddedFont>
    <p:embeddedFont>
      <p:font typeface="Arial Unicode MS" panose="020B0604020202020204" pitchFamily="34" charset="-122"/>
      <p:regular r:id="rId57"/>
    </p:embeddedFont>
    <p:embeddedFont>
      <p:font typeface="华文行楷" panose="02010800040101010101" pitchFamily="2" charset="-122"/>
      <p:regular r:id="rId58"/>
    </p:embeddedFont>
    <p:embeddedFont>
      <p:font typeface="Calibri Light" panose="020F0302020204030204" charset="0"/>
      <p:regular r:id="rId59"/>
      <p:italic r:id="rId60"/>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4B387"/>
    <a:srgbClr val="A6CC8C"/>
    <a:srgbClr val="70AD47"/>
    <a:srgbClr val="FFC000"/>
    <a:srgbClr val="343434"/>
    <a:srgbClr val="AEAEAE"/>
    <a:srgbClr val="5B9BD5"/>
    <a:srgbClr val="FFD966"/>
    <a:srgbClr val="EF8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6757" autoAdjust="0"/>
  </p:normalViewPr>
  <p:slideViewPr>
    <p:cSldViewPr>
      <p:cViewPr>
        <p:scale>
          <a:sx n="100" d="100"/>
          <a:sy n="100" d="100"/>
        </p:scale>
        <p:origin x="90" y="-840"/>
      </p:cViewPr>
      <p:guideLst>
        <p:guide orient="horz" pos="2077"/>
        <p:guide pos="390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0" Type="http://schemas.openxmlformats.org/officeDocument/2006/relationships/font" Target="fonts/font10.fntdata"/><Relationship Id="rId6" Type="http://schemas.openxmlformats.org/officeDocument/2006/relationships/slideMaster" Target="slideMasters/slideMaster5.xml"/><Relationship Id="rId59" Type="http://schemas.openxmlformats.org/officeDocument/2006/relationships/font" Target="fonts/font9.fntdata"/><Relationship Id="rId58" Type="http://schemas.openxmlformats.org/officeDocument/2006/relationships/font" Target="fonts/font8.fntdata"/><Relationship Id="rId57" Type="http://schemas.openxmlformats.org/officeDocument/2006/relationships/font" Target="fonts/font7.fntdata"/><Relationship Id="rId56" Type="http://schemas.openxmlformats.org/officeDocument/2006/relationships/font" Target="fonts/font6.fntdata"/><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7" Type="http://schemas.openxmlformats.org/officeDocument/2006/relationships/image" Target="../media/image49.wmf"/><Relationship Id="rId16" Type="http://schemas.openxmlformats.org/officeDocument/2006/relationships/image" Target="../media/image48.wmf"/><Relationship Id="rId15" Type="http://schemas.openxmlformats.org/officeDocument/2006/relationships/image" Target="../media/image47.wmf"/><Relationship Id="rId14" Type="http://schemas.openxmlformats.org/officeDocument/2006/relationships/image" Target="../media/image46.wmf"/><Relationship Id="rId13" Type="http://schemas.openxmlformats.org/officeDocument/2006/relationships/image" Target="../media/image45.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42.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55.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image" Target="../media/image63.wmf"/><Relationship Id="rId7" Type="http://schemas.openxmlformats.org/officeDocument/2006/relationships/image" Target="../media/image62.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7" Type="http://schemas.openxmlformats.org/officeDocument/2006/relationships/image" Target="../media/image72.wmf"/><Relationship Id="rId16" Type="http://schemas.openxmlformats.org/officeDocument/2006/relationships/image" Target="../media/image71.wmf"/><Relationship Id="rId15" Type="http://schemas.openxmlformats.org/officeDocument/2006/relationships/image" Target="../media/image70.wmf"/><Relationship Id="rId14" Type="http://schemas.openxmlformats.org/officeDocument/2006/relationships/image" Target="../media/image69.wmf"/><Relationship Id="rId13" Type="http://schemas.openxmlformats.org/officeDocument/2006/relationships/image" Target="../media/image68.wmf"/><Relationship Id="rId12" Type="http://schemas.openxmlformats.org/officeDocument/2006/relationships/image" Target="../media/image67.wmf"/><Relationship Id="rId11" Type="http://schemas.openxmlformats.org/officeDocument/2006/relationships/image" Target="../media/image66.wmf"/><Relationship Id="rId10" Type="http://schemas.openxmlformats.org/officeDocument/2006/relationships/image" Target="../media/image65.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5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19.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9CD06-4AE2-4DC0-9132-F1AF5752DDB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9A6215-2194-424A-A04A-FA7C7EBE190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朴素贝叶斯算法的重点在于计算</a:t>
            </a:r>
            <a:r>
              <a:rPr lang="en-US" altLang="zh-CN"/>
              <a:t>P(a|y)</a:t>
            </a:r>
            <a:r>
              <a:rPr lang="zh-CN" altLang="en-US"/>
              <a:t>的概率</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fetch_20newsgroups: </a:t>
            </a:r>
            <a:r>
              <a:rPr lang="zh-CN" altLang="en-US"/>
              <a:t>聚类中有介绍</a:t>
            </a:r>
            <a:endParaRPr lang="zh-CN" altLang="en-US"/>
          </a:p>
          <a:p>
            <a:r>
              <a:rPr lang="en-US" altLang="zh-CN"/>
              <a:t>TfidVectorizer: </a:t>
            </a:r>
            <a:r>
              <a:rPr lang="zh-CN" altLang="en-US"/>
              <a:t>聚类中有介绍</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一般来讲，在文本分类中贝叶斯算法使用的比较多</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http://www.cnblogs.com/leoo2sk/archive/2010/09/18/bayes-network.html</a:t>
            </a:r>
            <a:endParaRPr lang="zh-CN" altLang="en-US"/>
          </a:p>
          <a:p>
            <a:r>
              <a:rPr lang="zh-CN" altLang="en-US"/>
              <a:t>http://www.dataguru.cn/thread-508373-1-1.html</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http://www.cnblogs.com/leoo2sk/archive/2010/09/18/bayes-network.html</a:t>
            </a:r>
            <a:endParaRPr lang="zh-CN" altLang="en-US" dirty="0"/>
          </a:p>
          <a:p>
            <a:r>
              <a:rPr lang="zh-CN" altLang="en-US" dirty="0"/>
              <a:t>http://www.dataguru.cn/thread-508373-1-1.html</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http://www.cnblogs.com/leoo2sk/archive/2010/09/18/bayes-network.html</a:t>
            </a:r>
            <a:endParaRPr lang="zh-CN" altLang="en-US"/>
          </a:p>
          <a:p>
            <a:r>
              <a:rPr lang="zh-CN" altLang="en-US"/>
              <a:t>http://www.dataguru.cn/thread-508373-1-1.html</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R∈{0,1} R=1表示下雨0表示没有 </a:t>
            </a:r>
            <a:endParaRPr lang="zh-CN" altLang="en-US" dirty="0"/>
          </a:p>
          <a:p>
            <a:r>
              <a:rPr lang="zh-CN" altLang="en-US" dirty="0"/>
              <a:t>S∈{0,1} S=1表示Bruce忘记关喷水器0表示没有忘 </a:t>
            </a:r>
            <a:endParaRPr lang="zh-CN" altLang="en-US" dirty="0"/>
          </a:p>
          <a:p>
            <a:r>
              <a:rPr lang="zh-CN" altLang="en-US" dirty="0"/>
              <a:t>J∈{0,1} J=1表示Joe家里的花园草地也湿了0表示没有 </a:t>
            </a:r>
            <a:endParaRPr lang="zh-CN" altLang="en-US" dirty="0"/>
          </a:p>
          <a:p>
            <a:r>
              <a:rPr lang="zh-CN" altLang="en-US" dirty="0"/>
              <a:t>B∈{0,1} </a:t>
            </a:r>
            <a:r>
              <a:rPr lang="en-US" altLang="zh-CN" dirty="0"/>
              <a:t>B</a:t>
            </a:r>
            <a:r>
              <a:rPr lang="zh-CN" altLang="en-US" dirty="0"/>
              <a:t>=1表示Bruce的花园草地湿了0表示没有</a:t>
            </a:r>
            <a:endParaRPr lang="en-US" altLang="zh-CN" dirty="0"/>
          </a:p>
          <a:p>
            <a:r>
              <a:rPr lang="zh-CN" altLang="en-US" dirty="0"/>
              <a:t>贝叶斯公式：</a:t>
            </a:r>
            <a:endParaRPr lang="zh-CN" altLang="en-US" dirty="0"/>
          </a:p>
          <a:p>
            <a:r>
              <a:rPr lang="en-US" altLang="zh-CN" dirty="0"/>
              <a:t>P(R=1)=0.2,P(R=0)=0.8</a:t>
            </a:r>
            <a:endParaRPr lang="zh-CN" altLang="en-US" dirty="0"/>
          </a:p>
          <a:p>
            <a:r>
              <a:rPr lang="en-US" altLang="zh-CN" dirty="0"/>
              <a:t>P(S=0)=0.9,P(S=1)=0.1</a:t>
            </a:r>
            <a:endParaRPr lang="en-US" altLang="zh-CN" dirty="0"/>
          </a:p>
          <a:p>
            <a:r>
              <a:rPr lang="en-US" altLang="zh-CN" dirty="0"/>
              <a:t> </a:t>
            </a:r>
            <a:endParaRPr lang="en-US" altLang="zh-CN" dirty="0"/>
          </a:p>
          <a:p>
            <a:r>
              <a:rPr lang="en-US" altLang="zh-CN" dirty="0"/>
              <a:t>P(J=1|R=1)=1</a:t>
            </a:r>
            <a:endParaRPr lang="en-US" altLang="zh-CN" dirty="0"/>
          </a:p>
          <a:p>
            <a:r>
              <a:rPr lang="en-US" altLang="zh-CN" dirty="0"/>
              <a:t>P(J=1|R=0)=0.2</a:t>
            </a:r>
            <a:endParaRPr lang="en-US" altLang="zh-CN" dirty="0"/>
          </a:p>
          <a:p>
            <a:endParaRPr lang="en-US" altLang="zh-CN" dirty="0"/>
          </a:p>
          <a:p>
            <a:r>
              <a:rPr lang="en-US" altLang="zh-CN" dirty="0"/>
              <a:t>P(B=1|R=1,S=0)=1</a:t>
            </a:r>
            <a:endParaRPr lang="en-US" altLang="zh-CN" dirty="0"/>
          </a:p>
          <a:p>
            <a:r>
              <a:rPr lang="en-US" altLang="zh-CN" dirty="0"/>
              <a:t>P(B=1|R=1,S=1)=1</a:t>
            </a:r>
            <a:endParaRPr lang="en-US" altLang="zh-CN" dirty="0"/>
          </a:p>
          <a:p>
            <a:r>
              <a:rPr lang="en-US" altLang="zh-CN" dirty="0">
                <a:sym typeface="+mn-ea"/>
              </a:rPr>
              <a:t>P(B=1,R=0,S=1)=0.9</a:t>
            </a:r>
            <a:endParaRPr lang="en-US" altLang="zh-CN" dirty="0"/>
          </a:p>
          <a:p>
            <a:r>
              <a:rPr lang="en-US" altLang="zh-CN" dirty="0">
                <a:sym typeface="+mn-ea"/>
              </a:rPr>
              <a:t>P(B=1,R=0,S=0)=0</a:t>
            </a:r>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R∈{0,1} R=1表示下雨0表示没有 </a:t>
            </a:r>
            <a:endParaRPr lang="zh-CN" altLang="en-US"/>
          </a:p>
          <a:p>
            <a:r>
              <a:rPr lang="zh-CN" altLang="en-US"/>
              <a:t>S∈{0,1} S=1表示Bruce忘记关喷水器0表示没有忘 </a:t>
            </a:r>
            <a:endParaRPr lang="zh-CN" altLang="en-US"/>
          </a:p>
          <a:p>
            <a:r>
              <a:rPr lang="zh-CN" altLang="en-US"/>
              <a:t>J∈{0,1} J=1表示Joe家里的花园草地也湿了0表示没有 </a:t>
            </a:r>
            <a:endParaRPr lang="zh-CN" altLang="en-US"/>
          </a:p>
          <a:p>
            <a:r>
              <a:rPr lang="zh-CN" altLang="en-US"/>
              <a:t>B∈{0,1} </a:t>
            </a:r>
            <a:r>
              <a:rPr lang="en-US" altLang="zh-CN"/>
              <a:t>B</a:t>
            </a:r>
            <a:r>
              <a:rPr lang="zh-CN" altLang="en-US"/>
              <a:t>=1表示Bruce的花园草地湿了0表示没有</a:t>
            </a:r>
            <a:endParaRPr lang="en-US" altLang="zh-CN"/>
          </a:p>
          <a:p>
            <a:r>
              <a:rPr lang="zh-CN" altLang="en-US"/>
              <a:t>贝叶斯公式：</a:t>
            </a:r>
            <a:endParaRPr lang="zh-CN" altLang="en-US"/>
          </a:p>
          <a:p>
            <a:r>
              <a:rPr lang="en-US" altLang="zh-CN"/>
              <a:t>P(R=1)=0.2,P(R=0)=0.8</a:t>
            </a:r>
            <a:endParaRPr lang="zh-CN" altLang="en-US"/>
          </a:p>
          <a:p>
            <a:r>
              <a:rPr lang="en-US" altLang="zh-CN"/>
              <a:t>P(S=0)=0.9,P(S=1)=0.1</a:t>
            </a:r>
            <a:endParaRPr lang="en-US" altLang="zh-CN"/>
          </a:p>
          <a:p>
            <a:r>
              <a:rPr lang="en-US" altLang="zh-CN"/>
              <a:t>P(J=1|R=1)=1</a:t>
            </a:r>
            <a:endParaRPr lang="en-US" altLang="zh-CN"/>
          </a:p>
          <a:p>
            <a:r>
              <a:rPr lang="en-US" altLang="zh-CN"/>
              <a:t>P(J=1|R=0)=0.2</a:t>
            </a:r>
            <a:endParaRPr lang="en-US" altLang="zh-CN"/>
          </a:p>
          <a:p>
            <a:r>
              <a:rPr lang="en-US" altLang="zh-CN"/>
              <a:t>P(B=1|R=1,S=0)=1</a:t>
            </a:r>
            <a:endParaRPr lang="en-US" altLang="zh-CN"/>
          </a:p>
          <a:p>
            <a:r>
              <a:rPr lang="en-US" altLang="zh-CN"/>
              <a:t>P(B=1|R=1,S=1)=1</a:t>
            </a:r>
            <a:endParaRPr lang="en-US" altLang="zh-CN"/>
          </a:p>
          <a:p>
            <a:r>
              <a:rPr lang="en-US" altLang="zh-CN">
                <a:sym typeface="+mn-ea"/>
              </a:rPr>
              <a:t>P(B=1,R=0,S=1)=0.9</a:t>
            </a:r>
            <a:endParaRPr lang="en-US" altLang="zh-CN"/>
          </a:p>
          <a:p>
            <a:r>
              <a:rPr lang="en-US" altLang="zh-CN">
                <a:sym typeface="+mn-ea"/>
              </a:rPr>
              <a:t>P(B=1,R=0,S=0)=0</a:t>
            </a:r>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http://www.cnblogs.com/leoo2sk/archive/2010/09/17/naive-bayesian-classifier.html</a:t>
            </a:r>
            <a:endParaRPr lang="zh-CN" altLang="en-US" dirty="0"/>
          </a:p>
          <a:p>
            <a:r>
              <a:rPr lang="zh-CN" altLang="en-US" dirty="0"/>
              <a:t>http://www.woshipm.com/pmd/421033.html</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http://www.cnblogs.com/leoo2sk/archive/2010/09/17/naive-bayesian-classifier.html</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http://www.cnblogs.com/leoo2sk/archive/2010/09/17/naive-bayesian-classifier.html</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3"/>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5" Type="http://schemas.openxmlformats.org/officeDocument/2006/relationships/theme" Target="../theme/theme5.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9.w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10.bin"/><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9.wmf"/><Relationship Id="rId3" Type="http://schemas.openxmlformats.org/officeDocument/2006/relationships/oleObject" Target="../embeddings/oleObject9.bin"/><Relationship Id="rId2" Type="http://schemas.openxmlformats.org/officeDocument/2006/relationships/image" Target="../media/image20.wmf"/><Relationship Id="rId16" Type="http://schemas.openxmlformats.org/officeDocument/2006/relationships/notesSlide" Target="../notesSlides/notesSlide8.xml"/><Relationship Id="rId15" Type="http://schemas.openxmlformats.org/officeDocument/2006/relationships/vmlDrawing" Target="../drawings/vmlDrawing4.vml"/><Relationship Id="rId14" Type="http://schemas.openxmlformats.org/officeDocument/2006/relationships/slideLayout" Target="../slideLayouts/slideLayout1.xml"/><Relationship Id="rId13" Type="http://schemas.openxmlformats.org/officeDocument/2006/relationships/image" Target="../media/image23.wmf"/><Relationship Id="rId12" Type="http://schemas.openxmlformats.org/officeDocument/2006/relationships/oleObject" Target="../embeddings/oleObject12.bin"/><Relationship Id="rId11" Type="http://schemas.openxmlformats.org/officeDocument/2006/relationships/image" Target="../media/image22.wmf"/><Relationship Id="rId10" Type="http://schemas.openxmlformats.org/officeDocument/2006/relationships/oleObject" Target="../embeddings/oleObject11.bin"/><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22.wmf"/><Relationship Id="rId3" Type="http://schemas.openxmlformats.org/officeDocument/2006/relationships/oleObject" Target="../embeddings/oleObject14.bin"/><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6.v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25.w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7.vml"/><Relationship Id="rId7"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26.wmf"/><Relationship Id="rId1"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9.wmf"/><Relationship Id="rId3" Type="http://schemas.openxmlformats.org/officeDocument/2006/relationships/oleObject" Target="../embeddings/oleObject18.bin"/><Relationship Id="rId2" Type="http://schemas.openxmlformats.org/officeDocument/2006/relationships/image" Target="../media/image28.wmf"/><Relationship Id="rId10" Type="http://schemas.openxmlformats.org/officeDocument/2006/relationships/notesSlide" Target="../notesSlides/notesSlide13.xml"/><Relationship Id="rId1"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1.x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 Id="rId3" Type="http://schemas.openxmlformats.org/officeDocument/2006/relationships/oleObject" Target="../embeddings/oleObject20.bin"/><Relationship Id="rId2" Type="http://schemas.openxmlformats.org/officeDocument/2006/relationships/image" Target="../media/image30.wmf"/><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36.wmf"/><Relationship Id="rId7" Type="http://schemas.openxmlformats.org/officeDocument/2006/relationships/oleObject" Target="../embeddings/oleObject25.bin"/><Relationship Id="rId6" Type="http://schemas.openxmlformats.org/officeDocument/2006/relationships/image" Target="../media/image35.wmf"/><Relationship Id="rId5" Type="http://schemas.openxmlformats.org/officeDocument/2006/relationships/oleObject" Target="../embeddings/oleObject24.bin"/><Relationship Id="rId4" Type="http://schemas.openxmlformats.org/officeDocument/2006/relationships/image" Target="../media/image34.wmf"/><Relationship Id="rId36" Type="http://schemas.openxmlformats.org/officeDocument/2006/relationships/vmlDrawing" Target="../drawings/vmlDrawing10.vml"/><Relationship Id="rId35" Type="http://schemas.openxmlformats.org/officeDocument/2006/relationships/slideLayout" Target="../slideLayouts/slideLayout5.xml"/><Relationship Id="rId34" Type="http://schemas.openxmlformats.org/officeDocument/2006/relationships/image" Target="../media/image49.wmf"/><Relationship Id="rId33" Type="http://schemas.openxmlformats.org/officeDocument/2006/relationships/oleObject" Target="../embeddings/oleObject38.bin"/><Relationship Id="rId32" Type="http://schemas.openxmlformats.org/officeDocument/2006/relationships/image" Target="../media/image48.wmf"/><Relationship Id="rId31" Type="http://schemas.openxmlformats.org/officeDocument/2006/relationships/oleObject" Target="../embeddings/oleObject37.bin"/><Relationship Id="rId30" Type="http://schemas.openxmlformats.org/officeDocument/2006/relationships/image" Target="../media/image47.wmf"/><Relationship Id="rId3" Type="http://schemas.openxmlformats.org/officeDocument/2006/relationships/oleObject" Target="../embeddings/oleObject23.bin"/><Relationship Id="rId29" Type="http://schemas.openxmlformats.org/officeDocument/2006/relationships/oleObject" Target="../embeddings/oleObject36.bin"/><Relationship Id="rId28" Type="http://schemas.openxmlformats.org/officeDocument/2006/relationships/image" Target="../media/image46.wmf"/><Relationship Id="rId27" Type="http://schemas.openxmlformats.org/officeDocument/2006/relationships/oleObject" Target="../embeddings/oleObject35.bin"/><Relationship Id="rId26" Type="http://schemas.openxmlformats.org/officeDocument/2006/relationships/image" Target="../media/image45.wmf"/><Relationship Id="rId25" Type="http://schemas.openxmlformats.org/officeDocument/2006/relationships/oleObject" Target="../embeddings/oleObject34.bin"/><Relationship Id="rId24" Type="http://schemas.openxmlformats.org/officeDocument/2006/relationships/image" Target="../media/image44.wmf"/><Relationship Id="rId23" Type="http://schemas.openxmlformats.org/officeDocument/2006/relationships/oleObject" Target="../embeddings/oleObject33.bin"/><Relationship Id="rId22" Type="http://schemas.openxmlformats.org/officeDocument/2006/relationships/image" Target="../media/image43.wmf"/><Relationship Id="rId21" Type="http://schemas.openxmlformats.org/officeDocument/2006/relationships/oleObject" Target="../embeddings/oleObject32.bin"/><Relationship Id="rId20" Type="http://schemas.openxmlformats.org/officeDocument/2006/relationships/image" Target="../media/image42.wmf"/><Relationship Id="rId2" Type="http://schemas.openxmlformats.org/officeDocument/2006/relationships/image" Target="../media/image33.wmf"/><Relationship Id="rId19" Type="http://schemas.openxmlformats.org/officeDocument/2006/relationships/oleObject" Target="../embeddings/oleObject31.bin"/><Relationship Id="rId18" Type="http://schemas.openxmlformats.org/officeDocument/2006/relationships/image" Target="../media/image41.wmf"/><Relationship Id="rId17" Type="http://schemas.openxmlformats.org/officeDocument/2006/relationships/oleObject" Target="../embeddings/oleObject30.bin"/><Relationship Id="rId16" Type="http://schemas.openxmlformats.org/officeDocument/2006/relationships/image" Target="../media/image40.wmf"/><Relationship Id="rId15" Type="http://schemas.openxmlformats.org/officeDocument/2006/relationships/oleObject" Target="../embeddings/oleObject29.bin"/><Relationship Id="rId14" Type="http://schemas.openxmlformats.org/officeDocument/2006/relationships/image" Target="../media/image39.wmf"/><Relationship Id="rId13" Type="http://schemas.openxmlformats.org/officeDocument/2006/relationships/oleObject" Target="../embeddings/oleObject28.bin"/><Relationship Id="rId12" Type="http://schemas.openxmlformats.org/officeDocument/2006/relationships/image" Target="../media/image38.wmf"/><Relationship Id="rId11" Type="http://schemas.openxmlformats.org/officeDocument/2006/relationships/oleObject" Target="../embeddings/oleObject27.bin"/><Relationship Id="rId10" Type="http://schemas.openxmlformats.org/officeDocument/2006/relationships/image" Target="../media/image37.wmf"/><Relationship Id="rId1"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52.wmf"/><Relationship Id="rId7" Type="http://schemas.openxmlformats.org/officeDocument/2006/relationships/oleObject" Target="../embeddings/oleObject42.bin"/><Relationship Id="rId6" Type="http://schemas.openxmlformats.org/officeDocument/2006/relationships/image" Target="../media/image51.wmf"/><Relationship Id="rId5" Type="http://schemas.openxmlformats.org/officeDocument/2006/relationships/oleObject" Target="../embeddings/oleObject41.bin"/><Relationship Id="rId4" Type="http://schemas.openxmlformats.org/officeDocument/2006/relationships/image" Target="../media/image50.wmf"/><Relationship Id="rId3" Type="http://schemas.openxmlformats.org/officeDocument/2006/relationships/oleObject" Target="../embeddings/oleObject40.bin"/><Relationship Id="rId2" Type="http://schemas.openxmlformats.org/officeDocument/2006/relationships/image" Target="../media/image33.wmf"/><Relationship Id="rId16" Type="http://schemas.openxmlformats.org/officeDocument/2006/relationships/vmlDrawing" Target="../drawings/vmlDrawing11.vml"/><Relationship Id="rId15" Type="http://schemas.openxmlformats.org/officeDocument/2006/relationships/slideLayout" Target="../slideLayouts/slideLayout9.xml"/><Relationship Id="rId14" Type="http://schemas.openxmlformats.org/officeDocument/2006/relationships/image" Target="../media/image55.wmf"/><Relationship Id="rId13" Type="http://schemas.openxmlformats.org/officeDocument/2006/relationships/oleObject" Target="../embeddings/oleObject45.bin"/><Relationship Id="rId12" Type="http://schemas.openxmlformats.org/officeDocument/2006/relationships/image" Target="../media/image54.wmf"/><Relationship Id="rId11" Type="http://schemas.openxmlformats.org/officeDocument/2006/relationships/oleObject" Target="../embeddings/oleObject44.bin"/><Relationship Id="rId10" Type="http://schemas.openxmlformats.org/officeDocument/2006/relationships/image" Target="../media/image53.wmf"/><Relationship Id="rId1" Type="http://schemas.openxmlformats.org/officeDocument/2006/relationships/oleObject" Target="../embeddings/oleObject39.bin"/></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9.wmf"/><Relationship Id="rId7" Type="http://schemas.openxmlformats.org/officeDocument/2006/relationships/oleObject" Target="../embeddings/oleObject49.bin"/><Relationship Id="rId6" Type="http://schemas.openxmlformats.org/officeDocument/2006/relationships/image" Target="../media/image58.wmf"/><Relationship Id="rId5" Type="http://schemas.openxmlformats.org/officeDocument/2006/relationships/oleObject" Target="../embeddings/oleObject48.bin"/><Relationship Id="rId4" Type="http://schemas.openxmlformats.org/officeDocument/2006/relationships/image" Target="../media/image57.wmf"/><Relationship Id="rId38" Type="http://schemas.openxmlformats.org/officeDocument/2006/relationships/vmlDrawing" Target="../drawings/vmlDrawing12.vml"/><Relationship Id="rId37" Type="http://schemas.openxmlformats.org/officeDocument/2006/relationships/slideLayout" Target="../slideLayouts/slideLayout13.xml"/><Relationship Id="rId36" Type="http://schemas.openxmlformats.org/officeDocument/2006/relationships/image" Target="../media/image74.png"/><Relationship Id="rId35" Type="http://schemas.openxmlformats.org/officeDocument/2006/relationships/image" Target="../media/image73.png"/><Relationship Id="rId34" Type="http://schemas.openxmlformats.org/officeDocument/2006/relationships/image" Target="../media/image72.wmf"/><Relationship Id="rId33" Type="http://schemas.openxmlformats.org/officeDocument/2006/relationships/oleObject" Target="../embeddings/oleObject62.bin"/><Relationship Id="rId32" Type="http://schemas.openxmlformats.org/officeDocument/2006/relationships/image" Target="../media/image71.wmf"/><Relationship Id="rId31" Type="http://schemas.openxmlformats.org/officeDocument/2006/relationships/oleObject" Target="../embeddings/oleObject61.bin"/><Relationship Id="rId30" Type="http://schemas.openxmlformats.org/officeDocument/2006/relationships/image" Target="../media/image70.wmf"/><Relationship Id="rId3" Type="http://schemas.openxmlformats.org/officeDocument/2006/relationships/oleObject" Target="../embeddings/oleObject47.bin"/><Relationship Id="rId29" Type="http://schemas.openxmlformats.org/officeDocument/2006/relationships/oleObject" Target="../embeddings/oleObject60.bin"/><Relationship Id="rId28" Type="http://schemas.openxmlformats.org/officeDocument/2006/relationships/image" Target="../media/image69.wmf"/><Relationship Id="rId27" Type="http://schemas.openxmlformats.org/officeDocument/2006/relationships/oleObject" Target="../embeddings/oleObject59.bin"/><Relationship Id="rId26" Type="http://schemas.openxmlformats.org/officeDocument/2006/relationships/image" Target="../media/image68.wmf"/><Relationship Id="rId25" Type="http://schemas.openxmlformats.org/officeDocument/2006/relationships/oleObject" Target="../embeddings/oleObject58.bin"/><Relationship Id="rId24" Type="http://schemas.openxmlformats.org/officeDocument/2006/relationships/image" Target="../media/image67.wmf"/><Relationship Id="rId23" Type="http://schemas.openxmlformats.org/officeDocument/2006/relationships/oleObject" Target="../embeddings/oleObject57.bin"/><Relationship Id="rId22" Type="http://schemas.openxmlformats.org/officeDocument/2006/relationships/image" Target="../media/image66.wmf"/><Relationship Id="rId21" Type="http://schemas.openxmlformats.org/officeDocument/2006/relationships/oleObject" Target="../embeddings/oleObject56.bin"/><Relationship Id="rId20" Type="http://schemas.openxmlformats.org/officeDocument/2006/relationships/image" Target="../media/image65.wmf"/><Relationship Id="rId2" Type="http://schemas.openxmlformats.org/officeDocument/2006/relationships/image" Target="../media/image56.wmf"/><Relationship Id="rId19" Type="http://schemas.openxmlformats.org/officeDocument/2006/relationships/oleObject" Target="../embeddings/oleObject55.bin"/><Relationship Id="rId18" Type="http://schemas.openxmlformats.org/officeDocument/2006/relationships/image" Target="../media/image64.wmf"/><Relationship Id="rId17" Type="http://schemas.openxmlformats.org/officeDocument/2006/relationships/oleObject" Target="../embeddings/oleObject54.bin"/><Relationship Id="rId16" Type="http://schemas.openxmlformats.org/officeDocument/2006/relationships/image" Target="../media/image63.wmf"/><Relationship Id="rId15" Type="http://schemas.openxmlformats.org/officeDocument/2006/relationships/oleObject" Target="../embeddings/oleObject53.bin"/><Relationship Id="rId14" Type="http://schemas.openxmlformats.org/officeDocument/2006/relationships/image" Target="../media/image62.wmf"/><Relationship Id="rId13" Type="http://schemas.openxmlformats.org/officeDocument/2006/relationships/oleObject" Target="../embeddings/oleObject52.bin"/><Relationship Id="rId12" Type="http://schemas.openxmlformats.org/officeDocument/2006/relationships/image" Target="../media/image61.wmf"/><Relationship Id="rId11" Type="http://schemas.openxmlformats.org/officeDocument/2006/relationships/oleObject" Target="../embeddings/oleObject51.bin"/><Relationship Id="rId10" Type="http://schemas.openxmlformats.org/officeDocument/2006/relationships/image" Target="../media/image60.wmf"/><Relationship Id="rId1"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8.wmf"/><Relationship Id="rId7" Type="http://schemas.openxmlformats.org/officeDocument/2006/relationships/oleObject" Target="../embeddings/oleObject66.bin"/><Relationship Id="rId6" Type="http://schemas.openxmlformats.org/officeDocument/2006/relationships/image" Target="../media/image77.wmf"/><Relationship Id="rId5" Type="http://schemas.openxmlformats.org/officeDocument/2006/relationships/oleObject" Target="../embeddings/oleObject65.bin"/><Relationship Id="rId4" Type="http://schemas.openxmlformats.org/officeDocument/2006/relationships/image" Target="../media/image76.wmf"/><Relationship Id="rId3" Type="http://schemas.openxmlformats.org/officeDocument/2006/relationships/oleObject" Target="../embeddings/oleObject64.bin"/><Relationship Id="rId2" Type="http://schemas.openxmlformats.org/officeDocument/2006/relationships/image" Target="../media/image75.wmf"/><Relationship Id="rId18" Type="http://schemas.openxmlformats.org/officeDocument/2006/relationships/vmlDrawing" Target="../drawings/vmlDrawing13.vml"/><Relationship Id="rId17" Type="http://schemas.openxmlformats.org/officeDocument/2006/relationships/slideLayout" Target="../slideLayouts/slideLayout17.xml"/><Relationship Id="rId16" Type="http://schemas.openxmlformats.org/officeDocument/2006/relationships/image" Target="../media/image74.png"/><Relationship Id="rId15" Type="http://schemas.openxmlformats.org/officeDocument/2006/relationships/image" Target="../media/image73.png"/><Relationship Id="rId14" Type="http://schemas.openxmlformats.org/officeDocument/2006/relationships/image" Target="../media/image55.wmf"/><Relationship Id="rId13" Type="http://schemas.openxmlformats.org/officeDocument/2006/relationships/oleObject" Target="../embeddings/oleObject69.bin"/><Relationship Id="rId12" Type="http://schemas.openxmlformats.org/officeDocument/2006/relationships/image" Target="../media/image80.wmf"/><Relationship Id="rId11" Type="http://schemas.openxmlformats.org/officeDocument/2006/relationships/oleObject" Target="../embeddings/oleObject68.bin"/><Relationship Id="rId10" Type="http://schemas.openxmlformats.org/officeDocument/2006/relationships/image" Target="../media/image79.wmf"/><Relationship Id="rId1" Type="http://schemas.openxmlformats.org/officeDocument/2006/relationships/oleObject" Target="../embeddings/oleObject6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82.png"/><Relationship Id="rId1" Type="http://schemas.openxmlformats.org/officeDocument/2006/relationships/image" Target="../media/image8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8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85.png"/><Relationship Id="rId1" Type="http://schemas.openxmlformats.org/officeDocument/2006/relationships/image" Target="../media/image8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8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4.vml"/><Relationship Id="rId3" Type="http://schemas.openxmlformats.org/officeDocument/2006/relationships/slideLayout" Target="../slideLayouts/slideLayout1.xml"/><Relationship Id="rId2" Type="http://schemas.openxmlformats.org/officeDocument/2006/relationships/image" Target="../media/image87.wmf"/><Relationship Id="rId1" Type="http://schemas.openxmlformats.org/officeDocument/2006/relationships/oleObject" Target="../embeddings/oleObject70.bin"/></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vmlDrawing" Target="../drawings/vmlDrawing15.vml"/><Relationship Id="rId7" Type="http://schemas.openxmlformats.org/officeDocument/2006/relationships/slideLayout" Target="../slideLayouts/slideLayout1.xml"/><Relationship Id="rId6" Type="http://schemas.openxmlformats.org/officeDocument/2006/relationships/image" Target="../media/image90.wmf"/><Relationship Id="rId5" Type="http://schemas.openxmlformats.org/officeDocument/2006/relationships/oleObject" Target="../embeddings/oleObject73.bin"/><Relationship Id="rId4" Type="http://schemas.openxmlformats.org/officeDocument/2006/relationships/image" Target="../media/image89.wmf"/><Relationship Id="rId3" Type="http://schemas.openxmlformats.org/officeDocument/2006/relationships/oleObject" Target="../embeddings/oleObject72.bin"/><Relationship Id="rId2" Type="http://schemas.openxmlformats.org/officeDocument/2006/relationships/image" Target="../media/image88.wmf"/><Relationship Id="rId1" Type="http://schemas.openxmlformats.org/officeDocument/2006/relationships/oleObject" Target="../embeddings/oleObject71.bin"/></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vmlDrawing" Target="../drawings/vmlDrawing16.vml"/><Relationship Id="rId4" Type="http://schemas.openxmlformats.org/officeDocument/2006/relationships/slideLayout" Target="../slideLayouts/slideLayout1.xml"/><Relationship Id="rId3" Type="http://schemas.openxmlformats.org/officeDocument/2006/relationships/image" Target="../media/image92.wmf"/><Relationship Id="rId2" Type="http://schemas.openxmlformats.org/officeDocument/2006/relationships/oleObject" Target="../embeddings/oleObject74.bin"/><Relationship Id="rId1" Type="http://schemas.openxmlformats.org/officeDocument/2006/relationships/image" Target="../media/image9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6.wmf"/><Relationship Id="rId7" Type="http://schemas.openxmlformats.org/officeDocument/2006/relationships/oleObject" Target="../embeddings/oleObject78.bin"/><Relationship Id="rId6" Type="http://schemas.openxmlformats.org/officeDocument/2006/relationships/image" Target="../media/image95.wmf"/><Relationship Id="rId5" Type="http://schemas.openxmlformats.org/officeDocument/2006/relationships/oleObject" Target="../embeddings/oleObject77.bin"/><Relationship Id="rId4" Type="http://schemas.openxmlformats.org/officeDocument/2006/relationships/image" Target="../media/image94.wmf"/><Relationship Id="rId3" Type="http://schemas.openxmlformats.org/officeDocument/2006/relationships/oleObject" Target="../embeddings/oleObject76.bin"/><Relationship Id="rId2" Type="http://schemas.openxmlformats.org/officeDocument/2006/relationships/image" Target="../media/image93.wmf"/><Relationship Id="rId11" Type="http://schemas.openxmlformats.org/officeDocument/2006/relationships/notesSlide" Target="../notesSlides/notesSlide26.xml"/><Relationship Id="rId10" Type="http://schemas.openxmlformats.org/officeDocument/2006/relationships/vmlDrawing" Target="../drawings/vmlDrawing17.vml"/><Relationship Id="rId1" Type="http://schemas.openxmlformats.org/officeDocument/2006/relationships/oleObject" Target="../embeddings/oleObject75.bin"/></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18.vml"/><Relationship Id="rId5" Type="http://schemas.openxmlformats.org/officeDocument/2006/relationships/slideLayout" Target="../slideLayouts/slideLayout1.xml"/><Relationship Id="rId4" Type="http://schemas.openxmlformats.org/officeDocument/2006/relationships/image" Target="../media/image98.wmf"/><Relationship Id="rId3" Type="http://schemas.openxmlformats.org/officeDocument/2006/relationships/oleObject" Target="../embeddings/oleObject80.bin"/><Relationship Id="rId2" Type="http://schemas.openxmlformats.org/officeDocument/2006/relationships/image" Target="../media/image97.wmf"/><Relationship Id="rId1" Type="http://schemas.openxmlformats.org/officeDocument/2006/relationships/oleObject" Target="../embeddings/oleObject79.bin"/></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19.vml"/><Relationship Id="rId5" Type="http://schemas.openxmlformats.org/officeDocument/2006/relationships/slideLayout" Target="../slideLayouts/slideLayout1.xml"/><Relationship Id="rId4" Type="http://schemas.openxmlformats.org/officeDocument/2006/relationships/image" Target="../media/image100.wmf"/><Relationship Id="rId3" Type="http://schemas.openxmlformats.org/officeDocument/2006/relationships/oleObject" Target="../embeddings/oleObject82.bin"/><Relationship Id="rId2" Type="http://schemas.openxmlformats.org/officeDocument/2006/relationships/image" Target="../media/image99.wmf"/><Relationship Id="rId1" Type="http://schemas.openxmlformats.org/officeDocument/2006/relationships/oleObject" Target="../embeddings/oleObject81.bin"/></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20.vml"/><Relationship Id="rId5" Type="http://schemas.openxmlformats.org/officeDocument/2006/relationships/slideLayout" Target="../slideLayouts/slideLayout1.xml"/><Relationship Id="rId4" Type="http://schemas.openxmlformats.org/officeDocument/2006/relationships/image" Target="../media/image102.wmf"/><Relationship Id="rId3" Type="http://schemas.openxmlformats.org/officeDocument/2006/relationships/oleObject" Target="../embeddings/oleObject84.bin"/><Relationship Id="rId2" Type="http://schemas.openxmlformats.org/officeDocument/2006/relationships/image" Target="../media/image101.wmf"/><Relationship Id="rId1" Type="http://schemas.openxmlformats.org/officeDocument/2006/relationships/oleObject" Target="../embeddings/oleObject8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 Type="http://schemas.openxmlformats.org/officeDocument/2006/relationships/image" Target="../media/image1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7.wmf"/><Relationship Id="rId3" Type="http://schemas.openxmlformats.org/officeDocument/2006/relationships/oleObject" Target="../embeddings/oleObject5.bin"/><Relationship Id="rId2" Type="http://schemas.openxmlformats.org/officeDocument/2006/relationships/image" Target="../media/image16.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fontScale="92500"/>
          </a:bodyPr>
          <a:lstStyle/>
          <a:p>
            <a:pPr>
              <a:lnSpc>
                <a:spcPts val="4200"/>
              </a:lnSpc>
            </a:pPr>
            <a:r>
              <a:rPr lang="zh-CN" altLang="en-US" sz="3600">
                <a:latin typeface="华文行楷" panose="02010800040101010101" pitchFamily="2" charset="-122"/>
                <a:ea typeface="华文行楷" panose="02010800040101010101" pitchFamily="2" charset="-122"/>
              </a:rPr>
              <a:t>本课件包括演示文稿、示例、代码、题库、视频和声音等内容，北风网和讲师拥有完全知识产权；只限于善意学习者在本课程使用，不得在课程范围外向任何第三方散播。任何其他人或者机构不得盗版、复制、仿造其中的创意和内容，我们保留一切通过法律手段追究违反者的权利。</a:t>
            </a:r>
            <a:endParaRPr lang="en-US" altLang="zh-CN" sz="3600">
              <a:latin typeface="华文行楷" panose="02010800040101010101" pitchFamily="2" charset="-122"/>
              <a:ea typeface="华文行楷" panose="02010800040101010101" pitchFamily="2" charset="-122"/>
            </a:endParaRPr>
          </a:p>
          <a:p>
            <a:pPr>
              <a:lnSpc>
                <a:spcPts val="4200"/>
              </a:lnSpc>
            </a:pPr>
            <a:r>
              <a:rPr lang="zh-CN" altLang="en-US" sz="3600">
                <a:latin typeface="华文行楷" panose="02010800040101010101" pitchFamily="2" charset="-122"/>
                <a:ea typeface="华文行楷" panose="02010800040101010101" pitchFamily="2" charset="-122"/>
              </a:rPr>
              <a:t>课程详情请咨询</a:t>
            </a:r>
            <a:endParaRPr lang="en-US" altLang="zh-CN" sz="36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微信公众号：北风教育</a:t>
            </a:r>
            <a:endParaRPr lang="en-US" altLang="zh-CN" sz="32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官方网址：</a:t>
            </a:r>
            <a:r>
              <a:rPr lang="en-US" altLang="zh-CN" sz="3200">
                <a:latin typeface="华文行楷" panose="02010800040101010101" pitchFamily="2" charset="-122"/>
                <a:ea typeface="华文行楷" panose="02010800040101010101" pitchFamily="2" charset="-122"/>
              </a:rPr>
              <a:t>http://www.ibeifeng.com/</a:t>
            </a:r>
            <a:endParaRPr lang="zh-CN" altLang="en-US" sz="3200">
              <a:latin typeface="华文行楷" panose="02010800040101010101" pitchFamily="2" charset="-122"/>
              <a:ea typeface="华文行楷" panose="02010800040101010101" pitchFamily="2" charset="-122"/>
            </a:endParaRPr>
          </a:p>
        </p:txBody>
      </p:sp>
      <p:sp>
        <p:nvSpPr>
          <p:cNvPr id="3" name="标题 2"/>
          <p:cNvSpPr>
            <a:spLocks noGrp="1"/>
          </p:cNvSpPr>
          <p:nvPr>
            <p:ph type="title"/>
          </p:nvPr>
        </p:nvSpPr>
        <p:spPr/>
        <p:txBody>
          <a:bodyPr>
            <a:normAutofit/>
          </a:bodyPr>
          <a:lstStyle/>
          <a:p>
            <a:r>
              <a:rPr lang="zh-CN" altLang="en-US" sz="4400"/>
              <a:t>法律声明</a:t>
            </a:r>
            <a:endParaRPr lang="zh-CN" altLang="en-US" sz="4400"/>
          </a:p>
        </p:txBody>
      </p:sp>
      <p:pic>
        <p:nvPicPr>
          <p:cNvPr id="1028" name="Picture 4" descr="http://www.ibeifeng.com/themes/newibeifeng/images/bfjywx.jpg"/>
          <p:cNvPicPr>
            <a:picLocks noChangeAspect="1" noChangeArrowheads="1"/>
          </p:cNvPicPr>
          <p:nvPr/>
        </p:nvPicPr>
        <p:blipFill rotWithShape="1">
          <a:blip r:embed="rId1">
            <a:extLst>
              <a:ext uri="{28A0092B-C50C-407E-A947-70E740481C1C}">
                <a14:useLocalDpi xmlns:a14="http://schemas.microsoft.com/office/drawing/2010/main" val="0"/>
              </a:ext>
            </a:extLst>
          </a:blip>
          <a:srcRect l="10866" t="9333" r="11517" b="24001"/>
          <a:stretch>
            <a:fillRect/>
          </a:stretch>
        </p:blipFill>
        <p:spPr bwMode="auto">
          <a:xfrm>
            <a:off x="8687494" y="4129572"/>
            <a:ext cx="2376265" cy="2376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朴素贝叶斯</a:t>
            </a:r>
            <a:r>
              <a:rPr lang="en-US" altLang="zh-CN" sz="2400" dirty="0">
                <a:solidFill>
                  <a:schemeClr val="tx1"/>
                </a:solidFill>
              </a:rPr>
              <a:t>(Naive Bayes</a:t>
            </a:r>
            <a:r>
              <a:rPr lang="zh-CN" altLang="en-US" sz="2400" dirty="0">
                <a:solidFill>
                  <a:schemeClr val="tx1"/>
                </a:solidFill>
              </a:rPr>
              <a:t>， </a:t>
            </a:r>
            <a:r>
              <a:rPr lang="en-US" altLang="zh-CN" sz="2400" dirty="0">
                <a:solidFill>
                  <a:schemeClr val="tx1"/>
                </a:solidFill>
              </a:rPr>
              <a:t>NB)</a:t>
            </a:r>
            <a:r>
              <a:rPr lang="zh-CN" altLang="en-US" sz="2400" dirty="0">
                <a:solidFill>
                  <a:schemeClr val="tx1"/>
                </a:solidFill>
              </a:rPr>
              <a:t>是基于</a:t>
            </a:r>
            <a:r>
              <a:rPr lang="en-US" altLang="zh-CN" sz="2400" dirty="0">
                <a:solidFill>
                  <a:schemeClr val="tx1"/>
                </a:solidFill>
              </a:rPr>
              <a:t>“</a:t>
            </a:r>
            <a:r>
              <a:rPr lang="zh-CN" altLang="en-US" sz="2400" b="1" dirty="0">
                <a:solidFill>
                  <a:srgbClr val="FF0000"/>
                </a:solidFill>
              </a:rPr>
              <a:t>特征之间是独立的</a:t>
            </a:r>
            <a:r>
              <a:rPr lang="en-US" altLang="zh-CN" sz="2400" dirty="0">
                <a:solidFill>
                  <a:schemeClr val="tx1"/>
                </a:solidFill>
              </a:rPr>
              <a:t>”</a:t>
            </a:r>
            <a:r>
              <a:rPr lang="zh-CN" altLang="en-US" sz="2400" dirty="0">
                <a:solidFill>
                  <a:schemeClr val="tx1"/>
                </a:solidFill>
              </a:rPr>
              <a:t>这一朴素假设，应用贝叶斯定理的监督学习算法</a:t>
            </a:r>
            <a:endParaRPr lang="zh-CN" altLang="en-US" sz="2400" dirty="0">
              <a:solidFill>
                <a:schemeClr val="tx1"/>
              </a:solidFill>
            </a:endParaRPr>
          </a:p>
          <a:p>
            <a:pPr>
              <a:lnSpc>
                <a:spcPct val="150000"/>
              </a:lnSpc>
            </a:pPr>
            <a:r>
              <a:rPr lang="zh-CN" altLang="en-US" sz="2400" dirty="0">
                <a:solidFill>
                  <a:schemeClr val="tx1"/>
                </a:solidFill>
              </a:rPr>
              <a:t>对应给定的样本</a:t>
            </a:r>
            <a:r>
              <a:rPr lang="en-US" altLang="zh-CN" sz="2400" dirty="0">
                <a:solidFill>
                  <a:schemeClr val="tx1"/>
                </a:solidFill>
              </a:rPr>
              <a:t>X</a:t>
            </a:r>
            <a:r>
              <a:rPr lang="zh-CN" altLang="en-US" sz="2400" dirty="0">
                <a:solidFill>
                  <a:schemeClr val="tx1"/>
                </a:solidFill>
              </a:rPr>
              <a:t>的特征向量</a:t>
            </a:r>
            <a:r>
              <a:rPr lang="en-US" altLang="zh-CN" sz="2400" dirty="0">
                <a:solidFill>
                  <a:schemeClr val="tx1"/>
                </a:solidFill>
              </a:rPr>
              <a:t>x</a:t>
            </a:r>
            <a:r>
              <a:rPr lang="en-US" altLang="zh-CN" sz="2400" baseline="-25000" dirty="0">
                <a:solidFill>
                  <a:schemeClr val="tx1"/>
                </a:solidFill>
              </a:rPr>
              <a:t>1</a:t>
            </a:r>
            <a:r>
              <a:rPr lang="en-US" altLang="zh-CN" sz="2400" dirty="0">
                <a:solidFill>
                  <a:schemeClr val="tx1"/>
                </a:solidFill>
              </a:rPr>
              <a:t>,x</a:t>
            </a:r>
            <a:r>
              <a:rPr lang="en-US" altLang="zh-CN" sz="2400" baseline="-25000" dirty="0">
                <a:solidFill>
                  <a:schemeClr val="tx1"/>
                </a:solidFill>
              </a:rPr>
              <a:t>2</a:t>
            </a:r>
            <a:r>
              <a:rPr lang="en-US" altLang="zh-CN" sz="2400" dirty="0">
                <a:solidFill>
                  <a:schemeClr val="tx1"/>
                </a:solidFill>
              </a:rPr>
              <a:t>,...,x</a:t>
            </a:r>
            <a:r>
              <a:rPr lang="en-US" altLang="zh-CN" sz="2400" baseline="-25000" dirty="0">
                <a:solidFill>
                  <a:schemeClr val="tx1"/>
                </a:solidFill>
              </a:rPr>
              <a:t>m</a:t>
            </a:r>
            <a:r>
              <a:rPr lang="zh-CN" altLang="en-US" sz="2400" dirty="0">
                <a:solidFill>
                  <a:schemeClr val="tx1"/>
                </a:solidFill>
              </a:rPr>
              <a:t>；该样本</a:t>
            </a:r>
            <a:r>
              <a:rPr lang="en-US" altLang="zh-CN" sz="2400" dirty="0">
                <a:solidFill>
                  <a:schemeClr val="tx1"/>
                </a:solidFill>
              </a:rPr>
              <a:t>X</a:t>
            </a:r>
            <a:r>
              <a:rPr lang="zh-CN" altLang="en-US" sz="2400" dirty="0">
                <a:solidFill>
                  <a:schemeClr val="tx1"/>
                </a:solidFill>
              </a:rPr>
              <a:t>的类别</a:t>
            </a:r>
            <a:r>
              <a:rPr lang="en-US" altLang="zh-CN" sz="2400" dirty="0">
                <a:solidFill>
                  <a:schemeClr val="tx1"/>
                </a:solidFill>
              </a:rPr>
              <a:t>y</a:t>
            </a:r>
            <a:r>
              <a:rPr lang="zh-CN" altLang="en-US" sz="2400" dirty="0">
                <a:solidFill>
                  <a:schemeClr val="tx1"/>
                </a:solidFill>
              </a:rPr>
              <a:t>的概率可以由贝叶斯公式得到：</a:t>
            </a:r>
            <a:endParaRPr lang="zh-CN" altLang="en-US" sz="2400" dirty="0">
              <a:solidFill>
                <a:schemeClr val="tx1"/>
              </a:solidFill>
            </a:endParaRPr>
          </a:p>
          <a:p>
            <a:pPr>
              <a:lnSpc>
                <a:spcPct val="150000"/>
              </a:lnSpc>
            </a:pP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朴素贝叶斯算法</a:t>
            </a:r>
            <a:endParaRPr lang="zh-CN" altLang="en-US" dirty="0"/>
          </a:p>
        </p:txBody>
      </p:sp>
      <p:graphicFrame>
        <p:nvGraphicFramePr>
          <p:cNvPr id="2" name="对象 1">
            <a:hlinkClick r:id="" action="ppaction://ole?verb=0"/>
          </p:cNvPr>
          <p:cNvGraphicFramePr>
            <a:graphicFrameLocks noChangeAspect="1"/>
          </p:cNvGraphicFramePr>
          <p:nvPr/>
        </p:nvGraphicFramePr>
        <p:xfrm>
          <a:off x="2010093" y="3668395"/>
          <a:ext cx="6383655" cy="1113155"/>
        </p:xfrm>
        <a:graphic>
          <a:graphicData uri="http://schemas.openxmlformats.org/presentationml/2006/ole">
            <mc:AlternateContent xmlns:mc="http://schemas.openxmlformats.org/markup-compatibility/2006">
              <mc:Choice xmlns:v="urn:schemas-microsoft-com:vml" Requires="v">
                <p:oleObj spid="_x0000_s3089" name="" r:id="rId1" imgW="2476500" imgH="431800" progId="Equation.KSEE3">
                  <p:embed/>
                </p:oleObj>
              </mc:Choice>
              <mc:Fallback>
                <p:oleObj name="" r:id="rId1" imgW="2476500" imgH="431800" progId="Equation.KSEE3">
                  <p:embed/>
                  <p:pic>
                    <p:nvPicPr>
                      <p:cNvPr id="0" name="图片 3072"/>
                      <p:cNvPicPr/>
                      <p:nvPr/>
                    </p:nvPicPr>
                    <p:blipFill>
                      <a:blip r:embed="rId2"/>
                      <a:stretch>
                        <a:fillRect/>
                      </a:stretch>
                    </p:blipFill>
                    <p:spPr>
                      <a:xfrm>
                        <a:off x="2010093" y="3668395"/>
                        <a:ext cx="6383655" cy="111315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822325"/>
            <a:ext cx="11178540" cy="807085"/>
          </a:xfrm>
        </p:spPr>
        <p:txBody>
          <a:bodyPr>
            <a:normAutofit/>
          </a:bodyPr>
          <a:lstStyle/>
          <a:p>
            <a:pPr>
              <a:lnSpc>
                <a:spcPct val="150000"/>
              </a:lnSpc>
            </a:pPr>
            <a:r>
              <a:rPr lang="zh-CN" sz="2400" dirty="0">
                <a:solidFill>
                  <a:schemeClr val="tx1"/>
                </a:solidFill>
              </a:rPr>
              <a:t>特征属性之间是独立的，所以得到：</a:t>
            </a:r>
            <a:endParaRPr lang="zh-CN" sz="2400" dirty="0">
              <a:solidFill>
                <a:schemeClr val="tx1"/>
              </a:solidFill>
            </a:endParaRPr>
          </a:p>
        </p:txBody>
      </p:sp>
      <p:sp>
        <p:nvSpPr>
          <p:cNvPr id="3" name="标题 2"/>
          <p:cNvSpPr>
            <a:spLocks noGrp="1"/>
          </p:cNvSpPr>
          <p:nvPr>
            <p:ph type="title"/>
          </p:nvPr>
        </p:nvSpPr>
        <p:spPr/>
        <p:txBody>
          <a:bodyPr/>
          <a:lstStyle/>
          <a:p>
            <a:r>
              <a:rPr lang="zh-CN" altLang="en-US" dirty="0"/>
              <a:t>朴素贝叶斯算法推导</a:t>
            </a:r>
            <a:endParaRPr lang="en-US" altLang="zh-CN" dirty="0"/>
          </a:p>
        </p:txBody>
      </p:sp>
      <p:graphicFrame>
        <p:nvGraphicFramePr>
          <p:cNvPr id="5" name="对象 4">
            <a:hlinkClick r:id="" action="ppaction://ole?verb=0"/>
          </p:cNvPr>
          <p:cNvGraphicFramePr>
            <a:graphicFrameLocks noChangeAspect="1"/>
          </p:cNvGraphicFramePr>
          <p:nvPr/>
        </p:nvGraphicFramePr>
        <p:xfrm>
          <a:off x="2353310" y="1386840"/>
          <a:ext cx="8190865" cy="788670"/>
        </p:xfrm>
        <a:graphic>
          <a:graphicData uri="http://schemas.openxmlformats.org/presentationml/2006/ole">
            <mc:AlternateContent xmlns:mc="http://schemas.openxmlformats.org/markup-compatibility/2006">
              <mc:Choice xmlns:v="urn:schemas-microsoft-com:vml" Requires="v">
                <p:oleObj spid="_x0000_s4174" name="" r:id="rId1" imgW="2374265" imgH="228600" progId="Equation.KSEE3">
                  <p:embed/>
                </p:oleObj>
              </mc:Choice>
              <mc:Fallback>
                <p:oleObj name="" r:id="rId1" imgW="2374265" imgH="228600" progId="Equation.KSEE3">
                  <p:embed/>
                  <p:pic>
                    <p:nvPicPr>
                      <p:cNvPr id="0" name="图片 4096"/>
                      <p:cNvPicPr/>
                      <p:nvPr/>
                    </p:nvPicPr>
                    <p:blipFill>
                      <a:blip r:embed="rId2"/>
                      <a:stretch>
                        <a:fillRect/>
                      </a:stretch>
                    </p:blipFill>
                    <p:spPr>
                      <a:xfrm>
                        <a:off x="2353310" y="1386840"/>
                        <a:ext cx="8190865" cy="7886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451090" y="240030"/>
          <a:ext cx="4442460" cy="774700"/>
        </p:xfrm>
        <a:graphic>
          <a:graphicData uri="http://schemas.openxmlformats.org/presentationml/2006/ole">
            <mc:AlternateContent xmlns:mc="http://schemas.openxmlformats.org/markup-compatibility/2006">
              <mc:Choice xmlns:v="urn:schemas-microsoft-com:vml" Requires="v">
                <p:oleObj spid="_x0000_s4175" name="" r:id="rId3" imgW="2476500" imgH="431800" progId="Equation.KSEE3">
                  <p:embed/>
                </p:oleObj>
              </mc:Choice>
              <mc:Fallback>
                <p:oleObj name="" r:id="rId3" imgW="2476500" imgH="431800" progId="Equation.KSEE3">
                  <p:embed/>
                  <p:pic>
                    <p:nvPicPr>
                      <p:cNvPr id="0" name="图片 3072"/>
                      <p:cNvPicPr/>
                      <p:nvPr/>
                    </p:nvPicPr>
                    <p:blipFill>
                      <a:blip r:embed="rId4"/>
                      <a:stretch>
                        <a:fillRect/>
                      </a:stretch>
                    </p:blipFill>
                    <p:spPr>
                      <a:xfrm>
                        <a:off x="7451090" y="240030"/>
                        <a:ext cx="4442460" cy="774700"/>
                      </a:xfrm>
                      <a:prstGeom prst="rect">
                        <a:avLst/>
                      </a:prstGeom>
                    </p:spPr>
                  </p:pic>
                </p:oleObj>
              </mc:Fallback>
            </mc:AlternateContent>
          </a:graphicData>
        </a:graphic>
      </p:graphicFrame>
      <p:sp>
        <p:nvSpPr>
          <p:cNvPr id="8" name="内容占位符 3"/>
          <p:cNvSpPr>
            <a:spLocks noGrp="1"/>
          </p:cNvSpPr>
          <p:nvPr/>
        </p:nvSpPr>
        <p:spPr>
          <a:xfrm>
            <a:off x="533400" y="2175510"/>
            <a:ext cx="11178540" cy="80708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5"/>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6"/>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公式优化得到：</a:t>
            </a:r>
            <a:endParaRPr lang="zh-CN" altLang="en-US" sz="2400" dirty="0">
              <a:solidFill>
                <a:schemeClr val="tx1"/>
              </a:solidFill>
            </a:endParaRPr>
          </a:p>
        </p:txBody>
      </p:sp>
      <p:graphicFrame>
        <p:nvGraphicFramePr>
          <p:cNvPr id="9" name="对象 8">
            <a:hlinkClick r:id="" action="ppaction://ole?verb=0"/>
          </p:cNvPr>
          <p:cNvGraphicFramePr>
            <a:graphicFrameLocks noChangeAspect="1"/>
          </p:cNvGraphicFramePr>
          <p:nvPr/>
        </p:nvGraphicFramePr>
        <p:xfrm>
          <a:off x="1466215" y="2087563"/>
          <a:ext cx="9965055" cy="1765300"/>
        </p:xfrm>
        <a:graphic>
          <a:graphicData uri="http://schemas.openxmlformats.org/presentationml/2006/ole">
            <mc:AlternateContent xmlns:mc="http://schemas.openxmlformats.org/markup-compatibility/2006">
              <mc:Choice xmlns:v="urn:schemas-microsoft-com:vml" Requires="v">
                <p:oleObj spid="_x0000_s4176" name="" r:id="rId8" imgW="3657600" imgH="647700" progId="Equation.KSEE3">
                  <p:embed/>
                </p:oleObj>
              </mc:Choice>
              <mc:Fallback>
                <p:oleObj name="" r:id="rId8" imgW="3657600" imgH="647700" progId="Equation.KSEE3">
                  <p:embed/>
                  <p:pic>
                    <p:nvPicPr>
                      <p:cNvPr id="0" name="图片 3072"/>
                      <p:cNvPicPr/>
                      <p:nvPr/>
                    </p:nvPicPr>
                    <p:blipFill>
                      <a:blip r:embed="rId9"/>
                      <a:stretch>
                        <a:fillRect/>
                      </a:stretch>
                    </p:blipFill>
                    <p:spPr>
                      <a:xfrm>
                        <a:off x="1466215" y="2087563"/>
                        <a:ext cx="9965055" cy="1765300"/>
                      </a:xfrm>
                      <a:prstGeom prst="rect">
                        <a:avLst/>
                      </a:prstGeom>
                    </p:spPr>
                  </p:pic>
                </p:oleObj>
              </mc:Fallback>
            </mc:AlternateContent>
          </a:graphicData>
        </a:graphic>
      </p:graphicFrame>
      <p:sp>
        <p:nvSpPr>
          <p:cNvPr id="11" name="内容占位符 3"/>
          <p:cNvSpPr>
            <a:spLocks noGrp="1"/>
          </p:cNvSpPr>
          <p:nvPr/>
        </p:nvSpPr>
        <p:spPr>
          <a:xfrm>
            <a:off x="533400" y="3853180"/>
            <a:ext cx="11178540" cy="80708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5"/>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6"/>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在给定样本的情况下，</a:t>
            </a:r>
            <a:r>
              <a:rPr lang="en-US" altLang="zh-CN" sz="2400" dirty="0">
                <a:solidFill>
                  <a:schemeClr val="tx1"/>
                </a:solidFill>
              </a:rPr>
              <a:t>P(x</a:t>
            </a:r>
            <a:r>
              <a:rPr lang="en-US" altLang="zh-CN" sz="2400" baseline="-25000" dirty="0">
                <a:solidFill>
                  <a:schemeClr val="tx1"/>
                </a:solidFill>
              </a:rPr>
              <a:t>1</a:t>
            </a:r>
            <a:r>
              <a:rPr lang="en-US" altLang="zh-CN" sz="2400" dirty="0">
                <a:solidFill>
                  <a:schemeClr val="tx1"/>
                </a:solidFill>
              </a:rPr>
              <a:t>,x</a:t>
            </a:r>
            <a:r>
              <a:rPr lang="en-US" altLang="zh-CN" sz="2400" baseline="-25000" dirty="0">
                <a:solidFill>
                  <a:schemeClr val="tx1"/>
                </a:solidFill>
              </a:rPr>
              <a:t>2</a:t>
            </a:r>
            <a:r>
              <a:rPr lang="en-US" altLang="zh-CN" sz="2400" dirty="0">
                <a:solidFill>
                  <a:schemeClr val="tx1"/>
                </a:solidFill>
              </a:rPr>
              <a:t>,...,x</a:t>
            </a:r>
            <a:r>
              <a:rPr lang="en-US" altLang="zh-CN" sz="2400" baseline="-25000" dirty="0">
                <a:solidFill>
                  <a:schemeClr val="tx1"/>
                </a:solidFill>
              </a:rPr>
              <a:t>m</a:t>
            </a:r>
            <a:r>
              <a:rPr lang="en-US" altLang="zh-CN" sz="2400" dirty="0">
                <a:solidFill>
                  <a:schemeClr val="tx1"/>
                </a:solidFill>
              </a:rPr>
              <a:t>)</a:t>
            </a:r>
            <a:r>
              <a:rPr lang="zh-CN" altLang="en-US" sz="2400" dirty="0">
                <a:solidFill>
                  <a:schemeClr val="tx1"/>
                </a:solidFill>
              </a:rPr>
              <a:t>是常数，所以得到：</a:t>
            </a:r>
            <a:endParaRPr lang="en-US" altLang="zh-CN" sz="2400" dirty="0">
              <a:solidFill>
                <a:schemeClr val="tx1"/>
              </a:solidFill>
            </a:endParaRPr>
          </a:p>
        </p:txBody>
      </p:sp>
      <p:graphicFrame>
        <p:nvGraphicFramePr>
          <p:cNvPr id="12" name="对象 11">
            <a:hlinkClick r:id="" action="ppaction://ole?verb=0"/>
          </p:cNvPr>
          <p:cNvGraphicFramePr>
            <a:graphicFrameLocks noChangeAspect="1"/>
          </p:cNvGraphicFramePr>
          <p:nvPr/>
        </p:nvGraphicFramePr>
        <p:xfrm>
          <a:off x="2956560" y="4366895"/>
          <a:ext cx="5433695" cy="1068070"/>
        </p:xfrm>
        <a:graphic>
          <a:graphicData uri="http://schemas.openxmlformats.org/presentationml/2006/ole">
            <mc:AlternateContent xmlns:mc="http://schemas.openxmlformats.org/markup-compatibility/2006">
              <mc:Choice xmlns:v="urn:schemas-microsoft-com:vml" Requires="v">
                <p:oleObj spid="_x0000_s4177" name="" r:id="rId10" imgW="2197100" imgH="431800" progId="Equation.KSEE3">
                  <p:embed/>
                </p:oleObj>
              </mc:Choice>
              <mc:Fallback>
                <p:oleObj name="" r:id="rId10" imgW="2197100" imgH="431800" progId="Equation.KSEE3">
                  <p:embed/>
                  <p:pic>
                    <p:nvPicPr>
                      <p:cNvPr id="0" name="图片 4097"/>
                      <p:cNvPicPr/>
                      <p:nvPr/>
                    </p:nvPicPr>
                    <p:blipFill>
                      <a:blip r:embed="rId11"/>
                      <a:stretch>
                        <a:fillRect/>
                      </a:stretch>
                    </p:blipFill>
                    <p:spPr>
                      <a:xfrm>
                        <a:off x="2956560" y="4366895"/>
                        <a:ext cx="5433695" cy="1068070"/>
                      </a:xfrm>
                      <a:prstGeom prst="rect">
                        <a:avLst/>
                      </a:prstGeom>
                    </p:spPr>
                  </p:pic>
                </p:oleObj>
              </mc:Fallback>
            </mc:AlternateContent>
          </a:graphicData>
        </a:graphic>
      </p:graphicFrame>
      <p:sp>
        <p:nvSpPr>
          <p:cNvPr id="13" name="内容占位符 3"/>
          <p:cNvSpPr>
            <a:spLocks noGrp="1"/>
          </p:cNvSpPr>
          <p:nvPr/>
        </p:nvSpPr>
        <p:spPr>
          <a:xfrm>
            <a:off x="533400" y="5257800"/>
            <a:ext cx="11178540" cy="80708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5"/>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6"/>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从而：</a:t>
            </a:r>
            <a:endParaRPr lang="zh-CN" altLang="en-US" sz="2400" dirty="0">
              <a:solidFill>
                <a:schemeClr val="tx1"/>
              </a:solidFill>
            </a:endParaRPr>
          </a:p>
        </p:txBody>
      </p:sp>
      <p:graphicFrame>
        <p:nvGraphicFramePr>
          <p:cNvPr id="14" name="对象 13">
            <a:hlinkClick r:id="" action="ppaction://ole?verb=0"/>
          </p:cNvPr>
          <p:cNvGraphicFramePr>
            <a:graphicFrameLocks noChangeAspect="1"/>
          </p:cNvGraphicFramePr>
          <p:nvPr/>
        </p:nvGraphicFramePr>
        <p:xfrm>
          <a:off x="1643063" y="5615940"/>
          <a:ext cx="4598987" cy="979488"/>
        </p:xfrm>
        <a:graphic>
          <a:graphicData uri="http://schemas.openxmlformats.org/presentationml/2006/ole">
            <mc:AlternateContent xmlns:mc="http://schemas.openxmlformats.org/markup-compatibility/2006">
              <mc:Choice xmlns:v="urn:schemas-microsoft-com:vml" Requires="v">
                <p:oleObj spid="_x0000_s4178" name="公式" r:id="rId12" imgW="49987200" imgH="10668000" progId="Equation.3">
                  <p:embed/>
                </p:oleObj>
              </mc:Choice>
              <mc:Fallback>
                <p:oleObj name="公式" r:id="rId12" imgW="49987200" imgH="10668000" progId="Equation.3">
                  <p:embed/>
                  <p:pic>
                    <p:nvPicPr>
                      <p:cNvPr id="0" name="图片 4098"/>
                      <p:cNvPicPr/>
                      <p:nvPr/>
                    </p:nvPicPr>
                    <p:blipFill>
                      <a:blip r:embed="rId13"/>
                      <a:stretch>
                        <a:fillRect/>
                      </a:stretch>
                    </p:blipFill>
                    <p:spPr>
                      <a:xfrm>
                        <a:off x="1643063" y="5615940"/>
                        <a:ext cx="4598987" cy="979488"/>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朴素贝叶斯算法流程</a:t>
            </a:r>
            <a:r>
              <a:rPr lang="en-US" altLang="zh-CN" sz="2400" dirty="0">
                <a:solidFill>
                  <a:schemeClr val="tx1"/>
                </a:solidFill>
              </a:rPr>
              <a:t>/</a:t>
            </a:r>
            <a:r>
              <a:rPr lang="zh-CN" altLang="en-US" sz="2400" dirty="0">
                <a:solidFill>
                  <a:schemeClr val="tx1"/>
                </a:solidFill>
              </a:rPr>
              <a:t>定义如下：</a:t>
            </a:r>
            <a:endParaRPr lang="zh-CN" altLang="en-US" sz="2400" dirty="0">
              <a:solidFill>
                <a:schemeClr val="tx1"/>
              </a:solidFill>
            </a:endParaRPr>
          </a:p>
          <a:p>
            <a:pPr lvl="1">
              <a:lnSpc>
                <a:spcPct val="150000"/>
              </a:lnSpc>
            </a:pPr>
            <a:r>
              <a:rPr lang="zh-CN" altLang="en-US" sz="2055" dirty="0">
                <a:solidFill>
                  <a:schemeClr val="tx1"/>
                </a:solidFill>
              </a:rPr>
              <a:t>设</a:t>
            </a:r>
            <a:r>
              <a:rPr lang="en-US" altLang="zh-CN" sz="2055" dirty="0">
                <a:solidFill>
                  <a:schemeClr val="tx1"/>
                </a:solidFill>
              </a:rPr>
              <a:t>x={x</a:t>
            </a:r>
            <a:r>
              <a:rPr lang="en-US" altLang="zh-CN" sz="2055" baseline="-25000" dirty="0">
                <a:solidFill>
                  <a:schemeClr val="tx1"/>
                </a:solidFill>
              </a:rPr>
              <a:t>1</a:t>
            </a:r>
            <a:r>
              <a:rPr lang="en-US" altLang="zh-CN" sz="2055" dirty="0">
                <a:solidFill>
                  <a:schemeClr val="tx1"/>
                </a:solidFill>
              </a:rPr>
              <a:t>,x</a:t>
            </a:r>
            <a:r>
              <a:rPr lang="en-US" altLang="zh-CN" sz="2055" baseline="-25000" dirty="0">
                <a:solidFill>
                  <a:schemeClr val="tx1"/>
                </a:solidFill>
              </a:rPr>
              <a:t>2</a:t>
            </a:r>
            <a:r>
              <a:rPr lang="en-US" altLang="zh-CN" sz="2055" dirty="0">
                <a:solidFill>
                  <a:schemeClr val="tx1"/>
                </a:solidFill>
              </a:rPr>
              <a:t>,...,x</a:t>
            </a:r>
            <a:r>
              <a:rPr lang="en-US" altLang="zh-CN" sz="2055" baseline="-25000" dirty="0">
                <a:solidFill>
                  <a:schemeClr val="tx1"/>
                </a:solidFill>
              </a:rPr>
              <a:t>m</a:t>
            </a:r>
            <a:r>
              <a:rPr lang="en-US" altLang="zh-CN" sz="2055" dirty="0">
                <a:solidFill>
                  <a:schemeClr val="tx1"/>
                </a:solidFill>
              </a:rPr>
              <a:t>}</a:t>
            </a:r>
            <a:r>
              <a:rPr lang="zh-CN" altLang="en-US" sz="2055" dirty="0">
                <a:solidFill>
                  <a:schemeClr val="tx1"/>
                </a:solidFill>
              </a:rPr>
              <a:t>为待分类项，其中</a:t>
            </a:r>
            <a:r>
              <a:rPr lang="en-US" altLang="zh-CN" sz="2050" dirty="0">
                <a:sym typeface="+mn-ea"/>
              </a:rPr>
              <a:t>x</a:t>
            </a:r>
            <a:r>
              <a:rPr lang="en-US" altLang="zh-CN" sz="2050" baseline="-25000" dirty="0">
                <a:sym typeface="+mn-ea"/>
              </a:rPr>
              <a:t>i</a:t>
            </a:r>
            <a:r>
              <a:rPr lang="zh-CN" altLang="en-US" sz="2055" dirty="0">
                <a:solidFill>
                  <a:schemeClr val="tx1"/>
                </a:solidFill>
              </a:rPr>
              <a:t>为</a:t>
            </a:r>
            <a:r>
              <a:rPr lang="en-US" altLang="zh-CN" sz="2055" dirty="0">
                <a:solidFill>
                  <a:schemeClr val="tx1"/>
                </a:solidFill>
              </a:rPr>
              <a:t>x</a:t>
            </a:r>
            <a:r>
              <a:rPr lang="zh-CN" altLang="en-US" sz="2055" dirty="0">
                <a:solidFill>
                  <a:schemeClr val="tx1"/>
                </a:solidFill>
              </a:rPr>
              <a:t>的一个特征属性</a:t>
            </a:r>
            <a:endParaRPr lang="zh-CN" altLang="en-US" sz="2055" dirty="0">
              <a:solidFill>
                <a:schemeClr val="tx1"/>
              </a:solidFill>
            </a:endParaRPr>
          </a:p>
          <a:p>
            <a:pPr lvl="1">
              <a:lnSpc>
                <a:spcPct val="150000"/>
              </a:lnSpc>
            </a:pPr>
            <a:r>
              <a:rPr lang="zh-CN" altLang="en-US" sz="2055" dirty="0">
                <a:solidFill>
                  <a:schemeClr val="tx1"/>
                </a:solidFill>
              </a:rPr>
              <a:t>类别集合为</a:t>
            </a:r>
            <a:r>
              <a:rPr lang="en-US" altLang="zh-CN" sz="2055" dirty="0">
                <a:solidFill>
                  <a:schemeClr val="tx1"/>
                </a:solidFill>
              </a:rPr>
              <a:t>C={y</a:t>
            </a:r>
            <a:r>
              <a:rPr lang="en-US" altLang="zh-CN" sz="2055" baseline="-25000" dirty="0">
                <a:solidFill>
                  <a:schemeClr val="tx1"/>
                </a:solidFill>
              </a:rPr>
              <a:t>1</a:t>
            </a:r>
            <a:r>
              <a:rPr lang="en-US" altLang="zh-CN" sz="2055" dirty="0">
                <a:solidFill>
                  <a:schemeClr val="tx1"/>
                </a:solidFill>
              </a:rPr>
              <a:t>,y</a:t>
            </a:r>
            <a:r>
              <a:rPr lang="en-US" altLang="zh-CN" sz="2055" baseline="-25000" dirty="0">
                <a:solidFill>
                  <a:schemeClr val="tx1"/>
                </a:solidFill>
              </a:rPr>
              <a:t>2</a:t>
            </a:r>
            <a:r>
              <a:rPr lang="en-US" altLang="zh-CN" sz="2055" dirty="0">
                <a:solidFill>
                  <a:schemeClr val="tx1"/>
                </a:solidFill>
              </a:rPr>
              <a:t>,...,y</a:t>
            </a:r>
            <a:r>
              <a:rPr lang="en-US" altLang="zh-CN" sz="2055" baseline="-25000" dirty="0">
                <a:solidFill>
                  <a:schemeClr val="tx1"/>
                </a:solidFill>
              </a:rPr>
              <a:t>n</a:t>
            </a:r>
            <a:r>
              <a:rPr lang="en-US" altLang="zh-CN" sz="2055" dirty="0">
                <a:solidFill>
                  <a:schemeClr val="tx1"/>
                </a:solidFill>
              </a:rPr>
              <a:t>}</a:t>
            </a:r>
            <a:endParaRPr lang="en-US" altLang="zh-CN" sz="2055" dirty="0">
              <a:solidFill>
                <a:schemeClr val="tx1"/>
              </a:solidFill>
            </a:endParaRPr>
          </a:p>
          <a:p>
            <a:pPr lvl="1">
              <a:lnSpc>
                <a:spcPct val="150000"/>
              </a:lnSpc>
            </a:pPr>
            <a:r>
              <a:rPr lang="zh-CN" altLang="en-US" sz="2055" dirty="0">
                <a:solidFill>
                  <a:schemeClr val="tx1"/>
                </a:solidFill>
              </a:rPr>
              <a:t>分别计算</a:t>
            </a:r>
            <a:r>
              <a:rPr lang="en-US" altLang="zh-CN" sz="2055" dirty="0">
                <a:solidFill>
                  <a:schemeClr val="tx1"/>
                </a:solidFill>
              </a:rPr>
              <a:t>P(y</a:t>
            </a:r>
            <a:r>
              <a:rPr lang="en-US" altLang="zh-CN" sz="2055" baseline="-25000" dirty="0">
                <a:solidFill>
                  <a:schemeClr val="tx1"/>
                </a:solidFill>
              </a:rPr>
              <a:t>1</a:t>
            </a:r>
            <a:r>
              <a:rPr lang="en-US" altLang="zh-CN" sz="2055" dirty="0">
                <a:solidFill>
                  <a:schemeClr val="tx1"/>
                </a:solidFill>
              </a:rPr>
              <a:t>|x),</a:t>
            </a:r>
            <a:r>
              <a:rPr lang="en-US" altLang="zh-CN" sz="2050" dirty="0">
                <a:sym typeface="+mn-ea"/>
              </a:rPr>
              <a:t>P(y</a:t>
            </a:r>
            <a:r>
              <a:rPr lang="en-US" altLang="zh-CN" sz="2050" baseline="-25000" dirty="0">
                <a:sym typeface="+mn-ea"/>
              </a:rPr>
              <a:t>2</a:t>
            </a:r>
            <a:r>
              <a:rPr lang="en-US" altLang="zh-CN" sz="2050" dirty="0">
                <a:sym typeface="+mn-ea"/>
              </a:rPr>
              <a:t>|x),....,P(y</a:t>
            </a:r>
            <a:r>
              <a:rPr lang="en-US" altLang="zh-CN" sz="2050" baseline="-25000" dirty="0">
                <a:sym typeface="+mn-ea"/>
              </a:rPr>
              <a:t>n</a:t>
            </a:r>
            <a:r>
              <a:rPr lang="en-US" altLang="zh-CN" sz="2050" dirty="0">
                <a:sym typeface="+mn-ea"/>
              </a:rPr>
              <a:t>|x)</a:t>
            </a:r>
            <a:r>
              <a:rPr lang="zh-CN" altLang="en-US" sz="2050" dirty="0">
                <a:sym typeface="+mn-ea"/>
              </a:rPr>
              <a:t>的值（贝叶斯公式）</a:t>
            </a:r>
            <a:endParaRPr lang="zh-CN" altLang="en-US" sz="2050" dirty="0">
              <a:solidFill>
                <a:schemeClr val="tx1"/>
              </a:solidFill>
              <a:sym typeface="+mn-ea"/>
            </a:endParaRPr>
          </a:p>
          <a:p>
            <a:pPr lvl="1">
              <a:lnSpc>
                <a:spcPct val="150000"/>
              </a:lnSpc>
            </a:pPr>
            <a:r>
              <a:rPr lang="zh-CN" altLang="en-US" sz="2055" dirty="0">
                <a:solidFill>
                  <a:schemeClr val="tx1"/>
                </a:solidFill>
              </a:rPr>
              <a:t>如果</a:t>
            </a:r>
            <a:r>
              <a:rPr lang="en-US" altLang="zh-CN" sz="2055" dirty="0">
                <a:solidFill>
                  <a:schemeClr val="tx1"/>
                </a:solidFill>
              </a:rPr>
              <a:t>P(y</a:t>
            </a:r>
            <a:r>
              <a:rPr lang="en-US" altLang="zh-CN" sz="2055" baseline="-25000" dirty="0">
                <a:solidFill>
                  <a:schemeClr val="tx1"/>
                </a:solidFill>
              </a:rPr>
              <a:t>k</a:t>
            </a:r>
            <a:r>
              <a:rPr lang="en-US" altLang="zh-CN" sz="2055" dirty="0">
                <a:solidFill>
                  <a:schemeClr val="tx1"/>
                </a:solidFill>
              </a:rPr>
              <a:t>|x)=max{</a:t>
            </a:r>
            <a:r>
              <a:rPr lang="en-US" altLang="zh-CN" sz="2050" dirty="0">
                <a:sym typeface="+mn-ea"/>
              </a:rPr>
              <a:t>P(y</a:t>
            </a:r>
            <a:r>
              <a:rPr lang="en-US" altLang="zh-CN" sz="2050" baseline="-25000" dirty="0">
                <a:sym typeface="+mn-ea"/>
              </a:rPr>
              <a:t>1</a:t>
            </a:r>
            <a:r>
              <a:rPr lang="en-US" altLang="zh-CN" sz="2050" dirty="0">
                <a:sym typeface="+mn-ea"/>
              </a:rPr>
              <a:t>|x),P(y</a:t>
            </a:r>
            <a:r>
              <a:rPr lang="en-US" altLang="zh-CN" sz="2050" baseline="-25000" dirty="0">
                <a:sym typeface="+mn-ea"/>
              </a:rPr>
              <a:t>2</a:t>
            </a:r>
            <a:r>
              <a:rPr lang="en-US" altLang="zh-CN" sz="2050" dirty="0">
                <a:sym typeface="+mn-ea"/>
              </a:rPr>
              <a:t>|x),....,P(y</a:t>
            </a:r>
            <a:r>
              <a:rPr lang="en-US" altLang="zh-CN" sz="2050" baseline="-25000" dirty="0">
                <a:sym typeface="+mn-ea"/>
              </a:rPr>
              <a:t>n</a:t>
            </a:r>
            <a:r>
              <a:rPr lang="en-US" altLang="zh-CN" sz="2050" dirty="0">
                <a:sym typeface="+mn-ea"/>
              </a:rPr>
              <a:t>|x)</a:t>
            </a:r>
            <a:r>
              <a:rPr lang="en-US" altLang="zh-CN" sz="2055" dirty="0">
                <a:solidFill>
                  <a:schemeClr val="tx1"/>
                </a:solidFill>
              </a:rPr>
              <a:t>},</a:t>
            </a:r>
            <a:r>
              <a:rPr lang="zh-CN" altLang="en-US" sz="2055" dirty="0">
                <a:solidFill>
                  <a:schemeClr val="tx1"/>
                </a:solidFill>
              </a:rPr>
              <a:t>那么认为</a:t>
            </a:r>
            <a:r>
              <a:rPr lang="en-US" altLang="zh-CN" sz="2055" dirty="0">
                <a:solidFill>
                  <a:schemeClr val="tx1"/>
                </a:solidFill>
              </a:rPr>
              <a:t>x</a:t>
            </a:r>
            <a:r>
              <a:rPr lang="zh-CN" altLang="en-US" sz="2055" dirty="0">
                <a:solidFill>
                  <a:schemeClr val="tx1"/>
                </a:solidFill>
              </a:rPr>
              <a:t>为</a:t>
            </a:r>
            <a:r>
              <a:rPr lang="en-US" altLang="zh-CN" sz="2055" dirty="0">
                <a:solidFill>
                  <a:schemeClr val="tx1"/>
                </a:solidFill>
              </a:rPr>
              <a:t>y</a:t>
            </a:r>
            <a:r>
              <a:rPr lang="en-US" altLang="zh-CN" sz="2055" baseline="-25000" dirty="0">
                <a:solidFill>
                  <a:schemeClr val="tx1"/>
                </a:solidFill>
              </a:rPr>
              <a:t>k</a:t>
            </a:r>
            <a:r>
              <a:rPr lang="zh-CN" altLang="en-US" sz="2055" dirty="0">
                <a:solidFill>
                  <a:schemeClr val="tx1"/>
                </a:solidFill>
              </a:rPr>
              <a:t>类型</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朴素贝叶斯算法流程</a:t>
            </a:r>
            <a:endParaRPr lang="zh-CN" altLang="en-US" dirty="0"/>
          </a:p>
        </p:txBody>
      </p:sp>
      <p:graphicFrame>
        <p:nvGraphicFramePr>
          <p:cNvPr id="5" name="对象 4">
            <a:hlinkClick r:id="" action="ppaction://ole?verb=0"/>
          </p:cNvPr>
          <p:cNvGraphicFramePr>
            <a:graphicFrameLocks noChangeAspect="1"/>
          </p:cNvGraphicFramePr>
          <p:nvPr/>
        </p:nvGraphicFramePr>
        <p:xfrm>
          <a:off x="2353945" y="4138930"/>
          <a:ext cx="6637655" cy="1157605"/>
        </p:xfrm>
        <a:graphic>
          <a:graphicData uri="http://schemas.openxmlformats.org/presentationml/2006/ole">
            <mc:AlternateContent xmlns:mc="http://schemas.openxmlformats.org/markup-compatibility/2006">
              <mc:Choice xmlns:v="urn:schemas-microsoft-com:vml" Requires="v">
                <p:oleObj spid="_x0000_s5136" name="" r:id="rId1" imgW="2476500" imgH="431800" progId="Equation.KSEE3">
                  <p:embed/>
                </p:oleObj>
              </mc:Choice>
              <mc:Fallback>
                <p:oleObj name="" r:id="rId1" imgW="2476500" imgH="431800" progId="Equation.KSEE3">
                  <p:embed/>
                  <p:pic>
                    <p:nvPicPr>
                      <p:cNvPr id="0" name="图片 3072"/>
                      <p:cNvPicPr/>
                      <p:nvPr/>
                    </p:nvPicPr>
                    <p:blipFill>
                      <a:blip r:embed="rId2"/>
                      <a:stretch>
                        <a:fillRect/>
                      </a:stretch>
                    </p:blipFill>
                    <p:spPr>
                      <a:xfrm>
                        <a:off x="2353945" y="4138930"/>
                        <a:ext cx="6637655" cy="11576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888615" y="5348605"/>
          <a:ext cx="5433695" cy="1068070"/>
        </p:xfrm>
        <a:graphic>
          <a:graphicData uri="http://schemas.openxmlformats.org/presentationml/2006/ole">
            <mc:AlternateContent xmlns:mc="http://schemas.openxmlformats.org/markup-compatibility/2006">
              <mc:Choice xmlns:v="urn:schemas-microsoft-com:vml" Requires="v">
                <p:oleObj spid="_x0000_s4177" name="" r:id="rId3" imgW="2197100" imgH="431800" progId="Equation.KSEE3">
                  <p:embed/>
                </p:oleObj>
              </mc:Choice>
              <mc:Fallback>
                <p:oleObj name="" r:id="rId3" imgW="2197100" imgH="431800" progId="Equation.KSEE3">
                  <p:embed/>
                  <p:pic>
                    <p:nvPicPr>
                      <p:cNvPr id="0" name="图片 4097"/>
                      <p:cNvPicPr/>
                      <p:nvPr/>
                    </p:nvPicPr>
                    <p:blipFill>
                      <a:blip r:embed="rId4"/>
                      <a:stretch>
                        <a:fillRect/>
                      </a:stretch>
                    </p:blipFill>
                    <p:spPr>
                      <a:xfrm>
                        <a:off x="2888615" y="5348605"/>
                        <a:ext cx="5433695" cy="106807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朴素贝叶斯流程</a:t>
            </a:r>
            <a:endParaRPr lang="zh-CN" dirty="0"/>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rcRect l="4338" t="1472" r="4563" b="3835"/>
          <a:stretch>
            <a:fillRect/>
          </a:stretch>
        </p:blipFill>
        <p:spPr>
          <a:xfrm>
            <a:off x="622598" y="638492"/>
            <a:ext cx="7588731" cy="6125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1541145"/>
          </a:xfrm>
        </p:spPr>
        <p:txBody>
          <a:bodyPr>
            <a:normAutofit/>
          </a:bodyPr>
          <a:lstStyle/>
          <a:p>
            <a:pPr>
              <a:lnSpc>
                <a:spcPct val="150000"/>
              </a:lnSpc>
            </a:pPr>
            <a:r>
              <a:rPr lang="en-US" altLang="zh-CN" sz="2400" dirty="0">
                <a:solidFill>
                  <a:schemeClr val="tx1"/>
                </a:solidFill>
              </a:rPr>
              <a:t>Gaussian Naive Bayes</a:t>
            </a:r>
            <a:r>
              <a:rPr lang="zh-CN" altLang="en-US" sz="2400" dirty="0">
                <a:solidFill>
                  <a:schemeClr val="tx1"/>
                </a:solidFill>
              </a:rPr>
              <a:t>是指当特征属性为连续值时，而且分布服从高斯分布，那么在计算</a:t>
            </a:r>
            <a:r>
              <a:rPr lang="en-US" altLang="zh-CN" sz="2400" dirty="0">
                <a:solidFill>
                  <a:schemeClr val="tx1"/>
                </a:solidFill>
              </a:rPr>
              <a:t>P(x|y)</a:t>
            </a:r>
            <a:r>
              <a:rPr lang="zh-CN" altLang="en-US" sz="2400" dirty="0">
                <a:solidFill>
                  <a:schemeClr val="tx1"/>
                </a:solidFill>
              </a:rPr>
              <a:t>的时候可以直接使用高斯分布的概率公式：</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高斯朴素贝叶斯</a:t>
            </a:r>
            <a:endParaRPr lang="zh-CN" dirty="0"/>
          </a:p>
        </p:txBody>
      </p:sp>
      <p:graphicFrame>
        <p:nvGraphicFramePr>
          <p:cNvPr id="2" name="对象 1">
            <a:hlinkClick r:id="" action="ppaction://ole?verb=0"/>
          </p:cNvPr>
          <p:cNvGraphicFramePr>
            <a:graphicFrameLocks noChangeAspect="1"/>
          </p:cNvGraphicFramePr>
          <p:nvPr/>
        </p:nvGraphicFramePr>
        <p:xfrm>
          <a:off x="3261768" y="2243296"/>
          <a:ext cx="5099050" cy="2240280"/>
        </p:xfrm>
        <a:graphic>
          <a:graphicData uri="http://schemas.openxmlformats.org/presentationml/2006/ole">
            <mc:AlternateContent xmlns:mc="http://schemas.openxmlformats.org/markup-compatibility/2006">
              <mc:Choice xmlns:v="urn:schemas-microsoft-com:vml" Requires="v">
                <p:oleObj spid="_x0000_s6161" name="" r:id="rId1" imgW="1676400" imgH="736600" progId="Equation.KSEE3">
                  <p:embed/>
                </p:oleObj>
              </mc:Choice>
              <mc:Fallback>
                <p:oleObj name="" r:id="rId1" imgW="1676400" imgH="736600" progId="Equation.KSEE3">
                  <p:embed/>
                  <p:pic>
                    <p:nvPicPr>
                      <p:cNvPr id="0" name="图片 5120"/>
                      <p:cNvPicPr/>
                      <p:nvPr/>
                    </p:nvPicPr>
                    <p:blipFill>
                      <a:blip r:embed="rId2"/>
                      <a:stretch>
                        <a:fillRect/>
                      </a:stretch>
                    </p:blipFill>
                    <p:spPr>
                      <a:xfrm>
                        <a:off x="3261768" y="2243296"/>
                        <a:ext cx="5099050" cy="2240280"/>
                      </a:xfrm>
                      <a:prstGeom prst="rect">
                        <a:avLst/>
                      </a:prstGeom>
                    </p:spPr>
                  </p:pic>
                </p:oleObj>
              </mc:Fallback>
            </mc:AlternateContent>
          </a:graphicData>
        </a:graphic>
      </p:graphicFrame>
      <p:sp>
        <p:nvSpPr>
          <p:cNvPr id="5" name="内容占位符 3"/>
          <p:cNvSpPr>
            <a:spLocks noGrp="1"/>
          </p:cNvSpPr>
          <p:nvPr/>
        </p:nvSpPr>
        <p:spPr>
          <a:xfrm>
            <a:off x="533400" y="4483735"/>
            <a:ext cx="11178540" cy="154114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3"/>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4"/>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5"/>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因此只需要计算出各个类别中此特征项划分的各个均值和标准差</a:t>
            </a:r>
            <a:endParaRPr lang="zh-CN" altLang="en-US" sz="2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1541145"/>
          </a:xfrm>
        </p:spPr>
        <p:txBody>
          <a:bodyPr>
            <a:normAutofit/>
          </a:bodyPr>
          <a:lstStyle/>
          <a:p>
            <a:pPr>
              <a:lnSpc>
                <a:spcPct val="150000"/>
              </a:lnSpc>
            </a:pPr>
            <a:r>
              <a:rPr lang="en-US" altLang="zh-CN" sz="2400" dirty="0">
                <a:solidFill>
                  <a:schemeClr val="tx1"/>
                </a:solidFill>
              </a:rPr>
              <a:t>Bernoulli Naive Bayes</a:t>
            </a:r>
            <a:r>
              <a:rPr lang="zh-CN" altLang="en-US" sz="2400" dirty="0">
                <a:solidFill>
                  <a:schemeClr val="tx1"/>
                </a:solidFill>
              </a:rPr>
              <a:t>是指当特征属性为连续值时，而且分布服从伯努利分布，那么在计算</a:t>
            </a:r>
            <a:r>
              <a:rPr lang="en-US" altLang="zh-CN" sz="2400" dirty="0">
                <a:solidFill>
                  <a:schemeClr val="tx1"/>
                </a:solidFill>
              </a:rPr>
              <a:t>P(x|y)</a:t>
            </a:r>
            <a:r>
              <a:rPr lang="zh-CN" altLang="en-US" sz="2400" dirty="0">
                <a:solidFill>
                  <a:schemeClr val="tx1"/>
                </a:solidFill>
              </a:rPr>
              <a:t>的时候可以直接使用伯努利分布的概率公式：</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伯努利朴素贝叶斯</a:t>
            </a:r>
            <a:endParaRPr lang="zh-CN" dirty="0"/>
          </a:p>
        </p:txBody>
      </p:sp>
      <p:graphicFrame>
        <p:nvGraphicFramePr>
          <p:cNvPr id="2" name="对象 1">
            <a:hlinkClick r:id="" action="ppaction://ole?verb=0"/>
          </p:cNvPr>
          <p:cNvGraphicFramePr>
            <a:graphicFrameLocks noChangeAspect="1"/>
          </p:cNvGraphicFramePr>
          <p:nvPr/>
        </p:nvGraphicFramePr>
        <p:xfrm>
          <a:off x="2655253" y="2439353"/>
          <a:ext cx="6878320" cy="619760"/>
        </p:xfrm>
        <a:graphic>
          <a:graphicData uri="http://schemas.openxmlformats.org/presentationml/2006/ole">
            <mc:AlternateContent xmlns:mc="http://schemas.openxmlformats.org/markup-compatibility/2006">
              <mc:Choice xmlns:v="urn:schemas-microsoft-com:vml" Requires="v">
                <p:oleObj spid="_x0000_s7183" name="" r:id="rId1" imgW="2540000" imgH="228600" progId="Equation.KSEE3">
                  <p:embed/>
                </p:oleObj>
              </mc:Choice>
              <mc:Fallback>
                <p:oleObj name="" r:id="rId1" imgW="2540000" imgH="228600" progId="Equation.KSEE3">
                  <p:embed/>
                  <p:pic>
                    <p:nvPicPr>
                      <p:cNvPr id="0" name="图片 5120"/>
                      <p:cNvPicPr/>
                      <p:nvPr/>
                    </p:nvPicPr>
                    <p:blipFill>
                      <a:blip r:embed="rId2"/>
                      <a:stretch>
                        <a:fillRect/>
                      </a:stretch>
                    </p:blipFill>
                    <p:spPr>
                      <a:xfrm>
                        <a:off x="2655253" y="2439353"/>
                        <a:ext cx="6878320" cy="619760"/>
                      </a:xfrm>
                      <a:prstGeom prst="rect">
                        <a:avLst/>
                      </a:prstGeom>
                    </p:spPr>
                  </p:pic>
                </p:oleObj>
              </mc:Fallback>
            </mc:AlternateContent>
          </a:graphicData>
        </a:graphic>
      </p:graphicFrame>
      <p:sp>
        <p:nvSpPr>
          <p:cNvPr id="5" name="内容占位符 3"/>
          <p:cNvSpPr>
            <a:spLocks noGrp="1"/>
          </p:cNvSpPr>
          <p:nvPr/>
        </p:nvSpPr>
        <p:spPr>
          <a:xfrm>
            <a:off x="506095" y="3195320"/>
            <a:ext cx="11178540" cy="154114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3"/>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4"/>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5"/>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伯努利分布是一种离散分布，只有两种可能的结果。</a:t>
            </a:r>
            <a:r>
              <a:rPr lang="en-US" altLang="zh-CN" sz="2400" dirty="0">
                <a:solidFill>
                  <a:schemeClr val="tx1"/>
                </a:solidFill>
              </a:rPr>
              <a:t>1</a:t>
            </a:r>
            <a:r>
              <a:rPr lang="zh-CN" altLang="en-US" sz="2400" dirty="0">
                <a:solidFill>
                  <a:schemeClr val="tx1"/>
                </a:solidFill>
              </a:rPr>
              <a:t>表示成功，出现的概率为</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0</a:t>
            </a:r>
            <a:r>
              <a:rPr lang="zh-CN" altLang="en-US" sz="2400" dirty="0">
                <a:solidFill>
                  <a:schemeClr val="tx1"/>
                </a:solidFill>
              </a:rPr>
              <a:t>表示失败，出现的概率为</a:t>
            </a:r>
            <a:r>
              <a:rPr lang="en-US" altLang="zh-CN" sz="2400" dirty="0">
                <a:solidFill>
                  <a:schemeClr val="tx1"/>
                </a:solidFill>
              </a:rPr>
              <a:t>q=1-p</a:t>
            </a:r>
            <a:r>
              <a:rPr lang="zh-CN" altLang="en-US" sz="2400" dirty="0">
                <a:solidFill>
                  <a:schemeClr val="tx1"/>
                </a:solidFill>
              </a:rPr>
              <a:t>；其中均值为</a:t>
            </a:r>
            <a:r>
              <a:rPr lang="en-US" altLang="zh-CN" sz="2400" dirty="0">
                <a:solidFill>
                  <a:schemeClr val="tx1"/>
                </a:solidFill>
              </a:rPr>
              <a:t>E(x)=p</a:t>
            </a:r>
            <a:r>
              <a:rPr lang="zh-CN" altLang="en-US" sz="2400" dirty="0">
                <a:solidFill>
                  <a:schemeClr val="tx1"/>
                </a:solidFill>
              </a:rPr>
              <a:t>，方差为</a:t>
            </a:r>
            <a:r>
              <a:rPr lang="en-US" altLang="zh-CN" sz="2400" dirty="0">
                <a:solidFill>
                  <a:schemeClr val="tx1"/>
                </a:solidFill>
              </a:rPr>
              <a:t>Var(X)=p(1-p)</a:t>
            </a:r>
            <a:endParaRPr lang="en-US" altLang="zh-CN" sz="2400" dirty="0">
              <a:solidFill>
                <a:schemeClr val="tx1"/>
              </a:solidFill>
            </a:endParaRPr>
          </a:p>
        </p:txBody>
      </p:sp>
      <p:pic>
        <p:nvPicPr>
          <p:cNvPr id="6" name="图片 5"/>
          <p:cNvPicPr>
            <a:picLocks noChangeAspect="1"/>
          </p:cNvPicPr>
          <p:nvPr/>
        </p:nvPicPr>
        <p:blipFill>
          <a:blip r:embed="rId6"/>
          <a:srcRect l="701" t="-7082" r="-701" b="22028"/>
          <a:stretch>
            <a:fillRect/>
          </a:stretch>
        </p:blipFill>
        <p:spPr>
          <a:xfrm>
            <a:off x="4689475" y="4299585"/>
            <a:ext cx="4076065" cy="23488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1541145"/>
          </a:xfrm>
        </p:spPr>
        <p:txBody>
          <a:bodyPr>
            <a:normAutofit lnSpcReduction="20000"/>
          </a:bodyPr>
          <a:lstStyle/>
          <a:p>
            <a:pPr>
              <a:lnSpc>
                <a:spcPct val="150000"/>
              </a:lnSpc>
            </a:pPr>
            <a:r>
              <a:rPr lang="en-US" altLang="zh-CN" sz="2400" dirty="0">
                <a:solidFill>
                  <a:schemeClr val="tx1"/>
                </a:solidFill>
              </a:rPr>
              <a:t>Multinomial Naive Bayes</a:t>
            </a:r>
            <a:r>
              <a:rPr lang="zh-CN" altLang="en-US" sz="2400" dirty="0">
                <a:solidFill>
                  <a:schemeClr val="tx1"/>
                </a:solidFill>
              </a:rPr>
              <a:t>是指当特征属性服从多项分布</a:t>
            </a:r>
            <a:r>
              <a:rPr lang="en-US" altLang="zh-CN" sz="2400" dirty="0">
                <a:solidFill>
                  <a:schemeClr val="tx1"/>
                </a:solidFill>
              </a:rPr>
              <a:t>(</a:t>
            </a:r>
            <a:r>
              <a:rPr lang="zh-CN" altLang="en-US" sz="2400" dirty="0">
                <a:solidFill>
                  <a:schemeClr val="tx1"/>
                </a:solidFill>
              </a:rPr>
              <a:t>特征是离散的形式的时候</a:t>
            </a:r>
            <a:r>
              <a:rPr lang="en-US" altLang="zh-CN" sz="2400" dirty="0">
                <a:solidFill>
                  <a:schemeClr val="tx1"/>
                </a:solidFill>
              </a:rPr>
              <a:t>)</a:t>
            </a:r>
            <a:r>
              <a:rPr lang="zh-CN" altLang="en-US" sz="2400" dirty="0">
                <a:solidFill>
                  <a:schemeClr val="tx1"/>
                </a:solidFill>
              </a:rPr>
              <a:t>，直接计算类别数目的占比作为先验概率和条件概率。</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多项式朴素贝叶斯</a:t>
            </a:r>
            <a:endParaRPr lang="zh-CN" dirty="0"/>
          </a:p>
        </p:txBody>
      </p:sp>
      <p:graphicFrame>
        <p:nvGraphicFramePr>
          <p:cNvPr id="2" name="对象 1">
            <a:hlinkClick r:id="" action="ppaction://ole?verb="/>
          </p:cNvPr>
          <p:cNvGraphicFramePr>
            <a:graphicFrameLocks noChangeAspect="1"/>
          </p:cNvGraphicFramePr>
          <p:nvPr/>
        </p:nvGraphicFramePr>
        <p:xfrm>
          <a:off x="1854200" y="2156460"/>
          <a:ext cx="2687955" cy="1008380"/>
        </p:xfrm>
        <a:graphic>
          <a:graphicData uri="http://schemas.openxmlformats.org/presentationml/2006/ole">
            <mc:AlternateContent xmlns:mc="http://schemas.openxmlformats.org/markup-compatibility/2006">
              <mc:Choice xmlns:v="urn:schemas-microsoft-com:vml" Requires="v">
                <p:oleObj spid="_x0000_s1025" name="" r:id="rId1" imgW="1117600" imgH="419100" progId="Equation.KSEE3">
                  <p:embed/>
                </p:oleObj>
              </mc:Choice>
              <mc:Fallback>
                <p:oleObj name="" r:id="rId1" imgW="1117600" imgH="419100" progId="Equation.KSEE3">
                  <p:embed/>
                  <p:pic>
                    <p:nvPicPr>
                      <p:cNvPr id="0" name="图片 1024"/>
                      <p:cNvPicPr/>
                      <p:nvPr/>
                    </p:nvPicPr>
                    <p:blipFill>
                      <a:blip r:embed="rId2"/>
                      <a:stretch>
                        <a:fillRect/>
                      </a:stretch>
                    </p:blipFill>
                    <p:spPr>
                      <a:xfrm>
                        <a:off x="1854200" y="2156460"/>
                        <a:ext cx="2687955" cy="10083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467668" y="2057400"/>
          <a:ext cx="3395345" cy="1205865"/>
        </p:xfrm>
        <a:graphic>
          <a:graphicData uri="http://schemas.openxmlformats.org/presentationml/2006/ole">
            <mc:AlternateContent xmlns:mc="http://schemas.openxmlformats.org/markup-compatibility/2006">
              <mc:Choice xmlns:v="urn:schemas-microsoft-com:vml" Requires="v">
                <p:oleObj spid="_x0000_s6" name="" r:id="rId3" imgW="1358900" imgH="482600" progId="Equation.KSEE3">
                  <p:embed/>
                </p:oleObj>
              </mc:Choice>
              <mc:Fallback>
                <p:oleObj name="" r:id="rId3" imgW="1358900" imgH="482600" progId="Equation.KSEE3">
                  <p:embed/>
                  <p:pic>
                    <p:nvPicPr>
                      <p:cNvPr id="0" name="图片 1024"/>
                      <p:cNvPicPr/>
                      <p:nvPr/>
                    </p:nvPicPr>
                    <p:blipFill>
                      <a:blip r:embed="rId4"/>
                      <a:stretch>
                        <a:fillRect/>
                      </a:stretch>
                    </p:blipFill>
                    <p:spPr>
                      <a:xfrm>
                        <a:off x="5467668" y="2057400"/>
                        <a:ext cx="3395345" cy="1205865"/>
                      </a:xfrm>
                      <a:prstGeom prst="rect">
                        <a:avLst/>
                      </a:prstGeom>
                    </p:spPr>
                  </p:pic>
                </p:oleObj>
              </mc:Fallback>
            </mc:AlternateContent>
          </a:graphicData>
        </a:graphic>
      </p:graphicFrame>
      <p:sp>
        <p:nvSpPr>
          <p:cNvPr id="10" name="内容占位符 3"/>
          <p:cNvSpPr>
            <a:spLocks noGrp="1"/>
          </p:cNvSpPr>
          <p:nvPr/>
        </p:nvSpPr>
        <p:spPr>
          <a:xfrm>
            <a:off x="505460" y="3374390"/>
            <a:ext cx="11178540" cy="294005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ts val="3200"/>
              </a:lnSpc>
              <a:spcBef>
                <a:spcPts val="1000"/>
              </a:spcBef>
              <a:buSzPct val="80000"/>
              <a:buFontTx/>
              <a:buBlip>
                <a:blip r:embed="rId5"/>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6"/>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dirty="0">
                <a:solidFill>
                  <a:schemeClr val="tx1"/>
                </a:solidFill>
              </a:rPr>
              <a:t> N</a:t>
            </a:r>
            <a:r>
              <a:rPr lang="zh-CN" altLang="en-US" sz="2400" dirty="0">
                <a:solidFill>
                  <a:schemeClr val="tx1"/>
                </a:solidFill>
              </a:rPr>
              <a:t>是总样本个数，</a:t>
            </a:r>
            <a:r>
              <a:rPr lang="en-US" altLang="zh-CN" sz="2400" dirty="0">
                <a:solidFill>
                  <a:schemeClr val="tx1"/>
                </a:solidFill>
              </a:rPr>
              <a:t>k</a:t>
            </a:r>
            <a:r>
              <a:rPr lang="zh-CN" altLang="en-US" sz="2400" dirty="0">
                <a:solidFill>
                  <a:schemeClr val="tx1"/>
                </a:solidFill>
              </a:rPr>
              <a:t>是总的类别个数，</a:t>
            </a:r>
            <a:r>
              <a:rPr lang="en-US" altLang="zh-CN" sz="2400" dirty="0">
                <a:solidFill>
                  <a:schemeClr val="tx1"/>
                </a:solidFill>
              </a:rPr>
              <a:t>N</a:t>
            </a:r>
            <a:r>
              <a:rPr lang="en-US" altLang="zh-CN" sz="2400" baseline="-25000" dirty="0">
                <a:solidFill>
                  <a:schemeClr val="tx1"/>
                </a:solidFill>
              </a:rPr>
              <a:t>yk</a:t>
            </a:r>
            <a:r>
              <a:rPr lang="zh-CN" altLang="en-US" sz="2400" dirty="0">
                <a:solidFill>
                  <a:schemeClr val="tx1"/>
                </a:solidFill>
              </a:rPr>
              <a:t>是类别为</a:t>
            </a:r>
            <a:r>
              <a:rPr lang="en-US" altLang="zh-CN" sz="2400" dirty="0">
                <a:solidFill>
                  <a:schemeClr val="tx1"/>
                </a:solidFill>
              </a:rPr>
              <a:t>yk</a:t>
            </a:r>
            <a:r>
              <a:rPr lang="zh-CN" altLang="en-US" sz="2400" dirty="0">
                <a:solidFill>
                  <a:schemeClr val="tx1"/>
                </a:solidFill>
              </a:rPr>
              <a:t>的样本个数，</a:t>
            </a:r>
            <a:r>
              <a:rPr lang="en-US" altLang="zh-CN" sz="2400" dirty="0">
                <a:solidFill>
                  <a:schemeClr val="tx1"/>
                </a:solidFill>
              </a:rPr>
              <a:t>α</a:t>
            </a:r>
            <a:r>
              <a:rPr lang="zh-CN" altLang="en-US" sz="2400" dirty="0">
                <a:solidFill>
                  <a:schemeClr val="tx1"/>
                </a:solidFill>
              </a:rPr>
              <a:t>为平滑值。</a:t>
            </a:r>
            <a:endParaRPr lang="zh-CN" altLang="en-US" sz="2400" dirty="0">
              <a:solidFill>
                <a:schemeClr val="tx1"/>
              </a:solidFill>
            </a:endParaRPr>
          </a:p>
          <a:p>
            <a:pPr>
              <a:lnSpc>
                <a:spcPct val="150000"/>
              </a:lnSpc>
            </a:pPr>
            <a:r>
              <a:rPr lang="zh-CN" altLang="en-US" sz="2400" dirty="0">
                <a:solidFill>
                  <a:schemeClr val="tx1"/>
                </a:solidFill>
              </a:rPr>
              <a:t> </a:t>
            </a:r>
            <a:r>
              <a:rPr lang="en-US" altLang="zh-CN" sz="2400" dirty="0">
                <a:sym typeface="+mn-ea"/>
              </a:rPr>
              <a:t>N</a:t>
            </a:r>
            <a:r>
              <a:rPr lang="en-US" altLang="zh-CN" sz="2400" baseline="-25000" dirty="0">
                <a:sym typeface="+mn-ea"/>
              </a:rPr>
              <a:t>yk</a:t>
            </a:r>
            <a:r>
              <a:rPr lang="zh-CN" altLang="en-US" sz="2400" dirty="0">
                <a:sym typeface="+mn-ea"/>
              </a:rPr>
              <a:t>是类别为</a:t>
            </a:r>
            <a:r>
              <a:rPr lang="en-US" altLang="zh-CN" sz="2400" dirty="0">
                <a:sym typeface="+mn-ea"/>
              </a:rPr>
              <a:t>yk</a:t>
            </a:r>
            <a:r>
              <a:rPr lang="zh-CN" altLang="en-US" sz="2400" dirty="0">
                <a:sym typeface="+mn-ea"/>
              </a:rPr>
              <a:t>的样本个数，</a:t>
            </a:r>
            <a:r>
              <a:rPr lang="en-US" altLang="zh-CN" sz="2400" dirty="0">
                <a:sym typeface="+mn-ea"/>
              </a:rPr>
              <a:t>n</a:t>
            </a:r>
            <a:r>
              <a:rPr lang="zh-CN" altLang="en-US" sz="2400" dirty="0">
                <a:sym typeface="+mn-ea"/>
              </a:rPr>
              <a:t>为样本的维度数目，</a:t>
            </a:r>
            <a:r>
              <a:rPr lang="en-US" altLang="zh-CN" sz="2400" dirty="0">
                <a:sym typeface="+mn-ea"/>
              </a:rPr>
              <a:t>N</a:t>
            </a:r>
            <a:r>
              <a:rPr lang="en-US" altLang="zh-CN" sz="2400" baseline="-25000" dirty="0">
                <a:sym typeface="+mn-ea"/>
              </a:rPr>
              <a:t>yk,xi</a:t>
            </a:r>
            <a:r>
              <a:rPr lang="zh-CN" altLang="en-US" sz="2400" dirty="0">
                <a:sym typeface="+mn-ea"/>
              </a:rPr>
              <a:t>为类别</a:t>
            </a:r>
            <a:r>
              <a:rPr lang="en-US" altLang="zh-CN" sz="2400" dirty="0">
                <a:sym typeface="+mn-ea"/>
              </a:rPr>
              <a:t>yk</a:t>
            </a:r>
            <a:r>
              <a:rPr lang="zh-CN" altLang="en-US" sz="2400" dirty="0">
                <a:sym typeface="+mn-ea"/>
              </a:rPr>
              <a:t>中第</a:t>
            </a:r>
            <a:r>
              <a:rPr lang="en-US" altLang="zh-CN" sz="2400" dirty="0">
                <a:sym typeface="+mn-ea"/>
              </a:rPr>
              <a:t>i</a:t>
            </a:r>
            <a:r>
              <a:rPr lang="zh-CN" altLang="en-US" sz="2400" dirty="0">
                <a:sym typeface="+mn-ea"/>
              </a:rPr>
              <a:t>维特征的值为</a:t>
            </a:r>
            <a:r>
              <a:rPr lang="en-US" altLang="zh-CN" sz="2400" dirty="0">
                <a:sym typeface="+mn-ea"/>
              </a:rPr>
              <a:t>xi</a:t>
            </a:r>
            <a:r>
              <a:rPr lang="zh-CN" altLang="en-US" sz="2400" dirty="0">
                <a:sym typeface="+mn-ea"/>
              </a:rPr>
              <a:t>的样本个数，</a:t>
            </a:r>
            <a:r>
              <a:rPr lang="en-US" altLang="zh-CN" sz="2400" dirty="0">
                <a:sym typeface="+mn-ea"/>
              </a:rPr>
              <a:t>α</a:t>
            </a:r>
            <a:r>
              <a:rPr lang="zh-CN" altLang="en-US" sz="2400" dirty="0">
                <a:sym typeface="+mn-ea"/>
              </a:rPr>
              <a:t>为平滑值。</a:t>
            </a:r>
            <a:endParaRPr lang="zh-CN" altLang="en-US" sz="2400" dirty="0">
              <a:sym typeface="+mn-ea"/>
            </a:endParaRPr>
          </a:p>
          <a:p>
            <a:pPr>
              <a:lnSpc>
                <a:spcPct val="150000"/>
              </a:lnSpc>
            </a:pPr>
            <a:r>
              <a:rPr lang="zh-CN" altLang="en-US" sz="2400" dirty="0">
                <a:solidFill>
                  <a:schemeClr val="tx1"/>
                </a:solidFill>
              </a:rPr>
              <a:t> 当</a:t>
            </a:r>
            <a:r>
              <a:rPr lang="en-US" altLang="zh-CN" sz="2400" dirty="0">
                <a:solidFill>
                  <a:schemeClr val="tx1"/>
                </a:solidFill>
              </a:rPr>
              <a:t>α=1</a:t>
            </a:r>
            <a:r>
              <a:rPr lang="zh-CN" altLang="en-US" sz="2400" dirty="0">
                <a:solidFill>
                  <a:schemeClr val="tx1"/>
                </a:solidFill>
              </a:rPr>
              <a:t>时，称为</a:t>
            </a:r>
            <a:r>
              <a:rPr lang="en-US" altLang="zh-CN" sz="2400" dirty="0">
                <a:solidFill>
                  <a:schemeClr val="tx1"/>
                </a:solidFill>
              </a:rPr>
              <a:t>Laplace</a:t>
            </a:r>
            <a:r>
              <a:rPr lang="zh-CN" altLang="en-US" sz="2400" dirty="0">
                <a:solidFill>
                  <a:schemeClr val="tx1"/>
                </a:solidFill>
              </a:rPr>
              <a:t>平滑，当</a:t>
            </a:r>
            <a:r>
              <a:rPr lang="en-US" altLang="zh-CN" sz="2400" dirty="0">
                <a:solidFill>
                  <a:schemeClr val="tx1"/>
                </a:solidFill>
              </a:rPr>
              <a:t>0&lt;α&lt;1</a:t>
            </a:r>
            <a:r>
              <a:rPr lang="zh-CN" altLang="en-US" sz="2400" dirty="0">
                <a:solidFill>
                  <a:schemeClr val="tx1"/>
                </a:solidFill>
              </a:rPr>
              <a:t>时，称为</a:t>
            </a:r>
            <a:r>
              <a:rPr lang="en-US" altLang="zh-CN" sz="2400" dirty="0">
                <a:solidFill>
                  <a:schemeClr val="tx1"/>
                </a:solidFill>
              </a:rPr>
              <a:t>Lidstone</a:t>
            </a:r>
            <a:r>
              <a:rPr lang="zh-CN" altLang="en-US" sz="2400" dirty="0">
                <a:solidFill>
                  <a:schemeClr val="tx1"/>
                </a:solidFill>
              </a:rPr>
              <a:t>平滑，</a:t>
            </a:r>
            <a:r>
              <a:rPr lang="en-US" altLang="zh-CN" sz="2400" dirty="0">
                <a:solidFill>
                  <a:schemeClr val="tx1"/>
                </a:solidFill>
              </a:rPr>
              <a:t>α=0</a:t>
            </a:r>
            <a:r>
              <a:rPr lang="zh-CN" altLang="en-US" sz="2400" dirty="0">
                <a:solidFill>
                  <a:schemeClr val="tx1"/>
                </a:solidFill>
              </a:rPr>
              <a:t>时不做平滑；平滑的主要作用是可以克服条件概率为</a:t>
            </a:r>
            <a:r>
              <a:rPr lang="en-US" altLang="zh-CN" sz="2400" dirty="0">
                <a:solidFill>
                  <a:schemeClr val="tx1"/>
                </a:solidFill>
              </a:rPr>
              <a:t>0</a:t>
            </a:r>
            <a:r>
              <a:rPr lang="zh-CN" altLang="en-US" sz="2400" dirty="0">
                <a:solidFill>
                  <a:schemeClr val="tx1"/>
                </a:solidFill>
              </a:rPr>
              <a:t>的问题。</a:t>
            </a:r>
            <a:endParaRPr lang="zh-CN" alt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14730"/>
            <a:ext cx="11178540" cy="5250815"/>
          </a:xfrm>
        </p:spPr>
        <p:txBody>
          <a:bodyPr/>
          <a:p>
            <a:r>
              <a:rPr lang="en-US" altLang="zh-CN" sz="2400"/>
              <a:t> </a:t>
            </a:r>
            <a:r>
              <a:rPr lang="zh-CN" altLang="en-US" sz="2400"/>
              <a:t>对于下列训练数据，使用多项式朴素贝叶斯方式对测试样本</a:t>
            </a:r>
            <a:r>
              <a:rPr lang="en-US" altLang="zh-CN" sz="2400"/>
              <a:t>(2,M)</a:t>
            </a:r>
            <a:r>
              <a:rPr lang="zh-CN" altLang="en-US" sz="2400"/>
              <a:t>和</a:t>
            </a:r>
            <a:r>
              <a:rPr lang="en-US" altLang="zh-CN" sz="2400"/>
              <a:t>(3,S)</a:t>
            </a:r>
            <a:r>
              <a:rPr lang="zh-CN" altLang="en-US" sz="2400"/>
              <a:t>做一个预测判断。</a:t>
            </a:r>
            <a:endParaRPr lang="zh-CN" altLang="en-US" sz="2400"/>
          </a:p>
        </p:txBody>
      </p:sp>
      <p:sp>
        <p:nvSpPr>
          <p:cNvPr id="4" name="标题 3"/>
          <p:cNvSpPr>
            <a:spLocks noGrp="1"/>
          </p:cNvSpPr>
          <p:nvPr>
            <p:ph type="title"/>
          </p:nvPr>
        </p:nvSpPr>
        <p:spPr/>
        <p:txBody>
          <a:bodyPr>
            <a:normAutofit/>
          </a:bodyPr>
          <a:p>
            <a:r>
              <a:rPr lang="zh-CN" dirty="0">
                <a:sym typeface="+mn-ea"/>
              </a:rPr>
              <a:t>多项式朴素贝叶斯案例理解</a:t>
            </a:r>
            <a:endParaRPr lang="en-US" altLang="zh-CN" dirty="0">
              <a:sym typeface="+mn-ea"/>
            </a:endParaRPr>
          </a:p>
        </p:txBody>
      </p:sp>
      <p:graphicFrame>
        <p:nvGraphicFramePr>
          <p:cNvPr id="5" name="表格 4"/>
          <p:cNvGraphicFramePr/>
          <p:nvPr/>
        </p:nvGraphicFramePr>
        <p:xfrm>
          <a:off x="1421130" y="1882775"/>
          <a:ext cx="9890760" cy="1513840"/>
        </p:xfrm>
        <a:graphic>
          <a:graphicData uri="http://schemas.openxmlformats.org/drawingml/2006/table">
            <a:tbl>
              <a:tblPr firstRow="1" bandRow="1">
                <a:tableStyleId>{F2DE63D5-997A-4646-A377-4702673A728D}</a:tableStyleId>
              </a:tblPr>
              <a:tblGrid>
                <a:gridCol w="899160"/>
                <a:gridCol w="899160"/>
                <a:gridCol w="899160"/>
                <a:gridCol w="899160"/>
                <a:gridCol w="899160"/>
                <a:gridCol w="899160"/>
                <a:gridCol w="899160"/>
                <a:gridCol w="899160"/>
                <a:gridCol w="899160"/>
                <a:gridCol w="899160"/>
                <a:gridCol w="899160"/>
              </a:tblGrid>
              <a:tr h="378460">
                <a:tc>
                  <a:txBody>
                    <a:bodyPr/>
                    <a:p>
                      <a:pPr>
                        <a:buNone/>
                      </a:pPr>
                      <a:endParaRPr lang="zh-CN" altLang="en-US"/>
                    </a:p>
                  </a:txBody>
                  <a:tcPr/>
                </a:tc>
                <a:tc>
                  <a:txBody>
                    <a:bodyPr/>
                    <a:p>
                      <a:pPr algn="ctr">
                        <a:buNone/>
                      </a:pPr>
                      <a:r>
                        <a:rPr lang="en-US" altLang="zh-CN"/>
                        <a:t>1</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10</a:t>
                      </a:r>
                      <a:endParaRPr lang="en-US" altLang="zh-CN"/>
                    </a:p>
                  </a:txBody>
                  <a:tcPr/>
                </a:tc>
              </a:tr>
              <a:tr h="378460">
                <a:tc>
                  <a:txBody>
                    <a:bodyPr/>
                    <a:p>
                      <a:pPr algn="ctr">
                        <a:buNone/>
                      </a:pPr>
                      <a:r>
                        <a:rPr lang="en-US" altLang="zh-CN"/>
                        <a:t>x1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r>
              <a:tr h="378460">
                <a:tc>
                  <a:txBody>
                    <a:bodyPr/>
                    <a:p>
                      <a:pPr algn="ctr">
                        <a:buNone/>
                      </a:pPr>
                      <a:r>
                        <a:rPr lang="en-US" altLang="zh-CN"/>
                        <a:t>x2</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M</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S</a:t>
                      </a:r>
                      <a:endParaRPr lang="en-US" altLang="zh-CN"/>
                    </a:p>
                  </a:txBody>
                  <a:tcPr anchor="ctr" anchorCtr="0"/>
                </a:tc>
              </a:tr>
              <a:tr h="378460">
                <a:tc>
                  <a:txBody>
                    <a:bodyPr/>
                    <a:p>
                      <a:pPr algn="ctr">
                        <a:buNone/>
                      </a:pPr>
                      <a:r>
                        <a:rPr lang="en-US" altLang="zh-CN"/>
                        <a:t>y</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r>
            </a:tbl>
          </a:graphicData>
        </a:graphic>
      </p:graphicFrame>
      <p:grpSp>
        <p:nvGrpSpPr>
          <p:cNvPr id="32" name="组合 31"/>
          <p:cNvGrpSpPr/>
          <p:nvPr/>
        </p:nvGrpSpPr>
        <p:grpSpPr>
          <a:xfrm>
            <a:off x="1227455" y="3870325"/>
            <a:ext cx="1243330" cy="2037080"/>
            <a:chOff x="1022" y="6081"/>
            <a:chExt cx="1958" cy="3208"/>
          </a:xfrm>
        </p:grpSpPr>
        <p:graphicFrame>
          <p:nvGraphicFramePr>
            <p:cNvPr id="6" name="对象 5">
              <a:hlinkClick r:id="" action="ppaction://ole?verb="/>
            </p:cNvPr>
            <p:cNvGraphicFramePr>
              <a:graphicFrameLocks noChangeAspect="1"/>
            </p:cNvGraphicFramePr>
            <p:nvPr/>
          </p:nvGraphicFramePr>
          <p:xfrm>
            <a:off x="1022" y="6081"/>
            <a:ext cx="1958" cy="759"/>
          </p:xfrm>
          <a:graphic>
            <a:graphicData uri="http://schemas.openxmlformats.org/presentationml/2006/ole">
              <mc:AlternateContent xmlns:mc="http://schemas.openxmlformats.org/markup-compatibility/2006">
                <mc:Choice xmlns:v="urn:schemas-microsoft-com:vml" Requires="v">
                  <p:oleObj spid="_x0000_s2049" name="" r:id="rId1" imgW="457200" imgH="177165" progId="Equation.KSEE3">
                    <p:embed/>
                  </p:oleObj>
                </mc:Choice>
                <mc:Fallback>
                  <p:oleObj name="" r:id="rId1" imgW="457200" imgH="177165" progId="Equation.KSEE3">
                    <p:embed/>
                    <p:pic>
                      <p:nvPicPr>
                        <p:cNvPr id="0" name="图片 2048"/>
                        <p:cNvPicPr/>
                        <p:nvPr/>
                      </p:nvPicPr>
                      <p:blipFill>
                        <a:blip r:embed="rId2"/>
                        <a:stretch>
                          <a:fillRect/>
                        </a:stretch>
                      </p:blipFill>
                      <p:spPr>
                        <a:xfrm>
                          <a:off x="1022" y="6081"/>
                          <a:ext cx="1958" cy="759"/>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22" y="7159"/>
            <a:ext cx="1719" cy="857"/>
          </p:xfrm>
          <a:graphic>
            <a:graphicData uri="http://schemas.openxmlformats.org/presentationml/2006/ole">
              <mc:AlternateContent xmlns:mc="http://schemas.openxmlformats.org/markup-compatibility/2006">
                <mc:Choice xmlns:v="urn:schemas-microsoft-com:vml" Requires="v">
                  <p:oleObj spid="_x0000_s2" name="" r:id="rId3" imgW="355600" imgH="177165" progId="Equation.KSEE3">
                    <p:embed/>
                  </p:oleObj>
                </mc:Choice>
                <mc:Fallback>
                  <p:oleObj name="" r:id="rId3" imgW="355600" imgH="177165" progId="Equation.KSEE3">
                    <p:embed/>
                    <p:pic>
                      <p:nvPicPr>
                        <p:cNvPr id="0" name="图片 2048"/>
                        <p:cNvPicPr/>
                        <p:nvPr/>
                      </p:nvPicPr>
                      <p:blipFill>
                        <a:blip r:embed="rId4"/>
                        <a:stretch>
                          <a:fillRect/>
                        </a:stretch>
                      </p:blipFill>
                      <p:spPr>
                        <a:xfrm>
                          <a:off x="1022" y="7159"/>
                          <a:ext cx="1719" cy="857"/>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022" y="8335"/>
            <a:ext cx="1914" cy="954"/>
          </p:xfrm>
          <a:graphic>
            <a:graphicData uri="http://schemas.openxmlformats.org/presentationml/2006/ole">
              <mc:AlternateContent xmlns:mc="http://schemas.openxmlformats.org/markup-compatibility/2006">
                <mc:Choice xmlns:v="urn:schemas-microsoft-com:vml" Requires="v">
                  <p:oleObj spid="_x0000_s2050" name="" r:id="rId5" imgW="355600" imgH="177165" progId="Equation.KSEE3">
                    <p:embed/>
                  </p:oleObj>
                </mc:Choice>
                <mc:Fallback>
                  <p:oleObj name="" r:id="rId5" imgW="355600" imgH="177165" progId="Equation.KSEE3">
                    <p:embed/>
                    <p:pic>
                      <p:nvPicPr>
                        <p:cNvPr id="0" name="图片 2049"/>
                        <p:cNvPicPr/>
                        <p:nvPr/>
                      </p:nvPicPr>
                      <p:blipFill>
                        <a:blip r:embed="rId6"/>
                        <a:stretch>
                          <a:fillRect/>
                        </a:stretch>
                      </p:blipFill>
                      <p:spPr>
                        <a:xfrm>
                          <a:off x="1022" y="8335"/>
                          <a:ext cx="1914" cy="954"/>
                        </a:xfrm>
                        <a:prstGeom prst="rect">
                          <a:avLst/>
                        </a:prstGeom>
                      </p:spPr>
                    </p:pic>
                  </p:oleObj>
                </mc:Fallback>
              </mc:AlternateContent>
            </a:graphicData>
          </a:graphic>
        </p:graphicFrame>
      </p:grpSp>
      <p:graphicFrame>
        <p:nvGraphicFramePr>
          <p:cNvPr id="43" name="表格 42"/>
          <p:cNvGraphicFramePr/>
          <p:nvPr/>
        </p:nvGraphicFramePr>
        <p:xfrm>
          <a:off x="2808605" y="4155440"/>
          <a:ext cx="4441825" cy="1524000"/>
        </p:xfrm>
        <a:graphic>
          <a:graphicData uri="http://schemas.openxmlformats.org/drawingml/2006/table">
            <a:tbl>
              <a:tblPr firstRow="1" bandRow="1">
                <a:tableStyleId>{F2DE63D5-997A-4646-A377-4702673A728D}</a:tableStyleId>
              </a:tblPr>
              <a:tblGrid>
                <a:gridCol w="740304"/>
                <a:gridCol w="740410"/>
                <a:gridCol w="732155"/>
                <a:gridCol w="748348"/>
                <a:gridCol w="740304"/>
                <a:gridCol w="740304"/>
              </a:tblGrid>
              <a:tr h="381000">
                <a:tc>
                  <a:txBody>
                    <a:bodyPr/>
                    <a:p>
                      <a:pPr algn="ctr">
                        <a:buNone/>
                      </a:pPr>
                      <a:endParaRPr lang="en-US" altLang="zh-CN"/>
                    </a:p>
                  </a:txBody>
                  <a:tcPr anchor="ctr" anchorCtr="0"/>
                </a:tc>
                <a:tc>
                  <a:txBody>
                    <a:bodyPr/>
                    <a:p>
                      <a:pPr algn="ctr">
                        <a:buNone/>
                      </a:pPr>
                      <a:r>
                        <a:rPr lang="en-US" altLang="zh-CN"/>
                        <a:t>x1=1</a:t>
                      </a:r>
                      <a:endParaRPr lang="en-US" altLang="zh-CN"/>
                    </a:p>
                  </a:txBody>
                  <a:tcPr anchor="ctr" anchorCtr="0"/>
                </a:tc>
                <a:tc>
                  <a:txBody>
                    <a:bodyPr/>
                    <a:p>
                      <a:pPr algn="ctr">
                        <a:buNone/>
                      </a:pPr>
                      <a:r>
                        <a:rPr lang="en-US" altLang="zh-CN"/>
                        <a:t>x1=2</a:t>
                      </a:r>
                      <a:endParaRPr lang="en-US" altLang="zh-CN"/>
                    </a:p>
                  </a:txBody>
                  <a:tcPr anchor="ctr" anchorCtr="0"/>
                </a:tc>
                <a:tc>
                  <a:txBody>
                    <a:bodyPr/>
                    <a:p>
                      <a:pPr algn="ctr">
                        <a:buNone/>
                      </a:pPr>
                      <a:r>
                        <a:rPr lang="en-US" altLang="zh-CN"/>
                        <a:t>x1=3</a:t>
                      </a:r>
                      <a:endParaRPr lang="en-US" altLang="zh-CN"/>
                    </a:p>
                  </a:txBody>
                  <a:tcPr anchor="ctr" anchorCtr="0"/>
                </a:tc>
                <a:tc>
                  <a:txBody>
                    <a:bodyPr/>
                    <a:p>
                      <a:pPr algn="ctr">
                        <a:buNone/>
                      </a:pPr>
                      <a:r>
                        <a:rPr lang="en-US" altLang="zh-CN"/>
                        <a:t>x1=4</a:t>
                      </a:r>
                      <a:endParaRPr lang="en-US" altLang="zh-CN"/>
                    </a:p>
                  </a:txBody>
                  <a:tcPr anchor="ctr" anchorCtr="0"/>
                </a:tc>
                <a:tc>
                  <a:txBody>
                    <a:bodyPr/>
                    <a:p>
                      <a:pPr algn="ctr">
                        <a:buNone/>
                      </a:pPr>
                      <a:endParaRPr lang="en-US" altLang="zh-CN"/>
                    </a:p>
                  </a:txBody>
                  <a:tcPr anchor="ctr" anchorCtr="0"/>
                </a:tc>
              </a:tr>
              <a:tr h="381000">
                <a:tc>
                  <a:txBody>
                    <a:bodyPr/>
                    <a:p>
                      <a:pPr algn="ctr">
                        <a:buNone/>
                      </a:pPr>
                      <a:r>
                        <a:rPr lang="en-US" altLang="zh-CN"/>
                        <a:t>y=1</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6</a:t>
                      </a:r>
                      <a:endParaRPr lang="en-US" altLang="zh-CN"/>
                    </a:p>
                  </a:txBody>
                  <a:tcPr anchor="ctr" anchorCtr="0"/>
                </a:tc>
              </a:tr>
              <a:tr h="381000">
                <a:tc>
                  <a:txBody>
                    <a:bodyPr/>
                    <a:p>
                      <a:pPr algn="ctr">
                        <a:buNone/>
                      </a:pPr>
                      <a:r>
                        <a:rPr lang="en-US" altLang="zh-CN"/>
                        <a:t>y=-1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4</a:t>
                      </a:r>
                      <a:endParaRPr lang="en-US" altLang="zh-CN"/>
                    </a:p>
                  </a:txBody>
                  <a:tcPr anchor="ctr" anchorCtr="0"/>
                </a:tc>
              </a:tr>
              <a:tr h="381000">
                <a:tc>
                  <a:txBody>
                    <a:bodyPr/>
                    <a:p>
                      <a:pPr algn="ctr">
                        <a:buNone/>
                      </a:pP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10</a:t>
                      </a:r>
                      <a:endParaRPr lang="en-US" altLang="zh-CN"/>
                    </a:p>
                  </a:txBody>
                  <a:tcPr anchor="ctr" anchorCtr="0"/>
                </a:tc>
              </a:tr>
            </a:tbl>
          </a:graphicData>
        </a:graphic>
      </p:graphicFrame>
      <p:graphicFrame>
        <p:nvGraphicFramePr>
          <p:cNvPr id="44" name="表格 43"/>
          <p:cNvGraphicFramePr/>
          <p:nvPr/>
        </p:nvGraphicFramePr>
        <p:xfrm>
          <a:off x="7491095" y="4155440"/>
          <a:ext cx="4441825" cy="1524000"/>
        </p:xfrm>
        <a:graphic>
          <a:graphicData uri="http://schemas.openxmlformats.org/drawingml/2006/table">
            <a:tbl>
              <a:tblPr firstRow="1" bandRow="1">
                <a:tableStyleId>{F2DE63D5-997A-4646-A377-4702673A728D}</a:tableStyleId>
              </a:tblPr>
              <a:tblGrid>
                <a:gridCol w="740410"/>
                <a:gridCol w="740304"/>
                <a:gridCol w="740199"/>
                <a:gridCol w="740304"/>
                <a:gridCol w="740304"/>
              </a:tblGrid>
              <a:tr h="381000">
                <a:tc>
                  <a:txBody>
                    <a:bodyPr/>
                    <a:p>
                      <a:pPr algn="ctr">
                        <a:buNone/>
                      </a:pPr>
                      <a:endParaRPr lang="en-US" altLang="zh-CN"/>
                    </a:p>
                  </a:txBody>
                  <a:tcPr anchor="ctr" anchorCtr="0"/>
                </a:tc>
                <a:tc>
                  <a:txBody>
                    <a:bodyPr/>
                    <a:p>
                      <a:pPr algn="ctr">
                        <a:buNone/>
                      </a:pPr>
                      <a:r>
                        <a:rPr lang="en-US" altLang="zh-CN"/>
                        <a:t>x2=S</a:t>
                      </a:r>
                      <a:endParaRPr lang="en-US" altLang="zh-CN"/>
                    </a:p>
                  </a:txBody>
                  <a:tcPr anchor="ctr" anchorCtr="0"/>
                </a:tc>
                <a:tc>
                  <a:txBody>
                    <a:bodyPr/>
                    <a:p>
                      <a:pPr algn="ctr">
                        <a:buNone/>
                      </a:pPr>
                      <a:r>
                        <a:rPr lang="en-US" altLang="zh-CN"/>
                        <a:t>x2=M</a:t>
                      </a:r>
                      <a:endParaRPr lang="en-US" altLang="zh-CN"/>
                    </a:p>
                  </a:txBody>
                  <a:tcPr anchor="ctr" anchorCtr="0"/>
                </a:tc>
                <a:tc>
                  <a:txBody>
                    <a:bodyPr/>
                    <a:p>
                      <a:pPr algn="ctr">
                        <a:buNone/>
                      </a:pPr>
                      <a:r>
                        <a:rPr lang="en-US" altLang="zh-CN"/>
                        <a:t>x2=L</a:t>
                      </a:r>
                      <a:endParaRPr lang="en-US" altLang="zh-CN"/>
                    </a:p>
                  </a:txBody>
                  <a:tcPr anchor="ctr" anchorCtr="0"/>
                </a:tc>
                <a:tc>
                  <a:txBody>
                    <a:bodyPr/>
                    <a:p>
                      <a:pPr algn="ctr">
                        <a:buNone/>
                      </a:pPr>
                      <a:endParaRPr lang="en-US" altLang="zh-CN"/>
                    </a:p>
                  </a:txBody>
                  <a:tcPr anchor="ctr" anchorCtr="0"/>
                </a:tc>
              </a:tr>
              <a:tr h="381000">
                <a:tc>
                  <a:txBody>
                    <a:bodyPr/>
                    <a:p>
                      <a:pPr algn="ctr">
                        <a:buNone/>
                      </a:pPr>
                      <a:r>
                        <a:rPr lang="en-US" altLang="zh-CN"/>
                        <a:t>y=1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6</a:t>
                      </a:r>
                      <a:endParaRPr lang="en-US" altLang="zh-CN"/>
                    </a:p>
                  </a:txBody>
                  <a:tcPr anchor="ctr" anchorCtr="0"/>
                </a:tc>
              </a:tr>
              <a:tr h="381000">
                <a:tc>
                  <a:txBody>
                    <a:bodyPr/>
                    <a:p>
                      <a:pPr algn="ctr">
                        <a:buNone/>
                      </a:pPr>
                      <a:r>
                        <a:rPr lang="en-US" altLang="zh-CN"/>
                        <a:t>y=-1</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4</a:t>
                      </a:r>
                      <a:endParaRPr lang="en-US" altLang="zh-CN"/>
                    </a:p>
                  </a:txBody>
                  <a:tcPr anchor="ctr" anchorCtr="0"/>
                </a:tc>
              </a:tr>
              <a:tr h="381000">
                <a:tc>
                  <a:txBody>
                    <a:bodyPr/>
                    <a:p>
                      <a:pPr algn="ctr">
                        <a:buNone/>
                      </a:pPr>
                      <a:endParaRPr lang="en-US" altLang="zh-CN"/>
                    </a:p>
                  </a:txBody>
                  <a:tcPr anchor="ctr" anchorCtr="0"/>
                </a:tc>
                <a:tc>
                  <a:txBody>
                    <a:bodyPr/>
                    <a:p>
                      <a:pPr algn="ctr">
                        <a:buNone/>
                      </a:pPr>
                      <a:r>
                        <a:rPr lang="en-US" altLang="zh-CN"/>
                        <a:t>5</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10</a:t>
                      </a:r>
                      <a:endParaRPr lang="en-US" altLang="zh-CN"/>
                    </a:p>
                  </a:txBody>
                  <a:tcPr anchor="ctr" anchorCtr="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409700"/>
            <a:ext cx="11178540" cy="4855845"/>
          </a:xfrm>
        </p:spPr>
        <p:txBody>
          <a:bodyPr/>
          <a:p>
            <a:r>
              <a:rPr lang="en-US" altLang="zh-CN" sz="2400"/>
              <a:t> </a:t>
            </a:r>
            <a:r>
              <a:rPr lang="zh-CN" altLang="en-US" sz="2400"/>
              <a:t>先验概率：</a:t>
            </a:r>
            <a:endParaRPr lang="zh-CN" altLang="en-US" sz="2400"/>
          </a:p>
          <a:p>
            <a:endParaRPr lang="zh-CN" altLang="en-US" sz="2400"/>
          </a:p>
          <a:p>
            <a:r>
              <a:rPr lang="zh-CN" altLang="en-US" sz="2400"/>
              <a:t> 条件概率：</a:t>
            </a:r>
            <a:endParaRPr lang="zh-CN" altLang="en-US" sz="2400"/>
          </a:p>
        </p:txBody>
      </p:sp>
      <p:sp>
        <p:nvSpPr>
          <p:cNvPr id="4" name="标题 3"/>
          <p:cNvSpPr>
            <a:spLocks noGrp="1"/>
          </p:cNvSpPr>
          <p:nvPr>
            <p:ph type="title"/>
          </p:nvPr>
        </p:nvSpPr>
        <p:spPr/>
        <p:txBody>
          <a:bodyPr>
            <a:normAutofit/>
          </a:bodyPr>
          <a:p>
            <a:r>
              <a:rPr lang="zh-CN" dirty="0">
                <a:sym typeface="+mn-ea"/>
              </a:rPr>
              <a:t>多项式朴素贝叶斯案例理解</a:t>
            </a:r>
            <a:endParaRPr lang="en-US" altLang="zh-CN" dirty="0">
              <a:sym typeface="+mn-ea"/>
            </a:endParaRPr>
          </a:p>
        </p:txBody>
      </p:sp>
      <p:graphicFrame>
        <p:nvGraphicFramePr>
          <p:cNvPr id="12" name="对象 11">
            <a:hlinkClick r:id="" action="ppaction://ole?verb="/>
          </p:cNvPr>
          <p:cNvGraphicFramePr>
            <a:graphicFrameLocks noChangeAspect="1"/>
          </p:cNvGraphicFramePr>
          <p:nvPr/>
        </p:nvGraphicFramePr>
        <p:xfrm>
          <a:off x="264795" y="783590"/>
          <a:ext cx="1168400" cy="543560"/>
        </p:xfrm>
        <a:graphic>
          <a:graphicData uri="http://schemas.openxmlformats.org/presentationml/2006/ole">
            <mc:AlternateContent xmlns:mc="http://schemas.openxmlformats.org/markup-compatibility/2006">
              <mc:Choice xmlns:v="urn:schemas-microsoft-com:vml" Requires="v">
                <p:oleObj spid="_x0000_s3073" name="" r:id="rId1" imgW="381000" imgH="177165" progId="Equation.KSEE3">
                  <p:embed/>
                </p:oleObj>
              </mc:Choice>
              <mc:Fallback>
                <p:oleObj name="" r:id="rId1" imgW="381000" imgH="177165" progId="Equation.KSEE3">
                  <p:embed/>
                  <p:pic>
                    <p:nvPicPr>
                      <p:cNvPr id="0" name="图片 3072"/>
                      <p:cNvPicPr/>
                      <p:nvPr/>
                    </p:nvPicPr>
                    <p:blipFill>
                      <a:blip r:embed="rId2"/>
                      <a:stretch>
                        <a:fillRect/>
                      </a:stretch>
                    </p:blipFill>
                    <p:spPr>
                      <a:xfrm>
                        <a:off x="264795" y="783590"/>
                        <a:ext cx="1168400" cy="543560"/>
                      </a:xfrm>
                      <a:prstGeom prst="rect">
                        <a:avLst/>
                      </a:prstGeom>
                    </p:spPr>
                  </p:pic>
                </p:oleObj>
              </mc:Fallback>
            </mc:AlternateContent>
          </a:graphicData>
        </a:graphic>
      </p:graphicFrame>
      <p:grpSp>
        <p:nvGrpSpPr>
          <p:cNvPr id="15" name="组合 14"/>
          <p:cNvGrpSpPr/>
          <p:nvPr/>
        </p:nvGrpSpPr>
        <p:grpSpPr>
          <a:xfrm>
            <a:off x="1075690" y="1860550"/>
            <a:ext cx="7920355" cy="610870"/>
            <a:chOff x="1694" y="3097"/>
            <a:chExt cx="12473" cy="962"/>
          </a:xfrm>
        </p:grpSpPr>
        <p:graphicFrame>
          <p:nvGraphicFramePr>
            <p:cNvPr id="13" name="对象 12">
              <a:hlinkClick r:id="" action="ppaction://ole?verb="/>
            </p:cNvPr>
            <p:cNvGraphicFramePr>
              <a:graphicFrameLocks noChangeAspect="1"/>
            </p:cNvGraphicFramePr>
            <p:nvPr/>
          </p:nvGraphicFramePr>
          <p:xfrm>
            <a:off x="1694" y="3097"/>
            <a:ext cx="5721" cy="963"/>
          </p:xfrm>
          <a:graphic>
            <a:graphicData uri="http://schemas.openxmlformats.org/presentationml/2006/ole">
              <mc:AlternateContent xmlns:mc="http://schemas.openxmlformats.org/markup-compatibility/2006">
                <mc:Choice xmlns:v="urn:schemas-microsoft-com:vml" Requires="v">
                  <p:oleObj spid="_x0000_s3074" name="" r:id="rId3" imgW="1282700" imgH="215900" progId="Equation.KSEE3">
                    <p:embed/>
                  </p:oleObj>
                </mc:Choice>
                <mc:Fallback>
                  <p:oleObj name="" r:id="rId3" imgW="1282700" imgH="215900" progId="Equation.KSEE3">
                    <p:embed/>
                    <p:pic>
                      <p:nvPicPr>
                        <p:cNvPr id="0" name="图片 3073"/>
                        <p:cNvPicPr/>
                        <p:nvPr/>
                      </p:nvPicPr>
                      <p:blipFill>
                        <a:blip r:embed="rId4"/>
                        <a:stretch>
                          <a:fillRect/>
                        </a:stretch>
                      </p:blipFill>
                      <p:spPr>
                        <a:xfrm>
                          <a:off x="1694" y="3097"/>
                          <a:ext cx="5721" cy="963"/>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993" y="3097"/>
            <a:ext cx="6175" cy="963"/>
          </p:xfrm>
          <a:graphic>
            <a:graphicData uri="http://schemas.openxmlformats.org/presentationml/2006/ole">
              <mc:AlternateContent xmlns:mc="http://schemas.openxmlformats.org/markup-compatibility/2006">
                <mc:Choice xmlns:v="urn:schemas-microsoft-com:vml" Requires="v">
                  <p:oleObj spid="_x0000_s2" name="" r:id="rId5" imgW="1384300" imgH="215900" progId="Equation.KSEE3">
                    <p:embed/>
                  </p:oleObj>
                </mc:Choice>
                <mc:Fallback>
                  <p:oleObj name="" r:id="rId5" imgW="1384300" imgH="215900" progId="Equation.KSEE3">
                    <p:embed/>
                    <p:pic>
                      <p:nvPicPr>
                        <p:cNvPr id="0" name="图片 3073"/>
                        <p:cNvPicPr/>
                        <p:nvPr/>
                      </p:nvPicPr>
                      <p:blipFill>
                        <a:blip r:embed="rId6"/>
                        <a:stretch>
                          <a:fillRect/>
                        </a:stretch>
                      </p:blipFill>
                      <p:spPr>
                        <a:xfrm>
                          <a:off x="7993" y="3097"/>
                          <a:ext cx="6175" cy="963"/>
                        </a:xfrm>
                        <a:prstGeom prst="rect">
                          <a:avLst/>
                        </a:prstGeom>
                      </p:spPr>
                    </p:pic>
                  </p:oleObj>
                </mc:Fallback>
              </mc:AlternateContent>
            </a:graphicData>
          </a:graphic>
        </p:graphicFrame>
      </p:grpSp>
      <p:grpSp>
        <p:nvGrpSpPr>
          <p:cNvPr id="30" name="组合 29"/>
          <p:cNvGrpSpPr/>
          <p:nvPr/>
        </p:nvGrpSpPr>
        <p:grpSpPr>
          <a:xfrm>
            <a:off x="3461385" y="3116580"/>
            <a:ext cx="2555240" cy="3088005"/>
            <a:chOff x="7307" y="4786"/>
            <a:chExt cx="4024" cy="4863"/>
          </a:xfrm>
        </p:grpSpPr>
        <p:graphicFrame>
          <p:nvGraphicFramePr>
            <p:cNvPr id="22" name="对象 21">
              <a:hlinkClick r:id="" action="ppaction://ole?verb="/>
            </p:cNvPr>
            <p:cNvGraphicFramePr>
              <a:graphicFrameLocks noChangeAspect="1"/>
            </p:cNvGraphicFramePr>
            <p:nvPr/>
          </p:nvGraphicFramePr>
          <p:xfrm>
            <a:off x="7307" y="4786"/>
            <a:ext cx="3941" cy="1272"/>
          </p:xfrm>
          <a:graphic>
            <a:graphicData uri="http://schemas.openxmlformats.org/presentationml/2006/ole">
              <mc:AlternateContent xmlns:mc="http://schemas.openxmlformats.org/markup-compatibility/2006">
                <mc:Choice xmlns:v="urn:schemas-microsoft-com:vml" Requires="v">
                  <p:oleObj spid="_x0000_s23" name="" r:id="rId7" imgW="1219200" imgH="393700" progId="Equation.KSEE3">
                    <p:embed/>
                  </p:oleObj>
                </mc:Choice>
                <mc:Fallback>
                  <p:oleObj name="" r:id="rId7" imgW="1219200" imgH="393700" progId="Equation.KSEE3">
                    <p:embed/>
                    <p:pic>
                      <p:nvPicPr>
                        <p:cNvPr id="0" name="图片 3074"/>
                        <p:cNvPicPr/>
                        <p:nvPr/>
                      </p:nvPicPr>
                      <p:blipFill>
                        <a:blip r:embed="rId8"/>
                        <a:stretch>
                          <a:fillRect/>
                        </a:stretch>
                      </p:blipFill>
                      <p:spPr>
                        <a:xfrm>
                          <a:off x="7307" y="4786"/>
                          <a:ext cx="3941" cy="1272"/>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7307" y="6133"/>
            <a:ext cx="4025" cy="1272"/>
          </p:xfrm>
          <a:graphic>
            <a:graphicData uri="http://schemas.openxmlformats.org/presentationml/2006/ole">
              <mc:AlternateContent xmlns:mc="http://schemas.openxmlformats.org/markup-compatibility/2006">
                <mc:Choice xmlns:v="urn:schemas-microsoft-com:vml" Requires="v">
                  <p:oleObj spid="_x0000_s25" name="" r:id="rId9" imgW="1244600" imgH="393700" progId="Equation.KSEE3">
                    <p:embed/>
                  </p:oleObj>
                </mc:Choice>
                <mc:Fallback>
                  <p:oleObj name="" r:id="rId9" imgW="1244600" imgH="393700" progId="Equation.KSEE3">
                    <p:embed/>
                    <p:pic>
                      <p:nvPicPr>
                        <p:cNvPr id="0" name="图片 3074"/>
                        <p:cNvPicPr/>
                        <p:nvPr/>
                      </p:nvPicPr>
                      <p:blipFill>
                        <a:blip r:embed="rId10"/>
                        <a:stretch>
                          <a:fillRect/>
                        </a:stretch>
                      </p:blipFill>
                      <p:spPr>
                        <a:xfrm>
                          <a:off x="7307" y="6133"/>
                          <a:ext cx="4025" cy="1272"/>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7307" y="7480"/>
            <a:ext cx="3981" cy="1272"/>
          </p:xfrm>
          <a:graphic>
            <a:graphicData uri="http://schemas.openxmlformats.org/presentationml/2006/ole">
              <mc:AlternateContent xmlns:mc="http://schemas.openxmlformats.org/markup-compatibility/2006">
                <mc:Choice xmlns:v="urn:schemas-microsoft-com:vml" Requires="v">
                  <p:oleObj spid="_x0000_s27" name="" r:id="rId11" imgW="1231265" imgH="393700" progId="Equation.KSEE3">
                    <p:embed/>
                  </p:oleObj>
                </mc:Choice>
                <mc:Fallback>
                  <p:oleObj name="" r:id="rId11" imgW="1231265" imgH="393700" progId="Equation.KSEE3">
                    <p:embed/>
                    <p:pic>
                      <p:nvPicPr>
                        <p:cNvPr id="0" name="图片 3074"/>
                        <p:cNvPicPr/>
                        <p:nvPr/>
                      </p:nvPicPr>
                      <p:blipFill>
                        <a:blip r:embed="rId12"/>
                        <a:stretch>
                          <a:fillRect/>
                        </a:stretch>
                      </p:blipFill>
                      <p:spPr>
                        <a:xfrm>
                          <a:off x="7307" y="7480"/>
                          <a:ext cx="3981" cy="1272"/>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7307" y="8827"/>
            <a:ext cx="3943" cy="823"/>
          </p:xfrm>
          <a:graphic>
            <a:graphicData uri="http://schemas.openxmlformats.org/presentationml/2006/ole">
              <mc:AlternateContent xmlns:mc="http://schemas.openxmlformats.org/markup-compatibility/2006">
                <mc:Choice xmlns:v="urn:schemas-microsoft-com:vml" Requires="v">
                  <p:oleObj spid="_x0000_s29" name="" r:id="rId13" imgW="1219200" imgH="254000" progId="Equation.KSEE3">
                    <p:embed/>
                  </p:oleObj>
                </mc:Choice>
                <mc:Fallback>
                  <p:oleObj name="" r:id="rId13" imgW="1219200" imgH="254000" progId="Equation.KSEE3">
                    <p:embed/>
                    <p:pic>
                      <p:nvPicPr>
                        <p:cNvPr id="0" name="图片 3074"/>
                        <p:cNvPicPr/>
                        <p:nvPr/>
                      </p:nvPicPr>
                      <p:blipFill>
                        <a:blip r:embed="rId14"/>
                        <a:stretch>
                          <a:fillRect/>
                        </a:stretch>
                      </p:blipFill>
                      <p:spPr>
                        <a:xfrm>
                          <a:off x="7307" y="8827"/>
                          <a:ext cx="3943" cy="823"/>
                        </a:xfrm>
                        <a:prstGeom prst="rect">
                          <a:avLst/>
                        </a:prstGeom>
                      </p:spPr>
                    </p:pic>
                  </p:oleObj>
                </mc:Fallback>
              </mc:AlternateContent>
            </a:graphicData>
          </a:graphic>
        </p:graphicFrame>
      </p:grpSp>
      <p:grpSp>
        <p:nvGrpSpPr>
          <p:cNvPr id="31" name="组合 30"/>
          <p:cNvGrpSpPr/>
          <p:nvPr/>
        </p:nvGrpSpPr>
        <p:grpSpPr>
          <a:xfrm>
            <a:off x="9183393" y="3296829"/>
            <a:ext cx="2657450" cy="2786442"/>
            <a:chOff x="7163" y="5486"/>
            <a:chExt cx="4186" cy="4389"/>
          </a:xfrm>
        </p:grpSpPr>
        <p:graphicFrame>
          <p:nvGraphicFramePr>
            <p:cNvPr id="33" name="对象 32">
              <a:hlinkClick r:id="" action="ppaction://ole?verb="/>
            </p:cNvPr>
            <p:cNvGraphicFramePr>
              <a:graphicFrameLocks noChangeAspect="1"/>
            </p:cNvGraphicFramePr>
            <p:nvPr/>
          </p:nvGraphicFramePr>
          <p:xfrm>
            <a:off x="7204" y="5486"/>
            <a:ext cx="4145" cy="1268"/>
          </p:xfrm>
          <a:graphic>
            <a:graphicData uri="http://schemas.openxmlformats.org/presentationml/2006/ole">
              <mc:AlternateContent xmlns:mc="http://schemas.openxmlformats.org/markup-compatibility/2006">
                <mc:Choice xmlns:v="urn:schemas-microsoft-com:vml" Requires="v">
                  <p:oleObj spid="_x0000_s34" name="" r:id="rId15" imgW="1282700" imgH="393700" progId="Equation.KSEE3">
                    <p:embed/>
                  </p:oleObj>
                </mc:Choice>
                <mc:Fallback>
                  <p:oleObj name="" r:id="rId15" imgW="1282700" imgH="393700" progId="Equation.KSEE3">
                    <p:embed/>
                    <p:pic>
                      <p:nvPicPr>
                        <p:cNvPr id="0" name="图片 3074"/>
                        <p:cNvPicPr/>
                        <p:nvPr/>
                      </p:nvPicPr>
                      <p:blipFill>
                        <a:blip r:embed="rId16"/>
                        <a:stretch>
                          <a:fillRect/>
                        </a:stretch>
                      </p:blipFill>
                      <p:spPr>
                        <a:xfrm>
                          <a:off x="7204" y="5486"/>
                          <a:ext cx="4145" cy="1268"/>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7204" y="7401"/>
            <a:ext cx="4145" cy="800"/>
          </p:xfrm>
          <a:graphic>
            <a:graphicData uri="http://schemas.openxmlformats.org/presentationml/2006/ole">
              <mc:AlternateContent xmlns:mc="http://schemas.openxmlformats.org/markup-compatibility/2006">
                <mc:Choice xmlns:v="urn:schemas-microsoft-com:vml" Requires="v">
                  <p:oleObj spid="_x0000_s36" name="" r:id="rId17" imgW="1308100" imgH="254000" progId="Equation.KSEE3">
                    <p:embed/>
                  </p:oleObj>
                </mc:Choice>
                <mc:Fallback>
                  <p:oleObj name="" r:id="rId17" imgW="1308100" imgH="254000" progId="Equation.KSEE3">
                    <p:embed/>
                    <p:pic>
                      <p:nvPicPr>
                        <p:cNvPr id="0" name="图片 3074"/>
                        <p:cNvPicPr/>
                        <p:nvPr/>
                      </p:nvPicPr>
                      <p:blipFill>
                        <a:blip r:embed="rId18"/>
                        <a:stretch>
                          <a:fillRect/>
                        </a:stretch>
                      </p:blipFill>
                      <p:spPr>
                        <a:xfrm>
                          <a:off x="7204" y="7401"/>
                          <a:ext cx="4145" cy="800"/>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7163" y="8607"/>
            <a:ext cx="4147" cy="1268"/>
          </p:xfrm>
          <a:graphic>
            <a:graphicData uri="http://schemas.openxmlformats.org/presentationml/2006/ole">
              <mc:AlternateContent xmlns:mc="http://schemas.openxmlformats.org/markup-compatibility/2006">
                <mc:Choice xmlns:v="urn:schemas-microsoft-com:vml" Requires="v">
                  <p:oleObj spid="_x0000_s40" name="" r:id="rId19" imgW="1282700" imgH="393700" progId="Equation.KSEE3">
                    <p:embed/>
                  </p:oleObj>
                </mc:Choice>
                <mc:Fallback>
                  <p:oleObj name="" r:id="rId19" imgW="1282700" imgH="393700" progId="Equation.KSEE3">
                    <p:embed/>
                    <p:pic>
                      <p:nvPicPr>
                        <p:cNvPr id="0" name="图片 3074"/>
                        <p:cNvPicPr/>
                        <p:nvPr/>
                      </p:nvPicPr>
                      <p:blipFill>
                        <a:blip r:embed="rId20"/>
                        <a:stretch>
                          <a:fillRect/>
                        </a:stretch>
                      </p:blipFill>
                      <p:spPr>
                        <a:xfrm>
                          <a:off x="7163" y="8607"/>
                          <a:ext cx="4147" cy="1268"/>
                        </a:xfrm>
                        <a:prstGeom prst="rect">
                          <a:avLst/>
                        </a:prstGeom>
                      </p:spPr>
                    </p:pic>
                  </p:oleObj>
                </mc:Fallback>
              </mc:AlternateContent>
            </a:graphicData>
          </a:graphic>
        </p:graphicFrame>
      </p:grpSp>
      <p:grpSp>
        <p:nvGrpSpPr>
          <p:cNvPr id="47" name="组合 46"/>
          <p:cNvGrpSpPr/>
          <p:nvPr/>
        </p:nvGrpSpPr>
        <p:grpSpPr>
          <a:xfrm>
            <a:off x="331470" y="3039110"/>
            <a:ext cx="2969260" cy="3230880"/>
            <a:chOff x="1632" y="4786"/>
            <a:chExt cx="4676" cy="5088"/>
          </a:xfrm>
        </p:grpSpPr>
        <p:graphicFrame>
          <p:nvGraphicFramePr>
            <p:cNvPr id="16" name="对象 15">
              <a:hlinkClick r:id="" action="ppaction://ole?verb="/>
            </p:cNvPr>
            <p:cNvGraphicFramePr>
              <a:graphicFrameLocks noChangeAspect="1"/>
            </p:cNvGraphicFramePr>
            <p:nvPr/>
          </p:nvGraphicFramePr>
          <p:xfrm>
            <a:off x="1632" y="4786"/>
            <a:ext cx="4677" cy="1272"/>
          </p:xfrm>
          <a:graphic>
            <a:graphicData uri="http://schemas.openxmlformats.org/presentationml/2006/ole">
              <mc:AlternateContent xmlns:mc="http://schemas.openxmlformats.org/markup-compatibility/2006">
                <mc:Choice xmlns:v="urn:schemas-microsoft-com:vml" Requires="v">
                  <p:oleObj spid="_x0000_s3075" name="" r:id="rId21" imgW="1447800" imgH="393700" progId="Equation.KSEE3">
                    <p:embed/>
                  </p:oleObj>
                </mc:Choice>
                <mc:Fallback>
                  <p:oleObj name="" r:id="rId21" imgW="1447800" imgH="393700" progId="Equation.KSEE3">
                    <p:embed/>
                    <p:pic>
                      <p:nvPicPr>
                        <p:cNvPr id="0" name="图片 3074"/>
                        <p:cNvPicPr/>
                        <p:nvPr/>
                      </p:nvPicPr>
                      <p:blipFill>
                        <a:blip r:embed="rId22"/>
                        <a:stretch>
                          <a:fillRect/>
                        </a:stretch>
                      </p:blipFill>
                      <p:spPr>
                        <a:xfrm>
                          <a:off x="1632" y="4786"/>
                          <a:ext cx="4677" cy="1272"/>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632" y="6058"/>
            <a:ext cx="3695" cy="1272"/>
          </p:xfrm>
          <a:graphic>
            <a:graphicData uri="http://schemas.openxmlformats.org/presentationml/2006/ole">
              <mc:AlternateContent xmlns:mc="http://schemas.openxmlformats.org/markup-compatibility/2006">
                <mc:Choice xmlns:v="urn:schemas-microsoft-com:vml" Requires="v">
                  <p:oleObj spid="_x0000_s5" name="" r:id="rId23" imgW="1143000" imgH="393700" progId="Equation.KSEE3">
                    <p:embed/>
                  </p:oleObj>
                </mc:Choice>
                <mc:Fallback>
                  <p:oleObj name="" r:id="rId23" imgW="1143000" imgH="393700" progId="Equation.KSEE3">
                    <p:embed/>
                    <p:pic>
                      <p:nvPicPr>
                        <p:cNvPr id="0" name="图片 3074"/>
                        <p:cNvPicPr/>
                        <p:nvPr/>
                      </p:nvPicPr>
                      <p:blipFill>
                        <a:blip r:embed="rId24"/>
                        <a:stretch>
                          <a:fillRect/>
                        </a:stretch>
                      </p:blipFill>
                      <p:spPr>
                        <a:xfrm>
                          <a:off x="1632" y="6058"/>
                          <a:ext cx="3695" cy="1272"/>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1632" y="7330"/>
            <a:ext cx="3654" cy="1272"/>
          </p:xfrm>
          <a:graphic>
            <a:graphicData uri="http://schemas.openxmlformats.org/presentationml/2006/ole">
              <mc:AlternateContent xmlns:mc="http://schemas.openxmlformats.org/markup-compatibility/2006">
                <mc:Choice xmlns:v="urn:schemas-microsoft-com:vml" Requires="v">
                  <p:oleObj spid="_x0000_s42" name="" r:id="rId25" imgW="1130300" imgH="393700" progId="Equation.KSEE3">
                    <p:embed/>
                  </p:oleObj>
                </mc:Choice>
                <mc:Fallback>
                  <p:oleObj name="" r:id="rId25" imgW="1130300" imgH="393700" progId="Equation.KSEE3">
                    <p:embed/>
                    <p:pic>
                      <p:nvPicPr>
                        <p:cNvPr id="0" name="图片 3074"/>
                        <p:cNvPicPr/>
                        <p:nvPr/>
                      </p:nvPicPr>
                      <p:blipFill>
                        <a:blip r:embed="rId26"/>
                        <a:stretch>
                          <a:fillRect/>
                        </a:stretch>
                      </p:blipFill>
                      <p:spPr>
                        <a:xfrm>
                          <a:off x="1632" y="7330"/>
                          <a:ext cx="3654" cy="1272"/>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1632" y="8602"/>
            <a:ext cx="3696" cy="1272"/>
          </p:xfrm>
          <a:graphic>
            <a:graphicData uri="http://schemas.openxmlformats.org/presentationml/2006/ole">
              <mc:AlternateContent xmlns:mc="http://schemas.openxmlformats.org/markup-compatibility/2006">
                <mc:Choice xmlns:v="urn:schemas-microsoft-com:vml" Requires="v">
                  <p:oleObj spid="_x0000_s46" name="" r:id="rId27" imgW="1143000" imgH="393700" progId="Equation.KSEE3">
                    <p:embed/>
                  </p:oleObj>
                </mc:Choice>
                <mc:Fallback>
                  <p:oleObj name="" r:id="rId27" imgW="1143000" imgH="393700" progId="Equation.KSEE3">
                    <p:embed/>
                    <p:pic>
                      <p:nvPicPr>
                        <p:cNvPr id="0" name="图片 3074"/>
                        <p:cNvPicPr/>
                        <p:nvPr/>
                      </p:nvPicPr>
                      <p:blipFill>
                        <a:blip r:embed="rId28"/>
                        <a:stretch>
                          <a:fillRect/>
                        </a:stretch>
                      </p:blipFill>
                      <p:spPr>
                        <a:xfrm>
                          <a:off x="1632" y="8602"/>
                          <a:ext cx="3696" cy="1272"/>
                        </a:xfrm>
                        <a:prstGeom prst="rect">
                          <a:avLst/>
                        </a:prstGeom>
                      </p:spPr>
                    </p:pic>
                  </p:oleObj>
                </mc:Fallback>
              </mc:AlternateContent>
            </a:graphicData>
          </a:graphic>
        </p:graphicFrame>
      </p:grpSp>
      <p:grpSp>
        <p:nvGrpSpPr>
          <p:cNvPr id="50" name="组合 49"/>
          <p:cNvGrpSpPr/>
          <p:nvPr/>
        </p:nvGrpSpPr>
        <p:grpSpPr>
          <a:xfrm>
            <a:off x="6406515" y="3297464"/>
            <a:ext cx="2502548" cy="2785172"/>
            <a:chOff x="7305" y="5486"/>
            <a:chExt cx="3942" cy="4387"/>
          </a:xfrm>
        </p:grpSpPr>
        <p:graphicFrame>
          <p:nvGraphicFramePr>
            <p:cNvPr id="51" name="对象 50">
              <a:hlinkClick r:id="" action="ppaction://ole?verb="/>
            </p:cNvPr>
            <p:cNvGraphicFramePr>
              <a:graphicFrameLocks noChangeAspect="1"/>
            </p:cNvGraphicFramePr>
            <p:nvPr/>
          </p:nvGraphicFramePr>
          <p:xfrm>
            <a:off x="7369" y="5486"/>
            <a:ext cx="3818" cy="1266"/>
          </p:xfrm>
          <a:graphic>
            <a:graphicData uri="http://schemas.openxmlformats.org/presentationml/2006/ole">
              <mc:AlternateContent xmlns:mc="http://schemas.openxmlformats.org/markup-compatibility/2006">
                <mc:Choice xmlns:v="urn:schemas-microsoft-com:vml" Requires="v">
                  <p:oleObj spid="_x0000_s52" name="" r:id="rId29" imgW="1181100" imgH="393700" progId="Equation.KSEE3">
                    <p:embed/>
                  </p:oleObj>
                </mc:Choice>
                <mc:Fallback>
                  <p:oleObj name="" r:id="rId29" imgW="1181100" imgH="393700" progId="Equation.KSEE3">
                    <p:embed/>
                    <p:pic>
                      <p:nvPicPr>
                        <p:cNvPr id="0" name="图片 3074"/>
                        <p:cNvPicPr/>
                        <p:nvPr/>
                      </p:nvPicPr>
                      <p:blipFill>
                        <a:blip r:embed="rId30"/>
                        <a:stretch>
                          <a:fillRect/>
                        </a:stretch>
                      </p:blipFill>
                      <p:spPr>
                        <a:xfrm>
                          <a:off x="7369" y="5486"/>
                          <a:ext cx="3818" cy="126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7305" y="7182"/>
            <a:ext cx="3942" cy="1231"/>
          </p:xfrm>
          <a:graphic>
            <a:graphicData uri="http://schemas.openxmlformats.org/presentationml/2006/ole">
              <mc:AlternateContent xmlns:mc="http://schemas.openxmlformats.org/markup-compatibility/2006">
                <mc:Choice xmlns:v="urn:schemas-microsoft-com:vml" Requires="v">
                  <p:oleObj spid="_x0000_s54" name="" r:id="rId31" imgW="1244600" imgH="393700" progId="Equation.KSEE3">
                    <p:embed/>
                  </p:oleObj>
                </mc:Choice>
                <mc:Fallback>
                  <p:oleObj name="" r:id="rId31" imgW="1244600" imgH="393700" progId="Equation.KSEE3">
                    <p:embed/>
                    <p:pic>
                      <p:nvPicPr>
                        <p:cNvPr id="0" name="图片 3074"/>
                        <p:cNvPicPr/>
                        <p:nvPr/>
                      </p:nvPicPr>
                      <p:blipFill>
                        <a:blip r:embed="rId32"/>
                        <a:stretch>
                          <a:fillRect/>
                        </a:stretch>
                      </p:blipFill>
                      <p:spPr>
                        <a:xfrm>
                          <a:off x="7305" y="7182"/>
                          <a:ext cx="3942" cy="1231"/>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7327" y="8607"/>
            <a:ext cx="3821" cy="1266"/>
          </p:xfrm>
          <a:graphic>
            <a:graphicData uri="http://schemas.openxmlformats.org/presentationml/2006/ole">
              <mc:AlternateContent xmlns:mc="http://schemas.openxmlformats.org/markup-compatibility/2006">
                <mc:Choice xmlns:v="urn:schemas-microsoft-com:vml" Requires="v">
                  <p:oleObj spid="_x0000_s56" name="" r:id="rId33" imgW="1181100" imgH="393700" progId="Equation.KSEE3">
                    <p:embed/>
                  </p:oleObj>
                </mc:Choice>
                <mc:Fallback>
                  <p:oleObj name="" r:id="rId33" imgW="1181100" imgH="393700" progId="Equation.KSEE3">
                    <p:embed/>
                    <p:pic>
                      <p:nvPicPr>
                        <p:cNvPr id="0" name="图片 3074"/>
                        <p:cNvPicPr/>
                        <p:nvPr/>
                      </p:nvPicPr>
                      <p:blipFill>
                        <a:blip r:embed="rId34"/>
                        <a:stretch>
                          <a:fillRect/>
                        </a:stretch>
                      </p:blipFill>
                      <p:spPr>
                        <a:xfrm>
                          <a:off x="7327" y="8607"/>
                          <a:ext cx="3821" cy="1266"/>
                        </a:xfrm>
                        <a:prstGeom prst="rect">
                          <a:avLst/>
                        </a:prstGeom>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68400"/>
            <a:ext cx="11178540" cy="5097145"/>
          </a:xfrm>
        </p:spPr>
        <p:txBody>
          <a:bodyPr/>
          <a:p>
            <a:r>
              <a:rPr lang="en-US" altLang="zh-CN" sz="2400"/>
              <a:t> </a:t>
            </a:r>
            <a:r>
              <a:rPr lang="zh-CN" altLang="en-US" sz="2400"/>
              <a:t>样本</a:t>
            </a:r>
            <a:r>
              <a:rPr lang="en-US" altLang="zh-CN" sz="2400"/>
              <a:t>(2,M)</a:t>
            </a:r>
            <a:r>
              <a:rPr lang="zh-CN" altLang="en-US" sz="2400"/>
              <a:t>的预测概率概率：</a:t>
            </a:r>
            <a:endParaRPr lang="zh-CN" altLang="en-US" sz="2400"/>
          </a:p>
          <a:p>
            <a:endParaRPr lang="zh-CN" altLang="en-US" sz="2400"/>
          </a:p>
          <a:p>
            <a:endParaRPr lang="zh-CN" altLang="en-US" sz="2400"/>
          </a:p>
          <a:p>
            <a:endParaRPr lang="zh-CN" altLang="en-US" sz="2400"/>
          </a:p>
          <a:p>
            <a:endParaRPr lang="zh-CN" altLang="en-US" sz="2400"/>
          </a:p>
          <a:p>
            <a:r>
              <a:rPr lang="zh-CN" altLang="en-US" sz="2400"/>
              <a:t> </a:t>
            </a:r>
            <a:r>
              <a:rPr lang="en-US" altLang="zh-CN" sz="2400">
                <a:sym typeface="+mn-ea"/>
              </a:rPr>
              <a:t> </a:t>
            </a:r>
            <a:r>
              <a:rPr lang="zh-CN" altLang="en-US" sz="2400">
                <a:sym typeface="+mn-ea"/>
              </a:rPr>
              <a:t>样本</a:t>
            </a:r>
            <a:r>
              <a:rPr lang="en-US" altLang="zh-CN" sz="2400">
                <a:sym typeface="+mn-ea"/>
              </a:rPr>
              <a:t>(3,S)</a:t>
            </a:r>
            <a:r>
              <a:rPr lang="zh-CN" altLang="en-US" sz="2400">
                <a:sym typeface="+mn-ea"/>
              </a:rPr>
              <a:t>的预测概率概率：</a:t>
            </a:r>
            <a:endParaRPr lang="zh-CN" altLang="en-US" sz="2400"/>
          </a:p>
        </p:txBody>
      </p:sp>
      <p:sp>
        <p:nvSpPr>
          <p:cNvPr id="4" name="标题 3"/>
          <p:cNvSpPr>
            <a:spLocks noGrp="1"/>
          </p:cNvSpPr>
          <p:nvPr>
            <p:ph type="title"/>
          </p:nvPr>
        </p:nvSpPr>
        <p:spPr/>
        <p:txBody>
          <a:bodyPr>
            <a:normAutofit/>
          </a:bodyPr>
          <a:p>
            <a:r>
              <a:rPr lang="zh-CN" dirty="0">
                <a:sym typeface="+mn-ea"/>
              </a:rPr>
              <a:t>多项式朴素贝叶斯案例理解</a:t>
            </a:r>
            <a:endParaRPr lang="en-US" altLang="zh-CN" dirty="0">
              <a:sym typeface="+mn-ea"/>
            </a:endParaRPr>
          </a:p>
        </p:txBody>
      </p:sp>
      <p:graphicFrame>
        <p:nvGraphicFramePr>
          <p:cNvPr id="12" name="对象 11">
            <a:hlinkClick r:id="" action="ppaction://ole?verb="/>
          </p:cNvPr>
          <p:cNvGraphicFramePr>
            <a:graphicFrameLocks noChangeAspect="1"/>
          </p:cNvGraphicFramePr>
          <p:nvPr/>
        </p:nvGraphicFramePr>
        <p:xfrm>
          <a:off x="198755" y="624840"/>
          <a:ext cx="1168400" cy="543560"/>
        </p:xfrm>
        <a:graphic>
          <a:graphicData uri="http://schemas.openxmlformats.org/presentationml/2006/ole">
            <mc:AlternateContent xmlns:mc="http://schemas.openxmlformats.org/markup-compatibility/2006">
              <mc:Choice xmlns:v="urn:schemas-microsoft-com:vml" Requires="v">
                <p:oleObj spid="_x0000_s3073" name="" r:id="rId1" imgW="381000" imgH="177165" progId="Equation.KSEE3">
                  <p:embed/>
                </p:oleObj>
              </mc:Choice>
              <mc:Fallback>
                <p:oleObj name="" r:id="rId1" imgW="381000" imgH="177165" progId="Equation.KSEE3">
                  <p:embed/>
                  <p:pic>
                    <p:nvPicPr>
                      <p:cNvPr id="0" name="图片 3072"/>
                      <p:cNvPicPr/>
                      <p:nvPr/>
                    </p:nvPicPr>
                    <p:blipFill>
                      <a:blip r:embed="rId2"/>
                      <a:stretch>
                        <a:fillRect/>
                      </a:stretch>
                    </p:blipFill>
                    <p:spPr>
                      <a:xfrm>
                        <a:off x="198755" y="624840"/>
                        <a:ext cx="1168400" cy="543560"/>
                      </a:xfrm>
                      <a:prstGeom prst="rect">
                        <a:avLst/>
                      </a:prstGeom>
                    </p:spPr>
                  </p:pic>
                </p:oleObj>
              </mc:Fallback>
            </mc:AlternateContent>
          </a:graphicData>
        </a:graphic>
      </p:graphicFrame>
      <p:grpSp>
        <p:nvGrpSpPr>
          <p:cNvPr id="32" name="组合 31"/>
          <p:cNvGrpSpPr/>
          <p:nvPr/>
        </p:nvGrpSpPr>
        <p:grpSpPr>
          <a:xfrm>
            <a:off x="330835" y="1593850"/>
            <a:ext cx="9136380" cy="2317115"/>
            <a:chOff x="605" y="2990"/>
            <a:chExt cx="14388" cy="3649"/>
          </a:xfrm>
        </p:grpSpPr>
        <p:graphicFrame>
          <p:nvGraphicFramePr>
            <p:cNvPr id="6" name="对象 5">
              <a:hlinkClick r:id="" action="ppaction://ole?verb="/>
            </p:cNvPr>
            <p:cNvGraphicFramePr>
              <a:graphicFrameLocks noChangeAspect="1"/>
            </p:cNvGraphicFramePr>
            <p:nvPr/>
          </p:nvGraphicFramePr>
          <p:xfrm>
            <a:off x="696" y="2990"/>
            <a:ext cx="13472" cy="1289"/>
          </p:xfrm>
          <a:graphic>
            <a:graphicData uri="http://schemas.openxmlformats.org/presentationml/2006/ole">
              <mc:AlternateContent xmlns:mc="http://schemas.openxmlformats.org/markup-compatibility/2006">
                <mc:Choice xmlns:v="urn:schemas-microsoft-com:vml" Requires="v">
                  <p:oleObj spid="_x0000_s4097" name="" r:id="rId3" imgW="4114800" imgH="393700" progId="Equation.KSEE3">
                    <p:embed/>
                  </p:oleObj>
                </mc:Choice>
                <mc:Fallback>
                  <p:oleObj name="" r:id="rId3" imgW="4114800" imgH="393700" progId="Equation.KSEE3">
                    <p:embed/>
                    <p:pic>
                      <p:nvPicPr>
                        <p:cNvPr id="0" name="图片 4096"/>
                        <p:cNvPicPr/>
                        <p:nvPr/>
                      </p:nvPicPr>
                      <p:blipFill>
                        <a:blip r:embed="rId4"/>
                        <a:stretch>
                          <a:fillRect/>
                        </a:stretch>
                      </p:blipFill>
                      <p:spPr>
                        <a:xfrm>
                          <a:off x="696" y="2990"/>
                          <a:ext cx="13472" cy="1289"/>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05" y="4279"/>
            <a:ext cx="14388" cy="1289"/>
          </p:xfrm>
          <a:graphic>
            <a:graphicData uri="http://schemas.openxmlformats.org/presentationml/2006/ole">
              <mc:AlternateContent xmlns:mc="http://schemas.openxmlformats.org/markup-compatibility/2006">
                <mc:Choice xmlns:v="urn:schemas-microsoft-com:vml" Requires="v">
                  <p:oleObj spid="_x0000_s2" name="" r:id="rId5" imgW="4394200" imgH="393700" progId="Equation.KSEE3">
                    <p:embed/>
                  </p:oleObj>
                </mc:Choice>
                <mc:Fallback>
                  <p:oleObj name="" r:id="rId5" imgW="4394200" imgH="393700" progId="Equation.KSEE3">
                    <p:embed/>
                    <p:pic>
                      <p:nvPicPr>
                        <p:cNvPr id="0" name="图片 4096"/>
                        <p:cNvPicPr/>
                        <p:nvPr/>
                      </p:nvPicPr>
                      <p:blipFill>
                        <a:blip r:embed="rId6"/>
                        <a:stretch>
                          <a:fillRect/>
                        </a:stretch>
                      </p:blipFill>
                      <p:spPr>
                        <a:xfrm>
                          <a:off x="605" y="4279"/>
                          <a:ext cx="14388" cy="1289"/>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694" y="5447"/>
            <a:ext cx="8210" cy="1192"/>
          </p:xfrm>
          <a:graphic>
            <a:graphicData uri="http://schemas.openxmlformats.org/presentationml/2006/ole">
              <mc:AlternateContent xmlns:mc="http://schemas.openxmlformats.org/markup-compatibility/2006">
                <mc:Choice xmlns:v="urn:schemas-microsoft-com:vml" Requires="v">
                  <p:oleObj spid="_x0000_s4098" name="" r:id="rId7" imgW="2362200" imgH="342900" progId="Equation.KSEE3">
                    <p:embed/>
                  </p:oleObj>
                </mc:Choice>
                <mc:Fallback>
                  <p:oleObj name="" r:id="rId7" imgW="2362200" imgH="342900" progId="Equation.KSEE3">
                    <p:embed/>
                    <p:pic>
                      <p:nvPicPr>
                        <p:cNvPr id="0" name="图片 4097"/>
                        <p:cNvPicPr/>
                        <p:nvPr/>
                      </p:nvPicPr>
                      <p:blipFill>
                        <a:blip r:embed="rId8"/>
                        <a:stretch>
                          <a:fillRect/>
                        </a:stretch>
                      </p:blipFill>
                      <p:spPr>
                        <a:xfrm>
                          <a:off x="3694" y="5447"/>
                          <a:ext cx="8210" cy="1192"/>
                        </a:xfrm>
                        <a:prstGeom prst="rect">
                          <a:avLst/>
                        </a:prstGeom>
                      </p:spPr>
                    </p:pic>
                  </p:oleObj>
                </mc:Fallback>
              </mc:AlternateContent>
            </a:graphicData>
          </a:graphic>
        </p:graphicFrame>
      </p:grpSp>
      <p:grpSp>
        <p:nvGrpSpPr>
          <p:cNvPr id="37" name="组合 36"/>
          <p:cNvGrpSpPr/>
          <p:nvPr/>
        </p:nvGrpSpPr>
        <p:grpSpPr>
          <a:xfrm>
            <a:off x="198755" y="4377690"/>
            <a:ext cx="9268460" cy="1637030"/>
            <a:chOff x="313" y="7289"/>
            <a:chExt cx="14596" cy="2578"/>
          </a:xfrm>
        </p:grpSpPr>
        <p:graphicFrame>
          <p:nvGraphicFramePr>
            <p:cNvPr id="18" name="对象 17">
              <a:hlinkClick r:id="" action="ppaction://ole?verb="/>
            </p:cNvPr>
            <p:cNvGraphicFramePr>
              <a:graphicFrameLocks noChangeAspect="1"/>
            </p:cNvGraphicFramePr>
            <p:nvPr/>
          </p:nvGraphicFramePr>
          <p:xfrm>
            <a:off x="729" y="7289"/>
            <a:ext cx="13223" cy="1289"/>
          </p:xfrm>
          <a:graphic>
            <a:graphicData uri="http://schemas.openxmlformats.org/presentationml/2006/ole">
              <mc:AlternateContent xmlns:mc="http://schemas.openxmlformats.org/markup-compatibility/2006">
                <mc:Choice xmlns:v="urn:schemas-microsoft-com:vml" Requires="v">
                  <p:oleObj spid="_x0000_s19" name="" r:id="rId9" imgW="4038600" imgH="393700" progId="Equation.KSEE3">
                    <p:embed/>
                  </p:oleObj>
                </mc:Choice>
                <mc:Fallback>
                  <p:oleObj name="" r:id="rId9" imgW="4038600" imgH="393700" progId="Equation.KSEE3">
                    <p:embed/>
                    <p:pic>
                      <p:nvPicPr>
                        <p:cNvPr id="0" name="图片 4096"/>
                        <p:cNvPicPr/>
                        <p:nvPr/>
                      </p:nvPicPr>
                      <p:blipFill>
                        <a:blip r:embed="rId10"/>
                        <a:stretch>
                          <a:fillRect/>
                        </a:stretch>
                      </p:blipFill>
                      <p:spPr>
                        <a:xfrm>
                          <a:off x="729" y="7289"/>
                          <a:ext cx="13223" cy="1289"/>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313" y="8578"/>
            <a:ext cx="14596" cy="1289"/>
          </p:xfrm>
          <a:graphic>
            <a:graphicData uri="http://schemas.openxmlformats.org/presentationml/2006/ole">
              <mc:AlternateContent xmlns:mc="http://schemas.openxmlformats.org/markup-compatibility/2006">
                <mc:Choice xmlns:v="urn:schemas-microsoft-com:vml" Requires="v">
                  <p:oleObj spid="_x0000_s21" name="" r:id="rId11" imgW="4457700" imgH="393700" progId="Equation.KSEE3">
                    <p:embed/>
                  </p:oleObj>
                </mc:Choice>
                <mc:Fallback>
                  <p:oleObj name="" r:id="rId11" imgW="4457700" imgH="393700" progId="Equation.KSEE3">
                    <p:embed/>
                    <p:pic>
                      <p:nvPicPr>
                        <p:cNvPr id="0" name="图片 4096"/>
                        <p:cNvPicPr/>
                        <p:nvPr/>
                      </p:nvPicPr>
                      <p:blipFill>
                        <a:blip r:embed="rId12"/>
                        <a:stretch>
                          <a:fillRect/>
                        </a:stretch>
                      </p:blipFill>
                      <p:spPr>
                        <a:xfrm>
                          <a:off x="313" y="8578"/>
                          <a:ext cx="14596" cy="1289"/>
                        </a:xfrm>
                        <a:prstGeom prst="rect">
                          <a:avLst/>
                        </a:prstGeom>
                      </p:spPr>
                    </p:pic>
                  </p:oleObj>
                </mc:Fallback>
              </mc:AlternateContent>
            </a:graphicData>
          </a:graphic>
        </p:graphicFrame>
      </p:grpSp>
      <p:graphicFrame>
        <p:nvGraphicFramePr>
          <p:cNvPr id="38" name="对象 37">
            <a:hlinkClick r:id="" action="ppaction://ole?verb="/>
          </p:cNvPr>
          <p:cNvGraphicFramePr>
            <a:graphicFrameLocks noChangeAspect="1"/>
          </p:cNvGraphicFramePr>
          <p:nvPr/>
        </p:nvGraphicFramePr>
        <p:xfrm>
          <a:off x="2114233" y="5908040"/>
          <a:ext cx="5436235" cy="756920"/>
        </p:xfrm>
        <a:graphic>
          <a:graphicData uri="http://schemas.openxmlformats.org/presentationml/2006/ole">
            <mc:AlternateContent xmlns:mc="http://schemas.openxmlformats.org/markup-compatibility/2006">
              <mc:Choice xmlns:v="urn:schemas-microsoft-com:vml" Requires="v">
                <p:oleObj spid="_x0000_s5" name="" r:id="rId13" imgW="2463165" imgH="342900" progId="Equation.KSEE3">
                  <p:embed/>
                </p:oleObj>
              </mc:Choice>
              <mc:Fallback>
                <p:oleObj name="" r:id="rId13" imgW="2463165" imgH="342900" progId="Equation.KSEE3">
                  <p:embed/>
                  <p:pic>
                    <p:nvPicPr>
                      <p:cNvPr id="0" name="图片 4097"/>
                      <p:cNvPicPr/>
                      <p:nvPr/>
                    </p:nvPicPr>
                    <p:blipFill>
                      <a:blip r:embed="rId14"/>
                      <a:stretch>
                        <a:fillRect/>
                      </a:stretch>
                    </p:blipFill>
                    <p:spPr>
                      <a:xfrm>
                        <a:off x="2114233" y="5908040"/>
                        <a:ext cx="5436235" cy="75692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5"/>
          <p:cNvSpPr txBox="1">
            <a:spLocks noChangeArrowheads="1"/>
          </p:cNvSpPr>
          <p:nvPr/>
        </p:nvSpPr>
        <p:spPr bwMode="auto">
          <a:xfrm>
            <a:off x="2363699" y="4810815"/>
            <a:ext cx="5839332"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eaLnBrk="1" hangingPunct="1">
              <a:defRPr/>
            </a:pPr>
            <a:r>
              <a:rPr lang="zh-CN" altLang="en-US" sz="28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上海育创网络科技有限公司</a:t>
            </a:r>
            <a:endParaRPr lang="zh-CN" altLang="en-US" sz="32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82361" y="-4850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rot="13277834">
            <a:off x="-6734022" y="1631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5" name="矩形 14"/>
          <p:cNvSpPr/>
          <p:nvPr/>
        </p:nvSpPr>
        <p:spPr>
          <a:xfrm rot="13277834">
            <a:off x="9311045" y="7245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8" name="矩形 17"/>
          <p:cNvSpPr/>
          <p:nvPr/>
        </p:nvSpPr>
        <p:spPr>
          <a:xfrm rot="13277834">
            <a:off x="9953863" y="5764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2" name="矩形 21"/>
          <p:cNvSpPr/>
          <p:nvPr/>
        </p:nvSpPr>
        <p:spPr>
          <a:xfrm rot="13277834">
            <a:off x="1916252" y="9245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7" name="标题 1"/>
          <p:cNvSpPr txBox="1"/>
          <p:nvPr/>
        </p:nvSpPr>
        <p:spPr>
          <a:xfrm>
            <a:off x="0" y="1177175"/>
            <a:ext cx="12192000" cy="840468"/>
          </a:xfrm>
          <a:prstGeom prst="rect">
            <a:avLst/>
          </a:prstGeom>
          <a:solidFill>
            <a:srgbClr val="0096F0"/>
          </a:solidFill>
          <a:ln>
            <a:noFill/>
          </a:ln>
        </p:spPr>
        <p:txBody>
          <a:bodyPr anchor="b">
            <a:normAutofit fontScale="97500"/>
          </a:bodyPr>
          <a:lstStyle>
            <a:lvl1pPr algn="ctr" defTabSz="914400" rtl="0" eaLnBrk="1" latinLnBrk="0" hangingPunct="1">
              <a:lnSpc>
                <a:spcPct val="90000"/>
              </a:lnSpc>
              <a:spcBef>
                <a:spcPct val="0"/>
              </a:spcBef>
              <a:buNone/>
              <a:defRPr sz="4800" kern="1200">
                <a:solidFill>
                  <a:schemeClr val="tx1"/>
                </a:solidFill>
                <a:latin typeface="微软雅黑" panose="020B0503020204020204" pitchFamily="34" charset="-122"/>
                <a:ea typeface="微软雅黑" panose="020B0503020204020204" pitchFamily="34" charset="-122"/>
                <a:cs typeface="+mj-cs"/>
              </a:defRPr>
            </a:lvl1pPr>
          </a:lstStyle>
          <a:p>
            <a:pPr lvl="0" eaLnBrk="1" hangingPunct="1"/>
            <a:r>
              <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rPr>
              <a:t>人工智能之机器学习</a:t>
            </a:r>
            <a:endPar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endParaRPr>
          </a:p>
        </p:txBody>
      </p:sp>
      <p:pic>
        <p:nvPicPr>
          <p:cNvPr id="8" name="图片 1" descr="wps9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682990" y="4775413"/>
            <a:ext cx="1673860" cy="608330"/>
          </a:xfrm>
          <a:prstGeom prst="rect">
            <a:avLst/>
          </a:prstGeom>
          <a:noFill/>
          <a:ln>
            <a:noFill/>
          </a:ln>
        </p:spPr>
      </p:pic>
      <p:sp>
        <p:nvSpPr>
          <p:cNvPr id="10" name="副标题 2"/>
          <p:cNvSpPr>
            <a:spLocks noGrp="1"/>
          </p:cNvSpPr>
          <p:nvPr>
            <p:ph type="subTitle" idx="4294967295"/>
          </p:nvPr>
        </p:nvSpPr>
        <p:spPr>
          <a:xfrm>
            <a:off x="2047240" y="2637790"/>
            <a:ext cx="8328025" cy="1655445"/>
          </a:xfrm>
          <a:ln w="9525">
            <a:noFill/>
            <a:miter/>
          </a:ln>
        </p:spPr>
        <p:txBody>
          <a:bodyPr vert="horz" wrap="square" lIns="91440" tIns="45720" rIns="91440" bIns="45720" anchor="t">
            <a:normAutofit/>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eaLnBrk="1" hangingPunct="1">
              <a:lnSpc>
                <a:spcPct val="120000"/>
              </a:lnSpc>
            </a:pPr>
            <a:r>
              <a:rPr lang="zh-CN" altLang="en-US" sz="4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贝叶斯算法</a:t>
            </a:r>
            <a:endParaRPr lang="zh-CN" altLang="en-US" sz="4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lnSpc>
                <a:spcPct val="120000"/>
              </a:lnSpc>
            </a:pPr>
            <a:r>
              <a:rPr lang="zh-CN" altLang="en-US"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主讲人：</a:t>
            </a:r>
            <a:r>
              <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Gerry</a:t>
            </a:r>
            <a:endPar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09361" y="-4723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rot="13277834">
            <a:off x="-6607022" y="1758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9" name="矩形 18"/>
          <p:cNvSpPr/>
          <p:nvPr/>
        </p:nvSpPr>
        <p:spPr>
          <a:xfrm rot="13277834">
            <a:off x="9438045" y="7372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0" name="矩形 19"/>
          <p:cNvSpPr/>
          <p:nvPr/>
        </p:nvSpPr>
        <p:spPr>
          <a:xfrm rot="13277834">
            <a:off x="10080863" y="5891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1" name="矩形 20"/>
          <p:cNvSpPr/>
          <p:nvPr/>
        </p:nvSpPr>
        <p:spPr>
          <a:xfrm rot="13277834">
            <a:off x="2043252" y="9372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409700"/>
            <a:ext cx="11178540" cy="4855845"/>
          </a:xfrm>
        </p:spPr>
        <p:txBody>
          <a:bodyPr/>
          <a:p>
            <a:r>
              <a:rPr lang="en-US" altLang="zh-CN" sz="2400"/>
              <a:t> </a:t>
            </a:r>
            <a:r>
              <a:rPr lang="zh-CN" altLang="en-US" sz="2400"/>
              <a:t>先验概率：</a:t>
            </a:r>
            <a:endParaRPr lang="zh-CN" altLang="en-US" sz="2400"/>
          </a:p>
          <a:p>
            <a:endParaRPr lang="zh-CN" altLang="en-US" sz="2400"/>
          </a:p>
          <a:p>
            <a:r>
              <a:rPr lang="zh-CN" altLang="en-US" sz="2400"/>
              <a:t> 条件概率：</a:t>
            </a:r>
            <a:endParaRPr lang="zh-CN" altLang="en-US" sz="2400"/>
          </a:p>
        </p:txBody>
      </p:sp>
      <p:sp>
        <p:nvSpPr>
          <p:cNvPr id="4" name="标题 3"/>
          <p:cNvSpPr>
            <a:spLocks noGrp="1"/>
          </p:cNvSpPr>
          <p:nvPr>
            <p:ph type="title"/>
          </p:nvPr>
        </p:nvSpPr>
        <p:spPr/>
        <p:txBody>
          <a:bodyPr>
            <a:normAutofit/>
          </a:bodyPr>
          <a:p>
            <a:r>
              <a:rPr lang="zh-CN" dirty="0">
                <a:sym typeface="+mn-ea"/>
              </a:rPr>
              <a:t>多项式朴素贝叶斯案例理解</a:t>
            </a:r>
            <a:endParaRPr lang="en-US" altLang="zh-CN" dirty="0">
              <a:sym typeface="+mn-ea"/>
            </a:endParaRPr>
          </a:p>
        </p:txBody>
      </p:sp>
      <p:graphicFrame>
        <p:nvGraphicFramePr>
          <p:cNvPr id="12" name="对象 11">
            <a:hlinkClick r:id="" action="ppaction://ole?verb="/>
          </p:cNvPr>
          <p:cNvGraphicFramePr>
            <a:graphicFrameLocks noChangeAspect="1"/>
          </p:cNvGraphicFramePr>
          <p:nvPr/>
        </p:nvGraphicFramePr>
        <p:xfrm>
          <a:off x="303213" y="783590"/>
          <a:ext cx="1091565" cy="543560"/>
        </p:xfrm>
        <a:graphic>
          <a:graphicData uri="http://schemas.openxmlformats.org/presentationml/2006/ole">
            <mc:AlternateContent xmlns:mc="http://schemas.openxmlformats.org/markup-compatibility/2006">
              <mc:Choice xmlns:v="urn:schemas-microsoft-com:vml" Requires="v">
                <p:oleObj spid="_x0000_s3073" name="" r:id="rId1" imgW="355600" imgH="177165" progId="Equation.KSEE3">
                  <p:embed/>
                </p:oleObj>
              </mc:Choice>
              <mc:Fallback>
                <p:oleObj name="" r:id="rId1" imgW="355600" imgH="177165" progId="Equation.KSEE3">
                  <p:embed/>
                  <p:pic>
                    <p:nvPicPr>
                      <p:cNvPr id="0" name="图片 3072"/>
                      <p:cNvPicPr/>
                      <p:nvPr/>
                    </p:nvPicPr>
                    <p:blipFill>
                      <a:blip r:embed="rId2"/>
                      <a:stretch>
                        <a:fillRect/>
                      </a:stretch>
                    </p:blipFill>
                    <p:spPr>
                      <a:xfrm>
                        <a:off x="303213" y="783590"/>
                        <a:ext cx="1091565" cy="543560"/>
                      </a:xfrm>
                      <a:prstGeom prst="rect">
                        <a:avLst/>
                      </a:prstGeom>
                    </p:spPr>
                  </p:pic>
                </p:oleObj>
              </mc:Fallback>
            </mc:AlternateContent>
          </a:graphicData>
        </a:graphic>
      </p:graphicFrame>
      <p:grpSp>
        <p:nvGrpSpPr>
          <p:cNvPr id="15" name="组合 14"/>
          <p:cNvGrpSpPr/>
          <p:nvPr/>
        </p:nvGrpSpPr>
        <p:grpSpPr>
          <a:xfrm>
            <a:off x="2052955" y="1608455"/>
            <a:ext cx="6314440" cy="1115695"/>
            <a:chOff x="3233" y="2700"/>
            <a:chExt cx="9944" cy="1757"/>
          </a:xfrm>
        </p:grpSpPr>
        <p:graphicFrame>
          <p:nvGraphicFramePr>
            <p:cNvPr id="13" name="对象 12">
              <a:hlinkClick r:id="" action="ppaction://ole?verb="/>
            </p:cNvPr>
            <p:cNvGraphicFramePr>
              <a:graphicFrameLocks noChangeAspect="1"/>
            </p:cNvGraphicFramePr>
            <p:nvPr/>
          </p:nvGraphicFramePr>
          <p:xfrm>
            <a:off x="3233" y="2700"/>
            <a:ext cx="3739" cy="1757"/>
          </p:xfrm>
          <a:graphic>
            <a:graphicData uri="http://schemas.openxmlformats.org/presentationml/2006/ole">
              <mc:AlternateContent xmlns:mc="http://schemas.openxmlformats.org/markup-compatibility/2006">
                <mc:Choice xmlns:v="urn:schemas-microsoft-com:vml" Requires="v">
                  <p:oleObj spid="_x0000_s3074" name="" r:id="rId3" imgW="838200" imgH="393700" progId="Equation.KSEE3">
                    <p:embed/>
                  </p:oleObj>
                </mc:Choice>
                <mc:Fallback>
                  <p:oleObj name="" r:id="rId3" imgW="838200" imgH="393700" progId="Equation.KSEE3">
                    <p:embed/>
                    <p:pic>
                      <p:nvPicPr>
                        <p:cNvPr id="0" name="图片 3073"/>
                        <p:cNvPicPr/>
                        <p:nvPr/>
                      </p:nvPicPr>
                      <p:blipFill>
                        <a:blip r:embed="rId4"/>
                        <a:stretch>
                          <a:fillRect/>
                        </a:stretch>
                      </p:blipFill>
                      <p:spPr>
                        <a:xfrm>
                          <a:off x="3233" y="2700"/>
                          <a:ext cx="3739" cy="1757"/>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8984" y="2700"/>
            <a:ext cx="4193" cy="1757"/>
          </p:xfrm>
          <a:graphic>
            <a:graphicData uri="http://schemas.openxmlformats.org/presentationml/2006/ole">
              <mc:AlternateContent xmlns:mc="http://schemas.openxmlformats.org/markup-compatibility/2006">
                <mc:Choice xmlns:v="urn:schemas-microsoft-com:vml" Requires="v">
                  <p:oleObj spid="_x0000_s2" name="" r:id="rId5" imgW="939800" imgH="393700" progId="Equation.KSEE3">
                    <p:embed/>
                  </p:oleObj>
                </mc:Choice>
                <mc:Fallback>
                  <p:oleObj name="" r:id="rId5" imgW="939800" imgH="393700" progId="Equation.KSEE3">
                    <p:embed/>
                    <p:pic>
                      <p:nvPicPr>
                        <p:cNvPr id="0" name="图片 3073"/>
                        <p:cNvPicPr/>
                        <p:nvPr/>
                      </p:nvPicPr>
                      <p:blipFill>
                        <a:blip r:embed="rId6"/>
                        <a:stretch>
                          <a:fillRect/>
                        </a:stretch>
                      </p:blipFill>
                      <p:spPr>
                        <a:xfrm>
                          <a:off x="8984" y="2700"/>
                          <a:ext cx="4193" cy="1757"/>
                        </a:xfrm>
                        <a:prstGeom prst="rect">
                          <a:avLst/>
                        </a:prstGeom>
                      </p:spPr>
                    </p:pic>
                  </p:oleObj>
                </mc:Fallback>
              </mc:AlternateContent>
            </a:graphicData>
          </a:graphic>
        </p:graphicFrame>
      </p:grpSp>
      <p:grpSp>
        <p:nvGrpSpPr>
          <p:cNvPr id="32" name="组合 31"/>
          <p:cNvGrpSpPr/>
          <p:nvPr/>
        </p:nvGrpSpPr>
        <p:grpSpPr>
          <a:xfrm>
            <a:off x="3136265" y="3025775"/>
            <a:ext cx="2556510" cy="3233420"/>
            <a:chOff x="7266" y="4786"/>
            <a:chExt cx="4026" cy="5092"/>
          </a:xfrm>
        </p:grpSpPr>
        <p:graphicFrame>
          <p:nvGraphicFramePr>
            <p:cNvPr id="37" name="对象 36">
              <a:hlinkClick r:id="" action="ppaction://ole?verb="/>
            </p:cNvPr>
            <p:cNvGraphicFramePr>
              <a:graphicFrameLocks noChangeAspect="1"/>
            </p:cNvGraphicFramePr>
            <p:nvPr/>
          </p:nvGraphicFramePr>
          <p:xfrm>
            <a:off x="7266" y="4786"/>
            <a:ext cx="3941" cy="1272"/>
          </p:xfrm>
          <a:graphic>
            <a:graphicData uri="http://schemas.openxmlformats.org/presentationml/2006/ole">
              <mc:AlternateContent xmlns:mc="http://schemas.openxmlformats.org/markup-compatibility/2006">
                <mc:Choice xmlns:v="urn:schemas-microsoft-com:vml" Requires="v">
                  <p:oleObj spid="_x0000_s38" name="" r:id="rId7" imgW="1219200" imgH="393700" progId="Equation.KSEE3">
                    <p:embed/>
                  </p:oleObj>
                </mc:Choice>
                <mc:Fallback>
                  <p:oleObj name="" r:id="rId7" imgW="1219200" imgH="393700" progId="Equation.KSEE3">
                    <p:embed/>
                    <p:pic>
                      <p:nvPicPr>
                        <p:cNvPr id="0" name="图片 3074"/>
                        <p:cNvPicPr/>
                        <p:nvPr/>
                      </p:nvPicPr>
                      <p:blipFill>
                        <a:blip r:embed="rId8"/>
                        <a:stretch>
                          <a:fillRect/>
                        </a:stretch>
                      </p:blipFill>
                      <p:spPr>
                        <a:xfrm>
                          <a:off x="7266" y="4786"/>
                          <a:ext cx="3941" cy="1272"/>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66" y="6058"/>
            <a:ext cx="4025" cy="1272"/>
          </p:xfrm>
          <a:graphic>
            <a:graphicData uri="http://schemas.openxmlformats.org/presentationml/2006/ole">
              <mc:AlternateContent xmlns:mc="http://schemas.openxmlformats.org/markup-compatibility/2006">
                <mc:Choice xmlns:v="urn:schemas-microsoft-com:vml" Requires="v">
                  <p:oleObj spid="_x0000_s44" name="" r:id="rId9" imgW="1244600" imgH="393700" progId="Equation.KSEE3">
                    <p:embed/>
                  </p:oleObj>
                </mc:Choice>
                <mc:Fallback>
                  <p:oleObj name="" r:id="rId9" imgW="1244600" imgH="393700" progId="Equation.KSEE3">
                    <p:embed/>
                    <p:pic>
                      <p:nvPicPr>
                        <p:cNvPr id="0" name="图片 3074"/>
                        <p:cNvPicPr/>
                        <p:nvPr/>
                      </p:nvPicPr>
                      <p:blipFill>
                        <a:blip r:embed="rId10"/>
                        <a:stretch>
                          <a:fillRect/>
                        </a:stretch>
                      </p:blipFill>
                      <p:spPr>
                        <a:xfrm>
                          <a:off x="7266" y="6058"/>
                          <a:ext cx="4025" cy="1272"/>
                        </a:xfrm>
                        <a:prstGeom prst="rect">
                          <a:avLst/>
                        </a:prstGeom>
                      </p:spPr>
                    </p:pic>
                  </p:oleObj>
                </mc:Fallback>
              </mc:AlternateContent>
            </a:graphicData>
          </a:graphic>
        </p:graphicFrame>
        <p:graphicFrame>
          <p:nvGraphicFramePr>
            <p:cNvPr id="48" name="对象 47">
              <a:hlinkClick r:id="" action="ppaction://ole?verb="/>
            </p:cNvPr>
            <p:cNvGraphicFramePr>
              <a:graphicFrameLocks noChangeAspect="1"/>
            </p:cNvGraphicFramePr>
            <p:nvPr/>
          </p:nvGraphicFramePr>
          <p:xfrm>
            <a:off x="7266" y="7330"/>
            <a:ext cx="3981" cy="1272"/>
          </p:xfrm>
          <a:graphic>
            <a:graphicData uri="http://schemas.openxmlformats.org/presentationml/2006/ole">
              <mc:AlternateContent xmlns:mc="http://schemas.openxmlformats.org/markup-compatibility/2006">
                <mc:Choice xmlns:v="urn:schemas-microsoft-com:vml" Requires="v">
                  <p:oleObj spid="_x0000_s49" name="" r:id="rId11" imgW="1231265" imgH="393700" progId="Equation.KSEE3">
                    <p:embed/>
                  </p:oleObj>
                </mc:Choice>
                <mc:Fallback>
                  <p:oleObj name="" r:id="rId11" imgW="1231265" imgH="393700" progId="Equation.KSEE3">
                    <p:embed/>
                    <p:pic>
                      <p:nvPicPr>
                        <p:cNvPr id="0" name="图片 3074"/>
                        <p:cNvPicPr/>
                        <p:nvPr/>
                      </p:nvPicPr>
                      <p:blipFill>
                        <a:blip r:embed="rId12"/>
                        <a:stretch>
                          <a:fillRect/>
                        </a:stretch>
                      </p:blipFill>
                      <p:spPr>
                        <a:xfrm>
                          <a:off x="7266" y="7330"/>
                          <a:ext cx="3981" cy="1272"/>
                        </a:xfrm>
                        <a:prstGeom prst="rect">
                          <a:avLst/>
                        </a:prstGeom>
                      </p:spPr>
                    </p:pic>
                  </p:oleObj>
                </mc:Fallback>
              </mc:AlternateContent>
            </a:graphicData>
          </a:graphic>
        </p:graphicFrame>
        <p:graphicFrame>
          <p:nvGraphicFramePr>
            <p:cNvPr id="58" name="对象 57">
              <a:hlinkClick r:id="" action="ppaction://ole?verb="/>
            </p:cNvPr>
            <p:cNvGraphicFramePr>
              <a:graphicFrameLocks noChangeAspect="1"/>
            </p:cNvGraphicFramePr>
            <p:nvPr/>
          </p:nvGraphicFramePr>
          <p:xfrm>
            <a:off x="7266" y="8602"/>
            <a:ext cx="4026" cy="1276"/>
          </p:xfrm>
          <a:graphic>
            <a:graphicData uri="http://schemas.openxmlformats.org/presentationml/2006/ole">
              <mc:AlternateContent xmlns:mc="http://schemas.openxmlformats.org/markup-compatibility/2006">
                <mc:Choice xmlns:v="urn:schemas-microsoft-com:vml" Requires="v">
                  <p:oleObj spid="_x0000_s59" name="" r:id="rId13" imgW="1244600" imgH="393700" progId="Equation.KSEE3">
                    <p:embed/>
                  </p:oleObj>
                </mc:Choice>
                <mc:Fallback>
                  <p:oleObj name="" r:id="rId13" imgW="1244600" imgH="393700" progId="Equation.KSEE3">
                    <p:embed/>
                    <p:pic>
                      <p:nvPicPr>
                        <p:cNvPr id="0" name="图片 3074"/>
                        <p:cNvPicPr/>
                        <p:nvPr/>
                      </p:nvPicPr>
                      <p:blipFill>
                        <a:blip r:embed="rId14"/>
                        <a:stretch>
                          <a:fillRect/>
                        </a:stretch>
                      </p:blipFill>
                      <p:spPr>
                        <a:xfrm>
                          <a:off x="7266" y="8602"/>
                          <a:ext cx="4026" cy="1276"/>
                        </a:xfrm>
                        <a:prstGeom prst="rect">
                          <a:avLst/>
                        </a:prstGeom>
                      </p:spPr>
                    </p:pic>
                  </p:oleObj>
                </mc:Fallback>
              </mc:AlternateContent>
            </a:graphicData>
          </a:graphic>
        </p:graphicFrame>
      </p:grpSp>
      <p:grpSp>
        <p:nvGrpSpPr>
          <p:cNvPr id="60" name="组合 59"/>
          <p:cNvGrpSpPr/>
          <p:nvPr/>
        </p:nvGrpSpPr>
        <p:grpSpPr>
          <a:xfrm>
            <a:off x="9031622" y="3295559"/>
            <a:ext cx="2680304" cy="2785172"/>
            <a:chOff x="7204" y="5486"/>
            <a:chExt cx="4222" cy="4387"/>
          </a:xfrm>
        </p:grpSpPr>
        <p:graphicFrame>
          <p:nvGraphicFramePr>
            <p:cNvPr id="61" name="对象 60">
              <a:hlinkClick r:id="" action="ppaction://ole?verb="/>
            </p:cNvPr>
            <p:cNvGraphicFramePr>
              <a:graphicFrameLocks noChangeAspect="1"/>
            </p:cNvGraphicFramePr>
            <p:nvPr/>
          </p:nvGraphicFramePr>
          <p:xfrm>
            <a:off x="7204" y="5486"/>
            <a:ext cx="4141" cy="1266"/>
          </p:xfrm>
          <a:graphic>
            <a:graphicData uri="http://schemas.openxmlformats.org/presentationml/2006/ole">
              <mc:AlternateContent xmlns:mc="http://schemas.openxmlformats.org/markup-compatibility/2006">
                <mc:Choice xmlns:v="urn:schemas-microsoft-com:vml" Requires="v">
                  <p:oleObj spid="_x0000_s62" name="" r:id="rId15" imgW="1282700" imgH="393700" progId="Equation.KSEE3">
                    <p:embed/>
                  </p:oleObj>
                </mc:Choice>
                <mc:Fallback>
                  <p:oleObj name="" r:id="rId15" imgW="1282700" imgH="393700" progId="Equation.KSEE3">
                    <p:embed/>
                    <p:pic>
                      <p:nvPicPr>
                        <p:cNvPr id="0" name="图片 3074"/>
                        <p:cNvPicPr/>
                        <p:nvPr/>
                      </p:nvPicPr>
                      <p:blipFill>
                        <a:blip r:embed="rId16"/>
                        <a:stretch>
                          <a:fillRect/>
                        </a:stretch>
                      </p:blipFill>
                      <p:spPr>
                        <a:xfrm>
                          <a:off x="7204" y="5486"/>
                          <a:ext cx="4141" cy="1266"/>
                        </a:xfrm>
                        <a:prstGeom prst="rect">
                          <a:avLst/>
                        </a:prstGeom>
                      </p:spPr>
                    </p:pic>
                  </p:oleObj>
                </mc:Fallback>
              </mc:AlternateContent>
            </a:graphicData>
          </a:graphic>
        </p:graphicFrame>
        <p:graphicFrame>
          <p:nvGraphicFramePr>
            <p:cNvPr id="63" name="对象 62">
              <a:hlinkClick r:id="" action="ppaction://ole?verb="/>
            </p:cNvPr>
            <p:cNvGraphicFramePr>
              <a:graphicFrameLocks noChangeAspect="1"/>
            </p:cNvGraphicFramePr>
            <p:nvPr/>
          </p:nvGraphicFramePr>
          <p:xfrm>
            <a:off x="7204" y="7063"/>
            <a:ext cx="4222" cy="1234"/>
          </p:xfrm>
          <a:graphic>
            <a:graphicData uri="http://schemas.openxmlformats.org/presentationml/2006/ole">
              <mc:AlternateContent xmlns:mc="http://schemas.openxmlformats.org/markup-compatibility/2006">
                <mc:Choice xmlns:v="urn:schemas-microsoft-com:vml" Requires="v">
                  <p:oleObj spid="_x0000_s64" name="" r:id="rId17" imgW="1333500" imgH="393700" progId="Equation.KSEE3">
                    <p:embed/>
                  </p:oleObj>
                </mc:Choice>
                <mc:Fallback>
                  <p:oleObj name="" r:id="rId17" imgW="1333500" imgH="393700" progId="Equation.KSEE3">
                    <p:embed/>
                    <p:pic>
                      <p:nvPicPr>
                        <p:cNvPr id="0" name="图片 3074"/>
                        <p:cNvPicPr/>
                        <p:nvPr/>
                      </p:nvPicPr>
                      <p:blipFill>
                        <a:blip r:embed="rId18"/>
                        <a:stretch>
                          <a:fillRect/>
                        </a:stretch>
                      </p:blipFill>
                      <p:spPr>
                        <a:xfrm>
                          <a:off x="7204" y="7063"/>
                          <a:ext cx="4222" cy="1234"/>
                        </a:xfrm>
                        <a:prstGeom prst="rect">
                          <a:avLst/>
                        </a:prstGeom>
                      </p:spPr>
                    </p:pic>
                  </p:oleObj>
                </mc:Fallback>
              </mc:AlternateContent>
            </a:graphicData>
          </a:graphic>
        </p:graphicFrame>
        <p:graphicFrame>
          <p:nvGraphicFramePr>
            <p:cNvPr id="65" name="对象 64">
              <a:hlinkClick r:id="" action="ppaction://ole?verb="/>
            </p:cNvPr>
            <p:cNvGraphicFramePr>
              <a:graphicFrameLocks noChangeAspect="1"/>
            </p:cNvGraphicFramePr>
            <p:nvPr/>
          </p:nvGraphicFramePr>
          <p:xfrm>
            <a:off x="7204" y="8608"/>
            <a:ext cx="4143" cy="1265"/>
          </p:xfrm>
          <a:graphic>
            <a:graphicData uri="http://schemas.openxmlformats.org/presentationml/2006/ole">
              <mc:AlternateContent xmlns:mc="http://schemas.openxmlformats.org/markup-compatibility/2006">
                <mc:Choice xmlns:v="urn:schemas-microsoft-com:vml" Requires="v">
                  <p:oleObj spid="_x0000_s66" name="" r:id="rId19" imgW="1282700" imgH="393700" progId="Equation.KSEE3">
                    <p:embed/>
                  </p:oleObj>
                </mc:Choice>
                <mc:Fallback>
                  <p:oleObj name="" r:id="rId19" imgW="1282700" imgH="393700" progId="Equation.KSEE3">
                    <p:embed/>
                    <p:pic>
                      <p:nvPicPr>
                        <p:cNvPr id="0" name="图片 3074"/>
                        <p:cNvPicPr/>
                        <p:nvPr/>
                      </p:nvPicPr>
                      <p:blipFill>
                        <a:blip r:embed="rId20"/>
                        <a:stretch>
                          <a:fillRect/>
                        </a:stretch>
                      </p:blipFill>
                      <p:spPr>
                        <a:xfrm>
                          <a:off x="7204" y="8608"/>
                          <a:ext cx="4143" cy="1265"/>
                        </a:xfrm>
                        <a:prstGeom prst="rect">
                          <a:avLst/>
                        </a:prstGeom>
                      </p:spPr>
                    </p:pic>
                  </p:oleObj>
                </mc:Fallback>
              </mc:AlternateContent>
            </a:graphicData>
          </a:graphic>
        </p:graphicFrame>
      </p:grpSp>
      <p:grpSp>
        <p:nvGrpSpPr>
          <p:cNvPr id="76" name="组合 75"/>
          <p:cNvGrpSpPr/>
          <p:nvPr/>
        </p:nvGrpSpPr>
        <p:grpSpPr>
          <a:xfrm>
            <a:off x="6083922" y="3298099"/>
            <a:ext cx="2502548" cy="2785172"/>
            <a:chOff x="7390" y="5486"/>
            <a:chExt cx="3942" cy="4387"/>
          </a:xfrm>
        </p:grpSpPr>
        <p:graphicFrame>
          <p:nvGraphicFramePr>
            <p:cNvPr id="77" name="对象 76">
              <a:hlinkClick r:id="" action="ppaction://ole?verb="/>
            </p:cNvPr>
            <p:cNvGraphicFramePr>
              <a:graphicFrameLocks noChangeAspect="1"/>
            </p:cNvGraphicFramePr>
            <p:nvPr/>
          </p:nvGraphicFramePr>
          <p:xfrm>
            <a:off x="7390" y="5486"/>
            <a:ext cx="3778" cy="1266"/>
          </p:xfrm>
          <a:graphic>
            <a:graphicData uri="http://schemas.openxmlformats.org/presentationml/2006/ole">
              <mc:AlternateContent xmlns:mc="http://schemas.openxmlformats.org/markup-compatibility/2006">
                <mc:Choice xmlns:v="urn:schemas-microsoft-com:vml" Requires="v">
                  <p:oleObj spid="_x0000_s78" name="" r:id="rId21" imgW="1168400" imgH="393700" progId="Equation.KSEE3">
                    <p:embed/>
                  </p:oleObj>
                </mc:Choice>
                <mc:Fallback>
                  <p:oleObj name="" r:id="rId21" imgW="1168400" imgH="393700" progId="Equation.KSEE3">
                    <p:embed/>
                    <p:pic>
                      <p:nvPicPr>
                        <p:cNvPr id="0" name="图片 3074"/>
                        <p:cNvPicPr/>
                        <p:nvPr/>
                      </p:nvPicPr>
                      <p:blipFill>
                        <a:blip r:embed="rId22"/>
                        <a:stretch>
                          <a:fillRect/>
                        </a:stretch>
                      </p:blipFill>
                      <p:spPr>
                        <a:xfrm>
                          <a:off x="7390" y="5486"/>
                          <a:ext cx="3778" cy="1266"/>
                        </a:xfrm>
                        <a:prstGeom prst="rect">
                          <a:avLst/>
                        </a:prstGeom>
                      </p:spPr>
                    </p:pic>
                  </p:oleObj>
                </mc:Fallback>
              </mc:AlternateContent>
            </a:graphicData>
          </a:graphic>
        </p:graphicFrame>
        <p:graphicFrame>
          <p:nvGraphicFramePr>
            <p:cNvPr id="79" name="对象 78">
              <a:hlinkClick r:id="" action="ppaction://ole?verb="/>
            </p:cNvPr>
            <p:cNvGraphicFramePr>
              <a:graphicFrameLocks noChangeAspect="1"/>
            </p:cNvGraphicFramePr>
            <p:nvPr/>
          </p:nvGraphicFramePr>
          <p:xfrm>
            <a:off x="7390" y="7067"/>
            <a:ext cx="3942" cy="1226"/>
          </p:xfrm>
          <a:graphic>
            <a:graphicData uri="http://schemas.openxmlformats.org/presentationml/2006/ole">
              <mc:AlternateContent xmlns:mc="http://schemas.openxmlformats.org/markup-compatibility/2006">
                <mc:Choice xmlns:v="urn:schemas-microsoft-com:vml" Requires="v">
                  <p:oleObj spid="_x0000_s80" name="" r:id="rId23" imgW="1244600" imgH="393700" progId="Equation.KSEE3">
                    <p:embed/>
                  </p:oleObj>
                </mc:Choice>
                <mc:Fallback>
                  <p:oleObj name="" r:id="rId23" imgW="1244600" imgH="393700" progId="Equation.KSEE3">
                    <p:embed/>
                    <p:pic>
                      <p:nvPicPr>
                        <p:cNvPr id="0" name="图片 3074"/>
                        <p:cNvPicPr/>
                        <p:nvPr/>
                      </p:nvPicPr>
                      <p:blipFill>
                        <a:blip r:embed="rId24"/>
                        <a:stretch>
                          <a:fillRect/>
                        </a:stretch>
                      </p:blipFill>
                      <p:spPr>
                        <a:xfrm>
                          <a:off x="7390" y="7067"/>
                          <a:ext cx="3942" cy="1226"/>
                        </a:xfrm>
                        <a:prstGeom prst="rect">
                          <a:avLst/>
                        </a:prstGeom>
                      </p:spPr>
                    </p:pic>
                  </p:oleObj>
                </mc:Fallback>
              </mc:AlternateContent>
            </a:graphicData>
          </a:graphic>
        </p:graphicFrame>
        <p:graphicFrame>
          <p:nvGraphicFramePr>
            <p:cNvPr id="81" name="对象 80">
              <a:hlinkClick r:id="" action="ppaction://ole?verb="/>
            </p:cNvPr>
            <p:cNvGraphicFramePr>
              <a:graphicFrameLocks noChangeAspect="1"/>
            </p:cNvGraphicFramePr>
            <p:nvPr/>
          </p:nvGraphicFramePr>
          <p:xfrm>
            <a:off x="7390" y="8608"/>
            <a:ext cx="3821" cy="1265"/>
          </p:xfrm>
          <a:graphic>
            <a:graphicData uri="http://schemas.openxmlformats.org/presentationml/2006/ole">
              <mc:AlternateContent xmlns:mc="http://schemas.openxmlformats.org/markup-compatibility/2006">
                <mc:Choice xmlns:v="urn:schemas-microsoft-com:vml" Requires="v">
                  <p:oleObj spid="_x0000_s82" name="" r:id="rId25" imgW="1181100" imgH="393700" progId="Equation.KSEE3">
                    <p:embed/>
                  </p:oleObj>
                </mc:Choice>
                <mc:Fallback>
                  <p:oleObj name="" r:id="rId25" imgW="1181100" imgH="393700" progId="Equation.KSEE3">
                    <p:embed/>
                    <p:pic>
                      <p:nvPicPr>
                        <p:cNvPr id="0" name="图片 3074"/>
                        <p:cNvPicPr/>
                        <p:nvPr/>
                      </p:nvPicPr>
                      <p:blipFill>
                        <a:blip r:embed="rId26"/>
                        <a:stretch>
                          <a:fillRect/>
                        </a:stretch>
                      </p:blipFill>
                      <p:spPr>
                        <a:xfrm>
                          <a:off x="7390" y="8608"/>
                          <a:ext cx="3821" cy="1265"/>
                        </a:xfrm>
                        <a:prstGeom prst="rect">
                          <a:avLst/>
                        </a:prstGeom>
                      </p:spPr>
                    </p:pic>
                  </p:oleObj>
                </mc:Fallback>
              </mc:AlternateContent>
            </a:graphicData>
          </a:graphic>
        </p:graphicFrame>
      </p:grpSp>
      <p:grpSp>
        <p:nvGrpSpPr>
          <p:cNvPr id="83" name="组合 82"/>
          <p:cNvGrpSpPr/>
          <p:nvPr/>
        </p:nvGrpSpPr>
        <p:grpSpPr>
          <a:xfrm>
            <a:off x="331470" y="3025775"/>
            <a:ext cx="2346960" cy="3244215"/>
            <a:chOff x="1632" y="4765"/>
            <a:chExt cx="3696" cy="5109"/>
          </a:xfrm>
        </p:grpSpPr>
        <p:graphicFrame>
          <p:nvGraphicFramePr>
            <p:cNvPr id="84" name="对象 83">
              <a:hlinkClick r:id="" action="ppaction://ole?verb="/>
            </p:cNvPr>
            <p:cNvGraphicFramePr>
              <a:graphicFrameLocks noChangeAspect="1"/>
            </p:cNvGraphicFramePr>
            <p:nvPr/>
          </p:nvGraphicFramePr>
          <p:xfrm>
            <a:off x="1692" y="4765"/>
            <a:ext cx="3616" cy="1272"/>
          </p:xfrm>
          <a:graphic>
            <a:graphicData uri="http://schemas.openxmlformats.org/presentationml/2006/ole">
              <mc:AlternateContent xmlns:mc="http://schemas.openxmlformats.org/markup-compatibility/2006">
                <mc:Choice xmlns:v="urn:schemas-microsoft-com:vml" Requires="v">
                  <p:oleObj spid="_x0000_s85" name="" r:id="rId27" imgW="1117600" imgH="393700" progId="Equation.KSEE3">
                    <p:embed/>
                  </p:oleObj>
                </mc:Choice>
                <mc:Fallback>
                  <p:oleObj name="" r:id="rId27" imgW="1117600" imgH="393700" progId="Equation.KSEE3">
                    <p:embed/>
                    <p:pic>
                      <p:nvPicPr>
                        <p:cNvPr id="0" name="图片 3074"/>
                        <p:cNvPicPr/>
                        <p:nvPr/>
                      </p:nvPicPr>
                      <p:blipFill>
                        <a:blip r:embed="rId28"/>
                        <a:stretch>
                          <a:fillRect/>
                        </a:stretch>
                      </p:blipFill>
                      <p:spPr>
                        <a:xfrm>
                          <a:off x="1692" y="4765"/>
                          <a:ext cx="3616" cy="1272"/>
                        </a:xfrm>
                        <a:prstGeom prst="rect">
                          <a:avLst/>
                        </a:prstGeom>
                      </p:spPr>
                    </p:pic>
                  </p:oleObj>
                </mc:Fallback>
              </mc:AlternateContent>
            </a:graphicData>
          </a:graphic>
        </p:graphicFrame>
        <p:graphicFrame>
          <p:nvGraphicFramePr>
            <p:cNvPr id="86" name="对象 85">
              <a:hlinkClick r:id="" action="ppaction://ole?verb="/>
            </p:cNvPr>
            <p:cNvGraphicFramePr>
              <a:graphicFrameLocks noChangeAspect="1"/>
            </p:cNvGraphicFramePr>
            <p:nvPr/>
          </p:nvGraphicFramePr>
          <p:xfrm>
            <a:off x="1632" y="6058"/>
            <a:ext cx="3695" cy="1272"/>
          </p:xfrm>
          <a:graphic>
            <a:graphicData uri="http://schemas.openxmlformats.org/presentationml/2006/ole">
              <mc:AlternateContent xmlns:mc="http://schemas.openxmlformats.org/markup-compatibility/2006">
                <mc:Choice xmlns:v="urn:schemas-microsoft-com:vml" Requires="v">
                  <p:oleObj spid="_x0000_s87" name="" r:id="rId29" imgW="1143000" imgH="393700" progId="Equation.KSEE3">
                    <p:embed/>
                  </p:oleObj>
                </mc:Choice>
                <mc:Fallback>
                  <p:oleObj name="" r:id="rId29" imgW="1143000" imgH="393700" progId="Equation.KSEE3">
                    <p:embed/>
                    <p:pic>
                      <p:nvPicPr>
                        <p:cNvPr id="0" name="图片 3074"/>
                        <p:cNvPicPr/>
                        <p:nvPr/>
                      </p:nvPicPr>
                      <p:blipFill>
                        <a:blip r:embed="rId30"/>
                        <a:stretch>
                          <a:fillRect/>
                        </a:stretch>
                      </p:blipFill>
                      <p:spPr>
                        <a:xfrm>
                          <a:off x="1632" y="6058"/>
                          <a:ext cx="3695" cy="1272"/>
                        </a:xfrm>
                        <a:prstGeom prst="rect">
                          <a:avLst/>
                        </a:prstGeom>
                      </p:spPr>
                    </p:pic>
                  </p:oleObj>
                </mc:Fallback>
              </mc:AlternateContent>
            </a:graphicData>
          </a:graphic>
        </p:graphicFrame>
        <p:graphicFrame>
          <p:nvGraphicFramePr>
            <p:cNvPr id="88" name="对象 87">
              <a:hlinkClick r:id="" action="ppaction://ole?verb="/>
            </p:cNvPr>
            <p:cNvGraphicFramePr>
              <a:graphicFrameLocks noChangeAspect="1"/>
            </p:cNvGraphicFramePr>
            <p:nvPr/>
          </p:nvGraphicFramePr>
          <p:xfrm>
            <a:off x="1632" y="7330"/>
            <a:ext cx="3654" cy="1272"/>
          </p:xfrm>
          <a:graphic>
            <a:graphicData uri="http://schemas.openxmlformats.org/presentationml/2006/ole">
              <mc:AlternateContent xmlns:mc="http://schemas.openxmlformats.org/markup-compatibility/2006">
                <mc:Choice xmlns:v="urn:schemas-microsoft-com:vml" Requires="v">
                  <p:oleObj spid="_x0000_s89" name="" r:id="rId31" imgW="1130300" imgH="393700" progId="Equation.KSEE3">
                    <p:embed/>
                  </p:oleObj>
                </mc:Choice>
                <mc:Fallback>
                  <p:oleObj name="" r:id="rId31" imgW="1130300" imgH="393700" progId="Equation.KSEE3">
                    <p:embed/>
                    <p:pic>
                      <p:nvPicPr>
                        <p:cNvPr id="0" name="图片 3074"/>
                        <p:cNvPicPr/>
                        <p:nvPr/>
                      </p:nvPicPr>
                      <p:blipFill>
                        <a:blip r:embed="rId32"/>
                        <a:stretch>
                          <a:fillRect/>
                        </a:stretch>
                      </p:blipFill>
                      <p:spPr>
                        <a:xfrm>
                          <a:off x="1632" y="7330"/>
                          <a:ext cx="3654" cy="1272"/>
                        </a:xfrm>
                        <a:prstGeom prst="rect">
                          <a:avLst/>
                        </a:prstGeom>
                      </p:spPr>
                    </p:pic>
                  </p:oleObj>
                </mc:Fallback>
              </mc:AlternateContent>
            </a:graphicData>
          </a:graphic>
        </p:graphicFrame>
        <p:graphicFrame>
          <p:nvGraphicFramePr>
            <p:cNvPr id="90" name="对象 89">
              <a:hlinkClick r:id="" action="ppaction://ole?verb="/>
            </p:cNvPr>
            <p:cNvGraphicFramePr>
              <a:graphicFrameLocks noChangeAspect="1"/>
            </p:cNvGraphicFramePr>
            <p:nvPr/>
          </p:nvGraphicFramePr>
          <p:xfrm>
            <a:off x="1632" y="8602"/>
            <a:ext cx="3696" cy="1272"/>
          </p:xfrm>
          <a:graphic>
            <a:graphicData uri="http://schemas.openxmlformats.org/presentationml/2006/ole">
              <mc:AlternateContent xmlns:mc="http://schemas.openxmlformats.org/markup-compatibility/2006">
                <mc:Choice xmlns:v="urn:schemas-microsoft-com:vml" Requires="v">
                  <p:oleObj spid="_x0000_s91" name="" r:id="rId33" imgW="1143000" imgH="393700" progId="Equation.KSEE3">
                    <p:embed/>
                  </p:oleObj>
                </mc:Choice>
                <mc:Fallback>
                  <p:oleObj name="" r:id="rId33" imgW="1143000" imgH="393700" progId="Equation.KSEE3">
                    <p:embed/>
                    <p:pic>
                      <p:nvPicPr>
                        <p:cNvPr id="0" name="图片 3074"/>
                        <p:cNvPicPr/>
                        <p:nvPr/>
                      </p:nvPicPr>
                      <p:blipFill>
                        <a:blip r:embed="rId34"/>
                        <a:stretch>
                          <a:fillRect/>
                        </a:stretch>
                      </p:blipFill>
                      <p:spPr>
                        <a:xfrm>
                          <a:off x="1632" y="8602"/>
                          <a:ext cx="3696" cy="1272"/>
                        </a:xfrm>
                        <a:prstGeom prst="rect">
                          <a:avLst/>
                        </a:prstGeom>
                      </p:spPr>
                    </p:pic>
                  </p:oleObj>
                </mc:Fallback>
              </mc:AlternateContent>
            </a:graphicData>
          </a:graphic>
        </p:graphicFrame>
      </p:grpSp>
      <p:pic>
        <p:nvPicPr>
          <p:cNvPr id="5" name="图片 4"/>
          <p:cNvPicPr>
            <a:picLocks noChangeAspect="1"/>
          </p:cNvPicPr>
          <p:nvPr/>
        </p:nvPicPr>
        <p:blipFill>
          <a:blip r:embed="rId35"/>
          <a:stretch>
            <a:fillRect/>
          </a:stretch>
        </p:blipFill>
        <p:spPr>
          <a:xfrm>
            <a:off x="8235315" y="402590"/>
            <a:ext cx="3155315" cy="1076960"/>
          </a:xfrm>
          <a:prstGeom prst="rect">
            <a:avLst/>
          </a:prstGeom>
        </p:spPr>
      </p:pic>
      <p:pic>
        <p:nvPicPr>
          <p:cNvPr id="6" name="图片 5"/>
          <p:cNvPicPr>
            <a:picLocks noChangeAspect="1"/>
          </p:cNvPicPr>
          <p:nvPr/>
        </p:nvPicPr>
        <p:blipFill>
          <a:blip r:embed="rId36"/>
          <a:stretch>
            <a:fillRect/>
          </a:stretch>
        </p:blipFill>
        <p:spPr>
          <a:xfrm>
            <a:off x="8787765" y="1701800"/>
            <a:ext cx="2602865" cy="10737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68400"/>
            <a:ext cx="11178540" cy="5097145"/>
          </a:xfrm>
        </p:spPr>
        <p:txBody>
          <a:bodyPr/>
          <a:p>
            <a:r>
              <a:rPr lang="en-US" altLang="zh-CN" sz="2400"/>
              <a:t> </a:t>
            </a:r>
            <a:r>
              <a:rPr lang="zh-CN" altLang="en-US" sz="2400"/>
              <a:t>样本</a:t>
            </a:r>
            <a:r>
              <a:rPr lang="en-US" altLang="zh-CN" sz="2400"/>
              <a:t>(2,M)</a:t>
            </a:r>
            <a:r>
              <a:rPr lang="zh-CN" altLang="en-US" sz="2400"/>
              <a:t>的预测概率概率：</a:t>
            </a:r>
            <a:endParaRPr lang="zh-CN" altLang="en-US" sz="2400"/>
          </a:p>
          <a:p>
            <a:endParaRPr lang="zh-CN" altLang="en-US" sz="2400"/>
          </a:p>
          <a:p>
            <a:endParaRPr lang="zh-CN" altLang="en-US" sz="2400"/>
          </a:p>
          <a:p>
            <a:endParaRPr lang="zh-CN" altLang="en-US" sz="2400"/>
          </a:p>
          <a:p>
            <a:endParaRPr lang="zh-CN" altLang="en-US" sz="2400"/>
          </a:p>
          <a:p>
            <a:r>
              <a:rPr lang="zh-CN" altLang="en-US" sz="2400"/>
              <a:t> </a:t>
            </a:r>
            <a:r>
              <a:rPr lang="en-US" altLang="zh-CN" sz="2400">
                <a:sym typeface="+mn-ea"/>
              </a:rPr>
              <a:t> </a:t>
            </a:r>
            <a:r>
              <a:rPr lang="zh-CN" altLang="en-US" sz="2400">
                <a:sym typeface="+mn-ea"/>
              </a:rPr>
              <a:t>样本</a:t>
            </a:r>
            <a:r>
              <a:rPr lang="en-US" altLang="zh-CN" sz="2400">
                <a:sym typeface="+mn-ea"/>
              </a:rPr>
              <a:t>(3,S)</a:t>
            </a:r>
            <a:r>
              <a:rPr lang="zh-CN" altLang="en-US" sz="2400">
                <a:sym typeface="+mn-ea"/>
              </a:rPr>
              <a:t>的预测概率概率：</a:t>
            </a:r>
            <a:endParaRPr lang="zh-CN" altLang="en-US" sz="2400"/>
          </a:p>
        </p:txBody>
      </p:sp>
      <p:sp>
        <p:nvSpPr>
          <p:cNvPr id="4" name="标题 3"/>
          <p:cNvSpPr>
            <a:spLocks noGrp="1"/>
          </p:cNvSpPr>
          <p:nvPr>
            <p:ph type="title"/>
          </p:nvPr>
        </p:nvSpPr>
        <p:spPr/>
        <p:txBody>
          <a:bodyPr>
            <a:normAutofit/>
          </a:bodyPr>
          <a:p>
            <a:r>
              <a:rPr lang="zh-CN" dirty="0">
                <a:sym typeface="+mn-ea"/>
              </a:rPr>
              <a:t>多项式朴素贝叶斯案例理解</a:t>
            </a:r>
            <a:endParaRPr lang="en-US" altLang="zh-CN" dirty="0">
              <a:sym typeface="+mn-ea"/>
            </a:endParaRPr>
          </a:p>
        </p:txBody>
      </p:sp>
      <p:graphicFrame>
        <p:nvGraphicFramePr>
          <p:cNvPr id="12" name="对象 11">
            <a:hlinkClick r:id="" action="ppaction://ole?verb="/>
          </p:cNvPr>
          <p:cNvGraphicFramePr>
            <a:graphicFrameLocks noChangeAspect="1"/>
          </p:cNvGraphicFramePr>
          <p:nvPr/>
        </p:nvGraphicFramePr>
        <p:xfrm>
          <a:off x="237173" y="624840"/>
          <a:ext cx="1091565" cy="543560"/>
        </p:xfrm>
        <a:graphic>
          <a:graphicData uri="http://schemas.openxmlformats.org/presentationml/2006/ole">
            <mc:AlternateContent xmlns:mc="http://schemas.openxmlformats.org/markup-compatibility/2006">
              <mc:Choice xmlns:v="urn:schemas-microsoft-com:vml" Requires="v">
                <p:oleObj spid="_x0000_s3073" name="" r:id="rId1" imgW="355600" imgH="177165" progId="Equation.KSEE3">
                  <p:embed/>
                </p:oleObj>
              </mc:Choice>
              <mc:Fallback>
                <p:oleObj name="" r:id="rId1" imgW="355600" imgH="177165" progId="Equation.KSEE3">
                  <p:embed/>
                  <p:pic>
                    <p:nvPicPr>
                      <p:cNvPr id="0" name="图片 3072"/>
                      <p:cNvPicPr/>
                      <p:nvPr/>
                    </p:nvPicPr>
                    <p:blipFill>
                      <a:blip r:embed="rId2"/>
                      <a:stretch>
                        <a:fillRect/>
                      </a:stretch>
                    </p:blipFill>
                    <p:spPr>
                      <a:xfrm>
                        <a:off x="237173" y="624840"/>
                        <a:ext cx="1091565" cy="543560"/>
                      </a:xfrm>
                      <a:prstGeom prst="rect">
                        <a:avLst/>
                      </a:prstGeom>
                    </p:spPr>
                  </p:pic>
                </p:oleObj>
              </mc:Fallback>
            </mc:AlternateContent>
          </a:graphicData>
        </a:graphic>
      </p:graphicFrame>
      <p:grpSp>
        <p:nvGrpSpPr>
          <p:cNvPr id="32" name="组合 31"/>
          <p:cNvGrpSpPr/>
          <p:nvPr/>
        </p:nvGrpSpPr>
        <p:grpSpPr>
          <a:xfrm>
            <a:off x="140335" y="1585595"/>
            <a:ext cx="9507220" cy="2317115"/>
            <a:chOff x="314" y="2990"/>
            <a:chExt cx="14972" cy="3649"/>
          </a:xfrm>
        </p:grpSpPr>
        <p:graphicFrame>
          <p:nvGraphicFramePr>
            <p:cNvPr id="6" name="对象 5">
              <a:hlinkClick r:id="" action="ppaction://ole?verb="/>
            </p:cNvPr>
            <p:cNvGraphicFramePr>
              <a:graphicFrameLocks noChangeAspect="1"/>
            </p:cNvGraphicFramePr>
            <p:nvPr/>
          </p:nvGraphicFramePr>
          <p:xfrm>
            <a:off x="592" y="2990"/>
            <a:ext cx="13682" cy="1289"/>
          </p:xfrm>
          <a:graphic>
            <a:graphicData uri="http://schemas.openxmlformats.org/presentationml/2006/ole">
              <mc:AlternateContent xmlns:mc="http://schemas.openxmlformats.org/markup-compatibility/2006">
                <mc:Choice xmlns:v="urn:schemas-microsoft-com:vml" Requires="v">
                  <p:oleObj spid="_x0000_s4097" name="" r:id="rId3" imgW="4178300" imgH="393700" progId="Equation.KSEE3">
                    <p:embed/>
                  </p:oleObj>
                </mc:Choice>
                <mc:Fallback>
                  <p:oleObj name="" r:id="rId3" imgW="4178300" imgH="393700" progId="Equation.KSEE3">
                    <p:embed/>
                    <p:pic>
                      <p:nvPicPr>
                        <p:cNvPr id="0" name="图片 4096"/>
                        <p:cNvPicPr/>
                        <p:nvPr/>
                      </p:nvPicPr>
                      <p:blipFill>
                        <a:blip r:embed="rId4"/>
                        <a:stretch>
                          <a:fillRect/>
                        </a:stretch>
                      </p:blipFill>
                      <p:spPr>
                        <a:xfrm>
                          <a:off x="592" y="2990"/>
                          <a:ext cx="13682" cy="1289"/>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14" y="4279"/>
            <a:ext cx="14972" cy="1289"/>
          </p:xfrm>
          <a:graphic>
            <a:graphicData uri="http://schemas.openxmlformats.org/presentationml/2006/ole">
              <mc:AlternateContent xmlns:mc="http://schemas.openxmlformats.org/markup-compatibility/2006">
                <mc:Choice xmlns:v="urn:schemas-microsoft-com:vml" Requires="v">
                  <p:oleObj spid="_x0000_s2" name="" r:id="rId5" imgW="4572000" imgH="393700" progId="Equation.KSEE3">
                    <p:embed/>
                  </p:oleObj>
                </mc:Choice>
                <mc:Fallback>
                  <p:oleObj name="" r:id="rId5" imgW="4572000" imgH="393700" progId="Equation.KSEE3">
                    <p:embed/>
                    <p:pic>
                      <p:nvPicPr>
                        <p:cNvPr id="0" name="图片 4096"/>
                        <p:cNvPicPr/>
                        <p:nvPr/>
                      </p:nvPicPr>
                      <p:blipFill>
                        <a:blip r:embed="rId6"/>
                        <a:stretch>
                          <a:fillRect/>
                        </a:stretch>
                      </p:blipFill>
                      <p:spPr>
                        <a:xfrm>
                          <a:off x="314" y="4279"/>
                          <a:ext cx="14972" cy="1289"/>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694" y="5447"/>
            <a:ext cx="8211" cy="1192"/>
          </p:xfrm>
          <a:graphic>
            <a:graphicData uri="http://schemas.openxmlformats.org/presentationml/2006/ole">
              <mc:AlternateContent xmlns:mc="http://schemas.openxmlformats.org/markup-compatibility/2006">
                <mc:Choice xmlns:v="urn:schemas-microsoft-com:vml" Requires="v">
                  <p:oleObj spid="_x0000_s4098" name="" r:id="rId7" imgW="2362200" imgH="342900" progId="Equation.KSEE3">
                    <p:embed/>
                  </p:oleObj>
                </mc:Choice>
                <mc:Fallback>
                  <p:oleObj name="" r:id="rId7" imgW="2362200" imgH="342900" progId="Equation.KSEE3">
                    <p:embed/>
                    <p:pic>
                      <p:nvPicPr>
                        <p:cNvPr id="0" name="图片 4097"/>
                        <p:cNvPicPr/>
                        <p:nvPr/>
                      </p:nvPicPr>
                      <p:blipFill>
                        <a:blip r:embed="rId8"/>
                        <a:stretch>
                          <a:fillRect/>
                        </a:stretch>
                      </p:blipFill>
                      <p:spPr>
                        <a:xfrm>
                          <a:off x="3694" y="5447"/>
                          <a:ext cx="8211" cy="1192"/>
                        </a:xfrm>
                        <a:prstGeom prst="rect">
                          <a:avLst/>
                        </a:prstGeom>
                      </p:spPr>
                    </p:pic>
                  </p:oleObj>
                </mc:Fallback>
              </mc:AlternateContent>
            </a:graphicData>
          </a:graphic>
        </p:graphicFrame>
      </p:grpSp>
      <p:grpSp>
        <p:nvGrpSpPr>
          <p:cNvPr id="37" name="组合 36"/>
          <p:cNvGrpSpPr/>
          <p:nvPr/>
        </p:nvGrpSpPr>
        <p:grpSpPr>
          <a:xfrm>
            <a:off x="211455" y="4377690"/>
            <a:ext cx="9243695" cy="1637030"/>
            <a:chOff x="334" y="7289"/>
            <a:chExt cx="14557" cy="2578"/>
          </a:xfrm>
        </p:grpSpPr>
        <p:graphicFrame>
          <p:nvGraphicFramePr>
            <p:cNvPr id="18" name="对象 17">
              <a:hlinkClick r:id="" action="ppaction://ole?verb="/>
            </p:cNvPr>
            <p:cNvGraphicFramePr>
              <a:graphicFrameLocks noChangeAspect="1"/>
            </p:cNvGraphicFramePr>
            <p:nvPr/>
          </p:nvGraphicFramePr>
          <p:xfrm>
            <a:off x="605" y="7289"/>
            <a:ext cx="13473" cy="1289"/>
          </p:xfrm>
          <a:graphic>
            <a:graphicData uri="http://schemas.openxmlformats.org/presentationml/2006/ole">
              <mc:AlternateContent xmlns:mc="http://schemas.openxmlformats.org/markup-compatibility/2006">
                <mc:Choice xmlns:v="urn:schemas-microsoft-com:vml" Requires="v">
                  <p:oleObj spid="_x0000_s19" name="" r:id="rId9" imgW="4114800" imgH="393700" progId="Equation.KSEE3">
                    <p:embed/>
                  </p:oleObj>
                </mc:Choice>
                <mc:Fallback>
                  <p:oleObj name="" r:id="rId9" imgW="4114800" imgH="393700" progId="Equation.KSEE3">
                    <p:embed/>
                    <p:pic>
                      <p:nvPicPr>
                        <p:cNvPr id="0" name="图片 4096"/>
                        <p:cNvPicPr/>
                        <p:nvPr/>
                      </p:nvPicPr>
                      <p:blipFill>
                        <a:blip r:embed="rId10"/>
                        <a:stretch>
                          <a:fillRect/>
                        </a:stretch>
                      </p:blipFill>
                      <p:spPr>
                        <a:xfrm>
                          <a:off x="605" y="7289"/>
                          <a:ext cx="13473" cy="1289"/>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334" y="8578"/>
            <a:ext cx="14557" cy="1289"/>
          </p:xfrm>
          <a:graphic>
            <a:graphicData uri="http://schemas.openxmlformats.org/presentationml/2006/ole">
              <mc:AlternateContent xmlns:mc="http://schemas.openxmlformats.org/markup-compatibility/2006">
                <mc:Choice xmlns:v="urn:schemas-microsoft-com:vml" Requires="v">
                  <p:oleObj spid="_x0000_s21" name="" r:id="rId11" imgW="4445000" imgH="393700" progId="Equation.KSEE3">
                    <p:embed/>
                  </p:oleObj>
                </mc:Choice>
                <mc:Fallback>
                  <p:oleObj name="" r:id="rId11" imgW="4445000" imgH="393700" progId="Equation.KSEE3">
                    <p:embed/>
                    <p:pic>
                      <p:nvPicPr>
                        <p:cNvPr id="0" name="图片 4096"/>
                        <p:cNvPicPr/>
                        <p:nvPr/>
                      </p:nvPicPr>
                      <p:blipFill>
                        <a:blip r:embed="rId12"/>
                        <a:stretch>
                          <a:fillRect/>
                        </a:stretch>
                      </p:blipFill>
                      <p:spPr>
                        <a:xfrm>
                          <a:off x="334" y="8578"/>
                          <a:ext cx="14557" cy="1289"/>
                        </a:xfrm>
                        <a:prstGeom prst="rect">
                          <a:avLst/>
                        </a:prstGeom>
                      </p:spPr>
                    </p:pic>
                  </p:oleObj>
                </mc:Fallback>
              </mc:AlternateContent>
            </a:graphicData>
          </a:graphic>
        </p:graphicFrame>
      </p:grpSp>
      <p:graphicFrame>
        <p:nvGraphicFramePr>
          <p:cNvPr id="38" name="对象 37">
            <a:hlinkClick r:id="" action="ppaction://ole?verb="/>
          </p:cNvPr>
          <p:cNvGraphicFramePr>
            <a:graphicFrameLocks noChangeAspect="1"/>
          </p:cNvGraphicFramePr>
          <p:nvPr/>
        </p:nvGraphicFramePr>
        <p:xfrm>
          <a:off x="2114233" y="5916295"/>
          <a:ext cx="5436235" cy="756920"/>
        </p:xfrm>
        <a:graphic>
          <a:graphicData uri="http://schemas.openxmlformats.org/presentationml/2006/ole">
            <mc:AlternateContent xmlns:mc="http://schemas.openxmlformats.org/markup-compatibility/2006">
              <mc:Choice xmlns:v="urn:schemas-microsoft-com:vml" Requires="v">
                <p:oleObj spid="_x0000_s5" name="" r:id="rId13" imgW="2463165" imgH="342900" progId="Equation.KSEE3">
                  <p:embed/>
                </p:oleObj>
              </mc:Choice>
              <mc:Fallback>
                <p:oleObj name="" r:id="rId13" imgW="2463165" imgH="342900" progId="Equation.KSEE3">
                  <p:embed/>
                  <p:pic>
                    <p:nvPicPr>
                      <p:cNvPr id="0" name="图片 4097"/>
                      <p:cNvPicPr/>
                      <p:nvPr/>
                    </p:nvPicPr>
                    <p:blipFill>
                      <a:blip r:embed="rId14"/>
                      <a:stretch>
                        <a:fillRect/>
                      </a:stretch>
                    </p:blipFill>
                    <p:spPr>
                      <a:xfrm>
                        <a:off x="2114233" y="5916295"/>
                        <a:ext cx="5436235" cy="756920"/>
                      </a:xfrm>
                      <a:prstGeom prst="rect">
                        <a:avLst/>
                      </a:prstGeom>
                    </p:spPr>
                  </p:pic>
                </p:oleObj>
              </mc:Fallback>
            </mc:AlternateContent>
          </a:graphicData>
        </a:graphic>
      </p:graphicFrame>
      <p:pic>
        <p:nvPicPr>
          <p:cNvPr id="13" name="图片 12"/>
          <p:cNvPicPr>
            <a:picLocks noChangeAspect="1"/>
          </p:cNvPicPr>
          <p:nvPr/>
        </p:nvPicPr>
        <p:blipFill>
          <a:blip r:embed="rId15"/>
          <a:stretch>
            <a:fillRect/>
          </a:stretch>
        </p:blipFill>
        <p:spPr>
          <a:xfrm>
            <a:off x="8729345" y="369570"/>
            <a:ext cx="3155315" cy="1076960"/>
          </a:xfrm>
          <a:prstGeom prst="rect">
            <a:avLst/>
          </a:prstGeom>
        </p:spPr>
      </p:pic>
      <p:pic>
        <p:nvPicPr>
          <p:cNvPr id="14" name="图片 13"/>
          <p:cNvPicPr>
            <a:picLocks noChangeAspect="1"/>
          </p:cNvPicPr>
          <p:nvPr/>
        </p:nvPicPr>
        <p:blipFill>
          <a:blip r:embed="rId16"/>
          <a:stretch>
            <a:fillRect/>
          </a:stretch>
        </p:blipFill>
        <p:spPr>
          <a:xfrm>
            <a:off x="9281795" y="1668780"/>
            <a:ext cx="2602865" cy="10737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多项式朴素贝叶斯案例理解</a:t>
            </a:r>
            <a:endParaRPr lang="en-US" altLang="zh-CN"/>
          </a:p>
        </p:txBody>
      </p:sp>
      <p:sp>
        <p:nvSpPr>
          <p:cNvPr id="6" name="内容占位符 5"/>
          <p:cNvSpPr/>
          <p:nvPr>
            <p:ph idx="13"/>
          </p:nvPr>
        </p:nvSpPr>
        <p:spPr>
          <a:xfrm>
            <a:off x="533400" y="1303020"/>
            <a:ext cx="11178540" cy="4962525"/>
          </a:xfrm>
        </p:spPr>
        <p:txBody>
          <a:bodyPr/>
          <a:p>
            <a:r>
              <a:rPr lang="en-US" altLang="zh-CN"/>
              <a:t> </a:t>
            </a:r>
            <a:r>
              <a:rPr lang="zh-CN" altLang="en-US"/>
              <a:t>思考一下在下列数据情况下的平滑的作用：</a:t>
            </a:r>
            <a:endParaRPr lang="zh-CN" altLang="en-US"/>
          </a:p>
        </p:txBody>
      </p:sp>
      <p:graphicFrame>
        <p:nvGraphicFramePr>
          <p:cNvPr id="7" name="表格 6"/>
          <p:cNvGraphicFramePr/>
          <p:nvPr/>
        </p:nvGraphicFramePr>
        <p:xfrm>
          <a:off x="607695" y="1961465"/>
          <a:ext cx="11182985" cy="1513840"/>
        </p:xfrm>
        <a:graphic>
          <a:graphicData uri="http://schemas.openxmlformats.org/drawingml/2006/table">
            <a:tbl>
              <a:tblPr firstRow="1" bandRow="1">
                <a:tableStyleId>{F2DE63D5-997A-4646-A377-4702673A728D}</a:tableStyleId>
              </a:tblPr>
              <a:tblGrid>
                <a:gridCol w="1016635"/>
                <a:gridCol w="1016635"/>
                <a:gridCol w="1016635"/>
                <a:gridCol w="1016635"/>
                <a:gridCol w="1016635"/>
                <a:gridCol w="1016635"/>
                <a:gridCol w="1016635"/>
                <a:gridCol w="1016635"/>
                <a:gridCol w="1016635"/>
                <a:gridCol w="1016635"/>
                <a:gridCol w="1016635"/>
              </a:tblGrid>
              <a:tr h="378460">
                <a:tc>
                  <a:txBody>
                    <a:bodyPr/>
                    <a:p>
                      <a:pPr>
                        <a:buNone/>
                      </a:pPr>
                      <a:endParaRPr lang="zh-CN" altLang="en-US"/>
                    </a:p>
                  </a:txBody>
                  <a:tcPr/>
                </a:tc>
                <a:tc>
                  <a:txBody>
                    <a:bodyPr/>
                    <a:p>
                      <a:pPr algn="ctr">
                        <a:buNone/>
                      </a:pPr>
                      <a:r>
                        <a:rPr lang="en-US" altLang="zh-CN"/>
                        <a:t>1</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10</a:t>
                      </a:r>
                      <a:endParaRPr lang="en-US" altLang="zh-CN"/>
                    </a:p>
                  </a:txBody>
                  <a:tcPr/>
                </a:tc>
              </a:tr>
              <a:tr h="378460">
                <a:tc>
                  <a:txBody>
                    <a:bodyPr/>
                    <a:p>
                      <a:pPr algn="ctr">
                        <a:buNone/>
                      </a:pPr>
                      <a:r>
                        <a:rPr lang="en-US" altLang="zh-CN"/>
                        <a:t>x1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r>
              <a:tr h="378460">
                <a:tc>
                  <a:txBody>
                    <a:bodyPr/>
                    <a:p>
                      <a:pPr algn="ctr">
                        <a:buNone/>
                      </a:pPr>
                      <a:r>
                        <a:rPr lang="en-US" altLang="zh-CN"/>
                        <a:t>x2</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M</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S</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L</a:t>
                      </a:r>
                      <a:endParaRPr lang="en-US" altLang="zh-CN"/>
                    </a:p>
                  </a:txBody>
                  <a:tcPr anchor="ctr" anchorCtr="0"/>
                </a:tc>
                <a:tc>
                  <a:txBody>
                    <a:bodyPr/>
                    <a:p>
                      <a:pPr algn="ctr">
                        <a:buNone/>
                      </a:pPr>
                      <a:r>
                        <a:rPr lang="en-US" altLang="zh-CN"/>
                        <a:t>S</a:t>
                      </a:r>
                      <a:endParaRPr lang="en-US" altLang="zh-CN"/>
                    </a:p>
                  </a:txBody>
                  <a:tcPr anchor="ctr" anchorCtr="0"/>
                </a:tc>
              </a:tr>
              <a:tr h="378460">
                <a:tc>
                  <a:txBody>
                    <a:bodyPr/>
                    <a:p>
                      <a:pPr algn="ctr">
                        <a:buNone/>
                      </a:pPr>
                      <a:r>
                        <a:rPr lang="en-US" altLang="zh-CN"/>
                        <a:t>y</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sz="1800">
                          <a:sym typeface="+mn-ea"/>
                        </a:rPr>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使用高斯朴素贝叶斯</a:t>
            </a:r>
            <a:r>
              <a:rPr lang="en-US" altLang="zh-CN" sz="2400" dirty="0">
                <a:solidFill>
                  <a:schemeClr val="tx1"/>
                </a:solidFill>
              </a:rPr>
              <a:t>API</a:t>
            </a:r>
            <a:r>
              <a:rPr lang="zh-CN" altLang="en-US" sz="2400" dirty="0">
                <a:solidFill>
                  <a:schemeClr val="tx1"/>
                </a:solidFill>
              </a:rPr>
              <a:t>对鸢尾花数据进行分类操作</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案例一：鸢尾花数据分类</a:t>
            </a:r>
            <a:endParaRPr lang="zh-CN" dirty="0"/>
          </a:p>
        </p:txBody>
      </p:sp>
      <p:pic>
        <p:nvPicPr>
          <p:cNvPr id="2" name="图片 1"/>
          <p:cNvPicPr>
            <a:picLocks noChangeAspect="1"/>
          </p:cNvPicPr>
          <p:nvPr/>
        </p:nvPicPr>
        <p:blipFill>
          <a:blip r:embed="rId1"/>
          <a:stretch>
            <a:fillRect/>
          </a:stretch>
        </p:blipFill>
        <p:spPr>
          <a:xfrm>
            <a:off x="533400" y="1710055"/>
            <a:ext cx="11504930" cy="809625"/>
          </a:xfrm>
          <a:prstGeom prst="rect">
            <a:avLst/>
          </a:prstGeom>
        </p:spPr>
      </p:pic>
      <p:pic>
        <p:nvPicPr>
          <p:cNvPr id="5" name="图片 4"/>
          <p:cNvPicPr>
            <a:picLocks noChangeAspect="1"/>
          </p:cNvPicPr>
          <p:nvPr/>
        </p:nvPicPr>
        <p:blipFill>
          <a:blip r:embed="rId2"/>
          <a:stretch>
            <a:fillRect/>
          </a:stretch>
        </p:blipFill>
        <p:spPr>
          <a:xfrm>
            <a:off x="2180590" y="2519680"/>
            <a:ext cx="6985000" cy="40855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案例一：鸢尾花数据分类</a:t>
            </a:r>
            <a:endParaRPr lang="zh-CN" dirty="0"/>
          </a:p>
        </p:txBody>
      </p:sp>
      <p:pic>
        <p:nvPicPr>
          <p:cNvPr id="7" name="图片 6"/>
          <p:cNvPicPr>
            <a:picLocks noChangeAspect="1"/>
          </p:cNvPicPr>
          <p:nvPr/>
        </p:nvPicPr>
        <p:blipFill>
          <a:blip r:embed="rId1"/>
          <a:stretch>
            <a:fillRect/>
          </a:stretch>
        </p:blipFill>
        <p:spPr>
          <a:xfrm>
            <a:off x="2258695" y="1137285"/>
            <a:ext cx="6828790" cy="53778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分别使用朴素贝叶斯</a:t>
            </a:r>
            <a:r>
              <a:rPr lang="en-US" altLang="zh-CN" sz="2400" dirty="0">
                <a:solidFill>
                  <a:schemeClr val="tx1"/>
                </a:solidFill>
              </a:rPr>
              <a:t>API</a:t>
            </a:r>
            <a:r>
              <a:rPr lang="zh-CN" altLang="en-US" sz="2400" dirty="0">
                <a:solidFill>
                  <a:schemeClr val="tx1"/>
                </a:solidFill>
              </a:rPr>
              <a:t>和其它分类</a:t>
            </a:r>
            <a:r>
              <a:rPr lang="en-US" altLang="zh-CN" sz="2400" dirty="0">
                <a:solidFill>
                  <a:schemeClr val="tx1"/>
                </a:solidFill>
              </a:rPr>
              <a:t>API</a:t>
            </a:r>
            <a:r>
              <a:rPr lang="zh-CN" altLang="en-US" sz="2400" dirty="0">
                <a:solidFill>
                  <a:schemeClr val="tx1"/>
                </a:solidFill>
              </a:rPr>
              <a:t>对</a:t>
            </a:r>
            <a:r>
              <a:rPr lang="en-US" altLang="zh-CN" sz="2400" dirty="0">
                <a:solidFill>
                  <a:schemeClr val="tx1"/>
                </a:solidFill>
              </a:rPr>
              <a:t>scikit</a:t>
            </a:r>
            <a:r>
              <a:rPr lang="zh-CN" altLang="en-US" sz="2400" dirty="0">
                <a:solidFill>
                  <a:schemeClr val="tx1"/>
                </a:solidFill>
              </a:rPr>
              <a:t>中自带的新闻文本数据进行分类操作；比较各种不同分类算法的效果以及执行消耗时间</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案例二：文本数据分类</a:t>
            </a:r>
            <a:endParaRPr lang="zh-CN" dirty="0"/>
          </a:p>
        </p:txBody>
      </p:sp>
      <p:pic>
        <p:nvPicPr>
          <p:cNvPr id="2" name="图片 1"/>
          <p:cNvPicPr>
            <a:picLocks noChangeAspect="1"/>
          </p:cNvPicPr>
          <p:nvPr/>
        </p:nvPicPr>
        <p:blipFill>
          <a:blip r:embed="rId1"/>
          <a:stretch>
            <a:fillRect/>
          </a:stretch>
        </p:blipFill>
        <p:spPr>
          <a:xfrm>
            <a:off x="1308735" y="2729865"/>
            <a:ext cx="9723755" cy="1009650"/>
          </a:xfrm>
          <a:prstGeom prst="rect">
            <a:avLst/>
          </a:prstGeom>
        </p:spPr>
      </p:pic>
      <p:pic>
        <p:nvPicPr>
          <p:cNvPr id="5" name="图片 4"/>
          <p:cNvPicPr>
            <a:picLocks noChangeAspect="1"/>
          </p:cNvPicPr>
          <p:nvPr/>
        </p:nvPicPr>
        <p:blipFill>
          <a:blip r:embed="rId2"/>
          <a:stretch>
            <a:fillRect/>
          </a:stretch>
        </p:blipFill>
        <p:spPr>
          <a:xfrm>
            <a:off x="1308735" y="4352290"/>
            <a:ext cx="9676130" cy="16287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lnSpcReduction="10000"/>
          </a:bodyPr>
          <a:lstStyle/>
          <a:p>
            <a:pPr>
              <a:lnSpc>
                <a:spcPct val="150000"/>
              </a:lnSpc>
            </a:pPr>
            <a:r>
              <a:rPr lang="zh-CN" altLang="en-US" sz="2400" dirty="0">
                <a:solidFill>
                  <a:schemeClr val="tx1"/>
                </a:solidFill>
              </a:rPr>
              <a:t>文本类数据处理的最重要的是需要将文本数据转换为数值型数据，一般情况是将文本转换为一个向量；</a:t>
            </a:r>
            <a:endParaRPr lang="zh-CN" altLang="en-US" sz="2400" dirty="0">
              <a:solidFill>
                <a:schemeClr val="tx1"/>
              </a:solidFill>
            </a:endParaRPr>
          </a:p>
          <a:p>
            <a:pPr lvl="1">
              <a:lnSpc>
                <a:spcPct val="150000"/>
              </a:lnSpc>
            </a:pPr>
            <a:r>
              <a:rPr lang="zh-CN" altLang="en-US" sz="2055" dirty="0">
                <a:solidFill>
                  <a:schemeClr val="tx1"/>
                </a:solidFill>
              </a:rPr>
              <a:t>先计算出在文档</a:t>
            </a:r>
            <a:r>
              <a:rPr lang="en-US" altLang="zh-CN" sz="2055" dirty="0">
                <a:solidFill>
                  <a:schemeClr val="tx1"/>
                </a:solidFill>
              </a:rPr>
              <a:t>A</a:t>
            </a:r>
            <a:r>
              <a:rPr lang="zh-CN" altLang="en-US" sz="2055" dirty="0">
                <a:solidFill>
                  <a:schemeClr val="tx1"/>
                </a:solidFill>
              </a:rPr>
              <a:t>中各个单词出现的频率</a:t>
            </a:r>
            <a:r>
              <a:rPr lang="en-US" altLang="zh-CN" sz="2055" dirty="0">
                <a:solidFill>
                  <a:schemeClr val="tx1"/>
                </a:solidFill>
              </a:rPr>
              <a:t>TF(term/token)</a:t>
            </a:r>
            <a:endParaRPr lang="en-US" altLang="zh-CN" sz="2055" dirty="0">
              <a:solidFill>
                <a:schemeClr val="tx1"/>
              </a:solidFill>
            </a:endParaRPr>
          </a:p>
          <a:p>
            <a:pPr lvl="1">
              <a:lnSpc>
                <a:spcPct val="150000"/>
              </a:lnSpc>
            </a:pPr>
            <a:r>
              <a:rPr lang="zh-CN" altLang="en-US" sz="2055" dirty="0">
                <a:solidFill>
                  <a:schemeClr val="tx1"/>
                </a:solidFill>
              </a:rPr>
              <a:t>在计算出文档</a:t>
            </a:r>
            <a:r>
              <a:rPr lang="en-US" altLang="zh-CN" sz="2055" dirty="0">
                <a:solidFill>
                  <a:schemeClr val="tx1"/>
                </a:solidFill>
              </a:rPr>
              <a:t>A</a:t>
            </a:r>
            <a:r>
              <a:rPr lang="zh-CN" altLang="en-US" sz="2055" dirty="0">
                <a:solidFill>
                  <a:schemeClr val="tx1"/>
                </a:solidFill>
              </a:rPr>
              <a:t>中的各个单词在所有文档中出现的频率</a:t>
            </a:r>
            <a:r>
              <a:rPr lang="en-US" altLang="zh-CN" sz="2055" dirty="0">
                <a:solidFill>
                  <a:schemeClr val="tx1"/>
                </a:solidFill>
              </a:rPr>
              <a:t>DF(</a:t>
            </a:r>
            <a:r>
              <a:rPr lang="zh-CN" altLang="en-US" sz="2055" dirty="0">
                <a:solidFill>
                  <a:schemeClr val="tx1"/>
                </a:solidFill>
              </a:rPr>
              <a:t>出现的文档</a:t>
            </a:r>
            <a:r>
              <a:rPr lang="en-US" altLang="zh-CN" sz="2055" dirty="0">
                <a:solidFill>
                  <a:schemeClr val="tx1"/>
                </a:solidFill>
              </a:rPr>
              <a:t>/</a:t>
            </a:r>
            <a:r>
              <a:rPr lang="zh-CN" altLang="en-US" sz="2055" dirty="0">
                <a:solidFill>
                  <a:schemeClr val="tx1"/>
                </a:solidFill>
              </a:rPr>
              <a:t>总的文档</a:t>
            </a:r>
            <a:r>
              <a:rPr lang="en-US" altLang="zh-CN" sz="2055" dirty="0">
                <a:solidFill>
                  <a:schemeClr val="tx1"/>
                </a:solidFill>
              </a:rPr>
              <a:t>)</a:t>
            </a:r>
            <a:endParaRPr lang="en-US" altLang="zh-CN" sz="2055" dirty="0">
              <a:solidFill>
                <a:schemeClr val="tx1"/>
              </a:solidFill>
            </a:endParaRPr>
          </a:p>
          <a:p>
            <a:pPr lvl="1">
              <a:lnSpc>
                <a:spcPct val="150000"/>
              </a:lnSpc>
            </a:pPr>
            <a:r>
              <a:rPr lang="zh-CN" altLang="en-US" sz="2055" dirty="0">
                <a:solidFill>
                  <a:schemeClr val="tx1"/>
                </a:solidFill>
              </a:rPr>
              <a:t>这样的话我们可到如果一个词在当前文档中出现的频率越高，在所有文档中出现的频率越低，那么这个单词就越重要，所以可以似乎用</a:t>
            </a:r>
            <a:r>
              <a:rPr lang="en-US" altLang="zh-CN" sz="2055" dirty="0">
                <a:solidFill>
                  <a:schemeClr val="tx1"/>
                </a:solidFill>
              </a:rPr>
              <a:t>TF/DF</a:t>
            </a:r>
            <a:r>
              <a:rPr lang="zh-CN" altLang="en-US" sz="2055" dirty="0">
                <a:solidFill>
                  <a:schemeClr val="tx1"/>
                </a:solidFill>
              </a:rPr>
              <a:t>的值来作为单词的权重；考虑有</a:t>
            </a:r>
            <a:r>
              <a:rPr lang="en-US" altLang="zh-CN" sz="2055" dirty="0">
                <a:solidFill>
                  <a:schemeClr val="tx1"/>
                </a:solidFill>
              </a:rPr>
              <a:t>DF</a:t>
            </a:r>
            <a:r>
              <a:rPr lang="zh-CN" altLang="en-US" sz="2055" dirty="0">
                <a:solidFill>
                  <a:schemeClr val="tx1"/>
                </a:solidFill>
              </a:rPr>
              <a:t>的计算过程中，分母有可能为空，经常使用</a:t>
            </a:r>
            <a:r>
              <a:rPr lang="en-US" altLang="zh-CN" sz="2055" dirty="0">
                <a:solidFill>
                  <a:schemeClr val="tx1"/>
                </a:solidFill>
              </a:rPr>
              <a:t>IDF(</a:t>
            </a:r>
            <a:r>
              <a:rPr lang="zh-CN" altLang="en-US" sz="2055" dirty="0">
                <a:solidFill>
                  <a:schemeClr val="tx1"/>
                </a:solidFill>
              </a:rPr>
              <a:t>逆文件频率</a:t>
            </a:r>
            <a:r>
              <a:rPr lang="en-US" altLang="zh-CN" sz="2055" dirty="0">
                <a:solidFill>
                  <a:schemeClr val="tx1"/>
                </a:solidFill>
              </a:rPr>
              <a:t>)</a:t>
            </a:r>
            <a:r>
              <a:rPr lang="zh-CN" altLang="en-US" sz="2055" dirty="0">
                <a:solidFill>
                  <a:schemeClr val="tx1"/>
                </a:solidFill>
              </a:rPr>
              <a:t>来替代</a:t>
            </a:r>
            <a:r>
              <a:rPr lang="en-US" altLang="zh-CN" sz="2055" dirty="0">
                <a:solidFill>
                  <a:schemeClr val="tx1"/>
                </a:solidFill>
              </a:rPr>
              <a:t>DF</a:t>
            </a:r>
            <a:r>
              <a:rPr lang="zh-CN" altLang="en-US" sz="2055" dirty="0">
                <a:solidFill>
                  <a:schemeClr val="tx1"/>
                </a:solidFill>
              </a:rPr>
              <a:t>，此时的权重等于</a:t>
            </a:r>
            <a:r>
              <a:rPr lang="en-US" altLang="zh-CN" sz="2055" dirty="0">
                <a:solidFill>
                  <a:schemeClr val="tx1"/>
                </a:solidFill>
              </a:rPr>
              <a:t>TF * IDF</a:t>
            </a:r>
            <a:r>
              <a:rPr lang="zh-CN" altLang="en-US" sz="2055" dirty="0">
                <a:solidFill>
                  <a:schemeClr val="tx1"/>
                </a:solidFill>
              </a:rPr>
              <a:t>；有时候防止</a:t>
            </a:r>
            <a:r>
              <a:rPr lang="en-US" altLang="zh-CN" sz="2055" dirty="0">
                <a:solidFill>
                  <a:schemeClr val="tx1"/>
                </a:solidFill>
              </a:rPr>
              <a:t>IDF</a:t>
            </a:r>
            <a:r>
              <a:rPr lang="zh-CN" altLang="en-US" sz="2055" dirty="0">
                <a:solidFill>
                  <a:schemeClr val="tx1"/>
                </a:solidFill>
              </a:rPr>
              <a:t>过大以及</a:t>
            </a:r>
            <a:r>
              <a:rPr lang="en-US" altLang="zh-CN" sz="2055" dirty="0">
                <a:solidFill>
                  <a:schemeClr val="tx1"/>
                </a:solidFill>
              </a:rPr>
              <a:t>IDF</a:t>
            </a:r>
            <a:r>
              <a:rPr lang="zh-CN" altLang="en-US" sz="2055" dirty="0">
                <a:solidFill>
                  <a:schemeClr val="tx1"/>
                </a:solidFill>
              </a:rPr>
              <a:t>为</a:t>
            </a:r>
            <a:r>
              <a:rPr lang="en-US" altLang="zh-CN" sz="2055" dirty="0">
                <a:solidFill>
                  <a:schemeClr val="tx1"/>
                </a:solidFill>
              </a:rPr>
              <a:t>0</a:t>
            </a:r>
            <a:r>
              <a:rPr lang="zh-CN" altLang="en-US" sz="2055" dirty="0">
                <a:solidFill>
                  <a:schemeClr val="tx1"/>
                </a:solidFill>
              </a:rPr>
              <a:t>的情况，可以将公式换为：</a:t>
            </a:r>
            <a:r>
              <a:rPr lang="en-US" altLang="zh-CN" sz="2055" dirty="0">
                <a:solidFill>
                  <a:schemeClr val="tx1"/>
                </a:solidFill>
              </a:rPr>
              <a:t>TF * log(IDF + </a:t>
            </a:r>
            <a:r>
              <a:rPr lang="en-US" altLang="zh-CN" sz="2055">
                <a:solidFill>
                  <a:schemeClr val="tx1"/>
                </a:solidFill>
              </a:rPr>
              <a:t>1)</a:t>
            </a:r>
            <a:endParaRPr lang="en-US" altLang="zh-CN" sz="2055" dirty="0">
              <a:solidFill>
                <a:schemeClr val="tx1"/>
              </a:solidFill>
            </a:endParaRPr>
          </a:p>
          <a:p>
            <a:pPr>
              <a:lnSpc>
                <a:spcPct val="150000"/>
              </a:lnSpc>
            </a:pPr>
            <a:r>
              <a:rPr lang="zh-CN" altLang="en-US" sz="2400" dirty="0">
                <a:solidFill>
                  <a:schemeClr val="tx1"/>
                </a:solidFill>
              </a:rPr>
              <a:t>通过使用文本数据形成的向量之间的距离来量化两个文档的相似性，一般使用夹角余弦公式</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案例二：文本数据分类</a:t>
            </a:r>
            <a:endParaRPr 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案例二：文本数据分类</a:t>
            </a:r>
            <a:endParaRPr lang="zh-CN" dirty="0"/>
          </a:p>
        </p:txBody>
      </p:sp>
      <p:pic>
        <p:nvPicPr>
          <p:cNvPr id="5" name="图片 4"/>
          <p:cNvPicPr>
            <a:picLocks noChangeAspect="1"/>
          </p:cNvPicPr>
          <p:nvPr/>
        </p:nvPicPr>
        <p:blipFill>
          <a:blip r:embed="rId1"/>
          <a:stretch>
            <a:fillRect/>
          </a:stretch>
        </p:blipFill>
        <p:spPr>
          <a:xfrm>
            <a:off x="2428240" y="1014730"/>
            <a:ext cx="7333615" cy="50666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把某个研究系统中涉及到的</a:t>
            </a:r>
            <a:r>
              <a:rPr lang="zh-CN" altLang="en-US" sz="2400" b="1" dirty="0">
                <a:solidFill>
                  <a:srgbClr val="FF0000"/>
                </a:solidFill>
              </a:rPr>
              <a:t>随机变量</a:t>
            </a:r>
            <a:r>
              <a:rPr lang="zh-CN" altLang="en-US" sz="2400" dirty="0">
                <a:solidFill>
                  <a:schemeClr val="tx1"/>
                </a:solidFill>
              </a:rPr>
              <a:t>，根据是否条件独立绘制在一个</a:t>
            </a:r>
            <a:r>
              <a:rPr lang="zh-CN" altLang="en-US" sz="2400" b="1" dirty="0">
                <a:solidFill>
                  <a:srgbClr val="FF0000"/>
                </a:solidFill>
              </a:rPr>
              <a:t>有向图</a:t>
            </a:r>
            <a:r>
              <a:rPr lang="zh-CN" altLang="en-US" sz="2400" dirty="0">
                <a:solidFill>
                  <a:schemeClr val="tx1"/>
                </a:solidFill>
              </a:rPr>
              <a:t>中，就形成了贝叶斯网络。</a:t>
            </a:r>
            <a:endParaRPr lang="zh-CN" altLang="en-US" sz="2400" dirty="0">
              <a:solidFill>
                <a:schemeClr val="tx1"/>
              </a:solidFill>
            </a:endParaRPr>
          </a:p>
          <a:p>
            <a:pPr>
              <a:lnSpc>
                <a:spcPct val="150000"/>
              </a:lnSpc>
            </a:pPr>
            <a:r>
              <a:rPr lang="zh-CN" altLang="en-US" sz="2400" dirty="0">
                <a:solidFill>
                  <a:schemeClr val="tx1"/>
                </a:solidFill>
              </a:rPr>
              <a:t>贝叶斯网络</a:t>
            </a:r>
            <a:r>
              <a:rPr lang="en-US" altLang="zh-CN" sz="2400" dirty="0">
                <a:solidFill>
                  <a:schemeClr val="tx1"/>
                </a:solidFill>
              </a:rPr>
              <a:t>(Bayesian Network)</a:t>
            </a:r>
            <a:r>
              <a:rPr lang="zh-CN" altLang="en-US" sz="2400" dirty="0">
                <a:solidFill>
                  <a:schemeClr val="tx1"/>
                </a:solidFill>
              </a:rPr>
              <a:t>，又称</a:t>
            </a:r>
            <a:r>
              <a:rPr lang="zh-CN" altLang="en-US" sz="2400" b="1" dirty="0">
                <a:solidFill>
                  <a:srgbClr val="FF0000"/>
                </a:solidFill>
              </a:rPr>
              <a:t>有向无环图模型</a:t>
            </a:r>
            <a:r>
              <a:rPr lang="en-US" altLang="zh-CN" sz="2400" dirty="0">
                <a:solidFill>
                  <a:schemeClr val="tx1"/>
                </a:solidFill>
              </a:rPr>
              <a:t>(directed acyclic graphical model, DAG)</a:t>
            </a:r>
            <a:r>
              <a:rPr lang="zh-CN" altLang="en-US" sz="2400" dirty="0">
                <a:solidFill>
                  <a:schemeClr val="tx1"/>
                </a:solidFill>
              </a:rPr>
              <a:t>，是一种概率图模型，根据概率图的拓扑结构，考察一组随机变量</a:t>
            </a:r>
            <a:r>
              <a:rPr lang="en-US" altLang="zh-CN" sz="2400" dirty="0">
                <a:solidFill>
                  <a:schemeClr val="tx1"/>
                </a:solidFill>
              </a:rPr>
              <a:t>{X</a:t>
            </a:r>
            <a:r>
              <a:rPr lang="en-US" altLang="zh-CN" sz="2400" baseline="-25000" dirty="0">
                <a:solidFill>
                  <a:schemeClr val="tx1"/>
                </a:solidFill>
              </a:rPr>
              <a:t>1</a:t>
            </a:r>
            <a:r>
              <a:rPr lang="en-US" altLang="zh-CN" sz="2400" dirty="0">
                <a:solidFill>
                  <a:schemeClr val="tx1"/>
                </a:solidFill>
              </a:rPr>
              <a:t>,X</a:t>
            </a:r>
            <a:r>
              <a:rPr lang="en-US" altLang="zh-CN" sz="2400" baseline="-25000" dirty="0">
                <a:solidFill>
                  <a:schemeClr val="tx1"/>
                </a:solidFill>
              </a:rPr>
              <a:t>2</a:t>
            </a:r>
            <a:r>
              <a:rPr lang="en-US" altLang="zh-CN" sz="2400" dirty="0">
                <a:solidFill>
                  <a:schemeClr val="tx1"/>
                </a:solidFill>
              </a:rPr>
              <a:t>,...,X</a:t>
            </a:r>
            <a:r>
              <a:rPr lang="en-US" altLang="zh-CN" sz="2400" baseline="-25000" dirty="0">
                <a:solidFill>
                  <a:schemeClr val="tx1"/>
                </a:solidFill>
              </a:rPr>
              <a:t>n</a:t>
            </a:r>
            <a:r>
              <a:rPr lang="en-US" altLang="zh-CN" sz="2400" dirty="0">
                <a:solidFill>
                  <a:schemeClr val="tx1"/>
                </a:solidFill>
              </a:rPr>
              <a:t>}</a:t>
            </a:r>
            <a:r>
              <a:rPr lang="zh-CN" altLang="en-US" sz="2400" dirty="0">
                <a:solidFill>
                  <a:schemeClr val="tx1"/>
                </a:solidFill>
              </a:rPr>
              <a:t>及其</a:t>
            </a:r>
            <a:r>
              <a:rPr lang="en-US" altLang="zh-CN" sz="2400" dirty="0">
                <a:solidFill>
                  <a:schemeClr val="tx1"/>
                </a:solidFill>
              </a:rPr>
              <a:t>N</a:t>
            </a:r>
            <a:r>
              <a:rPr lang="zh-CN" altLang="en-US" sz="2400" dirty="0">
                <a:solidFill>
                  <a:schemeClr val="tx1"/>
                </a:solidFill>
              </a:rPr>
              <a:t>组</a:t>
            </a:r>
            <a:r>
              <a:rPr lang="zh-CN" altLang="en-US" sz="2400" b="1" dirty="0">
                <a:solidFill>
                  <a:srgbClr val="FF0000"/>
                </a:solidFill>
              </a:rPr>
              <a:t>条件概率分布</a:t>
            </a:r>
            <a:r>
              <a:rPr lang="en-US" altLang="zh-CN" sz="2400" dirty="0">
                <a:solidFill>
                  <a:schemeClr val="tx1"/>
                </a:solidFill>
              </a:rPr>
              <a:t>(Conditional Probabililty Distributions, CPD)</a:t>
            </a:r>
            <a:r>
              <a:rPr lang="zh-CN" altLang="en-US" sz="2400" dirty="0">
                <a:solidFill>
                  <a:schemeClr val="tx1"/>
                </a:solidFill>
              </a:rPr>
              <a:t>的性质</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贝叶斯网络</a:t>
            </a:r>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lnSpcReduction="10000"/>
          </a:bodyPr>
          <a:lstStyle/>
          <a:p>
            <a:pPr>
              <a:lnSpc>
                <a:spcPct val="150000"/>
              </a:lnSpc>
            </a:pPr>
            <a:r>
              <a:rPr lang="zh-CN" altLang="en-US" sz="2400" dirty="0">
                <a:solidFill>
                  <a:schemeClr val="tx1"/>
                </a:solidFill>
              </a:rPr>
              <a:t>当多个特征属性之间存在着某种相关关系的时候，使用朴素贝叶斯算法就没法解决这类问题，那么贝叶斯网络就是解决这类应用场景的一个非常好的算法。</a:t>
            </a:r>
            <a:endParaRPr lang="zh-CN" altLang="en-US" sz="2400" dirty="0">
              <a:solidFill>
                <a:schemeClr val="tx1"/>
              </a:solidFill>
            </a:endParaRPr>
          </a:p>
          <a:p>
            <a:pPr>
              <a:lnSpc>
                <a:spcPct val="150000"/>
              </a:lnSpc>
            </a:pPr>
            <a:r>
              <a:rPr lang="zh-CN" altLang="en-US" sz="2400" dirty="0">
                <a:solidFill>
                  <a:schemeClr val="tx1"/>
                </a:solidFill>
              </a:rPr>
              <a:t>一般而言，贝叶斯网络的有向无环图中的节点表示随机变量，可以是可观察到的变量，或隐变量，未知参数等等。连接两个节点之间的箭头代表两个随机变量之间的因果关系</a:t>
            </a:r>
            <a:r>
              <a:rPr lang="en-US" altLang="zh-CN" sz="2400" dirty="0">
                <a:solidFill>
                  <a:schemeClr val="tx1"/>
                </a:solidFill>
              </a:rPr>
              <a:t>(</a:t>
            </a:r>
            <a:r>
              <a:rPr lang="zh-CN" altLang="en-US" sz="2400" dirty="0">
                <a:solidFill>
                  <a:schemeClr val="tx1"/>
                </a:solidFill>
              </a:rPr>
              <a:t>也就是这两个随机变量之间非条件独立</a:t>
            </a:r>
            <a:r>
              <a:rPr lang="en-US" altLang="zh-CN" sz="2400" dirty="0">
                <a:solidFill>
                  <a:schemeClr val="tx1"/>
                </a:solidFill>
              </a:rPr>
              <a:t>)</a:t>
            </a:r>
            <a:r>
              <a:rPr lang="zh-CN" altLang="en-US" sz="2400" dirty="0">
                <a:solidFill>
                  <a:schemeClr val="tx1"/>
                </a:solidFill>
              </a:rPr>
              <a:t>，如果两个节点间以一个单箭头连接在一起，表示其中一个节点是</a:t>
            </a:r>
            <a:r>
              <a:rPr lang="en-US" altLang="zh-CN" sz="2400" dirty="0">
                <a:solidFill>
                  <a:schemeClr val="tx1"/>
                </a:solidFill>
              </a:rPr>
              <a:t>“</a:t>
            </a:r>
            <a:r>
              <a:rPr lang="zh-CN" altLang="en-US" sz="2400" dirty="0">
                <a:solidFill>
                  <a:schemeClr val="tx1"/>
                </a:solidFill>
              </a:rPr>
              <a:t>因</a:t>
            </a:r>
            <a:r>
              <a:rPr lang="en-US" altLang="zh-CN" sz="2400" dirty="0">
                <a:solidFill>
                  <a:schemeClr val="tx1"/>
                </a:solidFill>
              </a:rPr>
              <a:t>”</a:t>
            </a:r>
            <a:r>
              <a:rPr lang="zh-CN" altLang="en-US" sz="2400" dirty="0">
                <a:solidFill>
                  <a:schemeClr val="tx1"/>
                </a:solidFill>
              </a:rPr>
              <a:t>，另外一个是</a:t>
            </a:r>
            <a:r>
              <a:rPr lang="en-US" altLang="zh-CN" sz="2400" dirty="0">
                <a:solidFill>
                  <a:schemeClr val="tx1"/>
                </a:solidFill>
              </a:rPr>
              <a:t>“</a:t>
            </a:r>
            <a:r>
              <a:rPr lang="zh-CN" altLang="en-US" sz="2400" dirty="0">
                <a:solidFill>
                  <a:schemeClr val="tx1"/>
                </a:solidFill>
              </a:rPr>
              <a:t>果</a:t>
            </a:r>
            <a:r>
              <a:rPr lang="en-US" altLang="zh-CN" sz="2400" dirty="0">
                <a:solidFill>
                  <a:schemeClr val="tx1"/>
                </a:solidFill>
              </a:rPr>
              <a:t>”</a:t>
            </a:r>
            <a:r>
              <a:rPr lang="zh-CN" altLang="en-US" sz="2400" dirty="0">
                <a:solidFill>
                  <a:schemeClr val="tx1"/>
                </a:solidFill>
              </a:rPr>
              <a:t>，从而两节点之间就会产生一个条件概率值。</a:t>
            </a:r>
            <a:endParaRPr lang="zh-CN" altLang="en-US" sz="2400" b="1" dirty="0">
              <a:solidFill>
                <a:srgbClr val="FF0000"/>
              </a:solidFill>
            </a:endParaRPr>
          </a:p>
        </p:txBody>
      </p:sp>
      <p:sp>
        <p:nvSpPr>
          <p:cNvPr id="3" name="标题 2"/>
          <p:cNvSpPr>
            <a:spLocks noGrp="1"/>
          </p:cNvSpPr>
          <p:nvPr>
            <p:ph type="title"/>
          </p:nvPr>
        </p:nvSpPr>
        <p:spPr/>
        <p:txBody>
          <a:bodyPr/>
          <a:lstStyle/>
          <a:p>
            <a:r>
              <a:rPr lang="zh-CN" dirty="0"/>
              <a:t>贝叶斯网络</a:t>
            </a:r>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违反“四不原则”，不包就业和推荐就业</a:t>
            </a:r>
            <a:endParaRPr lang="en-US" altLang="zh-CN" sz="2000" dirty="0"/>
          </a:p>
        </p:txBody>
      </p:sp>
      <p:sp>
        <p:nvSpPr>
          <p:cNvPr id="3" name="标题 2"/>
          <p:cNvSpPr>
            <a:spLocks noGrp="1"/>
          </p:cNvSpPr>
          <p:nvPr>
            <p:ph type="title"/>
          </p:nvPr>
        </p:nvSpPr>
        <p:spPr/>
        <p:txBody>
          <a:bodyPr/>
          <a:lstStyle/>
          <a:p>
            <a:r>
              <a:rPr lang="zh-CN" altLang="en-US" dirty="0"/>
              <a:t>课程要求</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贝叶斯网络的关键方法是图模型，构建一个图模型我们需要把具有因果联系的各个变量用箭头连在一起。贝叶斯网络的有向无环图中的节点表示随机变量。连接两个节点的箭头代表此两个随机变量是具有因果关系的。</a:t>
            </a:r>
            <a:endParaRPr lang="zh-CN" altLang="en-US" sz="2400" dirty="0">
              <a:solidFill>
                <a:schemeClr val="tx1"/>
              </a:solidFill>
            </a:endParaRPr>
          </a:p>
          <a:p>
            <a:pPr>
              <a:lnSpc>
                <a:spcPct val="150000"/>
              </a:lnSpc>
            </a:pPr>
            <a:r>
              <a:rPr lang="zh-CN" altLang="en-US" sz="2400" dirty="0">
                <a:solidFill>
                  <a:schemeClr val="tx1"/>
                </a:solidFill>
              </a:rPr>
              <a:t>贝叶斯网络是模拟人的认知思维推理模式的，用一组条件概率以及有向无环图对不确定性因果推理关系建模</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贝叶斯网络</a:t>
            </a:r>
            <a:endParaRPr 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最简单的一个贝叶斯网络</a:t>
            </a:r>
            <a:endParaRPr lang="zh-CN" dirty="0"/>
          </a:p>
        </p:txBody>
      </p:sp>
      <p:graphicFrame>
        <p:nvGraphicFramePr>
          <p:cNvPr id="6" name="对象 5">
            <a:hlinkClick r:id="" action="ppaction://ole?verb=0"/>
          </p:cNvPr>
          <p:cNvGraphicFramePr>
            <a:graphicFrameLocks noChangeAspect="1"/>
          </p:cNvGraphicFramePr>
          <p:nvPr/>
        </p:nvGraphicFramePr>
        <p:xfrm>
          <a:off x="2590800" y="1271270"/>
          <a:ext cx="7007860" cy="692150"/>
        </p:xfrm>
        <a:graphic>
          <a:graphicData uri="http://schemas.openxmlformats.org/presentationml/2006/ole">
            <mc:AlternateContent xmlns:mc="http://schemas.openxmlformats.org/markup-compatibility/2006">
              <mc:Choice xmlns:v="urn:schemas-microsoft-com:vml" Requires="v">
                <p:oleObj spid="_x0000_s9231" name="" r:id="rId1" imgW="2057400" imgH="203200" progId="Equation.KSEE3">
                  <p:embed/>
                </p:oleObj>
              </mc:Choice>
              <mc:Fallback>
                <p:oleObj name="" r:id="rId1" imgW="2057400" imgH="203200" progId="Equation.KSEE3">
                  <p:embed/>
                  <p:pic>
                    <p:nvPicPr>
                      <p:cNvPr id="0" name="图片 7168"/>
                      <p:cNvPicPr/>
                      <p:nvPr/>
                    </p:nvPicPr>
                    <p:blipFill>
                      <a:blip r:embed="rId2"/>
                      <a:stretch>
                        <a:fillRect/>
                      </a:stretch>
                    </p:blipFill>
                    <p:spPr>
                      <a:xfrm>
                        <a:off x="2590800" y="1271270"/>
                        <a:ext cx="7007860" cy="692150"/>
                      </a:xfrm>
                      <a:prstGeom prst="rect">
                        <a:avLst/>
                      </a:prstGeom>
                    </p:spPr>
                  </p:pic>
                </p:oleObj>
              </mc:Fallback>
            </mc:AlternateContent>
          </a:graphicData>
        </a:graphic>
      </p:graphicFrame>
      <p:grpSp>
        <p:nvGrpSpPr>
          <p:cNvPr id="17" name="组合 16"/>
          <p:cNvGrpSpPr/>
          <p:nvPr/>
        </p:nvGrpSpPr>
        <p:grpSpPr>
          <a:xfrm>
            <a:off x="4742815" y="2748280"/>
            <a:ext cx="2495550" cy="2455545"/>
            <a:chOff x="7685" y="4191"/>
            <a:chExt cx="3930" cy="3867"/>
          </a:xfrm>
        </p:grpSpPr>
        <p:sp>
          <p:nvSpPr>
            <p:cNvPr id="5" name="椭圆 4"/>
            <p:cNvSpPr/>
            <p:nvPr/>
          </p:nvSpPr>
          <p:spPr>
            <a:xfrm>
              <a:off x="7685" y="4191"/>
              <a:ext cx="850" cy="85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b="1">
                  <a:solidFill>
                    <a:srgbClr val="FF0000"/>
                  </a:solidFill>
                </a:rPr>
                <a:t>a</a:t>
              </a:r>
              <a:endParaRPr lang="en-US" altLang="zh-CN" b="1">
                <a:solidFill>
                  <a:srgbClr val="FF0000"/>
                </a:solidFill>
              </a:endParaRPr>
            </a:p>
          </p:txBody>
        </p:sp>
        <p:sp>
          <p:nvSpPr>
            <p:cNvPr id="12" name="椭圆 11"/>
            <p:cNvSpPr/>
            <p:nvPr/>
          </p:nvSpPr>
          <p:spPr>
            <a:xfrm>
              <a:off x="9174" y="7208"/>
              <a:ext cx="850" cy="85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b="1">
                  <a:solidFill>
                    <a:srgbClr val="FF0000"/>
                  </a:solidFill>
                </a:rPr>
                <a:t>c</a:t>
              </a:r>
              <a:endParaRPr lang="en-US" altLang="zh-CN" b="1">
                <a:solidFill>
                  <a:srgbClr val="FF0000"/>
                </a:solidFill>
              </a:endParaRPr>
            </a:p>
          </p:txBody>
        </p:sp>
        <p:sp>
          <p:nvSpPr>
            <p:cNvPr id="13" name="椭圆 12"/>
            <p:cNvSpPr/>
            <p:nvPr/>
          </p:nvSpPr>
          <p:spPr>
            <a:xfrm>
              <a:off x="10765" y="4720"/>
              <a:ext cx="850" cy="85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r>
                <a:rPr lang="en-US" altLang="zh-CN" b="1">
                  <a:solidFill>
                    <a:srgbClr val="FF0000"/>
                  </a:solidFill>
                </a:rPr>
                <a:t>b</a:t>
              </a:r>
              <a:endParaRPr lang="en-US" altLang="zh-CN" b="1">
                <a:solidFill>
                  <a:srgbClr val="FF0000"/>
                </a:solidFill>
              </a:endParaRPr>
            </a:p>
          </p:txBody>
        </p:sp>
        <p:cxnSp>
          <p:nvCxnSpPr>
            <p:cNvPr id="14" name="直接箭头连接符 13"/>
            <p:cNvCxnSpPr>
              <a:stCxn id="5" idx="6"/>
              <a:endCxn id="13" idx="2"/>
            </p:cNvCxnSpPr>
            <p:nvPr/>
          </p:nvCxnSpPr>
          <p:spPr>
            <a:xfrm>
              <a:off x="8535" y="4616"/>
              <a:ext cx="2230" cy="52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5" name="直接箭头连接符 14"/>
            <p:cNvCxnSpPr>
              <a:stCxn id="5" idx="4"/>
              <a:endCxn id="12" idx="1"/>
            </p:cNvCxnSpPr>
            <p:nvPr/>
          </p:nvCxnSpPr>
          <p:spPr>
            <a:xfrm>
              <a:off x="8110" y="5041"/>
              <a:ext cx="1188" cy="229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13" idx="4"/>
              <a:endCxn id="12" idx="7"/>
            </p:cNvCxnSpPr>
            <p:nvPr/>
          </p:nvCxnSpPr>
          <p:spPr>
            <a:xfrm flipH="1">
              <a:off x="9900" y="5570"/>
              <a:ext cx="1290" cy="1762"/>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1023620"/>
          </a:xfrm>
        </p:spPr>
        <p:txBody>
          <a:bodyPr>
            <a:normAutofit/>
          </a:bodyPr>
          <a:lstStyle/>
          <a:p>
            <a:pPr>
              <a:lnSpc>
                <a:spcPct val="150000"/>
              </a:lnSpc>
            </a:pPr>
            <a:r>
              <a:rPr lang="zh-CN" altLang="en-US" sz="2400" dirty="0">
                <a:solidFill>
                  <a:schemeClr val="tx1"/>
                </a:solidFill>
              </a:rPr>
              <a:t>每一对节点之间都有边连接</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全连接贝叶斯网络</a:t>
            </a:r>
            <a:endParaRPr lang="zh-CN" dirty="0"/>
          </a:p>
        </p:txBody>
      </p:sp>
      <p:graphicFrame>
        <p:nvGraphicFramePr>
          <p:cNvPr id="6" name="对象 5">
            <a:hlinkClick r:id="" action="ppaction://ole?verb=0"/>
          </p:cNvPr>
          <p:cNvGraphicFramePr>
            <a:graphicFrameLocks noChangeAspect="1"/>
          </p:cNvGraphicFramePr>
          <p:nvPr/>
        </p:nvGraphicFramePr>
        <p:xfrm>
          <a:off x="988060" y="1844993"/>
          <a:ext cx="11031220" cy="779145"/>
        </p:xfrm>
        <a:graphic>
          <a:graphicData uri="http://schemas.openxmlformats.org/presentationml/2006/ole">
            <mc:AlternateContent xmlns:mc="http://schemas.openxmlformats.org/markup-compatibility/2006">
              <mc:Choice xmlns:v="urn:schemas-microsoft-com:vml" Requires="v">
                <p:oleObj spid="_x0000_s10283" name="" r:id="rId1" imgW="3238500" imgH="228600" progId="Equation.KSEE3">
                  <p:embed/>
                </p:oleObj>
              </mc:Choice>
              <mc:Fallback>
                <p:oleObj name="" r:id="rId1" imgW="3238500" imgH="228600" progId="Equation.KSEE3">
                  <p:embed/>
                  <p:pic>
                    <p:nvPicPr>
                      <p:cNvPr id="0" name="图片 7168"/>
                      <p:cNvPicPr/>
                      <p:nvPr/>
                    </p:nvPicPr>
                    <p:blipFill>
                      <a:blip r:embed="rId2"/>
                      <a:stretch>
                        <a:fillRect/>
                      </a:stretch>
                    </p:blipFill>
                    <p:spPr>
                      <a:xfrm>
                        <a:off x="988060" y="1844993"/>
                        <a:ext cx="11031220" cy="77914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84" name="" r:id="rId3" imgW="914400" imgH="215900" progId="Equation.KSEE3">
                  <p:embed/>
                </p:oleObj>
              </mc:Choice>
              <mc:Fallback>
                <p:oleObj name="" r:id="rId3" imgW="914400" imgH="215900" progId="Equation.KSEE3">
                  <p:embed/>
                  <p:pic>
                    <p:nvPicPr>
                      <p:cNvPr id="0" name="图片 1024"/>
                      <p:cNvPicPr/>
                      <p:nvPr/>
                    </p:nvPicPr>
                    <p:blipFill>
                      <a:blip r:embed="rId4"/>
                      <a:stretch>
                        <a:fillRect/>
                      </a:stretch>
                    </p:blipFill>
                    <p:spPr>
                      <a:xfrm>
                        <a:off x="5637530" y="3321050"/>
                        <a:ext cx="914400" cy="2159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987743" y="2503171"/>
          <a:ext cx="9645015" cy="1471930"/>
        </p:xfrm>
        <a:graphic>
          <a:graphicData uri="http://schemas.openxmlformats.org/presentationml/2006/ole">
            <mc:AlternateContent xmlns:mc="http://schemas.openxmlformats.org/markup-compatibility/2006">
              <mc:Choice xmlns:v="urn:schemas-microsoft-com:vml" Requires="v">
                <p:oleObj spid="_x0000_s10285" name="" r:id="rId5" imgW="2831465" imgH="431800" progId="Equation.KSEE3">
                  <p:embed/>
                </p:oleObj>
              </mc:Choice>
              <mc:Fallback>
                <p:oleObj name="" r:id="rId5" imgW="2831465" imgH="431800" progId="Equation.KSEE3">
                  <p:embed/>
                  <p:pic>
                    <p:nvPicPr>
                      <p:cNvPr id="0" name="图片 7168"/>
                      <p:cNvPicPr/>
                      <p:nvPr/>
                    </p:nvPicPr>
                    <p:blipFill>
                      <a:blip r:embed="rId6"/>
                      <a:stretch>
                        <a:fillRect/>
                      </a:stretch>
                    </p:blipFill>
                    <p:spPr>
                      <a:xfrm>
                        <a:off x="987743" y="2503171"/>
                        <a:ext cx="9645015" cy="1471930"/>
                      </a:xfrm>
                      <a:prstGeom prst="rect">
                        <a:avLst/>
                      </a:prstGeom>
                    </p:spPr>
                  </p:pic>
                </p:oleObj>
              </mc:Fallback>
            </mc:AlternateContent>
          </a:graphicData>
        </a:graphic>
      </p:graphicFrame>
      <p:sp>
        <p:nvSpPr>
          <p:cNvPr id="8" name="椭圆 7"/>
          <p:cNvSpPr/>
          <p:nvPr/>
        </p:nvSpPr>
        <p:spPr>
          <a:xfrm>
            <a:off x="5852795" y="3975100"/>
            <a:ext cx="540000" cy="5400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sp>
        <p:nvSpPr>
          <p:cNvPr id="9" name="椭圆 8"/>
          <p:cNvSpPr/>
          <p:nvPr/>
        </p:nvSpPr>
        <p:spPr>
          <a:xfrm>
            <a:off x="4495800" y="4833620"/>
            <a:ext cx="540000" cy="5400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sp>
        <p:nvSpPr>
          <p:cNvPr id="10" name="椭圆 9"/>
          <p:cNvSpPr/>
          <p:nvPr/>
        </p:nvSpPr>
        <p:spPr>
          <a:xfrm>
            <a:off x="5097780" y="5930900"/>
            <a:ext cx="540000" cy="5400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11" name="椭圆 10"/>
          <p:cNvSpPr/>
          <p:nvPr/>
        </p:nvSpPr>
        <p:spPr>
          <a:xfrm>
            <a:off x="6607810" y="5930900"/>
            <a:ext cx="540000" cy="5400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D</a:t>
            </a:r>
            <a:endParaRPr lang="en-US" altLang="zh-CN" b="1">
              <a:solidFill>
                <a:srgbClr val="FF0000"/>
              </a:solidFill>
            </a:endParaRPr>
          </a:p>
        </p:txBody>
      </p:sp>
      <p:sp>
        <p:nvSpPr>
          <p:cNvPr id="12" name="椭圆 11"/>
          <p:cNvSpPr/>
          <p:nvPr/>
        </p:nvSpPr>
        <p:spPr>
          <a:xfrm>
            <a:off x="7147560" y="4833620"/>
            <a:ext cx="540000" cy="5400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E</a:t>
            </a:r>
            <a:endParaRPr lang="en-US" altLang="zh-CN" b="1">
              <a:solidFill>
                <a:srgbClr val="FF0000"/>
              </a:solidFill>
            </a:endParaRPr>
          </a:p>
        </p:txBody>
      </p:sp>
      <p:cxnSp>
        <p:nvCxnSpPr>
          <p:cNvPr id="14" name="直接箭头连接符 13"/>
          <p:cNvCxnSpPr>
            <a:stCxn id="8" idx="4"/>
            <a:endCxn id="9" idx="7"/>
          </p:cNvCxnSpPr>
          <p:nvPr/>
        </p:nvCxnSpPr>
        <p:spPr>
          <a:xfrm flipH="1">
            <a:off x="4956810" y="4514850"/>
            <a:ext cx="1165860" cy="397510"/>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a:stCxn id="8" idx="4"/>
            <a:endCxn id="10" idx="0"/>
          </p:cNvCxnSpPr>
          <p:nvPr/>
        </p:nvCxnSpPr>
        <p:spPr>
          <a:xfrm flipH="1">
            <a:off x="5367655" y="4514850"/>
            <a:ext cx="755015" cy="1416050"/>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a:stCxn id="8" idx="4"/>
            <a:endCxn id="11" idx="0"/>
          </p:cNvCxnSpPr>
          <p:nvPr/>
        </p:nvCxnSpPr>
        <p:spPr>
          <a:xfrm>
            <a:off x="6122670" y="4514850"/>
            <a:ext cx="755015" cy="1416050"/>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8" idx="4"/>
            <a:endCxn id="12" idx="2"/>
          </p:cNvCxnSpPr>
          <p:nvPr/>
        </p:nvCxnSpPr>
        <p:spPr>
          <a:xfrm>
            <a:off x="6122670" y="4514850"/>
            <a:ext cx="1024890" cy="588645"/>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9" idx="6"/>
            <a:endCxn id="10" idx="0"/>
          </p:cNvCxnSpPr>
          <p:nvPr/>
        </p:nvCxnSpPr>
        <p:spPr>
          <a:xfrm>
            <a:off x="5035550" y="5103495"/>
            <a:ext cx="332105" cy="827405"/>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9" idx="6"/>
            <a:endCxn id="11" idx="0"/>
          </p:cNvCxnSpPr>
          <p:nvPr/>
        </p:nvCxnSpPr>
        <p:spPr>
          <a:xfrm>
            <a:off x="5035550" y="5103495"/>
            <a:ext cx="1842135" cy="827405"/>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0" name="直接箭头连接符 19"/>
          <p:cNvCxnSpPr>
            <a:stCxn id="9" idx="6"/>
            <a:endCxn id="12" idx="2"/>
          </p:cNvCxnSpPr>
          <p:nvPr/>
        </p:nvCxnSpPr>
        <p:spPr>
          <a:xfrm>
            <a:off x="5035550" y="5103495"/>
            <a:ext cx="2112010" cy="0"/>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2" name="直接箭头连接符 21"/>
          <p:cNvCxnSpPr>
            <a:stCxn id="10" idx="7"/>
            <a:endCxn id="11" idx="0"/>
          </p:cNvCxnSpPr>
          <p:nvPr/>
        </p:nvCxnSpPr>
        <p:spPr>
          <a:xfrm flipV="1">
            <a:off x="5558790" y="5930900"/>
            <a:ext cx="1318895" cy="78740"/>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a:stCxn id="10" idx="7"/>
          </p:cNvCxnSpPr>
          <p:nvPr/>
        </p:nvCxnSpPr>
        <p:spPr>
          <a:xfrm flipV="1">
            <a:off x="5558790" y="5103495"/>
            <a:ext cx="1588770" cy="906145"/>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a:stCxn id="11" idx="7"/>
            <a:endCxn id="12" idx="2"/>
          </p:cNvCxnSpPr>
          <p:nvPr/>
        </p:nvCxnSpPr>
        <p:spPr>
          <a:xfrm flipV="1">
            <a:off x="7068820" y="5103495"/>
            <a:ext cx="78740" cy="906145"/>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481330" y="3553460"/>
            <a:ext cx="4347210" cy="2209800"/>
          </a:xfrm>
        </p:spPr>
        <p:txBody>
          <a:bodyPr>
            <a:normAutofit/>
          </a:bodyPr>
          <a:lstStyle/>
          <a:p>
            <a:pPr>
              <a:lnSpc>
                <a:spcPct val="150000"/>
              </a:lnSpc>
            </a:pPr>
            <a:r>
              <a:rPr lang="en-US" altLang="zh-CN" sz="2400" dirty="0">
                <a:solidFill>
                  <a:schemeClr val="tx1"/>
                </a:solidFill>
              </a:rPr>
              <a:t>x1,x2,x3</a:t>
            </a:r>
            <a:r>
              <a:rPr lang="zh-CN" altLang="en-US" sz="2400" dirty="0">
                <a:solidFill>
                  <a:schemeClr val="tx1"/>
                </a:solidFill>
              </a:rPr>
              <a:t>独立</a:t>
            </a:r>
            <a:endParaRPr lang="zh-CN" altLang="en-US" sz="2400" dirty="0">
              <a:solidFill>
                <a:schemeClr val="tx1"/>
              </a:solidFill>
            </a:endParaRPr>
          </a:p>
          <a:p>
            <a:pPr>
              <a:lnSpc>
                <a:spcPct val="150000"/>
              </a:lnSpc>
            </a:pPr>
            <a:r>
              <a:rPr lang="en-US" altLang="zh-CN" sz="2400" dirty="0">
                <a:solidFill>
                  <a:schemeClr val="tx1"/>
                </a:solidFill>
              </a:rPr>
              <a:t>x6</a:t>
            </a:r>
            <a:r>
              <a:rPr lang="zh-CN" altLang="en-US" sz="2400" dirty="0">
                <a:solidFill>
                  <a:schemeClr val="tx1"/>
                </a:solidFill>
              </a:rPr>
              <a:t>和</a:t>
            </a:r>
            <a:r>
              <a:rPr lang="en-US" altLang="zh-CN" sz="2400" dirty="0">
                <a:solidFill>
                  <a:schemeClr val="tx1"/>
                </a:solidFill>
              </a:rPr>
              <a:t>x7</a:t>
            </a:r>
            <a:r>
              <a:rPr lang="zh-CN" altLang="en-US" sz="2400" dirty="0">
                <a:solidFill>
                  <a:schemeClr val="tx1"/>
                </a:solidFill>
              </a:rPr>
              <a:t>在给定条件下独立</a:t>
            </a:r>
            <a:endParaRPr lang="zh-CN" altLang="en-US" sz="2400" dirty="0">
              <a:solidFill>
                <a:schemeClr val="tx1"/>
              </a:solidFill>
            </a:endParaRPr>
          </a:p>
          <a:p>
            <a:pPr>
              <a:lnSpc>
                <a:spcPct val="150000"/>
              </a:lnSpc>
            </a:pPr>
            <a:r>
              <a:rPr lang="en-US" altLang="zh-CN" sz="2400" dirty="0">
                <a:solidFill>
                  <a:schemeClr val="tx1"/>
                </a:solidFill>
              </a:rPr>
              <a:t>x1,x2,x3...x7</a:t>
            </a:r>
            <a:r>
              <a:rPr lang="zh-CN" altLang="en-US" sz="2400" dirty="0">
                <a:solidFill>
                  <a:schemeClr val="tx1"/>
                </a:solidFill>
              </a:rPr>
              <a:t>的联合分布为</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t>“</a:t>
            </a:r>
            <a:r>
              <a:rPr lang="zh-CN" altLang="en-US" dirty="0"/>
              <a:t>正常</a:t>
            </a:r>
            <a:r>
              <a:rPr lang="en-US" altLang="zh-CN" dirty="0"/>
              <a:t>”</a:t>
            </a:r>
            <a:r>
              <a:rPr lang="zh-CN" altLang="en-US" dirty="0"/>
              <a:t>贝叶斯网络</a:t>
            </a:r>
            <a:endParaRPr lang="zh-CN" altLang="en-US" dirty="0"/>
          </a:p>
        </p:txBody>
      </p:sp>
      <p:pic>
        <p:nvPicPr>
          <p:cNvPr id="2" name="图片 1"/>
          <p:cNvPicPr>
            <a:picLocks noChangeAspect="1"/>
          </p:cNvPicPr>
          <p:nvPr/>
        </p:nvPicPr>
        <p:blipFill>
          <a:blip r:embed="rId1"/>
          <a:stretch>
            <a:fillRect/>
          </a:stretch>
        </p:blipFill>
        <p:spPr>
          <a:xfrm>
            <a:off x="5213350" y="760095"/>
            <a:ext cx="4022090" cy="4863465"/>
          </a:xfrm>
          <a:prstGeom prst="rect">
            <a:avLst/>
          </a:prstGeom>
        </p:spPr>
      </p:pic>
      <p:graphicFrame>
        <p:nvGraphicFramePr>
          <p:cNvPr id="5" name="对象 4">
            <a:hlinkClick r:id="" action="ppaction://ole?verb=0"/>
          </p:cNvPr>
          <p:cNvGraphicFramePr>
            <a:graphicFrameLocks noChangeAspect="1"/>
          </p:cNvGraphicFramePr>
          <p:nvPr/>
        </p:nvGraphicFramePr>
        <p:xfrm>
          <a:off x="40640" y="5878195"/>
          <a:ext cx="12109450" cy="577850"/>
        </p:xfrm>
        <a:graphic>
          <a:graphicData uri="http://schemas.openxmlformats.org/presentationml/2006/ole">
            <mc:AlternateContent xmlns:mc="http://schemas.openxmlformats.org/markup-compatibility/2006">
              <mc:Choice xmlns:v="urn:schemas-microsoft-com:vml" Requires="v">
                <p:oleObj spid="_x0000_s11279" name="" r:id="rId2" imgW="5663565" imgH="228600" progId="Equation.KSEE3">
                  <p:embed/>
                </p:oleObj>
              </mc:Choice>
              <mc:Fallback>
                <p:oleObj name="" r:id="rId2" imgW="5663565" imgH="228600" progId="Equation.KSEE3">
                  <p:embed/>
                  <p:pic>
                    <p:nvPicPr>
                      <p:cNvPr id="0" name="图片 8192"/>
                      <p:cNvPicPr/>
                      <p:nvPr/>
                    </p:nvPicPr>
                    <p:blipFill>
                      <a:blip r:embed="rId3"/>
                      <a:stretch>
                        <a:fillRect/>
                      </a:stretch>
                    </p:blipFill>
                    <p:spPr>
                      <a:xfrm>
                        <a:off x="40640" y="5878195"/>
                        <a:ext cx="12109450" cy="57785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2609215"/>
          </a:xfrm>
        </p:spPr>
        <p:txBody>
          <a:bodyPr>
            <a:normAutofit/>
          </a:bodyPr>
          <a:lstStyle/>
          <a:p>
            <a:pPr>
              <a:lnSpc>
                <a:spcPct val="150000"/>
              </a:lnSpc>
            </a:pPr>
            <a:r>
              <a:rPr sz="2400" dirty="0">
                <a:solidFill>
                  <a:schemeClr val="tx1"/>
                </a:solidFill>
              </a:rPr>
              <a:t>有一天早晨，Bruce离开他的房子的时候发现他家花园中的草地是湿的，有两种可能，第一：昨天晚上下雨了，第二：他昨天晚上忘记关掉花园中的喷水器，接下来，他观察他的邻居Joe，发现他家花园中的草地也是湿的，因此，他推断，他家的草地湿了是因为昨天晚上下雨的缘故 </a:t>
            </a:r>
            <a:endParaRPr sz="2400" dirty="0">
              <a:solidFill>
                <a:schemeClr val="tx1"/>
              </a:solidFill>
            </a:endParaRPr>
          </a:p>
        </p:txBody>
      </p:sp>
      <p:sp>
        <p:nvSpPr>
          <p:cNvPr id="3" name="标题 2"/>
          <p:cNvSpPr>
            <a:spLocks noGrp="1"/>
          </p:cNvSpPr>
          <p:nvPr>
            <p:ph type="title"/>
          </p:nvPr>
        </p:nvSpPr>
        <p:spPr/>
        <p:txBody>
          <a:bodyPr/>
          <a:lstStyle/>
          <a:p>
            <a:r>
              <a:rPr lang="zh-CN" dirty="0"/>
              <a:t>实际贝叶斯网络：判断是否下雨</a:t>
            </a:r>
            <a:endParaRPr lang="zh-CN" dirty="0"/>
          </a:p>
        </p:txBody>
      </p:sp>
      <p:grpSp>
        <p:nvGrpSpPr>
          <p:cNvPr id="10" name="组合 9"/>
          <p:cNvGrpSpPr/>
          <p:nvPr/>
        </p:nvGrpSpPr>
        <p:grpSpPr>
          <a:xfrm>
            <a:off x="678815" y="3599180"/>
            <a:ext cx="2559685" cy="2680335"/>
            <a:chOff x="12188" y="4814"/>
            <a:chExt cx="4031" cy="4221"/>
          </a:xfrm>
        </p:grpSpPr>
        <p:sp>
          <p:nvSpPr>
            <p:cNvPr id="2" name="椭圆 1"/>
            <p:cNvSpPr/>
            <p:nvPr/>
          </p:nvSpPr>
          <p:spPr>
            <a:xfrm>
              <a:off x="12188" y="7861"/>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a:sym typeface="+mn-ea"/>
                </a:rPr>
                <a:t>J</a:t>
              </a:r>
              <a:endParaRPr lang="en-US" altLang="zh-CN">
                <a:sym typeface="+mn-ea"/>
              </a:endParaRPr>
            </a:p>
          </p:txBody>
        </p:sp>
        <p:sp>
          <p:nvSpPr>
            <p:cNvPr id="5" name="椭圆 4"/>
            <p:cNvSpPr/>
            <p:nvPr/>
          </p:nvSpPr>
          <p:spPr>
            <a:xfrm>
              <a:off x="12188" y="4814"/>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R</a:t>
              </a:r>
              <a:endParaRPr lang="en-US" altLang="zh-CN" dirty="0"/>
            </a:p>
          </p:txBody>
        </p:sp>
        <p:sp>
          <p:nvSpPr>
            <p:cNvPr id="6" name="椭圆 5"/>
            <p:cNvSpPr/>
            <p:nvPr/>
          </p:nvSpPr>
          <p:spPr>
            <a:xfrm>
              <a:off x="14983" y="4814"/>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a:sym typeface="+mn-ea"/>
                </a:rPr>
                <a:t>S</a:t>
              </a:r>
              <a:endParaRPr lang="en-US" altLang="zh-CN">
                <a:sym typeface="+mn-ea"/>
              </a:endParaRPr>
            </a:p>
          </p:txBody>
        </p:sp>
        <p:sp>
          <p:nvSpPr>
            <p:cNvPr id="7" name="椭圆 6"/>
            <p:cNvSpPr/>
            <p:nvPr/>
          </p:nvSpPr>
          <p:spPr>
            <a:xfrm>
              <a:off x="14983" y="7861"/>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dirty="0">
                  <a:sym typeface="+mn-ea"/>
                </a:rPr>
                <a:t>B</a:t>
              </a:r>
              <a:endParaRPr lang="en-US" altLang="zh-CN" dirty="0">
                <a:sym typeface="+mn-ea"/>
              </a:endParaRPr>
            </a:p>
          </p:txBody>
        </p:sp>
        <p:cxnSp>
          <p:nvCxnSpPr>
            <p:cNvPr id="8" name="直接箭头连接符 7"/>
            <p:cNvCxnSpPr>
              <a:stCxn id="5" idx="4"/>
              <a:endCxn id="2" idx="0"/>
            </p:cNvCxnSpPr>
            <p:nvPr/>
          </p:nvCxnSpPr>
          <p:spPr>
            <a:xfrm>
              <a:off x="12807" y="5988"/>
              <a:ext cx="0" cy="1873"/>
            </a:xfrm>
            <a:prstGeom prst="straightConnector1">
              <a:avLst/>
            </a:prstGeom>
            <a:ln w="28575">
              <a:solidFill>
                <a:srgbClr val="A6CC8C"/>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4"/>
              <a:endCxn id="7" idx="0"/>
            </p:cNvCxnSpPr>
            <p:nvPr/>
          </p:nvCxnSpPr>
          <p:spPr>
            <a:xfrm>
              <a:off x="12807" y="5988"/>
              <a:ext cx="2795" cy="1873"/>
            </a:xfrm>
            <a:prstGeom prst="straightConnector1">
              <a:avLst/>
            </a:prstGeom>
            <a:ln w="28575">
              <a:solidFill>
                <a:srgbClr val="A6CC8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7" idx="0"/>
            </p:cNvCxnSpPr>
            <p:nvPr/>
          </p:nvCxnSpPr>
          <p:spPr>
            <a:xfrm flipH="1">
              <a:off x="15602" y="5968"/>
              <a:ext cx="6" cy="1893"/>
            </a:xfrm>
            <a:prstGeom prst="straightConnector1">
              <a:avLst/>
            </a:prstGeom>
            <a:ln w="28575">
              <a:solidFill>
                <a:srgbClr val="A6CC8C"/>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2" name="表格 11"/>
          <p:cNvGraphicFramePr/>
          <p:nvPr/>
        </p:nvGraphicFramePr>
        <p:xfrm>
          <a:off x="4301490" y="3608070"/>
          <a:ext cx="2432685" cy="736600"/>
        </p:xfrm>
        <a:graphic>
          <a:graphicData uri="http://schemas.openxmlformats.org/drawingml/2006/table">
            <a:tbl>
              <a:tblPr firstRow="1" bandRow="1">
                <a:tableStyleId>{ED083AE6-46FA-4A59-8FB0-9F97EB10719F}</a:tableStyleId>
              </a:tblPr>
              <a:tblGrid>
                <a:gridCol w="810895"/>
                <a:gridCol w="810895"/>
                <a:gridCol w="810895"/>
              </a:tblGrid>
              <a:tr h="368300">
                <a:tc>
                  <a:txBody>
                    <a:bodyPr/>
                    <a:lstStyle/>
                    <a:p>
                      <a:pPr algn="ctr">
                        <a:buNone/>
                      </a:pPr>
                      <a:r>
                        <a:rPr lang="en-US" altLang="zh-CN" b="1"/>
                        <a:t>R</a:t>
                      </a:r>
                      <a:endParaRPr lang="en-US" altLang="zh-CN" b="1"/>
                    </a:p>
                  </a:txBody>
                  <a:tcPr anchor="ctr"/>
                </a:tc>
                <a:tc>
                  <a:txBody>
                    <a:bodyPr/>
                    <a:lstStyle/>
                    <a:p>
                      <a:pPr algn="ctr">
                        <a:buNone/>
                      </a:pPr>
                      <a:r>
                        <a:rPr lang="en-US" altLang="zh-CN" b="0" dirty="0"/>
                        <a:t>0</a:t>
                      </a:r>
                      <a:endParaRPr lang="en-US" altLang="zh-CN" b="0" dirty="0"/>
                    </a:p>
                  </a:txBody>
                  <a:tcPr anchor="ctr"/>
                </a:tc>
                <a:tc>
                  <a:txBody>
                    <a:bodyPr/>
                    <a:lstStyle/>
                    <a:p>
                      <a:pPr algn="ctr">
                        <a:buNone/>
                      </a:pPr>
                      <a:r>
                        <a:rPr lang="en-US" altLang="zh-CN" b="0" dirty="0"/>
                        <a:t>1</a:t>
                      </a:r>
                      <a:endParaRPr lang="en-US" altLang="zh-CN" b="0" dirty="0"/>
                    </a:p>
                  </a:txBody>
                  <a:tcPr anchor="ctr"/>
                </a:tc>
              </a:tr>
              <a:tr h="368300">
                <a:tc>
                  <a:txBody>
                    <a:bodyPr/>
                    <a:lstStyle/>
                    <a:p>
                      <a:pPr algn="ctr">
                        <a:buNone/>
                      </a:pPr>
                      <a:r>
                        <a:rPr lang="en-US" altLang="zh-CN" b="1"/>
                        <a:t>P(R)</a:t>
                      </a:r>
                      <a:endParaRPr lang="en-US" altLang="zh-CN" b="1"/>
                    </a:p>
                  </a:txBody>
                  <a:tcPr anchor="ctr"/>
                </a:tc>
                <a:tc>
                  <a:txBody>
                    <a:bodyPr/>
                    <a:lstStyle/>
                    <a:p>
                      <a:pPr algn="ctr">
                        <a:buNone/>
                      </a:pPr>
                      <a:r>
                        <a:rPr lang="en-US" altLang="zh-CN" b="0" dirty="0"/>
                        <a:t>0.8</a:t>
                      </a:r>
                      <a:endParaRPr lang="en-US" altLang="zh-CN" b="0" dirty="0"/>
                    </a:p>
                  </a:txBody>
                  <a:tcPr anchor="ctr"/>
                </a:tc>
                <a:tc>
                  <a:txBody>
                    <a:bodyPr/>
                    <a:lstStyle/>
                    <a:p>
                      <a:pPr algn="ctr">
                        <a:buNone/>
                      </a:pPr>
                      <a:r>
                        <a:rPr lang="en-US" altLang="zh-CN" b="0" dirty="0"/>
                        <a:t>0.2</a:t>
                      </a:r>
                      <a:endParaRPr lang="en-US" altLang="zh-CN" b="0" dirty="0"/>
                    </a:p>
                  </a:txBody>
                  <a:tcPr anchor="ctr"/>
                </a:tc>
              </a:tr>
            </a:tbl>
          </a:graphicData>
        </a:graphic>
      </p:graphicFrame>
      <p:graphicFrame>
        <p:nvGraphicFramePr>
          <p:cNvPr id="14" name="表格 13"/>
          <p:cNvGraphicFramePr/>
          <p:nvPr/>
        </p:nvGraphicFramePr>
        <p:xfrm>
          <a:off x="7796530" y="3322955"/>
          <a:ext cx="2432685" cy="736600"/>
        </p:xfrm>
        <a:graphic>
          <a:graphicData uri="http://schemas.openxmlformats.org/drawingml/2006/table">
            <a:tbl>
              <a:tblPr firstRow="1" bandRow="1">
                <a:tableStyleId>{ED083AE6-46FA-4A59-8FB0-9F97EB10719F}</a:tableStyleId>
              </a:tblPr>
              <a:tblGrid>
                <a:gridCol w="810895"/>
                <a:gridCol w="810895"/>
                <a:gridCol w="810895"/>
              </a:tblGrid>
              <a:tr h="368300">
                <a:tc>
                  <a:txBody>
                    <a:bodyPr/>
                    <a:lstStyle/>
                    <a:p>
                      <a:pPr algn="ctr">
                        <a:buNone/>
                      </a:pPr>
                      <a:r>
                        <a:rPr lang="en-US" altLang="zh-CN" b="1" dirty="0"/>
                        <a:t>S</a:t>
                      </a:r>
                      <a:endParaRPr lang="en-US" altLang="zh-CN" b="1" dirty="0"/>
                    </a:p>
                  </a:txBody>
                  <a:tcPr anchor="ctr"/>
                </a:tc>
                <a:tc>
                  <a:txBody>
                    <a:bodyPr/>
                    <a:lstStyle/>
                    <a:p>
                      <a:pPr algn="ctr">
                        <a:buNone/>
                      </a:pPr>
                      <a:r>
                        <a:rPr lang="en-US" altLang="zh-CN" b="0" dirty="0"/>
                        <a:t>0</a:t>
                      </a:r>
                      <a:endParaRPr lang="en-US" altLang="zh-CN" b="0" dirty="0"/>
                    </a:p>
                  </a:txBody>
                  <a:tcPr anchor="ctr"/>
                </a:tc>
                <a:tc>
                  <a:txBody>
                    <a:bodyPr/>
                    <a:lstStyle/>
                    <a:p>
                      <a:pPr algn="ctr">
                        <a:buNone/>
                      </a:pPr>
                      <a:r>
                        <a:rPr lang="en-US" altLang="zh-CN" b="0" dirty="0"/>
                        <a:t>1</a:t>
                      </a:r>
                      <a:endParaRPr lang="en-US" altLang="zh-CN" b="0" dirty="0"/>
                    </a:p>
                  </a:txBody>
                  <a:tcPr anchor="ctr"/>
                </a:tc>
              </a:tr>
              <a:tr h="368300">
                <a:tc>
                  <a:txBody>
                    <a:bodyPr/>
                    <a:lstStyle/>
                    <a:p>
                      <a:pPr algn="ctr">
                        <a:buNone/>
                      </a:pPr>
                      <a:r>
                        <a:rPr lang="en-US" altLang="zh-CN" b="1"/>
                        <a:t>P(S)</a:t>
                      </a:r>
                      <a:endParaRPr lang="en-US" altLang="zh-CN" b="1"/>
                    </a:p>
                  </a:txBody>
                  <a:tcPr anchor="ctr"/>
                </a:tc>
                <a:tc>
                  <a:txBody>
                    <a:bodyPr/>
                    <a:lstStyle/>
                    <a:p>
                      <a:pPr algn="ctr">
                        <a:buNone/>
                      </a:pPr>
                      <a:r>
                        <a:rPr lang="en-US" altLang="zh-CN" b="0" dirty="0"/>
                        <a:t>0.9</a:t>
                      </a:r>
                      <a:endParaRPr lang="en-US" altLang="zh-CN" b="0" dirty="0"/>
                    </a:p>
                  </a:txBody>
                  <a:tcPr anchor="ctr"/>
                </a:tc>
                <a:tc>
                  <a:txBody>
                    <a:bodyPr/>
                    <a:lstStyle/>
                    <a:p>
                      <a:pPr algn="ctr">
                        <a:buNone/>
                      </a:pPr>
                      <a:r>
                        <a:rPr lang="en-US" altLang="zh-CN" b="0" dirty="0"/>
                        <a:t>0.1</a:t>
                      </a:r>
                      <a:endParaRPr lang="en-US" altLang="zh-CN" b="0" dirty="0"/>
                    </a:p>
                  </a:txBody>
                  <a:tcPr anchor="ctr"/>
                </a:tc>
              </a:tr>
            </a:tbl>
          </a:graphicData>
        </a:graphic>
      </p:graphicFrame>
      <p:graphicFrame>
        <p:nvGraphicFramePr>
          <p:cNvPr id="15" name="表格 14"/>
          <p:cNvGraphicFramePr/>
          <p:nvPr/>
        </p:nvGraphicFramePr>
        <p:xfrm>
          <a:off x="4301490" y="4839970"/>
          <a:ext cx="2432685" cy="1104900"/>
        </p:xfrm>
        <a:graphic>
          <a:graphicData uri="http://schemas.openxmlformats.org/drawingml/2006/table">
            <a:tbl>
              <a:tblPr firstRow="1" bandRow="1">
                <a:tableStyleId>{ED083AE6-46FA-4A59-8FB0-9F97EB10719F}</a:tableStyleId>
              </a:tblPr>
              <a:tblGrid>
                <a:gridCol w="810895"/>
                <a:gridCol w="810895"/>
                <a:gridCol w="810895"/>
              </a:tblGrid>
              <a:tr h="368300">
                <a:tc>
                  <a:txBody>
                    <a:bodyPr/>
                    <a:lstStyle/>
                    <a:p>
                      <a:pPr algn="ctr">
                        <a:buNone/>
                      </a:pPr>
                      <a:r>
                        <a:rPr lang="en-US" altLang="zh-CN" b="1"/>
                        <a:t>R</a:t>
                      </a:r>
                      <a:endParaRPr lang="en-US" altLang="zh-CN" b="1"/>
                    </a:p>
                  </a:txBody>
                  <a:tcPr anchor="ctr"/>
                </a:tc>
                <a:tc>
                  <a:txBody>
                    <a:bodyPr/>
                    <a:lstStyle/>
                    <a:p>
                      <a:pPr algn="ctr">
                        <a:buNone/>
                      </a:pPr>
                      <a:r>
                        <a:rPr lang="en-US" altLang="zh-CN" b="0"/>
                        <a:t>0</a:t>
                      </a:r>
                      <a:endParaRPr lang="en-US" altLang="zh-CN" b="0"/>
                    </a:p>
                  </a:txBody>
                  <a:tcPr anchor="ctr"/>
                </a:tc>
                <a:tc>
                  <a:txBody>
                    <a:bodyPr/>
                    <a:lstStyle/>
                    <a:p>
                      <a:pPr algn="ctr">
                        <a:buNone/>
                      </a:pPr>
                      <a:r>
                        <a:rPr lang="en-US" altLang="zh-CN" b="0"/>
                        <a:t>1</a:t>
                      </a:r>
                      <a:endParaRPr lang="en-US" altLang="zh-CN" b="0"/>
                    </a:p>
                  </a:txBody>
                  <a:tcPr anchor="ctr"/>
                </a:tc>
              </a:tr>
              <a:tr h="368300">
                <a:tc>
                  <a:txBody>
                    <a:bodyPr/>
                    <a:lstStyle/>
                    <a:p>
                      <a:pPr algn="ctr">
                        <a:buNone/>
                      </a:pPr>
                      <a:r>
                        <a:rPr lang="en-US" altLang="zh-CN" b="1"/>
                        <a:t>P(J=0)</a:t>
                      </a:r>
                      <a:endParaRPr lang="en-US" altLang="zh-CN" b="1"/>
                    </a:p>
                  </a:txBody>
                  <a:tcPr anchor="ctr"/>
                </a:tc>
                <a:tc>
                  <a:txBody>
                    <a:bodyPr/>
                    <a:lstStyle/>
                    <a:p>
                      <a:pPr algn="ctr">
                        <a:buNone/>
                      </a:pPr>
                      <a:r>
                        <a:rPr lang="en-US" altLang="zh-CN" b="0"/>
                        <a:t>0.8</a:t>
                      </a:r>
                      <a:endParaRPr lang="en-US" altLang="zh-CN" b="0"/>
                    </a:p>
                  </a:txBody>
                  <a:tcPr anchor="ctr"/>
                </a:tc>
                <a:tc>
                  <a:txBody>
                    <a:bodyPr/>
                    <a:lstStyle/>
                    <a:p>
                      <a:pPr algn="ctr">
                        <a:buNone/>
                      </a:pPr>
                      <a:r>
                        <a:rPr lang="en-US" altLang="zh-CN" b="0"/>
                        <a:t>0</a:t>
                      </a:r>
                      <a:endParaRPr lang="en-US" altLang="zh-CN" b="0"/>
                    </a:p>
                  </a:txBody>
                  <a:tcPr anchor="ctr"/>
                </a:tc>
              </a:tr>
              <a:tr h="368300">
                <a:tc>
                  <a:txBody>
                    <a:bodyPr/>
                    <a:lstStyle/>
                    <a:p>
                      <a:pPr algn="ctr">
                        <a:buNone/>
                      </a:pPr>
                      <a:r>
                        <a:rPr lang="en-US" altLang="zh-CN" b="1"/>
                        <a:t>P(J=1)</a:t>
                      </a:r>
                      <a:endParaRPr lang="en-US" altLang="zh-CN" b="1"/>
                    </a:p>
                  </a:txBody>
                  <a:tcPr anchor="ctr"/>
                </a:tc>
                <a:tc>
                  <a:txBody>
                    <a:bodyPr/>
                    <a:lstStyle/>
                    <a:p>
                      <a:pPr algn="ctr">
                        <a:buNone/>
                      </a:pPr>
                      <a:r>
                        <a:rPr lang="en-US" altLang="zh-CN" b="0"/>
                        <a:t>0.2</a:t>
                      </a:r>
                      <a:endParaRPr lang="en-US" altLang="zh-CN" b="0"/>
                    </a:p>
                  </a:txBody>
                  <a:tcPr anchor="ctr"/>
                </a:tc>
                <a:tc>
                  <a:txBody>
                    <a:bodyPr/>
                    <a:lstStyle/>
                    <a:p>
                      <a:pPr algn="ctr">
                        <a:buNone/>
                      </a:pPr>
                      <a:r>
                        <a:rPr lang="en-US" altLang="zh-CN" b="0"/>
                        <a:t>1</a:t>
                      </a:r>
                      <a:endParaRPr lang="en-US" altLang="zh-CN" b="0"/>
                    </a:p>
                  </a:txBody>
                  <a:tcPr anchor="ctr"/>
                </a:tc>
              </a:tr>
            </a:tbl>
          </a:graphicData>
        </a:graphic>
      </p:graphicFrame>
      <p:graphicFrame>
        <p:nvGraphicFramePr>
          <p:cNvPr id="16" name="表格 15"/>
          <p:cNvGraphicFramePr/>
          <p:nvPr/>
        </p:nvGraphicFramePr>
        <p:xfrm>
          <a:off x="7796530" y="4344670"/>
          <a:ext cx="3096260" cy="2095500"/>
        </p:xfrm>
        <a:graphic>
          <a:graphicData uri="http://schemas.openxmlformats.org/drawingml/2006/table">
            <a:tbl>
              <a:tblPr firstRow="1" bandRow="1">
                <a:tableStyleId>{ED083AE6-46FA-4A59-8FB0-9F97EB10719F}</a:tableStyleId>
              </a:tblPr>
              <a:tblGrid>
                <a:gridCol w="774065"/>
                <a:gridCol w="774065"/>
                <a:gridCol w="774065"/>
                <a:gridCol w="774065"/>
              </a:tblGrid>
              <a:tr h="419100">
                <a:tc>
                  <a:txBody>
                    <a:bodyPr/>
                    <a:lstStyle/>
                    <a:p>
                      <a:pPr algn="ctr">
                        <a:buNone/>
                      </a:pPr>
                      <a:r>
                        <a:rPr lang="en-US" altLang="zh-CN"/>
                        <a:t>R</a:t>
                      </a:r>
                      <a:endParaRPr lang="en-US" altLang="zh-CN"/>
                    </a:p>
                  </a:txBody>
                  <a:tcPr anchor="ctr"/>
                </a:tc>
                <a:tc>
                  <a:txBody>
                    <a:bodyPr/>
                    <a:lstStyle/>
                    <a:p>
                      <a:pPr algn="ctr">
                        <a:buNone/>
                      </a:pPr>
                      <a:r>
                        <a:rPr lang="en-US" altLang="zh-CN" dirty="0"/>
                        <a:t>S</a:t>
                      </a:r>
                      <a:endParaRPr lang="en-US" altLang="zh-CN" dirty="0"/>
                    </a:p>
                  </a:txBody>
                  <a:tcPr anchor="ctr"/>
                </a:tc>
                <a:tc>
                  <a:txBody>
                    <a:bodyPr/>
                    <a:lstStyle/>
                    <a:p>
                      <a:pPr algn="ctr">
                        <a:buNone/>
                      </a:pPr>
                      <a:r>
                        <a:rPr lang="en-US" altLang="zh-CN"/>
                        <a:t>p(</a:t>
                      </a:r>
                      <a:r>
                        <a:rPr lang="en-US" altLang="zh-CN" sz="1800">
                          <a:sym typeface="+mn-ea"/>
                        </a:rPr>
                        <a:t>B=0</a:t>
                      </a:r>
                      <a:r>
                        <a:rPr lang="en-US" altLang="zh-CN"/>
                        <a:t>)</a:t>
                      </a:r>
                      <a:endParaRPr lang="en-US" altLang="zh-CN"/>
                    </a:p>
                  </a:txBody>
                  <a:tcPr anchor="ctr"/>
                </a:tc>
                <a:tc>
                  <a:txBody>
                    <a:bodyPr/>
                    <a:lstStyle/>
                    <a:p>
                      <a:pPr algn="ctr">
                        <a:buNone/>
                      </a:pPr>
                      <a:r>
                        <a:rPr lang="en-US" altLang="zh-CN" sz="1800" dirty="0">
                          <a:sym typeface="+mn-ea"/>
                        </a:rPr>
                        <a:t>p(B=1)</a:t>
                      </a:r>
                      <a:endParaRPr lang="en-US" altLang="zh-CN" dirty="0"/>
                    </a:p>
                  </a:txBody>
                  <a:tcPr anchor="ctr"/>
                </a:tc>
              </a:tr>
              <a:tr h="419100">
                <a:tc>
                  <a:txBody>
                    <a:bodyPr/>
                    <a:lstStyle/>
                    <a:p>
                      <a:pPr algn="ctr">
                        <a:buNone/>
                      </a:pPr>
                      <a:r>
                        <a:rPr lang="en-US" altLang="zh-CN" dirty="0"/>
                        <a:t>0</a:t>
                      </a:r>
                      <a:endParaRPr lang="en-US" altLang="zh-CN" dirty="0"/>
                    </a:p>
                  </a:txBody>
                  <a:tcPr anchor="ctr"/>
                </a:tc>
                <a:tc>
                  <a:txBody>
                    <a:bodyPr/>
                    <a:lstStyle/>
                    <a:p>
                      <a:pPr algn="ctr">
                        <a:buNone/>
                      </a:pPr>
                      <a:r>
                        <a:rPr lang="en-US" altLang="zh-CN" dirty="0"/>
                        <a:t>0</a:t>
                      </a:r>
                      <a:endParaRPr lang="en-US" altLang="zh-CN" dirty="0"/>
                    </a:p>
                  </a:txBody>
                  <a:tcPr anchor="ctr"/>
                </a:tc>
                <a:tc>
                  <a:txBody>
                    <a:bodyPr/>
                    <a:lstStyle/>
                    <a:p>
                      <a:pPr algn="ctr">
                        <a:buNone/>
                      </a:pPr>
                      <a:r>
                        <a:rPr lang="en-US" altLang="zh-CN" dirty="0"/>
                        <a:t>1</a:t>
                      </a:r>
                      <a:endParaRPr lang="en-US" altLang="zh-CN" dirty="0"/>
                    </a:p>
                  </a:txBody>
                  <a:tcPr anchor="ctr"/>
                </a:tc>
                <a:tc>
                  <a:txBody>
                    <a:bodyPr/>
                    <a:lstStyle/>
                    <a:p>
                      <a:pPr algn="ctr">
                        <a:buNone/>
                      </a:pPr>
                      <a:r>
                        <a:rPr lang="en-US" altLang="zh-CN"/>
                        <a:t>0</a:t>
                      </a:r>
                      <a:endParaRPr lang="en-US" altLang="zh-CN"/>
                    </a:p>
                  </a:txBody>
                  <a:tcPr anchor="ctr"/>
                </a:tc>
              </a:tr>
              <a:tr h="419100">
                <a:tc>
                  <a:txBody>
                    <a:bodyPr/>
                    <a:lstStyle/>
                    <a:p>
                      <a:pPr algn="ctr">
                        <a:buNone/>
                      </a:pPr>
                      <a:r>
                        <a:rPr lang="en-US" altLang="zh-CN" dirty="0"/>
                        <a:t>0</a:t>
                      </a:r>
                      <a:endParaRPr lang="en-US" altLang="zh-CN" dirty="0"/>
                    </a:p>
                  </a:txBody>
                  <a:tcPr anchor="ctr"/>
                </a:tc>
                <a:tc>
                  <a:txBody>
                    <a:bodyPr/>
                    <a:lstStyle/>
                    <a:p>
                      <a:pPr algn="ctr">
                        <a:buNone/>
                      </a:pPr>
                      <a:r>
                        <a:rPr lang="en-US" altLang="zh-CN" dirty="0"/>
                        <a:t>1</a:t>
                      </a:r>
                      <a:endParaRPr lang="en-US" altLang="zh-CN" dirty="0"/>
                    </a:p>
                  </a:txBody>
                  <a:tcPr anchor="ctr"/>
                </a:tc>
                <a:tc>
                  <a:txBody>
                    <a:bodyPr/>
                    <a:lstStyle/>
                    <a:p>
                      <a:pPr algn="ctr">
                        <a:buNone/>
                      </a:pPr>
                      <a:r>
                        <a:rPr lang="en-US" altLang="zh-CN" dirty="0"/>
                        <a:t>0.1</a:t>
                      </a:r>
                      <a:endParaRPr lang="en-US" altLang="zh-CN" dirty="0"/>
                    </a:p>
                  </a:txBody>
                  <a:tcPr anchor="ctr"/>
                </a:tc>
                <a:tc>
                  <a:txBody>
                    <a:bodyPr/>
                    <a:lstStyle/>
                    <a:p>
                      <a:pPr algn="ctr">
                        <a:buNone/>
                      </a:pPr>
                      <a:r>
                        <a:rPr lang="en-US" altLang="zh-CN" dirty="0"/>
                        <a:t>0.9</a:t>
                      </a:r>
                      <a:endParaRPr lang="en-US" altLang="zh-CN" dirty="0"/>
                    </a:p>
                  </a:txBody>
                  <a:tcPr anchor="ctr"/>
                </a:tc>
              </a:tr>
              <a:tr h="419100">
                <a:tc>
                  <a:txBody>
                    <a:bodyPr/>
                    <a:lstStyle/>
                    <a:p>
                      <a:pPr algn="ctr">
                        <a:buNone/>
                      </a:pPr>
                      <a:r>
                        <a:rPr lang="en-US" altLang="zh-CN" dirty="0"/>
                        <a:t>1</a:t>
                      </a:r>
                      <a:endParaRPr lang="en-US" altLang="zh-CN" dirty="0"/>
                    </a:p>
                  </a:txBody>
                  <a:tcPr anchor="ctr"/>
                </a:tc>
                <a:tc>
                  <a:txBody>
                    <a:bodyPr/>
                    <a:lstStyle/>
                    <a:p>
                      <a:pPr algn="ctr">
                        <a:buNone/>
                      </a:pPr>
                      <a:r>
                        <a:rPr lang="en-US" altLang="zh-CN" dirty="0"/>
                        <a:t>0</a:t>
                      </a:r>
                      <a:endParaRPr lang="en-US" altLang="zh-CN" dirty="0"/>
                    </a:p>
                  </a:txBody>
                  <a:tcPr anchor="ctr"/>
                </a:tc>
                <a:tc>
                  <a:txBody>
                    <a:bodyPr/>
                    <a:lstStyle/>
                    <a:p>
                      <a:pPr algn="ctr">
                        <a:buNone/>
                      </a:pPr>
                      <a:r>
                        <a:rPr lang="en-US" altLang="zh-CN"/>
                        <a:t>0</a:t>
                      </a:r>
                      <a:endParaRPr lang="en-US" altLang="zh-CN"/>
                    </a:p>
                  </a:txBody>
                  <a:tcPr anchor="ctr"/>
                </a:tc>
                <a:tc>
                  <a:txBody>
                    <a:bodyPr/>
                    <a:lstStyle/>
                    <a:p>
                      <a:pPr algn="ctr">
                        <a:buNone/>
                      </a:pPr>
                      <a:r>
                        <a:rPr lang="en-US" altLang="zh-CN" dirty="0"/>
                        <a:t>1</a:t>
                      </a:r>
                      <a:endParaRPr lang="en-US" altLang="zh-CN" dirty="0"/>
                    </a:p>
                  </a:txBody>
                  <a:tcPr anchor="ctr"/>
                </a:tc>
              </a:tr>
              <a:tr h="419100">
                <a:tc>
                  <a:txBody>
                    <a:bodyPr/>
                    <a:lstStyle/>
                    <a:p>
                      <a:pPr algn="ctr">
                        <a:buNone/>
                      </a:pPr>
                      <a:r>
                        <a:rPr lang="en-US" altLang="zh-CN" dirty="0"/>
                        <a:t>1</a:t>
                      </a:r>
                      <a:endParaRPr lang="en-US" altLang="zh-CN" dirty="0"/>
                    </a:p>
                  </a:txBody>
                  <a:tcPr anchor="ctr"/>
                </a:tc>
                <a:tc>
                  <a:txBody>
                    <a:bodyPr/>
                    <a:lstStyle/>
                    <a:p>
                      <a:pPr algn="ctr">
                        <a:buNone/>
                      </a:pPr>
                      <a:r>
                        <a:rPr lang="en-US" altLang="zh-CN"/>
                        <a:t>1</a:t>
                      </a:r>
                      <a:endParaRPr lang="en-US" altLang="zh-CN"/>
                    </a:p>
                  </a:txBody>
                  <a:tcPr anchor="ctr"/>
                </a:tc>
                <a:tc>
                  <a:txBody>
                    <a:bodyPr/>
                    <a:lstStyle/>
                    <a:p>
                      <a:pPr algn="ctr">
                        <a:buNone/>
                      </a:pPr>
                      <a:r>
                        <a:rPr lang="en-US" altLang="zh-CN"/>
                        <a:t>0</a:t>
                      </a:r>
                      <a:endParaRPr lang="en-US" altLang="zh-CN"/>
                    </a:p>
                  </a:txBody>
                  <a:tcPr anchor="ctr"/>
                </a:tc>
                <a:tc>
                  <a:txBody>
                    <a:bodyPr/>
                    <a:lstStyle/>
                    <a:p>
                      <a:pPr algn="ctr">
                        <a:buNone/>
                      </a:pPr>
                      <a:r>
                        <a:rPr lang="en-US" altLang="zh-CN" dirty="0"/>
                        <a:t>1</a:t>
                      </a:r>
                      <a:endParaRPr lang="en-US" altLang="zh-CN" dirty="0"/>
                    </a:p>
                  </a:txBody>
                  <a:tcPr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实际贝叶斯网络：判断是否下雨</a:t>
            </a:r>
            <a:endParaRPr lang="zh-CN" dirty="0"/>
          </a:p>
        </p:txBody>
      </p:sp>
      <p:grpSp>
        <p:nvGrpSpPr>
          <p:cNvPr id="17" name="组合 16"/>
          <p:cNvGrpSpPr/>
          <p:nvPr/>
        </p:nvGrpSpPr>
        <p:grpSpPr>
          <a:xfrm>
            <a:off x="50800" y="1237615"/>
            <a:ext cx="5497830" cy="4032250"/>
            <a:chOff x="80" y="1949"/>
            <a:chExt cx="8658" cy="6350"/>
          </a:xfrm>
        </p:grpSpPr>
        <p:graphicFrame>
          <p:nvGraphicFramePr>
            <p:cNvPr id="12" name="对象 11">
              <a:hlinkClick r:id="" action="ppaction://ole?verb=0"/>
            </p:cNvPr>
            <p:cNvGraphicFramePr>
              <a:graphicFrameLocks noChangeAspect="1"/>
            </p:cNvGraphicFramePr>
            <p:nvPr/>
          </p:nvGraphicFramePr>
          <p:xfrm>
            <a:off x="80" y="1949"/>
            <a:ext cx="8658" cy="1374"/>
          </p:xfrm>
          <a:graphic>
            <a:graphicData uri="http://schemas.openxmlformats.org/presentationml/2006/ole">
              <mc:AlternateContent xmlns:mc="http://schemas.openxmlformats.org/markup-compatibility/2006">
                <mc:Choice xmlns:v="urn:schemas-microsoft-com:vml" Requires="v">
                  <p:oleObj spid="_x0000_s12345" name="" r:id="rId1" imgW="2641600" imgH="419100" progId="Equation.KSEE3">
                    <p:embed/>
                  </p:oleObj>
                </mc:Choice>
                <mc:Fallback>
                  <p:oleObj name="" r:id="rId1" imgW="2641600" imgH="419100" progId="Equation.KSEE3">
                    <p:embed/>
                    <p:pic>
                      <p:nvPicPr>
                        <p:cNvPr id="0" name="图片 2048"/>
                        <p:cNvPicPr/>
                        <p:nvPr/>
                      </p:nvPicPr>
                      <p:blipFill>
                        <a:blip r:embed="rId2"/>
                        <a:stretch>
                          <a:fillRect/>
                        </a:stretch>
                      </p:blipFill>
                      <p:spPr>
                        <a:xfrm>
                          <a:off x="80" y="1949"/>
                          <a:ext cx="8658" cy="1374"/>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61" y="3303"/>
            <a:ext cx="8031" cy="4997"/>
          </p:xfrm>
          <a:graphic>
            <a:graphicData uri="http://schemas.openxmlformats.org/presentationml/2006/ole">
              <mc:AlternateContent xmlns:mc="http://schemas.openxmlformats.org/markup-compatibility/2006">
                <mc:Choice xmlns:v="urn:schemas-microsoft-com:vml" Requires="v">
                  <p:oleObj spid="_x0000_s12346" name="" r:id="rId3" imgW="2857500" imgH="1777365" progId="Equation.KSEE3">
                    <p:embed/>
                  </p:oleObj>
                </mc:Choice>
                <mc:Fallback>
                  <p:oleObj name="" r:id="rId3" imgW="2857500" imgH="1777365" progId="Equation.KSEE3">
                    <p:embed/>
                    <p:pic>
                      <p:nvPicPr>
                        <p:cNvPr id="0" name="图片 2049"/>
                        <p:cNvPicPr/>
                        <p:nvPr/>
                      </p:nvPicPr>
                      <p:blipFill>
                        <a:blip r:embed="rId4"/>
                        <a:stretch>
                          <a:fillRect/>
                        </a:stretch>
                      </p:blipFill>
                      <p:spPr>
                        <a:xfrm>
                          <a:off x="561" y="3303"/>
                          <a:ext cx="8031" cy="4997"/>
                        </a:xfrm>
                        <a:prstGeom prst="rect">
                          <a:avLst/>
                        </a:prstGeom>
                      </p:spPr>
                    </p:pic>
                  </p:oleObj>
                </mc:Fallback>
              </mc:AlternateContent>
            </a:graphicData>
          </a:graphic>
        </p:graphicFrame>
      </p:grpSp>
      <p:grpSp>
        <p:nvGrpSpPr>
          <p:cNvPr id="18" name="组合 17"/>
          <p:cNvGrpSpPr/>
          <p:nvPr/>
        </p:nvGrpSpPr>
        <p:grpSpPr>
          <a:xfrm>
            <a:off x="5819140" y="1130300"/>
            <a:ext cx="6205220" cy="4139565"/>
            <a:chOff x="9164" y="1780"/>
            <a:chExt cx="9772" cy="6519"/>
          </a:xfrm>
        </p:grpSpPr>
        <p:graphicFrame>
          <p:nvGraphicFramePr>
            <p:cNvPr id="15" name="对象 14">
              <a:hlinkClick r:id="" action="ppaction://ole?verb=0"/>
            </p:cNvPr>
            <p:cNvGraphicFramePr>
              <a:graphicFrameLocks noChangeAspect="1"/>
            </p:cNvGraphicFramePr>
            <p:nvPr/>
          </p:nvGraphicFramePr>
          <p:xfrm>
            <a:off x="9164" y="1780"/>
            <a:ext cx="9772" cy="1543"/>
          </p:xfrm>
          <a:graphic>
            <a:graphicData uri="http://schemas.openxmlformats.org/presentationml/2006/ole">
              <mc:AlternateContent xmlns:mc="http://schemas.openxmlformats.org/markup-compatibility/2006">
                <mc:Choice xmlns:v="urn:schemas-microsoft-com:vml" Requires="v">
                  <p:oleObj spid="_x0000_s12347" name="" r:id="rId5" imgW="2654300" imgH="419100" progId="Equation.KSEE3">
                    <p:embed/>
                  </p:oleObj>
                </mc:Choice>
                <mc:Fallback>
                  <p:oleObj name="" r:id="rId5" imgW="2654300" imgH="419100" progId="Equation.KSEE3">
                    <p:embed/>
                    <p:pic>
                      <p:nvPicPr>
                        <p:cNvPr id="0" name="图片 2048"/>
                        <p:cNvPicPr/>
                        <p:nvPr/>
                      </p:nvPicPr>
                      <p:blipFill>
                        <a:blip r:embed="rId6"/>
                        <a:stretch>
                          <a:fillRect/>
                        </a:stretch>
                      </p:blipFill>
                      <p:spPr>
                        <a:xfrm>
                          <a:off x="9164" y="1780"/>
                          <a:ext cx="9772" cy="1543"/>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0532" y="3303"/>
            <a:ext cx="7864" cy="4997"/>
          </p:xfrm>
          <a:graphic>
            <a:graphicData uri="http://schemas.openxmlformats.org/presentationml/2006/ole">
              <mc:AlternateContent xmlns:mc="http://schemas.openxmlformats.org/markup-compatibility/2006">
                <mc:Choice xmlns:v="urn:schemas-microsoft-com:vml" Requires="v">
                  <p:oleObj spid="_x0000_s12348" name="" r:id="rId7" imgW="2857500" imgH="1790700" progId="Equation.KSEE3">
                    <p:embed/>
                  </p:oleObj>
                </mc:Choice>
                <mc:Fallback>
                  <p:oleObj name="" r:id="rId7" imgW="2857500" imgH="1790700" progId="Equation.KSEE3">
                    <p:embed/>
                    <p:pic>
                      <p:nvPicPr>
                        <p:cNvPr id="0" name="图片 2049"/>
                        <p:cNvPicPr/>
                        <p:nvPr/>
                      </p:nvPicPr>
                      <p:blipFill>
                        <a:blip r:embed="rId8"/>
                        <a:stretch>
                          <a:fillRect/>
                        </a:stretch>
                      </p:blipFill>
                      <p:spPr>
                        <a:xfrm>
                          <a:off x="10532" y="3303"/>
                          <a:ext cx="7864" cy="4997"/>
                        </a:xfrm>
                        <a:prstGeom prst="rect">
                          <a:avLst/>
                        </a:prstGeom>
                      </p:spPr>
                    </p:pic>
                  </p:oleObj>
                </mc:Fallback>
              </mc:AlternateContent>
            </a:graphicData>
          </a:graphic>
        </p:graphicFrame>
      </p:grpSp>
      <p:sp>
        <p:nvSpPr>
          <p:cNvPr id="19" name="十角星 18"/>
          <p:cNvSpPr/>
          <p:nvPr/>
        </p:nvSpPr>
        <p:spPr>
          <a:xfrm>
            <a:off x="3995420" y="4458335"/>
            <a:ext cx="2491105" cy="1815465"/>
          </a:xfrm>
          <a:prstGeom prst="star10">
            <a:avLst/>
          </a:prstGeom>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a:solidFill>
                  <a:srgbClr val="ED7D31"/>
                </a:solidFill>
              </a:rPr>
              <a:t>所以判断出应该是下雨导致草地变湿</a:t>
            </a:r>
            <a:endParaRPr lang="zh-CN" altLang="en-US" b="1">
              <a:solidFill>
                <a:srgbClr val="ED7D3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贝叶斯网络判定条件独立</a:t>
            </a:r>
            <a:r>
              <a:rPr lang="en-US" altLang="zh-CN" dirty="0"/>
              <a:t>-01</a:t>
            </a:r>
            <a:endParaRPr lang="en-US" altLang="zh-CN" dirty="0"/>
          </a:p>
        </p:txBody>
      </p:sp>
      <p:graphicFrame>
        <p:nvGraphicFramePr>
          <p:cNvPr id="6" name="对象 5">
            <a:hlinkClick r:id="" action="ppaction://ole?verb=0"/>
          </p:cNvPr>
          <p:cNvGraphicFramePr>
            <a:graphicFrameLocks noChangeAspect="1"/>
          </p:cNvGraphicFramePr>
          <p:nvPr/>
        </p:nvGraphicFramePr>
        <p:xfrm>
          <a:off x="316865" y="2694623"/>
          <a:ext cx="7397750" cy="1471295"/>
        </p:xfrm>
        <a:graphic>
          <a:graphicData uri="http://schemas.openxmlformats.org/presentationml/2006/ole">
            <mc:AlternateContent xmlns:mc="http://schemas.openxmlformats.org/markup-compatibility/2006">
              <mc:Choice xmlns:v="urn:schemas-microsoft-com:vml" Requires="v">
                <p:oleObj spid="_x0000_s13341" name="" r:id="rId1" imgW="2171700" imgH="431800" progId="Equation.KSEE3">
                  <p:embed/>
                </p:oleObj>
              </mc:Choice>
              <mc:Fallback>
                <p:oleObj name="" r:id="rId1" imgW="2171700" imgH="431800" progId="Equation.KSEE3">
                  <p:embed/>
                  <p:pic>
                    <p:nvPicPr>
                      <p:cNvPr id="0" name="图片 7168"/>
                      <p:cNvPicPr/>
                      <p:nvPr/>
                    </p:nvPicPr>
                    <p:blipFill>
                      <a:blip r:embed="rId2"/>
                      <a:stretch>
                        <a:fillRect/>
                      </a:stretch>
                    </p:blipFill>
                    <p:spPr>
                      <a:xfrm>
                        <a:off x="316865" y="2694623"/>
                        <a:ext cx="7397750" cy="1471295"/>
                      </a:xfrm>
                      <a:prstGeom prst="rect">
                        <a:avLst/>
                      </a:prstGeom>
                    </p:spPr>
                  </p:pic>
                </p:oleObj>
              </mc:Fallback>
            </mc:AlternateContent>
          </a:graphicData>
        </a:graphic>
      </p:graphicFrame>
      <p:grpSp>
        <p:nvGrpSpPr>
          <p:cNvPr id="5" name="组合 4"/>
          <p:cNvGrpSpPr/>
          <p:nvPr/>
        </p:nvGrpSpPr>
        <p:grpSpPr>
          <a:xfrm>
            <a:off x="8457565" y="1155065"/>
            <a:ext cx="2565400" cy="2105025"/>
            <a:chOff x="13982" y="3092"/>
            <a:chExt cx="4040" cy="3900"/>
          </a:xfrm>
        </p:grpSpPr>
        <p:sp>
          <p:nvSpPr>
            <p:cNvPr id="8" name="椭圆 7"/>
            <p:cNvSpPr/>
            <p:nvPr/>
          </p:nvSpPr>
          <p:spPr>
            <a:xfrm>
              <a:off x="15414" y="3092"/>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9" name="椭圆 8"/>
            <p:cNvSpPr/>
            <p:nvPr/>
          </p:nvSpPr>
          <p:spPr>
            <a:xfrm>
              <a:off x="16888"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sp>
          <p:nvSpPr>
            <p:cNvPr id="10" name="椭圆 9"/>
            <p:cNvSpPr/>
            <p:nvPr/>
          </p:nvSpPr>
          <p:spPr>
            <a:xfrm>
              <a:off x="13982"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cxnSp>
          <p:nvCxnSpPr>
            <p:cNvPr id="2" name="直接箭头连接符 1"/>
            <p:cNvCxnSpPr>
              <a:stCxn id="8" idx="3"/>
              <a:endCxn id="10" idx="0"/>
            </p:cNvCxnSpPr>
            <p:nvPr/>
          </p:nvCxnSpPr>
          <p:spPr>
            <a:xfrm flipH="1">
              <a:off x="14549" y="4060"/>
              <a:ext cx="1031"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a:stCxn id="8" idx="5"/>
              <a:endCxn id="9" idx="0"/>
            </p:cNvCxnSpPr>
            <p:nvPr/>
          </p:nvCxnSpPr>
          <p:spPr>
            <a:xfrm>
              <a:off x="16382" y="4060"/>
              <a:ext cx="1073"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grpSp>
        <p:nvGrpSpPr>
          <p:cNvPr id="12" name="组合 11"/>
          <p:cNvGrpSpPr/>
          <p:nvPr/>
        </p:nvGrpSpPr>
        <p:grpSpPr>
          <a:xfrm>
            <a:off x="8568690" y="3643630"/>
            <a:ext cx="2565400" cy="2105025"/>
            <a:chOff x="13982" y="3092"/>
            <a:chExt cx="4040" cy="3900"/>
          </a:xfrm>
        </p:grpSpPr>
        <p:sp>
          <p:nvSpPr>
            <p:cNvPr id="13" name="椭圆 12"/>
            <p:cNvSpPr/>
            <p:nvPr/>
          </p:nvSpPr>
          <p:spPr>
            <a:xfrm>
              <a:off x="15414" y="3092"/>
              <a:ext cx="1134" cy="1134"/>
            </a:xfrm>
            <a:prstGeom prst="ellipse">
              <a:avLst/>
            </a:prstGeom>
            <a:solidFill>
              <a:schemeClr val="accent1">
                <a:lumMod val="60000"/>
                <a:lumOff val="4000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14" name="椭圆 13"/>
            <p:cNvSpPr/>
            <p:nvPr/>
          </p:nvSpPr>
          <p:spPr>
            <a:xfrm>
              <a:off x="16888"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sp>
          <p:nvSpPr>
            <p:cNvPr id="15" name="椭圆 14"/>
            <p:cNvSpPr/>
            <p:nvPr/>
          </p:nvSpPr>
          <p:spPr>
            <a:xfrm>
              <a:off x="13982"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cxnSp>
          <p:nvCxnSpPr>
            <p:cNvPr id="16" name="直接箭头连接符 15"/>
            <p:cNvCxnSpPr>
              <a:stCxn id="13" idx="3"/>
              <a:endCxn id="15" idx="0"/>
            </p:cNvCxnSpPr>
            <p:nvPr/>
          </p:nvCxnSpPr>
          <p:spPr>
            <a:xfrm flipH="1">
              <a:off x="14549" y="4060"/>
              <a:ext cx="1031"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13" idx="5"/>
              <a:endCxn id="14" idx="0"/>
            </p:cNvCxnSpPr>
            <p:nvPr/>
          </p:nvCxnSpPr>
          <p:spPr>
            <a:xfrm>
              <a:off x="16382" y="4060"/>
              <a:ext cx="1073"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sp>
        <p:nvSpPr>
          <p:cNvPr id="18" name="内容占位符 17"/>
          <p:cNvSpPr>
            <a:spLocks noGrp="1"/>
          </p:cNvSpPr>
          <p:nvPr>
            <p:ph idx="13"/>
          </p:nvPr>
        </p:nvSpPr>
        <p:spPr>
          <a:xfrm>
            <a:off x="533400" y="1102360"/>
            <a:ext cx="7819390" cy="1544955"/>
          </a:xfrm>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C</a:t>
            </a:r>
            <a:r>
              <a:rPr lang="zh-CN" altLang="en-US" sz="2400" dirty="0">
                <a:solidFill>
                  <a:schemeClr val="tx1"/>
                </a:solidFill>
              </a:rPr>
              <a:t>给定的条件下，</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被阻断</a:t>
            </a:r>
            <a:r>
              <a:rPr lang="en-US" altLang="zh-CN" sz="2400" dirty="0">
                <a:solidFill>
                  <a:schemeClr val="tx1"/>
                </a:solidFill>
              </a:rPr>
              <a:t>(blocked)</a:t>
            </a:r>
            <a:r>
              <a:rPr lang="zh-CN" altLang="en-US" sz="2400" dirty="0">
                <a:solidFill>
                  <a:schemeClr val="tx1"/>
                </a:solidFill>
              </a:rPr>
              <a:t>是独立的</a:t>
            </a:r>
            <a:endParaRPr lang="zh-CN" altLang="en-US" sz="2400" dirty="0">
              <a:solidFill>
                <a:schemeClr val="tx1"/>
              </a:solidFill>
            </a:endParaRPr>
          </a:p>
          <a:p>
            <a:pPr lvl="1">
              <a:lnSpc>
                <a:spcPct val="150000"/>
              </a:lnSpc>
            </a:pPr>
            <a:r>
              <a:rPr lang="zh-CN" altLang="en-US" sz="2055" dirty="0">
                <a:solidFill>
                  <a:schemeClr val="tx1"/>
                </a:solidFill>
              </a:rPr>
              <a:t>条件独立：</a:t>
            </a:r>
            <a:r>
              <a:rPr lang="en-US" altLang="zh-CN" sz="2055" dirty="0">
                <a:solidFill>
                  <a:schemeClr val="tx1"/>
                </a:solidFill>
              </a:rPr>
              <a:t>tail - to -tail</a:t>
            </a:r>
            <a:endParaRPr lang="en-US" altLang="zh-CN" sz="2055" dirty="0">
              <a:solidFill>
                <a:schemeClr val="tx1"/>
              </a:solidFill>
            </a:endParaRPr>
          </a:p>
        </p:txBody>
      </p:sp>
      <p:graphicFrame>
        <p:nvGraphicFramePr>
          <p:cNvPr id="19" name="对象 18">
            <a:hlinkClick r:id="" action="ppaction://ole?verb=0"/>
          </p:cNvPr>
          <p:cNvGraphicFramePr>
            <a:graphicFrameLocks noChangeAspect="1"/>
          </p:cNvGraphicFramePr>
          <p:nvPr/>
        </p:nvGraphicFramePr>
        <p:xfrm>
          <a:off x="316865" y="4454525"/>
          <a:ext cx="6767195" cy="1678940"/>
        </p:xfrm>
        <a:graphic>
          <a:graphicData uri="http://schemas.openxmlformats.org/presentationml/2006/ole">
            <mc:AlternateContent xmlns:mc="http://schemas.openxmlformats.org/markup-compatibility/2006">
              <mc:Choice xmlns:v="urn:schemas-microsoft-com:vml" Requires="v">
                <p:oleObj spid="_x0000_s13342" name="公式" r:id="rId3" imgW="1739900" imgH="431800" progId="Equation.3">
                  <p:embed/>
                </p:oleObj>
              </mc:Choice>
              <mc:Fallback>
                <p:oleObj name="公式" r:id="rId3" imgW="1739900" imgH="431800" progId="Equation.3">
                  <p:embed/>
                  <p:pic>
                    <p:nvPicPr>
                      <p:cNvPr id="0" name="图片 3072"/>
                      <p:cNvPicPr/>
                      <p:nvPr/>
                    </p:nvPicPr>
                    <p:blipFill>
                      <a:blip r:embed="rId4"/>
                      <a:stretch>
                        <a:fillRect/>
                      </a:stretch>
                    </p:blipFill>
                    <p:spPr>
                      <a:xfrm>
                        <a:off x="316865" y="4454525"/>
                        <a:ext cx="6767195" cy="167894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贝叶斯网络判定条件独立</a:t>
            </a:r>
            <a:r>
              <a:rPr lang="en-US" altLang="zh-CN" dirty="0"/>
              <a:t>-02</a:t>
            </a:r>
            <a:endParaRPr lang="en-US" altLang="zh-CN" dirty="0"/>
          </a:p>
        </p:txBody>
      </p:sp>
      <p:graphicFrame>
        <p:nvGraphicFramePr>
          <p:cNvPr id="6" name="对象 5">
            <a:hlinkClick r:id="" action="ppaction://ole?verb=0"/>
          </p:cNvPr>
          <p:cNvGraphicFramePr>
            <a:graphicFrameLocks noChangeAspect="1"/>
          </p:cNvGraphicFramePr>
          <p:nvPr/>
        </p:nvGraphicFramePr>
        <p:xfrm>
          <a:off x="533400" y="4267200"/>
          <a:ext cx="4932045" cy="523240"/>
        </p:xfrm>
        <a:graphic>
          <a:graphicData uri="http://schemas.openxmlformats.org/presentationml/2006/ole">
            <mc:AlternateContent xmlns:mc="http://schemas.openxmlformats.org/markup-compatibility/2006">
              <mc:Choice xmlns:v="urn:schemas-microsoft-com:vml" Requires="v">
                <p:oleObj spid="_x0000_s14365" name="" r:id="rId1" imgW="1917065" imgH="203200" progId="Equation.KSEE3">
                  <p:embed/>
                </p:oleObj>
              </mc:Choice>
              <mc:Fallback>
                <p:oleObj name="" r:id="rId1" imgW="1917065" imgH="203200" progId="Equation.KSEE3">
                  <p:embed/>
                  <p:pic>
                    <p:nvPicPr>
                      <p:cNvPr id="0" name="图片 7168"/>
                      <p:cNvPicPr/>
                      <p:nvPr/>
                    </p:nvPicPr>
                    <p:blipFill>
                      <a:blip r:embed="rId2"/>
                      <a:stretch>
                        <a:fillRect/>
                      </a:stretch>
                    </p:blipFill>
                    <p:spPr>
                      <a:xfrm>
                        <a:off x="533400" y="4267200"/>
                        <a:ext cx="4932045" cy="523240"/>
                      </a:xfrm>
                      <a:prstGeom prst="rect">
                        <a:avLst/>
                      </a:prstGeom>
                    </p:spPr>
                  </p:pic>
                </p:oleObj>
              </mc:Fallback>
            </mc:AlternateContent>
          </a:graphicData>
        </a:graphic>
      </p:graphicFrame>
      <p:sp>
        <p:nvSpPr>
          <p:cNvPr id="18" name="内容占位符 17"/>
          <p:cNvSpPr>
            <a:spLocks noGrp="1"/>
          </p:cNvSpPr>
          <p:nvPr>
            <p:ph idx="13"/>
          </p:nvPr>
        </p:nvSpPr>
        <p:spPr>
          <a:xfrm>
            <a:off x="533400" y="1102360"/>
            <a:ext cx="7819390" cy="1544955"/>
          </a:xfrm>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C</a:t>
            </a:r>
            <a:r>
              <a:rPr lang="zh-CN" altLang="en-US" sz="2400" dirty="0">
                <a:solidFill>
                  <a:schemeClr val="tx1"/>
                </a:solidFill>
              </a:rPr>
              <a:t>给定的条件下，</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被阻断</a:t>
            </a:r>
            <a:r>
              <a:rPr lang="en-US" altLang="zh-CN" sz="2400" dirty="0">
                <a:solidFill>
                  <a:schemeClr val="tx1"/>
                </a:solidFill>
              </a:rPr>
              <a:t>(blocked)</a:t>
            </a:r>
            <a:r>
              <a:rPr lang="zh-CN" altLang="en-US" sz="2400" dirty="0">
                <a:solidFill>
                  <a:schemeClr val="tx1"/>
                </a:solidFill>
              </a:rPr>
              <a:t>是独立的</a:t>
            </a:r>
            <a:endParaRPr lang="zh-CN" altLang="en-US" sz="2400" dirty="0">
              <a:solidFill>
                <a:schemeClr val="tx1"/>
              </a:solidFill>
            </a:endParaRPr>
          </a:p>
          <a:p>
            <a:pPr lvl="1">
              <a:lnSpc>
                <a:spcPct val="150000"/>
              </a:lnSpc>
            </a:pPr>
            <a:r>
              <a:rPr lang="zh-CN" altLang="en-US" sz="2055" dirty="0">
                <a:solidFill>
                  <a:schemeClr val="tx1"/>
                </a:solidFill>
              </a:rPr>
              <a:t>条件独立：</a:t>
            </a:r>
            <a:r>
              <a:rPr lang="en-US" altLang="zh-CN" sz="2055" dirty="0">
                <a:solidFill>
                  <a:schemeClr val="tx1"/>
                </a:solidFill>
              </a:rPr>
              <a:t>head- to -tail</a:t>
            </a:r>
            <a:endParaRPr lang="en-US" altLang="zh-CN" sz="2055" dirty="0">
              <a:solidFill>
                <a:schemeClr val="tx1"/>
              </a:solidFill>
            </a:endParaRPr>
          </a:p>
        </p:txBody>
      </p:sp>
      <p:grpSp>
        <p:nvGrpSpPr>
          <p:cNvPr id="33" name="组合 32"/>
          <p:cNvGrpSpPr/>
          <p:nvPr/>
        </p:nvGrpSpPr>
        <p:grpSpPr>
          <a:xfrm>
            <a:off x="610235" y="2465070"/>
            <a:ext cx="10607675" cy="612140"/>
            <a:chOff x="961" y="3687"/>
            <a:chExt cx="16705" cy="964"/>
          </a:xfrm>
        </p:grpSpPr>
        <p:grpSp>
          <p:nvGrpSpPr>
            <p:cNvPr id="24" name="组合 23"/>
            <p:cNvGrpSpPr/>
            <p:nvPr/>
          </p:nvGrpSpPr>
          <p:grpSpPr>
            <a:xfrm>
              <a:off x="961" y="3687"/>
              <a:ext cx="7890" cy="964"/>
              <a:chOff x="1253" y="3902"/>
              <a:chExt cx="7890" cy="964"/>
            </a:xfrm>
          </p:grpSpPr>
          <p:grpSp>
            <p:nvGrpSpPr>
              <p:cNvPr id="11" name="组合 10"/>
              <p:cNvGrpSpPr/>
              <p:nvPr/>
            </p:nvGrpSpPr>
            <p:grpSpPr>
              <a:xfrm>
                <a:off x="1253" y="3902"/>
                <a:ext cx="7890" cy="964"/>
                <a:chOff x="1253" y="3902"/>
                <a:chExt cx="7890" cy="964"/>
              </a:xfrm>
            </p:grpSpPr>
            <p:sp>
              <p:nvSpPr>
                <p:cNvPr id="8" name="椭圆 7"/>
                <p:cNvSpPr/>
                <p:nvPr/>
              </p:nvSpPr>
              <p:spPr>
                <a:xfrm>
                  <a:off x="4631"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9" name="椭圆 8"/>
                <p:cNvSpPr/>
                <p:nvPr/>
              </p:nvSpPr>
              <p:spPr>
                <a:xfrm>
                  <a:off x="8009"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sp>
              <p:nvSpPr>
                <p:cNvPr id="10" name="椭圆 9"/>
                <p:cNvSpPr/>
                <p:nvPr/>
              </p:nvSpPr>
              <p:spPr>
                <a:xfrm>
                  <a:off x="1253"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grpSp>
          <p:cxnSp>
            <p:nvCxnSpPr>
              <p:cNvPr id="2" name="直接箭头连接符 1"/>
              <p:cNvCxnSpPr>
                <a:stCxn id="8" idx="2"/>
                <a:endCxn id="10" idx="6"/>
              </p:cNvCxnSpPr>
              <p:nvPr/>
            </p:nvCxnSpPr>
            <p:spPr>
              <a:xfrm flipH="1">
                <a:off x="2387" y="4384"/>
                <a:ext cx="2244" cy="0"/>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a:stCxn id="8" idx="6"/>
                <a:endCxn id="9" idx="2"/>
              </p:cNvCxnSpPr>
              <p:nvPr/>
            </p:nvCxnSpPr>
            <p:spPr>
              <a:xfrm>
                <a:off x="5765" y="4384"/>
                <a:ext cx="2244" cy="0"/>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grpSp>
          <p:nvGrpSpPr>
            <p:cNvPr id="25" name="组合 24"/>
            <p:cNvGrpSpPr/>
            <p:nvPr/>
          </p:nvGrpSpPr>
          <p:grpSpPr>
            <a:xfrm>
              <a:off x="9776" y="3687"/>
              <a:ext cx="7890" cy="964"/>
              <a:chOff x="1253" y="3902"/>
              <a:chExt cx="7890" cy="964"/>
            </a:xfrm>
          </p:grpSpPr>
          <p:grpSp>
            <p:nvGrpSpPr>
              <p:cNvPr id="26" name="组合 25"/>
              <p:cNvGrpSpPr/>
              <p:nvPr/>
            </p:nvGrpSpPr>
            <p:grpSpPr>
              <a:xfrm>
                <a:off x="1253" y="3902"/>
                <a:ext cx="7890" cy="964"/>
                <a:chOff x="1253" y="3902"/>
                <a:chExt cx="7890" cy="964"/>
              </a:xfrm>
            </p:grpSpPr>
            <p:sp>
              <p:nvSpPr>
                <p:cNvPr id="27" name="椭圆 26"/>
                <p:cNvSpPr/>
                <p:nvPr/>
              </p:nvSpPr>
              <p:spPr>
                <a:xfrm>
                  <a:off x="4631" y="3902"/>
                  <a:ext cx="1134" cy="964"/>
                </a:xfrm>
                <a:prstGeom prst="ellipse">
                  <a:avLst/>
                </a:prstGeom>
                <a:solidFill>
                  <a:schemeClr val="accent1">
                    <a:lumMod val="60000"/>
                    <a:lumOff val="4000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28" name="椭圆 27"/>
                <p:cNvSpPr/>
                <p:nvPr/>
              </p:nvSpPr>
              <p:spPr>
                <a:xfrm>
                  <a:off x="8009"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sp>
              <p:nvSpPr>
                <p:cNvPr id="29" name="椭圆 28"/>
                <p:cNvSpPr/>
                <p:nvPr/>
              </p:nvSpPr>
              <p:spPr>
                <a:xfrm>
                  <a:off x="1253"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grpSp>
          <p:cxnSp>
            <p:nvCxnSpPr>
              <p:cNvPr id="30" name="直接箭头连接符 29"/>
              <p:cNvCxnSpPr>
                <a:stCxn id="27" idx="2"/>
                <a:endCxn id="29" idx="6"/>
              </p:cNvCxnSpPr>
              <p:nvPr/>
            </p:nvCxnSpPr>
            <p:spPr>
              <a:xfrm flipH="1">
                <a:off x="2387" y="4384"/>
                <a:ext cx="2244" cy="0"/>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 name="直接箭头连接符 30"/>
              <p:cNvCxnSpPr>
                <a:stCxn id="27" idx="6"/>
                <a:endCxn id="28" idx="2"/>
              </p:cNvCxnSpPr>
              <p:nvPr/>
            </p:nvCxnSpPr>
            <p:spPr>
              <a:xfrm>
                <a:off x="5765" y="4384"/>
                <a:ext cx="2244" cy="0"/>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grpSp>
      <p:graphicFrame>
        <p:nvGraphicFramePr>
          <p:cNvPr id="32" name="对象 31">
            <a:hlinkClick r:id="" action="ppaction://ole?verb=0"/>
          </p:cNvPr>
          <p:cNvGraphicFramePr>
            <a:graphicFrameLocks noChangeAspect="1"/>
          </p:cNvGraphicFramePr>
          <p:nvPr/>
        </p:nvGraphicFramePr>
        <p:xfrm>
          <a:off x="5531485" y="3077210"/>
          <a:ext cx="5941695" cy="3526155"/>
        </p:xfrm>
        <a:graphic>
          <a:graphicData uri="http://schemas.openxmlformats.org/presentationml/2006/ole">
            <mc:AlternateContent xmlns:mc="http://schemas.openxmlformats.org/markup-compatibility/2006">
              <mc:Choice xmlns:v="urn:schemas-microsoft-com:vml" Requires="v">
                <p:oleObj spid="_x0000_s14366" name="" r:id="rId3" imgW="1905000" imgH="1130300" progId="Equation.KSEE3">
                  <p:embed/>
                </p:oleObj>
              </mc:Choice>
              <mc:Fallback>
                <p:oleObj name="" r:id="rId3" imgW="1905000" imgH="1130300" progId="Equation.KSEE3">
                  <p:embed/>
                  <p:pic>
                    <p:nvPicPr>
                      <p:cNvPr id="0" name="图片 4096"/>
                      <p:cNvPicPr/>
                      <p:nvPr/>
                    </p:nvPicPr>
                    <p:blipFill>
                      <a:blip r:embed="rId4"/>
                      <a:stretch>
                        <a:fillRect/>
                      </a:stretch>
                    </p:blipFill>
                    <p:spPr>
                      <a:xfrm>
                        <a:off x="5531485" y="3077210"/>
                        <a:ext cx="5941695" cy="3526155"/>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贝叶斯网络判定条件独立</a:t>
            </a:r>
            <a:r>
              <a:rPr lang="en-US" altLang="zh-CN" dirty="0"/>
              <a:t>-03</a:t>
            </a:r>
            <a:endParaRPr lang="en-US" altLang="zh-CN" dirty="0"/>
          </a:p>
        </p:txBody>
      </p:sp>
      <p:graphicFrame>
        <p:nvGraphicFramePr>
          <p:cNvPr id="6" name="对象 5">
            <a:hlinkClick r:id="" action="ppaction://ole?verb=0"/>
          </p:cNvPr>
          <p:cNvGraphicFramePr>
            <a:graphicFrameLocks noChangeAspect="1"/>
          </p:cNvGraphicFramePr>
          <p:nvPr/>
        </p:nvGraphicFramePr>
        <p:xfrm>
          <a:off x="891540" y="2777173"/>
          <a:ext cx="6403340" cy="692785"/>
        </p:xfrm>
        <a:graphic>
          <a:graphicData uri="http://schemas.openxmlformats.org/presentationml/2006/ole">
            <mc:AlternateContent xmlns:mc="http://schemas.openxmlformats.org/markup-compatibility/2006">
              <mc:Choice xmlns:v="urn:schemas-microsoft-com:vml" Requires="v">
                <p:oleObj spid="_x0000_s15389" name="" r:id="rId1" imgW="1879600" imgH="203200" progId="Equation.KSEE3">
                  <p:embed/>
                </p:oleObj>
              </mc:Choice>
              <mc:Fallback>
                <p:oleObj name="" r:id="rId1" imgW="1879600" imgH="203200" progId="Equation.KSEE3">
                  <p:embed/>
                  <p:pic>
                    <p:nvPicPr>
                      <p:cNvPr id="0" name="图片 7168"/>
                      <p:cNvPicPr/>
                      <p:nvPr/>
                    </p:nvPicPr>
                    <p:blipFill>
                      <a:blip r:embed="rId2"/>
                      <a:stretch>
                        <a:fillRect/>
                      </a:stretch>
                    </p:blipFill>
                    <p:spPr>
                      <a:xfrm>
                        <a:off x="891540" y="2777173"/>
                        <a:ext cx="6403340" cy="692785"/>
                      </a:xfrm>
                      <a:prstGeom prst="rect">
                        <a:avLst/>
                      </a:prstGeom>
                    </p:spPr>
                  </p:pic>
                </p:oleObj>
              </mc:Fallback>
            </mc:AlternateContent>
          </a:graphicData>
        </a:graphic>
      </p:graphicFrame>
      <p:grpSp>
        <p:nvGrpSpPr>
          <p:cNvPr id="7" name="组合 6"/>
          <p:cNvGrpSpPr/>
          <p:nvPr/>
        </p:nvGrpSpPr>
        <p:grpSpPr>
          <a:xfrm>
            <a:off x="8457565" y="1365250"/>
            <a:ext cx="2565400" cy="2105025"/>
            <a:chOff x="13319" y="1819"/>
            <a:chExt cx="4040" cy="3315"/>
          </a:xfrm>
        </p:grpSpPr>
        <p:sp>
          <p:nvSpPr>
            <p:cNvPr id="8" name="椭圆 7"/>
            <p:cNvSpPr/>
            <p:nvPr/>
          </p:nvSpPr>
          <p:spPr>
            <a:xfrm>
              <a:off x="14793" y="4170"/>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9" name="椭圆 8"/>
            <p:cNvSpPr/>
            <p:nvPr/>
          </p:nvSpPr>
          <p:spPr>
            <a:xfrm>
              <a:off x="13319"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sp>
          <p:nvSpPr>
            <p:cNvPr id="10" name="椭圆 9"/>
            <p:cNvSpPr/>
            <p:nvPr/>
          </p:nvSpPr>
          <p:spPr>
            <a:xfrm>
              <a:off x="16225"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cxnSp>
          <p:nvCxnSpPr>
            <p:cNvPr id="2" name="直接箭头连接符 1"/>
            <p:cNvCxnSpPr>
              <a:stCxn id="8" idx="3"/>
              <a:endCxn id="10" idx="0"/>
            </p:cNvCxnSpPr>
            <p:nvPr/>
          </p:nvCxnSpPr>
          <p:spPr>
            <a:xfrm rot="10800000" flipH="1">
              <a:off x="15761" y="2783"/>
              <a:ext cx="1031"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a:stCxn id="8" idx="5"/>
              <a:endCxn id="9" idx="0"/>
            </p:cNvCxnSpPr>
            <p:nvPr/>
          </p:nvCxnSpPr>
          <p:spPr>
            <a:xfrm rot="10800000">
              <a:off x="13886" y="2783"/>
              <a:ext cx="1073"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grpSp>
      <p:sp>
        <p:nvSpPr>
          <p:cNvPr id="18" name="内容占位符 17"/>
          <p:cNvSpPr>
            <a:spLocks noGrp="1"/>
          </p:cNvSpPr>
          <p:nvPr>
            <p:ph idx="13"/>
          </p:nvPr>
        </p:nvSpPr>
        <p:spPr>
          <a:xfrm>
            <a:off x="533400" y="1102360"/>
            <a:ext cx="7819390" cy="1544955"/>
          </a:xfrm>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C</a:t>
            </a:r>
            <a:r>
              <a:rPr lang="zh-CN" altLang="en-US" sz="2400" dirty="0">
                <a:solidFill>
                  <a:schemeClr val="tx1"/>
                </a:solidFill>
              </a:rPr>
              <a:t>未知的情况下，</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被阻断</a:t>
            </a:r>
            <a:r>
              <a:rPr lang="en-US" altLang="zh-CN" sz="2400" dirty="0">
                <a:solidFill>
                  <a:schemeClr val="tx1"/>
                </a:solidFill>
              </a:rPr>
              <a:t>(blocked)</a:t>
            </a:r>
            <a:r>
              <a:rPr lang="zh-CN" altLang="en-US" sz="2400" dirty="0">
                <a:solidFill>
                  <a:schemeClr val="tx1"/>
                </a:solidFill>
              </a:rPr>
              <a:t>，是独立的</a:t>
            </a:r>
            <a:endParaRPr lang="zh-CN" altLang="en-US" sz="2400" dirty="0">
              <a:solidFill>
                <a:schemeClr val="tx1"/>
              </a:solidFill>
            </a:endParaRPr>
          </a:p>
          <a:p>
            <a:pPr lvl="1">
              <a:lnSpc>
                <a:spcPct val="150000"/>
              </a:lnSpc>
            </a:pPr>
            <a:r>
              <a:rPr lang="zh-CN" altLang="en-US" sz="2055" dirty="0">
                <a:solidFill>
                  <a:schemeClr val="tx1"/>
                </a:solidFill>
              </a:rPr>
              <a:t>条件独立：</a:t>
            </a:r>
            <a:r>
              <a:rPr lang="en-US" altLang="zh-CN" sz="2055" dirty="0">
                <a:solidFill>
                  <a:schemeClr val="tx1"/>
                </a:solidFill>
              </a:rPr>
              <a:t>head - to - head</a:t>
            </a:r>
            <a:endParaRPr lang="en-US" altLang="zh-CN" sz="2055" dirty="0">
              <a:solidFill>
                <a:schemeClr val="tx1"/>
              </a:solidFill>
            </a:endParaRPr>
          </a:p>
        </p:txBody>
      </p:sp>
      <p:grpSp>
        <p:nvGrpSpPr>
          <p:cNvPr id="11" name="组合 10"/>
          <p:cNvGrpSpPr/>
          <p:nvPr/>
        </p:nvGrpSpPr>
        <p:grpSpPr>
          <a:xfrm>
            <a:off x="8457565" y="3821430"/>
            <a:ext cx="2565400" cy="2105025"/>
            <a:chOff x="13319" y="1819"/>
            <a:chExt cx="4040" cy="3315"/>
          </a:xfrm>
        </p:grpSpPr>
        <p:sp>
          <p:nvSpPr>
            <p:cNvPr id="20" name="椭圆 19"/>
            <p:cNvSpPr/>
            <p:nvPr/>
          </p:nvSpPr>
          <p:spPr>
            <a:xfrm>
              <a:off x="14793" y="4170"/>
              <a:ext cx="1134" cy="964"/>
            </a:xfrm>
            <a:prstGeom prst="ellipse">
              <a:avLst/>
            </a:prstGeom>
            <a:solidFill>
              <a:schemeClr val="accent1">
                <a:lumMod val="60000"/>
                <a:lumOff val="4000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endParaRPr lang="en-US" altLang="zh-CN" b="1">
                <a:solidFill>
                  <a:srgbClr val="FF0000"/>
                </a:solidFill>
              </a:endParaRPr>
            </a:p>
          </p:txBody>
        </p:sp>
        <p:sp>
          <p:nvSpPr>
            <p:cNvPr id="21" name="椭圆 20"/>
            <p:cNvSpPr/>
            <p:nvPr/>
          </p:nvSpPr>
          <p:spPr>
            <a:xfrm>
              <a:off x="13319"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endParaRPr lang="en-US" altLang="zh-CN" b="1">
                <a:solidFill>
                  <a:srgbClr val="FF0000"/>
                </a:solidFill>
              </a:endParaRPr>
            </a:p>
          </p:txBody>
        </p:sp>
        <p:sp>
          <p:nvSpPr>
            <p:cNvPr id="22" name="椭圆 21"/>
            <p:cNvSpPr/>
            <p:nvPr/>
          </p:nvSpPr>
          <p:spPr>
            <a:xfrm>
              <a:off x="16225"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endParaRPr lang="en-US" altLang="zh-CN" b="1">
                <a:solidFill>
                  <a:srgbClr val="FF0000"/>
                </a:solidFill>
              </a:endParaRPr>
            </a:p>
          </p:txBody>
        </p:sp>
        <p:cxnSp>
          <p:nvCxnSpPr>
            <p:cNvPr id="23" name="直接箭头连接符 22"/>
            <p:cNvCxnSpPr>
              <a:stCxn id="20" idx="3"/>
              <a:endCxn id="22" idx="0"/>
            </p:cNvCxnSpPr>
            <p:nvPr/>
          </p:nvCxnSpPr>
          <p:spPr>
            <a:xfrm rot="10800000" flipH="1">
              <a:off x="15761" y="2783"/>
              <a:ext cx="1031"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 name="直接箭头连接符 23"/>
            <p:cNvCxnSpPr>
              <a:stCxn id="20" idx="5"/>
              <a:endCxn id="21" idx="0"/>
            </p:cNvCxnSpPr>
            <p:nvPr/>
          </p:nvCxnSpPr>
          <p:spPr>
            <a:xfrm rot="10800000">
              <a:off x="13886" y="2783"/>
              <a:ext cx="1073"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grpSp>
      <p:graphicFrame>
        <p:nvGraphicFramePr>
          <p:cNvPr id="25" name="对象 24">
            <a:hlinkClick r:id="" action="ppaction://ole?verb=0"/>
          </p:cNvPr>
          <p:cNvGraphicFramePr>
            <a:graphicFrameLocks noChangeAspect="1"/>
          </p:cNvGraphicFramePr>
          <p:nvPr/>
        </p:nvGraphicFramePr>
        <p:xfrm>
          <a:off x="891540" y="3719195"/>
          <a:ext cx="6706235" cy="1595120"/>
        </p:xfrm>
        <a:graphic>
          <a:graphicData uri="http://schemas.openxmlformats.org/presentationml/2006/ole">
            <mc:AlternateContent xmlns:mc="http://schemas.openxmlformats.org/markup-compatibility/2006">
              <mc:Choice xmlns:v="urn:schemas-microsoft-com:vml" Requires="v">
                <p:oleObj spid="_x0000_s15390" name="" r:id="rId3" imgW="2349500" imgH="558800" progId="Equation.KSEE3">
                  <p:embed/>
                </p:oleObj>
              </mc:Choice>
              <mc:Fallback>
                <p:oleObj name="" r:id="rId3" imgW="2349500" imgH="558800" progId="Equation.KSEE3">
                  <p:embed/>
                  <p:pic>
                    <p:nvPicPr>
                      <p:cNvPr id="0" name="图片 5120"/>
                      <p:cNvPicPr/>
                      <p:nvPr/>
                    </p:nvPicPr>
                    <p:blipFill>
                      <a:blip r:embed="rId4"/>
                      <a:stretch>
                        <a:fillRect/>
                      </a:stretch>
                    </p:blipFill>
                    <p:spPr>
                      <a:xfrm>
                        <a:off x="891540" y="3719195"/>
                        <a:ext cx="6706235" cy="159512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3"/>
          </p:nvPr>
        </p:nvPicPr>
        <p:blipFill>
          <a:blip r:embed="rId1"/>
          <a:stretch>
            <a:fillRect/>
          </a:stretch>
        </p:blipFill>
        <p:spPr>
          <a:xfrm>
            <a:off x="1558290" y="1269554"/>
            <a:ext cx="9001000" cy="5065679"/>
          </a:xfrm>
          <a:prstGeom prst="rect">
            <a:avLst/>
          </a:prstGeom>
        </p:spPr>
      </p:pic>
      <p:sp>
        <p:nvSpPr>
          <p:cNvPr id="3" name="标题 2"/>
          <p:cNvSpPr>
            <a:spLocks noGrp="1"/>
          </p:cNvSpPr>
          <p:nvPr>
            <p:ph type="title"/>
          </p:nvPr>
        </p:nvSpPr>
        <p:spPr/>
        <p:txBody>
          <a:bodyPr/>
          <a:lstStyle/>
          <a:p>
            <a:r>
              <a:rPr lang="zh-CN" altLang="en-US"/>
              <a:t>严格是大爱</a:t>
            </a:r>
            <a:endParaRPr lang="zh-CN" altLang="en-US"/>
          </a:p>
        </p:txBody>
      </p:sp>
      <p:sp>
        <p:nvSpPr>
          <p:cNvPr id="7" name="矩形 6"/>
          <p:cNvSpPr/>
          <p:nvPr/>
        </p:nvSpPr>
        <p:spPr>
          <a:xfrm>
            <a:off x="1702718" y="2133650"/>
            <a:ext cx="3960440" cy="4032448"/>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 形 7"/>
          <p:cNvSpPr/>
          <p:nvPr/>
        </p:nvSpPr>
        <p:spPr>
          <a:xfrm rot="1902819" flipH="1">
            <a:off x="3257367" y="2688711"/>
            <a:ext cx="1014493" cy="2367535"/>
          </a:xfrm>
          <a:prstGeom prst="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p:cNvSpPr/>
          <p:nvPr/>
        </p:nvSpPr>
        <p:spPr>
          <a:xfrm>
            <a:off x="6383238" y="2133650"/>
            <a:ext cx="3960440" cy="4032448"/>
          </a:xfrm>
          <a:prstGeom prst="rect">
            <a:avLst/>
          </a:prstGeom>
          <a:noFill/>
          <a:ln w="762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9596" y="3003392"/>
            <a:ext cx="2142748" cy="21427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寄语</a:t>
            </a:r>
            <a:endParaRPr lang="zh-CN" altLang="en-US"/>
          </a:p>
        </p:txBody>
      </p:sp>
      <p:pic>
        <p:nvPicPr>
          <p:cNvPr id="2050" name="Picture 2" descr="http://s1.sinaimg.cn/large/0038578Agy6Ly3ilh2E00"/>
          <p:cNvPicPr>
            <a:picLocks noGrp="1" noChangeAspect="1" noChangeArrowheads="1"/>
          </p:cNvPicPr>
          <p:nvPr>
            <p:ph idx="13"/>
          </p:nvPr>
        </p:nvPicPr>
        <p:blipFill rotWithShape="1">
          <a:blip r:embed="rId1">
            <a:extLst>
              <a:ext uri="{28A0092B-C50C-407E-A947-70E740481C1C}">
                <a14:useLocalDpi xmlns:a14="http://schemas.microsoft.com/office/drawing/2010/main" val="0"/>
              </a:ext>
            </a:extLst>
          </a:blip>
          <a:srcRect l="3294" t="25312" r="47295" b="24194"/>
          <a:stretch>
            <a:fillRect/>
          </a:stretch>
        </p:blipFill>
        <p:spPr bwMode="auto">
          <a:xfrm>
            <a:off x="4150990" y="4221882"/>
            <a:ext cx="4320480" cy="2154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s11.sinaimg.cn/mw690/753273f9gdfb57556476a&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746" r="1493"/>
          <a:stretch>
            <a:fillRect/>
          </a:stretch>
        </p:blipFill>
        <p:spPr bwMode="auto">
          <a:xfrm>
            <a:off x="1414686" y="1358218"/>
            <a:ext cx="9433048" cy="2656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t>朴素贝叶斯</a:t>
            </a:r>
            <a:endParaRPr lang="zh-CN" altLang="en-US" sz="2400" dirty="0"/>
          </a:p>
          <a:p>
            <a:pPr>
              <a:lnSpc>
                <a:spcPct val="150000"/>
              </a:lnSpc>
            </a:pPr>
            <a:r>
              <a:rPr lang="zh-CN" altLang="en-US" sz="2400" dirty="0"/>
              <a:t>贝叶斯网络</a:t>
            </a:r>
            <a:endParaRPr lang="zh-CN" altLang="en-US" sz="2400" dirty="0"/>
          </a:p>
          <a:p>
            <a:pPr marL="0" indent="0">
              <a:lnSpc>
                <a:spcPct val="150000"/>
              </a:lnSpc>
              <a:buNone/>
            </a:pPr>
            <a:endParaRPr lang="en-US" altLang="zh-CN" sz="2400" dirty="0"/>
          </a:p>
        </p:txBody>
      </p:sp>
      <p:sp>
        <p:nvSpPr>
          <p:cNvPr id="3" name="标题 2"/>
          <p:cNvSpPr>
            <a:spLocks noGrp="1"/>
          </p:cNvSpPr>
          <p:nvPr>
            <p:ph type="title"/>
          </p:nvPr>
        </p:nvSpPr>
        <p:spPr/>
        <p:txBody>
          <a:bodyPr/>
          <a:lstStyle/>
          <a:p>
            <a:r>
              <a:rPr lang="zh-CN" altLang="en-US" dirty="0"/>
              <a:t>课程内容</a:t>
            </a:r>
            <a:endParaRPr lang="zh-CN" altLang="en-US" dirty="0"/>
          </a:p>
        </p:txBody>
      </p:sp>
      <p:sp>
        <p:nvSpPr>
          <p:cNvPr id="2" name="矩形 1"/>
          <p:cNvSpPr/>
          <p:nvPr/>
        </p:nvSpPr>
        <p:spPr>
          <a:xfrm>
            <a:off x="2205184" y="2900680"/>
            <a:ext cx="8159774" cy="2800767"/>
          </a:xfrm>
          <a:prstGeom prst="rect">
            <a:avLst/>
          </a:prstGeom>
        </p:spPr>
        <p:txBody>
          <a:bodyPr wrap="square">
            <a:spAutoFit/>
          </a:bodyPr>
          <a:lstStyle/>
          <a:p>
            <a:r>
              <a:rPr lang="zh-CN" altLang="en-US" sz="3200" b="1" dirty="0">
                <a:solidFill>
                  <a:srgbClr val="333333"/>
                </a:solidFill>
                <a:latin typeface="Arial" panose="020B0604020202020204" pitchFamily="34" charset="0"/>
              </a:rPr>
              <a:t>引子：三门问题</a:t>
            </a:r>
            <a:endParaRPr lang="en-US" altLang="zh-CN" sz="3200" b="1" dirty="0">
              <a:solidFill>
                <a:srgbClr val="333333"/>
              </a:solidFill>
              <a:latin typeface="Arial" panose="020B0604020202020204" pitchFamily="34" charset="0"/>
            </a:endParaRPr>
          </a:p>
          <a:p>
            <a:r>
              <a:rPr lang="zh-CN" altLang="en-US" sz="2400" dirty="0">
                <a:solidFill>
                  <a:srgbClr val="333333"/>
                </a:solidFill>
                <a:latin typeface="黑体" panose="02010609060101010101" pitchFamily="49" charset="-122"/>
                <a:ea typeface="黑体" panose="02010609060101010101" pitchFamily="49" charset="-122"/>
              </a:rPr>
              <a:t>参赛者会看见三扇关闭了的门，其中一扇的后面有一辆汽车，选中后面有车的那扇门可赢得该汽车，另外两扇门后面则各藏有一只山羊。当参赛者选定了一扇门，但未去开启它的时候，节目主持人开启剩下两扇门的其中一扇，露出其中一只山羊。主持人其后会问参赛者要不要换另一扇仍然关上的门。问题是：换另一扇门会否增加参赛者赢得汽车的机率？</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3429635"/>
          </a:xfrm>
        </p:spPr>
        <p:txBody>
          <a:bodyPr>
            <a:normAutofit/>
          </a:bodyPr>
          <a:lstStyle/>
          <a:p>
            <a:pPr>
              <a:lnSpc>
                <a:spcPct val="150000"/>
              </a:lnSpc>
            </a:pPr>
            <a:r>
              <a:rPr lang="zh-CN" altLang="en-US" sz="2400" dirty="0">
                <a:solidFill>
                  <a:schemeClr val="tx1"/>
                </a:solidFill>
              </a:rPr>
              <a:t>先验概率</a:t>
            </a:r>
            <a:r>
              <a:rPr lang="en-US" altLang="zh-CN" sz="2400" dirty="0">
                <a:solidFill>
                  <a:schemeClr val="tx1"/>
                </a:solidFill>
              </a:rPr>
              <a:t>P(A)</a:t>
            </a:r>
            <a:r>
              <a:rPr lang="zh-CN" altLang="en-US" sz="2400" dirty="0">
                <a:solidFill>
                  <a:schemeClr val="tx1"/>
                </a:solidFill>
              </a:rPr>
              <a:t>：在不考虑任何情况下，</a:t>
            </a:r>
            <a:r>
              <a:rPr lang="en-US" altLang="zh-CN" sz="2400" dirty="0">
                <a:solidFill>
                  <a:schemeClr val="tx1"/>
                </a:solidFill>
              </a:rPr>
              <a:t>A</a:t>
            </a:r>
            <a:r>
              <a:rPr lang="zh-CN" altLang="en-US" sz="2400" dirty="0">
                <a:solidFill>
                  <a:schemeClr val="tx1"/>
                </a:solidFill>
              </a:rPr>
              <a:t>事件发生的概率</a:t>
            </a:r>
            <a:endParaRPr lang="zh-CN" altLang="en-US" sz="2400" dirty="0">
              <a:solidFill>
                <a:schemeClr val="tx1"/>
              </a:solidFill>
            </a:endParaRPr>
          </a:p>
          <a:p>
            <a:pPr>
              <a:lnSpc>
                <a:spcPct val="150000"/>
              </a:lnSpc>
            </a:pPr>
            <a:r>
              <a:rPr lang="zh-CN" altLang="en-US" sz="2400" dirty="0">
                <a:sym typeface="+mn-ea"/>
              </a:rPr>
              <a:t>条件概率</a:t>
            </a:r>
            <a:r>
              <a:rPr lang="en-US" altLang="zh-CN" sz="2400" dirty="0">
                <a:sym typeface="+mn-ea"/>
              </a:rPr>
              <a:t>P(B|A)</a:t>
            </a:r>
            <a:r>
              <a:rPr lang="zh-CN" altLang="en-US" sz="2400" dirty="0">
                <a:sym typeface="+mn-ea"/>
              </a:rPr>
              <a:t>：</a:t>
            </a:r>
            <a:r>
              <a:rPr lang="en-US" altLang="zh-CN" sz="2400" dirty="0">
                <a:sym typeface="+mn-ea"/>
              </a:rPr>
              <a:t>A</a:t>
            </a:r>
            <a:r>
              <a:rPr lang="zh-CN" altLang="en-US" sz="2400" dirty="0">
                <a:sym typeface="+mn-ea"/>
              </a:rPr>
              <a:t>事件发生的情况下，</a:t>
            </a:r>
            <a:r>
              <a:rPr lang="en-US" altLang="zh-CN" sz="2400" dirty="0">
                <a:sym typeface="+mn-ea"/>
              </a:rPr>
              <a:t>B</a:t>
            </a:r>
            <a:r>
              <a:rPr lang="zh-CN" altLang="en-US" sz="2400" dirty="0">
                <a:sym typeface="+mn-ea"/>
              </a:rPr>
              <a:t>事件发生的概率</a:t>
            </a:r>
            <a:endParaRPr lang="en-US" altLang="zh-CN" sz="2400" dirty="0">
              <a:sym typeface="+mn-ea"/>
            </a:endParaRPr>
          </a:p>
          <a:p>
            <a:pPr>
              <a:lnSpc>
                <a:spcPct val="150000"/>
              </a:lnSpc>
            </a:pPr>
            <a:r>
              <a:rPr lang="zh-CN" altLang="en-US" sz="2400" dirty="0">
                <a:solidFill>
                  <a:schemeClr val="tx1"/>
                </a:solidFill>
              </a:rPr>
              <a:t>后验概率</a:t>
            </a:r>
            <a:r>
              <a:rPr lang="en-US" altLang="zh-CN" sz="2400" dirty="0">
                <a:solidFill>
                  <a:schemeClr val="tx1"/>
                </a:solidFill>
              </a:rPr>
              <a:t>P(A|B)</a:t>
            </a:r>
            <a:r>
              <a:rPr lang="zh-CN" altLang="en-US" sz="2400" dirty="0">
                <a:solidFill>
                  <a:schemeClr val="tx1"/>
                </a:solidFill>
              </a:rPr>
              <a:t>：在</a:t>
            </a:r>
            <a:r>
              <a:rPr lang="en-US" altLang="zh-CN" sz="2400" dirty="0">
                <a:solidFill>
                  <a:schemeClr val="tx1"/>
                </a:solidFill>
              </a:rPr>
              <a:t>B</a:t>
            </a:r>
            <a:r>
              <a:rPr lang="zh-CN" altLang="en-US" sz="2400" dirty="0">
                <a:solidFill>
                  <a:schemeClr val="tx1"/>
                </a:solidFill>
              </a:rPr>
              <a:t>事件发生之后，对</a:t>
            </a:r>
            <a:r>
              <a:rPr lang="en-US" altLang="zh-CN" sz="2400" dirty="0">
                <a:solidFill>
                  <a:schemeClr val="tx1"/>
                </a:solidFill>
              </a:rPr>
              <a:t>A</a:t>
            </a:r>
            <a:r>
              <a:rPr lang="zh-CN" altLang="en-US" sz="2400" dirty="0">
                <a:solidFill>
                  <a:schemeClr val="tx1"/>
                </a:solidFill>
              </a:rPr>
              <a:t>事件发生的概率的重新评估</a:t>
            </a:r>
            <a:endParaRPr lang="zh-CN" altLang="en-US" sz="2400" dirty="0">
              <a:solidFill>
                <a:schemeClr val="tx1"/>
              </a:solidFill>
            </a:endParaRPr>
          </a:p>
          <a:p>
            <a:pPr>
              <a:lnSpc>
                <a:spcPct val="150000"/>
              </a:lnSpc>
            </a:pPr>
            <a:r>
              <a:rPr lang="zh-CN" altLang="en-US" sz="2400" dirty="0">
                <a:solidFill>
                  <a:schemeClr val="tx1"/>
                </a:solidFill>
              </a:rPr>
              <a:t>全概率：如果</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A</a:t>
            </a:r>
            <a:r>
              <a:rPr lang="en-US" altLang="zh-CN" sz="2400" baseline="30000" dirty="0">
                <a:solidFill>
                  <a:schemeClr val="tx1"/>
                </a:solidFill>
              </a:rPr>
              <a:t>'</a:t>
            </a:r>
            <a:r>
              <a:rPr lang="zh-CN" altLang="en-US" sz="2400" dirty="0">
                <a:solidFill>
                  <a:schemeClr val="tx1"/>
                </a:solidFill>
              </a:rPr>
              <a:t>构成样本空间的一个划分，那么事件</a:t>
            </a:r>
            <a:r>
              <a:rPr lang="en-US" altLang="zh-CN" sz="2400" dirty="0">
                <a:solidFill>
                  <a:schemeClr val="tx1"/>
                </a:solidFill>
              </a:rPr>
              <a:t>B</a:t>
            </a:r>
            <a:r>
              <a:rPr lang="zh-CN" altLang="en-US" sz="2400" dirty="0">
                <a:solidFill>
                  <a:schemeClr val="tx1"/>
                </a:solidFill>
              </a:rPr>
              <a:t>的概率为：</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A</a:t>
            </a:r>
            <a:r>
              <a:rPr lang="en-US" altLang="zh-CN" sz="2400" baseline="30000" dirty="0">
                <a:solidFill>
                  <a:schemeClr val="tx1"/>
                </a:solidFill>
              </a:rPr>
              <a:t>'</a:t>
            </a:r>
            <a:r>
              <a:rPr lang="zh-CN" altLang="en-US" sz="2400" dirty="0">
                <a:solidFill>
                  <a:schemeClr val="tx1"/>
                </a:solidFill>
              </a:rPr>
              <a:t>的概率分别乘以</a:t>
            </a:r>
            <a:r>
              <a:rPr lang="en-US" altLang="zh-CN" sz="2400" dirty="0">
                <a:solidFill>
                  <a:schemeClr val="tx1"/>
                </a:solidFill>
              </a:rPr>
              <a:t>B</a:t>
            </a:r>
            <a:r>
              <a:rPr lang="zh-CN" altLang="en-US" sz="2400" dirty="0">
                <a:solidFill>
                  <a:schemeClr val="tx1"/>
                </a:solidFill>
              </a:rPr>
              <a:t>对这两个事件的概率之和。</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贝叶斯定理相关公式</a:t>
            </a:r>
            <a:endParaRPr lang="zh-CN" dirty="0"/>
          </a:p>
        </p:txBody>
      </p:sp>
      <p:graphicFrame>
        <p:nvGraphicFramePr>
          <p:cNvPr id="5" name="对象 4">
            <a:hlinkClick r:id="" action="ppaction://ole?verb=0"/>
          </p:cNvPr>
          <p:cNvGraphicFramePr>
            <a:graphicFrameLocks noChangeAspect="1"/>
          </p:cNvGraphicFramePr>
          <p:nvPr/>
        </p:nvGraphicFramePr>
        <p:xfrm>
          <a:off x="2168524" y="4567397"/>
          <a:ext cx="7009130" cy="628015"/>
        </p:xfrm>
        <a:graphic>
          <a:graphicData uri="http://schemas.openxmlformats.org/presentationml/2006/ole">
            <mc:AlternateContent xmlns:mc="http://schemas.openxmlformats.org/markup-compatibility/2006">
              <mc:Choice xmlns:v="urn:schemas-microsoft-com:vml" Requires="v">
                <p:oleObj spid="_x0000_s1072" name="" r:id="rId1" imgW="2552700" imgH="228600" progId="Equation.KSEE3">
                  <p:embed/>
                </p:oleObj>
              </mc:Choice>
              <mc:Fallback>
                <p:oleObj name="" r:id="rId1" imgW="2552700" imgH="228600" progId="Equation.KSEE3">
                  <p:embed/>
                  <p:pic>
                    <p:nvPicPr>
                      <p:cNvPr id="0" name="图片 1024"/>
                      <p:cNvPicPr/>
                      <p:nvPr/>
                    </p:nvPicPr>
                    <p:blipFill>
                      <a:blip r:embed="rId2"/>
                      <a:stretch>
                        <a:fillRect/>
                      </a:stretch>
                    </p:blipFill>
                    <p:spPr>
                      <a:xfrm>
                        <a:off x="2168524" y="4567397"/>
                        <a:ext cx="7009130" cy="62801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68714" y="5302290"/>
          <a:ext cx="3985260" cy="1042035"/>
        </p:xfrm>
        <a:graphic>
          <a:graphicData uri="http://schemas.openxmlformats.org/presentationml/2006/ole">
            <mc:AlternateContent xmlns:mc="http://schemas.openxmlformats.org/markup-compatibility/2006">
              <mc:Choice xmlns:v="urn:schemas-microsoft-com:vml" Requires="v">
                <p:oleObj spid="_x0000_s1073" name="" r:id="rId3" imgW="1651000" imgH="431800" progId="Equation.KSEE3">
                  <p:embed/>
                </p:oleObj>
              </mc:Choice>
              <mc:Fallback>
                <p:oleObj name="" r:id="rId3" imgW="1651000" imgH="431800" progId="Equation.KSEE3">
                  <p:embed/>
                  <p:pic>
                    <p:nvPicPr>
                      <p:cNvPr id="0" name="图片 1025"/>
                      <p:cNvPicPr/>
                      <p:nvPr/>
                    </p:nvPicPr>
                    <p:blipFill>
                      <a:blip r:embed="rId4"/>
                      <a:stretch>
                        <a:fillRect/>
                      </a:stretch>
                    </p:blipFill>
                    <p:spPr>
                      <a:xfrm>
                        <a:off x="2168714" y="5302290"/>
                        <a:ext cx="3985260" cy="10420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816023" y="1327150"/>
          <a:ext cx="3013075" cy="1125855"/>
        </p:xfrm>
        <a:graphic>
          <a:graphicData uri="http://schemas.openxmlformats.org/presentationml/2006/ole">
            <mc:AlternateContent xmlns:mc="http://schemas.openxmlformats.org/markup-compatibility/2006">
              <mc:Choice xmlns:v="urn:schemas-microsoft-com:vml" Requires="v">
                <p:oleObj spid="_x0000_s1074" name="公式" r:id="rId5" imgW="1130300" imgH="419100" progId="Equation.3">
                  <p:embed/>
                </p:oleObj>
              </mc:Choice>
              <mc:Fallback>
                <p:oleObj name="公式" r:id="rId5" imgW="1130300" imgH="419100" progId="Equation.3">
                  <p:embed/>
                  <p:pic>
                    <p:nvPicPr>
                      <p:cNvPr id="0" name="对象 5">
                        <a:hlinkClick r:id="" action="ppaction://ole?verb=0"/>
                      </p:cNvPr>
                      <p:cNvPicPr/>
                      <p:nvPr/>
                    </p:nvPicPr>
                    <p:blipFill>
                      <a:blip r:embed="rId6"/>
                      <a:stretch>
                        <a:fillRect/>
                      </a:stretch>
                    </p:blipFill>
                    <p:spPr>
                      <a:xfrm>
                        <a:off x="8816023" y="1327150"/>
                        <a:ext cx="3013075" cy="11258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1"/>
            <a:ext cx="11178540" cy="2759482"/>
          </a:xfrm>
        </p:spPr>
        <p:txBody>
          <a:bodyPr>
            <a:normAutofit/>
          </a:bodyPr>
          <a:lstStyle/>
          <a:p>
            <a:pPr>
              <a:lnSpc>
                <a:spcPct val="150000"/>
              </a:lnSpc>
            </a:pPr>
            <a:r>
              <a:rPr lang="zh-CN" altLang="en-US" sz="2400" dirty="0">
                <a:solidFill>
                  <a:schemeClr val="tx1"/>
                </a:solidFill>
              </a:rPr>
              <a:t>基于条件概率的贝叶斯定律数学公式</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sym typeface="+mn-ea"/>
              </a:rPr>
              <a:t>贝叶斯定理公式</a:t>
            </a:r>
            <a:endParaRPr lang="en-US" altLang="zh-CN" dirty="0">
              <a:sym typeface="+mn-ea"/>
            </a:endParaRPr>
          </a:p>
        </p:txBody>
      </p:sp>
      <p:graphicFrame>
        <p:nvGraphicFramePr>
          <p:cNvPr id="2" name="对象 1">
            <a:hlinkClick r:id="" action="ppaction://ole?verb=0"/>
          </p:cNvPr>
          <p:cNvGraphicFramePr>
            <a:graphicFrameLocks noChangeAspect="1"/>
          </p:cNvGraphicFramePr>
          <p:nvPr/>
        </p:nvGraphicFramePr>
        <p:xfrm>
          <a:off x="1188720" y="3291205"/>
          <a:ext cx="9867900" cy="2004695"/>
        </p:xfrm>
        <a:graphic>
          <a:graphicData uri="http://schemas.openxmlformats.org/presentationml/2006/ole">
            <mc:AlternateContent xmlns:mc="http://schemas.openxmlformats.org/markup-compatibility/2006">
              <mc:Choice xmlns:v="urn:schemas-microsoft-com:vml" Requires="v">
                <p:oleObj spid="_x0000_s2079" name="公式" r:id="rId1" imgW="3200400" imgH="647700" progId="Equation.3">
                  <p:embed/>
                </p:oleObj>
              </mc:Choice>
              <mc:Fallback>
                <p:oleObj name="公式" r:id="rId1" imgW="3200400" imgH="647700" progId="Equation.3">
                  <p:embed/>
                  <p:pic>
                    <p:nvPicPr>
                      <p:cNvPr id="0" name="图片 2048"/>
                      <p:cNvPicPr/>
                      <p:nvPr/>
                    </p:nvPicPr>
                    <p:blipFill>
                      <a:blip r:embed="rId2"/>
                      <a:stretch>
                        <a:fillRect/>
                      </a:stretch>
                    </p:blipFill>
                    <p:spPr>
                      <a:xfrm>
                        <a:off x="1188720" y="3291205"/>
                        <a:ext cx="9867900" cy="200469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058353" y="1884680"/>
          <a:ext cx="3317875" cy="1194435"/>
        </p:xfrm>
        <a:graphic>
          <a:graphicData uri="http://schemas.openxmlformats.org/presentationml/2006/ole">
            <mc:AlternateContent xmlns:mc="http://schemas.openxmlformats.org/markup-compatibility/2006">
              <mc:Choice xmlns:v="urn:schemas-microsoft-com:vml" Requires="v">
                <p:oleObj spid="_x0000_s1074" name="公式" r:id="rId3" imgW="1244600" imgH="444500" progId="Equation.3">
                  <p:embed/>
                </p:oleObj>
              </mc:Choice>
              <mc:Fallback>
                <p:oleObj name="公式" r:id="rId3" imgW="1244600" imgH="444500" progId="Equation.3">
                  <p:embed/>
                  <p:pic>
                    <p:nvPicPr>
                      <p:cNvPr id="0" name="对象 5">
                        <a:hlinkClick r:id="" action="ppaction://ole?verb=0"/>
                      </p:cNvPr>
                      <p:cNvPicPr/>
                      <p:nvPr/>
                    </p:nvPicPr>
                    <p:blipFill>
                      <a:blip r:embed="rId4"/>
                      <a:stretch>
                        <a:fillRect/>
                      </a:stretch>
                    </p:blipFill>
                    <p:spPr>
                      <a:xfrm>
                        <a:off x="2058353" y="1884680"/>
                        <a:ext cx="3317875" cy="119443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650419" y="1960920"/>
          <a:ext cx="3985260" cy="1042035"/>
        </p:xfrm>
        <a:graphic>
          <a:graphicData uri="http://schemas.openxmlformats.org/presentationml/2006/ole">
            <mc:AlternateContent xmlns:mc="http://schemas.openxmlformats.org/markup-compatibility/2006">
              <mc:Choice xmlns:v="urn:schemas-microsoft-com:vml" Requires="v">
                <p:oleObj spid="_x0000_s1073" name="" r:id="rId5" imgW="1651000" imgH="431800" progId="Equation.KSEE3">
                  <p:embed/>
                </p:oleObj>
              </mc:Choice>
              <mc:Fallback>
                <p:oleObj name="" r:id="rId5" imgW="1651000" imgH="431800" progId="Equation.KSEE3">
                  <p:embed/>
                  <p:pic>
                    <p:nvPicPr>
                      <p:cNvPr id="0" name="图片 1025"/>
                      <p:cNvPicPr/>
                      <p:nvPr/>
                    </p:nvPicPr>
                    <p:blipFill>
                      <a:blip r:embed="rId6"/>
                      <a:stretch>
                        <a:fillRect/>
                      </a:stretch>
                    </p:blipFill>
                    <p:spPr>
                      <a:xfrm>
                        <a:off x="5650419" y="1960920"/>
                        <a:ext cx="3985260" cy="104203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5958840" cy="5163185"/>
          </a:xfrm>
        </p:spPr>
        <p:txBody>
          <a:bodyPr>
            <a:normAutofit/>
          </a:bodyPr>
          <a:lstStyle/>
          <a:p>
            <a:pPr>
              <a:lnSpc>
                <a:spcPct val="150000"/>
              </a:lnSpc>
            </a:pPr>
            <a:r>
              <a:rPr lang="zh-CN" altLang="en-US" sz="2400" dirty="0">
                <a:solidFill>
                  <a:schemeClr val="tx1"/>
                </a:solidFill>
              </a:rPr>
              <a:t>有两个碗，第一个碗中装有</a:t>
            </a:r>
            <a:r>
              <a:rPr lang="en-US" altLang="zh-CN" sz="2400" dirty="0">
                <a:solidFill>
                  <a:schemeClr val="tx1"/>
                </a:solidFill>
              </a:rPr>
              <a:t>30</a:t>
            </a:r>
            <a:r>
              <a:rPr lang="zh-CN" altLang="en-US" sz="2400" dirty="0">
                <a:solidFill>
                  <a:schemeClr val="tx1"/>
                </a:solidFill>
              </a:rPr>
              <a:t>个水果糖和</a:t>
            </a:r>
            <a:r>
              <a:rPr lang="en-US" altLang="zh-CN" sz="2400" dirty="0">
                <a:solidFill>
                  <a:schemeClr val="tx1"/>
                </a:solidFill>
              </a:rPr>
              <a:t>10</a:t>
            </a:r>
            <a:r>
              <a:rPr lang="zh-CN" altLang="en-US" sz="2400" dirty="0">
                <a:solidFill>
                  <a:schemeClr val="tx1"/>
                </a:solidFill>
              </a:rPr>
              <a:t>个巧克力糖，第二个碗中装有</a:t>
            </a:r>
            <a:r>
              <a:rPr lang="en-US" altLang="zh-CN" sz="2400" dirty="0">
                <a:solidFill>
                  <a:schemeClr val="tx1"/>
                </a:solidFill>
              </a:rPr>
              <a:t>20</a:t>
            </a:r>
            <a:r>
              <a:rPr lang="zh-CN" altLang="en-US" sz="2400" dirty="0">
                <a:solidFill>
                  <a:schemeClr val="tx1"/>
                </a:solidFill>
              </a:rPr>
              <a:t>个水果糖和</a:t>
            </a:r>
            <a:r>
              <a:rPr lang="en-US" altLang="zh-CN" sz="2400" dirty="0">
                <a:solidFill>
                  <a:schemeClr val="tx1"/>
                </a:solidFill>
              </a:rPr>
              <a:t>20</a:t>
            </a:r>
            <a:r>
              <a:rPr lang="zh-CN" altLang="en-US" sz="2400" dirty="0">
                <a:solidFill>
                  <a:schemeClr val="tx1"/>
                </a:solidFill>
              </a:rPr>
              <a:t>个巧克力糖，现在随机选择一个碗，从中取出一颗糖，发现是水果糖，请求出这颗水果糖来自一号碗的概率有多大？</a:t>
            </a:r>
            <a:endParaRPr lang="zh-CN" altLang="en-US" sz="2400" dirty="0">
              <a:solidFill>
                <a:schemeClr val="tx1"/>
              </a:solidFill>
            </a:endParaRPr>
          </a:p>
          <a:p>
            <a:pPr>
              <a:lnSpc>
                <a:spcPct val="150000"/>
              </a:lnSpc>
            </a:pPr>
            <a:r>
              <a:rPr lang="zh-CN" altLang="en-US" sz="2400" dirty="0">
                <a:solidFill>
                  <a:schemeClr val="tx1"/>
                </a:solidFill>
              </a:rPr>
              <a:t> </a:t>
            </a:r>
            <a:r>
              <a:rPr lang="zh-CN" altLang="en-US" sz="2400" dirty="0">
                <a:sym typeface="+mn-ea"/>
              </a:rPr>
              <a:t>现在随机选择一个碗，从中取出一颗糖，发现是水果糖，请问这颗糖属于哪个碗？</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贝叶斯公式的应用</a:t>
            </a:r>
            <a:endParaRPr lang="zh-CN" altLang="en-US" dirty="0"/>
          </a:p>
        </p:txBody>
      </p:sp>
      <p:pic>
        <p:nvPicPr>
          <p:cNvPr id="2" name="图片 1"/>
          <p:cNvPicPr>
            <a:picLocks noChangeAspect="1"/>
          </p:cNvPicPr>
          <p:nvPr/>
        </p:nvPicPr>
        <p:blipFill>
          <a:blip r:embed="rId1"/>
          <a:stretch>
            <a:fillRect/>
          </a:stretch>
        </p:blipFill>
        <p:spPr>
          <a:xfrm>
            <a:off x="6859270" y="1102360"/>
            <a:ext cx="5190490" cy="40189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3712</Words>
  <Application>WPS 演示</Application>
  <PresentationFormat>自定义</PresentationFormat>
  <Paragraphs>598</Paragraphs>
  <Slides>39</Slides>
  <Notes>30</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84</vt:i4>
      </vt:variant>
      <vt:variant>
        <vt:lpstr>幻灯片标题</vt:lpstr>
      </vt:variant>
      <vt:variant>
        <vt:i4>39</vt:i4>
      </vt:variant>
    </vt:vector>
  </HeadingPairs>
  <TitlesOfParts>
    <vt:vector size="137" baseType="lpstr">
      <vt:lpstr>Arial</vt:lpstr>
      <vt:lpstr>宋体</vt:lpstr>
      <vt:lpstr>Wingdings</vt:lpstr>
      <vt:lpstr>黑体</vt:lpstr>
      <vt:lpstr>微软雅黑</vt:lpstr>
      <vt:lpstr>Calibri</vt:lpstr>
      <vt:lpstr>Arial Unicode MS</vt:lpstr>
      <vt:lpstr>华文行楷</vt:lpstr>
      <vt:lpstr>Calibri Light</vt:lpstr>
      <vt:lpstr>Office 主题</vt:lpstr>
      <vt:lpstr>1_Office 主题</vt:lpstr>
      <vt:lpstr>2_Office 主题</vt:lpstr>
      <vt:lpstr>1_Office 主题</vt:lpstr>
      <vt:lpstr>3_Office 主题</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法律声明</vt:lpstr>
      <vt:lpstr>PowerPoint 演示文稿</vt:lpstr>
      <vt:lpstr>课程要求</vt:lpstr>
      <vt:lpstr>严格是大爱</vt:lpstr>
      <vt:lpstr>寄语</vt:lpstr>
      <vt:lpstr>课程内容</vt:lpstr>
      <vt:lpstr>贝叶斯定理相关公式</vt:lpstr>
      <vt:lpstr>贝叶斯定理公式</vt:lpstr>
      <vt:lpstr>贝叶斯公式的应用</vt:lpstr>
      <vt:lpstr>朴素贝叶斯算法</vt:lpstr>
      <vt:lpstr>朴素贝叶斯算法推导</vt:lpstr>
      <vt:lpstr>朴素贝叶斯算法流程</vt:lpstr>
      <vt:lpstr>朴素贝叶斯流程</vt:lpstr>
      <vt:lpstr>高斯朴素贝叶斯</vt:lpstr>
      <vt:lpstr>伯努利朴素贝叶斯</vt:lpstr>
      <vt:lpstr>多项式朴素贝叶斯</vt:lpstr>
      <vt:lpstr>多项式朴素贝叶斯案例理解</vt:lpstr>
      <vt:lpstr>多项式朴素贝叶斯案例理解</vt:lpstr>
      <vt:lpstr>多项式朴素贝叶斯案例理解</vt:lpstr>
      <vt:lpstr>多项式朴素贝叶斯案例理解</vt:lpstr>
      <vt:lpstr>多项式朴素贝叶斯案例理解</vt:lpstr>
      <vt:lpstr>PowerPoint 演示文稿</vt:lpstr>
      <vt:lpstr>案例一：鸢尾花数据分类</vt:lpstr>
      <vt:lpstr>案例一：鸢尾花数据分类</vt:lpstr>
      <vt:lpstr>案例二：文本数据分类</vt:lpstr>
      <vt:lpstr>案例二：文本数据分类</vt:lpstr>
      <vt:lpstr>案例二：文本数据分类</vt:lpstr>
      <vt:lpstr>贝叶斯网络</vt:lpstr>
      <vt:lpstr>贝叶斯网络</vt:lpstr>
      <vt:lpstr>贝叶斯网络</vt:lpstr>
      <vt:lpstr>最简单的一个贝叶斯网络</vt:lpstr>
      <vt:lpstr>全连接贝叶斯网络</vt:lpstr>
      <vt:lpstr>“正常”贝叶斯网络</vt:lpstr>
      <vt:lpstr>实际贝叶斯网络：判断是否下雨</vt:lpstr>
      <vt:lpstr>实际贝叶斯网络：判断是否下雨</vt:lpstr>
      <vt:lpstr>贝叶斯网络判定条件独立-01</vt:lpstr>
      <vt:lpstr>贝叶斯网络判定条件独立-02</vt:lpstr>
      <vt:lpstr>贝叶斯网络判定条件独立-03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ibf</cp:lastModifiedBy>
  <cp:revision>809</cp:revision>
  <dcterms:created xsi:type="dcterms:W3CDTF">2015-04-21T08:21:00Z</dcterms:created>
  <dcterms:modified xsi:type="dcterms:W3CDTF">2018-09-16T03:57:14Z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