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handoutMasterIdLst>
    <p:handoutMasterId r:id="rId56"/>
  </p:handoutMasterIdLst>
  <p:sldIdLst>
    <p:sldId id="458" r:id="rId3"/>
    <p:sldId id="257" r:id="rId4"/>
    <p:sldId id="454" r:id="rId6"/>
    <p:sldId id="452" r:id="rId7"/>
    <p:sldId id="453" r:id="rId8"/>
    <p:sldId id="653" r:id="rId9"/>
    <p:sldId id="654" r:id="rId10"/>
    <p:sldId id="658" r:id="rId11"/>
    <p:sldId id="657" r:id="rId12"/>
    <p:sldId id="659" r:id="rId13"/>
    <p:sldId id="660" r:id="rId14"/>
    <p:sldId id="661" r:id="rId15"/>
    <p:sldId id="662" r:id="rId16"/>
    <p:sldId id="663" r:id="rId17"/>
    <p:sldId id="664" r:id="rId18"/>
    <p:sldId id="665" r:id="rId19"/>
    <p:sldId id="666" r:id="rId20"/>
    <p:sldId id="655" r:id="rId21"/>
    <p:sldId id="656" r:id="rId22"/>
    <p:sldId id="668" r:id="rId23"/>
    <p:sldId id="669" r:id="rId24"/>
    <p:sldId id="670" r:id="rId25"/>
    <p:sldId id="708" r:id="rId26"/>
    <p:sldId id="713" r:id="rId27"/>
    <p:sldId id="714" r:id="rId28"/>
    <p:sldId id="715" r:id="rId29"/>
    <p:sldId id="716" r:id="rId30"/>
    <p:sldId id="718" r:id="rId31"/>
    <p:sldId id="719" r:id="rId32"/>
    <p:sldId id="720" r:id="rId33"/>
    <p:sldId id="721" r:id="rId34"/>
    <p:sldId id="722" r:id="rId35"/>
    <p:sldId id="723" r:id="rId36"/>
    <p:sldId id="724" r:id="rId37"/>
    <p:sldId id="726" r:id="rId38"/>
    <p:sldId id="729" r:id="rId39"/>
    <p:sldId id="730" r:id="rId40"/>
    <p:sldId id="732" r:id="rId41"/>
    <p:sldId id="733" r:id="rId42"/>
    <p:sldId id="741" r:id="rId43"/>
    <p:sldId id="742" r:id="rId44"/>
    <p:sldId id="743" r:id="rId45"/>
    <p:sldId id="744" r:id="rId46"/>
    <p:sldId id="745" r:id="rId47"/>
    <p:sldId id="753" r:id="rId48"/>
    <p:sldId id="754" r:id="rId49"/>
    <p:sldId id="755" r:id="rId50"/>
    <p:sldId id="625" r:id="rId51"/>
    <p:sldId id="626" r:id="rId52"/>
    <p:sldId id="627" r:id="rId53"/>
    <p:sldId id="628" r:id="rId54"/>
    <p:sldId id="286" r:id="rId55"/>
  </p:sldIdLst>
  <p:sldSz cx="12190095" cy="6859270"/>
  <p:notesSz cx="6858000" cy="9144000"/>
  <p:embeddedFontLst>
    <p:embeddedFont>
      <p:font typeface="黑体" panose="02010609060101010101" pitchFamily="49" charset="-122"/>
      <p:regular r:id="rId60"/>
    </p:embeddedFont>
    <p:embeddedFont>
      <p:font typeface="微软雅黑" panose="020B0503020204020204" pitchFamily="34" charset="-122"/>
      <p:regular r:id="rId61"/>
    </p:embeddedFont>
    <p:embeddedFont>
      <p:font typeface="Calibri" panose="020F0502020204030204" pitchFamily="34" charset="0"/>
      <p:regular r:id="rId62"/>
      <p:bold r:id="rId63"/>
      <p:italic r:id="rId64"/>
      <p:boldItalic r:id="rId65"/>
    </p:embeddedFont>
    <p:embeddedFont>
      <p:font typeface="Arial Unicode MS" panose="020B0604020202020204" pitchFamily="34" charset="-122"/>
      <p:regular r:id="rId66"/>
    </p:embeddedFont>
    <p:embeddedFont>
      <p:font typeface="华文行楷" panose="02010800040101010101" pitchFamily="2" charset="-122"/>
      <p:regular r:id="rId67"/>
    </p:embeddedFont>
    <p:embeddedFont>
      <p:font typeface="Calibri Light" panose="020F0302020204030204" charset="0"/>
      <p:regular r:id="rId68"/>
      <p:italic r:id="rId69"/>
    </p:embeddedFont>
  </p:embeddedFont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a:srgbClr val="EF8D4B"/>
    <a:srgbClr val="F79431"/>
    <a:srgbClr val="ED7D31"/>
    <a:srgbClr val="FFC207"/>
    <a:srgbClr val="FFEDB7"/>
    <a:srgbClr val="A1C0E4"/>
    <a:srgbClr val="EF9966"/>
    <a:srgbClr val="FFC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72122" autoAdjust="0"/>
  </p:normalViewPr>
  <p:slideViewPr>
    <p:cSldViewPr>
      <p:cViewPr varScale="1">
        <p:scale>
          <a:sx n="86" d="100"/>
          <a:sy n="86" d="100"/>
        </p:scale>
        <p:origin x="470" y="48"/>
      </p:cViewPr>
      <p:guideLst>
        <p:guide orient="horz" pos="2224"/>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font" Target="fonts/font10.fntdata"/><Relationship Id="rId68" Type="http://schemas.openxmlformats.org/officeDocument/2006/relationships/font" Target="fonts/font9.fntdata"/><Relationship Id="rId67" Type="http://schemas.openxmlformats.org/officeDocument/2006/relationships/font" Target="fonts/font8.fntdata"/><Relationship Id="rId66" Type="http://schemas.openxmlformats.org/officeDocument/2006/relationships/font" Target="fonts/font7.fntdata"/><Relationship Id="rId65" Type="http://schemas.openxmlformats.org/officeDocument/2006/relationships/font" Target="fonts/font6.fntdata"/><Relationship Id="rId64" Type="http://schemas.openxmlformats.org/officeDocument/2006/relationships/font" Target="fonts/font5.fntdata"/><Relationship Id="rId63" Type="http://schemas.openxmlformats.org/officeDocument/2006/relationships/font" Target="fonts/font4.fntdata"/><Relationship Id="rId62" Type="http://schemas.openxmlformats.org/officeDocument/2006/relationships/font" Target="fonts/font3.fntdata"/><Relationship Id="rId61" Type="http://schemas.openxmlformats.org/officeDocument/2006/relationships/font" Target="fonts/font2.fntdata"/><Relationship Id="rId60" Type="http://schemas.openxmlformats.org/officeDocument/2006/relationships/font" Target="fonts/font1.fntdata"/><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7.wmf"/><Relationship Id="rId1" Type="http://schemas.openxmlformats.org/officeDocument/2006/relationships/image" Target="../media/image6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0.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3.wmf"/><Relationship Id="rId7" Type="http://schemas.openxmlformats.org/officeDocument/2006/relationships/image" Target="../media/image92.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99.wmf"/><Relationship Id="rId3" Type="http://schemas.openxmlformats.org/officeDocument/2006/relationships/image" Target="../media/image88.wmf"/><Relationship Id="rId2" Type="http://schemas.openxmlformats.org/officeDocument/2006/relationships/image" Target="../media/image98.wmf"/><Relationship Id="rId1" Type="http://schemas.openxmlformats.org/officeDocument/2006/relationships/image" Target="../media/image9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4.vml.rels><?xml version="1.0" encoding="UTF-8" standalone="yes"?>
<Relationships xmlns="http://schemas.openxmlformats.org/package/2006/relationships"><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 Id="rId3" Type="http://schemas.openxmlformats.org/officeDocument/2006/relationships/image" Target="../media/image106.wmf"/><Relationship Id="rId2" Type="http://schemas.openxmlformats.org/officeDocument/2006/relationships/image" Target="../media/image61.wmf"/><Relationship Id="rId1" Type="http://schemas.openxmlformats.org/officeDocument/2006/relationships/image" Target="../media/image105.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113.wmf"/><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61.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127.wmf"/><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61.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131.wmf"/><Relationship Id="rId4" Type="http://schemas.openxmlformats.org/officeDocument/2006/relationships/image" Target="../media/image130.wmf"/><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61.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38.wmf"/><Relationship Id="rId7" Type="http://schemas.openxmlformats.org/officeDocument/2006/relationships/image" Target="../media/image137.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61.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27.wmf"/><Relationship Id="rId8" Type="http://schemas.openxmlformats.org/officeDocument/2006/relationships/image" Target="../media/image26.wmf"/><Relationship Id="rId7" Type="http://schemas.openxmlformats.org/officeDocument/2006/relationships/image" Target="../media/image25.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1" Type="http://schemas.openxmlformats.org/officeDocument/2006/relationships/image" Target="../media/image29.wmf"/><Relationship Id="rId10" Type="http://schemas.openxmlformats.org/officeDocument/2006/relationships/image" Target="../media/image28.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7" Type="http://schemas.openxmlformats.org/officeDocument/2006/relationships/image" Target="../media/image36.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47.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B9CD06-4AE2-4DC0-9132-F1AF5752DDB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9A6215-2194-424A-A04A-FA7C7EBE190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F80319-5A5B-4EB9-AD60-149102EA10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91312-D7D7-4555-9598-3C8B25654954}"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1088390" rtl="0" eaLnBrk="1" latinLnBrk="0" hangingPunct="1">
      <a:defRPr sz="1400" kern="1200">
        <a:solidFill>
          <a:schemeClr val="tx1"/>
        </a:solidFill>
        <a:latin typeface="+mn-lt"/>
        <a:ea typeface="+mn-ea"/>
        <a:cs typeface="+mn-cs"/>
      </a:defRPr>
    </a:lvl1pPr>
    <a:lvl2pPr marL="544195" algn="l" defTabSz="1088390" rtl="0" eaLnBrk="1" latinLnBrk="0" hangingPunct="1">
      <a:defRPr sz="1400" kern="1200">
        <a:solidFill>
          <a:schemeClr val="tx1"/>
        </a:solidFill>
        <a:latin typeface="+mn-lt"/>
        <a:ea typeface="+mn-ea"/>
        <a:cs typeface="+mn-cs"/>
      </a:defRPr>
    </a:lvl2pPr>
    <a:lvl3pPr marL="1088390" algn="l" defTabSz="1088390" rtl="0" eaLnBrk="1" latinLnBrk="0" hangingPunct="1">
      <a:defRPr sz="1400" kern="1200">
        <a:solidFill>
          <a:schemeClr val="tx1"/>
        </a:solidFill>
        <a:latin typeface="+mn-lt"/>
        <a:ea typeface="+mn-ea"/>
        <a:cs typeface="+mn-cs"/>
      </a:defRPr>
    </a:lvl3pPr>
    <a:lvl4pPr marL="1632585" algn="l" defTabSz="1088390" rtl="0" eaLnBrk="1" latinLnBrk="0" hangingPunct="1">
      <a:defRPr sz="1400" kern="1200">
        <a:solidFill>
          <a:schemeClr val="tx1"/>
        </a:solidFill>
        <a:latin typeface="+mn-lt"/>
        <a:ea typeface="+mn-ea"/>
        <a:cs typeface="+mn-cs"/>
      </a:defRPr>
    </a:lvl4pPr>
    <a:lvl5pPr marL="2176780" algn="l" defTabSz="1088390" rtl="0" eaLnBrk="1" latinLnBrk="0" hangingPunct="1">
      <a:defRPr sz="1400" kern="1200">
        <a:solidFill>
          <a:schemeClr val="tx1"/>
        </a:solidFill>
        <a:latin typeface="+mn-lt"/>
        <a:ea typeface="+mn-ea"/>
        <a:cs typeface="+mn-cs"/>
      </a:defRPr>
    </a:lvl5pPr>
    <a:lvl6pPr marL="2720975" algn="l" defTabSz="1088390" rtl="0" eaLnBrk="1" latinLnBrk="0" hangingPunct="1">
      <a:defRPr sz="1400" kern="1200">
        <a:solidFill>
          <a:schemeClr val="tx1"/>
        </a:solidFill>
        <a:latin typeface="+mn-lt"/>
        <a:ea typeface="+mn-ea"/>
        <a:cs typeface="+mn-cs"/>
      </a:defRPr>
    </a:lvl6pPr>
    <a:lvl7pPr marL="3265805" algn="l" defTabSz="1088390" rtl="0" eaLnBrk="1" latinLnBrk="0" hangingPunct="1">
      <a:defRPr sz="1400" kern="1200">
        <a:solidFill>
          <a:schemeClr val="tx1"/>
        </a:solidFill>
        <a:latin typeface="+mn-lt"/>
        <a:ea typeface="+mn-ea"/>
        <a:cs typeface="+mn-cs"/>
      </a:defRPr>
    </a:lvl7pPr>
    <a:lvl8pPr marL="3810000" algn="l" defTabSz="1088390" rtl="0" eaLnBrk="1" latinLnBrk="0" hangingPunct="1">
      <a:defRPr sz="1400" kern="1200">
        <a:solidFill>
          <a:schemeClr val="tx1"/>
        </a:solidFill>
        <a:latin typeface="+mn-lt"/>
        <a:ea typeface="+mn-ea"/>
        <a:cs typeface="+mn-cs"/>
      </a:defRPr>
    </a:lvl8pPr>
    <a:lvl9pPr marL="4354195" algn="l" defTabSz="108839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http://blog.csdn.net/heiyeshuwu/article/details/43483655</a:t>
            </a:r>
            <a:endParaRPr lang="zh-CN" altLang="en-US"/>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回到初始问题，我们目的是将样本分成K个类，其实说白了就是求一个样本例的隐含类别y，然后利用隐含类别将x归类。由于我们事先不知道类别y，那么我们首先可以对每个样例假定一个y吧，但是怎么知道假定的对不对呢？怎样评价假定的好不好呢？</a:t>
            </a:r>
            <a:endParaRPr lang="zh-CN" altLang="en-US"/>
          </a:p>
          <a:p>
            <a:endParaRPr lang="zh-CN" altLang="en-US"/>
          </a:p>
          <a:p>
            <a:r>
              <a:rPr lang="zh-CN" altLang="en-US"/>
              <a:t>我们使用样本的极大似然估计来度量，这里就是x和y的联合分布P（x,y）了。如果找到的y能够使P(x,y)最大，那么我们找到的y就是样例x的最佳类别了，x顺手就聚类了。但是我们第一次指定的y不一定会让P(x,y)最大，而且P(x,y)还依赖于其他未知参数，当然在给定y的情况下，我们可以调整其他参数让P(x,y)最大。但是调整完参数后，我们发现有更好的y可以指定，那么我们重新指定y，然后再计算P(x,y)最大时的参数，反复迭代直至没有更好的y可以指定。</a:t>
            </a:r>
            <a:endParaRPr lang="zh-CN" altLang="en-US"/>
          </a:p>
          <a:p>
            <a:endParaRPr lang="zh-CN" altLang="en-US"/>
          </a:p>
          <a:p>
            <a:r>
              <a:rPr lang="zh-CN" altLang="en-US"/>
              <a:t>这个过程有几个难点：</a:t>
            </a:r>
            <a:endParaRPr lang="zh-CN" altLang="en-US"/>
          </a:p>
          <a:p>
            <a:endParaRPr lang="zh-CN" altLang="en-US"/>
          </a:p>
          <a:p>
            <a:r>
              <a:rPr lang="zh-CN" altLang="en-US"/>
              <a:t>第一怎么假定y？是每个样例硬指派一个y还是不同的y有不同的概率，概率如何度量。</a:t>
            </a:r>
            <a:endParaRPr lang="zh-CN" altLang="en-US"/>
          </a:p>
          <a:p>
            <a:endParaRPr lang="zh-CN" altLang="en-US"/>
          </a:p>
          <a:p>
            <a:r>
              <a:rPr lang="zh-CN" altLang="en-US"/>
              <a:t>第二如何估计P(x,y)，P(x,y)还可能依赖很多其他参数，如何调整里面的参数让P(x,y)最大。</a:t>
            </a:r>
            <a:endParaRPr lang="zh-CN" altLang="en-US"/>
          </a:p>
          <a:p>
            <a:endParaRPr lang="zh-CN" altLang="en-US"/>
          </a:p>
          <a:p>
            <a:r>
              <a:rPr lang="zh-CN" altLang="en-US"/>
              <a:t>EM算法的思想：E步就是估计隐含类别y的期望值，M步调整其他参数使得在给定类别y的情况下，极大似然估计P(x,y)能够达到极大值。然后在其他参数确定的情况下，重新估计y，周而复始，直至收敛。</a:t>
            </a:r>
            <a:endParaRPr lang="zh-CN" altLang="en-US"/>
          </a:p>
          <a:p>
            <a:endParaRPr lang="zh-CN" altLang="en-US"/>
          </a:p>
          <a:p>
            <a:r>
              <a:rPr lang="zh-CN" altLang="en-US"/>
              <a:t>从K-means里我们可以看出它其实就是EM的体现，E步是确定隐含类别变量clip_image024[6]，M步更新其他参数clip_image018[9]来使J最小化。这里的隐含类别变量指定方法比较特殊，属于硬指定，从k个类别中硬选出一个给样例，而不是对每个类别赋予不同的概率。总体思想还是一个迭代优化过程，有目标函数，也有参数变量，只是多了个隐含变量，确定其他参数估计隐含变量，再确定隐含变量估计其他参数，直至目标函数最优。</a:t>
            </a:r>
            <a:endParaRPr lang="zh-CN" altLang="en-US"/>
          </a:p>
          <a:p>
            <a:endParaRPr lang="zh-CN" altLang="en-US"/>
          </a:p>
          <a:p>
            <a:r>
              <a:rPr lang="zh-CN" altLang="en-US"/>
              <a:t>      EM算法就是这样，假设我们想估计知道A和B两个参数，在开始状态下二者都是未知的，但如果知道了A的信息就可以得到B的信息，反过来知道了B也就得到了A。可以考虑首先赋予A某种初值，以此得到B的估计值，然后从B的当前值出发，重新估计A的取值，这个过程一直持续到收敛为止。</a:t>
            </a:r>
            <a:endParaRPr lang="zh-CN" altLang="en-US"/>
          </a:p>
          <a:p>
            <a:endParaRPr lang="zh-CN" altLang="en-US"/>
          </a:p>
          <a:p>
            <a:r>
              <a:rPr lang="zh-CN" altLang="en-US"/>
              <a:t>一个最直观了解EM算法思路的是K-Means算法，见之前写的K-Means聚类算法原理。在K-Means聚类时，每个聚类簇的质心是隐含数据。我们会假设KK个初始化质心，即EM算法的E步；然后计算得到每个样本最近的质心，并把样本聚类到最近的这个质心，即EM算法的M步。重复这个E步和M步，直到质心不再变化为止，这样就完成了K-Means聚类。</a:t>
            </a:r>
            <a:endParaRPr lang="zh-CN" altLang="en-US"/>
          </a:p>
        </p:txBody>
      </p:sp>
      <p:sp>
        <p:nvSpPr>
          <p:cNvPr id="4" name="灯片编号占位符 3"/>
          <p:cNvSpPr>
            <a:spLocks noGrp="1"/>
          </p:cNvSpPr>
          <p:nvPr>
            <p:ph type="sldNum" sz="quarter" idx="5"/>
          </p:nvPr>
        </p:nvSpPr>
        <p:spPr/>
        <p:txBody>
          <a:bodyPr/>
          <a:p>
            <a:fld id="{C9891312-D7D7-4555-9598-3C8B256549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我们推出了在固定参数θ后，使下界拉升的Q(z)的计算公式就是后验概率，解决了Q(z)如何选择的问题。这一步就是E步，建立L(θ)的下界。接下来的M步，就是在给定Q(z)后，调整θ，去极大化L(θ)的下界J（在固定Q(z)后，下界还可以调整的更大） </a:t>
            </a:r>
            <a:endParaRPr lang="zh-CN" altLang="en-US" dirty="0">
              <a:sym typeface="+mn-ea"/>
            </a:endParaRPr>
          </a:p>
          <a:p>
            <a:endParaRPr lang="zh-CN" altLang="en-US"/>
          </a:p>
          <a:p>
            <a:endParaRPr lang="zh-CN" altLang="en-US"/>
          </a:p>
          <a:p>
            <a:endParaRPr lang="zh-CN" altLang="en-US"/>
          </a:p>
          <a:p>
            <a:r>
              <a:rPr lang="zh-CN" altLang="en-US"/>
              <a:t>E步就是求给定X下的条件期望，也就是后验期望，使得式(5)的琴生不等式能够取等号，是对琴声不等式中,小的那一端进行放大，使其等于大的那一端，这是一次放大；M步最大化联合分布，通过0梯度，拉格朗日法等方法求极值点，又是一次放大。只要似然函数是有界的，只要M步中的0梯度点是极大值点，一直放大下去就能找到最终所求</a:t>
            </a:r>
            <a:endParaRPr lang="zh-CN" altLang="en-US"/>
          </a:p>
        </p:txBody>
      </p:sp>
      <p:sp>
        <p:nvSpPr>
          <p:cNvPr id="4" name="灯片编号占位符 3"/>
          <p:cNvSpPr>
            <a:spLocks noGrp="1"/>
          </p:cNvSpPr>
          <p:nvPr>
            <p:ph type="sldNum" sz="quarter" idx="5"/>
          </p:nvPr>
        </p:nvSpPr>
        <p:spPr/>
        <p:txBody>
          <a:bodyPr/>
          <a:p>
            <a:fld id="{C9891312-D7D7-4555-9598-3C8B256549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--encoding:utf-8 --</a:t>
            </a:r>
            <a:endParaRPr lang="zh-CN" altLang="en-US"/>
          </a:p>
          <a:p>
            <a:endParaRPr lang="zh-CN" altLang="en-US"/>
          </a:p>
          <a:p>
            <a:r>
              <a:rPr lang="zh-CN" altLang="en-US"/>
              <a:t>import math</a:t>
            </a:r>
            <a:endParaRPr lang="zh-CN" altLang="en-US"/>
          </a:p>
          <a:p>
            <a:endParaRPr lang="zh-CN" altLang="en-US"/>
          </a:p>
          <a:p>
            <a:endParaRPr lang="zh-CN" altLang="en-US"/>
          </a:p>
          <a:p>
            <a:r>
              <a:rPr lang="zh-CN" altLang="en-US"/>
              <a:t>def calc_p(a, b, p):</a:t>
            </a:r>
            <a:endParaRPr lang="zh-CN" altLang="en-US"/>
          </a:p>
          <a:p>
            <a:r>
              <a:rPr lang="zh-CN" altLang="en-US"/>
              <a:t>    """计算概率"""</a:t>
            </a:r>
            <a:endParaRPr lang="zh-CN" altLang="en-US"/>
          </a:p>
          <a:p>
            <a:r>
              <a:rPr lang="zh-CN" altLang="en-US"/>
              <a:t>    return p ** a * (1 - p) ** b</a:t>
            </a:r>
            <a:endParaRPr lang="zh-CN" altLang="en-US"/>
          </a:p>
          <a:p>
            <a:endParaRPr lang="zh-CN" altLang="en-US"/>
          </a:p>
          <a:p>
            <a:endParaRPr lang="zh-CN" altLang="en-US"/>
          </a:p>
          <a:p>
            <a:r>
              <a:rPr lang="zh-CN" altLang="en-US"/>
              <a:t>def calc_new_p(w, b, p):</a:t>
            </a:r>
            <a:endParaRPr lang="zh-CN" altLang="en-US"/>
          </a:p>
          <a:p>
            <a:r>
              <a:rPr lang="zh-CN" altLang="en-US"/>
              <a:t>    """计算新的概率值"""</a:t>
            </a:r>
            <a:endParaRPr lang="zh-CN" altLang="en-US"/>
          </a:p>
          <a:p>
            <a:r>
              <a:rPr lang="zh-CN" altLang="en-US"/>
              <a:t>    t = w + b</a:t>
            </a:r>
            <a:endParaRPr lang="zh-CN" altLang="en-US"/>
          </a:p>
          <a:p>
            <a:r>
              <a:rPr lang="zh-CN" altLang="en-US"/>
              <a:t>    if t &gt; 0:</a:t>
            </a:r>
            <a:endParaRPr lang="zh-CN" altLang="en-US"/>
          </a:p>
          <a:p>
            <a:r>
              <a:rPr lang="zh-CN" altLang="en-US"/>
              <a:t>        return w / t</a:t>
            </a:r>
            <a:endParaRPr lang="zh-CN" altLang="en-US"/>
          </a:p>
          <a:p>
            <a:r>
              <a:rPr lang="zh-CN" altLang="en-US"/>
              <a:t>    else:</a:t>
            </a:r>
            <a:endParaRPr lang="zh-CN" altLang="en-US"/>
          </a:p>
          <a:p>
            <a:r>
              <a:rPr lang="zh-CN" altLang="en-US"/>
              <a:t>        return p</a:t>
            </a:r>
            <a:endParaRPr lang="zh-CN" altLang="en-US"/>
          </a:p>
          <a:p>
            <a:endParaRPr lang="zh-CN" altLang="en-US"/>
          </a:p>
          <a:p>
            <a:endParaRPr lang="zh-CN" altLang="en-US"/>
          </a:p>
          <a:p>
            <a:r>
              <a:rPr lang="zh-CN" altLang="en-US"/>
              <a:t>if __name__ == '__main__':</a:t>
            </a:r>
            <a:endParaRPr lang="zh-CN" altLang="en-US"/>
          </a:p>
          <a:p>
            <a:r>
              <a:rPr lang="zh-CN" altLang="en-US"/>
              <a:t>    data = [(3, 2), (2, 3), (1, 4), (3, 2), (2, 3)]</a:t>
            </a:r>
            <a:endParaRPr lang="zh-CN" altLang="en-US"/>
          </a:p>
          <a:p>
            <a:endParaRPr lang="zh-CN" altLang="en-US"/>
          </a:p>
          <a:p>
            <a:r>
              <a:rPr lang="zh-CN" altLang="en-US"/>
              <a:t>    # 第一种计算方式(只考虑最大的盒子概率)</a:t>
            </a:r>
            <a:endParaRPr lang="zh-CN" altLang="en-US"/>
          </a:p>
          <a:p>
            <a:r>
              <a:rPr lang="zh-CN" altLang="en-US"/>
              <a:t>    p1 = 0.1</a:t>
            </a:r>
            <a:endParaRPr lang="zh-CN" altLang="en-US"/>
          </a:p>
          <a:p>
            <a:r>
              <a:rPr lang="zh-CN" altLang="en-US"/>
              <a:t>    p2 = 0.9</a:t>
            </a:r>
            <a:endParaRPr lang="zh-CN" altLang="en-US"/>
          </a:p>
          <a:p>
            <a:r>
              <a:rPr lang="zh-CN" altLang="en-US"/>
              <a:t>    flag = True</a:t>
            </a:r>
            <a:endParaRPr lang="zh-CN" altLang="en-US"/>
          </a:p>
          <a:p>
            <a:r>
              <a:rPr lang="zh-CN" altLang="en-US"/>
              <a:t>    k = 1</a:t>
            </a:r>
            <a:endParaRPr lang="zh-CN" altLang="en-US"/>
          </a:p>
          <a:p>
            <a:endParaRPr lang="zh-CN" altLang="en-US"/>
          </a:p>
          <a:p>
            <a:r>
              <a:rPr lang="zh-CN" altLang="en-US"/>
              <a:t>    while flag:</a:t>
            </a:r>
            <a:endParaRPr lang="zh-CN" altLang="en-US"/>
          </a:p>
          <a:p>
            <a:r>
              <a:rPr lang="zh-CN" altLang="en-US"/>
              <a:t>        # 计算分布从几个盒子获取数据以及获取数据的球数量</a:t>
            </a:r>
            <a:endParaRPr lang="zh-CN" altLang="en-US"/>
          </a:p>
          <a:p>
            <a:r>
              <a:rPr lang="zh-CN" altLang="en-US"/>
              <a:t>        h1_w = 0</a:t>
            </a:r>
            <a:endParaRPr lang="zh-CN" altLang="en-US"/>
          </a:p>
          <a:p>
            <a:r>
              <a:rPr lang="zh-CN" altLang="en-US"/>
              <a:t>        h1_b = 0</a:t>
            </a:r>
            <a:endParaRPr lang="zh-CN" altLang="en-US"/>
          </a:p>
          <a:p>
            <a:r>
              <a:rPr lang="zh-CN" altLang="en-US"/>
              <a:t>        h2_w = 0</a:t>
            </a:r>
            <a:endParaRPr lang="zh-CN" altLang="en-US"/>
          </a:p>
          <a:p>
            <a:r>
              <a:rPr lang="zh-CN" altLang="en-US"/>
              <a:t>        h2_b = 0</a:t>
            </a:r>
            <a:endParaRPr lang="zh-CN" altLang="en-US"/>
          </a:p>
          <a:p>
            <a:r>
              <a:rPr lang="zh-CN" altLang="en-US"/>
              <a:t>        for t in data:</a:t>
            </a:r>
            <a:endParaRPr lang="zh-CN" altLang="en-US"/>
          </a:p>
          <a:p>
            <a:r>
              <a:rPr lang="zh-CN" altLang="en-US"/>
              <a:t>            w = t[0]</a:t>
            </a:r>
            <a:endParaRPr lang="zh-CN" altLang="en-US"/>
          </a:p>
          <a:p>
            <a:r>
              <a:rPr lang="zh-CN" altLang="en-US"/>
              <a:t>            b = t[1]</a:t>
            </a:r>
            <a:endParaRPr lang="zh-CN" altLang="en-US"/>
          </a:p>
          <a:p>
            <a:r>
              <a:rPr lang="zh-CN" altLang="en-US"/>
              <a:t>            z1 = calc_p(w, b, p1)</a:t>
            </a:r>
            <a:endParaRPr lang="zh-CN" altLang="en-US"/>
          </a:p>
          <a:p>
            <a:r>
              <a:rPr lang="zh-CN" altLang="en-US"/>
              <a:t>            z2 = calc_p(w, b, p2)</a:t>
            </a:r>
            <a:endParaRPr lang="zh-CN" altLang="en-US"/>
          </a:p>
          <a:p>
            <a:endParaRPr lang="zh-CN" altLang="en-US"/>
          </a:p>
          <a:p>
            <a:r>
              <a:rPr lang="zh-CN" altLang="en-US"/>
              <a:t>            # 选择更大的概率记录球的数目</a:t>
            </a:r>
            <a:endParaRPr lang="zh-CN" altLang="en-US"/>
          </a:p>
          <a:p>
            <a:r>
              <a:rPr lang="zh-CN" altLang="en-US"/>
              <a:t>            if z1 &gt; z2:</a:t>
            </a:r>
            <a:endParaRPr lang="zh-CN" altLang="en-US"/>
          </a:p>
          <a:p>
            <a:r>
              <a:rPr lang="zh-CN" altLang="en-US"/>
              <a:t>                h1_w += w</a:t>
            </a:r>
            <a:endParaRPr lang="zh-CN" altLang="en-US"/>
          </a:p>
          <a:p>
            <a:r>
              <a:rPr lang="zh-CN" altLang="en-US"/>
              <a:t>                h1_b += b</a:t>
            </a:r>
            <a:endParaRPr lang="zh-CN" altLang="en-US"/>
          </a:p>
          <a:p>
            <a:r>
              <a:rPr lang="zh-CN" altLang="en-US"/>
              <a:t>            else:</a:t>
            </a:r>
            <a:endParaRPr lang="zh-CN" altLang="en-US"/>
          </a:p>
          <a:p>
            <a:r>
              <a:rPr lang="zh-CN" altLang="en-US"/>
              <a:t>                h2_w += w</a:t>
            </a:r>
            <a:endParaRPr lang="zh-CN" altLang="en-US"/>
          </a:p>
          <a:p>
            <a:r>
              <a:rPr lang="zh-CN" altLang="en-US"/>
              <a:t>                h2_b += b</a:t>
            </a:r>
            <a:endParaRPr lang="zh-CN" altLang="en-US"/>
          </a:p>
          <a:p>
            <a:endParaRPr lang="zh-CN" altLang="en-US"/>
          </a:p>
          <a:p>
            <a:r>
              <a:rPr lang="zh-CN" altLang="en-US"/>
              <a:t>        # 更新概率值</a:t>
            </a:r>
            <a:endParaRPr lang="zh-CN" altLang="en-US"/>
          </a:p>
          <a:p>
            <a:r>
              <a:rPr lang="zh-CN" altLang="en-US"/>
              <a:t>        new_p1 = calc_new_p(h1_w, h1_b, p1)</a:t>
            </a:r>
            <a:endParaRPr lang="zh-CN" altLang="en-US"/>
          </a:p>
          <a:p>
            <a:r>
              <a:rPr lang="zh-CN" altLang="en-US"/>
              <a:t>        new_p2 = calc_new_p(h2_w, h2_b, p2)</a:t>
            </a:r>
            <a:endParaRPr lang="zh-CN" altLang="en-US"/>
          </a:p>
          <a:p>
            <a:r>
              <a:rPr lang="zh-CN" altLang="en-US"/>
              <a:t>        print("第%d次迭代后，计算出来的概率分别为:(%.3f, %.3f)" % (k, new_p1, new_p2))</a:t>
            </a:r>
            <a:endParaRPr lang="zh-CN" altLang="en-US"/>
          </a:p>
          <a:p>
            <a:endParaRPr lang="zh-CN" altLang="en-US"/>
          </a:p>
          <a:p>
            <a:r>
              <a:rPr lang="zh-CN" altLang="en-US"/>
              <a:t>        # 当概率的变化率足够小的时候的</a:t>
            </a:r>
            <a:endParaRPr lang="zh-CN" altLang="en-US"/>
          </a:p>
          <a:p>
            <a:r>
              <a:rPr lang="zh-CN" altLang="en-US"/>
              <a:t>        if math.fabs(new_p1 - p1) &lt; 1e-3 and math.fabs(new_p2 - p2) &lt; 1e-3:</a:t>
            </a:r>
            <a:endParaRPr lang="zh-CN" altLang="en-US"/>
          </a:p>
          <a:p>
            <a:r>
              <a:rPr lang="zh-CN" altLang="en-US"/>
              <a:t>            flag = False</a:t>
            </a:r>
            <a:endParaRPr lang="zh-CN" altLang="en-US"/>
          </a:p>
          <a:p>
            <a:endParaRPr lang="zh-CN" altLang="en-US"/>
          </a:p>
          <a:p>
            <a:r>
              <a:rPr lang="zh-CN" altLang="en-US"/>
              <a:t>        # 更新概率值</a:t>
            </a:r>
            <a:endParaRPr lang="zh-CN" altLang="en-US"/>
          </a:p>
          <a:p>
            <a:r>
              <a:rPr lang="zh-CN" altLang="en-US"/>
              <a:t>        p1 = new_p1</a:t>
            </a:r>
            <a:endParaRPr lang="zh-CN" altLang="en-US"/>
          </a:p>
          <a:p>
            <a:r>
              <a:rPr lang="zh-CN" altLang="en-US"/>
              <a:t>        p2 = new_p2</a:t>
            </a:r>
            <a:endParaRPr lang="zh-CN" altLang="en-US"/>
          </a:p>
          <a:p>
            <a:r>
              <a:rPr lang="zh-CN" altLang="en-US"/>
              <a:t>        k += 1</a:t>
            </a:r>
            <a:endParaRPr lang="zh-CN" altLang="en-US"/>
          </a:p>
          <a:p>
            <a:endParaRPr lang="zh-CN" altLang="en-US"/>
          </a:p>
          <a:p>
            <a:r>
              <a:rPr lang="zh-CN" altLang="en-US"/>
              <a:t>    print("最终计算出来的概率值为:(%.3f, %.3f)" % (p1, p2))</a:t>
            </a:r>
            <a:endParaRPr lang="zh-CN" altLang="en-US"/>
          </a:p>
          <a:p>
            <a:endParaRPr lang="zh-CN" altLang="en-US"/>
          </a:p>
          <a:p>
            <a:r>
              <a:rPr lang="zh-CN" altLang="en-US"/>
              <a:t>    # 第二种迭代计算方式</a:t>
            </a:r>
            <a:endParaRPr lang="zh-CN" altLang="en-US"/>
          </a:p>
          <a:p>
            <a:r>
              <a:rPr lang="zh-CN" altLang="en-US"/>
              <a:t>    print("==================================")</a:t>
            </a:r>
            <a:endParaRPr lang="zh-CN" altLang="en-US"/>
          </a:p>
          <a:p>
            <a:r>
              <a:rPr lang="zh-CN" altLang="en-US"/>
              <a:t>    p1 = 0.1</a:t>
            </a:r>
            <a:endParaRPr lang="zh-CN" altLang="en-US"/>
          </a:p>
          <a:p>
            <a:r>
              <a:rPr lang="zh-CN" altLang="en-US"/>
              <a:t>    p2 = 0.9</a:t>
            </a:r>
            <a:endParaRPr lang="zh-CN" altLang="en-US"/>
          </a:p>
          <a:p>
            <a:r>
              <a:rPr lang="zh-CN" altLang="en-US"/>
              <a:t>    flag = True</a:t>
            </a:r>
            <a:endParaRPr lang="zh-CN" altLang="en-US"/>
          </a:p>
          <a:p>
            <a:r>
              <a:rPr lang="zh-CN" altLang="en-US"/>
              <a:t>    k = 1</a:t>
            </a:r>
            <a:endParaRPr lang="zh-CN" altLang="en-US"/>
          </a:p>
          <a:p>
            <a:endParaRPr lang="zh-CN" altLang="en-US"/>
          </a:p>
          <a:p>
            <a:r>
              <a:rPr lang="zh-CN" altLang="en-US"/>
              <a:t>    while flag:</a:t>
            </a:r>
            <a:endParaRPr lang="zh-CN" altLang="en-US"/>
          </a:p>
          <a:p>
            <a:r>
              <a:rPr lang="zh-CN" altLang="en-US"/>
              <a:t>        # 计算分布从几个盒子获取数据以及获取数据的球数量</a:t>
            </a:r>
            <a:endParaRPr lang="zh-CN" altLang="en-US"/>
          </a:p>
          <a:p>
            <a:r>
              <a:rPr lang="zh-CN" altLang="en-US"/>
              <a:t>        h1_w = 0</a:t>
            </a:r>
            <a:endParaRPr lang="zh-CN" altLang="en-US"/>
          </a:p>
          <a:p>
            <a:r>
              <a:rPr lang="zh-CN" altLang="en-US"/>
              <a:t>        h1_b = 0</a:t>
            </a:r>
            <a:endParaRPr lang="zh-CN" altLang="en-US"/>
          </a:p>
          <a:p>
            <a:r>
              <a:rPr lang="zh-CN" altLang="en-US"/>
              <a:t>        h2_w = 0</a:t>
            </a:r>
            <a:endParaRPr lang="zh-CN" altLang="en-US"/>
          </a:p>
          <a:p>
            <a:r>
              <a:rPr lang="zh-CN" altLang="en-US"/>
              <a:t>        h2_b = 0</a:t>
            </a:r>
            <a:endParaRPr lang="zh-CN" altLang="en-US"/>
          </a:p>
          <a:p>
            <a:r>
              <a:rPr lang="zh-CN" altLang="en-US"/>
              <a:t>        for t in data:</a:t>
            </a:r>
            <a:endParaRPr lang="zh-CN" altLang="en-US"/>
          </a:p>
          <a:p>
            <a:r>
              <a:rPr lang="zh-CN" altLang="en-US"/>
              <a:t>            w = t[0]</a:t>
            </a:r>
            <a:endParaRPr lang="zh-CN" altLang="en-US"/>
          </a:p>
          <a:p>
            <a:r>
              <a:rPr lang="zh-CN" altLang="en-US"/>
              <a:t>            b = t[1]</a:t>
            </a:r>
            <a:endParaRPr lang="zh-CN" altLang="en-US"/>
          </a:p>
          <a:p>
            <a:endParaRPr lang="zh-CN" altLang="en-US"/>
          </a:p>
          <a:p>
            <a:r>
              <a:rPr lang="zh-CN" altLang="en-US"/>
              <a:t>            # 计算来自哪个盒子的概率</a:t>
            </a:r>
            <a:endParaRPr lang="zh-CN" altLang="en-US"/>
          </a:p>
          <a:p>
            <a:r>
              <a:rPr lang="zh-CN" altLang="en-US"/>
              <a:t>            z1 = calc_p(w, b, p1)</a:t>
            </a:r>
            <a:endParaRPr lang="zh-CN" altLang="en-US"/>
          </a:p>
          <a:p>
            <a:r>
              <a:rPr lang="zh-CN" altLang="en-US"/>
              <a:t>            z2 = calc_p(w, b, p2)</a:t>
            </a:r>
            <a:endParaRPr lang="zh-CN" altLang="en-US"/>
          </a:p>
          <a:p>
            <a:endParaRPr lang="zh-CN" altLang="en-US"/>
          </a:p>
          <a:p>
            <a:r>
              <a:rPr lang="zh-CN" altLang="en-US"/>
              <a:t>            # 概率归一化</a:t>
            </a:r>
            <a:endParaRPr lang="zh-CN" altLang="en-US"/>
          </a:p>
          <a:p>
            <a:r>
              <a:rPr lang="zh-CN" altLang="en-US"/>
              <a:t>            z = z1 + z2</a:t>
            </a:r>
            <a:endParaRPr lang="zh-CN" altLang="en-US"/>
          </a:p>
          <a:p>
            <a:r>
              <a:rPr lang="zh-CN" altLang="en-US"/>
              <a:t>            z1 = z1 / z</a:t>
            </a:r>
            <a:endParaRPr lang="zh-CN" altLang="en-US"/>
          </a:p>
          <a:p>
            <a:r>
              <a:rPr lang="zh-CN" altLang="en-US"/>
              <a:t>            z2 = z2 / z</a:t>
            </a:r>
            <a:endParaRPr lang="zh-CN" altLang="en-US"/>
          </a:p>
          <a:p>
            <a:r>
              <a:rPr lang="zh-CN" altLang="en-US"/>
              <a:t>            # print(z1, end='\t')</a:t>
            </a:r>
            <a:endParaRPr lang="zh-CN" altLang="en-US"/>
          </a:p>
          <a:p>
            <a:r>
              <a:rPr lang="zh-CN" altLang="en-US"/>
              <a:t>            # print(z2)</a:t>
            </a:r>
            <a:endParaRPr lang="zh-CN" altLang="en-US"/>
          </a:p>
          <a:p>
            <a:endParaRPr lang="zh-CN" altLang="en-US"/>
          </a:p>
          <a:p>
            <a:r>
              <a:rPr lang="zh-CN" altLang="en-US"/>
              <a:t>            # 按照概率计算球的数目</a:t>
            </a:r>
            <a:endParaRPr lang="zh-CN" altLang="en-US"/>
          </a:p>
          <a:p>
            <a:r>
              <a:rPr lang="zh-CN" altLang="en-US"/>
              <a:t>            h1_w += z1 * w</a:t>
            </a:r>
            <a:endParaRPr lang="zh-CN" altLang="en-US"/>
          </a:p>
          <a:p>
            <a:r>
              <a:rPr lang="zh-CN" altLang="en-US"/>
              <a:t>            h1_b += z1 * b</a:t>
            </a:r>
            <a:endParaRPr lang="zh-CN" altLang="en-US"/>
          </a:p>
          <a:p>
            <a:r>
              <a:rPr lang="zh-CN" altLang="en-US"/>
              <a:t>            h2_w += z2 * w</a:t>
            </a:r>
            <a:endParaRPr lang="zh-CN" altLang="en-US"/>
          </a:p>
          <a:p>
            <a:r>
              <a:rPr lang="zh-CN" altLang="en-US"/>
              <a:t>            h2_b += z2 * b</a:t>
            </a:r>
            <a:endParaRPr lang="zh-CN" altLang="en-US"/>
          </a:p>
          <a:p>
            <a:endParaRPr lang="zh-CN" altLang="en-US"/>
          </a:p>
          <a:p>
            <a:r>
              <a:rPr lang="zh-CN" altLang="en-US"/>
              <a:t>        # 更新概率值</a:t>
            </a:r>
            <a:endParaRPr lang="zh-CN" altLang="en-US"/>
          </a:p>
          <a:p>
            <a:r>
              <a:rPr lang="zh-CN" altLang="en-US"/>
              <a:t>        new_p1 = calc_new_p(h1_w, h1_b, p1)</a:t>
            </a:r>
            <a:endParaRPr lang="zh-CN" altLang="en-US"/>
          </a:p>
          <a:p>
            <a:r>
              <a:rPr lang="zh-CN" altLang="en-US"/>
              <a:t>        new_p2 = calc_new_p(h2_w, h2_b, p2)</a:t>
            </a:r>
            <a:endParaRPr lang="zh-CN" altLang="en-US"/>
          </a:p>
          <a:p>
            <a:r>
              <a:rPr lang="zh-CN" altLang="en-US"/>
              <a:t>        print("第%d次迭代后，计算出来的概率分别为:(%.5f, %.5f)" % (k, new_p1, new_p2))</a:t>
            </a:r>
            <a:endParaRPr lang="zh-CN" altLang="en-US"/>
          </a:p>
          <a:p>
            <a:endParaRPr lang="zh-CN" altLang="en-US"/>
          </a:p>
          <a:p>
            <a:r>
              <a:rPr lang="zh-CN" altLang="en-US"/>
              <a:t>        # 当概率的变化率足够小的时候的</a:t>
            </a:r>
            <a:endParaRPr lang="zh-CN" altLang="en-US"/>
          </a:p>
          <a:p>
            <a:r>
              <a:rPr lang="zh-CN" altLang="en-US"/>
              <a:t>        if math.fabs(new_p1 - p1) &lt; 1e-4 and math.fabs(new_p2 - p2) &lt; 1e-4:</a:t>
            </a:r>
            <a:endParaRPr lang="zh-CN" altLang="en-US"/>
          </a:p>
          <a:p>
            <a:r>
              <a:rPr lang="zh-CN" altLang="en-US"/>
              <a:t>            flag = False</a:t>
            </a:r>
            <a:endParaRPr lang="zh-CN" altLang="en-US"/>
          </a:p>
          <a:p>
            <a:endParaRPr lang="zh-CN" altLang="en-US"/>
          </a:p>
          <a:p>
            <a:r>
              <a:rPr lang="zh-CN" altLang="en-US"/>
              <a:t>        # 更新概率值</a:t>
            </a:r>
            <a:endParaRPr lang="zh-CN" altLang="en-US"/>
          </a:p>
          <a:p>
            <a:r>
              <a:rPr lang="zh-CN" altLang="en-US"/>
              <a:t>        p1 = new_p1</a:t>
            </a:r>
            <a:endParaRPr lang="zh-CN" altLang="en-US"/>
          </a:p>
          <a:p>
            <a:r>
              <a:rPr lang="zh-CN" altLang="en-US"/>
              <a:t>        p2 = new_p2</a:t>
            </a:r>
            <a:endParaRPr lang="zh-CN" altLang="en-US"/>
          </a:p>
          <a:p>
            <a:r>
              <a:rPr lang="zh-CN" altLang="en-US"/>
              <a:t>        k += 1</a:t>
            </a:r>
            <a:endParaRPr lang="zh-CN" altLang="en-US"/>
          </a:p>
          <a:p>
            <a:endParaRPr lang="zh-CN" altLang="en-US"/>
          </a:p>
          <a:p>
            <a:r>
              <a:rPr lang="zh-CN" altLang="en-US"/>
              <a:t>    print("最终计算出来的概率值为:(%.3f, %.3f)" % (p1, p2))</a:t>
            </a:r>
            <a:endParaRPr lang="zh-CN" altLang="en-US"/>
          </a:p>
        </p:txBody>
      </p:sp>
      <p:sp>
        <p:nvSpPr>
          <p:cNvPr id="4" name="灯片编号占位符 3"/>
          <p:cNvSpPr>
            <a:spLocks noGrp="1"/>
          </p:cNvSpPr>
          <p:nvPr>
            <p:ph type="sldNum" sz="quarter" idx="5"/>
          </p:nvPr>
        </p:nvSpPr>
        <p:spPr/>
        <p:txBody>
          <a:bodyPr/>
          <a:p>
            <a:fld id="{C9891312-D7D7-4555-9598-3C8B256549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这三个符号分别是：类别</a:t>
            </a:r>
            <a:r>
              <a:rPr lang="en-US" altLang="zh-CN"/>
              <a:t>k</a:t>
            </a:r>
            <a:r>
              <a:rPr lang="zh-CN" altLang="en-US"/>
              <a:t>出现的概率、类别</a:t>
            </a:r>
            <a:r>
              <a:rPr lang="en-US" altLang="zh-CN"/>
              <a:t>k</a:t>
            </a:r>
            <a:r>
              <a:rPr lang="zh-CN" altLang="en-US"/>
              <a:t>数据的均值、方差</a:t>
            </a:r>
            <a:endParaRPr lang="zh-CN" altLang="en-US"/>
          </a:p>
        </p:txBody>
      </p:sp>
      <p:sp>
        <p:nvSpPr>
          <p:cNvPr id="4" name="灯片编号占位符 3"/>
          <p:cNvSpPr>
            <a:spLocks noGrp="1"/>
          </p:cNvSpPr>
          <p:nvPr>
            <p:ph type="sldNum" sz="quarter" idx="5"/>
          </p:nvPr>
        </p:nvSpPr>
        <p:spPr/>
        <p:txBody>
          <a:bodyPr/>
          <a:p>
            <a:fld id="{C9891312-D7D7-4555-9598-3C8B256549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229360"/>
            <a:ext cx="11178540" cy="5036185"/>
          </a:xfrm>
        </p:spPr>
        <p:txBody>
          <a:bodyPr/>
          <a:lstStyle>
            <a:lvl1pPr>
              <a:lnSpc>
                <a:spcPts val="32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a:lnSpc>
                <a:spcPts val="32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a:lnSpc>
                <a:spcPts val="32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2" name="文本框 1"/>
          <p:cNvSpPr txBox="1"/>
          <p:nvPr userDrawn="1"/>
        </p:nvSpPr>
        <p:spPr>
          <a:xfrm>
            <a:off x="11195027" y="6451041"/>
            <a:ext cx="936113" cy="414020"/>
          </a:xfrm>
          <a:prstGeom prst="rect">
            <a:avLst/>
          </a:prstGeom>
          <a:noFill/>
        </p:spPr>
        <p:txBody>
          <a:bodyPr wrap="square" rtlCol="0">
            <a:spAutoFit/>
          </a:bodyPr>
          <a:lstStyle/>
          <a:p>
            <a:pPr algn="ctr"/>
            <a:fld id="{1432915B-D1EE-487E-8AD7-1B72CA128E11}" type="slidenum">
              <a:rPr lang="en-US" altLang="zh-CN"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29" name="标题 28"/>
          <p:cNvSpPr>
            <a:spLocks noGrp="1"/>
          </p:cNvSpPr>
          <p:nvPr>
            <p:ph type="title"/>
          </p:nvPr>
        </p:nvSpPr>
        <p:spPr>
          <a:xfrm>
            <a:off x="1558290" y="262255"/>
            <a:ext cx="8229600" cy="752475"/>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242060"/>
            <a:ext cx="11178540" cy="5023485"/>
          </a:xfrm>
        </p:spPr>
        <p:txBody>
          <a:bodyPr/>
          <a:lstStyle>
            <a:lvl1pPr>
              <a:lnSpc>
                <a:spcPts val="32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a:lnSpc>
                <a:spcPts val="32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a:lnSpc>
                <a:spcPts val="32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1" name="矩形 40"/>
          <p:cNvSpPr/>
          <p:nvPr userDrawn="1"/>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userDrawn="1"/>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userDrawn="1"/>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pic>
        <p:nvPicPr>
          <p:cNvPr id="24" name="图片 2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bldLvl="0" animBg="1"/>
    </p:bld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1.xml"/><Relationship Id="rId6" Type="http://schemas.openxmlformats.org/officeDocument/2006/relationships/image" Target="../media/image18.wmf"/><Relationship Id="rId5" Type="http://schemas.openxmlformats.org/officeDocument/2006/relationships/oleObject" Target="../embeddings/oleObject6.bin"/><Relationship Id="rId4" Type="http://schemas.openxmlformats.org/officeDocument/2006/relationships/image" Target="../media/image17.wmf"/><Relationship Id="rId3" Type="http://schemas.openxmlformats.org/officeDocument/2006/relationships/oleObject" Target="../embeddings/oleObject5.bin"/><Relationship Id="rId2" Type="http://schemas.openxmlformats.org/officeDocument/2006/relationships/image" Target="../media/image16.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21.wmf"/><Relationship Id="rId5" Type="http://schemas.openxmlformats.org/officeDocument/2006/relationships/oleObject" Target="../embeddings/oleObject9.bin"/><Relationship Id="rId4" Type="http://schemas.openxmlformats.org/officeDocument/2006/relationships/image" Target="../media/image20.wmf"/><Relationship Id="rId3" Type="http://schemas.openxmlformats.org/officeDocument/2006/relationships/oleObject" Target="../embeddings/oleObject8.bin"/><Relationship Id="rId27" Type="http://schemas.openxmlformats.org/officeDocument/2006/relationships/vmlDrawing" Target="../drawings/vmlDrawing4.vml"/><Relationship Id="rId26" Type="http://schemas.openxmlformats.org/officeDocument/2006/relationships/slideLayout" Target="../slideLayouts/slideLayout1.xml"/><Relationship Id="rId25" Type="http://schemas.openxmlformats.org/officeDocument/2006/relationships/image" Target="../media/image29.wmf"/><Relationship Id="rId24" Type="http://schemas.openxmlformats.org/officeDocument/2006/relationships/oleObject" Target="../embeddings/oleObject17.bin"/><Relationship Id="rId23" Type="http://schemas.openxmlformats.org/officeDocument/2006/relationships/image" Target="../media/image28.wmf"/><Relationship Id="rId22" Type="http://schemas.openxmlformats.org/officeDocument/2006/relationships/oleObject" Target="../embeddings/oleObject16.bin"/><Relationship Id="rId21" Type="http://schemas.openxmlformats.org/officeDocument/2006/relationships/image" Target="../media/image27.wmf"/><Relationship Id="rId20" Type="http://schemas.openxmlformats.org/officeDocument/2006/relationships/oleObject" Target="../embeddings/oleObject15.bin"/><Relationship Id="rId2" Type="http://schemas.openxmlformats.org/officeDocument/2006/relationships/image" Target="../media/image19.wmf"/><Relationship Id="rId19" Type="http://schemas.openxmlformats.org/officeDocument/2006/relationships/image" Target="../media/image26.wmf"/><Relationship Id="rId18" Type="http://schemas.openxmlformats.org/officeDocument/2006/relationships/oleObject" Target="../embeddings/oleObject14.bin"/><Relationship Id="rId17" Type="http://schemas.openxmlformats.org/officeDocument/2006/relationships/image" Target="../media/image25.wmf"/><Relationship Id="rId16" Type="http://schemas.openxmlformats.org/officeDocument/2006/relationships/oleObject" Target="../embeddings/oleObject13.bin"/><Relationship Id="rId15" Type="http://schemas.openxmlformats.org/officeDocument/2006/relationships/image" Target="../media/image24.wmf"/><Relationship Id="rId14" Type="http://schemas.openxmlformats.org/officeDocument/2006/relationships/oleObject" Target="../embeddings/oleObject12.bin"/><Relationship Id="rId13" Type="http://schemas.openxmlformats.org/officeDocument/2006/relationships/image" Target="../media/image23.wmf"/><Relationship Id="rId12" Type="http://schemas.openxmlformats.org/officeDocument/2006/relationships/oleObject" Target="../embeddings/oleObject11.bin"/><Relationship Id="rId11" Type="http://schemas.openxmlformats.org/officeDocument/2006/relationships/image" Target="../media/image22.wmf"/><Relationship Id="rId10" Type="http://schemas.openxmlformats.org/officeDocument/2006/relationships/oleObject" Target="../embeddings/oleObject10.bin"/><Relationship Id="rId1"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9" Type="http://schemas.openxmlformats.org/officeDocument/2006/relationships/image" Target="../media/image32.wmf"/><Relationship Id="rId8" Type="http://schemas.openxmlformats.org/officeDocument/2006/relationships/oleObject" Target="../embeddings/oleObject20.bin"/><Relationship Id="rId7" Type="http://schemas.openxmlformats.org/officeDocument/2006/relationships/image" Target="../media/image31.wmf"/><Relationship Id="rId6" Type="http://schemas.openxmlformats.org/officeDocument/2006/relationships/oleObject" Target="../embeddings/oleObject19.bin"/><Relationship Id="rId5" Type="http://schemas.openxmlformats.org/officeDocument/2006/relationships/image" Target="../media/image30.wmf"/><Relationship Id="rId4" Type="http://schemas.openxmlformats.org/officeDocument/2006/relationships/oleObject" Target="../embeddings/oleObject18.bin"/><Relationship Id="rId3" Type="http://schemas.openxmlformats.org/officeDocument/2006/relationships/image" Target="../media/image4.png"/><Relationship Id="rId2" Type="http://schemas.openxmlformats.org/officeDocument/2006/relationships/image" Target="../media/image3.png"/><Relationship Id="rId19" Type="http://schemas.openxmlformats.org/officeDocument/2006/relationships/vmlDrawing" Target="../drawings/vmlDrawing5.vml"/><Relationship Id="rId18" Type="http://schemas.openxmlformats.org/officeDocument/2006/relationships/slideLayout" Target="../slideLayouts/slideLayout1.xml"/><Relationship Id="rId17" Type="http://schemas.openxmlformats.org/officeDocument/2006/relationships/image" Target="../media/image36.wmf"/><Relationship Id="rId16" Type="http://schemas.openxmlformats.org/officeDocument/2006/relationships/oleObject" Target="../embeddings/oleObject24.bin"/><Relationship Id="rId15" Type="http://schemas.openxmlformats.org/officeDocument/2006/relationships/image" Target="../media/image35.wmf"/><Relationship Id="rId14" Type="http://schemas.openxmlformats.org/officeDocument/2006/relationships/oleObject" Target="../embeddings/oleObject23.bin"/><Relationship Id="rId13" Type="http://schemas.openxmlformats.org/officeDocument/2006/relationships/image" Target="../media/image34.wmf"/><Relationship Id="rId12" Type="http://schemas.openxmlformats.org/officeDocument/2006/relationships/oleObject" Target="../embeddings/oleObject22.bin"/><Relationship Id="rId11" Type="http://schemas.openxmlformats.org/officeDocument/2006/relationships/image" Target="../media/image33.wmf"/><Relationship Id="rId10" Type="http://schemas.openxmlformats.org/officeDocument/2006/relationships/oleObject" Target="../embeddings/oleObject21.bin"/><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0.wmf"/><Relationship Id="rId7" Type="http://schemas.openxmlformats.org/officeDocument/2006/relationships/oleObject" Target="../embeddings/oleObject28.bin"/><Relationship Id="rId6" Type="http://schemas.openxmlformats.org/officeDocument/2006/relationships/image" Target="../media/image39.wmf"/><Relationship Id="rId5" Type="http://schemas.openxmlformats.org/officeDocument/2006/relationships/oleObject" Target="../embeddings/oleObject27.bin"/><Relationship Id="rId4" Type="http://schemas.openxmlformats.org/officeDocument/2006/relationships/image" Target="../media/image38.wmf"/><Relationship Id="rId3" Type="http://schemas.openxmlformats.org/officeDocument/2006/relationships/oleObject" Target="../embeddings/oleObject26.bin"/><Relationship Id="rId2" Type="http://schemas.openxmlformats.org/officeDocument/2006/relationships/image" Target="../media/image37.wmf"/><Relationship Id="rId10" Type="http://schemas.openxmlformats.org/officeDocument/2006/relationships/vmlDrawing" Target="../drawings/vmlDrawing6.vml"/><Relationship Id="rId1" Type="http://schemas.openxmlformats.org/officeDocument/2006/relationships/oleObject" Target="../embeddings/oleObject2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9" Type="http://schemas.openxmlformats.org/officeDocument/2006/relationships/image" Target="../media/image43.wmf"/><Relationship Id="rId8" Type="http://schemas.openxmlformats.org/officeDocument/2006/relationships/oleObject" Target="../embeddings/oleObject31.bin"/><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2.wmf"/><Relationship Id="rId3" Type="http://schemas.openxmlformats.org/officeDocument/2006/relationships/oleObject" Target="../embeddings/oleObject30.bin"/><Relationship Id="rId2" Type="http://schemas.openxmlformats.org/officeDocument/2006/relationships/image" Target="../media/image41.wmf"/><Relationship Id="rId19" Type="http://schemas.openxmlformats.org/officeDocument/2006/relationships/vmlDrawing" Target="../drawings/vmlDrawing7.vml"/><Relationship Id="rId18" Type="http://schemas.openxmlformats.org/officeDocument/2006/relationships/slideLayout" Target="../slideLayouts/slideLayout1.xml"/><Relationship Id="rId17" Type="http://schemas.openxmlformats.org/officeDocument/2006/relationships/image" Target="../media/image47.wmf"/><Relationship Id="rId16" Type="http://schemas.openxmlformats.org/officeDocument/2006/relationships/oleObject" Target="../embeddings/oleObject35.bin"/><Relationship Id="rId15" Type="http://schemas.openxmlformats.org/officeDocument/2006/relationships/image" Target="../media/image46.wmf"/><Relationship Id="rId14" Type="http://schemas.openxmlformats.org/officeDocument/2006/relationships/oleObject" Target="../embeddings/oleObject34.bin"/><Relationship Id="rId13" Type="http://schemas.openxmlformats.org/officeDocument/2006/relationships/image" Target="../media/image45.wmf"/><Relationship Id="rId12" Type="http://schemas.openxmlformats.org/officeDocument/2006/relationships/oleObject" Target="../embeddings/oleObject33.bin"/><Relationship Id="rId11" Type="http://schemas.openxmlformats.org/officeDocument/2006/relationships/image" Target="../media/image44.wmf"/><Relationship Id="rId10" Type="http://schemas.openxmlformats.org/officeDocument/2006/relationships/oleObject" Target="../embeddings/oleObject32.bin"/><Relationship Id="rId1" Type="http://schemas.openxmlformats.org/officeDocument/2006/relationships/oleObject" Target="../embeddings/oleObject29.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40.bin"/><Relationship Id="rId8" Type="http://schemas.openxmlformats.org/officeDocument/2006/relationships/image" Target="../media/image51.wmf"/><Relationship Id="rId7" Type="http://schemas.openxmlformats.org/officeDocument/2006/relationships/oleObject" Target="../embeddings/oleObject39.bin"/><Relationship Id="rId6" Type="http://schemas.openxmlformats.org/officeDocument/2006/relationships/image" Target="../media/image50.wmf"/><Relationship Id="rId5" Type="http://schemas.openxmlformats.org/officeDocument/2006/relationships/oleObject" Target="../embeddings/oleObject38.bin"/><Relationship Id="rId4" Type="http://schemas.openxmlformats.org/officeDocument/2006/relationships/image" Target="../media/image49.wmf"/><Relationship Id="rId3" Type="http://schemas.openxmlformats.org/officeDocument/2006/relationships/oleObject" Target="../embeddings/oleObject37.bin"/><Relationship Id="rId2" Type="http://schemas.openxmlformats.org/officeDocument/2006/relationships/image" Target="../media/image48.wmf"/><Relationship Id="rId12" Type="http://schemas.openxmlformats.org/officeDocument/2006/relationships/vmlDrawing" Target="../drawings/vmlDrawing8.vml"/><Relationship Id="rId11" Type="http://schemas.openxmlformats.org/officeDocument/2006/relationships/slideLayout" Target="../slideLayouts/slideLayout1.xml"/><Relationship Id="rId10" Type="http://schemas.openxmlformats.org/officeDocument/2006/relationships/image" Target="../media/image52.wmf"/><Relationship Id="rId1" Type="http://schemas.openxmlformats.org/officeDocument/2006/relationships/oleObject" Target="../embeddings/oleObject36.bin"/></Relationships>
</file>

<file path=ppt/slides/_rels/slide17.xml.rels><?xml version="1.0" encoding="UTF-8" standalone="yes"?>
<Relationships xmlns="http://schemas.openxmlformats.org/package/2006/relationships"><Relationship Id="rId9" Type="http://schemas.openxmlformats.org/officeDocument/2006/relationships/image" Target="../media/image56.wmf"/><Relationship Id="rId8" Type="http://schemas.openxmlformats.org/officeDocument/2006/relationships/oleObject" Target="../embeddings/oleObject45.bin"/><Relationship Id="rId7" Type="http://schemas.openxmlformats.org/officeDocument/2006/relationships/oleObject" Target="../embeddings/oleObject44.bin"/><Relationship Id="rId6" Type="http://schemas.openxmlformats.org/officeDocument/2006/relationships/image" Target="../media/image55.wmf"/><Relationship Id="rId5" Type="http://schemas.openxmlformats.org/officeDocument/2006/relationships/oleObject" Target="../embeddings/oleObject43.bin"/><Relationship Id="rId4" Type="http://schemas.openxmlformats.org/officeDocument/2006/relationships/image" Target="../media/image54.wmf"/><Relationship Id="rId3" Type="http://schemas.openxmlformats.org/officeDocument/2006/relationships/oleObject" Target="../embeddings/oleObject42.bin"/><Relationship Id="rId2" Type="http://schemas.openxmlformats.org/officeDocument/2006/relationships/image" Target="../media/image53.wmf"/><Relationship Id="rId11" Type="http://schemas.openxmlformats.org/officeDocument/2006/relationships/vmlDrawing" Target="../drawings/vmlDrawing9.vml"/><Relationship Id="rId10" Type="http://schemas.openxmlformats.org/officeDocument/2006/relationships/slideLayout" Target="../slideLayouts/slideLayout1.xml"/><Relationship Id="rId1" Type="http://schemas.openxmlformats.org/officeDocument/2006/relationships/oleObject" Target="../embeddings/oleObject41.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1.xml"/><Relationship Id="rId4" Type="http://schemas.openxmlformats.org/officeDocument/2006/relationships/image" Target="../media/image58.wmf"/><Relationship Id="rId3" Type="http://schemas.openxmlformats.org/officeDocument/2006/relationships/oleObject" Target="../embeddings/oleObject47.bin"/><Relationship Id="rId2" Type="http://schemas.openxmlformats.org/officeDocument/2006/relationships/image" Target="../media/image57.wmf"/><Relationship Id="rId1" Type="http://schemas.openxmlformats.org/officeDocument/2006/relationships/oleObject" Target="../embeddings/oleObject46.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9.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11.vml"/><Relationship Id="rId7" Type="http://schemas.openxmlformats.org/officeDocument/2006/relationships/slideLayout" Target="../slideLayouts/slideLayout1.xml"/><Relationship Id="rId6" Type="http://schemas.openxmlformats.org/officeDocument/2006/relationships/image" Target="../media/image62.wmf"/><Relationship Id="rId5" Type="http://schemas.openxmlformats.org/officeDocument/2006/relationships/oleObject" Target="../embeddings/oleObject50.bin"/><Relationship Id="rId4" Type="http://schemas.openxmlformats.org/officeDocument/2006/relationships/image" Target="../media/image61.wmf"/><Relationship Id="rId3" Type="http://schemas.openxmlformats.org/officeDocument/2006/relationships/oleObject" Target="../embeddings/oleObject49.bin"/><Relationship Id="rId2" Type="http://schemas.openxmlformats.org/officeDocument/2006/relationships/image" Target="../media/image60.wmf"/><Relationship Id="rId1" Type="http://schemas.openxmlformats.org/officeDocument/2006/relationships/oleObject" Target="../embeddings/oleObject48.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9" Type="http://schemas.openxmlformats.org/officeDocument/2006/relationships/image" Target="../media/image65.wmf"/><Relationship Id="rId8" Type="http://schemas.openxmlformats.org/officeDocument/2006/relationships/oleObject" Target="../embeddings/oleObject53.bin"/><Relationship Id="rId7" Type="http://schemas.openxmlformats.org/officeDocument/2006/relationships/image" Target="../media/image64.wmf"/><Relationship Id="rId6" Type="http://schemas.openxmlformats.org/officeDocument/2006/relationships/oleObject" Target="../embeddings/oleObject52.bin"/><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63.wmf"/><Relationship Id="rId11" Type="http://schemas.openxmlformats.org/officeDocument/2006/relationships/vmlDrawing" Target="../drawings/vmlDrawing12.vml"/><Relationship Id="rId10" Type="http://schemas.openxmlformats.org/officeDocument/2006/relationships/slideLayout" Target="../slideLayouts/slideLayout1.xml"/><Relationship Id="rId1" Type="http://schemas.openxmlformats.org/officeDocument/2006/relationships/oleObject" Target="../embeddings/oleObject51.bin"/></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13.vml"/><Relationship Id="rId8" Type="http://schemas.openxmlformats.org/officeDocument/2006/relationships/slideLayout" Target="../slideLayouts/slideLayout1.xml"/><Relationship Id="rId7" Type="http://schemas.openxmlformats.org/officeDocument/2006/relationships/image" Target="../media/image69.wmf"/><Relationship Id="rId6" Type="http://schemas.openxmlformats.org/officeDocument/2006/relationships/oleObject" Target="../embeddings/oleObject56.bin"/><Relationship Id="rId5" Type="http://schemas.openxmlformats.org/officeDocument/2006/relationships/image" Target="../media/image68.png"/><Relationship Id="rId4" Type="http://schemas.openxmlformats.org/officeDocument/2006/relationships/image" Target="../media/image67.wmf"/><Relationship Id="rId3" Type="http://schemas.openxmlformats.org/officeDocument/2006/relationships/oleObject" Target="../embeddings/oleObject55.bin"/><Relationship Id="rId2" Type="http://schemas.openxmlformats.org/officeDocument/2006/relationships/image" Target="../media/image66.wmf"/><Relationship Id="rId1" Type="http://schemas.openxmlformats.org/officeDocument/2006/relationships/oleObject" Target="../embeddings/oleObject54.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59.bin"/><Relationship Id="rId8" Type="http://schemas.openxmlformats.org/officeDocument/2006/relationships/image" Target="../media/image72.wmf"/><Relationship Id="rId7" Type="http://schemas.openxmlformats.org/officeDocument/2006/relationships/oleObject" Target="../embeddings/oleObject58.bin"/><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71.png"/><Relationship Id="rId2" Type="http://schemas.openxmlformats.org/officeDocument/2006/relationships/image" Target="../media/image70.wmf"/><Relationship Id="rId12" Type="http://schemas.openxmlformats.org/officeDocument/2006/relationships/vmlDrawing" Target="../drawings/vmlDrawing14.vml"/><Relationship Id="rId11" Type="http://schemas.openxmlformats.org/officeDocument/2006/relationships/slideLayout" Target="../slideLayouts/slideLayout1.xml"/><Relationship Id="rId10" Type="http://schemas.openxmlformats.org/officeDocument/2006/relationships/image" Target="../media/image73.wmf"/><Relationship Id="rId1" Type="http://schemas.openxmlformats.org/officeDocument/2006/relationships/oleObject" Target="../embeddings/oleObject57.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77.wmf"/><Relationship Id="rId7" Type="http://schemas.openxmlformats.org/officeDocument/2006/relationships/oleObject" Target="../embeddings/oleObject63.bin"/><Relationship Id="rId6" Type="http://schemas.openxmlformats.org/officeDocument/2006/relationships/image" Target="../media/image76.wmf"/><Relationship Id="rId5" Type="http://schemas.openxmlformats.org/officeDocument/2006/relationships/oleObject" Target="../embeddings/oleObject62.bin"/><Relationship Id="rId4" Type="http://schemas.openxmlformats.org/officeDocument/2006/relationships/image" Target="../media/image75.wmf"/><Relationship Id="rId3" Type="http://schemas.openxmlformats.org/officeDocument/2006/relationships/oleObject" Target="../embeddings/oleObject61.bin"/><Relationship Id="rId2" Type="http://schemas.openxmlformats.org/officeDocument/2006/relationships/image" Target="../media/image74.wmf"/><Relationship Id="rId14" Type="http://schemas.openxmlformats.org/officeDocument/2006/relationships/vmlDrawing" Target="../drawings/vmlDrawing15.vml"/><Relationship Id="rId13" Type="http://schemas.openxmlformats.org/officeDocument/2006/relationships/slideLayout" Target="../slideLayouts/slideLayout1.xml"/><Relationship Id="rId12" Type="http://schemas.openxmlformats.org/officeDocument/2006/relationships/image" Target="../media/image79.wmf"/><Relationship Id="rId11" Type="http://schemas.openxmlformats.org/officeDocument/2006/relationships/oleObject" Target="../embeddings/oleObject65.bin"/><Relationship Id="rId10" Type="http://schemas.openxmlformats.org/officeDocument/2006/relationships/image" Target="../media/image78.wmf"/><Relationship Id="rId1" Type="http://schemas.openxmlformats.org/officeDocument/2006/relationships/oleObject" Target="../embeddings/oleObject60.bin"/></Relationships>
</file>

<file path=ppt/slides/_rels/slide26.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1.xml"/><Relationship Id="rId6" Type="http://schemas.openxmlformats.org/officeDocument/2006/relationships/image" Target="../media/image82.wmf"/><Relationship Id="rId5" Type="http://schemas.openxmlformats.org/officeDocument/2006/relationships/oleObject" Target="../embeddings/oleObject68.bin"/><Relationship Id="rId4" Type="http://schemas.openxmlformats.org/officeDocument/2006/relationships/image" Target="../media/image81.wmf"/><Relationship Id="rId3" Type="http://schemas.openxmlformats.org/officeDocument/2006/relationships/oleObject" Target="../embeddings/oleObject67.bin"/><Relationship Id="rId2" Type="http://schemas.openxmlformats.org/officeDocument/2006/relationships/image" Target="../media/image80.wmf"/><Relationship Id="rId1" Type="http://schemas.openxmlformats.org/officeDocument/2006/relationships/oleObject" Target="../embeddings/oleObject66.bin"/></Relationships>
</file>

<file path=ppt/slides/_rels/slide27.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vmlDrawing" Target="../drawings/vmlDrawing17.vml"/><Relationship Id="rId7" Type="http://schemas.openxmlformats.org/officeDocument/2006/relationships/slideLayout" Target="../slideLayouts/slideLayout1.xml"/><Relationship Id="rId6" Type="http://schemas.openxmlformats.org/officeDocument/2006/relationships/image" Target="../media/image85.wmf"/><Relationship Id="rId5" Type="http://schemas.openxmlformats.org/officeDocument/2006/relationships/oleObject" Target="../embeddings/oleObject71.bin"/><Relationship Id="rId4" Type="http://schemas.openxmlformats.org/officeDocument/2006/relationships/image" Target="../media/image84.wmf"/><Relationship Id="rId3" Type="http://schemas.openxmlformats.org/officeDocument/2006/relationships/oleObject" Target="../embeddings/oleObject70.bin"/><Relationship Id="rId2" Type="http://schemas.openxmlformats.org/officeDocument/2006/relationships/image" Target="../media/image83.wmf"/><Relationship Id="rId1" Type="http://schemas.openxmlformats.org/officeDocument/2006/relationships/oleObject" Target="../embeddings/oleObject69.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89.wmf"/><Relationship Id="rId7" Type="http://schemas.openxmlformats.org/officeDocument/2006/relationships/oleObject" Target="../embeddings/oleObject75.bin"/><Relationship Id="rId6" Type="http://schemas.openxmlformats.org/officeDocument/2006/relationships/image" Target="../media/image88.wmf"/><Relationship Id="rId5" Type="http://schemas.openxmlformats.org/officeDocument/2006/relationships/oleObject" Target="../embeddings/oleObject74.bin"/><Relationship Id="rId4" Type="http://schemas.openxmlformats.org/officeDocument/2006/relationships/image" Target="../media/image87.wmf"/><Relationship Id="rId3" Type="http://schemas.openxmlformats.org/officeDocument/2006/relationships/oleObject" Target="../embeddings/oleObject73.bin"/><Relationship Id="rId2" Type="http://schemas.openxmlformats.org/officeDocument/2006/relationships/image" Target="../media/image86.wmf"/><Relationship Id="rId18" Type="http://schemas.openxmlformats.org/officeDocument/2006/relationships/vmlDrawing" Target="../drawings/vmlDrawing18.vml"/><Relationship Id="rId17" Type="http://schemas.openxmlformats.org/officeDocument/2006/relationships/slideLayout" Target="../slideLayouts/slideLayout1.xml"/><Relationship Id="rId16" Type="http://schemas.openxmlformats.org/officeDocument/2006/relationships/image" Target="../media/image93.wmf"/><Relationship Id="rId15" Type="http://schemas.openxmlformats.org/officeDocument/2006/relationships/oleObject" Target="../embeddings/oleObject79.bin"/><Relationship Id="rId14" Type="http://schemas.openxmlformats.org/officeDocument/2006/relationships/image" Target="../media/image92.wmf"/><Relationship Id="rId13" Type="http://schemas.openxmlformats.org/officeDocument/2006/relationships/oleObject" Target="../embeddings/oleObject78.bin"/><Relationship Id="rId12" Type="http://schemas.openxmlformats.org/officeDocument/2006/relationships/image" Target="../media/image91.wmf"/><Relationship Id="rId11" Type="http://schemas.openxmlformats.org/officeDocument/2006/relationships/oleObject" Target="../embeddings/oleObject77.bin"/><Relationship Id="rId10" Type="http://schemas.openxmlformats.org/officeDocument/2006/relationships/image" Target="../media/image90.wmf"/><Relationship Id="rId1" Type="http://schemas.openxmlformats.org/officeDocument/2006/relationships/oleObject" Target="../embeddings/oleObject7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1.xml"/><Relationship Id="rId6" Type="http://schemas.openxmlformats.org/officeDocument/2006/relationships/image" Target="../media/image96.wmf"/><Relationship Id="rId5" Type="http://schemas.openxmlformats.org/officeDocument/2006/relationships/oleObject" Target="../embeddings/oleObject82.bin"/><Relationship Id="rId4" Type="http://schemas.openxmlformats.org/officeDocument/2006/relationships/image" Target="../media/image95.wmf"/><Relationship Id="rId3" Type="http://schemas.openxmlformats.org/officeDocument/2006/relationships/oleObject" Target="../embeddings/oleObject81.bin"/><Relationship Id="rId2" Type="http://schemas.openxmlformats.org/officeDocument/2006/relationships/image" Target="../media/image94.wmf"/><Relationship Id="rId1" Type="http://schemas.openxmlformats.org/officeDocument/2006/relationships/oleObject" Target="../embeddings/oleObject80.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99.wmf"/><Relationship Id="rId7" Type="http://schemas.openxmlformats.org/officeDocument/2006/relationships/oleObject" Target="../embeddings/oleObject86.bin"/><Relationship Id="rId6" Type="http://schemas.openxmlformats.org/officeDocument/2006/relationships/image" Target="../media/image88.wmf"/><Relationship Id="rId5" Type="http://schemas.openxmlformats.org/officeDocument/2006/relationships/oleObject" Target="../embeddings/oleObject85.bin"/><Relationship Id="rId4" Type="http://schemas.openxmlformats.org/officeDocument/2006/relationships/image" Target="../media/image98.wmf"/><Relationship Id="rId3" Type="http://schemas.openxmlformats.org/officeDocument/2006/relationships/oleObject" Target="../embeddings/oleObject84.bin"/><Relationship Id="rId2" Type="http://schemas.openxmlformats.org/officeDocument/2006/relationships/image" Target="../media/image97.wmf"/><Relationship Id="rId10" Type="http://schemas.openxmlformats.org/officeDocument/2006/relationships/vmlDrawing" Target="../drawings/vmlDrawing20.vml"/><Relationship Id="rId1" Type="http://schemas.openxmlformats.org/officeDocument/2006/relationships/oleObject" Target="../embeddings/oleObject83.bin"/></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1.xml"/><Relationship Id="rId4" Type="http://schemas.openxmlformats.org/officeDocument/2006/relationships/image" Target="../media/image101.wmf"/><Relationship Id="rId3" Type="http://schemas.openxmlformats.org/officeDocument/2006/relationships/oleObject" Target="../embeddings/oleObject88.bin"/><Relationship Id="rId2" Type="http://schemas.openxmlformats.org/officeDocument/2006/relationships/image" Target="../media/image100.wmf"/><Relationship Id="rId1" Type="http://schemas.openxmlformats.org/officeDocument/2006/relationships/oleObject" Target="../embeddings/oleObject87.bin"/></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22.vml"/><Relationship Id="rId5" Type="http://schemas.openxmlformats.org/officeDocument/2006/relationships/slideLayout" Target="../slideLayouts/slideLayout1.xml"/><Relationship Id="rId4" Type="http://schemas.openxmlformats.org/officeDocument/2006/relationships/image" Target="../media/image103.wmf"/><Relationship Id="rId3" Type="http://schemas.openxmlformats.org/officeDocument/2006/relationships/oleObject" Target="../embeddings/oleObject90.bin"/><Relationship Id="rId2" Type="http://schemas.openxmlformats.org/officeDocument/2006/relationships/image" Target="../media/image102.wmf"/><Relationship Id="rId1" Type="http://schemas.openxmlformats.org/officeDocument/2006/relationships/oleObject" Target="../embeddings/oleObject89.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1.xml"/><Relationship Id="rId2" Type="http://schemas.openxmlformats.org/officeDocument/2006/relationships/image" Target="../media/image104.wmf"/><Relationship Id="rId1" Type="http://schemas.openxmlformats.org/officeDocument/2006/relationships/oleObject" Target="../embeddings/oleObject91.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96.bin"/><Relationship Id="rId8" Type="http://schemas.openxmlformats.org/officeDocument/2006/relationships/image" Target="../media/image107.wmf"/><Relationship Id="rId7" Type="http://schemas.openxmlformats.org/officeDocument/2006/relationships/oleObject" Target="../embeddings/oleObject95.bin"/><Relationship Id="rId6" Type="http://schemas.openxmlformats.org/officeDocument/2006/relationships/image" Target="../media/image106.wmf"/><Relationship Id="rId5" Type="http://schemas.openxmlformats.org/officeDocument/2006/relationships/oleObject" Target="../embeddings/oleObject94.bin"/><Relationship Id="rId4" Type="http://schemas.openxmlformats.org/officeDocument/2006/relationships/image" Target="../media/image61.wmf"/><Relationship Id="rId3" Type="http://schemas.openxmlformats.org/officeDocument/2006/relationships/oleObject" Target="../embeddings/oleObject93.bin"/><Relationship Id="rId2" Type="http://schemas.openxmlformats.org/officeDocument/2006/relationships/image" Target="../media/image105.wmf"/><Relationship Id="rId14" Type="http://schemas.openxmlformats.org/officeDocument/2006/relationships/vmlDrawing" Target="../drawings/vmlDrawing24.vml"/><Relationship Id="rId13" Type="http://schemas.openxmlformats.org/officeDocument/2006/relationships/slideLayout" Target="../slideLayouts/slideLayout1.xml"/><Relationship Id="rId12" Type="http://schemas.openxmlformats.org/officeDocument/2006/relationships/image" Target="../media/image109.wmf"/><Relationship Id="rId11" Type="http://schemas.openxmlformats.org/officeDocument/2006/relationships/oleObject" Target="../embeddings/oleObject97.bin"/><Relationship Id="rId10" Type="http://schemas.openxmlformats.org/officeDocument/2006/relationships/image" Target="../media/image108.wmf"/><Relationship Id="rId1" Type="http://schemas.openxmlformats.org/officeDocument/2006/relationships/oleObject" Target="../embeddings/oleObject92.bin"/></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13.wmf"/><Relationship Id="rId7" Type="http://schemas.openxmlformats.org/officeDocument/2006/relationships/oleObject" Target="../embeddings/oleObject101.bin"/><Relationship Id="rId6" Type="http://schemas.openxmlformats.org/officeDocument/2006/relationships/image" Target="../media/image112.wmf"/><Relationship Id="rId5" Type="http://schemas.openxmlformats.org/officeDocument/2006/relationships/oleObject" Target="../embeddings/oleObject100.bin"/><Relationship Id="rId4" Type="http://schemas.openxmlformats.org/officeDocument/2006/relationships/image" Target="../media/image111.wmf"/><Relationship Id="rId3" Type="http://schemas.openxmlformats.org/officeDocument/2006/relationships/oleObject" Target="../embeddings/oleObject99.bin"/><Relationship Id="rId2" Type="http://schemas.openxmlformats.org/officeDocument/2006/relationships/image" Target="../media/image110.wmf"/><Relationship Id="rId10" Type="http://schemas.openxmlformats.org/officeDocument/2006/relationships/vmlDrawing" Target="../drawings/vmlDrawing25.vml"/><Relationship Id="rId1" Type="http://schemas.openxmlformats.org/officeDocument/2006/relationships/oleObject" Target="../embeddings/oleObject9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26.vml"/><Relationship Id="rId4" Type="http://schemas.openxmlformats.org/officeDocument/2006/relationships/slideLayout" Target="../slideLayouts/slideLayout1.xml"/><Relationship Id="rId3" Type="http://schemas.openxmlformats.org/officeDocument/2006/relationships/image" Target="../media/image115.png"/><Relationship Id="rId2" Type="http://schemas.openxmlformats.org/officeDocument/2006/relationships/image" Target="../media/image114.wmf"/><Relationship Id="rId1" Type="http://schemas.openxmlformats.org/officeDocument/2006/relationships/oleObject" Target="../embeddings/oleObject102.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1.xml"/><Relationship Id="rId2" Type="http://schemas.openxmlformats.org/officeDocument/2006/relationships/image" Target="../media/image116.wmf"/><Relationship Id="rId1" Type="http://schemas.openxmlformats.org/officeDocument/2006/relationships/oleObject" Target="../embeddings/oleObject103.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1.xml"/><Relationship Id="rId2" Type="http://schemas.openxmlformats.org/officeDocument/2006/relationships/image" Target="../media/image117.wmf"/><Relationship Id="rId1" Type="http://schemas.openxmlformats.org/officeDocument/2006/relationships/oleObject" Target="../embeddings/oleObject104.bin"/></Relationships>
</file>

<file path=ppt/slides/_rels/slide43.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1.xml"/><Relationship Id="rId6" Type="http://schemas.openxmlformats.org/officeDocument/2006/relationships/image" Target="../media/image120.wmf"/><Relationship Id="rId5" Type="http://schemas.openxmlformats.org/officeDocument/2006/relationships/oleObject" Target="../embeddings/oleObject107.bin"/><Relationship Id="rId4" Type="http://schemas.openxmlformats.org/officeDocument/2006/relationships/image" Target="../media/image119.wmf"/><Relationship Id="rId3" Type="http://schemas.openxmlformats.org/officeDocument/2006/relationships/oleObject" Target="../embeddings/oleObject106.bin"/><Relationship Id="rId2" Type="http://schemas.openxmlformats.org/officeDocument/2006/relationships/image" Target="../media/image118.wmf"/><Relationship Id="rId1" Type="http://schemas.openxmlformats.org/officeDocument/2006/relationships/oleObject" Target="../embeddings/oleObject105.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12.bin"/><Relationship Id="rId8" Type="http://schemas.openxmlformats.org/officeDocument/2006/relationships/image" Target="../media/image124.wmf"/><Relationship Id="rId7" Type="http://schemas.openxmlformats.org/officeDocument/2006/relationships/oleObject" Target="../embeddings/oleObject111.bin"/><Relationship Id="rId6" Type="http://schemas.openxmlformats.org/officeDocument/2006/relationships/image" Target="../media/image123.wmf"/><Relationship Id="rId5" Type="http://schemas.openxmlformats.org/officeDocument/2006/relationships/oleObject" Target="../embeddings/oleObject110.bin"/><Relationship Id="rId4" Type="http://schemas.openxmlformats.org/officeDocument/2006/relationships/image" Target="../media/image122.wmf"/><Relationship Id="rId3" Type="http://schemas.openxmlformats.org/officeDocument/2006/relationships/oleObject" Target="../embeddings/oleObject109.bin"/><Relationship Id="rId2" Type="http://schemas.openxmlformats.org/officeDocument/2006/relationships/image" Target="../media/image121.wmf"/><Relationship Id="rId12" Type="http://schemas.openxmlformats.org/officeDocument/2006/relationships/vmlDrawing" Target="../drawings/vmlDrawing30.vml"/><Relationship Id="rId11" Type="http://schemas.openxmlformats.org/officeDocument/2006/relationships/slideLayout" Target="../slideLayouts/slideLayout1.xml"/><Relationship Id="rId10" Type="http://schemas.openxmlformats.org/officeDocument/2006/relationships/image" Target="../media/image61.wmf"/><Relationship Id="rId1" Type="http://schemas.openxmlformats.org/officeDocument/2006/relationships/oleObject" Target="../embeddings/oleObject108.bin"/></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27.wmf"/><Relationship Id="rId7" Type="http://schemas.openxmlformats.org/officeDocument/2006/relationships/oleObject" Target="../embeddings/oleObject116.bin"/><Relationship Id="rId6" Type="http://schemas.openxmlformats.org/officeDocument/2006/relationships/image" Target="../media/image126.wmf"/><Relationship Id="rId5" Type="http://schemas.openxmlformats.org/officeDocument/2006/relationships/oleObject" Target="../embeddings/oleObject115.bin"/><Relationship Id="rId4" Type="http://schemas.openxmlformats.org/officeDocument/2006/relationships/image" Target="../media/image125.wmf"/><Relationship Id="rId3" Type="http://schemas.openxmlformats.org/officeDocument/2006/relationships/oleObject" Target="../embeddings/oleObject114.bin"/><Relationship Id="rId2" Type="http://schemas.openxmlformats.org/officeDocument/2006/relationships/image" Target="../media/image61.wmf"/><Relationship Id="rId10" Type="http://schemas.openxmlformats.org/officeDocument/2006/relationships/vmlDrawing" Target="../drawings/vmlDrawing31.vml"/><Relationship Id="rId1" Type="http://schemas.openxmlformats.org/officeDocument/2006/relationships/oleObject" Target="../embeddings/oleObject113.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130.wmf"/><Relationship Id="rId7" Type="http://schemas.openxmlformats.org/officeDocument/2006/relationships/oleObject" Target="../embeddings/oleObject120.bin"/><Relationship Id="rId6" Type="http://schemas.openxmlformats.org/officeDocument/2006/relationships/image" Target="../media/image129.wmf"/><Relationship Id="rId5" Type="http://schemas.openxmlformats.org/officeDocument/2006/relationships/oleObject" Target="../embeddings/oleObject119.bin"/><Relationship Id="rId4" Type="http://schemas.openxmlformats.org/officeDocument/2006/relationships/image" Target="../media/image128.wmf"/><Relationship Id="rId3" Type="http://schemas.openxmlformats.org/officeDocument/2006/relationships/oleObject" Target="../embeddings/oleObject118.bin"/><Relationship Id="rId2" Type="http://schemas.openxmlformats.org/officeDocument/2006/relationships/image" Target="../media/image61.wmf"/><Relationship Id="rId12" Type="http://schemas.openxmlformats.org/officeDocument/2006/relationships/vmlDrawing" Target="../drawings/vmlDrawing32.vml"/><Relationship Id="rId11" Type="http://schemas.openxmlformats.org/officeDocument/2006/relationships/slideLayout" Target="../slideLayouts/slideLayout1.xml"/><Relationship Id="rId10" Type="http://schemas.openxmlformats.org/officeDocument/2006/relationships/image" Target="../media/image131.wmf"/><Relationship Id="rId1" Type="http://schemas.openxmlformats.org/officeDocument/2006/relationships/oleObject" Target="../embeddings/oleObject117.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126.bin"/><Relationship Id="rId8" Type="http://schemas.openxmlformats.org/officeDocument/2006/relationships/image" Target="../media/image134.wmf"/><Relationship Id="rId7" Type="http://schemas.openxmlformats.org/officeDocument/2006/relationships/oleObject" Target="../embeddings/oleObject125.bin"/><Relationship Id="rId6" Type="http://schemas.openxmlformats.org/officeDocument/2006/relationships/image" Target="../media/image133.wmf"/><Relationship Id="rId5" Type="http://schemas.openxmlformats.org/officeDocument/2006/relationships/oleObject" Target="../embeddings/oleObject124.bin"/><Relationship Id="rId4" Type="http://schemas.openxmlformats.org/officeDocument/2006/relationships/image" Target="../media/image132.wmf"/><Relationship Id="rId3" Type="http://schemas.openxmlformats.org/officeDocument/2006/relationships/oleObject" Target="../embeddings/oleObject123.bin"/><Relationship Id="rId2" Type="http://schemas.openxmlformats.org/officeDocument/2006/relationships/image" Target="../media/image61.wmf"/><Relationship Id="rId18" Type="http://schemas.openxmlformats.org/officeDocument/2006/relationships/vmlDrawing" Target="../drawings/vmlDrawing33.vml"/><Relationship Id="rId17" Type="http://schemas.openxmlformats.org/officeDocument/2006/relationships/slideLayout" Target="../slideLayouts/slideLayout1.xml"/><Relationship Id="rId16" Type="http://schemas.openxmlformats.org/officeDocument/2006/relationships/image" Target="../media/image138.wmf"/><Relationship Id="rId15" Type="http://schemas.openxmlformats.org/officeDocument/2006/relationships/oleObject" Target="../embeddings/oleObject129.bin"/><Relationship Id="rId14" Type="http://schemas.openxmlformats.org/officeDocument/2006/relationships/image" Target="../media/image137.wmf"/><Relationship Id="rId13" Type="http://schemas.openxmlformats.org/officeDocument/2006/relationships/oleObject" Target="../embeddings/oleObject128.bin"/><Relationship Id="rId12" Type="http://schemas.openxmlformats.org/officeDocument/2006/relationships/image" Target="../media/image136.wmf"/><Relationship Id="rId11" Type="http://schemas.openxmlformats.org/officeDocument/2006/relationships/oleObject" Target="../embeddings/oleObject127.bin"/><Relationship Id="rId10" Type="http://schemas.openxmlformats.org/officeDocument/2006/relationships/image" Target="../media/image135.wmf"/><Relationship Id="rId1" Type="http://schemas.openxmlformats.org/officeDocument/2006/relationships/oleObject" Target="../embeddings/oleObject122.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39.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1.png"/><Relationship Id="rId1" Type="http://schemas.openxmlformats.org/officeDocument/2006/relationships/image" Target="../media/image14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1.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3.png"/><Relationship Id="rId1" Type="http://schemas.openxmlformats.org/officeDocument/2006/relationships/hyperlink" Target="http://archive.ics.uci.edu/ml/datasets/Iri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15.wmf"/><Relationship Id="rId3" Type="http://schemas.openxmlformats.org/officeDocument/2006/relationships/oleObject" Target="../embeddings/oleObject3.bin"/><Relationship Id="rId2" Type="http://schemas.openxmlformats.org/officeDocument/2006/relationships/image" Target="../media/image14.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p:txBody>
          <a:bodyPr>
            <a:normAutofit fontScale="92500"/>
          </a:bodyPr>
          <a:lstStyle/>
          <a:p>
            <a:pPr>
              <a:lnSpc>
                <a:spcPts val="4200"/>
              </a:lnSpc>
            </a:pPr>
            <a:r>
              <a:rPr lang="zh-CN" altLang="en-US" sz="3600">
                <a:latin typeface="华文行楷" panose="02010800040101010101" pitchFamily="2" charset="-122"/>
                <a:ea typeface="华文行楷" panose="02010800040101010101" pitchFamily="2" charset="-122"/>
              </a:rPr>
              <a:t>本课件包括演示文稿、示例、代码、题库、视频和声音等内容，北风网和讲师拥有完全知识产权；只限于善意学习者在本课程使用，不得在课程范围外向任何第三方散播。任何其他人或者机构不得盗版、复制、仿造其中的创意和内容，我们保留一切通过法律手段追究违反者的权利。</a:t>
            </a:r>
            <a:endParaRPr lang="en-US" altLang="zh-CN" sz="3600">
              <a:latin typeface="华文行楷" panose="02010800040101010101" pitchFamily="2" charset="-122"/>
              <a:ea typeface="华文行楷" panose="02010800040101010101" pitchFamily="2" charset="-122"/>
            </a:endParaRPr>
          </a:p>
          <a:p>
            <a:pPr>
              <a:lnSpc>
                <a:spcPts val="4200"/>
              </a:lnSpc>
            </a:pPr>
            <a:r>
              <a:rPr lang="zh-CN" altLang="en-US" sz="3600">
                <a:latin typeface="华文行楷" panose="02010800040101010101" pitchFamily="2" charset="-122"/>
                <a:ea typeface="华文行楷" panose="02010800040101010101" pitchFamily="2" charset="-122"/>
              </a:rPr>
              <a:t>课程详情请咨询</a:t>
            </a:r>
            <a:endParaRPr lang="en-US" altLang="zh-CN" sz="3600">
              <a:latin typeface="华文行楷" panose="02010800040101010101" pitchFamily="2" charset="-122"/>
              <a:ea typeface="华文行楷" panose="02010800040101010101" pitchFamily="2" charset="-122"/>
            </a:endParaRPr>
          </a:p>
          <a:p>
            <a:pPr lvl="1">
              <a:lnSpc>
                <a:spcPts val="4200"/>
              </a:lnSpc>
            </a:pPr>
            <a:r>
              <a:rPr lang="zh-CN" altLang="en-US" sz="3200">
                <a:latin typeface="华文行楷" panose="02010800040101010101" pitchFamily="2" charset="-122"/>
                <a:ea typeface="华文行楷" panose="02010800040101010101" pitchFamily="2" charset="-122"/>
              </a:rPr>
              <a:t>微信公众号：北风教育</a:t>
            </a:r>
            <a:endParaRPr lang="en-US" altLang="zh-CN" sz="3200">
              <a:latin typeface="华文行楷" panose="02010800040101010101" pitchFamily="2" charset="-122"/>
              <a:ea typeface="华文行楷" panose="02010800040101010101" pitchFamily="2" charset="-122"/>
            </a:endParaRPr>
          </a:p>
          <a:p>
            <a:pPr lvl="1">
              <a:lnSpc>
                <a:spcPts val="4200"/>
              </a:lnSpc>
            </a:pPr>
            <a:r>
              <a:rPr lang="zh-CN" altLang="en-US" sz="3200">
                <a:latin typeface="华文行楷" panose="02010800040101010101" pitchFamily="2" charset="-122"/>
                <a:ea typeface="华文行楷" panose="02010800040101010101" pitchFamily="2" charset="-122"/>
              </a:rPr>
              <a:t>官方网址：</a:t>
            </a:r>
            <a:r>
              <a:rPr lang="en-US" altLang="zh-CN" sz="3200">
                <a:latin typeface="华文行楷" panose="02010800040101010101" pitchFamily="2" charset="-122"/>
                <a:ea typeface="华文行楷" panose="02010800040101010101" pitchFamily="2" charset="-122"/>
              </a:rPr>
              <a:t>http://www.ibeifeng.com/</a:t>
            </a:r>
            <a:endParaRPr lang="zh-CN" altLang="en-US" sz="3200">
              <a:latin typeface="华文行楷" panose="02010800040101010101" pitchFamily="2" charset="-122"/>
              <a:ea typeface="华文行楷" panose="02010800040101010101" pitchFamily="2" charset="-122"/>
            </a:endParaRPr>
          </a:p>
        </p:txBody>
      </p:sp>
      <p:sp>
        <p:nvSpPr>
          <p:cNvPr id="3" name="标题 2"/>
          <p:cNvSpPr>
            <a:spLocks noGrp="1"/>
          </p:cNvSpPr>
          <p:nvPr>
            <p:ph type="title"/>
          </p:nvPr>
        </p:nvSpPr>
        <p:spPr/>
        <p:txBody>
          <a:bodyPr>
            <a:normAutofit/>
          </a:bodyPr>
          <a:lstStyle/>
          <a:p>
            <a:r>
              <a:rPr lang="zh-CN" altLang="en-US" sz="4400"/>
              <a:t>法律声明</a:t>
            </a:r>
            <a:endParaRPr lang="zh-CN" altLang="en-US" sz="4400"/>
          </a:p>
        </p:txBody>
      </p:sp>
      <p:pic>
        <p:nvPicPr>
          <p:cNvPr id="1028" name="Picture 4" descr="http://www.ibeifeng.com/themes/newibeifeng/images/bfjywx.jpg"/>
          <p:cNvPicPr>
            <a:picLocks noChangeAspect="1" noChangeArrowheads="1"/>
          </p:cNvPicPr>
          <p:nvPr/>
        </p:nvPicPr>
        <p:blipFill rotWithShape="1">
          <a:blip r:embed="rId1">
            <a:extLst>
              <a:ext uri="{28A0092B-C50C-407E-A947-70E740481C1C}">
                <a14:useLocalDpi xmlns:a14="http://schemas.microsoft.com/office/drawing/2010/main" val="0"/>
              </a:ext>
            </a:extLst>
          </a:blip>
          <a:srcRect l="10866" t="9333" r="11517" b="24001"/>
          <a:stretch>
            <a:fillRect/>
          </a:stretch>
        </p:blipFill>
        <p:spPr bwMode="auto">
          <a:xfrm>
            <a:off x="8687494" y="4129572"/>
            <a:ext cx="2376265" cy="23762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r>
              <a:rPr lang="en-US" altLang="zh-CN"/>
              <a:t> </a:t>
            </a:r>
            <a:r>
              <a:rPr lang="zh-CN" altLang="en-US"/>
              <a:t>盒子中只有黑球和白球，假定白球的比例为</a:t>
            </a:r>
            <a:r>
              <a:rPr lang="en-US" altLang="zh-CN"/>
              <a:t>p</a:t>
            </a:r>
            <a:r>
              <a:rPr lang="zh-CN" altLang="en-US"/>
              <a:t>，那么黑球的比例为</a:t>
            </a:r>
            <a:r>
              <a:rPr lang="en-US" altLang="zh-CN"/>
              <a:t>1-p</a:t>
            </a:r>
            <a:r>
              <a:rPr lang="zh-CN" altLang="en-US"/>
              <a:t>。因为采取的是有放回的随机抽取，那么每次抽取出来的球的颜色服从同一独立分布情况，即每次抽取之间是独立互不影响的。</a:t>
            </a:r>
            <a:endParaRPr lang="zh-CN" altLang="en-US"/>
          </a:p>
        </p:txBody>
      </p:sp>
      <p:sp>
        <p:nvSpPr>
          <p:cNvPr id="4" name="标题 3"/>
          <p:cNvSpPr>
            <a:spLocks noGrp="1"/>
          </p:cNvSpPr>
          <p:nvPr>
            <p:ph type="title"/>
          </p:nvPr>
        </p:nvSpPr>
        <p:spPr/>
        <p:txBody>
          <a:bodyPr>
            <a:normAutofit fontScale="90000"/>
          </a:bodyPr>
          <a:p>
            <a:r>
              <a:rPr lang="zh-CN" altLang="en-US">
                <a:sym typeface="+mn-ea"/>
              </a:rPr>
              <a:t>最大似然估计</a:t>
            </a:r>
            <a:r>
              <a:rPr lang="en-US" altLang="zh-CN">
                <a:sym typeface="+mn-ea"/>
              </a:rPr>
              <a:t>(MLE)</a:t>
            </a:r>
            <a:r>
              <a:rPr lang="zh-CN" altLang="en-US">
                <a:sym typeface="+mn-ea"/>
              </a:rPr>
              <a:t>回顾</a:t>
            </a:r>
            <a:br>
              <a:rPr lang="zh-CN" altLang="en-US">
                <a:sym typeface="+mn-ea"/>
              </a:rPr>
            </a:br>
            <a:r>
              <a:rPr lang="en-US" altLang="zh-CN">
                <a:sym typeface="+mn-ea"/>
              </a:rPr>
              <a:t>Maximum Likelihood Estimation</a:t>
            </a:r>
            <a:endParaRPr lang="zh-CN" altLang="en-US"/>
          </a:p>
        </p:txBody>
      </p:sp>
      <p:graphicFrame>
        <p:nvGraphicFramePr>
          <p:cNvPr id="5" name="对象 4">
            <a:hlinkClick r:id="" action="ppaction://ole?verb="/>
          </p:cNvPr>
          <p:cNvGraphicFramePr>
            <a:graphicFrameLocks noChangeAspect="1"/>
          </p:cNvGraphicFramePr>
          <p:nvPr/>
        </p:nvGraphicFramePr>
        <p:xfrm>
          <a:off x="2109470" y="2508250"/>
          <a:ext cx="7678420" cy="894080"/>
        </p:xfrm>
        <a:graphic>
          <a:graphicData uri="http://schemas.openxmlformats.org/presentationml/2006/ole">
            <mc:AlternateContent xmlns:mc="http://schemas.openxmlformats.org/markup-compatibility/2006">
              <mc:Choice xmlns:v="urn:schemas-microsoft-com:vml" Requires="v">
                <p:oleObj spid="_x0000_s4097" name="" r:id="rId1" imgW="3708400" imgH="431800" progId="Equation.KSEE3">
                  <p:embed/>
                </p:oleObj>
              </mc:Choice>
              <mc:Fallback>
                <p:oleObj name="" r:id="rId1" imgW="3708400" imgH="431800" progId="Equation.KSEE3">
                  <p:embed/>
                  <p:pic>
                    <p:nvPicPr>
                      <p:cNvPr id="0" name="图片 4096"/>
                      <p:cNvPicPr/>
                      <p:nvPr/>
                    </p:nvPicPr>
                    <p:blipFill>
                      <a:blip r:embed="rId2"/>
                      <a:stretch>
                        <a:fillRect/>
                      </a:stretch>
                    </p:blipFill>
                    <p:spPr>
                      <a:xfrm>
                        <a:off x="2109470" y="2508250"/>
                        <a:ext cx="7678420" cy="89408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109470" y="3465195"/>
          <a:ext cx="4267835" cy="961390"/>
        </p:xfrm>
        <a:graphic>
          <a:graphicData uri="http://schemas.openxmlformats.org/presentationml/2006/ole">
            <mc:AlternateContent xmlns:mc="http://schemas.openxmlformats.org/markup-compatibility/2006">
              <mc:Choice xmlns:v="urn:schemas-microsoft-com:vml" Requires="v">
                <p:oleObj spid="_x0000_s4099" name="" r:id="rId3" imgW="1917065" imgH="431800" progId="Equation.KSEE3">
                  <p:embed/>
                </p:oleObj>
              </mc:Choice>
              <mc:Fallback>
                <p:oleObj name="" r:id="rId3" imgW="1917065" imgH="431800" progId="Equation.KSEE3">
                  <p:embed/>
                  <p:pic>
                    <p:nvPicPr>
                      <p:cNvPr id="0" name="图片 4098"/>
                      <p:cNvPicPr/>
                      <p:nvPr/>
                    </p:nvPicPr>
                    <p:blipFill>
                      <a:blip r:embed="rId4"/>
                      <a:stretch>
                        <a:fillRect/>
                      </a:stretch>
                    </p:blipFill>
                    <p:spPr>
                      <a:xfrm>
                        <a:off x="2109470" y="3465195"/>
                        <a:ext cx="4267835" cy="96139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893695" y="4518660"/>
          <a:ext cx="2224405" cy="953770"/>
        </p:xfrm>
        <a:graphic>
          <a:graphicData uri="http://schemas.openxmlformats.org/presentationml/2006/ole">
            <mc:AlternateContent xmlns:mc="http://schemas.openxmlformats.org/markup-compatibility/2006">
              <mc:Choice xmlns:v="urn:schemas-microsoft-com:vml" Requires="v">
                <p:oleObj spid="_x0000_s4100" name="" r:id="rId5" imgW="977900" imgH="419100" progId="Equation.KSEE3">
                  <p:embed/>
                </p:oleObj>
              </mc:Choice>
              <mc:Fallback>
                <p:oleObj name="" r:id="rId5" imgW="977900" imgH="419100" progId="Equation.KSEE3">
                  <p:embed/>
                  <p:pic>
                    <p:nvPicPr>
                      <p:cNvPr id="0" name="图片 4099"/>
                      <p:cNvPicPr/>
                      <p:nvPr/>
                    </p:nvPicPr>
                    <p:blipFill>
                      <a:blip r:embed="rId6"/>
                      <a:stretch>
                        <a:fillRect/>
                      </a:stretch>
                    </p:blipFill>
                    <p:spPr>
                      <a:xfrm>
                        <a:off x="2893695" y="4518660"/>
                        <a:ext cx="2224405" cy="95377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229360"/>
            <a:ext cx="11178540" cy="615950"/>
          </a:xfrm>
        </p:spPr>
        <p:txBody>
          <a:bodyPr/>
          <a:p>
            <a:r>
              <a:rPr lang="zh-CN" altLang="en-US"/>
              <a:t>盒子</a:t>
            </a:r>
            <a:r>
              <a:rPr lang="en-US" altLang="zh-CN"/>
              <a:t>1</a:t>
            </a:r>
            <a:r>
              <a:rPr lang="zh-CN" altLang="en-US"/>
              <a:t>中抽取出白球的概率：</a:t>
            </a:r>
            <a:endParaRPr lang="zh-CN" altLang="en-US"/>
          </a:p>
        </p:txBody>
      </p:sp>
      <p:sp>
        <p:nvSpPr>
          <p:cNvPr id="4" name="标题 3"/>
          <p:cNvSpPr>
            <a:spLocks noGrp="1"/>
          </p:cNvSpPr>
          <p:nvPr>
            <p:ph type="title"/>
          </p:nvPr>
        </p:nvSpPr>
        <p:spPr/>
        <p:txBody>
          <a:bodyPr>
            <a:normAutofit fontScale="90000"/>
          </a:bodyPr>
          <a:p>
            <a:r>
              <a:rPr lang="zh-CN" altLang="en-US">
                <a:sym typeface="+mn-ea"/>
              </a:rPr>
              <a:t>最大似然估计</a:t>
            </a:r>
            <a:r>
              <a:rPr lang="en-US" altLang="zh-CN">
                <a:sym typeface="+mn-ea"/>
              </a:rPr>
              <a:t>(MLE)</a:t>
            </a:r>
            <a:r>
              <a:rPr lang="zh-CN" altLang="en-US">
                <a:sym typeface="+mn-ea"/>
              </a:rPr>
              <a:t>回顾</a:t>
            </a:r>
            <a:br>
              <a:rPr lang="zh-CN" altLang="en-US">
                <a:sym typeface="+mn-ea"/>
              </a:rPr>
            </a:br>
            <a:r>
              <a:rPr lang="en-US" altLang="zh-CN">
                <a:sym typeface="+mn-ea"/>
              </a:rPr>
              <a:t>Maximum Likelihood Estimation</a:t>
            </a:r>
            <a:endParaRPr lang="zh-CN" altLang="en-US"/>
          </a:p>
        </p:txBody>
      </p:sp>
      <p:grpSp>
        <p:nvGrpSpPr>
          <p:cNvPr id="8" name="组合 7"/>
          <p:cNvGrpSpPr/>
          <p:nvPr/>
        </p:nvGrpSpPr>
        <p:grpSpPr>
          <a:xfrm>
            <a:off x="1641475" y="1763395"/>
            <a:ext cx="7994650" cy="687070"/>
            <a:chOff x="1582" y="2777"/>
            <a:chExt cx="12590" cy="1082"/>
          </a:xfrm>
        </p:grpSpPr>
        <p:graphicFrame>
          <p:nvGraphicFramePr>
            <p:cNvPr id="5" name="对象 4">
              <a:hlinkClick r:id="" action="ppaction://ole?verb="/>
            </p:cNvPr>
            <p:cNvGraphicFramePr>
              <a:graphicFrameLocks noChangeAspect="1"/>
            </p:cNvGraphicFramePr>
            <p:nvPr/>
          </p:nvGraphicFramePr>
          <p:xfrm>
            <a:off x="1582" y="2925"/>
            <a:ext cx="3686" cy="788"/>
          </p:xfrm>
          <a:graphic>
            <a:graphicData uri="http://schemas.openxmlformats.org/presentationml/2006/ole">
              <mc:AlternateContent xmlns:mc="http://schemas.openxmlformats.org/markup-compatibility/2006">
                <mc:Choice xmlns:v="urn:schemas-microsoft-com:vml" Requires="v">
                  <p:oleObj spid="_x0000_s4097" name="" r:id="rId1" imgW="1130300" imgH="241300" progId="Equation.KSEE3">
                    <p:embed/>
                  </p:oleObj>
                </mc:Choice>
                <mc:Fallback>
                  <p:oleObj name="" r:id="rId1" imgW="1130300" imgH="241300" progId="Equation.KSEE3">
                    <p:embed/>
                    <p:pic>
                      <p:nvPicPr>
                        <p:cNvPr id="0" name="图片 4096"/>
                        <p:cNvPicPr/>
                        <p:nvPr/>
                      </p:nvPicPr>
                      <p:blipFill>
                        <a:blip r:embed="rId2"/>
                        <a:stretch>
                          <a:fillRect/>
                        </a:stretch>
                      </p:blipFill>
                      <p:spPr>
                        <a:xfrm>
                          <a:off x="1582" y="2925"/>
                          <a:ext cx="3686" cy="788"/>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546" y="2906"/>
            <a:ext cx="4176" cy="826"/>
          </p:xfrm>
          <a:graphic>
            <a:graphicData uri="http://schemas.openxmlformats.org/presentationml/2006/ole">
              <mc:AlternateContent xmlns:mc="http://schemas.openxmlformats.org/markup-compatibility/2006">
                <mc:Choice xmlns:v="urn:schemas-microsoft-com:vml" Requires="v">
                  <p:oleObj spid="_x0000_s5121" name="" r:id="rId3" imgW="1091565" imgH="215900" progId="Equation.KSEE3">
                    <p:embed/>
                  </p:oleObj>
                </mc:Choice>
                <mc:Fallback>
                  <p:oleObj name="" r:id="rId3" imgW="1091565" imgH="215900" progId="Equation.KSEE3">
                    <p:embed/>
                    <p:pic>
                      <p:nvPicPr>
                        <p:cNvPr id="0" name="图片 5120"/>
                        <p:cNvPicPr/>
                        <p:nvPr/>
                      </p:nvPicPr>
                      <p:blipFill>
                        <a:blip r:embed="rId4"/>
                        <a:stretch>
                          <a:fillRect/>
                        </a:stretch>
                      </p:blipFill>
                      <p:spPr>
                        <a:xfrm>
                          <a:off x="5546" y="2906"/>
                          <a:ext cx="4176" cy="826"/>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9722" y="2777"/>
            <a:ext cx="4451" cy="1083"/>
          </p:xfrm>
          <a:graphic>
            <a:graphicData uri="http://schemas.openxmlformats.org/presentationml/2006/ole">
              <mc:AlternateContent xmlns:mc="http://schemas.openxmlformats.org/markup-compatibility/2006">
                <mc:Choice xmlns:v="urn:schemas-microsoft-com:vml" Requires="v">
                  <p:oleObj spid="_x0000_s5122" name="" r:id="rId5" imgW="939800" imgH="228600" progId="Equation.KSEE3">
                    <p:embed/>
                  </p:oleObj>
                </mc:Choice>
                <mc:Fallback>
                  <p:oleObj name="" r:id="rId5" imgW="939800" imgH="228600" progId="Equation.KSEE3">
                    <p:embed/>
                    <p:pic>
                      <p:nvPicPr>
                        <p:cNvPr id="0" name="图片 5121"/>
                        <p:cNvPicPr/>
                        <p:nvPr/>
                      </p:nvPicPr>
                      <p:blipFill>
                        <a:blip r:embed="rId6"/>
                        <a:stretch>
                          <a:fillRect/>
                        </a:stretch>
                      </p:blipFill>
                      <p:spPr>
                        <a:xfrm>
                          <a:off x="9722" y="2777"/>
                          <a:ext cx="4451" cy="1083"/>
                        </a:xfrm>
                        <a:prstGeom prst="rect">
                          <a:avLst/>
                        </a:prstGeom>
                      </p:spPr>
                    </p:pic>
                  </p:oleObj>
                </mc:Fallback>
              </mc:AlternateContent>
            </a:graphicData>
          </a:graphic>
        </p:graphicFrame>
      </p:grpSp>
      <p:sp>
        <p:nvSpPr>
          <p:cNvPr id="9" name="内容占位符 2"/>
          <p:cNvSpPr>
            <a:spLocks noGrp="1"/>
          </p:cNvSpPr>
          <p:nvPr/>
        </p:nvSpPr>
        <p:spPr>
          <a:xfrm>
            <a:off x="533400" y="2369820"/>
            <a:ext cx="11178540" cy="615950"/>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7"/>
              </a:buBlip>
              <a:defRPr sz="24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8"/>
              </a:buBlip>
              <a:defRPr sz="22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9"/>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盒子</a:t>
            </a:r>
            <a:r>
              <a:rPr lang="en-US" altLang="zh-CN"/>
              <a:t>2</a:t>
            </a:r>
            <a:r>
              <a:rPr lang="zh-CN" altLang="en-US"/>
              <a:t>中抽取出白球的概率：</a:t>
            </a:r>
            <a:endParaRPr lang="zh-CN" altLang="en-US"/>
          </a:p>
        </p:txBody>
      </p:sp>
      <p:graphicFrame>
        <p:nvGraphicFramePr>
          <p:cNvPr id="11" name="对象 10">
            <a:hlinkClick r:id="" action="ppaction://ole?verb="/>
          </p:cNvPr>
          <p:cNvGraphicFramePr>
            <a:graphicFrameLocks noChangeAspect="1"/>
          </p:cNvGraphicFramePr>
          <p:nvPr/>
        </p:nvGraphicFramePr>
        <p:xfrm>
          <a:off x="1641475" y="2875915"/>
          <a:ext cx="2604135" cy="500380"/>
        </p:xfrm>
        <a:graphic>
          <a:graphicData uri="http://schemas.openxmlformats.org/presentationml/2006/ole">
            <mc:AlternateContent xmlns:mc="http://schemas.openxmlformats.org/markup-compatibility/2006">
              <mc:Choice xmlns:v="urn:schemas-microsoft-com:vml" Requires="v">
                <p:oleObj spid="_x0000_s12" name="" r:id="rId10" imgW="1257300" imgH="241300" progId="Equation.KSEE3">
                  <p:embed/>
                </p:oleObj>
              </mc:Choice>
              <mc:Fallback>
                <p:oleObj name="" r:id="rId10" imgW="1257300" imgH="241300" progId="Equation.KSEE3">
                  <p:embed/>
                  <p:pic>
                    <p:nvPicPr>
                      <p:cNvPr id="0" name="图片 4096"/>
                      <p:cNvPicPr/>
                      <p:nvPr/>
                    </p:nvPicPr>
                    <p:blipFill>
                      <a:blip r:embed="rId11"/>
                      <a:stretch>
                        <a:fillRect/>
                      </a:stretch>
                    </p:blipFill>
                    <p:spPr>
                      <a:xfrm>
                        <a:off x="1641475" y="2875915"/>
                        <a:ext cx="2604135" cy="50038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4431665" y="2875915"/>
          <a:ext cx="3609975" cy="524510"/>
        </p:xfrm>
        <a:graphic>
          <a:graphicData uri="http://schemas.openxmlformats.org/presentationml/2006/ole">
            <mc:AlternateContent xmlns:mc="http://schemas.openxmlformats.org/markup-compatibility/2006">
              <mc:Choice xmlns:v="urn:schemas-microsoft-com:vml" Requires="v">
                <p:oleObj spid="_x0000_s2" name="" r:id="rId12" imgW="1485900" imgH="215900" progId="Equation.KSEE3">
                  <p:embed/>
                </p:oleObj>
              </mc:Choice>
              <mc:Fallback>
                <p:oleObj name="" r:id="rId12" imgW="1485900" imgH="215900" progId="Equation.KSEE3">
                  <p:embed/>
                  <p:pic>
                    <p:nvPicPr>
                      <p:cNvPr id="0" name="图片 5120"/>
                      <p:cNvPicPr/>
                      <p:nvPr/>
                    </p:nvPicPr>
                    <p:blipFill>
                      <a:blip r:embed="rId13"/>
                      <a:stretch>
                        <a:fillRect/>
                      </a:stretch>
                    </p:blipFill>
                    <p:spPr>
                      <a:xfrm>
                        <a:off x="4431665" y="2875915"/>
                        <a:ext cx="3609975" cy="52451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4567238" y="3376295"/>
          <a:ext cx="3055620" cy="1069975"/>
        </p:xfrm>
        <a:graphic>
          <a:graphicData uri="http://schemas.openxmlformats.org/presentationml/2006/ole">
            <mc:AlternateContent xmlns:mc="http://schemas.openxmlformats.org/markup-compatibility/2006">
              <mc:Choice xmlns:v="urn:schemas-microsoft-com:vml" Requires="v">
                <p:oleObj spid="_x0000_s10" name="" r:id="rId14" imgW="1016000" imgH="355600" progId="Equation.KSEE3">
                  <p:embed/>
                </p:oleObj>
              </mc:Choice>
              <mc:Fallback>
                <p:oleObj name="" r:id="rId14" imgW="1016000" imgH="355600" progId="Equation.KSEE3">
                  <p:embed/>
                  <p:pic>
                    <p:nvPicPr>
                      <p:cNvPr id="0" name="图片 5121"/>
                      <p:cNvPicPr/>
                      <p:nvPr/>
                    </p:nvPicPr>
                    <p:blipFill>
                      <a:blip r:embed="rId15"/>
                      <a:stretch>
                        <a:fillRect/>
                      </a:stretch>
                    </p:blipFill>
                    <p:spPr>
                      <a:xfrm>
                        <a:off x="4567238" y="3376295"/>
                        <a:ext cx="3055620" cy="10699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8451850" y="2509520"/>
          <a:ext cx="2513330" cy="1120775"/>
        </p:xfrm>
        <a:graphic>
          <a:graphicData uri="http://schemas.openxmlformats.org/presentationml/2006/ole">
            <mc:AlternateContent xmlns:mc="http://schemas.openxmlformats.org/markup-compatibility/2006">
              <mc:Choice xmlns:v="urn:schemas-microsoft-com:vml" Requires="v">
                <p:oleObj spid="_x0000_s5123" name="" r:id="rId16" imgW="939800" imgH="419100" progId="Equation.KSEE3">
                  <p:embed/>
                </p:oleObj>
              </mc:Choice>
              <mc:Fallback>
                <p:oleObj name="" r:id="rId16" imgW="939800" imgH="419100" progId="Equation.KSEE3">
                  <p:embed/>
                  <p:pic>
                    <p:nvPicPr>
                      <p:cNvPr id="0" name="图片 5122"/>
                      <p:cNvPicPr/>
                      <p:nvPr/>
                    </p:nvPicPr>
                    <p:blipFill>
                      <a:blip r:embed="rId17"/>
                      <a:stretch>
                        <a:fillRect/>
                      </a:stretch>
                    </p:blipFill>
                    <p:spPr>
                      <a:xfrm>
                        <a:off x="8451850" y="2509520"/>
                        <a:ext cx="2513330" cy="1120775"/>
                      </a:xfrm>
                      <a:prstGeom prst="rect">
                        <a:avLst/>
                      </a:prstGeom>
                    </p:spPr>
                  </p:pic>
                </p:oleObj>
              </mc:Fallback>
            </mc:AlternateContent>
          </a:graphicData>
        </a:graphic>
      </p:graphicFrame>
      <p:sp>
        <p:nvSpPr>
          <p:cNvPr id="16" name="内容占位符 2"/>
          <p:cNvSpPr>
            <a:spLocks noGrp="1"/>
          </p:cNvSpPr>
          <p:nvPr/>
        </p:nvSpPr>
        <p:spPr>
          <a:xfrm>
            <a:off x="533400" y="4274820"/>
            <a:ext cx="11178540" cy="615950"/>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7"/>
              </a:buBlip>
              <a:defRPr sz="24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8"/>
              </a:buBlip>
              <a:defRPr sz="22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9"/>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盒子</a:t>
            </a:r>
            <a:r>
              <a:rPr lang="en-US" altLang="zh-CN"/>
              <a:t>3</a:t>
            </a:r>
            <a:r>
              <a:rPr lang="zh-CN" altLang="en-US"/>
              <a:t>中抽取出白球的概率：</a:t>
            </a:r>
            <a:endParaRPr lang="zh-CN" altLang="en-US"/>
          </a:p>
        </p:txBody>
      </p:sp>
      <p:graphicFrame>
        <p:nvGraphicFramePr>
          <p:cNvPr id="17" name="对象 16">
            <a:hlinkClick r:id="" action="ppaction://ole?verb="/>
          </p:cNvPr>
          <p:cNvGraphicFramePr>
            <a:graphicFrameLocks noChangeAspect="1"/>
          </p:cNvGraphicFramePr>
          <p:nvPr/>
        </p:nvGraphicFramePr>
        <p:xfrm>
          <a:off x="1509395" y="4798695"/>
          <a:ext cx="2604135" cy="500380"/>
        </p:xfrm>
        <a:graphic>
          <a:graphicData uri="http://schemas.openxmlformats.org/presentationml/2006/ole">
            <mc:AlternateContent xmlns:mc="http://schemas.openxmlformats.org/markup-compatibility/2006">
              <mc:Choice xmlns:v="urn:schemas-microsoft-com:vml" Requires="v">
                <p:oleObj spid="_x0000_s18" name="" r:id="rId18" imgW="1257300" imgH="241300" progId="Equation.KSEE3">
                  <p:embed/>
                </p:oleObj>
              </mc:Choice>
              <mc:Fallback>
                <p:oleObj name="" r:id="rId18" imgW="1257300" imgH="241300" progId="Equation.KSEE3">
                  <p:embed/>
                  <p:pic>
                    <p:nvPicPr>
                      <p:cNvPr id="0" name="图片 4096"/>
                      <p:cNvPicPr/>
                      <p:nvPr/>
                    </p:nvPicPr>
                    <p:blipFill>
                      <a:blip r:embed="rId19"/>
                      <a:stretch>
                        <a:fillRect/>
                      </a:stretch>
                    </p:blipFill>
                    <p:spPr>
                      <a:xfrm>
                        <a:off x="1509395" y="4798695"/>
                        <a:ext cx="2604135" cy="50038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4318000" y="4798695"/>
          <a:ext cx="3609975" cy="524510"/>
        </p:xfrm>
        <a:graphic>
          <a:graphicData uri="http://schemas.openxmlformats.org/presentationml/2006/ole">
            <mc:AlternateContent xmlns:mc="http://schemas.openxmlformats.org/markup-compatibility/2006">
              <mc:Choice xmlns:v="urn:schemas-microsoft-com:vml" Requires="v">
                <p:oleObj spid="_x0000_s20" name="" r:id="rId20" imgW="1485900" imgH="215900" progId="Equation.KSEE3">
                  <p:embed/>
                </p:oleObj>
              </mc:Choice>
              <mc:Fallback>
                <p:oleObj name="" r:id="rId20" imgW="1485900" imgH="215900" progId="Equation.KSEE3">
                  <p:embed/>
                  <p:pic>
                    <p:nvPicPr>
                      <p:cNvPr id="0" name="图片 5120"/>
                      <p:cNvPicPr/>
                      <p:nvPr/>
                    </p:nvPicPr>
                    <p:blipFill>
                      <a:blip r:embed="rId21"/>
                      <a:stretch>
                        <a:fillRect/>
                      </a:stretch>
                    </p:blipFill>
                    <p:spPr>
                      <a:xfrm>
                        <a:off x="4318000" y="4798695"/>
                        <a:ext cx="3609975" cy="52451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4317683" y="5323205"/>
          <a:ext cx="3055620" cy="1069975"/>
        </p:xfrm>
        <a:graphic>
          <a:graphicData uri="http://schemas.openxmlformats.org/presentationml/2006/ole">
            <mc:AlternateContent xmlns:mc="http://schemas.openxmlformats.org/markup-compatibility/2006">
              <mc:Choice xmlns:v="urn:schemas-microsoft-com:vml" Requires="v">
                <p:oleObj spid="_x0000_s22" name="" r:id="rId22" imgW="1016000" imgH="355600" progId="Equation.KSEE3">
                  <p:embed/>
                </p:oleObj>
              </mc:Choice>
              <mc:Fallback>
                <p:oleObj name="" r:id="rId22" imgW="1016000" imgH="355600" progId="Equation.KSEE3">
                  <p:embed/>
                  <p:pic>
                    <p:nvPicPr>
                      <p:cNvPr id="0" name="图片 5121"/>
                      <p:cNvPicPr/>
                      <p:nvPr/>
                    </p:nvPicPr>
                    <p:blipFill>
                      <a:blip r:embed="rId23"/>
                      <a:stretch>
                        <a:fillRect/>
                      </a:stretch>
                    </p:blipFill>
                    <p:spPr>
                      <a:xfrm>
                        <a:off x="4317683" y="5323205"/>
                        <a:ext cx="3055620" cy="106997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8451850" y="4446270"/>
          <a:ext cx="2513330" cy="1120775"/>
        </p:xfrm>
        <a:graphic>
          <a:graphicData uri="http://schemas.openxmlformats.org/presentationml/2006/ole">
            <mc:AlternateContent xmlns:mc="http://schemas.openxmlformats.org/markup-compatibility/2006">
              <mc:Choice xmlns:v="urn:schemas-microsoft-com:vml" Requires="v">
                <p:oleObj spid="_x0000_s24" name="" r:id="rId24" imgW="939800" imgH="419100" progId="Equation.KSEE3">
                  <p:embed/>
                </p:oleObj>
              </mc:Choice>
              <mc:Fallback>
                <p:oleObj name="" r:id="rId24" imgW="939800" imgH="419100" progId="Equation.KSEE3">
                  <p:embed/>
                  <p:pic>
                    <p:nvPicPr>
                      <p:cNvPr id="0" name="图片 5122"/>
                      <p:cNvPicPr/>
                      <p:nvPr/>
                    </p:nvPicPr>
                    <p:blipFill>
                      <a:blip r:embed="rId25"/>
                      <a:stretch>
                        <a:fillRect/>
                      </a:stretch>
                    </p:blipFill>
                    <p:spPr>
                      <a:xfrm>
                        <a:off x="8451850" y="4446270"/>
                        <a:ext cx="2513330" cy="112077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r>
              <a:rPr lang="zh-CN" altLang="en-US">
                <a:sym typeface="+mn-ea"/>
              </a:rPr>
              <a:t>最大似然估计</a:t>
            </a:r>
            <a:r>
              <a:rPr lang="en-US" altLang="zh-CN">
                <a:sym typeface="+mn-ea"/>
              </a:rPr>
              <a:t>(MLE)</a:t>
            </a:r>
            <a:r>
              <a:rPr lang="zh-CN" altLang="en-US">
                <a:sym typeface="+mn-ea"/>
              </a:rPr>
              <a:t>回顾</a:t>
            </a:r>
            <a:br>
              <a:rPr lang="zh-CN" altLang="en-US">
                <a:sym typeface="+mn-ea"/>
              </a:rPr>
            </a:br>
            <a:r>
              <a:rPr lang="en-US" altLang="zh-CN">
                <a:sym typeface="+mn-ea"/>
              </a:rPr>
              <a:t>Maximum Likelihood Estimation</a:t>
            </a:r>
            <a:endParaRPr lang="zh-CN" altLang="en-US"/>
          </a:p>
        </p:txBody>
      </p:sp>
      <p:grpSp>
        <p:nvGrpSpPr>
          <p:cNvPr id="26" name="组合 25"/>
          <p:cNvGrpSpPr/>
          <p:nvPr/>
        </p:nvGrpSpPr>
        <p:grpSpPr>
          <a:xfrm>
            <a:off x="533400" y="902335"/>
            <a:ext cx="11178540" cy="1951355"/>
            <a:chOff x="840" y="3732"/>
            <a:chExt cx="17604" cy="3073"/>
          </a:xfrm>
        </p:grpSpPr>
        <p:sp>
          <p:nvSpPr>
            <p:cNvPr id="9" name="内容占位符 2"/>
            <p:cNvSpPr>
              <a:spLocks noGrp="1"/>
            </p:cNvSpPr>
            <p:nvPr/>
          </p:nvSpPr>
          <p:spPr>
            <a:xfrm>
              <a:off x="840" y="3732"/>
              <a:ext cx="17604" cy="970"/>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1"/>
                </a:buBlip>
                <a:defRPr sz="24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2"/>
                </a:buBlip>
                <a:defRPr sz="22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3"/>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盒子</a:t>
              </a:r>
              <a:r>
                <a:rPr lang="en-US" altLang="zh-CN"/>
                <a:t>4</a:t>
              </a:r>
              <a:r>
                <a:rPr lang="zh-CN" altLang="en-US"/>
                <a:t>中抽取出白球的概率：</a:t>
              </a:r>
              <a:endParaRPr lang="zh-CN" altLang="en-US"/>
            </a:p>
          </p:txBody>
        </p:sp>
        <p:graphicFrame>
          <p:nvGraphicFramePr>
            <p:cNvPr id="11" name="对象 10">
              <a:hlinkClick r:id="" action="ppaction://ole?verb="/>
            </p:cNvPr>
            <p:cNvGraphicFramePr>
              <a:graphicFrameLocks noChangeAspect="1"/>
            </p:cNvGraphicFramePr>
            <p:nvPr/>
          </p:nvGraphicFramePr>
          <p:xfrm>
            <a:off x="2585" y="4529"/>
            <a:ext cx="4101" cy="788"/>
          </p:xfrm>
          <a:graphic>
            <a:graphicData uri="http://schemas.openxmlformats.org/presentationml/2006/ole">
              <mc:AlternateContent xmlns:mc="http://schemas.openxmlformats.org/markup-compatibility/2006">
                <mc:Choice xmlns:v="urn:schemas-microsoft-com:vml" Requires="v">
                  <p:oleObj spid="_x0000_s12" name="" r:id="rId4" imgW="1257300" imgH="241300" progId="Equation.KSEE3">
                    <p:embed/>
                  </p:oleObj>
                </mc:Choice>
                <mc:Fallback>
                  <p:oleObj name="" r:id="rId4" imgW="1257300" imgH="241300" progId="Equation.KSEE3">
                    <p:embed/>
                    <p:pic>
                      <p:nvPicPr>
                        <p:cNvPr id="0" name="图片 4096"/>
                        <p:cNvPicPr/>
                        <p:nvPr/>
                      </p:nvPicPr>
                      <p:blipFill>
                        <a:blip r:embed="rId5"/>
                        <a:stretch>
                          <a:fillRect/>
                        </a:stretch>
                      </p:blipFill>
                      <p:spPr>
                        <a:xfrm>
                          <a:off x="2585" y="4529"/>
                          <a:ext cx="4101" cy="788"/>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6979" y="4529"/>
            <a:ext cx="5685" cy="826"/>
          </p:xfrm>
          <a:graphic>
            <a:graphicData uri="http://schemas.openxmlformats.org/presentationml/2006/ole">
              <mc:AlternateContent xmlns:mc="http://schemas.openxmlformats.org/markup-compatibility/2006">
                <mc:Choice xmlns:v="urn:schemas-microsoft-com:vml" Requires="v">
                  <p:oleObj spid="_x0000_s2" name="" r:id="rId6" imgW="1485900" imgH="215900" progId="Equation.KSEE3">
                    <p:embed/>
                  </p:oleObj>
                </mc:Choice>
                <mc:Fallback>
                  <p:oleObj name="" r:id="rId6" imgW="1485900" imgH="215900" progId="Equation.KSEE3">
                    <p:embed/>
                    <p:pic>
                      <p:nvPicPr>
                        <p:cNvPr id="0" name="图片 5120"/>
                        <p:cNvPicPr/>
                        <p:nvPr/>
                      </p:nvPicPr>
                      <p:blipFill>
                        <a:blip r:embed="rId7"/>
                        <a:stretch>
                          <a:fillRect/>
                        </a:stretch>
                      </p:blipFill>
                      <p:spPr>
                        <a:xfrm>
                          <a:off x="6979" y="4529"/>
                          <a:ext cx="5685" cy="826"/>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7236" y="5120"/>
            <a:ext cx="4812" cy="1685"/>
          </p:xfrm>
          <a:graphic>
            <a:graphicData uri="http://schemas.openxmlformats.org/presentationml/2006/ole">
              <mc:AlternateContent xmlns:mc="http://schemas.openxmlformats.org/markup-compatibility/2006">
                <mc:Choice xmlns:v="urn:schemas-microsoft-com:vml" Requires="v">
                  <p:oleObj spid="_x0000_s10" name="" r:id="rId8" imgW="1016000" imgH="355600" progId="Equation.KSEE3">
                    <p:embed/>
                  </p:oleObj>
                </mc:Choice>
                <mc:Fallback>
                  <p:oleObj name="" r:id="rId8" imgW="1016000" imgH="355600" progId="Equation.KSEE3">
                    <p:embed/>
                    <p:pic>
                      <p:nvPicPr>
                        <p:cNvPr id="0" name="图片 5121"/>
                        <p:cNvPicPr/>
                        <p:nvPr/>
                      </p:nvPicPr>
                      <p:blipFill>
                        <a:blip r:embed="rId9"/>
                        <a:stretch>
                          <a:fillRect/>
                        </a:stretch>
                      </p:blipFill>
                      <p:spPr>
                        <a:xfrm>
                          <a:off x="7236" y="5120"/>
                          <a:ext cx="4812" cy="168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3310" y="3952"/>
            <a:ext cx="3958" cy="1765"/>
          </p:xfrm>
          <a:graphic>
            <a:graphicData uri="http://schemas.openxmlformats.org/presentationml/2006/ole">
              <mc:AlternateContent xmlns:mc="http://schemas.openxmlformats.org/markup-compatibility/2006">
                <mc:Choice xmlns:v="urn:schemas-microsoft-com:vml" Requires="v">
                  <p:oleObj spid="_x0000_s5123" name="" r:id="rId10" imgW="939800" imgH="419100" progId="Equation.KSEE3">
                    <p:embed/>
                  </p:oleObj>
                </mc:Choice>
                <mc:Fallback>
                  <p:oleObj name="" r:id="rId10" imgW="939800" imgH="419100" progId="Equation.KSEE3">
                    <p:embed/>
                    <p:pic>
                      <p:nvPicPr>
                        <p:cNvPr id="0" name="图片 5122"/>
                        <p:cNvPicPr/>
                        <p:nvPr/>
                      </p:nvPicPr>
                      <p:blipFill>
                        <a:blip r:embed="rId11"/>
                        <a:stretch>
                          <a:fillRect/>
                        </a:stretch>
                      </p:blipFill>
                      <p:spPr>
                        <a:xfrm>
                          <a:off x="13310" y="3952"/>
                          <a:ext cx="3958" cy="1765"/>
                        </a:xfrm>
                        <a:prstGeom prst="rect">
                          <a:avLst/>
                        </a:prstGeom>
                      </p:spPr>
                    </p:pic>
                  </p:oleObj>
                </mc:Fallback>
              </mc:AlternateContent>
            </a:graphicData>
          </a:graphic>
        </p:graphicFrame>
      </p:grpSp>
      <p:grpSp>
        <p:nvGrpSpPr>
          <p:cNvPr id="34" name="组合 33"/>
          <p:cNvGrpSpPr/>
          <p:nvPr/>
        </p:nvGrpSpPr>
        <p:grpSpPr>
          <a:xfrm>
            <a:off x="533400" y="2686050"/>
            <a:ext cx="11178540" cy="1221105"/>
            <a:chOff x="840" y="5567"/>
            <a:chExt cx="17604" cy="1923"/>
          </a:xfrm>
        </p:grpSpPr>
        <p:sp>
          <p:nvSpPr>
            <p:cNvPr id="16" name="内容占位符 2"/>
            <p:cNvSpPr>
              <a:spLocks noGrp="1"/>
            </p:cNvSpPr>
            <p:nvPr/>
          </p:nvSpPr>
          <p:spPr>
            <a:xfrm>
              <a:off x="840" y="5567"/>
              <a:ext cx="17604" cy="970"/>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1"/>
                </a:buBlip>
                <a:defRPr sz="24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2"/>
                </a:buBlip>
                <a:defRPr sz="22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3"/>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盒子</a:t>
              </a:r>
              <a:r>
                <a:rPr lang="en-US" altLang="zh-CN"/>
                <a:t>5</a:t>
              </a:r>
              <a:r>
                <a:rPr lang="zh-CN" altLang="en-US"/>
                <a:t>中抽取出白球的概率：</a:t>
              </a:r>
              <a:endParaRPr lang="zh-CN" altLang="en-US"/>
            </a:p>
          </p:txBody>
        </p:sp>
        <p:grpSp>
          <p:nvGrpSpPr>
            <p:cNvPr id="27" name="组合 26"/>
            <p:cNvGrpSpPr/>
            <p:nvPr/>
          </p:nvGrpSpPr>
          <p:grpSpPr>
            <a:xfrm>
              <a:off x="3020" y="6408"/>
              <a:ext cx="12095" cy="1083"/>
              <a:chOff x="2018" y="2777"/>
              <a:chExt cx="12095" cy="1083"/>
            </a:xfrm>
          </p:grpSpPr>
          <p:graphicFrame>
            <p:nvGraphicFramePr>
              <p:cNvPr id="28" name="对象 27">
                <a:hlinkClick r:id="" action="ppaction://ole?verb="/>
              </p:cNvPr>
              <p:cNvGraphicFramePr>
                <a:graphicFrameLocks noChangeAspect="1"/>
              </p:cNvGraphicFramePr>
              <p:nvPr/>
            </p:nvGraphicFramePr>
            <p:xfrm>
              <a:off x="2018" y="2946"/>
              <a:ext cx="2815" cy="749"/>
            </p:xfrm>
            <a:graphic>
              <a:graphicData uri="http://schemas.openxmlformats.org/presentationml/2006/ole">
                <mc:AlternateContent xmlns:mc="http://schemas.openxmlformats.org/markup-compatibility/2006">
                  <mc:Choice xmlns:v="urn:schemas-microsoft-com:vml" Requires="v">
                    <p:oleObj spid="_x0000_s29" name="" r:id="rId12" imgW="862965" imgH="228600" progId="Equation.KSEE3">
                      <p:embed/>
                    </p:oleObj>
                  </mc:Choice>
                  <mc:Fallback>
                    <p:oleObj name="" r:id="rId12" imgW="862965" imgH="228600" progId="Equation.KSEE3">
                      <p:embed/>
                      <p:pic>
                        <p:nvPicPr>
                          <p:cNvPr id="0" name="图片 4096"/>
                          <p:cNvPicPr/>
                          <p:nvPr/>
                        </p:nvPicPr>
                        <p:blipFill>
                          <a:blip r:embed="rId13"/>
                          <a:stretch>
                            <a:fillRect/>
                          </a:stretch>
                        </p:blipFill>
                        <p:spPr>
                          <a:xfrm>
                            <a:off x="2018" y="2946"/>
                            <a:ext cx="2815" cy="749"/>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5879" y="2905"/>
              <a:ext cx="3207" cy="826"/>
            </p:xfrm>
            <a:graphic>
              <a:graphicData uri="http://schemas.openxmlformats.org/presentationml/2006/ole">
                <mc:AlternateContent xmlns:mc="http://schemas.openxmlformats.org/markup-compatibility/2006">
                  <mc:Choice xmlns:v="urn:schemas-microsoft-com:vml" Requires="v">
                    <p:oleObj spid="_x0000_s31" name="" r:id="rId14" imgW="838200" imgH="215900" progId="Equation.KSEE3">
                      <p:embed/>
                    </p:oleObj>
                  </mc:Choice>
                  <mc:Fallback>
                    <p:oleObj name="" r:id="rId14" imgW="838200" imgH="215900" progId="Equation.KSEE3">
                      <p:embed/>
                      <p:pic>
                        <p:nvPicPr>
                          <p:cNvPr id="0" name="图片 5120"/>
                          <p:cNvPicPr/>
                          <p:nvPr/>
                        </p:nvPicPr>
                        <p:blipFill>
                          <a:blip r:embed="rId15"/>
                          <a:stretch>
                            <a:fillRect/>
                          </a:stretch>
                        </p:blipFill>
                        <p:spPr>
                          <a:xfrm>
                            <a:off x="5879" y="2905"/>
                            <a:ext cx="3207" cy="826"/>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9782" y="2777"/>
              <a:ext cx="4331" cy="1083"/>
            </p:xfrm>
            <a:graphic>
              <a:graphicData uri="http://schemas.openxmlformats.org/presentationml/2006/ole">
                <mc:AlternateContent xmlns:mc="http://schemas.openxmlformats.org/markup-compatibility/2006">
                  <mc:Choice xmlns:v="urn:schemas-microsoft-com:vml" Requires="v">
                    <p:oleObj spid="_x0000_s33" name="" r:id="rId16" imgW="914400" imgH="228600" progId="Equation.KSEE3">
                      <p:embed/>
                    </p:oleObj>
                  </mc:Choice>
                  <mc:Fallback>
                    <p:oleObj name="" r:id="rId16" imgW="914400" imgH="228600" progId="Equation.KSEE3">
                      <p:embed/>
                      <p:pic>
                        <p:nvPicPr>
                          <p:cNvPr id="0" name="图片 5121"/>
                          <p:cNvPicPr/>
                          <p:nvPr/>
                        </p:nvPicPr>
                        <p:blipFill>
                          <a:blip r:embed="rId17"/>
                          <a:stretch>
                            <a:fillRect/>
                          </a:stretch>
                        </p:blipFill>
                        <p:spPr>
                          <a:xfrm>
                            <a:off x="9782" y="2777"/>
                            <a:ext cx="4331" cy="1083"/>
                          </a:xfrm>
                          <a:prstGeom prst="rect">
                            <a:avLst/>
                          </a:prstGeom>
                        </p:spPr>
                      </p:pic>
                    </p:oleObj>
                  </mc:Fallback>
                </mc:AlternateContent>
              </a:graphicData>
            </a:graphic>
          </p:graphicFrame>
        </p:grpSp>
      </p:grpSp>
      <p:graphicFrame>
        <p:nvGraphicFramePr>
          <p:cNvPr id="35" name="表格 34"/>
          <p:cNvGraphicFramePr/>
          <p:nvPr/>
        </p:nvGraphicFramePr>
        <p:xfrm>
          <a:off x="4091305" y="4076700"/>
          <a:ext cx="2912745" cy="2320290"/>
        </p:xfrm>
        <a:graphic>
          <a:graphicData uri="http://schemas.openxmlformats.org/drawingml/2006/table">
            <a:tbl>
              <a:tblPr firstRow="1" bandRow="1">
                <a:tableStyleId>{1FECB4D8-DB02-4DC6-A0A2-4F2EBAE1DC90}</a:tableStyleId>
              </a:tblPr>
              <a:tblGrid>
                <a:gridCol w="1105535"/>
                <a:gridCol w="903605"/>
                <a:gridCol w="903605"/>
              </a:tblGrid>
              <a:tr h="386715">
                <a:tc>
                  <a:txBody>
                    <a:bodyPr/>
                    <a:p>
                      <a:pPr algn="ctr">
                        <a:buNone/>
                      </a:pPr>
                      <a:r>
                        <a:rPr lang="zh-CN" altLang="en-US"/>
                        <a:t>盒子编号</a:t>
                      </a:r>
                      <a:endParaRPr lang="zh-CN" altLang="en-US"/>
                    </a:p>
                  </a:txBody>
                  <a:tcPr anchor="ctr" anchorCtr="0"/>
                </a:tc>
                <a:tc>
                  <a:txBody>
                    <a:bodyPr/>
                    <a:p>
                      <a:pPr algn="ctr">
                        <a:buNone/>
                      </a:pPr>
                      <a:r>
                        <a:rPr lang="zh-CN" altLang="en-US"/>
                        <a:t>白球</a:t>
                      </a:r>
                      <a:endParaRPr lang="zh-CN" altLang="en-US"/>
                    </a:p>
                  </a:txBody>
                  <a:tcPr anchor="ctr" anchorCtr="0"/>
                </a:tc>
                <a:tc>
                  <a:txBody>
                    <a:bodyPr/>
                    <a:p>
                      <a:pPr algn="ctr">
                        <a:buNone/>
                      </a:pPr>
                      <a:r>
                        <a:rPr lang="zh-CN" altLang="en-US"/>
                        <a:t>黑球</a:t>
                      </a:r>
                      <a:endParaRPr lang="zh-CN" altLang="en-US"/>
                    </a:p>
                  </a:txBody>
                  <a:tcPr anchor="ctr" anchorCtr="0"/>
                </a:tc>
              </a:tr>
              <a:tr h="386715">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r>
              <a:tr h="386715">
                <a:tc>
                  <a:txBody>
                    <a:bodyPr/>
                    <a:p>
                      <a:pPr algn="ctr">
                        <a:buNone/>
                      </a:pPr>
                      <a:r>
                        <a:rPr lang="en-US" altLang="zh-CN"/>
                        <a:t>2</a:t>
                      </a:r>
                      <a:endParaRPr lang="en-US" altLang="zh-CN"/>
                    </a:p>
                  </a:txBody>
                  <a:tcPr anchor="ctr" anchorCtr="0"/>
                </a:tc>
                <a:tc>
                  <a:txBody>
                    <a:bodyPr/>
                    <a:p>
                      <a:pPr algn="ctr">
                        <a:buNone/>
                      </a:pPr>
                      <a:r>
                        <a:rPr lang="en-US" altLang="zh-CN"/>
                        <a:t>0.3</a:t>
                      </a:r>
                      <a:endParaRPr lang="en-US" altLang="zh-CN"/>
                    </a:p>
                  </a:txBody>
                  <a:tcPr anchor="ctr" anchorCtr="0"/>
                </a:tc>
                <a:tc>
                  <a:txBody>
                    <a:bodyPr/>
                    <a:p>
                      <a:pPr algn="ctr">
                        <a:buNone/>
                      </a:pPr>
                      <a:r>
                        <a:rPr lang="en-US" altLang="zh-CN"/>
                        <a:t>0.7</a:t>
                      </a:r>
                      <a:endParaRPr lang="en-US" altLang="zh-CN"/>
                    </a:p>
                  </a:txBody>
                  <a:tcPr anchor="ctr" anchorCtr="0"/>
                </a:tc>
              </a:tr>
              <a:tr h="386715">
                <a:tc>
                  <a:txBody>
                    <a:bodyPr/>
                    <a:p>
                      <a:pPr algn="ctr">
                        <a:buNone/>
                      </a:pPr>
                      <a:r>
                        <a:rPr lang="en-US" altLang="zh-CN"/>
                        <a:t>3</a:t>
                      </a:r>
                      <a:endParaRPr lang="en-US" altLang="zh-CN"/>
                    </a:p>
                  </a:txBody>
                  <a:tcPr anchor="ctr" anchorCtr="0"/>
                </a:tc>
                <a:tc>
                  <a:txBody>
                    <a:bodyPr/>
                    <a:p>
                      <a:pPr algn="ctr">
                        <a:buNone/>
                      </a:pPr>
                      <a:r>
                        <a:rPr lang="en-US" altLang="zh-CN"/>
                        <a:t>0.5</a:t>
                      </a:r>
                      <a:endParaRPr lang="en-US" altLang="zh-CN"/>
                    </a:p>
                  </a:txBody>
                  <a:tcPr anchor="ctr" anchorCtr="0"/>
                </a:tc>
                <a:tc>
                  <a:txBody>
                    <a:bodyPr/>
                    <a:p>
                      <a:pPr algn="ctr">
                        <a:buNone/>
                      </a:pPr>
                      <a:r>
                        <a:rPr lang="en-US" altLang="zh-CN"/>
                        <a:t>0.5</a:t>
                      </a:r>
                      <a:endParaRPr lang="en-US" altLang="zh-CN"/>
                    </a:p>
                  </a:txBody>
                  <a:tcPr anchor="ctr" anchorCtr="0"/>
                </a:tc>
              </a:tr>
              <a:tr h="386715">
                <a:tc>
                  <a:txBody>
                    <a:bodyPr/>
                    <a:p>
                      <a:pPr algn="ctr">
                        <a:buNone/>
                      </a:pPr>
                      <a:r>
                        <a:rPr lang="en-US" altLang="zh-CN"/>
                        <a:t>4</a:t>
                      </a:r>
                      <a:endParaRPr lang="en-US" altLang="zh-CN"/>
                    </a:p>
                  </a:txBody>
                  <a:tcPr anchor="ctr" anchorCtr="0"/>
                </a:tc>
                <a:tc>
                  <a:txBody>
                    <a:bodyPr/>
                    <a:p>
                      <a:pPr algn="ctr">
                        <a:buNone/>
                      </a:pPr>
                      <a:r>
                        <a:rPr lang="en-US" altLang="zh-CN"/>
                        <a:t>0.7</a:t>
                      </a:r>
                      <a:endParaRPr lang="en-US" altLang="zh-CN"/>
                    </a:p>
                  </a:txBody>
                  <a:tcPr anchor="ctr" anchorCtr="0"/>
                </a:tc>
                <a:tc>
                  <a:txBody>
                    <a:bodyPr/>
                    <a:p>
                      <a:pPr algn="ctr">
                        <a:buNone/>
                      </a:pPr>
                      <a:r>
                        <a:rPr lang="en-US" altLang="zh-CN"/>
                        <a:t>0.3</a:t>
                      </a:r>
                      <a:endParaRPr lang="en-US" altLang="zh-CN"/>
                    </a:p>
                  </a:txBody>
                  <a:tcPr anchor="ctr" anchorCtr="0"/>
                </a:tc>
              </a:tr>
              <a:tr h="386715">
                <a:tc>
                  <a:txBody>
                    <a:bodyPr/>
                    <a:p>
                      <a:pPr algn="ctr">
                        <a:buNone/>
                      </a:pPr>
                      <a:r>
                        <a:rPr lang="en-US" altLang="zh-CN"/>
                        <a:t>5</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r>
              <a:rPr lang="en-US" altLang="zh-CN"/>
              <a:t> </a:t>
            </a:r>
            <a:r>
              <a:rPr lang="zh-CN" altLang="en-US"/>
              <a:t>贝叶斯算法估计是一种从先验概率和样本分布情况来计算后验概率的一种方式。</a:t>
            </a:r>
            <a:endParaRPr lang="zh-CN" altLang="en-US"/>
          </a:p>
          <a:p>
            <a:r>
              <a:rPr lang="zh-CN" altLang="en-US"/>
              <a:t> 贝叶斯算法中的常见概念：</a:t>
            </a:r>
            <a:endParaRPr lang="zh-CN" altLang="en-US"/>
          </a:p>
          <a:p>
            <a:pPr lvl="1"/>
            <a:r>
              <a:rPr lang="zh-CN" altLang="en-US"/>
              <a:t> </a:t>
            </a:r>
            <a:r>
              <a:rPr lang="en-US" altLang="zh-CN"/>
              <a:t>P(A)</a:t>
            </a:r>
            <a:r>
              <a:rPr lang="zh-CN" altLang="en-US"/>
              <a:t>是事件</a:t>
            </a:r>
            <a:r>
              <a:rPr lang="en-US" altLang="zh-CN"/>
              <a:t>A</a:t>
            </a:r>
            <a:r>
              <a:rPr lang="zh-CN" altLang="en-US"/>
              <a:t>的先验概率或者边缘概率；</a:t>
            </a:r>
            <a:endParaRPr lang="zh-CN" altLang="en-US"/>
          </a:p>
          <a:p>
            <a:pPr lvl="1"/>
            <a:r>
              <a:rPr lang="zh-CN" altLang="en-US"/>
              <a:t> </a:t>
            </a:r>
            <a:r>
              <a:rPr lang="en-US" altLang="zh-CN"/>
              <a:t>P(A|B)</a:t>
            </a:r>
            <a:r>
              <a:rPr lang="zh-CN" altLang="en-US"/>
              <a:t>是已知</a:t>
            </a:r>
            <a:r>
              <a:rPr lang="en-US" altLang="zh-CN"/>
              <a:t>B</a:t>
            </a:r>
            <a:r>
              <a:rPr lang="zh-CN" altLang="en-US"/>
              <a:t>发生后</a:t>
            </a:r>
            <a:r>
              <a:rPr lang="en-US" altLang="zh-CN"/>
              <a:t>A</a:t>
            </a:r>
            <a:r>
              <a:rPr lang="zh-CN" altLang="en-US"/>
              <a:t>发生的条件概率，也称为</a:t>
            </a:r>
            <a:r>
              <a:rPr lang="en-US" altLang="zh-CN"/>
              <a:t>A</a:t>
            </a:r>
            <a:r>
              <a:rPr lang="zh-CN" altLang="en-US"/>
              <a:t>的后验概率；</a:t>
            </a:r>
            <a:endParaRPr lang="zh-CN" altLang="en-US"/>
          </a:p>
          <a:p>
            <a:pPr lvl="1"/>
            <a:r>
              <a:rPr lang="zh-CN" altLang="en-US"/>
              <a:t> </a:t>
            </a:r>
            <a:r>
              <a:rPr lang="en-US" altLang="zh-CN"/>
              <a:t>P(B|A)</a:t>
            </a:r>
            <a:r>
              <a:rPr lang="zh-CN" altLang="en-US"/>
              <a:t>是已知</a:t>
            </a:r>
            <a:r>
              <a:rPr lang="en-US" altLang="zh-CN"/>
              <a:t>A</a:t>
            </a:r>
            <a:r>
              <a:rPr lang="zh-CN" altLang="en-US"/>
              <a:t>发生后</a:t>
            </a:r>
            <a:r>
              <a:rPr lang="en-US" altLang="zh-CN"/>
              <a:t>B</a:t>
            </a:r>
            <a:r>
              <a:rPr lang="zh-CN" altLang="en-US"/>
              <a:t>发生的条件概率，也称为</a:t>
            </a:r>
            <a:r>
              <a:rPr lang="en-US" altLang="zh-CN"/>
              <a:t>B</a:t>
            </a:r>
            <a:r>
              <a:rPr lang="zh-CN" altLang="en-US"/>
              <a:t>的后验概率；</a:t>
            </a:r>
            <a:endParaRPr lang="zh-CN" altLang="en-US"/>
          </a:p>
          <a:p>
            <a:pPr lvl="1"/>
            <a:r>
              <a:rPr lang="zh-CN" altLang="en-US"/>
              <a:t> </a:t>
            </a:r>
            <a:r>
              <a:rPr lang="en-US" altLang="zh-CN"/>
              <a:t>P(B)</a:t>
            </a:r>
            <a:r>
              <a:rPr lang="zh-CN" altLang="en-US"/>
              <a:t>是事件</a:t>
            </a:r>
            <a:r>
              <a:rPr lang="en-US" altLang="zh-CN"/>
              <a:t>B</a:t>
            </a:r>
            <a:r>
              <a:rPr lang="zh-CN" altLang="en-US"/>
              <a:t>的先验概率或者边缘概率。</a:t>
            </a:r>
            <a:endParaRPr lang="zh-CN" altLang="en-US"/>
          </a:p>
        </p:txBody>
      </p:sp>
      <p:sp>
        <p:nvSpPr>
          <p:cNvPr id="4" name="标题 3"/>
          <p:cNvSpPr>
            <a:spLocks noGrp="1"/>
          </p:cNvSpPr>
          <p:nvPr>
            <p:ph type="title"/>
          </p:nvPr>
        </p:nvSpPr>
        <p:spPr/>
        <p:txBody>
          <a:bodyPr/>
          <a:p>
            <a:r>
              <a:rPr lang="zh-CN" altLang="en-US"/>
              <a:t>贝叶斯算法估计</a:t>
            </a:r>
            <a:endParaRPr lang="zh-CN" altLang="en-US"/>
          </a:p>
        </p:txBody>
      </p:sp>
      <p:grpSp>
        <p:nvGrpSpPr>
          <p:cNvPr id="9" name="组合 8"/>
          <p:cNvGrpSpPr/>
          <p:nvPr/>
        </p:nvGrpSpPr>
        <p:grpSpPr>
          <a:xfrm>
            <a:off x="1558290" y="4161155"/>
            <a:ext cx="8652510" cy="965200"/>
            <a:chOff x="2576" y="6249"/>
            <a:chExt cx="13626" cy="1520"/>
          </a:xfrm>
        </p:grpSpPr>
        <p:grpSp>
          <p:nvGrpSpPr>
            <p:cNvPr id="7" name="组合 6"/>
            <p:cNvGrpSpPr/>
            <p:nvPr/>
          </p:nvGrpSpPr>
          <p:grpSpPr>
            <a:xfrm>
              <a:off x="2576" y="6617"/>
              <a:ext cx="8979" cy="968"/>
              <a:chOff x="2576" y="6617"/>
              <a:chExt cx="8979" cy="968"/>
            </a:xfrm>
          </p:grpSpPr>
          <p:graphicFrame>
            <p:nvGraphicFramePr>
              <p:cNvPr id="5" name="对象 4">
                <a:hlinkClick r:id="" action="ppaction://ole?verb="/>
              </p:cNvPr>
              <p:cNvGraphicFramePr>
                <a:graphicFrameLocks noChangeAspect="1"/>
              </p:cNvGraphicFramePr>
              <p:nvPr/>
            </p:nvGraphicFramePr>
            <p:xfrm>
              <a:off x="2576" y="6655"/>
              <a:ext cx="7639" cy="893"/>
            </p:xfrm>
            <a:graphic>
              <a:graphicData uri="http://schemas.openxmlformats.org/presentationml/2006/ole">
                <mc:AlternateContent xmlns:mc="http://schemas.openxmlformats.org/markup-compatibility/2006">
                  <mc:Choice xmlns:v="urn:schemas-microsoft-com:vml" Requires="v">
                    <p:oleObj spid="_x0000_s6145" name="" r:id="rId1" imgW="2171700" imgH="254000" progId="Equation.KSEE3">
                      <p:embed/>
                    </p:oleObj>
                  </mc:Choice>
                  <mc:Fallback>
                    <p:oleObj name="" r:id="rId1" imgW="2171700" imgH="254000" progId="Equation.KSEE3">
                      <p:embed/>
                      <p:pic>
                        <p:nvPicPr>
                          <p:cNvPr id="0" name="图片 6144"/>
                          <p:cNvPicPr/>
                          <p:nvPr/>
                        </p:nvPicPr>
                        <p:blipFill>
                          <a:blip r:embed="rId2"/>
                          <a:stretch>
                            <a:fillRect/>
                          </a:stretch>
                        </p:blipFill>
                        <p:spPr>
                          <a:xfrm>
                            <a:off x="2576" y="6655"/>
                            <a:ext cx="7639" cy="893"/>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0345" y="6617"/>
              <a:ext cx="1211" cy="969"/>
            </p:xfrm>
            <a:graphic>
              <a:graphicData uri="http://schemas.openxmlformats.org/presentationml/2006/ole">
                <mc:AlternateContent xmlns:mc="http://schemas.openxmlformats.org/markup-compatibility/2006">
                  <mc:Choice xmlns:v="urn:schemas-microsoft-com:vml" Requires="v">
                    <p:oleObj spid="_x0000_s6146" name="" r:id="rId3" imgW="190500" imgH="152400" progId="Equation.KSEE3">
                      <p:embed/>
                    </p:oleObj>
                  </mc:Choice>
                  <mc:Fallback>
                    <p:oleObj name="" r:id="rId3" imgW="190500" imgH="152400" progId="Equation.KSEE3">
                      <p:embed/>
                      <p:pic>
                        <p:nvPicPr>
                          <p:cNvPr id="0" name="图片 6145"/>
                          <p:cNvPicPr/>
                          <p:nvPr/>
                        </p:nvPicPr>
                        <p:blipFill>
                          <a:blip r:embed="rId4"/>
                          <a:stretch>
                            <a:fillRect/>
                          </a:stretch>
                        </p:blipFill>
                        <p:spPr>
                          <a:xfrm>
                            <a:off x="10345" y="6617"/>
                            <a:ext cx="1211" cy="969"/>
                          </a:xfrm>
                          <a:prstGeom prst="rect">
                            <a:avLst/>
                          </a:prstGeom>
                        </p:spPr>
                      </p:pic>
                    </p:oleObj>
                  </mc:Fallback>
                </mc:AlternateContent>
              </a:graphicData>
            </a:graphic>
          </p:graphicFrame>
        </p:grpSp>
        <p:graphicFrame>
          <p:nvGraphicFramePr>
            <p:cNvPr id="8" name="对象 7">
              <a:hlinkClick r:id="" action="ppaction://ole?verb="/>
            </p:cNvPr>
            <p:cNvGraphicFramePr>
              <a:graphicFrameLocks noChangeAspect="1"/>
            </p:cNvGraphicFramePr>
            <p:nvPr/>
          </p:nvGraphicFramePr>
          <p:xfrm>
            <a:off x="11556" y="6249"/>
            <a:ext cx="4646" cy="1520"/>
          </p:xfrm>
          <a:graphic>
            <a:graphicData uri="http://schemas.openxmlformats.org/presentationml/2006/ole">
              <mc:AlternateContent xmlns:mc="http://schemas.openxmlformats.org/markup-compatibility/2006">
                <mc:Choice xmlns:v="urn:schemas-microsoft-com:vml" Requires="v">
                  <p:oleObj spid="_x0000_s6147" name="" r:id="rId5" imgW="1358900" imgH="444500" progId="Equation.KSEE3">
                    <p:embed/>
                  </p:oleObj>
                </mc:Choice>
                <mc:Fallback>
                  <p:oleObj name="" r:id="rId5" imgW="1358900" imgH="444500" progId="Equation.KSEE3">
                    <p:embed/>
                    <p:pic>
                      <p:nvPicPr>
                        <p:cNvPr id="0" name="图片 6146"/>
                        <p:cNvPicPr/>
                        <p:nvPr/>
                      </p:nvPicPr>
                      <p:blipFill>
                        <a:blip r:embed="rId6"/>
                        <a:stretch>
                          <a:fillRect/>
                        </a:stretch>
                      </p:blipFill>
                      <p:spPr>
                        <a:xfrm>
                          <a:off x="11556" y="6249"/>
                          <a:ext cx="4646" cy="1520"/>
                        </a:xfrm>
                        <a:prstGeom prst="rect">
                          <a:avLst/>
                        </a:prstGeom>
                      </p:spPr>
                    </p:pic>
                  </p:oleObj>
                </mc:Fallback>
              </mc:AlternateContent>
            </a:graphicData>
          </a:graphic>
        </p:graphicFrame>
      </p:grpSp>
      <p:graphicFrame>
        <p:nvGraphicFramePr>
          <p:cNvPr id="10" name="对象 9">
            <a:hlinkClick r:id="" action="ppaction://ole?verb="/>
          </p:cNvPr>
          <p:cNvGraphicFramePr>
            <a:graphicFrameLocks noChangeAspect="1"/>
          </p:cNvGraphicFramePr>
          <p:nvPr/>
        </p:nvGraphicFramePr>
        <p:xfrm>
          <a:off x="3526155" y="5217160"/>
          <a:ext cx="3847465" cy="1380490"/>
        </p:xfrm>
        <a:graphic>
          <a:graphicData uri="http://schemas.openxmlformats.org/presentationml/2006/ole">
            <mc:AlternateContent xmlns:mc="http://schemas.openxmlformats.org/markup-compatibility/2006">
              <mc:Choice xmlns:v="urn:schemas-microsoft-com:vml" Requires="v">
                <p:oleObj spid="_x0000_s6148" name="" r:id="rId7" imgW="1663700" imgH="596900" progId="Equation.KSEE3">
                  <p:embed/>
                </p:oleObj>
              </mc:Choice>
              <mc:Fallback>
                <p:oleObj name="" r:id="rId7" imgW="1663700" imgH="596900" progId="Equation.KSEE3">
                  <p:embed/>
                  <p:pic>
                    <p:nvPicPr>
                      <p:cNvPr id="0" name="图片 6147"/>
                      <p:cNvPicPr/>
                      <p:nvPr/>
                    </p:nvPicPr>
                    <p:blipFill>
                      <a:blip r:embed="rId8"/>
                      <a:stretch>
                        <a:fillRect/>
                      </a:stretch>
                    </p:blipFill>
                    <p:spPr>
                      <a:xfrm>
                        <a:off x="3526155" y="5217160"/>
                        <a:ext cx="3847465" cy="138049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r>
              <a:rPr lang="zh-CN" altLang="en-US">
                <a:sym typeface="+mn-ea"/>
              </a:rPr>
              <a:t>现在有五个盒子，假定每个盒子中都有黑白两种球，并且黑白球的比例如下；现已知从这五个盒子中的任意一个盒子中有放回的抽取两个球，且均为白球，问这两个球是从哪个盒子中抽取出来的？</a:t>
            </a:r>
            <a:endParaRPr lang="zh-CN" altLang="en-US"/>
          </a:p>
        </p:txBody>
      </p:sp>
      <p:sp>
        <p:nvSpPr>
          <p:cNvPr id="4" name="标题 3"/>
          <p:cNvSpPr>
            <a:spLocks noGrp="1"/>
          </p:cNvSpPr>
          <p:nvPr>
            <p:ph type="title"/>
          </p:nvPr>
        </p:nvSpPr>
        <p:spPr/>
        <p:txBody>
          <a:bodyPr>
            <a:normAutofit/>
          </a:bodyPr>
          <a:p>
            <a:r>
              <a:rPr lang="zh-CN" altLang="en-US">
                <a:sym typeface="+mn-ea"/>
              </a:rPr>
              <a:t>贝叶斯算法估计</a:t>
            </a:r>
            <a:endParaRPr lang="zh-CN" altLang="en-US"/>
          </a:p>
        </p:txBody>
      </p:sp>
      <p:graphicFrame>
        <p:nvGraphicFramePr>
          <p:cNvPr id="35" name="表格 34"/>
          <p:cNvGraphicFramePr/>
          <p:nvPr/>
        </p:nvGraphicFramePr>
        <p:xfrm>
          <a:off x="4216400" y="2889885"/>
          <a:ext cx="2912745" cy="2320290"/>
        </p:xfrm>
        <a:graphic>
          <a:graphicData uri="http://schemas.openxmlformats.org/drawingml/2006/table">
            <a:tbl>
              <a:tblPr firstRow="1" bandRow="1">
                <a:tableStyleId>{1FECB4D8-DB02-4DC6-A0A2-4F2EBAE1DC90}</a:tableStyleId>
              </a:tblPr>
              <a:tblGrid>
                <a:gridCol w="1105535"/>
                <a:gridCol w="903605"/>
                <a:gridCol w="903605"/>
              </a:tblGrid>
              <a:tr h="386715">
                <a:tc>
                  <a:txBody>
                    <a:bodyPr/>
                    <a:p>
                      <a:pPr algn="ctr">
                        <a:buNone/>
                      </a:pPr>
                      <a:r>
                        <a:rPr lang="zh-CN" altLang="en-US"/>
                        <a:t>盒子编号</a:t>
                      </a:r>
                      <a:endParaRPr lang="zh-CN" altLang="en-US"/>
                    </a:p>
                  </a:txBody>
                  <a:tcPr anchor="ctr" anchorCtr="0"/>
                </a:tc>
                <a:tc>
                  <a:txBody>
                    <a:bodyPr/>
                    <a:p>
                      <a:pPr algn="ctr">
                        <a:buNone/>
                      </a:pPr>
                      <a:r>
                        <a:rPr lang="zh-CN" altLang="en-US"/>
                        <a:t>白球</a:t>
                      </a:r>
                      <a:r>
                        <a:rPr lang="en-US" altLang="zh-CN"/>
                        <a:t>(p)</a:t>
                      </a:r>
                      <a:endParaRPr lang="en-US" altLang="zh-CN"/>
                    </a:p>
                  </a:txBody>
                  <a:tcPr anchor="ctr" anchorCtr="0"/>
                </a:tc>
                <a:tc>
                  <a:txBody>
                    <a:bodyPr/>
                    <a:p>
                      <a:pPr algn="ctr">
                        <a:buNone/>
                      </a:pPr>
                      <a:r>
                        <a:rPr lang="zh-CN" altLang="en-US"/>
                        <a:t>黑球</a:t>
                      </a:r>
                      <a:r>
                        <a:rPr lang="en-US" altLang="zh-CN"/>
                        <a:t>(q)</a:t>
                      </a:r>
                      <a:endParaRPr lang="en-US" altLang="zh-CN"/>
                    </a:p>
                  </a:txBody>
                  <a:tcPr anchor="ctr" anchorCtr="0"/>
                </a:tc>
              </a:tr>
              <a:tr h="386715">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r>
              <a:tr h="386715">
                <a:tc>
                  <a:txBody>
                    <a:bodyPr/>
                    <a:p>
                      <a:pPr algn="ctr">
                        <a:buNone/>
                      </a:pPr>
                      <a:r>
                        <a:rPr lang="en-US" altLang="zh-CN"/>
                        <a:t>2</a:t>
                      </a:r>
                      <a:endParaRPr lang="en-US" altLang="zh-CN"/>
                    </a:p>
                  </a:txBody>
                  <a:tcPr anchor="ctr" anchorCtr="0"/>
                </a:tc>
                <a:tc>
                  <a:txBody>
                    <a:bodyPr/>
                    <a:p>
                      <a:pPr algn="ctr">
                        <a:buNone/>
                      </a:pPr>
                      <a:r>
                        <a:rPr lang="en-US" altLang="zh-CN"/>
                        <a:t>0.3</a:t>
                      </a:r>
                      <a:endParaRPr lang="en-US" altLang="zh-CN"/>
                    </a:p>
                  </a:txBody>
                  <a:tcPr anchor="ctr" anchorCtr="0"/>
                </a:tc>
                <a:tc>
                  <a:txBody>
                    <a:bodyPr/>
                    <a:p>
                      <a:pPr algn="ctr">
                        <a:buNone/>
                      </a:pPr>
                      <a:r>
                        <a:rPr lang="en-US" altLang="zh-CN"/>
                        <a:t>0.7</a:t>
                      </a:r>
                      <a:endParaRPr lang="en-US" altLang="zh-CN"/>
                    </a:p>
                  </a:txBody>
                  <a:tcPr anchor="ctr" anchorCtr="0"/>
                </a:tc>
              </a:tr>
              <a:tr h="386715">
                <a:tc>
                  <a:txBody>
                    <a:bodyPr/>
                    <a:p>
                      <a:pPr algn="ctr">
                        <a:buNone/>
                      </a:pPr>
                      <a:r>
                        <a:rPr lang="en-US" altLang="zh-CN"/>
                        <a:t>3</a:t>
                      </a:r>
                      <a:endParaRPr lang="en-US" altLang="zh-CN"/>
                    </a:p>
                  </a:txBody>
                  <a:tcPr anchor="ctr" anchorCtr="0"/>
                </a:tc>
                <a:tc>
                  <a:txBody>
                    <a:bodyPr/>
                    <a:p>
                      <a:pPr algn="ctr">
                        <a:buNone/>
                      </a:pPr>
                      <a:r>
                        <a:rPr lang="en-US" altLang="zh-CN"/>
                        <a:t>0.5</a:t>
                      </a:r>
                      <a:endParaRPr lang="en-US" altLang="zh-CN"/>
                    </a:p>
                  </a:txBody>
                  <a:tcPr anchor="ctr" anchorCtr="0"/>
                </a:tc>
                <a:tc>
                  <a:txBody>
                    <a:bodyPr/>
                    <a:p>
                      <a:pPr algn="ctr">
                        <a:buNone/>
                      </a:pPr>
                      <a:r>
                        <a:rPr lang="en-US" altLang="zh-CN"/>
                        <a:t>0.5</a:t>
                      </a:r>
                      <a:endParaRPr lang="en-US" altLang="zh-CN"/>
                    </a:p>
                  </a:txBody>
                  <a:tcPr anchor="ctr" anchorCtr="0"/>
                </a:tc>
              </a:tr>
              <a:tr h="386715">
                <a:tc>
                  <a:txBody>
                    <a:bodyPr/>
                    <a:p>
                      <a:pPr algn="ctr">
                        <a:buNone/>
                      </a:pPr>
                      <a:r>
                        <a:rPr lang="en-US" altLang="zh-CN"/>
                        <a:t>4</a:t>
                      </a:r>
                      <a:endParaRPr lang="en-US" altLang="zh-CN"/>
                    </a:p>
                  </a:txBody>
                  <a:tcPr anchor="ctr" anchorCtr="0"/>
                </a:tc>
                <a:tc>
                  <a:txBody>
                    <a:bodyPr/>
                    <a:p>
                      <a:pPr algn="ctr">
                        <a:buNone/>
                      </a:pPr>
                      <a:r>
                        <a:rPr lang="en-US" altLang="zh-CN"/>
                        <a:t>0.7</a:t>
                      </a:r>
                      <a:endParaRPr lang="en-US" altLang="zh-CN"/>
                    </a:p>
                  </a:txBody>
                  <a:tcPr anchor="ctr" anchorCtr="0"/>
                </a:tc>
                <a:tc>
                  <a:txBody>
                    <a:bodyPr/>
                    <a:p>
                      <a:pPr algn="ctr">
                        <a:buNone/>
                      </a:pPr>
                      <a:r>
                        <a:rPr lang="en-US" altLang="zh-CN"/>
                        <a:t>0.3</a:t>
                      </a:r>
                      <a:endParaRPr lang="en-US" altLang="zh-CN"/>
                    </a:p>
                  </a:txBody>
                  <a:tcPr anchor="ctr" anchorCtr="0"/>
                </a:tc>
              </a:tr>
              <a:tr h="386715">
                <a:tc>
                  <a:txBody>
                    <a:bodyPr/>
                    <a:p>
                      <a:pPr algn="ctr">
                        <a:buNone/>
                      </a:pPr>
                      <a:r>
                        <a:rPr lang="en-US" altLang="zh-CN"/>
                        <a:t>5</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229360"/>
            <a:ext cx="11178540" cy="666750"/>
          </a:xfrm>
        </p:spPr>
        <p:txBody>
          <a:bodyPr/>
          <a:p>
            <a:r>
              <a:rPr lang="zh-CN" altLang="en-US"/>
              <a:t>使用</a:t>
            </a:r>
            <a:r>
              <a:rPr lang="en-US" altLang="zh-CN"/>
              <a:t>MLE(</a:t>
            </a:r>
            <a:r>
              <a:rPr lang="zh-CN" altLang="en-US"/>
              <a:t>最大似然估计</a:t>
            </a:r>
            <a:r>
              <a:rPr lang="en-US" altLang="zh-CN"/>
              <a:t>)</a:t>
            </a:r>
            <a:r>
              <a:rPr lang="zh-CN" altLang="en-US"/>
              <a:t>，结论是从第五个盒子抽取的球</a:t>
            </a:r>
            <a:r>
              <a:rPr lang="en-US" altLang="zh-CN"/>
              <a:t>:</a:t>
            </a:r>
            <a:endParaRPr lang="zh-CN" altLang="en-US"/>
          </a:p>
        </p:txBody>
      </p:sp>
      <p:sp>
        <p:nvSpPr>
          <p:cNvPr id="4" name="标题 3"/>
          <p:cNvSpPr>
            <a:spLocks noGrp="1"/>
          </p:cNvSpPr>
          <p:nvPr>
            <p:ph type="title"/>
          </p:nvPr>
        </p:nvSpPr>
        <p:spPr/>
        <p:txBody>
          <a:bodyPr>
            <a:normAutofit/>
          </a:bodyPr>
          <a:p>
            <a:r>
              <a:rPr lang="zh-CN" altLang="en-US">
                <a:sym typeface="+mn-ea"/>
              </a:rPr>
              <a:t>贝叶斯算法估计</a:t>
            </a:r>
            <a:endParaRPr lang="zh-CN" altLang="en-US"/>
          </a:p>
        </p:txBody>
      </p:sp>
      <p:grpSp>
        <p:nvGrpSpPr>
          <p:cNvPr id="6" name="组合 5"/>
          <p:cNvGrpSpPr/>
          <p:nvPr/>
        </p:nvGrpSpPr>
        <p:grpSpPr>
          <a:xfrm>
            <a:off x="2275205" y="1757680"/>
            <a:ext cx="5630545" cy="844550"/>
            <a:chOff x="3446" y="2571"/>
            <a:chExt cx="8867" cy="1330"/>
          </a:xfrm>
        </p:grpSpPr>
        <p:graphicFrame>
          <p:nvGraphicFramePr>
            <p:cNvPr id="2" name="对象 1">
              <a:hlinkClick r:id="" action="ppaction://ole?verb="/>
            </p:cNvPr>
            <p:cNvGraphicFramePr>
              <a:graphicFrameLocks noChangeAspect="1"/>
            </p:cNvGraphicFramePr>
            <p:nvPr/>
          </p:nvGraphicFramePr>
          <p:xfrm>
            <a:off x="3446" y="2789"/>
            <a:ext cx="3227" cy="894"/>
          </p:xfrm>
          <a:graphic>
            <a:graphicData uri="http://schemas.openxmlformats.org/presentationml/2006/ole">
              <mc:AlternateContent xmlns:mc="http://schemas.openxmlformats.org/markup-compatibility/2006">
                <mc:Choice xmlns:v="urn:schemas-microsoft-com:vml" Requires="v">
                  <p:oleObj spid="_x0000_s7169" name="" r:id="rId1" imgW="825500" imgH="228600" progId="Equation.KSEE3">
                    <p:embed/>
                  </p:oleObj>
                </mc:Choice>
                <mc:Fallback>
                  <p:oleObj name="" r:id="rId1" imgW="825500" imgH="228600" progId="Equation.KSEE3">
                    <p:embed/>
                    <p:pic>
                      <p:nvPicPr>
                        <p:cNvPr id="0" name="图片 7168"/>
                        <p:cNvPicPr/>
                        <p:nvPr/>
                      </p:nvPicPr>
                      <p:blipFill>
                        <a:blip r:embed="rId2"/>
                        <a:stretch>
                          <a:fillRect/>
                        </a:stretch>
                      </p:blipFill>
                      <p:spPr>
                        <a:xfrm>
                          <a:off x="3446" y="2789"/>
                          <a:ext cx="3227" cy="894"/>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6883" y="2571"/>
            <a:ext cx="5430" cy="1330"/>
          </p:xfrm>
          <a:graphic>
            <a:graphicData uri="http://schemas.openxmlformats.org/presentationml/2006/ole">
              <mc:AlternateContent xmlns:mc="http://schemas.openxmlformats.org/markup-compatibility/2006">
                <mc:Choice xmlns:v="urn:schemas-microsoft-com:vml" Requires="v">
                  <p:oleObj spid="_x0000_s7170" name="" r:id="rId3" imgW="1244600" imgH="304800" progId="Equation.KSEE3">
                    <p:embed/>
                  </p:oleObj>
                </mc:Choice>
                <mc:Fallback>
                  <p:oleObj name="" r:id="rId3" imgW="1244600" imgH="304800" progId="Equation.KSEE3">
                    <p:embed/>
                    <p:pic>
                      <p:nvPicPr>
                        <p:cNvPr id="0" name="图片 7169"/>
                        <p:cNvPicPr/>
                        <p:nvPr/>
                      </p:nvPicPr>
                      <p:blipFill>
                        <a:blip r:embed="rId4"/>
                        <a:stretch>
                          <a:fillRect/>
                        </a:stretch>
                      </p:blipFill>
                      <p:spPr>
                        <a:xfrm>
                          <a:off x="6883" y="2571"/>
                          <a:ext cx="5430" cy="1330"/>
                        </a:xfrm>
                        <a:prstGeom prst="rect">
                          <a:avLst/>
                        </a:prstGeom>
                      </p:spPr>
                    </p:pic>
                  </p:oleObj>
                </mc:Fallback>
              </mc:AlternateContent>
            </a:graphicData>
          </a:graphic>
        </p:graphicFrame>
      </p:grpSp>
      <p:sp>
        <p:nvSpPr>
          <p:cNvPr id="7" name="内容占位符 2"/>
          <p:cNvSpPr>
            <a:spLocks noGrp="1"/>
          </p:cNvSpPr>
          <p:nvPr/>
        </p:nvSpPr>
        <p:spPr>
          <a:xfrm>
            <a:off x="533400" y="2602230"/>
            <a:ext cx="8132445" cy="1525905"/>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5"/>
              </a:buBlip>
              <a:defRPr sz="24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6"/>
              </a:buBlip>
              <a:defRPr sz="22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7"/>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使用贝叶斯算法估计，结论是从第五个盒子抽取的球：假定抽出白球为事件</a:t>
            </a:r>
            <a:r>
              <a:rPr lang="en-US" altLang="zh-CN"/>
              <a:t>B</a:t>
            </a:r>
            <a:r>
              <a:rPr lang="zh-CN" altLang="en-US"/>
              <a:t>，从第</a:t>
            </a:r>
            <a:r>
              <a:rPr lang="en-US" altLang="zh-CN"/>
              <a:t>i</a:t>
            </a:r>
            <a:r>
              <a:rPr lang="zh-CN" altLang="en-US"/>
              <a:t>个盒子中抽取为事件</a:t>
            </a:r>
            <a:r>
              <a:rPr lang="en-US" altLang="zh-CN"/>
              <a:t>A</a:t>
            </a:r>
            <a:r>
              <a:rPr lang="en-US" altLang="zh-CN" baseline="-25000"/>
              <a:t>i</a:t>
            </a:r>
            <a:r>
              <a:rPr lang="zh-CN" altLang="en-US"/>
              <a:t>。</a:t>
            </a:r>
            <a:endParaRPr lang="en-US" altLang="zh-CN"/>
          </a:p>
        </p:txBody>
      </p:sp>
      <p:graphicFrame>
        <p:nvGraphicFramePr>
          <p:cNvPr id="8" name="表格 7"/>
          <p:cNvGraphicFramePr/>
          <p:nvPr/>
        </p:nvGraphicFramePr>
        <p:xfrm>
          <a:off x="9090660" y="1229360"/>
          <a:ext cx="2912745" cy="2320290"/>
        </p:xfrm>
        <a:graphic>
          <a:graphicData uri="http://schemas.openxmlformats.org/drawingml/2006/table">
            <a:tbl>
              <a:tblPr firstRow="1" bandRow="1">
                <a:tableStyleId>{1FECB4D8-DB02-4DC6-A0A2-4F2EBAE1DC90}</a:tableStyleId>
              </a:tblPr>
              <a:tblGrid>
                <a:gridCol w="1105535"/>
                <a:gridCol w="903605"/>
                <a:gridCol w="903605"/>
              </a:tblGrid>
              <a:tr h="386715">
                <a:tc>
                  <a:txBody>
                    <a:bodyPr/>
                    <a:p>
                      <a:pPr algn="ctr">
                        <a:buNone/>
                      </a:pPr>
                      <a:r>
                        <a:rPr lang="zh-CN" altLang="en-US"/>
                        <a:t>盒子编号</a:t>
                      </a:r>
                      <a:endParaRPr lang="zh-CN" altLang="en-US"/>
                    </a:p>
                  </a:txBody>
                  <a:tcPr anchor="ctr" anchorCtr="0"/>
                </a:tc>
                <a:tc>
                  <a:txBody>
                    <a:bodyPr/>
                    <a:p>
                      <a:pPr algn="ctr">
                        <a:buNone/>
                      </a:pPr>
                      <a:r>
                        <a:rPr lang="zh-CN" altLang="en-US"/>
                        <a:t>白球</a:t>
                      </a:r>
                      <a:r>
                        <a:rPr lang="en-US" altLang="zh-CN"/>
                        <a:t>(p)</a:t>
                      </a:r>
                      <a:endParaRPr lang="en-US" altLang="zh-CN"/>
                    </a:p>
                  </a:txBody>
                  <a:tcPr anchor="ctr" anchorCtr="0"/>
                </a:tc>
                <a:tc>
                  <a:txBody>
                    <a:bodyPr/>
                    <a:p>
                      <a:pPr algn="ctr">
                        <a:buNone/>
                      </a:pPr>
                      <a:r>
                        <a:rPr lang="zh-CN" altLang="en-US"/>
                        <a:t>黑球</a:t>
                      </a:r>
                      <a:r>
                        <a:rPr lang="en-US" altLang="zh-CN"/>
                        <a:t>(q)</a:t>
                      </a:r>
                      <a:endParaRPr lang="en-US" altLang="zh-CN"/>
                    </a:p>
                  </a:txBody>
                  <a:tcPr anchor="ctr" anchorCtr="0"/>
                </a:tc>
              </a:tr>
              <a:tr h="386715">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r>
              <a:tr h="386715">
                <a:tc>
                  <a:txBody>
                    <a:bodyPr/>
                    <a:p>
                      <a:pPr algn="ctr">
                        <a:buNone/>
                      </a:pPr>
                      <a:r>
                        <a:rPr lang="en-US" altLang="zh-CN"/>
                        <a:t>2</a:t>
                      </a:r>
                      <a:endParaRPr lang="en-US" altLang="zh-CN"/>
                    </a:p>
                  </a:txBody>
                  <a:tcPr anchor="ctr" anchorCtr="0"/>
                </a:tc>
                <a:tc>
                  <a:txBody>
                    <a:bodyPr/>
                    <a:p>
                      <a:pPr algn="ctr">
                        <a:buNone/>
                      </a:pPr>
                      <a:r>
                        <a:rPr lang="en-US" altLang="zh-CN"/>
                        <a:t>0.3</a:t>
                      </a:r>
                      <a:endParaRPr lang="en-US" altLang="zh-CN"/>
                    </a:p>
                  </a:txBody>
                  <a:tcPr anchor="ctr" anchorCtr="0"/>
                </a:tc>
                <a:tc>
                  <a:txBody>
                    <a:bodyPr/>
                    <a:p>
                      <a:pPr algn="ctr">
                        <a:buNone/>
                      </a:pPr>
                      <a:r>
                        <a:rPr lang="en-US" altLang="zh-CN"/>
                        <a:t>0.7</a:t>
                      </a:r>
                      <a:endParaRPr lang="en-US" altLang="zh-CN"/>
                    </a:p>
                  </a:txBody>
                  <a:tcPr anchor="ctr" anchorCtr="0"/>
                </a:tc>
              </a:tr>
              <a:tr h="386715">
                <a:tc>
                  <a:txBody>
                    <a:bodyPr/>
                    <a:p>
                      <a:pPr algn="ctr">
                        <a:buNone/>
                      </a:pPr>
                      <a:r>
                        <a:rPr lang="en-US" altLang="zh-CN"/>
                        <a:t>3</a:t>
                      </a:r>
                      <a:endParaRPr lang="en-US" altLang="zh-CN"/>
                    </a:p>
                  </a:txBody>
                  <a:tcPr anchor="ctr" anchorCtr="0"/>
                </a:tc>
                <a:tc>
                  <a:txBody>
                    <a:bodyPr/>
                    <a:p>
                      <a:pPr algn="ctr">
                        <a:buNone/>
                      </a:pPr>
                      <a:r>
                        <a:rPr lang="en-US" altLang="zh-CN"/>
                        <a:t>0.5</a:t>
                      </a:r>
                      <a:endParaRPr lang="en-US" altLang="zh-CN"/>
                    </a:p>
                  </a:txBody>
                  <a:tcPr anchor="ctr" anchorCtr="0"/>
                </a:tc>
                <a:tc>
                  <a:txBody>
                    <a:bodyPr/>
                    <a:p>
                      <a:pPr algn="ctr">
                        <a:buNone/>
                      </a:pPr>
                      <a:r>
                        <a:rPr lang="en-US" altLang="zh-CN"/>
                        <a:t>0.5</a:t>
                      </a:r>
                      <a:endParaRPr lang="en-US" altLang="zh-CN"/>
                    </a:p>
                  </a:txBody>
                  <a:tcPr anchor="ctr" anchorCtr="0"/>
                </a:tc>
              </a:tr>
              <a:tr h="386715">
                <a:tc>
                  <a:txBody>
                    <a:bodyPr/>
                    <a:p>
                      <a:pPr algn="ctr">
                        <a:buNone/>
                      </a:pPr>
                      <a:r>
                        <a:rPr lang="en-US" altLang="zh-CN"/>
                        <a:t>4</a:t>
                      </a:r>
                      <a:endParaRPr lang="en-US" altLang="zh-CN"/>
                    </a:p>
                  </a:txBody>
                  <a:tcPr anchor="ctr" anchorCtr="0"/>
                </a:tc>
                <a:tc>
                  <a:txBody>
                    <a:bodyPr/>
                    <a:p>
                      <a:pPr algn="ctr">
                        <a:buNone/>
                      </a:pPr>
                      <a:r>
                        <a:rPr lang="en-US" altLang="zh-CN"/>
                        <a:t>0.7</a:t>
                      </a:r>
                      <a:endParaRPr lang="en-US" altLang="zh-CN"/>
                    </a:p>
                  </a:txBody>
                  <a:tcPr anchor="ctr" anchorCtr="0"/>
                </a:tc>
                <a:tc>
                  <a:txBody>
                    <a:bodyPr/>
                    <a:p>
                      <a:pPr algn="ctr">
                        <a:buNone/>
                      </a:pPr>
                      <a:r>
                        <a:rPr lang="en-US" altLang="zh-CN"/>
                        <a:t>0.3</a:t>
                      </a:r>
                      <a:endParaRPr lang="en-US" altLang="zh-CN"/>
                    </a:p>
                  </a:txBody>
                  <a:tcPr anchor="ctr" anchorCtr="0"/>
                </a:tc>
              </a:tr>
              <a:tr h="386715">
                <a:tc>
                  <a:txBody>
                    <a:bodyPr/>
                    <a:p>
                      <a:pPr algn="ctr">
                        <a:buNone/>
                      </a:pPr>
                      <a:r>
                        <a:rPr lang="en-US" altLang="zh-CN"/>
                        <a:t>5</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r>
            </a:tbl>
          </a:graphicData>
        </a:graphic>
      </p:graphicFrame>
      <p:graphicFrame>
        <p:nvGraphicFramePr>
          <p:cNvPr id="9" name="表格 8"/>
          <p:cNvGraphicFramePr/>
          <p:nvPr/>
        </p:nvGraphicFramePr>
        <p:xfrm>
          <a:off x="8665845" y="3749040"/>
          <a:ext cx="3337560" cy="1017905"/>
        </p:xfrm>
        <a:graphic>
          <a:graphicData uri="http://schemas.openxmlformats.org/drawingml/2006/table">
            <a:tbl>
              <a:tblPr firstRow="1" bandRow="1">
                <a:tableStyleId>{1FECB4D8-DB02-4DC6-A0A2-4F2EBAE1DC90}</a:tableStyleId>
              </a:tblPr>
              <a:tblGrid>
                <a:gridCol w="656590"/>
                <a:gridCol w="535940"/>
                <a:gridCol w="536575"/>
                <a:gridCol w="535940"/>
                <a:gridCol w="536575"/>
                <a:gridCol w="535940"/>
              </a:tblGrid>
              <a:tr h="383540">
                <a:tc>
                  <a:txBody>
                    <a:bodyPr/>
                    <a:p>
                      <a:pPr algn="ctr">
                        <a:buNone/>
                      </a:pPr>
                      <a:endParaRPr lang="zh-CN" altLang="en-US"/>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3</a:t>
                      </a:r>
                      <a:endParaRPr lang="en-US" altLang="zh-CN"/>
                    </a:p>
                  </a:txBody>
                  <a:tcPr anchor="ctr" anchorCtr="0"/>
                </a:tc>
                <a:tc>
                  <a:txBody>
                    <a:bodyPr/>
                    <a:p>
                      <a:pPr algn="ctr">
                        <a:buNone/>
                      </a:pPr>
                      <a:r>
                        <a:rPr lang="en-US" altLang="zh-CN"/>
                        <a:t>4</a:t>
                      </a:r>
                      <a:endParaRPr lang="en-US" altLang="zh-CN"/>
                    </a:p>
                  </a:txBody>
                  <a:tcPr anchor="ctr" anchorCtr="0"/>
                </a:tc>
                <a:tc>
                  <a:txBody>
                    <a:bodyPr/>
                    <a:p>
                      <a:pPr algn="ctr">
                        <a:buNone/>
                      </a:pPr>
                      <a:r>
                        <a:rPr lang="en-US" altLang="zh-CN"/>
                        <a:t>5</a:t>
                      </a:r>
                      <a:endParaRPr lang="en-US" altLang="zh-CN"/>
                    </a:p>
                  </a:txBody>
                  <a:tcPr anchor="ctr" anchorCtr="0"/>
                </a:tc>
              </a:tr>
              <a:tr h="634365">
                <a:tc>
                  <a:txBody>
                    <a:bodyPr/>
                    <a:p>
                      <a:pPr algn="ctr">
                        <a:buNone/>
                      </a:pPr>
                      <a:r>
                        <a:rPr lang="en-US" altLang="zh-CN"/>
                        <a:t>P(A)</a:t>
                      </a:r>
                      <a:endParaRPr lang="zh-CN" altLang="en-US"/>
                    </a:p>
                  </a:txBody>
                  <a:tcPr anchor="ctr" anchorCtr="0"/>
                </a:tc>
                <a:tc>
                  <a:txBody>
                    <a:bodyPr/>
                    <a:p>
                      <a:pPr algn="ctr">
                        <a:buNone/>
                      </a:pPr>
                      <a:r>
                        <a:rPr lang="en-US" altLang="zh-CN"/>
                        <a:t>0.2</a:t>
                      </a:r>
                      <a:endParaRPr lang="en-US" altLang="zh-CN"/>
                    </a:p>
                  </a:txBody>
                  <a:tcPr anchor="ctr" anchorCtr="0"/>
                </a:tc>
                <a:tc>
                  <a:txBody>
                    <a:bodyPr/>
                    <a:p>
                      <a:pPr algn="ctr">
                        <a:buNone/>
                      </a:pPr>
                      <a:r>
                        <a:rPr lang="en-US" altLang="zh-CN"/>
                        <a:t>0.2</a:t>
                      </a:r>
                      <a:endParaRPr lang="en-US" altLang="zh-CN"/>
                    </a:p>
                  </a:txBody>
                  <a:tcPr anchor="ctr" anchorCtr="0"/>
                </a:tc>
                <a:tc>
                  <a:txBody>
                    <a:bodyPr/>
                    <a:p>
                      <a:pPr algn="ctr">
                        <a:buNone/>
                      </a:pPr>
                      <a:r>
                        <a:rPr lang="en-US" altLang="zh-CN"/>
                        <a:t>0.2</a:t>
                      </a:r>
                      <a:endParaRPr lang="en-US" altLang="zh-CN"/>
                    </a:p>
                  </a:txBody>
                  <a:tcPr anchor="ctr" anchorCtr="0"/>
                </a:tc>
                <a:tc>
                  <a:txBody>
                    <a:bodyPr/>
                    <a:p>
                      <a:pPr algn="ctr">
                        <a:buNone/>
                      </a:pPr>
                      <a:r>
                        <a:rPr lang="en-US" altLang="zh-CN"/>
                        <a:t>0.2</a:t>
                      </a:r>
                      <a:endParaRPr lang="en-US" altLang="zh-CN"/>
                    </a:p>
                  </a:txBody>
                  <a:tcPr anchor="ctr" anchorCtr="0"/>
                </a:tc>
                <a:tc>
                  <a:txBody>
                    <a:bodyPr/>
                    <a:p>
                      <a:pPr algn="ctr">
                        <a:buNone/>
                      </a:pPr>
                      <a:r>
                        <a:rPr lang="en-US" altLang="zh-CN"/>
                        <a:t>0.2</a:t>
                      </a:r>
                      <a:endParaRPr lang="en-US" altLang="zh-CN"/>
                    </a:p>
                  </a:txBody>
                  <a:tcPr anchor="ctr" anchorCtr="0"/>
                </a:tc>
              </a:tr>
            </a:tbl>
          </a:graphicData>
        </a:graphic>
      </p:graphicFrame>
      <p:grpSp>
        <p:nvGrpSpPr>
          <p:cNvPr id="19" name="组合 18"/>
          <p:cNvGrpSpPr/>
          <p:nvPr/>
        </p:nvGrpSpPr>
        <p:grpSpPr>
          <a:xfrm>
            <a:off x="1818005" y="3616960"/>
            <a:ext cx="5160010" cy="2432685"/>
            <a:chOff x="2863" y="5696"/>
            <a:chExt cx="8126" cy="3831"/>
          </a:xfrm>
        </p:grpSpPr>
        <p:graphicFrame>
          <p:nvGraphicFramePr>
            <p:cNvPr id="20" name="对象 19">
              <a:hlinkClick r:id="" action="ppaction://ole?verb="/>
            </p:cNvPr>
            <p:cNvGraphicFramePr>
              <a:graphicFrameLocks noChangeAspect="1"/>
            </p:cNvGraphicFramePr>
            <p:nvPr/>
          </p:nvGraphicFramePr>
          <p:xfrm>
            <a:off x="2863" y="5696"/>
            <a:ext cx="8126" cy="1489"/>
          </p:xfrm>
          <a:graphic>
            <a:graphicData uri="http://schemas.openxmlformats.org/presentationml/2006/ole">
              <mc:AlternateContent xmlns:mc="http://schemas.openxmlformats.org/markup-compatibility/2006">
                <mc:Choice xmlns:v="urn:schemas-microsoft-com:vml" Requires="v">
                  <p:oleObj spid="_x0000_s21" name="" r:id="rId8" imgW="2425700" imgH="444500" progId="Equation.KSEE3">
                    <p:embed/>
                  </p:oleObj>
                </mc:Choice>
                <mc:Fallback>
                  <p:oleObj name="" r:id="rId8" imgW="2425700" imgH="444500" progId="Equation.KSEE3">
                    <p:embed/>
                    <p:pic>
                      <p:nvPicPr>
                        <p:cNvPr id="0" name="图片 7170"/>
                        <p:cNvPicPr/>
                        <p:nvPr/>
                      </p:nvPicPr>
                      <p:blipFill>
                        <a:blip r:embed="rId9"/>
                        <a:stretch>
                          <a:fillRect/>
                        </a:stretch>
                      </p:blipFill>
                      <p:spPr>
                        <a:xfrm>
                          <a:off x="2863" y="5696"/>
                          <a:ext cx="8126" cy="1489"/>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3056" y="7413"/>
            <a:ext cx="3361" cy="851"/>
          </p:xfrm>
          <a:graphic>
            <a:graphicData uri="http://schemas.openxmlformats.org/presentationml/2006/ole">
              <mc:AlternateContent xmlns:mc="http://schemas.openxmlformats.org/markup-compatibility/2006">
                <mc:Choice xmlns:v="urn:schemas-microsoft-com:vml" Requires="v">
                  <p:oleObj spid="_x0000_s23" name="" r:id="rId10" imgW="1002665" imgH="254000" progId="Equation.KSEE3">
                    <p:embed/>
                  </p:oleObj>
                </mc:Choice>
                <mc:Fallback>
                  <p:oleObj name="" r:id="rId10" imgW="1002665" imgH="254000" progId="Equation.KSEE3">
                    <p:embed/>
                    <p:pic>
                      <p:nvPicPr>
                        <p:cNvPr id="0" name="图片 7170"/>
                        <p:cNvPicPr/>
                        <p:nvPr/>
                      </p:nvPicPr>
                      <p:blipFill>
                        <a:blip r:embed="rId11"/>
                        <a:stretch>
                          <a:fillRect/>
                        </a:stretch>
                      </p:blipFill>
                      <p:spPr>
                        <a:xfrm>
                          <a:off x="3056" y="7413"/>
                          <a:ext cx="3361" cy="851"/>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6893" y="7413"/>
            <a:ext cx="3361" cy="851"/>
          </p:xfrm>
          <a:graphic>
            <a:graphicData uri="http://schemas.openxmlformats.org/presentationml/2006/ole">
              <mc:AlternateContent xmlns:mc="http://schemas.openxmlformats.org/markup-compatibility/2006">
                <mc:Choice xmlns:v="urn:schemas-microsoft-com:vml" Requires="v">
                  <p:oleObj spid="_x0000_s25" name="" r:id="rId12" imgW="1002665" imgH="254000" progId="Equation.KSEE3">
                    <p:embed/>
                  </p:oleObj>
                </mc:Choice>
                <mc:Fallback>
                  <p:oleObj name="" r:id="rId12" imgW="1002665" imgH="254000" progId="Equation.KSEE3">
                    <p:embed/>
                    <p:pic>
                      <p:nvPicPr>
                        <p:cNvPr id="0" name="图片 7170"/>
                        <p:cNvPicPr/>
                        <p:nvPr/>
                      </p:nvPicPr>
                      <p:blipFill>
                        <a:blip r:embed="rId13"/>
                        <a:stretch>
                          <a:fillRect/>
                        </a:stretch>
                      </p:blipFill>
                      <p:spPr>
                        <a:xfrm>
                          <a:off x="6893" y="7413"/>
                          <a:ext cx="3361" cy="851"/>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3056" y="8677"/>
            <a:ext cx="3361" cy="851"/>
          </p:xfrm>
          <a:graphic>
            <a:graphicData uri="http://schemas.openxmlformats.org/presentationml/2006/ole">
              <mc:AlternateContent xmlns:mc="http://schemas.openxmlformats.org/markup-compatibility/2006">
                <mc:Choice xmlns:v="urn:schemas-microsoft-com:vml" Requires="v">
                  <p:oleObj spid="_x0000_s27" name="" r:id="rId14" imgW="1002665" imgH="254000" progId="Equation.KSEE3">
                    <p:embed/>
                  </p:oleObj>
                </mc:Choice>
                <mc:Fallback>
                  <p:oleObj name="" r:id="rId14" imgW="1002665" imgH="254000" progId="Equation.KSEE3">
                    <p:embed/>
                    <p:pic>
                      <p:nvPicPr>
                        <p:cNvPr id="0" name="图片 7170"/>
                        <p:cNvPicPr/>
                        <p:nvPr/>
                      </p:nvPicPr>
                      <p:blipFill>
                        <a:blip r:embed="rId15"/>
                        <a:stretch>
                          <a:fillRect/>
                        </a:stretch>
                      </p:blipFill>
                      <p:spPr>
                        <a:xfrm>
                          <a:off x="3056" y="8677"/>
                          <a:ext cx="3361" cy="851"/>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6893" y="8677"/>
            <a:ext cx="3361" cy="851"/>
          </p:xfrm>
          <a:graphic>
            <a:graphicData uri="http://schemas.openxmlformats.org/presentationml/2006/ole">
              <mc:AlternateContent xmlns:mc="http://schemas.openxmlformats.org/markup-compatibility/2006">
                <mc:Choice xmlns:v="urn:schemas-microsoft-com:vml" Requires="v">
                  <p:oleObj spid="_x0000_s29" name="" r:id="rId16" imgW="1002665" imgH="254000" progId="Equation.KSEE3">
                    <p:embed/>
                  </p:oleObj>
                </mc:Choice>
                <mc:Fallback>
                  <p:oleObj name="" r:id="rId16" imgW="1002665" imgH="254000" progId="Equation.KSEE3">
                    <p:embed/>
                    <p:pic>
                      <p:nvPicPr>
                        <p:cNvPr id="0" name="图片 7170"/>
                        <p:cNvPicPr/>
                        <p:nvPr/>
                      </p:nvPicPr>
                      <p:blipFill>
                        <a:blip r:embed="rId17"/>
                        <a:stretch>
                          <a:fillRect/>
                        </a:stretch>
                      </p:blipFill>
                      <p:spPr>
                        <a:xfrm>
                          <a:off x="6893" y="8677"/>
                          <a:ext cx="3361" cy="851"/>
                        </a:xfrm>
                        <a:prstGeom prst="rect">
                          <a:avLst/>
                        </a:prstGeom>
                      </p:spPr>
                    </p:pic>
                  </p:oleObj>
                </mc:Fallback>
              </mc:AlternateContent>
            </a:graphicData>
          </a:graphic>
        </p:graphicFrame>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229360"/>
            <a:ext cx="8331200" cy="1799590"/>
          </a:xfrm>
        </p:spPr>
        <p:txBody>
          <a:bodyPr>
            <a:normAutofit/>
          </a:bodyPr>
          <a:p>
            <a:r>
              <a:rPr lang="en-US" altLang="zh-CN"/>
              <a:t> </a:t>
            </a:r>
            <a:r>
              <a:rPr lang="zh-CN" altLang="en-US"/>
              <a:t>现在不是从五个盒子中任选一个盒子进行抽取，而是按照一定的概率选择对应的盒子，概率如下。</a:t>
            </a:r>
            <a:r>
              <a:rPr lang="zh-CN" altLang="en-US">
                <a:sym typeface="+mn-ea"/>
              </a:rPr>
              <a:t>假定抽出白球为事件</a:t>
            </a:r>
            <a:r>
              <a:rPr lang="en-US" altLang="zh-CN">
                <a:sym typeface="+mn-ea"/>
              </a:rPr>
              <a:t>B</a:t>
            </a:r>
            <a:r>
              <a:rPr lang="zh-CN" altLang="en-US">
                <a:sym typeface="+mn-ea"/>
              </a:rPr>
              <a:t>，从第</a:t>
            </a:r>
            <a:r>
              <a:rPr lang="en-US" altLang="zh-CN">
                <a:sym typeface="+mn-ea"/>
              </a:rPr>
              <a:t>i</a:t>
            </a:r>
            <a:r>
              <a:rPr lang="zh-CN" altLang="en-US">
                <a:sym typeface="+mn-ea"/>
              </a:rPr>
              <a:t>个盒子中抽取为事件</a:t>
            </a:r>
            <a:r>
              <a:rPr lang="en-US" altLang="zh-CN">
                <a:sym typeface="+mn-ea"/>
              </a:rPr>
              <a:t>A</a:t>
            </a:r>
            <a:r>
              <a:rPr lang="en-US" altLang="zh-CN" baseline="-25000">
                <a:sym typeface="+mn-ea"/>
              </a:rPr>
              <a:t>i</a:t>
            </a:r>
            <a:r>
              <a:rPr lang="zh-CN" altLang="en-US">
                <a:sym typeface="+mn-ea"/>
              </a:rPr>
              <a:t>。结论是从第四个盒子抽取的球。</a:t>
            </a:r>
            <a:endParaRPr lang="en-US" altLang="zh-CN">
              <a:sym typeface="+mn-ea"/>
            </a:endParaRPr>
          </a:p>
        </p:txBody>
      </p:sp>
      <p:sp>
        <p:nvSpPr>
          <p:cNvPr id="4" name="标题 3"/>
          <p:cNvSpPr>
            <a:spLocks noGrp="1"/>
          </p:cNvSpPr>
          <p:nvPr>
            <p:ph type="title"/>
          </p:nvPr>
        </p:nvSpPr>
        <p:spPr/>
        <p:txBody>
          <a:bodyPr>
            <a:normAutofit/>
          </a:bodyPr>
          <a:p>
            <a:r>
              <a:rPr lang="zh-CN" altLang="en-US">
                <a:sym typeface="+mn-ea"/>
              </a:rPr>
              <a:t>贝叶斯算法估计</a:t>
            </a:r>
            <a:endParaRPr lang="zh-CN" altLang="en-US"/>
          </a:p>
        </p:txBody>
      </p:sp>
      <p:graphicFrame>
        <p:nvGraphicFramePr>
          <p:cNvPr id="8" name="表格 7"/>
          <p:cNvGraphicFramePr/>
          <p:nvPr/>
        </p:nvGraphicFramePr>
        <p:xfrm>
          <a:off x="9090660" y="1229360"/>
          <a:ext cx="2912745" cy="2320290"/>
        </p:xfrm>
        <a:graphic>
          <a:graphicData uri="http://schemas.openxmlformats.org/drawingml/2006/table">
            <a:tbl>
              <a:tblPr firstRow="1" bandRow="1">
                <a:tableStyleId>{1FECB4D8-DB02-4DC6-A0A2-4F2EBAE1DC90}</a:tableStyleId>
              </a:tblPr>
              <a:tblGrid>
                <a:gridCol w="1105535"/>
                <a:gridCol w="903605"/>
                <a:gridCol w="903605"/>
              </a:tblGrid>
              <a:tr h="386715">
                <a:tc>
                  <a:txBody>
                    <a:bodyPr/>
                    <a:p>
                      <a:pPr algn="ctr">
                        <a:buNone/>
                      </a:pPr>
                      <a:r>
                        <a:rPr lang="zh-CN" altLang="en-US"/>
                        <a:t>盒子编号</a:t>
                      </a:r>
                      <a:endParaRPr lang="zh-CN" altLang="en-US"/>
                    </a:p>
                  </a:txBody>
                  <a:tcPr anchor="ctr" anchorCtr="0"/>
                </a:tc>
                <a:tc>
                  <a:txBody>
                    <a:bodyPr/>
                    <a:p>
                      <a:pPr algn="ctr">
                        <a:buNone/>
                      </a:pPr>
                      <a:r>
                        <a:rPr lang="zh-CN" altLang="en-US"/>
                        <a:t>白球</a:t>
                      </a:r>
                      <a:r>
                        <a:rPr lang="en-US" altLang="zh-CN"/>
                        <a:t>(p)</a:t>
                      </a:r>
                      <a:endParaRPr lang="en-US" altLang="zh-CN"/>
                    </a:p>
                  </a:txBody>
                  <a:tcPr anchor="ctr" anchorCtr="0"/>
                </a:tc>
                <a:tc>
                  <a:txBody>
                    <a:bodyPr/>
                    <a:p>
                      <a:pPr algn="ctr">
                        <a:buNone/>
                      </a:pPr>
                      <a:r>
                        <a:rPr lang="zh-CN" altLang="en-US"/>
                        <a:t>黑球</a:t>
                      </a:r>
                      <a:r>
                        <a:rPr lang="en-US" altLang="zh-CN"/>
                        <a:t>(q)</a:t>
                      </a:r>
                      <a:endParaRPr lang="en-US" altLang="zh-CN"/>
                    </a:p>
                  </a:txBody>
                  <a:tcPr anchor="ctr" anchorCtr="0"/>
                </a:tc>
              </a:tr>
              <a:tr h="386715">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r>
              <a:tr h="386715">
                <a:tc>
                  <a:txBody>
                    <a:bodyPr/>
                    <a:p>
                      <a:pPr algn="ctr">
                        <a:buNone/>
                      </a:pPr>
                      <a:r>
                        <a:rPr lang="en-US" altLang="zh-CN"/>
                        <a:t>2</a:t>
                      </a:r>
                      <a:endParaRPr lang="en-US" altLang="zh-CN"/>
                    </a:p>
                  </a:txBody>
                  <a:tcPr anchor="ctr" anchorCtr="0"/>
                </a:tc>
                <a:tc>
                  <a:txBody>
                    <a:bodyPr/>
                    <a:p>
                      <a:pPr algn="ctr">
                        <a:buNone/>
                      </a:pPr>
                      <a:r>
                        <a:rPr lang="en-US" altLang="zh-CN"/>
                        <a:t>0.3</a:t>
                      </a:r>
                      <a:endParaRPr lang="en-US" altLang="zh-CN"/>
                    </a:p>
                  </a:txBody>
                  <a:tcPr anchor="ctr" anchorCtr="0"/>
                </a:tc>
                <a:tc>
                  <a:txBody>
                    <a:bodyPr/>
                    <a:p>
                      <a:pPr algn="ctr">
                        <a:buNone/>
                      </a:pPr>
                      <a:r>
                        <a:rPr lang="en-US" altLang="zh-CN"/>
                        <a:t>0.7</a:t>
                      </a:r>
                      <a:endParaRPr lang="en-US" altLang="zh-CN"/>
                    </a:p>
                  </a:txBody>
                  <a:tcPr anchor="ctr" anchorCtr="0"/>
                </a:tc>
              </a:tr>
              <a:tr h="386715">
                <a:tc>
                  <a:txBody>
                    <a:bodyPr/>
                    <a:p>
                      <a:pPr algn="ctr">
                        <a:buNone/>
                      </a:pPr>
                      <a:r>
                        <a:rPr lang="en-US" altLang="zh-CN"/>
                        <a:t>3</a:t>
                      </a:r>
                      <a:endParaRPr lang="en-US" altLang="zh-CN"/>
                    </a:p>
                  </a:txBody>
                  <a:tcPr anchor="ctr" anchorCtr="0"/>
                </a:tc>
                <a:tc>
                  <a:txBody>
                    <a:bodyPr/>
                    <a:p>
                      <a:pPr algn="ctr">
                        <a:buNone/>
                      </a:pPr>
                      <a:r>
                        <a:rPr lang="en-US" altLang="zh-CN"/>
                        <a:t>0.5</a:t>
                      </a:r>
                      <a:endParaRPr lang="en-US" altLang="zh-CN"/>
                    </a:p>
                  </a:txBody>
                  <a:tcPr anchor="ctr" anchorCtr="0"/>
                </a:tc>
                <a:tc>
                  <a:txBody>
                    <a:bodyPr/>
                    <a:p>
                      <a:pPr algn="ctr">
                        <a:buNone/>
                      </a:pPr>
                      <a:r>
                        <a:rPr lang="en-US" altLang="zh-CN"/>
                        <a:t>0.5</a:t>
                      </a:r>
                      <a:endParaRPr lang="en-US" altLang="zh-CN"/>
                    </a:p>
                  </a:txBody>
                  <a:tcPr anchor="ctr" anchorCtr="0"/>
                </a:tc>
              </a:tr>
              <a:tr h="386715">
                <a:tc>
                  <a:txBody>
                    <a:bodyPr/>
                    <a:p>
                      <a:pPr algn="ctr">
                        <a:buNone/>
                      </a:pPr>
                      <a:r>
                        <a:rPr lang="en-US" altLang="zh-CN"/>
                        <a:t>4</a:t>
                      </a:r>
                      <a:endParaRPr lang="en-US" altLang="zh-CN"/>
                    </a:p>
                  </a:txBody>
                  <a:tcPr anchor="ctr" anchorCtr="0"/>
                </a:tc>
                <a:tc>
                  <a:txBody>
                    <a:bodyPr/>
                    <a:p>
                      <a:pPr algn="ctr">
                        <a:buNone/>
                      </a:pPr>
                      <a:r>
                        <a:rPr lang="en-US" altLang="zh-CN"/>
                        <a:t>0.7</a:t>
                      </a:r>
                      <a:endParaRPr lang="en-US" altLang="zh-CN"/>
                    </a:p>
                  </a:txBody>
                  <a:tcPr anchor="ctr" anchorCtr="0"/>
                </a:tc>
                <a:tc>
                  <a:txBody>
                    <a:bodyPr/>
                    <a:p>
                      <a:pPr algn="ctr">
                        <a:buNone/>
                      </a:pPr>
                      <a:r>
                        <a:rPr lang="en-US" altLang="zh-CN"/>
                        <a:t>0.3</a:t>
                      </a:r>
                      <a:endParaRPr lang="en-US" altLang="zh-CN"/>
                    </a:p>
                  </a:txBody>
                  <a:tcPr anchor="ctr" anchorCtr="0"/>
                </a:tc>
              </a:tr>
              <a:tr h="386715">
                <a:tc>
                  <a:txBody>
                    <a:bodyPr/>
                    <a:p>
                      <a:pPr algn="ctr">
                        <a:buNone/>
                      </a:pPr>
                      <a:r>
                        <a:rPr lang="en-US" altLang="zh-CN"/>
                        <a:t>5</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r>
            </a:tbl>
          </a:graphicData>
        </a:graphic>
      </p:graphicFrame>
      <p:graphicFrame>
        <p:nvGraphicFramePr>
          <p:cNvPr id="9" name="表格 8"/>
          <p:cNvGraphicFramePr/>
          <p:nvPr/>
        </p:nvGraphicFramePr>
        <p:xfrm>
          <a:off x="8665845" y="3749040"/>
          <a:ext cx="3337560" cy="1017905"/>
        </p:xfrm>
        <a:graphic>
          <a:graphicData uri="http://schemas.openxmlformats.org/drawingml/2006/table">
            <a:tbl>
              <a:tblPr firstRow="1" bandRow="1">
                <a:tableStyleId>{1FECB4D8-DB02-4DC6-A0A2-4F2EBAE1DC90}</a:tableStyleId>
              </a:tblPr>
              <a:tblGrid>
                <a:gridCol w="656590"/>
                <a:gridCol w="535940"/>
                <a:gridCol w="536575"/>
                <a:gridCol w="535940"/>
                <a:gridCol w="536575"/>
                <a:gridCol w="535940"/>
              </a:tblGrid>
              <a:tr h="383540">
                <a:tc>
                  <a:txBody>
                    <a:bodyPr/>
                    <a:p>
                      <a:pPr algn="ctr">
                        <a:buNone/>
                      </a:pPr>
                      <a:endParaRPr lang="zh-CN" altLang="en-US"/>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3</a:t>
                      </a:r>
                      <a:endParaRPr lang="en-US" altLang="zh-CN"/>
                    </a:p>
                  </a:txBody>
                  <a:tcPr anchor="ctr" anchorCtr="0"/>
                </a:tc>
                <a:tc>
                  <a:txBody>
                    <a:bodyPr/>
                    <a:p>
                      <a:pPr algn="ctr">
                        <a:buNone/>
                      </a:pPr>
                      <a:r>
                        <a:rPr lang="en-US" altLang="zh-CN"/>
                        <a:t>4</a:t>
                      </a:r>
                      <a:endParaRPr lang="en-US" altLang="zh-CN"/>
                    </a:p>
                  </a:txBody>
                  <a:tcPr anchor="ctr" anchorCtr="0"/>
                </a:tc>
                <a:tc>
                  <a:txBody>
                    <a:bodyPr/>
                    <a:p>
                      <a:pPr algn="ctr">
                        <a:buNone/>
                      </a:pPr>
                      <a:r>
                        <a:rPr lang="en-US" altLang="zh-CN"/>
                        <a:t>5</a:t>
                      </a:r>
                      <a:endParaRPr lang="en-US" altLang="zh-CN"/>
                    </a:p>
                  </a:txBody>
                  <a:tcPr anchor="ctr" anchorCtr="0"/>
                </a:tc>
              </a:tr>
              <a:tr h="634365">
                <a:tc>
                  <a:txBody>
                    <a:bodyPr/>
                    <a:p>
                      <a:pPr algn="ctr">
                        <a:buNone/>
                      </a:pPr>
                      <a:r>
                        <a:rPr lang="en-US" altLang="zh-CN"/>
                        <a:t>P(A)</a:t>
                      </a:r>
                      <a:endParaRPr lang="zh-CN" altLang="en-US"/>
                    </a:p>
                  </a:txBody>
                  <a:tcPr anchor="ctr" anchorCtr="0"/>
                </a:tc>
                <a:tc>
                  <a:txBody>
                    <a:bodyPr/>
                    <a:p>
                      <a:pPr algn="ctr">
                        <a:buNone/>
                      </a:pPr>
                      <a:r>
                        <a:rPr lang="en-US" altLang="zh-CN"/>
                        <a:t>0.1</a:t>
                      </a:r>
                      <a:endParaRPr lang="en-US" altLang="zh-CN"/>
                    </a:p>
                  </a:txBody>
                  <a:tcPr anchor="ctr" anchorCtr="0"/>
                </a:tc>
                <a:tc>
                  <a:txBody>
                    <a:bodyPr/>
                    <a:p>
                      <a:pPr algn="ctr">
                        <a:buNone/>
                      </a:pPr>
                      <a:r>
                        <a:rPr lang="en-US" altLang="zh-CN"/>
                        <a:t>0.2</a:t>
                      </a:r>
                      <a:endParaRPr lang="en-US" altLang="zh-CN"/>
                    </a:p>
                  </a:txBody>
                  <a:tcPr anchor="ctr" anchorCtr="0"/>
                </a:tc>
                <a:tc>
                  <a:txBody>
                    <a:bodyPr/>
                    <a:p>
                      <a:pPr algn="ctr">
                        <a:buNone/>
                      </a:pPr>
                      <a:r>
                        <a:rPr lang="en-US" altLang="zh-CN"/>
                        <a:t>0.2</a:t>
                      </a:r>
                      <a:endParaRPr lang="en-US" altLang="zh-CN"/>
                    </a:p>
                  </a:txBody>
                  <a:tcPr anchor="ctr" anchorCtr="0"/>
                </a:tc>
                <a:tc>
                  <a:txBody>
                    <a:bodyPr/>
                    <a:p>
                      <a:pPr algn="ctr">
                        <a:buNone/>
                      </a:pPr>
                      <a:r>
                        <a:rPr lang="en-US" altLang="zh-CN"/>
                        <a:t>0.4</a:t>
                      </a:r>
                      <a:endParaRPr lang="en-US" altLang="zh-CN"/>
                    </a:p>
                  </a:txBody>
                  <a:tcPr anchor="ctr" anchorCtr="0"/>
                </a:tc>
                <a:tc>
                  <a:txBody>
                    <a:bodyPr/>
                    <a:p>
                      <a:pPr algn="ctr">
                        <a:buNone/>
                      </a:pPr>
                      <a:r>
                        <a:rPr lang="en-US" altLang="zh-CN"/>
                        <a:t>0.1</a:t>
                      </a:r>
                      <a:endParaRPr lang="en-US" altLang="zh-CN"/>
                    </a:p>
                  </a:txBody>
                  <a:tcPr anchor="ctr" anchorCtr="0"/>
                </a:tc>
              </a:tr>
            </a:tbl>
          </a:graphicData>
        </a:graphic>
      </p:graphicFrame>
      <p:grpSp>
        <p:nvGrpSpPr>
          <p:cNvPr id="2" name="组合 1"/>
          <p:cNvGrpSpPr/>
          <p:nvPr/>
        </p:nvGrpSpPr>
        <p:grpSpPr>
          <a:xfrm>
            <a:off x="1860550" y="2956560"/>
            <a:ext cx="5133340" cy="2433320"/>
            <a:chOff x="2884" y="5696"/>
            <a:chExt cx="8084" cy="3832"/>
          </a:xfrm>
        </p:grpSpPr>
        <p:graphicFrame>
          <p:nvGraphicFramePr>
            <p:cNvPr id="5" name="对象 4">
              <a:hlinkClick r:id="" action="ppaction://ole?verb="/>
            </p:cNvPr>
            <p:cNvGraphicFramePr>
              <a:graphicFrameLocks noChangeAspect="1"/>
            </p:cNvGraphicFramePr>
            <p:nvPr/>
          </p:nvGraphicFramePr>
          <p:xfrm>
            <a:off x="2884" y="5696"/>
            <a:ext cx="8084" cy="1489"/>
          </p:xfrm>
          <a:graphic>
            <a:graphicData uri="http://schemas.openxmlformats.org/presentationml/2006/ole">
              <mc:AlternateContent xmlns:mc="http://schemas.openxmlformats.org/markup-compatibility/2006">
                <mc:Choice xmlns:v="urn:schemas-microsoft-com:vml" Requires="v">
                  <p:oleObj spid="_x0000_s6" name="" r:id="rId1" imgW="2413000" imgH="444500" progId="Equation.KSEE3">
                    <p:embed/>
                  </p:oleObj>
                </mc:Choice>
                <mc:Fallback>
                  <p:oleObj name="" r:id="rId1" imgW="2413000" imgH="444500" progId="Equation.KSEE3">
                    <p:embed/>
                    <p:pic>
                      <p:nvPicPr>
                        <p:cNvPr id="0" name="图片 7170"/>
                        <p:cNvPicPr/>
                        <p:nvPr/>
                      </p:nvPicPr>
                      <p:blipFill>
                        <a:blip r:embed="rId2"/>
                        <a:stretch>
                          <a:fillRect/>
                        </a:stretch>
                      </p:blipFill>
                      <p:spPr>
                        <a:xfrm>
                          <a:off x="2884" y="5696"/>
                          <a:ext cx="8084" cy="1489"/>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056" y="7413"/>
            <a:ext cx="3361" cy="851"/>
          </p:xfrm>
          <a:graphic>
            <a:graphicData uri="http://schemas.openxmlformats.org/presentationml/2006/ole">
              <mc:AlternateContent xmlns:mc="http://schemas.openxmlformats.org/markup-compatibility/2006">
                <mc:Choice xmlns:v="urn:schemas-microsoft-com:vml" Requires="v">
                  <p:oleObj spid="_x0000_s20" name="" r:id="rId3" imgW="1002665" imgH="254000" progId="Equation.KSEE3">
                    <p:embed/>
                  </p:oleObj>
                </mc:Choice>
                <mc:Fallback>
                  <p:oleObj name="" r:id="rId3" imgW="1002665" imgH="254000" progId="Equation.KSEE3">
                    <p:embed/>
                    <p:pic>
                      <p:nvPicPr>
                        <p:cNvPr id="0" name="图片 7170"/>
                        <p:cNvPicPr/>
                        <p:nvPr/>
                      </p:nvPicPr>
                      <p:blipFill>
                        <a:blip r:embed="rId4"/>
                        <a:stretch>
                          <a:fillRect/>
                        </a:stretch>
                      </p:blipFill>
                      <p:spPr>
                        <a:xfrm>
                          <a:off x="3056" y="7413"/>
                          <a:ext cx="3361" cy="851"/>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6893" y="7413"/>
            <a:ext cx="3362" cy="851"/>
          </p:xfrm>
          <a:graphic>
            <a:graphicData uri="http://schemas.openxmlformats.org/presentationml/2006/ole">
              <mc:AlternateContent xmlns:mc="http://schemas.openxmlformats.org/markup-compatibility/2006">
                <mc:Choice xmlns:v="urn:schemas-microsoft-com:vml" Requires="v">
                  <p:oleObj spid="_x0000_s22" name="" r:id="rId5" imgW="1002665" imgH="254000" progId="Equation.KSEE3">
                    <p:embed/>
                  </p:oleObj>
                </mc:Choice>
                <mc:Fallback>
                  <p:oleObj name="" r:id="rId5" imgW="1002665" imgH="254000" progId="Equation.KSEE3">
                    <p:embed/>
                    <p:pic>
                      <p:nvPicPr>
                        <p:cNvPr id="0" name="图片 7170"/>
                        <p:cNvPicPr/>
                        <p:nvPr/>
                      </p:nvPicPr>
                      <p:blipFill>
                        <a:blip r:embed="rId6"/>
                        <a:stretch>
                          <a:fillRect/>
                        </a:stretch>
                      </p:blipFill>
                      <p:spPr>
                        <a:xfrm>
                          <a:off x="6893" y="7413"/>
                          <a:ext cx="3362" cy="851"/>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3056" y="8677"/>
            <a:ext cx="3361" cy="851"/>
          </p:xfrm>
          <a:graphic>
            <a:graphicData uri="http://schemas.openxmlformats.org/presentationml/2006/ole">
              <mc:AlternateContent xmlns:mc="http://schemas.openxmlformats.org/markup-compatibility/2006">
                <mc:Choice xmlns:v="urn:schemas-microsoft-com:vml" Requires="v">
                  <p:oleObj spid="_x0000_s24" name="" r:id="rId7" imgW="1002665" imgH="254000" progId="Equation.KSEE3">
                    <p:embed/>
                  </p:oleObj>
                </mc:Choice>
                <mc:Fallback>
                  <p:oleObj name="" r:id="rId7" imgW="1002665" imgH="254000" progId="Equation.KSEE3">
                    <p:embed/>
                    <p:pic>
                      <p:nvPicPr>
                        <p:cNvPr id="0" name="图片 7170"/>
                        <p:cNvPicPr/>
                        <p:nvPr/>
                      </p:nvPicPr>
                      <p:blipFill>
                        <a:blip r:embed="rId8"/>
                        <a:stretch>
                          <a:fillRect/>
                        </a:stretch>
                      </p:blipFill>
                      <p:spPr>
                        <a:xfrm>
                          <a:off x="3056" y="8677"/>
                          <a:ext cx="3361" cy="851"/>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6893" y="8677"/>
            <a:ext cx="3362" cy="851"/>
          </p:xfrm>
          <a:graphic>
            <a:graphicData uri="http://schemas.openxmlformats.org/presentationml/2006/ole">
              <mc:AlternateContent xmlns:mc="http://schemas.openxmlformats.org/markup-compatibility/2006">
                <mc:Choice xmlns:v="urn:schemas-microsoft-com:vml" Requires="v">
                  <p:oleObj spid="_x0000_s26" name="" r:id="rId9" imgW="1002665" imgH="254000" progId="Equation.KSEE3">
                    <p:embed/>
                  </p:oleObj>
                </mc:Choice>
                <mc:Fallback>
                  <p:oleObj name="" r:id="rId9" imgW="1002665" imgH="254000" progId="Equation.KSEE3">
                    <p:embed/>
                    <p:pic>
                      <p:nvPicPr>
                        <p:cNvPr id="0" name="图片 7170"/>
                        <p:cNvPicPr/>
                        <p:nvPr/>
                      </p:nvPicPr>
                      <p:blipFill>
                        <a:blip r:embed="rId10"/>
                        <a:stretch>
                          <a:fillRect/>
                        </a:stretch>
                      </p:blipFill>
                      <p:spPr>
                        <a:xfrm>
                          <a:off x="6893" y="8677"/>
                          <a:ext cx="3362" cy="851"/>
                        </a:xfrm>
                        <a:prstGeom prst="rect">
                          <a:avLst/>
                        </a:prstGeom>
                      </p:spPr>
                    </p:pic>
                  </p:oleObj>
                </mc:Fallback>
              </mc:AlternateContent>
            </a:graphicData>
          </a:graphic>
        </p:graphicFrame>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pPr fontAlgn="auto">
              <a:lnSpc>
                <a:spcPct val="150000"/>
              </a:lnSpc>
            </a:pPr>
            <a:r>
              <a:rPr lang="en-US" altLang="zh-CN"/>
              <a:t> MAP</a:t>
            </a:r>
            <a:r>
              <a:rPr lang="zh-CN" altLang="en-US"/>
              <a:t>和</a:t>
            </a:r>
            <a:r>
              <a:rPr lang="en-US" altLang="zh-CN"/>
              <a:t>MLE</a:t>
            </a:r>
            <a:r>
              <a:rPr lang="zh-CN" altLang="en-US"/>
              <a:t>一样，都是通过样本估计参数</a:t>
            </a:r>
            <a:r>
              <a:rPr lang="zh-CN" altLang="en-US">
                <a:latin typeface="Arial" panose="020B0604020202020204" pitchFamily="34" charset="0"/>
              </a:rPr>
              <a:t>θ的值；在</a:t>
            </a:r>
            <a:r>
              <a:rPr lang="en-US" altLang="zh-CN">
                <a:latin typeface="Arial" panose="020B0604020202020204" pitchFamily="34" charset="0"/>
              </a:rPr>
              <a:t>MLE</a:t>
            </a:r>
            <a:r>
              <a:rPr lang="zh-CN" altLang="en-US">
                <a:latin typeface="Arial" panose="020B0604020202020204" pitchFamily="34" charset="0"/>
              </a:rPr>
              <a:t>中，是使似然函数</a:t>
            </a:r>
            <a:r>
              <a:rPr lang="en-US" altLang="zh-CN">
                <a:latin typeface="Arial" panose="020B0604020202020204" pitchFamily="34" charset="0"/>
              </a:rPr>
              <a:t>P(x|</a:t>
            </a:r>
            <a:r>
              <a:rPr lang="zh-CN" altLang="en-US">
                <a:latin typeface="Arial" panose="020B0604020202020204" pitchFamily="34" charset="0"/>
                <a:sym typeface="+mn-ea"/>
              </a:rPr>
              <a:t>θ</a:t>
            </a:r>
            <a:r>
              <a:rPr lang="en-US" altLang="zh-CN">
                <a:latin typeface="Arial" panose="020B0604020202020204" pitchFamily="34" charset="0"/>
              </a:rPr>
              <a:t>)</a:t>
            </a:r>
            <a:r>
              <a:rPr lang="zh-CN" altLang="en-US">
                <a:latin typeface="Arial" panose="020B0604020202020204" pitchFamily="34" charset="0"/>
              </a:rPr>
              <a:t>最大的时候参数</a:t>
            </a:r>
            <a:r>
              <a:rPr lang="zh-CN" altLang="en-US">
                <a:latin typeface="Arial" panose="020B0604020202020204" pitchFamily="34" charset="0"/>
                <a:sym typeface="+mn-ea"/>
              </a:rPr>
              <a:t>θ的值，</a:t>
            </a:r>
            <a:r>
              <a:rPr lang="en-US" altLang="zh-CN">
                <a:latin typeface="Arial" panose="020B0604020202020204" pitchFamily="34" charset="0"/>
                <a:sym typeface="+mn-ea"/>
              </a:rPr>
              <a:t>MLE</a:t>
            </a:r>
            <a:r>
              <a:rPr lang="zh-CN" altLang="en-US">
                <a:latin typeface="Arial" panose="020B0604020202020204" pitchFamily="34" charset="0"/>
                <a:sym typeface="+mn-ea"/>
              </a:rPr>
              <a:t>中假设先验概率是一个等值的；而在</a:t>
            </a:r>
            <a:r>
              <a:rPr lang="en-US" altLang="zh-CN">
                <a:latin typeface="Arial" panose="020B0604020202020204" pitchFamily="34" charset="0"/>
                <a:sym typeface="+mn-ea"/>
              </a:rPr>
              <a:t>MAP</a:t>
            </a:r>
            <a:r>
              <a:rPr lang="zh-CN" altLang="en-US">
                <a:latin typeface="Arial" panose="020B0604020202020204" pitchFamily="34" charset="0"/>
                <a:sym typeface="+mn-ea"/>
              </a:rPr>
              <a:t>中，则是求θ使</a:t>
            </a:r>
            <a:r>
              <a:rPr lang="en-US" altLang="zh-CN">
                <a:latin typeface="Arial" panose="020B0604020202020204" pitchFamily="34" charset="0"/>
                <a:sym typeface="+mn-ea"/>
              </a:rPr>
              <a:t>P(x|</a:t>
            </a:r>
            <a:r>
              <a:rPr lang="zh-CN" altLang="en-US">
                <a:latin typeface="Arial" panose="020B0604020202020204" pitchFamily="34" charset="0"/>
                <a:sym typeface="+mn-ea"/>
              </a:rPr>
              <a:t>θ</a:t>
            </a:r>
            <a:r>
              <a:rPr lang="en-US" altLang="zh-CN">
                <a:latin typeface="Arial" panose="020B0604020202020204" pitchFamily="34" charset="0"/>
                <a:sym typeface="+mn-ea"/>
              </a:rPr>
              <a:t>)P(</a:t>
            </a:r>
            <a:r>
              <a:rPr lang="zh-CN" altLang="en-US">
                <a:latin typeface="Arial" panose="020B0604020202020204" pitchFamily="34" charset="0"/>
                <a:sym typeface="+mn-ea"/>
              </a:rPr>
              <a:t>θ</a:t>
            </a:r>
            <a:r>
              <a:rPr lang="en-US" altLang="zh-CN">
                <a:latin typeface="Arial" panose="020B0604020202020204" pitchFamily="34" charset="0"/>
                <a:sym typeface="+mn-ea"/>
              </a:rPr>
              <a:t>)</a:t>
            </a:r>
            <a:r>
              <a:rPr lang="zh-CN" altLang="en-US">
                <a:latin typeface="Arial" panose="020B0604020202020204" pitchFamily="34" charset="0"/>
                <a:sym typeface="+mn-ea"/>
              </a:rPr>
              <a:t>的值最大，这也就是要求θ值不仅仅是让似然函数最大，同时要求θ本身出现的先验概率也得比较大。</a:t>
            </a:r>
            <a:endParaRPr lang="zh-CN" altLang="en-US">
              <a:latin typeface="Arial" panose="020B0604020202020204" pitchFamily="34" charset="0"/>
              <a:sym typeface="+mn-ea"/>
            </a:endParaRPr>
          </a:p>
          <a:p>
            <a:pPr fontAlgn="auto">
              <a:lnSpc>
                <a:spcPct val="150000"/>
              </a:lnSpc>
            </a:pPr>
            <a:r>
              <a:rPr lang="zh-CN" altLang="en-US">
                <a:latin typeface="Arial" panose="020B0604020202020204" pitchFamily="34" charset="0"/>
                <a:sym typeface="+mn-ea"/>
              </a:rPr>
              <a:t> 可以认为</a:t>
            </a:r>
            <a:r>
              <a:rPr lang="en-US" altLang="zh-CN">
                <a:latin typeface="Arial" panose="020B0604020202020204" pitchFamily="34" charset="0"/>
                <a:sym typeface="+mn-ea"/>
              </a:rPr>
              <a:t>MAP</a:t>
            </a:r>
            <a:r>
              <a:rPr lang="zh-CN" altLang="en-US">
                <a:latin typeface="Arial" panose="020B0604020202020204" pitchFamily="34" charset="0"/>
                <a:sym typeface="+mn-ea"/>
              </a:rPr>
              <a:t>是贝叶斯算法的一种应用</a:t>
            </a:r>
            <a:endParaRPr lang="zh-CN" altLang="en-US">
              <a:latin typeface="Arial" panose="020B0604020202020204" pitchFamily="34" charset="0"/>
              <a:sym typeface="+mn-ea"/>
            </a:endParaRPr>
          </a:p>
        </p:txBody>
      </p:sp>
      <p:sp>
        <p:nvSpPr>
          <p:cNvPr id="4" name="标题 3"/>
          <p:cNvSpPr>
            <a:spLocks noGrp="1"/>
          </p:cNvSpPr>
          <p:nvPr>
            <p:ph type="title"/>
          </p:nvPr>
        </p:nvSpPr>
        <p:spPr/>
        <p:txBody>
          <a:bodyPr>
            <a:normAutofit fontScale="90000"/>
          </a:bodyPr>
          <a:p>
            <a:r>
              <a:rPr lang="zh-CN" altLang="en-US"/>
              <a:t>最大后验概率估计</a:t>
            </a:r>
            <a:r>
              <a:rPr lang="en-US" altLang="zh-CN"/>
              <a:t>(MAP)</a:t>
            </a:r>
            <a:br>
              <a:rPr lang="en-US" altLang="zh-CN"/>
            </a:br>
            <a:r>
              <a:rPr lang="en-US" altLang="zh-CN"/>
              <a:t>Maximum a posteriori estimation</a:t>
            </a:r>
            <a:endParaRPr lang="en-US" altLang="zh-CN"/>
          </a:p>
        </p:txBody>
      </p:sp>
      <p:grpSp>
        <p:nvGrpSpPr>
          <p:cNvPr id="12" name="组合 11"/>
          <p:cNvGrpSpPr/>
          <p:nvPr/>
        </p:nvGrpSpPr>
        <p:grpSpPr>
          <a:xfrm>
            <a:off x="1094105" y="4537710"/>
            <a:ext cx="10408920" cy="965200"/>
            <a:chOff x="840" y="6827"/>
            <a:chExt cx="16392" cy="1520"/>
          </a:xfrm>
        </p:grpSpPr>
        <p:grpSp>
          <p:nvGrpSpPr>
            <p:cNvPr id="9" name="组合 8"/>
            <p:cNvGrpSpPr/>
            <p:nvPr/>
          </p:nvGrpSpPr>
          <p:grpSpPr>
            <a:xfrm>
              <a:off x="840" y="6827"/>
              <a:ext cx="10271" cy="1520"/>
              <a:chOff x="840" y="6827"/>
              <a:chExt cx="10271" cy="1520"/>
            </a:xfrm>
          </p:grpSpPr>
          <p:grpSp>
            <p:nvGrpSpPr>
              <p:cNvPr id="6" name="组合 5"/>
              <p:cNvGrpSpPr/>
              <p:nvPr/>
            </p:nvGrpSpPr>
            <p:grpSpPr>
              <a:xfrm>
                <a:off x="840" y="6827"/>
                <a:ext cx="6137" cy="1520"/>
                <a:chOff x="840" y="6827"/>
                <a:chExt cx="6137" cy="1520"/>
              </a:xfrm>
            </p:grpSpPr>
            <p:graphicFrame>
              <p:nvGraphicFramePr>
                <p:cNvPr id="8" name="对象 7">
                  <a:hlinkClick r:id="" action="ppaction://ole?verb="/>
                </p:cNvPr>
                <p:cNvGraphicFramePr>
                  <a:graphicFrameLocks noChangeAspect="1"/>
                </p:cNvGraphicFramePr>
                <p:nvPr/>
              </p:nvGraphicFramePr>
              <p:xfrm>
                <a:off x="840" y="6827"/>
                <a:ext cx="4992" cy="1520"/>
              </p:xfrm>
              <a:graphic>
                <a:graphicData uri="http://schemas.openxmlformats.org/presentationml/2006/ole">
                  <mc:AlternateContent xmlns:mc="http://schemas.openxmlformats.org/markup-compatibility/2006">
                    <mc:Choice xmlns:v="urn:schemas-microsoft-com:vml" Requires="v">
                      <p:oleObj spid="_x0000_s6147" name="" r:id="rId1" imgW="1459865" imgH="444500" progId="Equation.KSEE3">
                        <p:embed/>
                      </p:oleObj>
                    </mc:Choice>
                    <mc:Fallback>
                      <p:oleObj name="" r:id="rId1" imgW="1459865" imgH="444500" progId="Equation.KSEE3">
                        <p:embed/>
                        <p:pic>
                          <p:nvPicPr>
                            <p:cNvPr id="0" name="图片 6146"/>
                            <p:cNvPicPr/>
                            <p:nvPr/>
                          </p:nvPicPr>
                          <p:blipFill>
                            <a:blip r:embed="rId2"/>
                            <a:stretch>
                              <a:fillRect/>
                            </a:stretch>
                          </p:blipFill>
                          <p:spPr>
                            <a:xfrm>
                              <a:off x="840" y="6827"/>
                              <a:ext cx="4992" cy="152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6241" y="7317"/>
                <a:ext cx="736" cy="540"/>
              </p:xfrm>
              <a:graphic>
                <a:graphicData uri="http://schemas.openxmlformats.org/presentationml/2006/ole">
                  <mc:AlternateContent xmlns:mc="http://schemas.openxmlformats.org/markup-compatibility/2006">
                    <mc:Choice xmlns:v="urn:schemas-microsoft-com:vml" Requires="v">
                      <p:oleObj spid="_x0000_s8193" name="" r:id="rId3" imgW="190500" imgH="139700" progId="Equation.KSEE3">
                        <p:embed/>
                      </p:oleObj>
                    </mc:Choice>
                    <mc:Fallback>
                      <p:oleObj name="" r:id="rId3" imgW="190500" imgH="139700" progId="Equation.KSEE3">
                        <p:embed/>
                        <p:pic>
                          <p:nvPicPr>
                            <p:cNvPr id="0" name="图片 8192"/>
                            <p:cNvPicPr/>
                            <p:nvPr/>
                          </p:nvPicPr>
                          <p:blipFill>
                            <a:blip r:embed="rId4"/>
                            <a:stretch>
                              <a:fillRect/>
                            </a:stretch>
                          </p:blipFill>
                          <p:spPr>
                            <a:xfrm>
                              <a:off x="6241" y="7317"/>
                              <a:ext cx="736" cy="540"/>
                            </a:xfrm>
                            <a:prstGeom prst="rect">
                              <a:avLst/>
                            </a:prstGeom>
                          </p:spPr>
                        </p:pic>
                      </p:oleObj>
                    </mc:Fallback>
                  </mc:AlternateContent>
                </a:graphicData>
              </a:graphic>
            </p:graphicFrame>
          </p:grpSp>
          <p:graphicFrame>
            <p:nvGraphicFramePr>
              <p:cNvPr id="7" name="对象 6">
                <a:hlinkClick r:id="" action="ppaction://ole?verb="/>
              </p:cNvPr>
              <p:cNvGraphicFramePr>
                <a:graphicFrameLocks noChangeAspect="1"/>
              </p:cNvGraphicFramePr>
              <p:nvPr/>
            </p:nvGraphicFramePr>
            <p:xfrm>
              <a:off x="7129" y="6957"/>
              <a:ext cx="3983" cy="1259"/>
            </p:xfrm>
            <a:graphic>
              <a:graphicData uri="http://schemas.openxmlformats.org/presentationml/2006/ole">
                <mc:AlternateContent xmlns:mc="http://schemas.openxmlformats.org/markup-compatibility/2006">
                  <mc:Choice xmlns:v="urn:schemas-microsoft-com:vml" Requires="v">
                    <p:oleObj spid="_x0000_s8194" name="" r:id="rId5" imgW="1002665" imgH="316865" progId="Equation.KSEE3">
                      <p:embed/>
                    </p:oleObj>
                  </mc:Choice>
                  <mc:Fallback>
                    <p:oleObj name="" r:id="rId5" imgW="1002665" imgH="316865" progId="Equation.KSEE3">
                      <p:embed/>
                      <p:pic>
                        <p:nvPicPr>
                          <p:cNvPr id="0" name="图片 8193"/>
                          <p:cNvPicPr/>
                          <p:nvPr/>
                        </p:nvPicPr>
                        <p:blipFill>
                          <a:blip r:embed="rId6"/>
                          <a:stretch>
                            <a:fillRect/>
                          </a:stretch>
                        </p:blipFill>
                        <p:spPr>
                          <a:xfrm>
                            <a:off x="7129" y="6957"/>
                            <a:ext cx="3983" cy="1259"/>
                          </a:xfrm>
                          <a:prstGeom prst="rect">
                            <a:avLst/>
                          </a:prstGeom>
                        </p:spPr>
                      </p:pic>
                    </p:oleObj>
                  </mc:Fallback>
                </mc:AlternateContent>
              </a:graphicData>
            </a:graphic>
          </p:graphicFrame>
        </p:grpSp>
        <p:graphicFrame>
          <p:nvGraphicFramePr>
            <p:cNvPr id="10" name="对象 9">
              <a:hlinkClick r:id="" action="ppaction://ole?verb="/>
            </p:cNvPr>
            <p:cNvGraphicFramePr>
              <a:graphicFrameLocks noChangeAspect="1"/>
            </p:cNvGraphicFramePr>
            <p:nvPr/>
          </p:nvGraphicFramePr>
          <p:xfrm>
            <a:off x="11112" y="7316"/>
            <a:ext cx="736" cy="540"/>
          </p:xfrm>
          <a:graphic>
            <a:graphicData uri="http://schemas.openxmlformats.org/presentationml/2006/ole">
              <mc:AlternateContent xmlns:mc="http://schemas.openxmlformats.org/markup-compatibility/2006">
                <mc:Choice xmlns:v="urn:schemas-microsoft-com:vml" Requires="v">
                  <p:oleObj spid="_x0000_s2" name="" r:id="rId7" imgW="190500" imgH="139700" progId="Equation.KSEE3">
                    <p:embed/>
                  </p:oleObj>
                </mc:Choice>
                <mc:Fallback>
                  <p:oleObj name="" r:id="rId7" imgW="190500" imgH="139700" progId="Equation.KSEE3">
                    <p:embed/>
                    <p:pic>
                      <p:nvPicPr>
                        <p:cNvPr id="0" name="图片 8192"/>
                        <p:cNvPicPr/>
                        <p:nvPr/>
                      </p:nvPicPr>
                      <p:blipFill>
                        <a:blip r:embed="rId4"/>
                        <a:stretch>
                          <a:fillRect/>
                        </a:stretch>
                      </p:blipFill>
                      <p:spPr>
                        <a:xfrm>
                          <a:off x="11112" y="7316"/>
                          <a:ext cx="736" cy="54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11988" y="6958"/>
            <a:ext cx="5245" cy="1259"/>
          </p:xfrm>
          <a:graphic>
            <a:graphicData uri="http://schemas.openxmlformats.org/presentationml/2006/ole">
              <mc:AlternateContent xmlns:mc="http://schemas.openxmlformats.org/markup-compatibility/2006">
                <mc:Choice xmlns:v="urn:schemas-microsoft-com:vml" Requires="v">
                  <p:oleObj spid="_x0000_s13" name="" r:id="rId8" imgW="1320165" imgH="316865" progId="Equation.KSEE3">
                    <p:embed/>
                  </p:oleObj>
                </mc:Choice>
                <mc:Fallback>
                  <p:oleObj name="" r:id="rId8" imgW="1320165" imgH="316865" progId="Equation.KSEE3">
                    <p:embed/>
                    <p:pic>
                      <p:nvPicPr>
                        <p:cNvPr id="0" name="图片 8193"/>
                        <p:cNvPicPr/>
                        <p:nvPr/>
                      </p:nvPicPr>
                      <p:blipFill>
                        <a:blip r:embed="rId9"/>
                        <a:stretch>
                          <a:fillRect/>
                        </a:stretch>
                      </p:blipFill>
                      <p:spPr>
                        <a:xfrm>
                          <a:off x="11988" y="6958"/>
                          <a:ext cx="5245" cy="1259"/>
                        </a:xfrm>
                        <a:prstGeom prst="rect">
                          <a:avLst/>
                        </a:prstGeom>
                      </p:spPr>
                    </p:pic>
                  </p:oleObj>
                </mc:Fallback>
              </mc:AlternateContent>
            </a:graphicData>
          </a:graphic>
        </p:graphicFrame>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245235"/>
            <a:ext cx="11178540" cy="5020310"/>
          </a:xfrm>
        </p:spPr>
        <p:txBody>
          <a:bodyPr/>
          <a:p>
            <a:r>
              <a:rPr lang="en-US" altLang="zh-CN"/>
              <a:t> K-means</a:t>
            </a:r>
            <a:r>
              <a:rPr lang="zh-CN" altLang="en-US"/>
              <a:t>算法，也称为</a:t>
            </a:r>
            <a:r>
              <a:rPr lang="en-US" altLang="zh-CN"/>
              <a:t>k-</a:t>
            </a:r>
            <a:r>
              <a:rPr lang="zh-CN" altLang="en-US"/>
              <a:t>均值聚类算法，是一种非常广泛使用的聚类算法之一。</a:t>
            </a:r>
            <a:endParaRPr lang="zh-CN" altLang="en-US"/>
          </a:p>
          <a:p>
            <a:r>
              <a:rPr lang="zh-CN" altLang="en-US"/>
              <a:t> 假定输入样本为</a:t>
            </a:r>
            <a:r>
              <a:rPr lang="en-US" altLang="zh-CN"/>
              <a:t>S=x</a:t>
            </a:r>
            <a:r>
              <a:rPr lang="en-US" altLang="zh-CN" baseline="-25000"/>
              <a:t>1</a:t>
            </a:r>
            <a:r>
              <a:rPr lang="en-US" altLang="zh-CN"/>
              <a:t>,x</a:t>
            </a:r>
            <a:r>
              <a:rPr lang="en-US" altLang="zh-CN" baseline="-25000"/>
              <a:t>2</a:t>
            </a:r>
            <a:r>
              <a:rPr lang="en-US" altLang="zh-CN"/>
              <a:t>,x</a:t>
            </a:r>
            <a:r>
              <a:rPr lang="en-US" altLang="zh-CN" baseline="-25000"/>
              <a:t>3</a:t>
            </a:r>
            <a:r>
              <a:rPr lang="en-US" altLang="zh-CN"/>
              <a:t>,...,x</a:t>
            </a:r>
            <a:r>
              <a:rPr lang="en-US" altLang="zh-CN" baseline="-25000"/>
              <a:t>m</a:t>
            </a:r>
            <a:r>
              <a:rPr lang="en-US" altLang="zh-CN"/>
              <a:t>,</a:t>
            </a:r>
            <a:r>
              <a:rPr lang="zh-CN" altLang="en-US"/>
              <a:t>则算法步骤为：</a:t>
            </a:r>
            <a:endParaRPr lang="zh-CN" altLang="en-US"/>
          </a:p>
          <a:p>
            <a:pPr lvl="1"/>
            <a:r>
              <a:rPr lang="zh-CN" altLang="en-US" sz="2200"/>
              <a:t> 选择初始的</a:t>
            </a:r>
            <a:r>
              <a:rPr lang="en-US" altLang="zh-CN" sz="2200"/>
              <a:t>k</a:t>
            </a:r>
            <a:r>
              <a:rPr lang="zh-CN" altLang="en-US" sz="2200"/>
              <a:t>个簇中心点μ</a:t>
            </a:r>
            <a:r>
              <a:rPr lang="en-US" altLang="zh-CN" baseline="-25000">
                <a:sym typeface="+mn-ea"/>
              </a:rPr>
              <a:t>1</a:t>
            </a:r>
            <a:r>
              <a:rPr lang="zh-CN" altLang="en-US" sz="2200"/>
              <a:t>μ</a:t>
            </a:r>
            <a:r>
              <a:rPr lang="en-US" altLang="zh-CN" baseline="-25000">
                <a:sym typeface="+mn-ea"/>
              </a:rPr>
              <a:t>2</a:t>
            </a:r>
            <a:r>
              <a:rPr lang="en-US" altLang="zh-CN" sz="2200"/>
              <a:t>...μ</a:t>
            </a:r>
            <a:r>
              <a:rPr lang="en-US" altLang="zh-CN" baseline="-25000">
                <a:sym typeface="+mn-ea"/>
              </a:rPr>
              <a:t>k</a:t>
            </a:r>
            <a:r>
              <a:rPr lang="zh-CN" altLang="en-US">
                <a:sym typeface="+mn-ea"/>
              </a:rPr>
              <a:t>；</a:t>
            </a:r>
            <a:endParaRPr lang="zh-CN" altLang="en-US">
              <a:sym typeface="+mn-ea"/>
            </a:endParaRPr>
          </a:p>
          <a:p>
            <a:pPr lvl="1"/>
            <a:r>
              <a:rPr lang="en-US" altLang="zh-CN">
                <a:sym typeface="+mn-ea"/>
              </a:rPr>
              <a:t> </a:t>
            </a:r>
            <a:r>
              <a:rPr lang="zh-CN" altLang="en-US">
                <a:sym typeface="+mn-ea"/>
              </a:rPr>
              <a:t>将样本</a:t>
            </a:r>
            <a:r>
              <a:rPr lang="en-US" altLang="zh-CN">
                <a:sym typeface="+mn-ea"/>
              </a:rPr>
              <a:t>X</a:t>
            </a:r>
            <a:r>
              <a:rPr lang="en-US" altLang="zh-CN" baseline="-25000">
                <a:sym typeface="+mn-ea"/>
              </a:rPr>
              <a:t>i</a:t>
            </a:r>
            <a:r>
              <a:rPr lang="zh-CN" altLang="en-US">
                <a:sym typeface="+mn-ea"/>
              </a:rPr>
              <a:t>标记为距离簇中心最近的簇</a:t>
            </a:r>
            <a:r>
              <a:rPr lang="en-US" altLang="zh-CN">
                <a:sym typeface="+mn-ea"/>
              </a:rPr>
              <a:t>: label</a:t>
            </a:r>
            <a:r>
              <a:rPr lang="en-US" altLang="zh-CN" baseline="-25000">
                <a:sym typeface="+mn-ea"/>
              </a:rPr>
              <a:t>i</a:t>
            </a:r>
            <a:r>
              <a:rPr lang="zh-CN" altLang="en-US">
                <a:sym typeface="+mn-ea"/>
              </a:rPr>
              <a:t>；</a:t>
            </a:r>
            <a:endParaRPr lang="zh-CN" altLang="en-US">
              <a:sym typeface="+mn-ea"/>
            </a:endParaRPr>
          </a:p>
          <a:p>
            <a:pPr lvl="1"/>
            <a:r>
              <a:rPr lang="en-US" altLang="zh-CN">
                <a:sym typeface="+mn-ea"/>
              </a:rPr>
              <a:t> </a:t>
            </a:r>
            <a:r>
              <a:rPr lang="zh-CN" altLang="en-US">
                <a:sym typeface="+mn-ea"/>
              </a:rPr>
              <a:t>迭代处理所有样本数据，计算出各个样本点所属的对应簇；</a:t>
            </a:r>
            <a:endParaRPr lang="en-US" altLang="zh-CN" baseline="-25000">
              <a:sym typeface="+mn-ea"/>
            </a:endParaRPr>
          </a:p>
          <a:p>
            <a:pPr lvl="1"/>
            <a:r>
              <a:rPr lang="zh-CN" altLang="en-US">
                <a:sym typeface="+mn-ea"/>
              </a:rPr>
              <a:t> 更新簇中心点坐标：μ</a:t>
            </a:r>
            <a:r>
              <a:rPr lang="en-US" altLang="zh-CN" baseline="-25000">
                <a:sym typeface="+mn-ea"/>
              </a:rPr>
              <a:t>i</a:t>
            </a:r>
            <a:r>
              <a:rPr lang="zh-CN" altLang="en-US">
                <a:sym typeface="+mn-ea"/>
              </a:rPr>
              <a:t>；</a:t>
            </a:r>
            <a:endParaRPr lang="zh-CN" altLang="en-US" baseline="-25000">
              <a:sym typeface="+mn-ea"/>
            </a:endParaRPr>
          </a:p>
          <a:p>
            <a:pPr lvl="1"/>
            <a:r>
              <a:rPr lang="zh-CN" altLang="en-US">
                <a:sym typeface="+mn-ea"/>
              </a:rPr>
              <a:t> 重复上述三个操作，直到算法收敛</a:t>
            </a:r>
            <a:endParaRPr lang="zh-CN" altLang="en-US" sz="2200">
              <a:sym typeface="+mn-ea"/>
            </a:endParaRPr>
          </a:p>
          <a:p>
            <a:r>
              <a:rPr lang="zh-CN" altLang="en-US"/>
              <a:t> 算法收敛条件：迭代次数</a:t>
            </a:r>
            <a:r>
              <a:rPr lang="en-US" altLang="zh-CN"/>
              <a:t>/</a:t>
            </a:r>
            <a:r>
              <a:rPr lang="zh-CN" altLang="en-US"/>
              <a:t>簇中心变化率</a:t>
            </a:r>
            <a:r>
              <a:rPr lang="en-US" altLang="zh-CN"/>
              <a:t>/MSE/MAE</a:t>
            </a:r>
            <a:r>
              <a:rPr lang="zh-CN" altLang="en-US"/>
              <a:t>。</a:t>
            </a:r>
            <a:endParaRPr lang="zh-CN" altLang="en-US"/>
          </a:p>
          <a:p>
            <a:r>
              <a:rPr lang="zh-CN" altLang="en-US"/>
              <a:t> 备注：每次找到的只是当前情况下的最优解，每次迭代都会改变数据的分布情况</a:t>
            </a:r>
            <a:endParaRPr lang="zh-CN" altLang="en-US"/>
          </a:p>
        </p:txBody>
      </p:sp>
      <p:sp>
        <p:nvSpPr>
          <p:cNvPr id="4" name="标题 3"/>
          <p:cNvSpPr>
            <a:spLocks noGrp="1"/>
          </p:cNvSpPr>
          <p:nvPr>
            <p:ph type="title"/>
          </p:nvPr>
        </p:nvSpPr>
        <p:spPr/>
        <p:txBody>
          <a:bodyPr/>
          <a:p>
            <a:r>
              <a:rPr lang="en-US" altLang="zh-CN">
                <a:sym typeface="+mn-ea"/>
              </a:rPr>
              <a:t>K-means</a:t>
            </a:r>
            <a:r>
              <a:rPr lang="zh-CN" altLang="en-US">
                <a:sym typeface="+mn-ea"/>
              </a:rPr>
              <a:t>算法回顾</a:t>
            </a:r>
            <a:endParaRPr lang="zh-CN" altLang="en-US"/>
          </a:p>
        </p:txBody>
      </p:sp>
      <p:graphicFrame>
        <p:nvGraphicFramePr>
          <p:cNvPr id="5" name="对象 4">
            <a:hlinkClick r:id="" action="ppaction://ole?verb="/>
          </p:cNvPr>
          <p:cNvGraphicFramePr>
            <a:graphicFrameLocks noChangeAspect="1"/>
          </p:cNvGraphicFramePr>
          <p:nvPr/>
        </p:nvGraphicFramePr>
        <p:xfrm>
          <a:off x="7017385" y="2534285"/>
          <a:ext cx="3162935" cy="750570"/>
        </p:xfrm>
        <a:graphic>
          <a:graphicData uri="http://schemas.openxmlformats.org/presentationml/2006/ole">
            <mc:AlternateContent xmlns:mc="http://schemas.openxmlformats.org/markup-compatibility/2006">
              <mc:Choice xmlns:v="urn:schemas-microsoft-com:vml" Requires="v">
                <p:oleObj spid="_x0000_s1025" name="" r:id="rId1" imgW="1498600" imgH="355600" progId="Equation.KSEE3">
                  <p:embed/>
                </p:oleObj>
              </mc:Choice>
              <mc:Fallback>
                <p:oleObj name="" r:id="rId1" imgW="1498600" imgH="355600" progId="Equation.KSEE3">
                  <p:embed/>
                  <p:pic>
                    <p:nvPicPr>
                      <p:cNvPr id="0" name="图片 1024"/>
                      <p:cNvPicPr/>
                      <p:nvPr/>
                    </p:nvPicPr>
                    <p:blipFill>
                      <a:blip r:embed="rId2"/>
                      <a:stretch>
                        <a:fillRect/>
                      </a:stretch>
                    </p:blipFill>
                    <p:spPr>
                      <a:xfrm>
                        <a:off x="7017385" y="2534285"/>
                        <a:ext cx="3162935" cy="75057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748655" y="3593465"/>
          <a:ext cx="1793240" cy="896620"/>
        </p:xfrm>
        <a:graphic>
          <a:graphicData uri="http://schemas.openxmlformats.org/presentationml/2006/ole">
            <mc:AlternateContent xmlns:mc="http://schemas.openxmlformats.org/markup-compatibility/2006">
              <mc:Choice xmlns:v="urn:schemas-microsoft-com:vml" Requires="v">
                <p:oleObj spid="_x0000_s1026" name="" r:id="rId3" imgW="889000" imgH="444500" progId="Equation.KSEE3">
                  <p:embed/>
                </p:oleObj>
              </mc:Choice>
              <mc:Fallback>
                <p:oleObj name="" r:id="rId3" imgW="889000" imgH="444500" progId="Equation.KSEE3">
                  <p:embed/>
                  <p:pic>
                    <p:nvPicPr>
                      <p:cNvPr id="0" name="图片 1025"/>
                      <p:cNvPicPr/>
                      <p:nvPr/>
                    </p:nvPicPr>
                    <p:blipFill>
                      <a:blip r:embed="rId4"/>
                      <a:stretch>
                        <a:fillRect/>
                      </a:stretch>
                    </p:blipFill>
                    <p:spPr>
                      <a:xfrm>
                        <a:off x="5748655" y="3593465"/>
                        <a:ext cx="1793240" cy="896620"/>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en-US" altLang="zh-CN">
                <a:sym typeface="+mn-ea"/>
              </a:rPr>
              <a:t>K-means</a:t>
            </a:r>
            <a:r>
              <a:rPr lang="zh-CN" altLang="en-US">
                <a:sym typeface="+mn-ea"/>
              </a:rPr>
              <a:t>算法回顾</a:t>
            </a:r>
            <a:endParaRPr lang="zh-CN" altLang="en-US"/>
          </a:p>
        </p:txBody>
      </p:sp>
      <p:pic>
        <p:nvPicPr>
          <p:cNvPr id="9" name="图片 8"/>
          <p:cNvPicPr>
            <a:picLocks noChangeAspect="1"/>
          </p:cNvPicPr>
          <p:nvPr/>
        </p:nvPicPr>
        <p:blipFill>
          <a:blip r:embed="rId1"/>
          <a:srcRect b="8042"/>
          <a:stretch>
            <a:fillRect/>
          </a:stretch>
        </p:blipFill>
        <p:spPr>
          <a:xfrm>
            <a:off x="1558290" y="1222375"/>
            <a:ext cx="8662670" cy="52222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5"/>
          <p:cNvSpPr txBox="1">
            <a:spLocks noChangeArrowheads="1"/>
          </p:cNvSpPr>
          <p:nvPr/>
        </p:nvSpPr>
        <p:spPr bwMode="auto">
          <a:xfrm>
            <a:off x="2363699" y="4810815"/>
            <a:ext cx="5839332"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eaLnBrk="1" hangingPunct="1">
              <a:defRPr/>
            </a:pPr>
            <a:r>
              <a:rPr lang="zh-CN" altLang="en-US" sz="28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上海育创网络科技有限公司</a:t>
            </a:r>
            <a:endParaRPr lang="zh-CN" altLang="en-US" sz="32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182361" y="-4850502"/>
            <a:ext cx="3420430" cy="116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rot="13277834">
            <a:off x="-6734022" y="1631648"/>
            <a:ext cx="10010509" cy="47616"/>
          </a:xfrm>
          <a:prstGeom prst="rect">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5" name="矩形 14"/>
          <p:cNvSpPr/>
          <p:nvPr/>
        </p:nvSpPr>
        <p:spPr>
          <a:xfrm rot="13277834">
            <a:off x="9311045" y="7245596"/>
            <a:ext cx="2890302" cy="1412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8" name="矩形 17"/>
          <p:cNvSpPr/>
          <p:nvPr/>
        </p:nvSpPr>
        <p:spPr>
          <a:xfrm rot="13277834">
            <a:off x="9953863" y="5764732"/>
            <a:ext cx="10010509" cy="4920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2" name="矩形 21"/>
          <p:cNvSpPr/>
          <p:nvPr/>
        </p:nvSpPr>
        <p:spPr>
          <a:xfrm rot="13277834">
            <a:off x="1916252" y="9245476"/>
            <a:ext cx="10008921" cy="49203"/>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7" name="标题 1"/>
          <p:cNvSpPr txBox="1"/>
          <p:nvPr/>
        </p:nvSpPr>
        <p:spPr>
          <a:xfrm>
            <a:off x="0" y="1177175"/>
            <a:ext cx="12192000" cy="840468"/>
          </a:xfrm>
          <a:prstGeom prst="rect">
            <a:avLst/>
          </a:prstGeom>
          <a:solidFill>
            <a:srgbClr val="0096F0"/>
          </a:solidFill>
          <a:ln>
            <a:noFill/>
          </a:ln>
        </p:spPr>
        <p:txBody>
          <a:bodyPr anchor="b">
            <a:normAutofit fontScale="97500"/>
          </a:bodyPr>
          <a:lstStyle>
            <a:lvl1pPr algn="ctr" defTabSz="914400" rtl="0" eaLnBrk="1" latinLnBrk="0" hangingPunct="1">
              <a:lnSpc>
                <a:spcPct val="90000"/>
              </a:lnSpc>
              <a:spcBef>
                <a:spcPct val="0"/>
              </a:spcBef>
              <a:buNone/>
              <a:defRPr sz="4800" kern="1200">
                <a:solidFill>
                  <a:schemeClr val="tx1"/>
                </a:solidFill>
                <a:latin typeface="微软雅黑" panose="020B0503020204020204" pitchFamily="34" charset="-122"/>
                <a:ea typeface="微软雅黑" panose="020B0503020204020204" pitchFamily="34" charset="-122"/>
                <a:cs typeface="+mj-cs"/>
              </a:defRPr>
            </a:lvl1pPr>
          </a:lstStyle>
          <a:p>
            <a:pPr lvl="0" eaLnBrk="1" hangingPunct="1"/>
            <a:r>
              <a:rPr lang="zh-CN" altLang="en-US" dirty="0">
                <a:solidFill>
                  <a:schemeClr val="tx1">
                    <a:lumMod val="75000"/>
                    <a:lumOff val="25000"/>
                  </a:schemeClr>
                </a:solidFill>
                <a:effectLst>
                  <a:outerShdw blurRad="50800" dist="38100" dir="2700000" algn="tl" rotWithShape="0">
                    <a:prstClr val="black">
                      <a:alpha val="40000"/>
                    </a:prstClr>
                  </a:outerShdw>
                </a:effectLst>
                <a:cs typeface="+mn-cs"/>
                <a:sym typeface="+mn-ea"/>
              </a:rPr>
              <a:t>人工智能之机器学习</a:t>
            </a:r>
            <a:endParaRPr lang="zh-CN" altLang="en-US" dirty="0">
              <a:solidFill>
                <a:schemeClr val="tx1">
                  <a:lumMod val="75000"/>
                  <a:lumOff val="25000"/>
                </a:schemeClr>
              </a:solidFill>
              <a:effectLst>
                <a:outerShdw blurRad="50800" dist="38100" dir="2700000" algn="tl" rotWithShape="0">
                  <a:prstClr val="black">
                    <a:alpha val="40000"/>
                  </a:prstClr>
                </a:outerShdw>
              </a:effectLst>
              <a:cs typeface="+mn-cs"/>
              <a:sym typeface="+mn-ea"/>
            </a:endParaRPr>
          </a:p>
        </p:txBody>
      </p:sp>
      <p:pic>
        <p:nvPicPr>
          <p:cNvPr id="8" name="图片 1" descr="wps9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682990" y="4775413"/>
            <a:ext cx="1673860" cy="608330"/>
          </a:xfrm>
          <a:prstGeom prst="rect">
            <a:avLst/>
          </a:prstGeom>
          <a:noFill/>
          <a:ln>
            <a:noFill/>
          </a:ln>
        </p:spPr>
      </p:pic>
      <p:sp>
        <p:nvSpPr>
          <p:cNvPr id="10" name="副标题 2"/>
          <p:cNvSpPr>
            <a:spLocks noGrp="1"/>
          </p:cNvSpPr>
          <p:nvPr>
            <p:ph type="subTitle" idx="4294967295"/>
          </p:nvPr>
        </p:nvSpPr>
        <p:spPr>
          <a:xfrm>
            <a:off x="2980690" y="2637790"/>
            <a:ext cx="6593205" cy="1655445"/>
          </a:xfrm>
          <a:ln w="9525">
            <a:noFill/>
            <a:miter/>
          </a:ln>
        </p:spPr>
        <p:txBody>
          <a:bodyPr vert="horz" wrap="square" lIns="91440" tIns="45720" rIns="91440" bIns="45720" anchor="t">
            <a:normAutofit/>
          </a:bodyP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eaLnBrk="1" hangingPunct="1"/>
            <a:r>
              <a:rPr lang="en-US" altLang="zh-CN" sz="36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EM</a:t>
            </a:r>
            <a:r>
              <a:rPr lang="zh-CN" altLang="en-US" sz="36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算法</a:t>
            </a:r>
            <a:endParaRPr lang="zh-CN" altLang="en-US" sz="36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a:p>
            <a:pPr lvl="0" eaLnBrk="1" hangingPunct="1"/>
            <a:r>
              <a:rPr lang="zh-CN" altLang="en-US" sz="2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主讲人：</a:t>
            </a:r>
            <a:r>
              <a:rPr lang="en-US" altLang="zh-CN" sz="2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Gerry</a:t>
            </a:r>
            <a:endParaRPr lang="en-US" altLang="zh-CN" sz="2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309361" y="-4723502"/>
            <a:ext cx="3420430" cy="116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rot="13277834">
            <a:off x="-6607022" y="1758648"/>
            <a:ext cx="10010509" cy="47616"/>
          </a:xfrm>
          <a:prstGeom prst="rect">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9" name="矩形 18"/>
          <p:cNvSpPr/>
          <p:nvPr/>
        </p:nvSpPr>
        <p:spPr>
          <a:xfrm rot="13277834">
            <a:off x="9438045" y="7372596"/>
            <a:ext cx="2890302" cy="1412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0" name="矩形 19"/>
          <p:cNvSpPr/>
          <p:nvPr/>
        </p:nvSpPr>
        <p:spPr>
          <a:xfrm rot="13277834">
            <a:off x="10080863" y="5891732"/>
            <a:ext cx="10010509" cy="4920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1" name="矩形 20"/>
          <p:cNvSpPr/>
          <p:nvPr/>
        </p:nvSpPr>
        <p:spPr>
          <a:xfrm rot="13277834">
            <a:off x="2043252" y="9372476"/>
            <a:ext cx="10008921" cy="49203"/>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en-US" altLang="zh-CN">
                <a:sym typeface="+mn-ea"/>
              </a:rPr>
              <a:t>K-means</a:t>
            </a:r>
            <a:r>
              <a:rPr lang="zh-CN" altLang="en-US">
                <a:sym typeface="+mn-ea"/>
              </a:rPr>
              <a:t>算法回顾</a:t>
            </a:r>
            <a:endParaRPr lang="zh-CN" altLang="en-US"/>
          </a:p>
        </p:txBody>
      </p:sp>
      <p:graphicFrame>
        <p:nvGraphicFramePr>
          <p:cNvPr id="2" name="对象 1">
            <a:hlinkClick r:id="" action="ppaction://ole?verb="/>
          </p:cNvPr>
          <p:cNvGraphicFramePr>
            <a:graphicFrameLocks noChangeAspect="1"/>
          </p:cNvGraphicFramePr>
          <p:nvPr/>
        </p:nvGraphicFramePr>
        <p:xfrm>
          <a:off x="3608070" y="1370330"/>
          <a:ext cx="4974590" cy="1281430"/>
        </p:xfrm>
        <a:graphic>
          <a:graphicData uri="http://schemas.openxmlformats.org/presentationml/2006/ole">
            <mc:AlternateContent xmlns:mc="http://schemas.openxmlformats.org/markup-compatibility/2006">
              <mc:Choice xmlns:v="urn:schemas-microsoft-com:vml" Requires="v">
                <p:oleObj spid="_x0000_s9217" name="" r:id="rId1" imgW="1676400" imgH="431800" progId="Equation.KSEE3">
                  <p:embed/>
                </p:oleObj>
              </mc:Choice>
              <mc:Fallback>
                <p:oleObj name="" r:id="rId1" imgW="1676400" imgH="431800" progId="Equation.KSEE3">
                  <p:embed/>
                  <p:pic>
                    <p:nvPicPr>
                      <p:cNvPr id="0" name="图片 9216"/>
                      <p:cNvPicPr/>
                      <p:nvPr/>
                    </p:nvPicPr>
                    <p:blipFill>
                      <a:blip r:embed="rId2"/>
                      <a:stretch>
                        <a:fillRect/>
                      </a:stretch>
                    </p:blipFill>
                    <p:spPr>
                      <a:xfrm>
                        <a:off x="3608070" y="1370330"/>
                        <a:ext cx="4974590" cy="128143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5637530" y="3321050"/>
          <a:ext cx="914400" cy="215900"/>
        </p:xfrm>
        <a:graphic>
          <a:graphicData uri="http://schemas.openxmlformats.org/presentationml/2006/ole">
            <mc:AlternateContent xmlns:mc="http://schemas.openxmlformats.org/markup-compatibility/2006">
              <mc:Choice xmlns:v="urn:schemas-microsoft-com:vml" Requires="v">
                <p:oleObj spid="_x0000_s9218" name="" r:id="rId3" imgW="914400" imgH="215900" progId="Equation.KSEE3">
                  <p:embed/>
                </p:oleObj>
              </mc:Choice>
              <mc:Fallback>
                <p:oleObj name="" r:id="rId3" imgW="914400" imgH="215900" progId="Equation.KSEE3">
                  <p:embed/>
                  <p:pic>
                    <p:nvPicPr>
                      <p:cNvPr id="0" name="图片 9217"/>
                      <p:cNvPicPr/>
                      <p:nvPr/>
                    </p:nvPicPr>
                    <p:blipFill>
                      <a:blip r:embed="rId4"/>
                      <a:stretch>
                        <a:fillRect/>
                      </a:stretch>
                    </p:blipFill>
                    <p:spPr>
                      <a:xfrm>
                        <a:off x="5637530" y="3321050"/>
                        <a:ext cx="914400" cy="21590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608070" y="3110230"/>
          <a:ext cx="4838700" cy="1198245"/>
        </p:xfrm>
        <a:graphic>
          <a:graphicData uri="http://schemas.openxmlformats.org/presentationml/2006/ole">
            <mc:AlternateContent xmlns:mc="http://schemas.openxmlformats.org/markup-compatibility/2006">
              <mc:Choice xmlns:v="urn:schemas-microsoft-com:vml" Requires="v">
                <p:oleObj spid="_x0000_s9219" name="" r:id="rId5" imgW="1333500" imgH="330200" progId="Equation.KSEE3">
                  <p:embed/>
                </p:oleObj>
              </mc:Choice>
              <mc:Fallback>
                <p:oleObj name="" r:id="rId5" imgW="1333500" imgH="330200" progId="Equation.KSEE3">
                  <p:embed/>
                  <p:pic>
                    <p:nvPicPr>
                      <p:cNvPr id="0" name="图片 9218"/>
                      <p:cNvPicPr/>
                      <p:nvPr/>
                    </p:nvPicPr>
                    <p:blipFill>
                      <a:blip r:embed="rId6"/>
                      <a:stretch>
                        <a:fillRect/>
                      </a:stretch>
                    </p:blipFill>
                    <p:spPr>
                      <a:xfrm>
                        <a:off x="3608070" y="3110230"/>
                        <a:ext cx="4838700" cy="1198245"/>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104265"/>
            <a:ext cx="11178540" cy="5161280"/>
          </a:xfrm>
        </p:spPr>
        <p:txBody>
          <a:bodyPr/>
          <a:p>
            <a:pPr fontAlgn="auto">
              <a:lnSpc>
                <a:spcPct val="150000"/>
              </a:lnSpc>
            </a:pPr>
            <a:r>
              <a:rPr lang="en-US" altLang="zh-CN"/>
              <a:t>EM</a:t>
            </a:r>
            <a:r>
              <a:rPr lang="zh-CN" altLang="en-US"/>
              <a:t>算法</a:t>
            </a:r>
            <a:r>
              <a:rPr lang="en-US" altLang="zh-CN"/>
              <a:t>(Expectation Maximization Algorithm, </a:t>
            </a:r>
            <a:r>
              <a:rPr lang="zh-CN" altLang="en-US"/>
              <a:t>最大期望算法</a:t>
            </a:r>
            <a:r>
              <a:rPr lang="en-US" altLang="zh-CN"/>
              <a:t>)</a:t>
            </a:r>
            <a:r>
              <a:rPr lang="zh-CN" altLang="en-US"/>
              <a:t>是一种迭代类型的算法，是一种在概率模型中寻找参数最大似然估计或者最大后验估计的算法，其中概率模型依赖于无法观测的隐藏变量。</a:t>
            </a:r>
            <a:endParaRPr lang="zh-CN" altLang="en-US"/>
          </a:p>
          <a:p>
            <a:pPr fontAlgn="auto">
              <a:lnSpc>
                <a:spcPct val="150000"/>
              </a:lnSpc>
            </a:pPr>
            <a:r>
              <a:rPr lang="en-US" altLang="zh-CN"/>
              <a:t>EM</a:t>
            </a:r>
            <a:r>
              <a:rPr lang="zh-CN" altLang="en-US"/>
              <a:t>算法流程：</a:t>
            </a:r>
            <a:endParaRPr lang="zh-CN" altLang="en-US"/>
          </a:p>
          <a:p>
            <a:pPr lvl="1" fontAlgn="auto">
              <a:lnSpc>
                <a:spcPct val="150000"/>
              </a:lnSpc>
            </a:pPr>
            <a:r>
              <a:rPr lang="zh-CN" altLang="en-US"/>
              <a:t> 初始化分布参数</a:t>
            </a:r>
            <a:r>
              <a:rPr lang="en-US" altLang="zh-CN"/>
              <a:t>/</a:t>
            </a:r>
            <a:r>
              <a:rPr lang="zh-CN" altLang="en-US"/>
              <a:t>模型参数</a:t>
            </a:r>
            <a:endParaRPr lang="zh-CN" altLang="en-US"/>
          </a:p>
          <a:p>
            <a:pPr lvl="1" fontAlgn="auto">
              <a:lnSpc>
                <a:spcPct val="150000"/>
              </a:lnSpc>
            </a:pPr>
            <a:r>
              <a:rPr lang="zh-CN" altLang="en-US"/>
              <a:t> 重复下列两个操作直到收敛：</a:t>
            </a:r>
            <a:endParaRPr lang="zh-CN" altLang="en-US"/>
          </a:p>
          <a:p>
            <a:pPr lvl="2" fontAlgn="auto">
              <a:lnSpc>
                <a:spcPct val="150000"/>
              </a:lnSpc>
            </a:pPr>
            <a:r>
              <a:rPr lang="zh-CN" altLang="en-US"/>
              <a:t> </a:t>
            </a:r>
            <a:r>
              <a:rPr lang="en-US" altLang="zh-CN"/>
              <a:t>E</a:t>
            </a:r>
            <a:r>
              <a:rPr lang="zh-CN" altLang="en-US"/>
              <a:t>步骤：估计隐藏变量的概率分布期望函数；</a:t>
            </a:r>
            <a:endParaRPr lang="en-US" altLang="zh-CN"/>
          </a:p>
          <a:p>
            <a:pPr lvl="2" fontAlgn="auto">
              <a:lnSpc>
                <a:spcPct val="150000"/>
              </a:lnSpc>
            </a:pPr>
            <a:r>
              <a:rPr lang="zh-CN" altLang="en-US"/>
              <a:t> </a:t>
            </a:r>
            <a:r>
              <a:rPr lang="en-US" altLang="zh-CN"/>
              <a:t>M</a:t>
            </a:r>
            <a:r>
              <a:rPr lang="zh-CN" altLang="en-US"/>
              <a:t>步骤：根据期望函数重新估计分布参数。</a:t>
            </a:r>
            <a:endParaRPr lang="zh-CN" altLang="en-US"/>
          </a:p>
        </p:txBody>
      </p:sp>
      <p:sp>
        <p:nvSpPr>
          <p:cNvPr id="4" name="标题 3"/>
          <p:cNvSpPr>
            <a:spLocks noGrp="1"/>
          </p:cNvSpPr>
          <p:nvPr>
            <p:ph type="title"/>
          </p:nvPr>
        </p:nvSpPr>
        <p:spPr/>
        <p:txBody>
          <a:bodyPr/>
          <a:p>
            <a:r>
              <a:rPr lang="en-US" altLang="zh-CN"/>
              <a:t>EM</a:t>
            </a:r>
            <a:r>
              <a:rPr lang="zh-CN" altLang="en-US"/>
              <a:t>算法</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014095"/>
            <a:ext cx="11178540" cy="1304925"/>
          </a:xfrm>
        </p:spPr>
        <p:txBody>
          <a:bodyPr/>
          <a:p>
            <a:pPr fontAlgn="auto">
              <a:lnSpc>
                <a:spcPct val="150000"/>
              </a:lnSpc>
            </a:pPr>
            <a:r>
              <a:rPr lang="en-US" altLang="zh-CN" dirty="0">
                <a:sym typeface="+mn-ea"/>
              </a:rPr>
              <a:t> </a:t>
            </a:r>
            <a:r>
              <a:rPr lang="zh-CN" altLang="en-US" dirty="0">
                <a:sym typeface="+mn-ea"/>
              </a:rPr>
              <a:t>给定的</a:t>
            </a:r>
            <a:r>
              <a:rPr lang="en-US" altLang="zh-CN" dirty="0">
                <a:sym typeface="+mn-ea"/>
              </a:rPr>
              <a:t>m</a:t>
            </a:r>
            <a:r>
              <a:rPr lang="zh-CN" altLang="en-US" dirty="0">
                <a:sym typeface="+mn-ea"/>
              </a:rPr>
              <a:t>个训练样本</a:t>
            </a:r>
            <a:r>
              <a:rPr lang="en-US" altLang="zh-CN" dirty="0">
                <a:sym typeface="+mn-ea"/>
              </a:rPr>
              <a:t>{x</a:t>
            </a:r>
            <a:r>
              <a:rPr lang="en-US" altLang="zh-CN" baseline="30000" dirty="0">
                <a:sym typeface="+mn-ea"/>
              </a:rPr>
              <a:t>(1)</a:t>
            </a:r>
            <a:r>
              <a:rPr lang="en-US" altLang="zh-CN" dirty="0">
                <a:sym typeface="+mn-ea"/>
              </a:rPr>
              <a:t>,x</a:t>
            </a:r>
            <a:r>
              <a:rPr lang="en-US" altLang="zh-CN" baseline="30000" dirty="0">
                <a:sym typeface="+mn-ea"/>
              </a:rPr>
              <a:t>(2)</a:t>
            </a:r>
            <a:r>
              <a:rPr lang="en-US" altLang="zh-CN" dirty="0">
                <a:sym typeface="+mn-ea"/>
              </a:rPr>
              <a:t>,...,x</a:t>
            </a:r>
            <a:r>
              <a:rPr lang="en-US" altLang="zh-CN" baseline="30000" dirty="0">
                <a:sym typeface="+mn-ea"/>
              </a:rPr>
              <a:t>(m)</a:t>
            </a:r>
            <a:r>
              <a:rPr lang="en-US" altLang="zh-CN" dirty="0">
                <a:sym typeface="+mn-ea"/>
              </a:rPr>
              <a:t>}</a:t>
            </a:r>
            <a:r>
              <a:rPr lang="zh-CN" altLang="en-US" dirty="0">
                <a:sym typeface="+mn-ea"/>
              </a:rPr>
              <a:t>，样本间独立，找出样本的模型参数</a:t>
            </a:r>
            <a:r>
              <a:rPr lang="zh-CN" altLang="en-US" dirty="0">
                <a:latin typeface="Arial" panose="020B0604020202020204" pitchFamily="34" charset="0"/>
                <a:sym typeface="+mn-ea"/>
              </a:rPr>
              <a:t>θ</a:t>
            </a:r>
            <a:r>
              <a:rPr lang="zh-CN" altLang="en-US" dirty="0">
                <a:sym typeface="+mn-ea"/>
              </a:rPr>
              <a:t>，极大化模型分布的对数似然函数如下：</a:t>
            </a:r>
            <a:endParaRPr lang="en-US" altLang="zh-CN"/>
          </a:p>
        </p:txBody>
      </p:sp>
      <p:sp>
        <p:nvSpPr>
          <p:cNvPr id="4" name="标题 3"/>
          <p:cNvSpPr>
            <a:spLocks noGrp="1"/>
          </p:cNvSpPr>
          <p:nvPr>
            <p:ph type="title"/>
          </p:nvPr>
        </p:nvSpPr>
        <p:spPr/>
        <p:txBody>
          <a:bodyPr/>
          <a:p>
            <a:r>
              <a:rPr lang="en-US" altLang="zh-CN"/>
              <a:t>EM</a:t>
            </a:r>
            <a:r>
              <a:rPr lang="zh-CN" altLang="en-US"/>
              <a:t>算法原理</a:t>
            </a:r>
            <a:endParaRPr lang="zh-CN" altLang="en-US"/>
          </a:p>
        </p:txBody>
      </p:sp>
      <p:graphicFrame>
        <p:nvGraphicFramePr>
          <p:cNvPr id="5" name="对象 4">
            <a:hlinkClick r:id="" action="ppaction://ole?verb="/>
          </p:cNvPr>
          <p:cNvGraphicFramePr>
            <a:graphicFrameLocks noChangeAspect="1"/>
          </p:cNvGraphicFramePr>
          <p:nvPr/>
        </p:nvGraphicFramePr>
        <p:xfrm>
          <a:off x="3397885" y="2171700"/>
          <a:ext cx="3750310" cy="923925"/>
        </p:xfrm>
        <a:graphic>
          <a:graphicData uri="http://schemas.openxmlformats.org/presentationml/2006/ole">
            <mc:AlternateContent xmlns:mc="http://schemas.openxmlformats.org/markup-compatibility/2006">
              <mc:Choice xmlns:v="urn:schemas-microsoft-com:vml" Requires="v">
                <p:oleObj spid="_x0000_s10241" name="" r:id="rId1" imgW="1752600" imgH="431800" progId="Equation.KSEE3">
                  <p:embed/>
                </p:oleObj>
              </mc:Choice>
              <mc:Fallback>
                <p:oleObj name="" r:id="rId1" imgW="1752600" imgH="431800" progId="Equation.KSEE3">
                  <p:embed/>
                  <p:pic>
                    <p:nvPicPr>
                      <p:cNvPr id="0" name="图片 10240"/>
                      <p:cNvPicPr/>
                      <p:nvPr/>
                    </p:nvPicPr>
                    <p:blipFill>
                      <a:blip r:embed="rId2"/>
                      <a:stretch>
                        <a:fillRect/>
                      </a:stretch>
                    </p:blipFill>
                    <p:spPr>
                      <a:xfrm>
                        <a:off x="3397885" y="2171700"/>
                        <a:ext cx="3750310" cy="923925"/>
                      </a:xfrm>
                      <a:prstGeom prst="rect">
                        <a:avLst/>
                      </a:prstGeom>
                    </p:spPr>
                  </p:pic>
                </p:oleObj>
              </mc:Fallback>
            </mc:AlternateContent>
          </a:graphicData>
        </a:graphic>
      </p:graphicFrame>
      <p:sp>
        <p:nvSpPr>
          <p:cNvPr id="6" name="内容占位符 2"/>
          <p:cNvSpPr>
            <a:spLocks noGrp="1"/>
          </p:cNvSpPr>
          <p:nvPr/>
        </p:nvSpPr>
        <p:spPr>
          <a:xfrm>
            <a:off x="533400" y="2867660"/>
            <a:ext cx="11178540" cy="1304925"/>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3"/>
              </a:buBlip>
              <a:defRPr sz="24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4"/>
              </a:buBlip>
              <a:defRPr sz="22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5"/>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en-US" altLang="zh-CN" dirty="0">
                <a:sym typeface="+mn-ea"/>
              </a:rPr>
              <a:t> </a:t>
            </a:r>
            <a:r>
              <a:rPr lang="zh-CN" altLang="en-US" dirty="0">
                <a:sym typeface="+mn-ea"/>
              </a:rPr>
              <a:t>假定样本数据中存在隐含数据</a:t>
            </a:r>
            <a:r>
              <a:rPr lang="en-US" altLang="zh-CN" dirty="0">
                <a:sym typeface="+mn-ea"/>
              </a:rPr>
              <a:t>z={z</a:t>
            </a:r>
            <a:r>
              <a:rPr lang="en-US" altLang="zh-CN" baseline="30000" dirty="0">
                <a:sym typeface="+mn-ea"/>
              </a:rPr>
              <a:t>(1)</a:t>
            </a:r>
            <a:r>
              <a:rPr lang="en-US" altLang="zh-CN" dirty="0">
                <a:sym typeface="+mn-ea"/>
              </a:rPr>
              <a:t>,z</a:t>
            </a:r>
            <a:r>
              <a:rPr lang="en-US" altLang="zh-CN" baseline="30000" dirty="0">
                <a:sym typeface="+mn-ea"/>
              </a:rPr>
              <a:t>(2)</a:t>
            </a:r>
            <a:r>
              <a:rPr lang="en-US" altLang="zh-CN" dirty="0">
                <a:sym typeface="+mn-ea"/>
              </a:rPr>
              <a:t>,...,z</a:t>
            </a:r>
            <a:r>
              <a:rPr lang="en-US" altLang="zh-CN" baseline="30000" dirty="0">
                <a:sym typeface="+mn-ea"/>
              </a:rPr>
              <a:t>(k)</a:t>
            </a:r>
            <a:r>
              <a:rPr lang="en-US" altLang="zh-CN" dirty="0">
                <a:sym typeface="+mn-ea"/>
              </a:rPr>
              <a:t>}</a:t>
            </a:r>
            <a:r>
              <a:rPr lang="zh-CN" altLang="en-US" dirty="0">
                <a:sym typeface="+mn-ea"/>
              </a:rPr>
              <a:t>，此时极大化模型分布的对数似然函数如下：</a:t>
            </a:r>
            <a:endParaRPr lang="en-US" altLang="zh-CN"/>
          </a:p>
        </p:txBody>
      </p:sp>
      <p:grpSp>
        <p:nvGrpSpPr>
          <p:cNvPr id="9" name="组合 8"/>
          <p:cNvGrpSpPr/>
          <p:nvPr/>
        </p:nvGrpSpPr>
        <p:grpSpPr>
          <a:xfrm>
            <a:off x="2657475" y="3620135"/>
            <a:ext cx="5565775" cy="2917825"/>
            <a:chOff x="4571" y="5877"/>
            <a:chExt cx="8765" cy="4595"/>
          </a:xfrm>
        </p:grpSpPr>
        <p:graphicFrame>
          <p:nvGraphicFramePr>
            <p:cNvPr id="7" name="对象 6">
              <a:hlinkClick r:id="" action="ppaction://ole?verb="/>
            </p:cNvPr>
            <p:cNvGraphicFramePr>
              <a:graphicFrameLocks noChangeAspect="1"/>
            </p:cNvGraphicFramePr>
            <p:nvPr/>
          </p:nvGraphicFramePr>
          <p:xfrm>
            <a:off x="4571" y="5877"/>
            <a:ext cx="5907" cy="1456"/>
          </p:xfrm>
          <a:graphic>
            <a:graphicData uri="http://schemas.openxmlformats.org/presentationml/2006/ole">
              <mc:AlternateContent xmlns:mc="http://schemas.openxmlformats.org/markup-compatibility/2006">
                <mc:Choice xmlns:v="urn:schemas-microsoft-com:vml" Requires="v">
                  <p:oleObj spid="_x0000_s2" name="" r:id="rId6" imgW="1752600" imgH="431800" progId="Equation.KSEE3">
                    <p:embed/>
                  </p:oleObj>
                </mc:Choice>
                <mc:Fallback>
                  <p:oleObj name="" r:id="rId6" imgW="1752600" imgH="431800" progId="Equation.KSEE3">
                    <p:embed/>
                    <p:pic>
                      <p:nvPicPr>
                        <p:cNvPr id="0" name="图片 10240"/>
                        <p:cNvPicPr/>
                        <p:nvPr/>
                      </p:nvPicPr>
                      <p:blipFill>
                        <a:blip r:embed="rId7"/>
                        <a:stretch>
                          <a:fillRect/>
                        </a:stretch>
                      </p:blipFill>
                      <p:spPr>
                        <a:xfrm>
                          <a:off x="4571" y="5877"/>
                          <a:ext cx="5907" cy="1456"/>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4928" y="7162"/>
            <a:ext cx="8408" cy="3311"/>
          </p:xfrm>
          <a:graphic>
            <a:graphicData uri="http://schemas.openxmlformats.org/presentationml/2006/ole">
              <mc:AlternateContent xmlns:mc="http://schemas.openxmlformats.org/markup-compatibility/2006">
                <mc:Choice xmlns:v="urn:schemas-microsoft-com:vml" Requires="v">
                  <p:oleObj spid="_x0000_s1025" name="" r:id="rId8" imgW="2451100" imgH="965200" progId="Equation.KSEE3">
                    <p:embed/>
                  </p:oleObj>
                </mc:Choice>
                <mc:Fallback>
                  <p:oleObj name="" r:id="rId8" imgW="2451100" imgH="965200" progId="Equation.KSEE3">
                    <p:embed/>
                    <p:pic>
                      <p:nvPicPr>
                        <p:cNvPr id="0" name="图片 1024"/>
                        <p:cNvPicPr/>
                        <p:nvPr/>
                      </p:nvPicPr>
                      <p:blipFill>
                        <a:blip r:embed="rId9"/>
                        <a:stretch>
                          <a:fillRect/>
                        </a:stretch>
                      </p:blipFill>
                      <p:spPr>
                        <a:xfrm>
                          <a:off x="4928" y="7162"/>
                          <a:ext cx="8408" cy="3311"/>
                        </a:xfrm>
                        <a:prstGeom prst="rect">
                          <a:avLst/>
                        </a:prstGeom>
                      </p:spPr>
                    </p:pic>
                  </p:oleObj>
                </mc:Fallback>
              </mc:AlternateContent>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06095" y="919480"/>
            <a:ext cx="11178540" cy="673100"/>
          </a:xfrm>
        </p:spPr>
        <p:txBody>
          <a:bodyPr/>
          <a:p>
            <a:r>
              <a:rPr lang="en-US" altLang="zh-CN"/>
              <a:t> </a:t>
            </a:r>
            <a:r>
              <a:rPr lang="zh-CN" altLang="en-US"/>
              <a:t>令</a:t>
            </a:r>
            <a:r>
              <a:rPr lang="en-US" altLang="zh-CN"/>
              <a:t>z</a:t>
            </a:r>
            <a:r>
              <a:rPr lang="zh-CN" altLang="en-US"/>
              <a:t>的分布为</a:t>
            </a:r>
            <a:r>
              <a:rPr lang="en-US" altLang="zh-CN"/>
              <a:t>Q(z;</a:t>
            </a:r>
            <a:r>
              <a:rPr lang="en-US" altLang="zh-CN">
                <a:latin typeface="Arial" panose="020B0604020202020204" pitchFamily="34" charset="0"/>
              </a:rPr>
              <a:t>θ</a:t>
            </a:r>
            <a:r>
              <a:rPr lang="en-US" altLang="zh-CN"/>
              <a:t>) </a:t>
            </a:r>
            <a:r>
              <a:rPr lang="zh-CN" altLang="en-US"/>
              <a:t>，并且</a:t>
            </a:r>
            <a:r>
              <a:rPr lang="en-US" altLang="zh-CN"/>
              <a:t>Q(z;</a:t>
            </a:r>
            <a:r>
              <a:rPr lang="en-US" altLang="zh-CN">
                <a:latin typeface="Arial" panose="020B0604020202020204" pitchFamily="34" charset="0"/>
                <a:sym typeface="+mn-ea"/>
              </a:rPr>
              <a:t>θ</a:t>
            </a:r>
            <a:r>
              <a:rPr lang="en-US" altLang="zh-CN"/>
              <a:t>)</a:t>
            </a:r>
            <a:r>
              <a:rPr lang="en-US" altLang="zh-CN">
                <a:latin typeface="Arial" panose="020B0604020202020204" pitchFamily="34" charset="0"/>
              </a:rPr>
              <a:t>≥0</a:t>
            </a:r>
            <a:r>
              <a:rPr lang="zh-CN" altLang="en-US">
                <a:latin typeface="Arial" panose="020B0604020202020204" pitchFamily="34" charset="0"/>
              </a:rPr>
              <a:t>；那么有如下公式：</a:t>
            </a:r>
            <a:endParaRPr lang="zh-CN" altLang="en-US">
              <a:latin typeface="Arial" panose="020B0604020202020204" pitchFamily="34" charset="0"/>
            </a:endParaRPr>
          </a:p>
        </p:txBody>
      </p:sp>
      <p:sp>
        <p:nvSpPr>
          <p:cNvPr id="4" name="标题 3"/>
          <p:cNvSpPr>
            <a:spLocks noGrp="1"/>
          </p:cNvSpPr>
          <p:nvPr>
            <p:ph type="title"/>
          </p:nvPr>
        </p:nvSpPr>
        <p:spPr/>
        <p:txBody>
          <a:bodyPr>
            <a:normAutofit/>
          </a:bodyPr>
          <a:p>
            <a:r>
              <a:rPr lang="en-US" altLang="zh-CN">
                <a:sym typeface="+mn-ea"/>
              </a:rPr>
              <a:t>EM</a:t>
            </a:r>
            <a:r>
              <a:rPr lang="zh-CN" altLang="en-US">
                <a:sym typeface="+mn-ea"/>
              </a:rPr>
              <a:t>算法原理</a:t>
            </a:r>
            <a:endParaRPr lang="zh-CN" altLang="en-US"/>
          </a:p>
        </p:txBody>
      </p:sp>
      <p:grpSp>
        <p:nvGrpSpPr>
          <p:cNvPr id="7" name="组合 6"/>
          <p:cNvGrpSpPr/>
          <p:nvPr/>
        </p:nvGrpSpPr>
        <p:grpSpPr>
          <a:xfrm>
            <a:off x="5643880" y="1531620"/>
            <a:ext cx="4301048" cy="4841240"/>
            <a:chOff x="2788" y="2112"/>
            <a:chExt cx="8107" cy="8897"/>
          </a:xfrm>
        </p:grpSpPr>
        <p:graphicFrame>
          <p:nvGraphicFramePr>
            <p:cNvPr id="5" name="对象 4">
              <a:hlinkClick r:id="" action="ppaction://ole?verb="/>
            </p:cNvPr>
            <p:cNvGraphicFramePr>
              <a:graphicFrameLocks noChangeAspect="1"/>
            </p:cNvGraphicFramePr>
            <p:nvPr/>
          </p:nvGraphicFramePr>
          <p:xfrm>
            <a:off x="2788" y="2112"/>
            <a:ext cx="5973" cy="1678"/>
          </p:xfrm>
          <a:graphic>
            <a:graphicData uri="http://schemas.openxmlformats.org/presentationml/2006/ole">
              <mc:AlternateContent xmlns:mc="http://schemas.openxmlformats.org/markup-compatibility/2006">
                <mc:Choice xmlns:v="urn:schemas-microsoft-com:vml" Requires="v">
                  <p:oleObj spid="_x0000_s2049" name="" r:id="rId1" imgW="1536700" imgH="431800" progId="Equation.KSEE3">
                    <p:embed/>
                  </p:oleObj>
                </mc:Choice>
                <mc:Fallback>
                  <p:oleObj name="" r:id="rId1" imgW="1536700" imgH="431800" progId="Equation.KSEE3">
                    <p:embed/>
                    <p:pic>
                      <p:nvPicPr>
                        <p:cNvPr id="0" name="图片 2048"/>
                        <p:cNvPicPr/>
                        <p:nvPr/>
                      </p:nvPicPr>
                      <p:blipFill>
                        <a:blip r:embed="rId2"/>
                        <a:stretch>
                          <a:fillRect/>
                        </a:stretch>
                      </p:blipFill>
                      <p:spPr>
                        <a:xfrm>
                          <a:off x="2788" y="2112"/>
                          <a:ext cx="5973" cy="1678"/>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085" y="3545"/>
            <a:ext cx="7810" cy="7464"/>
          </p:xfrm>
          <a:graphic>
            <a:graphicData uri="http://schemas.openxmlformats.org/presentationml/2006/ole">
              <mc:AlternateContent xmlns:mc="http://schemas.openxmlformats.org/markup-compatibility/2006">
                <mc:Choice xmlns:v="urn:schemas-microsoft-com:vml" Requires="v">
                  <p:oleObj spid="_x0000_s2050" name="" r:id="rId3" imgW="2019300" imgH="1930400" progId="Equation.KSEE3">
                    <p:embed/>
                  </p:oleObj>
                </mc:Choice>
                <mc:Fallback>
                  <p:oleObj name="" r:id="rId3" imgW="2019300" imgH="1930400" progId="Equation.KSEE3">
                    <p:embed/>
                    <p:pic>
                      <p:nvPicPr>
                        <p:cNvPr id="0" name="图片 2049"/>
                        <p:cNvPicPr/>
                        <p:nvPr/>
                      </p:nvPicPr>
                      <p:blipFill>
                        <a:blip r:embed="rId4"/>
                        <a:stretch>
                          <a:fillRect/>
                        </a:stretch>
                      </p:blipFill>
                      <p:spPr>
                        <a:xfrm>
                          <a:off x="3085" y="3545"/>
                          <a:ext cx="7810" cy="7464"/>
                        </a:xfrm>
                        <a:prstGeom prst="rect">
                          <a:avLst/>
                        </a:prstGeom>
                      </p:spPr>
                    </p:pic>
                  </p:oleObj>
                </mc:Fallback>
              </mc:AlternateContent>
            </a:graphicData>
          </a:graphic>
        </p:graphicFrame>
      </p:gr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313" y="2083490"/>
            <a:ext cx="4965202" cy="3991899"/>
          </a:xfrm>
          <a:prstGeom prst="rect">
            <a:avLst/>
          </a:prstGeom>
        </p:spPr>
      </p:pic>
      <p:graphicFrame>
        <p:nvGraphicFramePr>
          <p:cNvPr id="9" name="对象 8">
            <a:hlinkClick r:id="" action="ppaction://ole?verb="/>
          </p:cNvPr>
          <p:cNvGraphicFramePr>
            <a:graphicFrameLocks noChangeAspect="1"/>
          </p:cNvGraphicFramePr>
          <p:nvPr/>
        </p:nvGraphicFramePr>
        <p:xfrm>
          <a:off x="8650605" y="473075"/>
          <a:ext cx="2266950" cy="913765"/>
        </p:xfrm>
        <a:graphic>
          <a:graphicData uri="http://schemas.openxmlformats.org/presentationml/2006/ole">
            <mc:AlternateContent xmlns:mc="http://schemas.openxmlformats.org/markup-compatibility/2006">
              <mc:Choice xmlns:v="urn:schemas-microsoft-com:vml" Requires="v">
                <p:oleObj spid="_x0000_s2051" name="" r:id="rId6" imgW="850900" imgH="342900" progId="Equation.KSEE3">
                  <p:embed/>
                </p:oleObj>
              </mc:Choice>
              <mc:Fallback>
                <p:oleObj name="" r:id="rId6" imgW="850900" imgH="342900" progId="Equation.KSEE3">
                  <p:embed/>
                  <p:pic>
                    <p:nvPicPr>
                      <p:cNvPr id="0" name="图片 2050"/>
                      <p:cNvPicPr/>
                      <p:nvPr/>
                    </p:nvPicPr>
                    <p:blipFill>
                      <a:blip r:embed="rId7"/>
                      <a:stretch>
                        <a:fillRect/>
                      </a:stretch>
                    </p:blipFill>
                    <p:spPr>
                      <a:xfrm>
                        <a:off x="8650605" y="473075"/>
                        <a:ext cx="2266950" cy="913765"/>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05460" y="1314450"/>
            <a:ext cx="11178540" cy="668655"/>
          </a:xfrm>
        </p:spPr>
        <p:txBody>
          <a:bodyPr/>
          <a:p>
            <a:r>
              <a:rPr lang="en-US" altLang="zh-CN"/>
              <a:t> </a:t>
            </a:r>
            <a:r>
              <a:rPr lang="zh-CN" altLang="en-US"/>
              <a:t>如果函数</a:t>
            </a:r>
            <a:r>
              <a:rPr lang="en-US" altLang="zh-CN"/>
              <a:t>f</a:t>
            </a:r>
            <a:r>
              <a:rPr lang="zh-CN" altLang="en-US"/>
              <a:t>为凸函数，那么存在下列公式：</a:t>
            </a:r>
            <a:endParaRPr lang="zh-CN" altLang="en-US"/>
          </a:p>
        </p:txBody>
      </p:sp>
      <p:sp>
        <p:nvSpPr>
          <p:cNvPr id="4" name="标题 3"/>
          <p:cNvSpPr>
            <a:spLocks noGrp="1"/>
          </p:cNvSpPr>
          <p:nvPr>
            <p:ph type="title"/>
          </p:nvPr>
        </p:nvSpPr>
        <p:spPr/>
        <p:txBody>
          <a:bodyPr/>
          <a:p>
            <a:r>
              <a:rPr lang="en-US" altLang="zh-CN"/>
              <a:t>Jensen</a:t>
            </a:r>
            <a:r>
              <a:rPr lang="zh-CN" altLang="en-US"/>
              <a:t>不等式</a:t>
            </a:r>
            <a:endParaRPr lang="zh-CN" altLang="en-US"/>
          </a:p>
        </p:txBody>
      </p:sp>
      <p:graphicFrame>
        <p:nvGraphicFramePr>
          <p:cNvPr id="6" name="对象 5">
            <a:hlinkClick r:id="" action="ppaction://ole?verb="/>
          </p:cNvPr>
          <p:cNvGraphicFramePr>
            <a:graphicFrameLocks noChangeAspect="1"/>
          </p:cNvGraphicFramePr>
          <p:nvPr/>
        </p:nvGraphicFramePr>
        <p:xfrm>
          <a:off x="811367" y="2126249"/>
          <a:ext cx="5567919" cy="544094"/>
        </p:xfrm>
        <a:graphic>
          <a:graphicData uri="http://schemas.openxmlformats.org/presentationml/2006/ole">
            <mc:AlternateContent xmlns:mc="http://schemas.openxmlformats.org/markup-compatibility/2006">
              <mc:Choice xmlns:v="urn:schemas-microsoft-com:vml" Requires="v">
                <p:oleObj spid="_x0000_s14338" name="" r:id="rId1" imgW="2209800" imgH="215900" progId="Equation.KSEE3">
                  <p:embed/>
                </p:oleObj>
              </mc:Choice>
              <mc:Fallback>
                <p:oleObj name="" r:id="rId1" imgW="2209800" imgH="215900" progId="Equation.KSEE3">
                  <p:embed/>
                  <p:pic>
                    <p:nvPicPr>
                      <p:cNvPr id="0" name="图片 14337"/>
                      <p:cNvPicPr/>
                      <p:nvPr/>
                    </p:nvPicPr>
                    <p:blipFill>
                      <a:blip r:embed="rId2"/>
                      <a:stretch>
                        <a:fillRect/>
                      </a:stretch>
                    </p:blipFill>
                    <p:spPr>
                      <a:xfrm>
                        <a:off x="811367" y="2126249"/>
                        <a:ext cx="5567919" cy="544094"/>
                      </a:xfrm>
                      <a:prstGeom prst="rect">
                        <a:avLst/>
                      </a:prstGeom>
                    </p:spPr>
                  </p:pic>
                </p:oleObj>
              </mc:Fallback>
            </mc:AlternateContent>
          </a:graphicData>
        </a:graphic>
      </p:graphicFrame>
      <p:pic>
        <p:nvPicPr>
          <p:cNvPr id="7" name="图片 6"/>
          <p:cNvPicPr>
            <a:picLocks noChangeAspect="1"/>
          </p:cNvPicPr>
          <p:nvPr/>
        </p:nvPicPr>
        <p:blipFill>
          <a:blip r:embed="rId3"/>
          <a:srcRect l="28031" r="29831" b="34144"/>
          <a:stretch>
            <a:fillRect/>
          </a:stretch>
        </p:blipFill>
        <p:spPr>
          <a:xfrm>
            <a:off x="6606540" y="1110615"/>
            <a:ext cx="5348605" cy="2305050"/>
          </a:xfrm>
          <a:prstGeom prst="rect">
            <a:avLst/>
          </a:prstGeom>
        </p:spPr>
      </p:pic>
      <p:sp>
        <p:nvSpPr>
          <p:cNvPr id="5" name="内容占位符 2"/>
          <p:cNvSpPr>
            <a:spLocks noGrp="1"/>
          </p:cNvSpPr>
          <p:nvPr/>
        </p:nvSpPr>
        <p:spPr>
          <a:xfrm>
            <a:off x="506095" y="3241675"/>
            <a:ext cx="11178540" cy="668655"/>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4"/>
              </a:buBlip>
              <a:defRPr sz="24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5"/>
              </a:buBlip>
              <a:defRPr sz="22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6"/>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 </a:t>
            </a:r>
            <a:r>
              <a:rPr lang="zh-CN" altLang="en-US"/>
              <a:t>若</a:t>
            </a:r>
            <a:r>
              <a:rPr lang="zh-CN" altLang="en-US">
                <a:latin typeface="Arial" panose="020B0604020202020204" pitchFamily="34" charset="0"/>
              </a:rPr>
              <a:t>θ</a:t>
            </a:r>
            <a:r>
              <a:rPr lang="en-US" altLang="zh-CN" baseline="-25000">
                <a:latin typeface="Arial" panose="020B0604020202020204" pitchFamily="34" charset="0"/>
              </a:rPr>
              <a:t>1</a:t>
            </a:r>
            <a:r>
              <a:rPr lang="en-US" altLang="zh-CN">
                <a:latin typeface="Arial" panose="020B0604020202020204" pitchFamily="34" charset="0"/>
              </a:rPr>
              <a:t>,...,</a:t>
            </a:r>
            <a:r>
              <a:rPr lang="zh-CN" altLang="en-US">
                <a:latin typeface="Arial" panose="020B0604020202020204" pitchFamily="34" charset="0"/>
                <a:sym typeface="+mn-ea"/>
              </a:rPr>
              <a:t>θ</a:t>
            </a:r>
            <a:r>
              <a:rPr lang="en-US" altLang="zh-CN" baseline="-25000">
                <a:latin typeface="Arial" panose="020B0604020202020204" pitchFamily="34" charset="0"/>
                <a:sym typeface="+mn-ea"/>
              </a:rPr>
              <a:t>k</a:t>
            </a:r>
            <a:r>
              <a:rPr lang="zh-CN" altLang="en-US">
                <a:latin typeface="Arial" panose="020B0604020202020204" pitchFamily="34" charset="0"/>
              </a:rPr>
              <a:t>≥</a:t>
            </a:r>
            <a:r>
              <a:rPr lang="en-US" altLang="zh-CN">
                <a:latin typeface="Arial" panose="020B0604020202020204" pitchFamily="34" charset="0"/>
              </a:rPr>
              <a:t>0</a:t>
            </a:r>
            <a:r>
              <a:rPr lang="zh-CN" altLang="en-US">
                <a:latin typeface="Arial" panose="020B0604020202020204" pitchFamily="34" charset="0"/>
              </a:rPr>
              <a:t>，</a:t>
            </a:r>
            <a:r>
              <a:rPr lang="zh-CN" altLang="en-US">
                <a:latin typeface="Arial" panose="020B0604020202020204" pitchFamily="34" charset="0"/>
                <a:sym typeface="+mn-ea"/>
              </a:rPr>
              <a:t>θ</a:t>
            </a:r>
            <a:r>
              <a:rPr lang="en-US" altLang="zh-CN" baseline="-25000">
                <a:latin typeface="Arial" panose="020B0604020202020204" pitchFamily="34" charset="0"/>
                <a:sym typeface="+mn-ea"/>
              </a:rPr>
              <a:t>1</a:t>
            </a:r>
            <a:r>
              <a:rPr lang="en-US" altLang="zh-CN">
                <a:latin typeface="Arial" panose="020B0604020202020204" pitchFamily="34" charset="0"/>
                <a:sym typeface="+mn-ea"/>
              </a:rPr>
              <a:t>+....+</a:t>
            </a:r>
            <a:r>
              <a:rPr lang="zh-CN" altLang="en-US">
                <a:latin typeface="Arial" panose="020B0604020202020204" pitchFamily="34" charset="0"/>
                <a:sym typeface="+mn-ea"/>
              </a:rPr>
              <a:t>θ</a:t>
            </a:r>
            <a:r>
              <a:rPr lang="en-US" altLang="zh-CN" baseline="-25000">
                <a:latin typeface="Arial" panose="020B0604020202020204" pitchFamily="34" charset="0"/>
                <a:sym typeface="+mn-ea"/>
              </a:rPr>
              <a:t>k</a:t>
            </a:r>
            <a:r>
              <a:rPr lang="en-US" altLang="zh-CN">
                <a:latin typeface="Arial" panose="020B0604020202020204" pitchFamily="34" charset="0"/>
                <a:sym typeface="+mn-ea"/>
              </a:rPr>
              <a:t>=1;</a:t>
            </a:r>
            <a:r>
              <a:rPr lang="zh-CN" altLang="en-US">
                <a:latin typeface="Arial" panose="020B0604020202020204" pitchFamily="34" charset="0"/>
                <a:sym typeface="+mn-ea"/>
              </a:rPr>
              <a:t>则</a:t>
            </a:r>
            <a:endParaRPr lang="zh-CN" altLang="en-US">
              <a:latin typeface="Arial" panose="020B0604020202020204" pitchFamily="34" charset="0"/>
              <a:sym typeface="+mn-ea"/>
            </a:endParaRPr>
          </a:p>
        </p:txBody>
      </p:sp>
      <p:graphicFrame>
        <p:nvGraphicFramePr>
          <p:cNvPr id="8" name="对象 7">
            <a:hlinkClick r:id="" action="ppaction://ole?verb="/>
          </p:cNvPr>
          <p:cNvGraphicFramePr>
            <a:graphicFrameLocks noChangeAspect="1"/>
          </p:cNvGraphicFramePr>
          <p:nvPr/>
        </p:nvGraphicFramePr>
        <p:xfrm>
          <a:off x="1950085" y="3910330"/>
          <a:ext cx="7085330" cy="640715"/>
        </p:xfrm>
        <a:graphic>
          <a:graphicData uri="http://schemas.openxmlformats.org/presentationml/2006/ole">
            <mc:AlternateContent xmlns:mc="http://schemas.openxmlformats.org/markup-compatibility/2006">
              <mc:Choice xmlns:v="urn:schemas-microsoft-com:vml" Requires="v">
                <p:oleObj spid="_x0000_s3073" name="" r:id="rId7" imgW="2527300" imgH="228600" progId="Equation.KSEE3">
                  <p:embed/>
                </p:oleObj>
              </mc:Choice>
              <mc:Fallback>
                <p:oleObj name="" r:id="rId7" imgW="2527300" imgH="228600" progId="Equation.KSEE3">
                  <p:embed/>
                  <p:pic>
                    <p:nvPicPr>
                      <p:cNvPr id="0" name="图片 3072"/>
                      <p:cNvPicPr/>
                      <p:nvPr/>
                    </p:nvPicPr>
                    <p:blipFill>
                      <a:blip r:embed="rId8"/>
                      <a:stretch>
                        <a:fillRect/>
                      </a:stretch>
                    </p:blipFill>
                    <p:spPr>
                      <a:xfrm>
                        <a:off x="1950085" y="3910330"/>
                        <a:ext cx="7085330" cy="64071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3474085" y="5247640"/>
          <a:ext cx="4398010" cy="821690"/>
        </p:xfrm>
        <a:graphic>
          <a:graphicData uri="http://schemas.openxmlformats.org/presentationml/2006/ole">
            <mc:AlternateContent xmlns:mc="http://schemas.openxmlformats.org/markup-compatibility/2006">
              <mc:Choice xmlns:v="urn:schemas-microsoft-com:vml" Requires="v">
                <p:oleObj spid="_x0000_s3074" name="" r:id="rId9" imgW="1155700" imgH="215900" progId="Equation.KSEE3">
                  <p:embed/>
                </p:oleObj>
              </mc:Choice>
              <mc:Fallback>
                <p:oleObj name="" r:id="rId9" imgW="1155700" imgH="215900" progId="Equation.KSEE3">
                  <p:embed/>
                  <p:pic>
                    <p:nvPicPr>
                      <p:cNvPr id="0" name="图片 3073"/>
                      <p:cNvPicPr/>
                      <p:nvPr/>
                    </p:nvPicPr>
                    <p:blipFill>
                      <a:blip r:embed="rId10"/>
                      <a:stretch>
                        <a:fillRect/>
                      </a:stretch>
                    </p:blipFill>
                    <p:spPr>
                      <a:xfrm>
                        <a:off x="3474085" y="5247640"/>
                        <a:ext cx="4398010" cy="821690"/>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06095" y="1228090"/>
            <a:ext cx="11178540" cy="673100"/>
          </a:xfrm>
        </p:spPr>
        <p:txBody>
          <a:bodyPr/>
          <a:p>
            <a:r>
              <a:rPr lang="en-US" altLang="zh-CN">
                <a:latin typeface="Arial" panose="020B0604020202020204" pitchFamily="34" charset="0"/>
              </a:rPr>
              <a:t> </a:t>
            </a:r>
            <a:r>
              <a:rPr lang="zh-CN" altLang="en-US">
                <a:latin typeface="Arial" panose="020B0604020202020204" pitchFamily="34" charset="0"/>
              </a:rPr>
              <a:t>根据</a:t>
            </a:r>
            <a:r>
              <a:rPr lang="en-US" altLang="zh-CN">
                <a:latin typeface="Arial" panose="020B0604020202020204" pitchFamily="34" charset="0"/>
              </a:rPr>
              <a:t>Jensen</a:t>
            </a:r>
            <a:r>
              <a:rPr lang="zh-CN" altLang="en-US">
                <a:latin typeface="Arial" panose="020B0604020202020204" pitchFamily="34" charset="0"/>
              </a:rPr>
              <a:t>不等式的特性，当下列式子的值为常数的时候，</a:t>
            </a:r>
            <a:r>
              <a:rPr lang="en-US" altLang="zh-CN">
                <a:latin typeface="Arial" panose="020B0604020202020204" pitchFamily="34" charset="0"/>
              </a:rPr>
              <a:t>l(θ)</a:t>
            </a:r>
            <a:r>
              <a:rPr lang="zh-CN" altLang="en-US">
                <a:latin typeface="Arial" panose="020B0604020202020204" pitchFamily="34" charset="0"/>
              </a:rPr>
              <a:t>函数才能取等号。</a:t>
            </a:r>
            <a:endParaRPr lang="zh-CN" altLang="en-US">
              <a:latin typeface="Arial" panose="020B0604020202020204" pitchFamily="34" charset="0"/>
            </a:endParaRPr>
          </a:p>
        </p:txBody>
      </p:sp>
      <p:sp>
        <p:nvSpPr>
          <p:cNvPr id="4" name="标题 3"/>
          <p:cNvSpPr>
            <a:spLocks noGrp="1"/>
          </p:cNvSpPr>
          <p:nvPr>
            <p:ph type="title"/>
          </p:nvPr>
        </p:nvSpPr>
        <p:spPr/>
        <p:txBody>
          <a:bodyPr>
            <a:normAutofit/>
          </a:bodyPr>
          <a:p>
            <a:r>
              <a:rPr lang="en-US" altLang="zh-CN">
                <a:sym typeface="+mn-ea"/>
              </a:rPr>
              <a:t>EM</a:t>
            </a:r>
            <a:r>
              <a:rPr lang="zh-CN" altLang="en-US">
                <a:sym typeface="+mn-ea"/>
              </a:rPr>
              <a:t>算法原理</a:t>
            </a:r>
            <a:endParaRPr lang="zh-CN" altLang="en-US"/>
          </a:p>
        </p:txBody>
      </p:sp>
      <p:graphicFrame>
        <p:nvGraphicFramePr>
          <p:cNvPr id="5" name="对象 4">
            <a:hlinkClick r:id="" action="ppaction://ole?verb="/>
          </p:cNvPr>
          <p:cNvGraphicFramePr>
            <a:graphicFrameLocks noChangeAspect="1"/>
          </p:cNvGraphicFramePr>
          <p:nvPr/>
        </p:nvGraphicFramePr>
        <p:xfrm>
          <a:off x="6996430" y="262255"/>
          <a:ext cx="4688840" cy="965835"/>
        </p:xfrm>
        <a:graphic>
          <a:graphicData uri="http://schemas.openxmlformats.org/presentationml/2006/ole">
            <mc:AlternateContent xmlns:mc="http://schemas.openxmlformats.org/markup-compatibility/2006">
              <mc:Choice xmlns:v="urn:schemas-microsoft-com:vml" Requires="v">
                <p:oleObj spid="_x0000_s2049" name="" r:id="rId1" imgW="2273300" imgH="457200" progId="Equation.KSEE3">
                  <p:embed/>
                </p:oleObj>
              </mc:Choice>
              <mc:Fallback>
                <p:oleObj name="" r:id="rId1" imgW="2273300" imgH="457200" progId="Equation.KSEE3">
                  <p:embed/>
                  <p:pic>
                    <p:nvPicPr>
                      <p:cNvPr id="0" name="图片 2048"/>
                      <p:cNvPicPr/>
                      <p:nvPr/>
                    </p:nvPicPr>
                    <p:blipFill>
                      <a:blip r:embed="rId2"/>
                      <a:stretch>
                        <a:fillRect/>
                      </a:stretch>
                    </p:blipFill>
                    <p:spPr>
                      <a:xfrm>
                        <a:off x="6996430" y="262255"/>
                        <a:ext cx="4688840" cy="96583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3047683" y="1784033"/>
          <a:ext cx="4850765" cy="1426845"/>
        </p:xfrm>
        <a:graphic>
          <a:graphicData uri="http://schemas.openxmlformats.org/presentationml/2006/ole">
            <mc:AlternateContent xmlns:mc="http://schemas.openxmlformats.org/markup-compatibility/2006">
              <mc:Choice xmlns:v="urn:schemas-microsoft-com:vml" Requires="v">
                <p:oleObj spid="_x0000_s4097" name="" r:id="rId3" imgW="1511300" imgH="444500" progId="Equation.KSEE3">
                  <p:embed/>
                </p:oleObj>
              </mc:Choice>
              <mc:Fallback>
                <p:oleObj name="" r:id="rId3" imgW="1511300" imgH="444500" progId="Equation.KSEE3">
                  <p:embed/>
                  <p:pic>
                    <p:nvPicPr>
                      <p:cNvPr id="0" name="图片 4096"/>
                      <p:cNvPicPr/>
                      <p:nvPr/>
                    </p:nvPicPr>
                    <p:blipFill>
                      <a:blip r:embed="rId4"/>
                      <a:stretch>
                        <a:fillRect/>
                      </a:stretch>
                    </p:blipFill>
                    <p:spPr>
                      <a:xfrm>
                        <a:off x="3047683" y="1784033"/>
                        <a:ext cx="4850765" cy="142684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7351713" y="3268980"/>
          <a:ext cx="2605405" cy="913765"/>
        </p:xfrm>
        <a:graphic>
          <a:graphicData uri="http://schemas.openxmlformats.org/presentationml/2006/ole">
            <mc:AlternateContent xmlns:mc="http://schemas.openxmlformats.org/markup-compatibility/2006">
              <mc:Choice xmlns:v="urn:schemas-microsoft-com:vml" Requires="v">
                <p:oleObj spid="_x0000_s2051" name="" r:id="rId5" imgW="977900" imgH="342900" progId="Equation.KSEE3">
                  <p:embed/>
                </p:oleObj>
              </mc:Choice>
              <mc:Fallback>
                <p:oleObj name="" r:id="rId5" imgW="977900" imgH="342900" progId="Equation.KSEE3">
                  <p:embed/>
                  <p:pic>
                    <p:nvPicPr>
                      <p:cNvPr id="0" name="图片 2050"/>
                      <p:cNvPicPr/>
                      <p:nvPr/>
                    </p:nvPicPr>
                    <p:blipFill>
                      <a:blip r:embed="rId6"/>
                      <a:stretch>
                        <a:fillRect/>
                      </a:stretch>
                    </p:blipFill>
                    <p:spPr>
                      <a:xfrm>
                        <a:off x="7351713" y="3268980"/>
                        <a:ext cx="2605405" cy="913765"/>
                      </a:xfrm>
                      <a:prstGeom prst="rect">
                        <a:avLst/>
                      </a:prstGeom>
                    </p:spPr>
                  </p:pic>
                </p:oleObj>
              </mc:Fallback>
            </mc:AlternateContent>
          </a:graphicData>
        </a:graphic>
      </p:graphicFrame>
      <p:grpSp>
        <p:nvGrpSpPr>
          <p:cNvPr id="13" name="组合 12"/>
          <p:cNvGrpSpPr/>
          <p:nvPr/>
        </p:nvGrpSpPr>
        <p:grpSpPr>
          <a:xfrm>
            <a:off x="221615" y="3396615"/>
            <a:ext cx="11760200" cy="3056255"/>
            <a:chOff x="-640" y="5057"/>
            <a:chExt cx="18520" cy="4813"/>
          </a:xfrm>
        </p:grpSpPr>
        <p:graphicFrame>
          <p:nvGraphicFramePr>
            <p:cNvPr id="10" name="对象 9">
              <a:hlinkClick r:id="" action="ppaction://ole?verb="/>
            </p:cNvPr>
            <p:cNvGraphicFramePr>
              <a:graphicFrameLocks noChangeAspect="1"/>
            </p:cNvGraphicFramePr>
            <p:nvPr/>
          </p:nvGraphicFramePr>
          <p:xfrm>
            <a:off x="360" y="5057"/>
            <a:ext cx="9786" cy="2191"/>
          </p:xfrm>
          <a:graphic>
            <a:graphicData uri="http://schemas.openxmlformats.org/presentationml/2006/ole">
              <mc:AlternateContent xmlns:mc="http://schemas.openxmlformats.org/markup-compatibility/2006">
                <mc:Choice xmlns:v="urn:schemas-microsoft-com:vml" Requires="v">
                  <p:oleObj spid="_x0000_s4098" name="" r:id="rId7" imgW="2552700" imgH="571500" progId="Equation.KSEE3">
                    <p:embed/>
                  </p:oleObj>
                </mc:Choice>
                <mc:Fallback>
                  <p:oleObj name="" r:id="rId7" imgW="2552700" imgH="571500" progId="Equation.KSEE3">
                    <p:embed/>
                    <p:pic>
                      <p:nvPicPr>
                        <p:cNvPr id="0" name="图片 4097"/>
                        <p:cNvPicPr/>
                        <p:nvPr/>
                      </p:nvPicPr>
                      <p:blipFill>
                        <a:blip r:embed="rId8"/>
                        <a:stretch>
                          <a:fillRect/>
                        </a:stretch>
                      </p:blipFill>
                      <p:spPr>
                        <a:xfrm>
                          <a:off x="360" y="5057"/>
                          <a:ext cx="9786" cy="2191"/>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640" y="7116"/>
            <a:ext cx="9896" cy="2754"/>
          </p:xfrm>
          <a:graphic>
            <a:graphicData uri="http://schemas.openxmlformats.org/presentationml/2006/ole">
              <mc:AlternateContent xmlns:mc="http://schemas.openxmlformats.org/markup-compatibility/2006">
                <mc:Choice xmlns:v="urn:schemas-microsoft-com:vml" Requires="v">
                  <p:oleObj spid="_x0000_s4099" name="" r:id="rId9" imgW="2145665" imgH="596900" progId="Equation.KSEE3">
                    <p:embed/>
                  </p:oleObj>
                </mc:Choice>
                <mc:Fallback>
                  <p:oleObj name="" r:id="rId9" imgW="2145665" imgH="596900" progId="Equation.KSEE3">
                    <p:embed/>
                    <p:pic>
                      <p:nvPicPr>
                        <p:cNvPr id="0" name="图片 4098"/>
                        <p:cNvPicPr/>
                        <p:nvPr/>
                      </p:nvPicPr>
                      <p:blipFill>
                        <a:blip r:embed="rId10"/>
                        <a:stretch>
                          <a:fillRect/>
                        </a:stretch>
                      </p:blipFill>
                      <p:spPr>
                        <a:xfrm>
                          <a:off x="-640" y="7116"/>
                          <a:ext cx="9896" cy="2754"/>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9256" y="7375"/>
            <a:ext cx="8624" cy="2236"/>
          </p:xfrm>
          <a:graphic>
            <a:graphicData uri="http://schemas.openxmlformats.org/presentationml/2006/ole">
              <mc:AlternateContent xmlns:mc="http://schemas.openxmlformats.org/markup-compatibility/2006">
                <mc:Choice xmlns:v="urn:schemas-microsoft-com:vml" Requires="v">
                  <p:oleObj spid="_x0000_s4100" name="" r:id="rId11" imgW="1714500" imgH="444500" progId="Equation.KSEE3">
                    <p:embed/>
                  </p:oleObj>
                </mc:Choice>
                <mc:Fallback>
                  <p:oleObj name="" r:id="rId11" imgW="1714500" imgH="444500" progId="Equation.KSEE3">
                    <p:embed/>
                    <p:pic>
                      <p:nvPicPr>
                        <p:cNvPr id="0" name="图片 4099"/>
                        <p:cNvPicPr/>
                        <p:nvPr/>
                      </p:nvPicPr>
                      <p:blipFill>
                        <a:blip r:embed="rId12"/>
                        <a:stretch>
                          <a:fillRect/>
                        </a:stretch>
                      </p:blipFill>
                      <p:spPr>
                        <a:xfrm>
                          <a:off x="9256" y="7375"/>
                          <a:ext cx="8624" cy="2236"/>
                        </a:xfrm>
                        <a:prstGeom prst="rect">
                          <a:avLst/>
                        </a:prstGeom>
                      </p:spPr>
                    </p:pic>
                  </p:oleObj>
                </mc:Fallback>
              </mc:AlternateContent>
            </a:graphicData>
          </a:graphic>
        </p:graphicFrame>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en-US" altLang="zh-CN">
                <a:sym typeface="+mn-ea"/>
              </a:rPr>
              <a:t>EM</a:t>
            </a:r>
            <a:r>
              <a:rPr lang="zh-CN" altLang="en-US">
                <a:sym typeface="+mn-ea"/>
              </a:rPr>
              <a:t>算法原理</a:t>
            </a:r>
            <a:endParaRPr lang="zh-CN" altLang="en-US"/>
          </a:p>
        </p:txBody>
      </p:sp>
      <p:grpSp>
        <p:nvGrpSpPr>
          <p:cNvPr id="10" name="组合 9"/>
          <p:cNvGrpSpPr/>
          <p:nvPr/>
        </p:nvGrpSpPr>
        <p:grpSpPr>
          <a:xfrm>
            <a:off x="525780" y="1179195"/>
            <a:ext cx="11214735" cy="4375150"/>
            <a:chOff x="808" y="1133"/>
            <a:chExt cx="17661" cy="6890"/>
          </a:xfrm>
        </p:grpSpPr>
        <p:graphicFrame>
          <p:nvGraphicFramePr>
            <p:cNvPr id="5" name="对象 4">
              <a:hlinkClick r:id="" action="ppaction://ole?verb="/>
            </p:cNvPr>
            <p:cNvGraphicFramePr>
              <a:graphicFrameLocks noChangeAspect="1"/>
            </p:cNvGraphicFramePr>
            <p:nvPr/>
          </p:nvGraphicFramePr>
          <p:xfrm>
            <a:off x="808" y="1133"/>
            <a:ext cx="14888" cy="1990"/>
          </p:xfrm>
          <a:graphic>
            <a:graphicData uri="http://schemas.openxmlformats.org/presentationml/2006/ole">
              <mc:AlternateContent xmlns:mc="http://schemas.openxmlformats.org/markup-compatibility/2006">
                <mc:Choice xmlns:v="urn:schemas-microsoft-com:vml" Requires="v">
                  <p:oleObj spid="_x0000_s2049" name="" r:id="rId1" imgW="3505200" imgH="457200" progId="Equation.KSEE3">
                    <p:embed/>
                  </p:oleObj>
                </mc:Choice>
                <mc:Fallback>
                  <p:oleObj name="" r:id="rId1" imgW="3505200" imgH="457200" progId="Equation.KSEE3">
                    <p:embed/>
                    <p:pic>
                      <p:nvPicPr>
                        <p:cNvPr id="0" name="图片 2048"/>
                        <p:cNvPicPr/>
                        <p:nvPr/>
                      </p:nvPicPr>
                      <p:blipFill>
                        <a:blip r:embed="rId2"/>
                        <a:stretch>
                          <a:fillRect/>
                        </a:stretch>
                      </p:blipFill>
                      <p:spPr>
                        <a:xfrm>
                          <a:off x="808" y="1133"/>
                          <a:ext cx="14888" cy="199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929" y="3123"/>
            <a:ext cx="15540" cy="2520"/>
          </p:xfrm>
          <a:graphic>
            <a:graphicData uri="http://schemas.openxmlformats.org/presentationml/2006/ole">
              <mc:AlternateContent xmlns:mc="http://schemas.openxmlformats.org/markup-compatibility/2006">
                <mc:Choice xmlns:v="urn:schemas-microsoft-com:vml" Requires="v">
                  <p:oleObj spid="_x0000_s5121" name="" r:id="rId3" imgW="2819400" imgH="457200" progId="Equation.KSEE3">
                    <p:embed/>
                  </p:oleObj>
                </mc:Choice>
                <mc:Fallback>
                  <p:oleObj name="" r:id="rId3" imgW="2819400" imgH="457200" progId="Equation.KSEE3">
                    <p:embed/>
                    <p:pic>
                      <p:nvPicPr>
                        <p:cNvPr id="0" name="图片 5120"/>
                        <p:cNvPicPr/>
                        <p:nvPr/>
                      </p:nvPicPr>
                      <p:blipFill>
                        <a:blip r:embed="rId4"/>
                        <a:stretch>
                          <a:fillRect/>
                        </a:stretch>
                      </p:blipFill>
                      <p:spPr>
                        <a:xfrm>
                          <a:off x="2929" y="3123"/>
                          <a:ext cx="15540" cy="252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964" y="5643"/>
            <a:ext cx="14210" cy="2380"/>
          </p:xfrm>
          <a:graphic>
            <a:graphicData uri="http://schemas.openxmlformats.org/presentationml/2006/ole">
              <mc:AlternateContent xmlns:mc="http://schemas.openxmlformats.org/markup-compatibility/2006">
                <mc:Choice xmlns:v="urn:schemas-microsoft-com:vml" Requires="v">
                  <p:oleObj spid="_x0000_s2" name="" r:id="rId5" imgW="2578100" imgH="431800" progId="Equation.KSEE3">
                    <p:embed/>
                  </p:oleObj>
                </mc:Choice>
                <mc:Fallback>
                  <p:oleObj name="" r:id="rId5" imgW="2578100" imgH="431800" progId="Equation.KSEE3">
                    <p:embed/>
                    <p:pic>
                      <p:nvPicPr>
                        <p:cNvPr id="0" name="图片 5120"/>
                        <p:cNvPicPr/>
                        <p:nvPr/>
                      </p:nvPicPr>
                      <p:blipFill>
                        <a:blip r:embed="rId6"/>
                        <a:stretch>
                          <a:fillRect/>
                        </a:stretch>
                      </p:blipFill>
                      <p:spPr>
                        <a:xfrm>
                          <a:off x="2964" y="5643"/>
                          <a:ext cx="14210" cy="2380"/>
                        </a:xfrm>
                        <a:prstGeom prst="rect">
                          <a:avLst/>
                        </a:prstGeom>
                      </p:spPr>
                    </p:pic>
                  </p:oleObj>
                </mc:Fallback>
              </mc:AlternateContent>
            </a:graphicData>
          </a:graphic>
        </p:graphicFrame>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014730"/>
            <a:ext cx="11178540" cy="5250815"/>
          </a:xfrm>
        </p:spPr>
        <p:txBody>
          <a:bodyPr>
            <a:normAutofit fontScale="90000"/>
          </a:bodyPr>
          <a:p>
            <a:pPr fontAlgn="auto">
              <a:lnSpc>
                <a:spcPct val="150000"/>
              </a:lnSpc>
            </a:pPr>
            <a:r>
              <a:rPr lang="en-US" altLang="zh-CN" dirty="0">
                <a:sym typeface="+mn-ea"/>
              </a:rPr>
              <a:t> </a:t>
            </a:r>
            <a:r>
              <a:rPr lang="zh-CN" altLang="en-US" dirty="0">
                <a:sym typeface="+mn-ea"/>
              </a:rPr>
              <a:t>条件：样本数据</a:t>
            </a:r>
            <a:r>
              <a:rPr lang="en-US" altLang="zh-CN" dirty="0">
                <a:sym typeface="+mn-ea"/>
              </a:rPr>
              <a:t>x={x</a:t>
            </a:r>
            <a:r>
              <a:rPr lang="en-US" altLang="zh-CN" baseline="30000" dirty="0">
                <a:sym typeface="+mn-ea"/>
              </a:rPr>
              <a:t>1</a:t>
            </a:r>
            <a:r>
              <a:rPr lang="en-US" altLang="zh-CN" dirty="0">
                <a:sym typeface="+mn-ea"/>
              </a:rPr>
              <a:t>,x</a:t>
            </a:r>
            <a:r>
              <a:rPr lang="en-US" altLang="zh-CN" baseline="30000" dirty="0">
                <a:sym typeface="+mn-ea"/>
              </a:rPr>
              <a:t>2</a:t>
            </a:r>
            <a:r>
              <a:rPr lang="en-US" altLang="zh-CN" dirty="0">
                <a:sym typeface="+mn-ea"/>
              </a:rPr>
              <a:t>,...,x</a:t>
            </a:r>
            <a:r>
              <a:rPr lang="en-US" altLang="zh-CN" baseline="30000" dirty="0">
                <a:sym typeface="+mn-ea"/>
              </a:rPr>
              <a:t>m</a:t>
            </a:r>
            <a:r>
              <a:rPr lang="en-US" altLang="zh-CN" dirty="0">
                <a:sym typeface="+mn-ea"/>
              </a:rPr>
              <a:t>}</a:t>
            </a:r>
            <a:r>
              <a:rPr lang="zh-CN" altLang="en-US" dirty="0">
                <a:sym typeface="+mn-ea"/>
              </a:rPr>
              <a:t>，联合分布</a:t>
            </a:r>
            <a:r>
              <a:rPr lang="en-US" altLang="zh-CN" dirty="0">
                <a:sym typeface="+mn-ea"/>
              </a:rPr>
              <a:t>p(x,z;</a:t>
            </a:r>
            <a:r>
              <a:rPr lang="en-US" altLang="zh-CN" dirty="0">
                <a:latin typeface="Arial" panose="020B0604020202020204" pitchFamily="34" charset="0"/>
                <a:sym typeface="+mn-ea"/>
              </a:rPr>
              <a:t>θ</a:t>
            </a:r>
            <a:r>
              <a:rPr lang="en-US" altLang="zh-CN" dirty="0">
                <a:sym typeface="+mn-ea"/>
              </a:rPr>
              <a:t>)</a:t>
            </a:r>
            <a:r>
              <a:rPr lang="zh-CN" altLang="en-US" dirty="0">
                <a:sym typeface="+mn-ea"/>
              </a:rPr>
              <a:t>，条件分布</a:t>
            </a:r>
            <a:r>
              <a:rPr lang="en-US" altLang="zh-CN" dirty="0">
                <a:sym typeface="+mn-ea"/>
              </a:rPr>
              <a:t>p(z|x;</a:t>
            </a:r>
            <a:r>
              <a:rPr lang="en-US" altLang="zh-CN" dirty="0">
                <a:latin typeface="Arial" panose="020B0604020202020204" pitchFamily="34" charset="0"/>
                <a:sym typeface="+mn-ea"/>
              </a:rPr>
              <a:t>θ</a:t>
            </a:r>
            <a:r>
              <a:rPr lang="en-US" altLang="zh-CN" dirty="0">
                <a:sym typeface="+mn-ea"/>
              </a:rPr>
              <a:t>)</a:t>
            </a:r>
            <a:r>
              <a:rPr lang="zh-CN" altLang="en-US" dirty="0">
                <a:sym typeface="+mn-ea"/>
              </a:rPr>
              <a:t>，最大迭代次数</a:t>
            </a:r>
            <a:r>
              <a:rPr lang="en-US" altLang="zh-CN" dirty="0">
                <a:sym typeface="+mn-ea"/>
              </a:rPr>
              <a:t>J</a:t>
            </a:r>
            <a:endParaRPr lang="en-US" altLang="zh-CN" dirty="0">
              <a:sym typeface="+mn-ea"/>
            </a:endParaRPr>
          </a:p>
          <a:p>
            <a:pPr lvl="1" fontAlgn="auto">
              <a:lnSpc>
                <a:spcPct val="150000"/>
              </a:lnSpc>
            </a:pPr>
            <a:r>
              <a:rPr lang="en-US" altLang="zh-CN" dirty="0">
                <a:sym typeface="+mn-ea"/>
              </a:rPr>
              <a:t> 1) </a:t>
            </a:r>
            <a:r>
              <a:rPr lang="zh-CN" altLang="en-US" dirty="0">
                <a:sym typeface="+mn-ea"/>
              </a:rPr>
              <a:t>随机初始化模型参数</a:t>
            </a:r>
            <a:r>
              <a:rPr lang="zh-CN" altLang="en-US" dirty="0">
                <a:latin typeface="Arial" panose="020B0604020202020204" pitchFamily="34" charset="0"/>
                <a:sym typeface="+mn-ea"/>
              </a:rPr>
              <a:t>θ的初始值θ</a:t>
            </a:r>
            <a:r>
              <a:rPr lang="en-US" altLang="zh-CN" baseline="30000" dirty="0">
                <a:latin typeface="Arial" panose="020B0604020202020204" pitchFamily="34" charset="0"/>
                <a:sym typeface="+mn-ea"/>
              </a:rPr>
              <a:t>0</a:t>
            </a:r>
            <a:endParaRPr lang="en-US" altLang="zh-CN" baseline="30000" dirty="0">
              <a:latin typeface="Arial" panose="020B0604020202020204" pitchFamily="34" charset="0"/>
              <a:sym typeface="+mn-ea"/>
            </a:endParaRPr>
          </a:p>
          <a:p>
            <a:pPr lvl="1" fontAlgn="auto">
              <a:lnSpc>
                <a:spcPct val="150000"/>
              </a:lnSpc>
            </a:pPr>
            <a:r>
              <a:rPr lang="en-US" altLang="zh-CN" baseline="30000" dirty="0">
                <a:latin typeface="Arial" panose="020B0604020202020204" pitchFamily="34" charset="0"/>
                <a:sym typeface="+mn-ea"/>
              </a:rPr>
              <a:t> </a:t>
            </a:r>
            <a:r>
              <a:rPr lang="en-US" altLang="zh-CN" dirty="0">
                <a:latin typeface="Arial" panose="020B0604020202020204" pitchFamily="34" charset="0"/>
                <a:sym typeface="+mn-ea"/>
              </a:rPr>
              <a:t>2) </a:t>
            </a:r>
            <a:r>
              <a:rPr lang="zh-CN" altLang="en-US" dirty="0">
                <a:latin typeface="Arial" panose="020B0604020202020204" pitchFamily="34" charset="0"/>
                <a:sym typeface="+mn-ea"/>
              </a:rPr>
              <a:t>开始</a:t>
            </a:r>
            <a:r>
              <a:rPr lang="en-US" altLang="zh-CN" dirty="0">
                <a:latin typeface="Arial" panose="020B0604020202020204" pitchFamily="34" charset="0"/>
                <a:sym typeface="+mn-ea"/>
              </a:rPr>
              <a:t>EM</a:t>
            </a:r>
            <a:r>
              <a:rPr lang="zh-CN" altLang="en-US" dirty="0">
                <a:latin typeface="Arial" panose="020B0604020202020204" pitchFamily="34" charset="0"/>
                <a:sym typeface="+mn-ea"/>
              </a:rPr>
              <a:t>算法的迭代处理：</a:t>
            </a:r>
            <a:endParaRPr lang="zh-CN" altLang="en-US" dirty="0">
              <a:latin typeface="Arial" panose="020B0604020202020204" pitchFamily="34" charset="0"/>
              <a:sym typeface="+mn-ea"/>
            </a:endParaRPr>
          </a:p>
          <a:p>
            <a:pPr lvl="2" fontAlgn="auto">
              <a:lnSpc>
                <a:spcPct val="150000"/>
              </a:lnSpc>
            </a:pPr>
            <a:r>
              <a:rPr lang="zh-CN" altLang="en-US" dirty="0">
                <a:latin typeface="Arial" panose="020B0604020202020204" pitchFamily="34" charset="0"/>
                <a:sym typeface="+mn-ea"/>
              </a:rPr>
              <a:t> </a:t>
            </a:r>
            <a:r>
              <a:rPr lang="en-US" altLang="zh-CN" dirty="0">
                <a:latin typeface="Arial" panose="020B0604020202020204" pitchFamily="34" charset="0"/>
                <a:sym typeface="+mn-ea"/>
              </a:rPr>
              <a:t>E</a:t>
            </a:r>
            <a:r>
              <a:rPr lang="zh-CN" altLang="en-US" dirty="0">
                <a:latin typeface="Arial" panose="020B0604020202020204" pitchFamily="34" charset="0"/>
                <a:sym typeface="+mn-ea"/>
              </a:rPr>
              <a:t>步：计算联合分布的条件概率期望</a:t>
            </a:r>
            <a:endParaRPr lang="zh-CN" altLang="en-US" dirty="0">
              <a:latin typeface="Arial" panose="020B0604020202020204" pitchFamily="34" charset="0"/>
              <a:sym typeface="+mn-ea"/>
            </a:endParaRPr>
          </a:p>
          <a:p>
            <a:pPr marL="914400" lvl="2" indent="0" fontAlgn="auto">
              <a:lnSpc>
                <a:spcPct val="150000"/>
              </a:lnSpc>
              <a:buNone/>
            </a:pPr>
            <a:endParaRPr lang="zh-CN" altLang="en-US" dirty="0">
              <a:latin typeface="Arial" panose="020B0604020202020204" pitchFamily="34" charset="0"/>
              <a:sym typeface="+mn-ea"/>
            </a:endParaRPr>
          </a:p>
          <a:p>
            <a:pPr marL="914400" lvl="2" indent="0" fontAlgn="auto">
              <a:lnSpc>
                <a:spcPct val="150000"/>
              </a:lnSpc>
              <a:buNone/>
            </a:pPr>
            <a:endParaRPr lang="zh-CN" altLang="en-US" dirty="0">
              <a:latin typeface="Arial" panose="020B0604020202020204" pitchFamily="34" charset="0"/>
              <a:sym typeface="+mn-ea"/>
            </a:endParaRPr>
          </a:p>
          <a:p>
            <a:pPr lvl="2" fontAlgn="auto">
              <a:lnSpc>
                <a:spcPct val="150000"/>
              </a:lnSpc>
            </a:pPr>
            <a:r>
              <a:rPr lang="zh-CN" altLang="en-US" dirty="0">
                <a:latin typeface="Arial" panose="020B0604020202020204" pitchFamily="34" charset="0"/>
                <a:sym typeface="+mn-ea"/>
              </a:rPr>
              <a:t> </a:t>
            </a:r>
            <a:r>
              <a:rPr lang="en-US" altLang="zh-CN" dirty="0">
                <a:latin typeface="Arial" panose="020B0604020202020204" pitchFamily="34" charset="0"/>
                <a:sym typeface="+mn-ea"/>
              </a:rPr>
              <a:t>M</a:t>
            </a:r>
            <a:r>
              <a:rPr lang="zh-CN" altLang="en-US" dirty="0">
                <a:latin typeface="Arial" panose="020B0604020202020204" pitchFamily="34" charset="0"/>
                <a:sym typeface="+mn-ea"/>
              </a:rPr>
              <a:t>步：极大化</a:t>
            </a:r>
            <a:r>
              <a:rPr lang="en-US" altLang="zh-CN" dirty="0">
                <a:latin typeface="Arial" panose="020B0604020202020204" pitchFamily="34" charset="0"/>
                <a:sym typeface="+mn-ea"/>
              </a:rPr>
              <a:t>L</a:t>
            </a:r>
            <a:r>
              <a:rPr lang="zh-CN" altLang="en-US" dirty="0">
                <a:latin typeface="Arial" panose="020B0604020202020204" pitchFamily="34" charset="0"/>
                <a:sym typeface="+mn-ea"/>
              </a:rPr>
              <a:t>函数，得到θ</a:t>
            </a:r>
            <a:r>
              <a:rPr lang="en-US" altLang="zh-CN" baseline="30000" dirty="0">
                <a:latin typeface="Arial" panose="020B0604020202020204" pitchFamily="34" charset="0"/>
                <a:sym typeface="+mn-ea"/>
              </a:rPr>
              <a:t>j+1</a:t>
            </a:r>
            <a:endParaRPr lang="en-US" altLang="zh-CN" baseline="30000" dirty="0">
              <a:latin typeface="Arial" panose="020B0604020202020204" pitchFamily="34" charset="0"/>
              <a:sym typeface="+mn-ea"/>
            </a:endParaRPr>
          </a:p>
          <a:p>
            <a:pPr marL="914400" lvl="2" indent="0" fontAlgn="auto">
              <a:lnSpc>
                <a:spcPct val="150000"/>
              </a:lnSpc>
              <a:buNone/>
            </a:pPr>
            <a:endParaRPr lang="en-US" altLang="zh-CN" baseline="30000" dirty="0">
              <a:latin typeface="Arial" panose="020B0604020202020204" pitchFamily="34" charset="0"/>
              <a:sym typeface="+mn-ea"/>
            </a:endParaRPr>
          </a:p>
          <a:p>
            <a:pPr marL="914400" lvl="2" indent="0" fontAlgn="auto">
              <a:lnSpc>
                <a:spcPct val="150000"/>
              </a:lnSpc>
              <a:buNone/>
            </a:pPr>
            <a:endParaRPr lang="en-US" altLang="zh-CN" baseline="30000" dirty="0">
              <a:latin typeface="Arial" panose="020B0604020202020204" pitchFamily="34" charset="0"/>
              <a:sym typeface="+mn-ea"/>
            </a:endParaRPr>
          </a:p>
          <a:p>
            <a:pPr marL="914400" lvl="2" indent="0" fontAlgn="auto">
              <a:lnSpc>
                <a:spcPct val="150000"/>
              </a:lnSpc>
              <a:buNone/>
            </a:pPr>
            <a:endParaRPr lang="en-US" altLang="zh-CN" baseline="30000" dirty="0">
              <a:latin typeface="Arial" panose="020B0604020202020204" pitchFamily="34" charset="0"/>
              <a:sym typeface="+mn-ea"/>
            </a:endParaRPr>
          </a:p>
          <a:p>
            <a:pPr lvl="2" fontAlgn="auto">
              <a:lnSpc>
                <a:spcPct val="150000"/>
              </a:lnSpc>
            </a:pPr>
            <a:r>
              <a:rPr lang="zh-CN" altLang="en-US" dirty="0">
                <a:latin typeface="Arial" panose="020B0604020202020204" pitchFamily="34" charset="0"/>
                <a:sym typeface="+mn-ea"/>
              </a:rPr>
              <a:t> 如果θ</a:t>
            </a:r>
            <a:r>
              <a:rPr lang="en-US" altLang="zh-CN" baseline="30000" dirty="0">
                <a:latin typeface="Arial" panose="020B0604020202020204" pitchFamily="34" charset="0"/>
                <a:sym typeface="+mn-ea"/>
              </a:rPr>
              <a:t>j+1</a:t>
            </a:r>
            <a:r>
              <a:rPr lang="zh-CN" altLang="en-US" dirty="0">
                <a:latin typeface="Arial" panose="020B0604020202020204" pitchFamily="34" charset="0"/>
                <a:sym typeface="+mn-ea"/>
              </a:rPr>
              <a:t>已经收敛，则算法结束，输出最终的模型参数θ，否则继续迭代处理</a:t>
            </a:r>
            <a:endParaRPr lang="zh-CN" altLang="en-US" dirty="0">
              <a:latin typeface="Arial" panose="020B0604020202020204" pitchFamily="34" charset="0"/>
              <a:sym typeface="+mn-ea"/>
            </a:endParaRPr>
          </a:p>
        </p:txBody>
      </p:sp>
      <p:sp>
        <p:nvSpPr>
          <p:cNvPr id="4" name="标题 3"/>
          <p:cNvSpPr>
            <a:spLocks noGrp="1"/>
          </p:cNvSpPr>
          <p:nvPr>
            <p:ph type="title"/>
          </p:nvPr>
        </p:nvSpPr>
        <p:spPr/>
        <p:txBody>
          <a:bodyPr>
            <a:normAutofit/>
          </a:bodyPr>
          <a:p>
            <a:r>
              <a:rPr lang="en-US" altLang="zh-CN">
                <a:sym typeface="+mn-ea"/>
              </a:rPr>
              <a:t>EM</a:t>
            </a:r>
            <a:r>
              <a:rPr lang="zh-CN" altLang="en-US">
                <a:sym typeface="+mn-ea"/>
              </a:rPr>
              <a:t>算法流程</a:t>
            </a:r>
            <a:endParaRPr lang="zh-CN" altLang="en-US">
              <a:sym typeface="+mn-ea"/>
            </a:endParaRPr>
          </a:p>
        </p:txBody>
      </p:sp>
      <p:grpSp>
        <p:nvGrpSpPr>
          <p:cNvPr id="6" name="组合 5"/>
          <p:cNvGrpSpPr/>
          <p:nvPr/>
        </p:nvGrpSpPr>
        <p:grpSpPr>
          <a:xfrm>
            <a:off x="2929890" y="3087370"/>
            <a:ext cx="7426960" cy="1104900"/>
            <a:chOff x="4784" y="4862"/>
            <a:chExt cx="11696" cy="1740"/>
          </a:xfrm>
        </p:grpSpPr>
        <p:graphicFrame>
          <p:nvGraphicFramePr>
            <p:cNvPr id="5" name="对象 4">
              <a:hlinkClick r:id="" action="ppaction://ole?verb="/>
            </p:cNvPr>
            <p:cNvGraphicFramePr>
              <a:graphicFrameLocks noChangeAspect="1"/>
            </p:cNvGraphicFramePr>
            <p:nvPr/>
          </p:nvGraphicFramePr>
          <p:xfrm>
            <a:off x="4784" y="5259"/>
            <a:ext cx="3508" cy="948"/>
          </p:xfrm>
          <a:graphic>
            <a:graphicData uri="http://schemas.openxmlformats.org/presentationml/2006/ole">
              <mc:AlternateContent xmlns:mc="http://schemas.openxmlformats.org/markup-compatibility/2006">
                <mc:Choice xmlns:v="urn:schemas-microsoft-com:vml" Requires="v">
                  <p:oleObj spid="_x0000_s6145" name="" r:id="rId1" imgW="939800" imgH="254000" progId="Equation.KSEE3">
                    <p:embed/>
                  </p:oleObj>
                </mc:Choice>
                <mc:Fallback>
                  <p:oleObj name="" r:id="rId1" imgW="939800" imgH="254000" progId="Equation.KSEE3">
                    <p:embed/>
                    <p:pic>
                      <p:nvPicPr>
                        <p:cNvPr id="0" name="图片 6144"/>
                        <p:cNvPicPr/>
                        <p:nvPr/>
                      </p:nvPicPr>
                      <p:blipFill>
                        <a:blip r:embed="rId2"/>
                        <a:stretch>
                          <a:fillRect/>
                        </a:stretch>
                      </p:blipFill>
                      <p:spPr>
                        <a:xfrm>
                          <a:off x="4784" y="5259"/>
                          <a:ext cx="3508" cy="948"/>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9161" y="4862"/>
            <a:ext cx="7319" cy="1740"/>
          </p:xfrm>
          <a:graphic>
            <a:graphicData uri="http://schemas.openxmlformats.org/presentationml/2006/ole">
              <mc:AlternateContent xmlns:mc="http://schemas.openxmlformats.org/markup-compatibility/2006">
                <mc:Choice xmlns:v="urn:schemas-microsoft-com:vml" Requires="v">
                  <p:oleObj spid="_x0000_s5121" name="" r:id="rId3" imgW="1816100" imgH="431800" progId="Equation.KSEE3">
                    <p:embed/>
                  </p:oleObj>
                </mc:Choice>
                <mc:Fallback>
                  <p:oleObj name="" r:id="rId3" imgW="1816100" imgH="431800" progId="Equation.KSEE3">
                    <p:embed/>
                    <p:pic>
                      <p:nvPicPr>
                        <p:cNvPr id="0" name="图片 5120"/>
                        <p:cNvPicPr/>
                        <p:nvPr/>
                      </p:nvPicPr>
                      <p:blipFill>
                        <a:blip r:embed="rId4"/>
                        <a:stretch>
                          <a:fillRect/>
                        </a:stretch>
                      </p:blipFill>
                      <p:spPr>
                        <a:xfrm>
                          <a:off x="9161" y="4862"/>
                          <a:ext cx="7319" cy="1740"/>
                        </a:xfrm>
                        <a:prstGeom prst="rect">
                          <a:avLst/>
                        </a:prstGeom>
                      </p:spPr>
                    </p:pic>
                  </p:oleObj>
                </mc:Fallback>
              </mc:AlternateContent>
            </a:graphicData>
          </a:graphic>
        </p:graphicFrame>
      </p:grpSp>
      <p:graphicFrame>
        <p:nvGraphicFramePr>
          <p:cNvPr id="7" name="对象 6">
            <a:hlinkClick r:id="" action="ppaction://ole?verb="/>
          </p:cNvPr>
          <p:cNvGraphicFramePr>
            <a:graphicFrameLocks noChangeAspect="1"/>
          </p:cNvGraphicFramePr>
          <p:nvPr/>
        </p:nvGraphicFramePr>
        <p:xfrm>
          <a:off x="3745230" y="4712335"/>
          <a:ext cx="3378835" cy="916305"/>
        </p:xfrm>
        <a:graphic>
          <a:graphicData uri="http://schemas.openxmlformats.org/presentationml/2006/ole">
            <mc:AlternateContent xmlns:mc="http://schemas.openxmlformats.org/markup-compatibility/2006">
              <mc:Choice xmlns:v="urn:schemas-microsoft-com:vml" Requires="v">
                <p:oleObj spid="_x0000_s6146" name="" r:id="rId5" imgW="1168400" imgH="316865" progId="Equation.KSEE3">
                  <p:embed/>
                </p:oleObj>
              </mc:Choice>
              <mc:Fallback>
                <p:oleObj name="" r:id="rId5" imgW="1168400" imgH="316865" progId="Equation.KSEE3">
                  <p:embed/>
                  <p:pic>
                    <p:nvPicPr>
                      <p:cNvPr id="0" name="图片 6145"/>
                      <p:cNvPicPr/>
                      <p:nvPr/>
                    </p:nvPicPr>
                    <p:blipFill>
                      <a:blip r:embed="rId6"/>
                      <a:stretch>
                        <a:fillRect/>
                      </a:stretch>
                    </p:blipFill>
                    <p:spPr>
                      <a:xfrm>
                        <a:off x="3745230" y="4712335"/>
                        <a:ext cx="3378835" cy="916305"/>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pPr fontAlgn="auto">
              <a:lnSpc>
                <a:spcPct val="150000"/>
              </a:lnSpc>
            </a:pPr>
            <a:r>
              <a:rPr lang="en-US" altLang="zh-CN"/>
              <a:t> </a:t>
            </a:r>
            <a:r>
              <a:rPr lang="zh-CN" altLang="en-US"/>
              <a:t>假设现有两个装有不定数量黑球、白球的盒子，随机从盒子中抽取出一个白球的概率分布为</a:t>
            </a:r>
            <a:r>
              <a:rPr lang="en-US" altLang="zh-CN"/>
              <a:t>p</a:t>
            </a:r>
            <a:r>
              <a:rPr lang="en-US" altLang="zh-CN" baseline="-25000"/>
              <a:t>1</a:t>
            </a:r>
            <a:r>
              <a:rPr lang="zh-CN" altLang="en-US"/>
              <a:t>和</a:t>
            </a:r>
            <a:r>
              <a:rPr lang="en-US" altLang="zh-CN"/>
              <a:t>p</a:t>
            </a:r>
            <a:r>
              <a:rPr lang="en-US" altLang="zh-CN" baseline="-25000"/>
              <a:t>2</a:t>
            </a:r>
            <a:r>
              <a:rPr lang="zh-CN" altLang="en-US"/>
              <a:t>；为了估计这两个概率，每次选择一个盒子，有放回的连续随机抽取</a:t>
            </a:r>
            <a:r>
              <a:rPr lang="en-US" altLang="zh-CN"/>
              <a:t>5</a:t>
            </a:r>
            <a:r>
              <a:rPr lang="zh-CN" altLang="en-US"/>
              <a:t>个球，记录如下：</a:t>
            </a:r>
            <a:endParaRPr lang="zh-CN" altLang="en-US"/>
          </a:p>
        </p:txBody>
      </p:sp>
      <p:sp>
        <p:nvSpPr>
          <p:cNvPr id="4" name="标题 3"/>
          <p:cNvSpPr>
            <a:spLocks noGrp="1"/>
          </p:cNvSpPr>
          <p:nvPr>
            <p:ph type="title"/>
          </p:nvPr>
        </p:nvSpPr>
        <p:spPr/>
        <p:txBody>
          <a:bodyPr/>
          <a:p>
            <a:r>
              <a:rPr lang="en-US" altLang="zh-CN"/>
              <a:t>EM</a:t>
            </a:r>
            <a:r>
              <a:rPr lang="zh-CN" altLang="en-US"/>
              <a:t>算法直观案例</a:t>
            </a:r>
            <a:endParaRPr lang="zh-CN" altLang="en-US"/>
          </a:p>
        </p:txBody>
      </p:sp>
      <p:graphicFrame>
        <p:nvGraphicFramePr>
          <p:cNvPr id="5" name="表格 4"/>
          <p:cNvGraphicFramePr/>
          <p:nvPr/>
        </p:nvGraphicFramePr>
        <p:xfrm>
          <a:off x="1722120" y="3122295"/>
          <a:ext cx="9019193" cy="2514600"/>
        </p:xfrm>
        <a:graphic>
          <a:graphicData uri="http://schemas.openxmlformats.org/drawingml/2006/table">
            <a:tbl>
              <a:tblPr firstRow="1" bandRow="1">
                <a:tableStyleId>{1FECB4D8-DB02-4DC6-A0A2-4F2EBAE1DC90}</a:tableStyleId>
              </a:tblPr>
              <a:tblGrid>
                <a:gridCol w="1229995"/>
                <a:gridCol w="1066222"/>
                <a:gridCol w="1066223"/>
                <a:gridCol w="1066223"/>
                <a:gridCol w="1066223"/>
                <a:gridCol w="1066222"/>
                <a:gridCol w="2458085"/>
              </a:tblGrid>
              <a:tr h="637540">
                <a:tc>
                  <a:txBody>
                    <a:bodyPr/>
                    <a:p>
                      <a:pPr algn="ctr">
                        <a:buNone/>
                      </a:pPr>
                      <a:r>
                        <a:rPr lang="zh-CN" altLang="en-US"/>
                        <a:t>盒子编号</a:t>
                      </a:r>
                      <a:endParaRPr lang="zh-CN" altLang="en-US"/>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3</a:t>
                      </a:r>
                      <a:endParaRPr lang="en-US" altLang="zh-CN"/>
                    </a:p>
                  </a:txBody>
                  <a:tcPr anchor="ctr" anchorCtr="0"/>
                </a:tc>
                <a:tc>
                  <a:txBody>
                    <a:bodyPr/>
                    <a:p>
                      <a:pPr algn="ctr">
                        <a:buNone/>
                      </a:pPr>
                      <a:r>
                        <a:rPr lang="en-US" altLang="zh-CN"/>
                        <a:t>4</a:t>
                      </a:r>
                      <a:endParaRPr lang="en-US" altLang="zh-CN"/>
                    </a:p>
                  </a:txBody>
                  <a:tcPr anchor="ctr" anchorCtr="0"/>
                </a:tc>
                <a:tc>
                  <a:txBody>
                    <a:bodyPr/>
                    <a:p>
                      <a:pPr algn="ctr">
                        <a:buNone/>
                      </a:pPr>
                      <a:r>
                        <a:rPr lang="en-US" altLang="zh-CN"/>
                        <a:t>5</a:t>
                      </a:r>
                      <a:endParaRPr lang="en-US" altLang="zh-CN"/>
                    </a:p>
                  </a:txBody>
                  <a:tcPr anchor="ctr" anchorCtr="0"/>
                </a:tc>
                <a:tc>
                  <a:txBody>
                    <a:bodyPr/>
                    <a:p>
                      <a:pPr algn="ctr">
                        <a:buNone/>
                      </a:pPr>
                      <a:r>
                        <a:rPr lang="zh-CN" altLang="en-US"/>
                        <a:t>统计</a:t>
                      </a:r>
                      <a:endParaRPr lang="zh-CN" altLang="en-US"/>
                    </a:p>
                  </a:txBody>
                  <a:tcPr anchor="ctr" anchorCtr="0"/>
                </a:tc>
              </a:tr>
              <a:tr h="375285">
                <a:tc>
                  <a:txBody>
                    <a:bodyPr/>
                    <a:p>
                      <a:pPr algn="ctr">
                        <a:buNone/>
                      </a:pPr>
                      <a:r>
                        <a:rPr lang="en-US" altLang="zh-CN"/>
                        <a:t>1</a:t>
                      </a:r>
                      <a:endParaRPr lang="en-US" altLang="zh-CN"/>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en-US" altLang="zh-CN"/>
                        <a:t>3</a:t>
                      </a:r>
                      <a:r>
                        <a:rPr lang="zh-CN" altLang="en-US"/>
                        <a:t>白</a:t>
                      </a:r>
                      <a:r>
                        <a:rPr lang="en-US" altLang="zh-CN"/>
                        <a:t>-2</a:t>
                      </a:r>
                      <a:r>
                        <a:rPr lang="zh-CN" altLang="en-US"/>
                        <a:t>黑</a:t>
                      </a:r>
                      <a:endParaRPr lang="zh-CN" altLang="en-US"/>
                    </a:p>
                  </a:txBody>
                  <a:tcPr anchor="ctr" anchorCtr="0"/>
                </a:tc>
              </a:tr>
              <a:tr h="375285">
                <a:tc>
                  <a:txBody>
                    <a:bodyPr/>
                    <a:p>
                      <a:pPr algn="ctr">
                        <a:buNone/>
                      </a:pPr>
                      <a:r>
                        <a:rPr lang="en-US" altLang="zh-CN"/>
                        <a:t>2</a:t>
                      </a:r>
                      <a:endParaRPr lang="en-US" altLang="zh-CN"/>
                    </a:p>
                  </a:txBody>
                  <a:tcPr anchor="ctr" anchorCtr="0"/>
                </a:tc>
                <a:tc>
                  <a:txBody>
                    <a:bodyPr/>
                    <a:p>
                      <a:pPr algn="ctr">
                        <a:buNone/>
                      </a:pPr>
                      <a:r>
                        <a:rPr lang="zh-CN" altLang="en-US"/>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en-US" altLang="zh-CN"/>
                        <a:t>2</a:t>
                      </a:r>
                      <a:r>
                        <a:rPr lang="zh-CN" altLang="en-US"/>
                        <a:t>白</a:t>
                      </a:r>
                      <a:r>
                        <a:rPr lang="en-US" altLang="zh-CN"/>
                        <a:t>-3</a:t>
                      </a:r>
                      <a:r>
                        <a:rPr lang="zh-CN" altLang="en-US"/>
                        <a:t>黑</a:t>
                      </a:r>
                      <a:endParaRPr lang="zh-CN" altLang="en-US"/>
                    </a:p>
                  </a:txBody>
                  <a:tcPr anchor="ctr" anchorCtr="0"/>
                </a:tc>
              </a:tr>
              <a:tr h="375285">
                <a:tc>
                  <a:txBody>
                    <a:bodyPr/>
                    <a:p>
                      <a:pPr algn="ctr">
                        <a:buNone/>
                      </a:pPr>
                      <a:r>
                        <a:rPr lang="en-US" altLang="zh-CN"/>
                        <a:t>1</a:t>
                      </a:r>
                      <a:endParaRPr lang="en-US" altLang="zh-CN"/>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a:t>黑</a:t>
                      </a:r>
                      <a:endParaRPr lang="zh-CN" altLang="en-US"/>
                    </a:p>
                  </a:txBody>
                  <a:tcPr anchor="ctr" anchorCtr="0"/>
                </a:tc>
                <a:tc>
                  <a:txBody>
                    <a:bodyPr/>
                    <a:p>
                      <a:pPr algn="ctr">
                        <a:buNone/>
                      </a:pPr>
                      <a:r>
                        <a:rPr lang="en-US" altLang="zh-CN"/>
                        <a:t>1</a:t>
                      </a:r>
                      <a:r>
                        <a:rPr lang="zh-CN" altLang="en-US"/>
                        <a:t>白</a:t>
                      </a:r>
                      <a:r>
                        <a:rPr lang="en-US" altLang="zh-CN"/>
                        <a:t>-4</a:t>
                      </a:r>
                      <a:r>
                        <a:rPr lang="zh-CN" altLang="en-US"/>
                        <a:t>黑</a:t>
                      </a:r>
                      <a:endParaRPr lang="zh-CN" altLang="en-US"/>
                    </a:p>
                  </a:txBody>
                  <a:tcPr anchor="ctr" anchorCtr="0"/>
                </a:tc>
              </a:tr>
              <a:tr h="375920">
                <a:tc>
                  <a:txBody>
                    <a:bodyPr/>
                    <a:p>
                      <a:pPr algn="ctr">
                        <a:buNone/>
                      </a:pPr>
                      <a:r>
                        <a:rPr lang="en-US" altLang="zh-CN"/>
                        <a:t>2</a:t>
                      </a:r>
                      <a:endParaRPr lang="en-US" altLang="zh-CN"/>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a:t>黑</a:t>
                      </a:r>
                      <a:endParaRPr lang="zh-CN" altLang="en-US"/>
                    </a:p>
                  </a:txBody>
                  <a:tcPr anchor="ctr" anchorCtr="0"/>
                </a:tc>
                <a:tc>
                  <a:txBody>
                    <a:bodyPr/>
                    <a:p>
                      <a:pPr algn="ctr">
                        <a:buNone/>
                      </a:pPr>
                      <a:r>
                        <a:rPr lang="zh-CN" altLang="en-US"/>
                        <a:t>白</a:t>
                      </a:r>
                      <a:endParaRPr lang="zh-CN" altLang="en-US"/>
                    </a:p>
                  </a:txBody>
                  <a:tcPr anchor="ctr" anchorCtr="0"/>
                </a:tc>
                <a:tc>
                  <a:txBody>
                    <a:bodyPr/>
                    <a:p>
                      <a:pPr algn="ctr">
                        <a:buNone/>
                      </a:pPr>
                      <a:r>
                        <a:rPr lang="en-US" altLang="zh-CN"/>
                        <a:t>3</a:t>
                      </a:r>
                      <a:r>
                        <a:rPr lang="zh-CN" altLang="en-US"/>
                        <a:t>白</a:t>
                      </a:r>
                      <a:r>
                        <a:rPr lang="en-US" altLang="zh-CN"/>
                        <a:t>-2</a:t>
                      </a:r>
                      <a:r>
                        <a:rPr lang="zh-CN" altLang="en-US"/>
                        <a:t>黑</a:t>
                      </a:r>
                      <a:endParaRPr lang="zh-CN" altLang="en-US"/>
                    </a:p>
                  </a:txBody>
                  <a:tcPr anchor="ctr" anchorCtr="0"/>
                </a:tc>
              </a:tr>
              <a:tr h="375285">
                <a:tc>
                  <a:txBody>
                    <a:bodyPr/>
                    <a:p>
                      <a:pPr algn="ctr">
                        <a:buNone/>
                      </a:pPr>
                      <a:r>
                        <a:rPr lang="en-US" altLang="zh-CN"/>
                        <a:t>1</a:t>
                      </a:r>
                      <a:endParaRPr lang="en-US" altLang="zh-CN"/>
                    </a:p>
                  </a:txBody>
                  <a:tcPr anchor="ctr" anchorCtr="0"/>
                </a:tc>
                <a:tc>
                  <a:txBody>
                    <a:bodyPr/>
                    <a:p>
                      <a:pPr algn="ctr">
                        <a:buNone/>
                      </a:pPr>
                      <a:r>
                        <a:rPr lang="zh-CN" altLang="en-US"/>
                        <a:t>黑</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a:t>黑</a:t>
                      </a:r>
                      <a:endParaRPr lang="zh-CN" altLang="en-US"/>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a:t>黑</a:t>
                      </a:r>
                      <a:endParaRPr lang="zh-CN" altLang="en-US"/>
                    </a:p>
                  </a:txBody>
                  <a:tcPr anchor="ctr" anchorCtr="0"/>
                </a:tc>
                <a:tc>
                  <a:txBody>
                    <a:bodyPr/>
                    <a:p>
                      <a:pPr algn="ctr">
                        <a:buNone/>
                      </a:pPr>
                      <a:r>
                        <a:rPr lang="en-US" altLang="zh-CN"/>
                        <a:t>2</a:t>
                      </a:r>
                      <a:r>
                        <a:rPr lang="zh-CN" altLang="en-US"/>
                        <a:t>白</a:t>
                      </a:r>
                      <a:r>
                        <a:rPr lang="en-US" altLang="zh-CN"/>
                        <a:t>-3</a:t>
                      </a:r>
                      <a:r>
                        <a:rPr lang="zh-CN" altLang="en-US"/>
                        <a:t>黑</a:t>
                      </a:r>
                      <a:endParaRPr lang="zh-CN" altLang="en-US"/>
                    </a:p>
                  </a:txBody>
                  <a:tcPr anchor="ctr" anchorCtr="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pPr fontAlgn="auto">
              <a:lnSpc>
                <a:spcPct val="150000"/>
              </a:lnSpc>
            </a:pPr>
            <a:r>
              <a:rPr lang="en-US" altLang="zh-CN"/>
              <a:t> </a:t>
            </a:r>
            <a:r>
              <a:rPr lang="zh-CN" altLang="en-US"/>
              <a:t>使用</a:t>
            </a:r>
            <a:r>
              <a:rPr lang="en-US" altLang="zh-CN"/>
              <a:t>MLE</a:t>
            </a:r>
            <a:r>
              <a:rPr lang="zh-CN" altLang="en-US"/>
              <a:t>最大似然估计：</a:t>
            </a:r>
            <a:endParaRPr lang="zh-CN" altLang="en-US"/>
          </a:p>
        </p:txBody>
      </p:sp>
      <p:sp>
        <p:nvSpPr>
          <p:cNvPr id="4" name="标题 3"/>
          <p:cNvSpPr>
            <a:spLocks noGrp="1"/>
          </p:cNvSpPr>
          <p:nvPr>
            <p:ph type="title"/>
          </p:nvPr>
        </p:nvSpPr>
        <p:spPr/>
        <p:txBody>
          <a:bodyPr/>
          <a:p>
            <a:r>
              <a:rPr lang="en-US" altLang="zh-CN"/>
              <a:t>EM</a:t>
            </a:r>
            <a:r>
              <a:rPr lang="zh-CN" altLang="en-US"/>
              <a:t>算法直观案例</a:t>
            </a:r>
            <a:endParaRPr lang="zh-CN" altLang="en-US"/>
          </a:p>
        </p:txBody>
      </p:sp>
      <p:grpSp>
        <p:nvGrpSpPr>
          <p:cNvPr id="9" name="组合 8"/>
          <p:cNvGrpSpPr/>
          <p:nvPr/>
        </p:nvGrpSpPr>
        <p:grpSpPr>
          <a:xfrm>
            <a:off x="2433955" y="1930400"/>
            <a:ext cx="7992110" cy="1913255"/>
            <a:chOff x="2574" y="2882"/>
            <a:chExt cx="12586" cy="3013"/>
          </a:xfrm>
        </p:grpSpPr>
        <p:graphicFrame>
          <p:nvGraphicFramePr>
            <p:cNvPr id="2" name="对象 1">
              <a:hlinkClick r:id="" action="ppaction://ole?verb="/>
            </p:cNvPr>
            <p:cNvGraphicFramePr>
              <a:graphicFrameLocks noChangeAspect="1"/>
            </p:cNvGraphicFramePr>
            <p:nvPr/>
          </p:nvGraphicFramePr>
          <p:xfrm>
            <a:off x="3905" y="2882"/>
            <a:ext cx="11112" cy="947"/>
          </p:xfrm>
          <a:graphic>
            <a:graphicData uri="http://schemas.openxmlformats.org/presentationml/2006/ole">
              <mc:AlternateContent xmlns:mc="http://schemas.openxmlformats.org/markup-compatibility/2006">
                <mc:Choice xmlns:v="urn:schemas-microsoft-com:vml" Requires="v">
                  <p:oleObj spid="_x0000_s7169" name="" r:id="rId1" imgW="2831465" imgH="241300" progId="Equation.KSEE3">
                    <p:embed/>
                  </p:oleObj>
                </mc:Choice>
                <mc:Fallback>
                  <p:oleObj name="" r:id="rId1" imgW="2831465" imgH="241300" progId="Equation.KSEE3">
                    <p:embed/>
                    <p:pic>
                      <p:nvPicPr>
                        <p:cNvPr id="0" name="图片 7168"/>
                        <p:cNvPicPr/>
                        <p:nvPr/>
                      </p:nvPicPr>
                      <p:blipFill>
                        <a:blip r:embed="rId2"/>
                        <a:stretch>
                          <a:fillRect/>
                        </a:stretch>
                      </p:blipFill>
                      <p:spPr>
                        <a:xfrm>
                          <a:off x="3905" y="2882"/>
                          <a:ext cx="11112" cy="947"/>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574" y="4159"/>
            <a:ext cx="4949" cy="1736"/>
          </p:xfrm>
          <a:graphic>
            <a:graphicData uri="http://schemas.openxmlformats.org/presentationml/2006/ole">
              <mc:AlternateContent xmlns:mc="http://schemas.openxmlformats.org/markup-compatibility/2006">
                <mc:Choice xmlns:v="urn:schemas-microsoft-com:vml" Requires="v">
                  <p:oleObj spid="_x0000_s7170" name="" r:id="rId3" imgW="1231265" imgH="431800" progId="Equation.KSEE3">
                    <p:embed/>
                  </p:oleObj>
                </mc:Choice>
                <mc:Fallback>
                  <p:oleObj name="" r:id="rId3" imgW="1231265" imgH="431800" progId="Equation.KSEE3">
                    <p:embed/>
                    <p:pic>
                      <p:nvPicPr>
                        <p:cNvPr id="0" name="图片 7169"/>
                        <p:cNvPicPr/>
                        <p:nvPr/>
                      </p:nvPicPr>
                      <p:blipFill>
                        <a:blip r:embed="rId4"/>
                        <a:stretch>
                          <a:fillRect/>
                        </a:stretch>
                      </p:blipFill>
                      <p:spPr>
                        <a:xfrm>
                          <a:off x="2574" y="4159"/>
                          <a:ext cx="4949" cy="1736"/>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7803" y="3829"/>
            <a:ext cx="4139" cy="1736"/>
          </p:xfrm>
          <a:graphic>
            <a:graphicData uri="http://schemas.openxmlformats.org/presentationml/2006/ole">
              <mc:AlternateContent xmlns:mc="http://schemas.openxmlformats.org/markup-compatibility/2006">
                <mc:Choice xmlns:v="urn:schemas-microsoft-com:vml" Requires="v">
                  <p:oleObj spid="_x0000_s7171" name="" r:id="rId5" imgW="787400" imgH="330200" progId="Equation.KSEE3">
                    <p:embed/>
                  </p:oleObj>
                </mc:Choice>
                <mc:Fallback>
                  <p:oleObj name="" r:id="rId5" imgW="787400" imgH="330200" progId="Equation.KSEE3">
                    <p:embed/>
                    <p:pic>
                      <p:nvPicPr>
                        <p:cNvPr id="0" name="图片 7170"/>
                        <p:cNvPicPr/>
                        <p:nvPr/>
                      </p:nvPicPr>
                      <p:blipFill>
                        <a:blip r:embed="rId6"/>
                        <a:stretch>
                          <a:fillRect/>
                        </a:stretch>
                      </p:blipFill>
                      <p:spPr>
                        <a:xfrm>
                          <a:off x="7803" y="3829"/>
                          <a:ext cx="4139" cy="1736"/>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2524" y="4498"/>
            <a:ext cx="2637" cy="1067"/>
          </p:xfrm>
          <a:graphic>
            <a:graphicData uri="http://schemas.openxmlformats.org/presentationml/2006/ole">
              <mc:AlternateContent xmlns:mc="http://schemas.openxmlformats.org/markup-compatibility/2006">
                <mc:Choice xmlns:v="urn:schemas-microsoft-com:vml" Requires="v">
                  <p:oleObj spid="_x0000_s7172" name="" r:id="rId7" imgW="533400" imgH="215900" progId="Equation.KSEE3">
                    <p:embed/>
                  </p:oleObj>
                </mc:Choice>
                <mc:Fallback>
                  <p:oleObj name="" r:id="rId7" imgW="533400" imgH="215900" progId="Equation.KSEE3">
                    <p:embed/>
                    <p:pic>
                      <p:nvPicPr>
                        <p:cNvPr id="0" name="图片 7171"/>
                        <p:cNvPicPr/>
                        <p:nvPr/>
                      </p:nvPicPr>
                      <p:blipFill>
                        <a:blip r:embed="rId8"/>
                        <a:stretch>
                          <a:fillRect/>
                        </a:stretch>
                      </p:blipFill>
                      <p:spPr>
                        <a:xfrm>
                          <a:off x="12524" y="4498"/>
                          <a:ext cx="2637" cy="1067"/>
                        </a:xfrm>
                        <a:prstGeom prst="rect">
                          <a:avLst/>
                        </a:prstGeom>
                      </p:spPr>
                    </p:pic>
                  </p:oleObj>
                </mc:Fallback>
              </mc:AlternateContent>
            </a:graphicData>
          </a:graphic>
        </p:graphicFrame>
      </p:grpSp>
      <p:grpSp>
        <p:nvGrpSpPr>
          <p:cNvPr id="10" name="组合 9"/>
          <p:cNvGrpSpPr/>
          <p:nvPr/>
        </p:nvGrpSpPr>
        <p:grpSpPr>
          <a:xfrm>
            <a:off x="2459355" y="4182110"/>
            <a:ext cx="8007350" cy="1916430"/>
            <a:chOff x="2581" y="2882"/>
            <a:chExt cx="12610" cy="3018"/>
          </a:xfrm>
        </p:grpSpPr>
        <p:graphicFrame>
          <p:nvGraphicFramePr>
            <p:cNvPr id="11" name="对象 10">
              <a:hlinkClick r:id="" action="ppaction://ole?verb="/>
            </p:cNvPr>
            <p:cNvGraphicFramePr>
              <a:graphicFrameLocks noChangeAspect="1"/>
            </p:cNvGraphicFramePr>
            <p:nvPr/>
          </p:nvGraphicFramePr>
          <p:xfrm>
            <a:off x="3779" y="2882"/>
            <a:ext cx="11365" cy="947"/>
          </p:xfrm>
          <a:graphic>
            <a:graphicData uri="http://schemas.openxmlformats.org/presentationml/2006/ole">
              <mc:AlternateContent xmlns:mc="http://schemas.openxmlformats.org/markup-compatibility/2006">
                <mc:Choice xmlns:v="urn:schemas-microsoft-com:vml" Requires="v">
                  <p:oleObj spid="_x0000_s5" name="" r:id="rId9" imgW="2895600" imgH="241300" progId="Equation.KSEE3">
                    <p:embed/>
                  </p:oleObj>
                </mc:Choice>
                <mc:Fallback>
                  <p:oleObj name="" r:id="rId9" imgW="2895600" imgH="241300" progId="Equation.KSEE3">
                    <p:embed/>
                    <p:pic>
                      <p:nvPicPr>
                        <p:cNvPr id="0" name="图片 7168"/>
                        <p:cNvPicPr/>
                        <p:nvPr/>
                      </p:nvPicPr>
                      <p:blipFill>
                        <a:blip r:embed="rId10"/>
                        <a:stretch>
                          <a:fillRect/>
                        </a:stretch>
                      </p:blipFill>
                      <p:spPr>
                        <a:xfrm>
                          <a:off x="3779" y="2882"/>
                          <a:ext cx="11365" cy="947"/>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2581" y="4164"/>
            <a:ext cx="5156" cy="1736"/>
          </p:xfrm>
          <a:graphic>
            <a:graphicData uri="http://schemas.openxmlformats.org/presentationml/2006/ole">
              <mc:AlternateContent xmlns:mc="http://schemas.openxmlformats.org/markup-compatibility/2006">
                <mc:Choice xmlns:v="urn:schemas-microsoft-com:vml" Requires="v">
                  <p:oleObj spid="_x0000_s13" name="" r:id="rId11" imgW="1282700" imgH="431800" progId="Equation.KSEE3">
                    <p:embed/>
                  </p:oleObj>
                </mc:Choice>
                <mc:Fallback>
                  <p:oleObj name="" r:id="rId11" imgW="1282700" imgH="431800" progId="Equation.KSEE3">
                    <p:embed/>
                    <p:pic>
                      <p:nvPicPr>
                        <p:cNvPr id="0" name="图片 7169"/>
                        <p:cNvPicPr/>
                        <p:nvPr/>
                      </p:nvPicPr>
                      <p:blipFill>
                        <a:blip r:embed="rId12"/>
                        <a:stretch>
                          <a:fillRect/>
                        </a:stretch>
                      </p:blipFill>
                      <p:spPr>
                        <a:xfrm>
                          <a:off x="2581" y="4164"/>
                          <a:ext cx="5156" cy="1736"/>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7770" y="3829"/>
            <a:ext cx="4206" cy="1736"/>
          </p:xfrm>
          <a:graphic>
            <a:graphicData uri="http://schemas.openxmlformats.org/presentationml/2006/ole">
              <mc:AlternateContent xmlns:mc="http://schemas.openxmlformats.org/markup-compatibility/2006">
                <mc:Choice xmlns:v="urn:schemas-microsoft-com:vml" Requires="v">
                  <p:oleObj spid="_x0000_s15" name="" r:id="rId13" imgW="800100" imgH="330200" progId="Equation.KSEE3">
                    <p:embed/>
                  </p:oleObj>
                </mc:Choice>
                <mc:Fallback>
                  <p:oleObj name="" r:id="rId13" imgW="800100" imgH="330200" progId="Equation.KSEE3">
                    <p:embed/>
                    <p:pic>
                      <p:nvPicPr>
                        <p:cNvPr id="0" name="图片 7170"/>
                        <p:cNvPicPr/>
                        <p:nvPr/>
                      </p:nvPicPr>
                      <p:blipFill>
                        <a:blip r:embed="rId14"/>
                        <a:stretch>
                          <a:fillRect/>
                        </a:stretch>
                      </p:blipFill>
                      <p:spPr>
                        <a:xfrm>
                          <a:off x="7770" y="3829"/>
                          <a:ext cx="4206" cy="1736"/>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12494" y="4498"/>
            <a:ext cx="2697" cy="1067"/>
          </p:xfrm>
          <a:graphic>
            <a:graphicData uri="http://schemas.openxmlformats.org/presentationml/2006/ole">
              <mc:AlternateContent xmlns:mc="http://schemas.openxmlformats.org/markup-compatibility/2006">
                <mc:Choice xmlns:v="urn:schemas-microsoft-com:vml" Requires="v">
                  <p:oleObj spid="_x0000_s17" name="" r:id="rId15" imgW="545465" imgH="215900" progId="Equation.KSEE3">
                    <p:embed/>
                  </p:oleObj>
                </mc:Choice>
                <mc:Fallback>
                  <p:oleObj name="" r:id="rId15" imgW="545465" imgH="215900" progId="Equation.KSEE3">
                    <p:embed/>
                    <p:pic>
                      <p:nvPicPr>
                        <p:cNvPr id="0" name="图片 7171"/>
                        <p:cNvPicPr/>
                        <p:nvPr/>
                      </p:nvPicPr>
                      <p:blipFill>
                        <a:blip r:embed="rId16"/>
                        <a:stretch>
                          <a:fillRect/>
                        </a:stretch>
                      </p:blipFill>
                      <p:spPr>
                        <a:xfrm>
                          <a:off x="12494" y="4498"/>
                          <a:ext cx="2697" cy="1067"/>
                        </a:xfrm>
                        <a:prstGeom prst="rect">
                          <a:avLst/>
                        </a:prstGeom>
                      </p:spPr>
                    </p:pic>
                  </p:oleObj>
                </mc:Fallback>
              </mc:AlternateContent>
            </a:graphicData>
          </a:graphic>
        </p:graphicFrame>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p:txBody>
          <a:bodyPr>
            <a:normAutofit/>
          </a:bodyPr>
          <a:lstStyle/>
          <a:p>
            <a:pPr>
              <a:lnSpc>
                <a:spcPct val="150000"/>
              </a:lnSpc>
            </a:pPr>
            <a:r>
              <a:rPr lang="zh-CN" altLang="en-US" sz="2400" dirty="0"/>
              <a:t>课上课下“九字”真言</a:t>
            </a:r>
            <a:endParaRPr lang="en-US" altLang="zh-CN" sz="2400" dirty="0"/>
          </a:p>
          <a:p>
            <a:pPr lvl="1">
              <a:lnSpc>
                <a:spcPct val="150000"/>
              </a:lnSpc>
            </a:pPr>
            <a:r>
              <a:rPr lang="zh-CN" altLang="en-US" sz="2000" dirty="0"/>
              <a:t>认真听，善摘录，勤思考</a:t>
            </a:r>
            <a:endParaRPr lang="en-US" altLang="zh-CN" sz="2000" dirty="0"/>
          </a:p>
          <a:p>
            <a:pPr lvl="1">
              <a:lnSpc>
                <a:spcPct val="150000"/>
              </a:lnSpc>
            </a:pPr>
            <a:r>
              <a:rPr lang="zh-CN" altLang="en-US" sz="2000" b="1" dirty="0">
                <a:solidFill>
                  <a:srgbClr val="FF0000"/>
                </a:solidFill>
              </a:rPr>
              <a:t>多温故，乐实践</a:t>
            </a:r>
            <a:r>
              <a:rPr lang="zh-CN" altLang="en-US" sz="2000" dirty="0"/>
              <a:t>，再发散</a:t>
            </a:r>
            <a:endParaRPr lang="en-US" altLang="zh-CN" sz="2000" dirty="0"/>
          </a:p>
          <a:p>
            <a:pPr>
              <a:lnSpc>
                <a:spcPct val="150000"/>
              </a:lnSpc>
            </a:pPr>
            <a:r>
              <a:rPr lang="zh-CN" altLang="en-US" sz="2400" dirty="0"/>
              <a:t>四不原则</a:t>
            </a:r>
            <a:endParaRPr lang="en-US" altLang="zh-CN" sz="2400" dirty="0"/>
          </a:p>
          <a:p>
            <a:pPr lvl="1">
              <a:lnSpc>
                <a:spcPct val="150000"/>
              </a:lnSpc>
            </a:pPr>
            <a:r>
              <a:rPr lang="zh-CN" altLang="en-US" sz="2000" dirty="0">
                <a:solidFill>
                  <a:srgbClr val="FF0000"/>
                </a:solidFill>
              </a:rPr>
              <a:t>不懒散惰性，不迟到早退</a:t>
            </a:r>
            <a:endParaRPr lang="en-US" altLang="zh-CN" sz="2000" dirty="0">
              <a:solidFill>
                <a:srgbClr val="FF0000"/>
              </a:solidFill>
            </a:endParaRPr>
          </a:p>
          <a:p>
            <a:pPr lvl="1">
              <a:lnSpc>
                <a:spcPct val="150000"/>
              </a:lnSpc>
            </a:pPr>
            <a:r>
              <a:rPr lang="zh-CN" altLang="en-US" sz="2000" dirty="0">
                <a:solidFill>
                  <a:srgbClr val="FF0000"/>
                </a:solidFill>
              </a:rPr>
              <a:t>不请假旷课，不拖延作业</a:t>
            </a:r>
            <a:endParaRPr lang="en-US" altLang="zh-CN" sz="2000" dirty="0">
              <a:solidFill>
                <a:srgbClr val="FF0000"/>
              </a:solidFill>
            </a:endParaRPr>
          </a:p>
          <a:p>
            <a:pPr>
              <a:lnSpc>
                <a:spcPct val="150000"/>
              </a:lnSpc>
            </a:pPr>
            <a:r>
              <a:rPr lang="zh-CN" altLang="en-US" sz="2400" dirty="0"/>
              <a:t>一点注意事项</a:t>
            </a:r>
            <a:endParaRPr lang="en-US" altLang="zh-CN" sz="2400" dirty="0"/>
          </a:p>
          <a:p>
            <a:pPr lvl="1">
              <a:lnSpc>
                <a:spcPct val="150000"/>
              </a:lnSpc>
            </a:pPr>
            <a:r>
              <a:rPr lang="zh-CN" altLang="en-US" sz="2000" dirty="0"/>
              <a:t>违反“四不原则”，不包就业和推荐就业</a:t>
            </a:r>
            <a:endParaRPr lang="en-US" altLang="zh-CN" sz="2000" dirty="0"/>
          </a:p>
        </p:txBody>
      </p:sp>
      <p:sp>
        <p:nvSpPr>
          <p:cNvPr id="3" name="标题 2"/>
          <p:cNvSpPr>
            <a:spLocks noGrp="1"/>
          </p:cNvSpPr>
          <p:nvPr>
            <p:ph type="title"/>
          </p:nvPr>
        </p:nvSpPr>
        <p:spPr/>
        <p:txBody>
          <a:bodyPr/>
          <a:lstStyle/>
          <a:p>
            <a:r>
              <a:rPr lang="zh-CN" altLang="en-US" dirty="0"/>
              <a:t>课程要求</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pPr fontAlgn="auto">
              <a:lnSpc>
                <a:spcPct val="150000"/>
              </a:lnSpc>
            </a:pPr>
            <a:r>
              <a:rPr lang="en-US" altLang="zh-CN"/>
              <a:t> </a:t>
            </a:r>
            <a:r>
              <a:rPr lang="zh-CN" altLang="en-US"/>
              <a:t>如果现在不知道具体的盒子编号，但是同样还是为了求解</a:t>
            </a:r>
            <a:r>
              <a:rPr lang="en-US" altLang="zh-CN">
                <a:sym typeface="+mn-ea"/>
              </a:rPr>
              <a:t>p</a:t>
            </a:r>
            <a:r>
              <a:rPr lang="en-US" altLang="zh-CN" baseline="-25000">
                <a:sym typeface="+mn-ea"/>
              </a:rPr>
              <a:t>1</a:t>
            </a:r>
            <a:r>
              <a:rPr lang="zh-CN" altLang="en-US">
                <a:sym typeface="+mn-ea"/>
              </a:rPr>
              <a:t>和</a:t>
            </a:r>
            <a:r>
              <a:rPr lang="en-US" altLang="zh-CN">
                <a:sym typeface="+mn-ea"/>
              </a:rPr>
              <a:t>p</a:t>
            </a:r>
            <a:r>
              <a:rPr lang="en-US" altLang="zh-CN" baseline="-25000">
                <a:sym typeface="+mn-ea"/>
              </a:rPr>
              <a:t>2</a:t>
            </a:r>
            <a:r>
              <a:rPr lang="zh-CN" altLang="en-US">
                <a:sym typeface="+mn-ea"/>
              </a:rPr>
              <a:t>的值，这个时候就相当于多了一个隐藏变量</a:t>
            </a:r>
            <a:r>
              <a:rPr lang="en-US" altLang="zh-CN">
                <a:sym typeface="+mn-ea"/>
              </a:rPr>
              <a:t>z, z</a:t>
            </a:r>
            <a:r>
              <a:rPr lang="zh-CN" altLang="en-US">
                <a:sym typeface="+mn-ea"/>
              </a:rPr>
              <a:t>表示的是每次抽取的时候选择的盒子编号，比如</a:t>
            </a:r>
            <a:r>
              <a:rPr lang="en-US" altLang="zh-CN">
                <a:sym typeface="+mn-ea"/>
              </a:rPr>
              <a:t>z1</a:t>
            </a:r>
            <a:r>
              <a:rPr lang="zh-CN" altLang="en-US">
                <a:sym typeface="+mn-ea"/>
              </a:rPr>
              <a:t>就表示第一次抽取的时候选择的是盒子</a:t>
            </a:r>
            <a:r>
              <a:rPr lang="en-US" altLang="zh-CN">
                <a:sym typeface="+mn-ea"/>
              </a:rPr>
              <a:t>1</a:t>
            </a:r>
            <a:r>
              <a:rPr lang="zh-CN" altLang="en-US">
                <a:sym typeface="+mn-ea"/>
              </a:rPr>
              <a:t>还是盒子</a:t>
            </a:r>
            <a:r>
              <a:rPr lang="en-US" altLang="zh-CN">
                <a:sym typeface="+mn-ea"/>
              </a:rPr>
              <a:t>2</a:t>
            </a:r>
            <a:r>
              <a:rPr lang="zh-CN" altLang="en-US">
                <a:sym typeface="+mn-ea"/>
              </a:rPr>
              <a:t>。</a:t>
            </a:r>
            <a:endParaRPr lang="zh-CN" altLang="en-US">
              <a:sym typeface="+mn-ea"/>
            </a:endParaRPr>
          </a:p>
        </p:txBody>
      </p:sp>
      <p:sp>
        <p:nvSpPr>
          <p:cNvPr id="4" name="标题 3"/>
          <p:cNvSpPr>
            <a:spLocks noGrp="1"/>
          </p:cNvSpPr>
          <p:nvPr>
            <p:ph type="title"/>
          </p:nvPr>
        </p:nvSpPr>
        <p:spPr/>
        <p:txBody>
          <a:bodyPr/>
          <a:p>
            <a:r>
              <a:rPr lang="en-US" altLang="zh-CN"/>
              <a:t>EM</a:t>
            </a:r>
            <a:r>
              <a:rPr lang="zh-CN" altLang="en-US"/>
              <a:t>算法直观案例</a:t>
            </a:r>
            <a:endParaRPr lang="zh-CN" altLang="en-US"/>
          </a:p>
        </p:txBody>
      </p:sp>
      <p:graphicFrame>
        <p:nvGraphicFramePr>
          <p:cNvPr id="5" name="表格 4"/>
          <p:cNvGraphicFramePr/>
          <p:nvPr/>
        </p:nvGraphicFramePr>
        <p:xfrm>
          <a:off x="1558290" y="3096895"/>
          <a:ext cx="9019193" cy="2514600"/>
        </p:xfrm>
        <a:graphic>
          <a:graphicData uri="http://schemas.openxmlformats.org/drawingml/2006/table">
            <a:tbl>
              <a:tblPr firstRow="1" bandRow="1">
                <a:tableStyleId>{1FECB4D8-DB02-4DC6-A0A2-4F2EBAE1DC90}</a:tableStyleId>
              </a:tblPr>
              <a:tblGrid>
                <a:gridCol w="1229995"/>
                <a:gridCol w="1066222"/>
                <a:gridCol w="1066223"/>
                <a:gridCol w="1066223"/>
                <a:gridCol w="1066223"/>
                <a:gridCol w="1066222"/>
                <a:gridCol w="2458085"/>
              </a:tblGrid>
              <a:tr h="637540">
                <a:tc>
                  <a:txBody>
                    <a:bodyPr/>
                    <a:p>
                      <a:pPr algn="ctr">
                        <a:buNone/>
                      </a:pPr>
                      <a:r>
                        <a:rPr lang="zh-CN" altLang="en-US"/>
                        <a:t>盒子编号</a:t>
                      </a:r>
                      <a:endParaRPr lang="zh-CN" altLang="en-US"/>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3</a:t>
                      </a:r>
                      <a:endParaRPr lang="en-US" altLang="zh-CN"/>
                    </a:p>
                  </a:txBody>
                  <a:tcPr anchor="ctr" anchorCtr="0"/>
                </a:tc>
                <a:tc>
                  <a:txBody>
                    <a:bodyPr/>
                    <a:p>
                      <a:pPr algn="ctr">
                        <a:buNone/>
                      </a:pPr>
                      <a:r>
                        <a:rPr lang="en-US" altLang="zh-CN"/>
                        <a:t>4</a:t>
                      </a:r>
                      <a:endParaRPr lang="en-US" altLang="zh-CN"/>
                    </a:p>
                  </a:txBody>
                  <a:tcPr anchor="ctr" anchorCtr="0"/>
                </a:tc>
                <a:tc>
                  <a:txBody>
                    <a:bodyPr/>
                    <a:p>
                      <a:pPr algn="ctr">
                        <a:buNone/>
                      </a:pPr>
                      <a:r>
                        <a:rPr lang="en-US" altLang="zh-CN"/>
                        <a:t>5</a:t>
                      </a:r>
                      <a:endParaRPr lang="en-US" altLang="zh-CN"/>
                    </a:p>
                  </a:txBody>
                  <a:tcPr anchor="ctr" anchorCtr="0"/>
                </a:tc>
                <a:tc>
                  <a:txBody>
                    <a:bodyPr/>
                    <a:p>
                      <a:pPr algn="ctr">
                        <a:buNone/>
                      </a:pPr>
                      <a:r>
                        <a:rPr lang="zh-CN" altLang="en-US"/>
                        <a:t>统计</a:t>
                      </a:r>
                      <a:endParaRPr lang="zh-CN" altLang="en-US"/>
                    </a:p>
                  </a:txBody>
                  <a:tcPr anchor="ctr" anchorCtr="0"/>
                </a:tc>
              </a:tr>
              <a:tr h="375285">
                <a:tc>
                  <a:txBody>
                    <a:bodyPr/>
                    <a:p>
                      <a:pPr algn="ctr">
                        <a:buNone/>
                      </a:pPr>
                      <a:r>
                        <a:rPr lang="en-US" altLang="zh-CN"/>
                        <a:t>z1</a:t>
                      </a:r>
                      <a:endParaRPr lang="en-US" altLang="zh-CN"/>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en-US" altLang="zh-CN"/>
                        <a:t>3</a:t>
                      </a:r>
                      <a:r>
                        <a:rPr lang="zh-CN" altLang="en-US"/>
                        <a:t>白</a:t>
                      </a:r>
                      <a:r>
                        <a:rPr lang="en-US" altLang="zh-CN"/>
                        <a:t>-2</a:t>
                      </a:r>
                      <a:r>
                        <a:rPr lang="zh-CN" altLang="en-US"/>
                        <a:t>黑</a:t>
                      </a:r>
                      <a:endParaRPr lang="zh-CN" altLang="en-US"/>
                    </a:p>
                  </a:txBody>
                  <a:tcPr anchor="ctr" anchorCtr="0"/>
                </a:tc>
              </a:tr>
              <a:tr h="375285">
                <a:tc>
                  <a:txBody>
                    <a:bodyPr/>
                    <a:p>
                      <a:pPr algn="ctr">
                        <a:buNone/>
                      </a:pPr>
                      <a:r>
                        <a:rPr lang="en-US" altLang="zh-CN"/>
                        <a:t>z2</a:t>
                      </a:r>
                      <a:endParaRPr lang="en-US" altLang="zh-CN"/>
                    </a:p>
                  </a:txBody>
                  <a:tcPr anchor="ctr" anchorCtr="0"/>
                </a:tc>
                <a:tc>
                  <a:txBody>
                    <a:bodyPr/>
                    <a:p>
                      <a:pPr algn="ctr">
                        <a:buNone/>
                      </a:pPr>
                      <a:r>
                        <a:rPr lang="zh-CN" altLang="en-US"/>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en-US" altLang="zh-CN"/>
                        <a:t>2</a:t>
                      </a:r>
                      <a:r>
                        <a:rPr lang="zh-CN" altLang="en-US"/>
                        <a:t>白</a:t>
                      </a:r>
                      <a:r>
                        <a:rPr lang="en-US" altLang="zh-CN"/>
                        <a:t>-3</a:t>
                      </a:r>
                      <a:r>
                        <a:rPr lang="zh-CN" altLang="en-US"/>
                        <a:t>黑</a:t>
                      </a:r>
                      <a:endParaRPr lang="zh-CN" altLang="en-US"/>
                    </a:p>
                  </a:txBody>
                  <a:tcPr anchor="ctr" anchorCtr="0"/>
                </a:tc>
              </a:tr>
              <a:tr h="375285">
                <a:tc>
                  <a:txBody>
                    <a:bodyPr/>
                    <a:p>
                      <a:pPr algn="ctr">
                        <a:buNone/>
                      </a:pPr>
                      <a:r>
                        <a:rPr lang="en-US" altLang="zh-CN"/>
                        <a:t>z3</a:t>
                      </a:r>
                      <a:endParaRPr lang="en-US" altLang="zh-CN"/>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a:t>黑</a:t>
                      </a:r>
                      <a:endParaRPr lang="zh-CN" altLang="en-US"/>
                    </a:p>
                  </a:txBody>
                  <a:tcPr anchor="ctr" anchorCtr="0"/>
                </a:tc>
                <a:tc>
                  <a:txBody>
                    <a:bodyPr/>
                    <a:p>
                      <a:pPr algn="ctr">
                        <a:buNone/>
                      </a:pPr>
                      <a:r>
                        <a:rPr lang="en-US" altLang="zh-CN"/>
                        <a:t>1</a:t>
                      </a:r>
                      <a:r>
                        <a:rPr lang="zh-CN" altLang="en-US"/>
                        <a:t>白</a:t>
                      </a:r>
                      <a:r>
                        <a:rPr lang="en-US" altLang="zh-CN"/>
                        <a:t>-4</a:t>
                      </a:r>
                      <a:r>
                        <a:rPr lang="zh-CN" altLang="en-US"/>
                        <a:t>黑</a:t>
                      </a:r>
                      <a:endParaRPr lang="zh-CN" altLang="en-US"/>
                    </a:p>
                  </a:txBody>
                  <a:tcPr anchor="ctr" anchorCtr="0"/>
                </a:tc>
              </a:tr>
              <a:tr h="375920">
                <a:tc>
                  <a:txBody>
                    <a:bodyPr/>
                    <a:p>
                      <a:pPr algn="ctr">
                        <a:buNone/>
                      </a:pPr>
                      <a:r>
                        <a:rPr lang="en-US" altLang="zh-CN"/>
                        <a:t>z4</a:t>
                      </a:r>
                      <a:endParaRPr lang="en-US" altLang="zh-CN"/>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a:t>黑</a:t>
                      </a:r>
                      <a:endParaRPr lang="zh-CN" altLang="en-US"/>
                    </a:p>
                  </a:txBody>
                  <a:tcPr anchor="ctr" anchorCtr="0"/>
                </a:tc>
                <a:tc>
                  <a:txBody>
                    <a:bodyPr/>
                    <a:p>
                      <a:pPr algn="ctr">
                        <a:buNone/>
                      </a:pPr>
                      <a:r>
                        <a:rPr lang="zh-CN" altLang="en-US"/>
                        <a:t>白</a:t>
                      </a:r>
                      <a:endParaRPr lang="zh-CN" altLang="en-US"/>
                    </a:p>
                  </a:txBody>
                  <a:tcPr anchor="ctr" anchorCtr="0"/>
                </a:tc>
                <a:tc>
                  <a:txBody>
                    <a:bodyPr/>
                    <a:p>
                      <a:pPr algn="ctr">
                        <a:buNone/>
                      </a:pPr>
                      <a:r>
                        <a:rPr lang="en-US" altLang="zh-CN"/>
                        <a:t>3</a:t>
                      </a:r>
                      <a:r>
                        <a:rPr lang="zh-CN" altLang="en-US"/>
                        <a:t>白</a:t>
                      </a:r>
                      <a:r>
                        <a:rPr lang="en-US" altLang="zh-CN"/>
                        <a:t>-2</a:t>
                      </a:r>
                      <a:r>
                        <a:rPr lang="zh-CN" altLang="en-US"/>
                        <a:t>黑</a:t>
                      </a:r>
                      <a:endParaRPr lang="zh-CN" altLang="en-US"/>
                    </a:p>
                  </a:txBody>
                  <a:tcPr anchor="ctr" anchorCtr="0"/>
                </a:tc>
              </a:tr>
              <a:tr h="375285">
                <a:tc>
                  <a:txBody>
                    <a:bodyPr/>
                    <a:p>
                      <a:pPr algn="ctr">
                        <a:buNone/>
                      </a:pPr>
                      <a:r>
                        <a:rPr lang="en-US" altLang="zh-CN"/>
                        <a:t>z5</a:t>
                      </a:r>
                      <a:endParaRPr lang="en-US" altLang="zh-CN"/>
                    </a:p>
                  </a:txBody>
                  <a:tcPr anchor="ctr" anchorCtr="0"/>
                </a:tc>
                <a:tc>
                  <a:txBody>
                    <a:bodyPr/>
                    <a:p>
                      <a:pPr algn="ctr">
                        <a:buNone/>
                      </a:pPr>
                      <a:r>
                        <a:rPr lang="zh-CN" altLang="en-US"/>
                        <a:t>黑</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a:t>黑</a:t>
                      </a:r>
                      <a:endParaRPr lang="zh-CN" altLang="en-US"/>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a:t>黑</a:t>
                      </a:r>
                      <a:endParaRPr lang="zh-CN" altLang="en-US"/>
                    </a:p>
                  </a:txBody>
                  <a:tcPr anchor="ctr" anchorCtr="0"/>
                </a:tc>
                <a:tc>
                  <a:txBody>
                    <a:bodyPr/>
                    <a:p>
                      <a:pPr algn="ctr">
                        <a:buNone/>
                      </a:pPr>
                      <a:r>
                        <a:rPr lang="en-US" altLang="zh-CN"/>
                        <a:t>2</a:t>
                      </a:r>
                      <a:r>
                        <a:rPr lang="zh-CN" altLang="en-US"/>
                        <a:t>白</a:t>
                      </a:r>
                      <a:r>
                        <a:rPr lang="en-US" altLang="zh-CN"/>
                        <a:t>-3</a:t>
                      </a:r>
                      <a:r>
                        <a:rPr lang="zh-CN" altLang="en-US"/>
                        <a:t>黑</a:t>
                      </a:r>
                      <a:endParaRPr lang="zh-CN" altLang="en-US"/>
                    </a:p>
                  </a:txBody>
                  <a:tcPr anchor="ctr" anchorCtr="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06095" y="1014730"/>
            <a:ext cx="11178540" cy="1209040"/>
          </a:xfrm>
        </p:spPr>
        <p:txBody>
          <a:bodyPr>
            <a:normAutofit fontScale="90000"/>
          </a:bodyPr>
          <a:p>
            <a:pPr fontAlgn="auto">
              <a:lnSpc>
                <a:spcPct val="150000"/>
              </a:lnSpc>
            </a:pPr>
            <a:r>
              <a:rPr lang="en-US" altLang="zh-CN"/>
              <a:t> </a:t>
            </a:r>
            <a:r>
              <a:rPr lang="zh-CN" altLang="en-US"/>
              <a:t>随机初始一个概率值：</a:t>
            </a:r>
            <a:r>
              <a:rPr lang="en-US" altLang="zh-CN">
                <a:sym typeface="+mn-ea"/>
              </a:rPr>
              <a:t>p</a:t>
            </a:r>
            <a:r>
              <a:rPr lang="en-US" altLang="zh-CN" baseline="-25000">
                <a:sym typeface="+mn-ea"/>
              </a:rPr>
              <a:t>1</a:t>
            </a:r>
            <a:r>
              <a:rPr lang="en-US" altLang="zh-CN">
                <a:sym typeface="+mn-ea"/>
              </a:rPr>
              <a:t>=0.1</a:t>
            </a:r>
            <a:r>
              <a:rPr lang="zh-CN" altLang="en-US">
                <a:sym typeface="+mn-ea"/>
              </a:rPr>
              <a:t>和</a:t>
            </a:r>
            <a:r>
              <a:rPr lang="en-US" altLang="zh-CN">
                <a:sym typeface="+mn-ea"/>
              </a:rPr>
              <a:t>p</a:t>
            </a:r>
            <a:r>
              <a:rPr lang="en-US" altLang="zh-CN" baseline="-25000">
                <a:sym typeface="+mn-ea"/>
              </a:rPr>
              <a:t>2</a:t>
            </a:r>
            <a:r>
              <a:rPr lang="en-US" altLang="zh-CN">
                <a:sym typeface="+mn-ea"/>
              </a:rPr>
              <a:t>=0.9</a:t>
            </a:r>
            <a:r>
              <a:rPr lang="zh-CN" altLang="en-US">
                <a:sym typeface="+mn-ea"/>
              </a:rPr>
              <a:t>；然后使用最大似然估计计算每轮操作中从两个盒子中抽取的最大概率。然后计算出来的</a:t>
            </a:r>
            <a:r>
              <a:rPr lang="en-US" altLang="zh-CN">
                <a:sym typeface="+mn-ea"/>
              </a:rPr>
              <a:t>z</a:t>
            </a:r>
            <a:r>
              <a:rPr lang="zh-CN" altLang="en-US">
                <a:sym typeface="+mn-ea"/>
              </a:rPr>
              <a:t>值，重新使用极大似然估计法则估计概率值。</a:t>
            </a:r>
            <a:endParaRPr lang="zh-CN" altLang="en-US">
              <a:sym typeface="+mn-ea"/>
            </a:endParaRPr>
          </a:p>
        </p:txBody>
      </p:sp>
      <p:sp>
        <p:nvSpPr>
          <p:cNvPr id="4" name="标题 3"/>
          <p:cNvSpPr>
            <a:spLocks noGrp="1"/>
          </p:cNvSpPr>
          <p:nvPr>
            <p:ph type="title"/>
          </p:nvPr>
        </p:nvSpPr>
        <p:spPr/>
        <p:txBody>
          <a:bodyPr/>
          <a:p>
            <a:r>
              <a:rPr lang="en-US" altLang="zh-CN"/>
              <a:t>EM</a:t>
            </a:r>
            <a:r>
              <a:rPr lang="zh-CN" altLang="en-US"/>
              <a:t>算法直观案例</a:t>
            </a:r>
            <a:endParaRPr lang="zh-CN" altLang="en-US"/>
          </a:p>
        </p:txBody>
      </p:sp>
      <p:graphicFrame>
        <p:nvGraphicFramePr>
          <p:cNvPr id="5" name="表格 4"/>
          <p:cNvGraphicFramePr/>
          <p:nvPr/>
        </p:nvGraphicFramePr>
        <p:xfrm>
          <a:off x="506095" y="3639820"/>
          <a:ext cx="4902835" cy="2648585"/>
        </p:xfrm>
        <a:graphic>
          <a:graphicData uri="http://schemas.openxmlformats.org/drawingml/2006/table">
            <a:tbl>
              <a:tblPr firstRow="1" bandRow="1">
                <a:tableStyleId>{1FECB4D8-DB02-4DC6-A0A2-4F2EBAE1DC90}</a:tableStyleId>
              </a:tblPr>
              <a:tblGrid>
                <a:gridCol w="1793240"/>
                <a:gridCol w="1555115"/>
                <a:gridCol w="1554480"/>
              </a:tblGrid>
              <a:tr h="671830">
                <a:tc>
                  <a:txBody>
                    <a:bodyPr/>
                    <a:p>
                      <a:pPr algn="ctr">
                        <a:buNone/>
                      </a:pPr>
                      <a:r>
                        <a:rPr lang="zh-CN" altLang="en-US"/>
                        <a:t>轮数</a:t>
                      </a:r>
                      <a:endParaRPr lang="zh-CN" altLang="en-US"/>
                    </a:p>
                  </a:txBody>
                  <a:tcPr anchor="ctr" anchorCtr="0"/>
                </a:tc>
                <a:tc>
                  <a:txBody>
                    <a:bodyPr/>
                    <a:p>
                      <a:pPr algn="ctr">
                        <a:buNone/>
                      </a:pPr>
                      <a:r>
                        <a:rPr lang="zh-CN" altLang="en-US"/>
                        <a:t>盒子</a:t>
                      </a:r>
                      <a:r>
                        <a:rPr lang="en-US" altLang="zh-CN"/>
                        <a:t>1</a:t>
                      </a:r>
                      <a:endParaRPr lang="en-US" altLang="zh-CN"/>
                    </a:p>
                  </a:txBody>
                  <a:tcPr anchor="ctr" anchorCtr="0"/>
                </a:tc>
                <a:tc>
                  <a:txBody>
                    <a:bodyPr/>
                    <a:p>
                      <a:pPr algn="ctr">
                        <a:buNone/>
                      </a:pPr>
                      <a:r>
                        <a:rPr lang="zh-CN" altLang="en-US"/>
                        <a:t>盒子</a:t>
                      </a:r>
                      <a:r>
                        <a:rPr lang="en-US" altLang="zh-CN"/>
                        <a:t>2</a:t>
                      </a:r>
                      <a:endParaRPr lang="en-US" altLang="zh-CN"/>
                    </a:p>
                  </a:txBody>
                  <a:tcPr anchor="ctr" anchorCtr="0"/>
                </a:tc>
              </a:tr>
              <a:tr h="394970">
                <a:tc>
                  <a:txBody>
                    <a:bodyPr/>
                    <a:p>
                      <a:pPr algn="ctr">
                        <a:buNone/>
                      </a:pPr>
                      <a:r>
                        <a:rPr lang="en-US" altLang="zh-CN"/>
                        <a:t>1</a:t>
                      </a:r>
                      <a:endParaRPr lang="en-US" altLang="zh-CN"/>
                    </a:p>
                  </a:txBody>
                  <a:tcPr anchor="ctr" anchorCtr="0"/>
                </a:tc>
                <a:tc>
                  <a:txBody>
                    <a:bodyPr/>
                    <a:p>
                      <a:pPr algn="ctr">
                        <a:buNone/>
                      </a:pPr>
                      <a:r>
                        <a:rPr lang="en-US" altLang="zh-CN"/>
                        <a:t>0.00081</a:t>
                      </a:r>
                      <a:endParaRPr lang="en-US" altLang="zh-CN"/>
                    </a:p>
                  </a:txBody>
                  <a:tcPr anchor="ctr" anchorCtr="0"/>
                </a:tc>
                <a:tc>
                  <a:txBody>
                    <a:bodyPr/>
                    <a:p>
                      <a:pPr algn="ctr">
                        <a:buNone/>
                      </a:pPr>
                      <a:r>
                        <a:rPr lang="en-US" altLang="zh-CN" b="1"/>
                        <a:t>0.00729</a:t>
                      </a:r>
                      <a:endParaRPr lang="en-US" altLang="zh-CN" b="1"/>
                    </a:p>
                  </a:txBody>
                  <a:tcPr anchor="ctr" anchorCtr="0"/>
                </a:tc>
              </a:tr>
              <a:tr h="395605">
                <a:tc>
                  <a:txBody>
                    <a:bodyPr/>
                    <a:p>
                      <a:pPr algn="ctr">
                        <a:buNone/>
                      </a:pPr>
                      <a:r>
                        <a:rPr lang="en-US" altLang="zh-CN"/>
                        <a:t>2</a:t>
                      </a:r>
                      <a:endParaRPr lang="en-US" altLang="zh-CN"/>
                    </a:p>
                  </a:txBody>
                  <a:tcPr anchor="ctr" anchorCtr="0"/>
                </a:tc>
                <a:tc>
                  <a:txBody>
                    <a:bodyPr/>
                    <a:p>
                      <a:pPr algn="ctr">
                        <a:buNone/>
                      </a:pPr>
                      <a:r>
                        <a:rPr lang="en-US" altLang="zh-CN" b="1"/>
                        <a:t>0.00729</a:t>
                      </a:r>
                      <a:endParaRPr lang="en-US" altLang="zh-CN" b="1"/>
                    </a:p>
                  </a:txBody>
                  <a:tcPr anchor="ctr" anchorCtr="0"/>
                </a:tc>
                <a:tc>
                  <a:txBody>
                    <a:bodyPr/>
                    <a:p>
                      <a:pPr algn="ctr">
                        <a:buNone/>
                      </a:pPr>
                      <a:r>
                        <a:rPr lang="en-US" altLang="zh-CN"/>
                        <a:t>0.00081</a:t>
                      </a:r>
                      <a:endParaRPr lang="en-US" altLang="zh-CN"/>
                    </a:p>
                  </a:txBody>
                  <a:tcPr anchor="ctr" anchorCtr="0"/>
                </a:tc>
              </a:tr>
              <a:tr h="395605">
                <a:tc>
                  <a:txBody>
                    <a:bodyPr/>
                    <a:p>
                      <a:pPr algn="ctr">
                        <a:buNone/>
                      </a:pPr>
                      <a:r>
                        <a:rPr lang="en-US" altLang="zh-CN"/>
                        <a:t>3</a:t>
                      </a:r>
                      <a:endParaRPr lang="en-US" altLang="zh-CN"/>
                    </a:p>
                  </a:txBody>
                  <a:tcPr anchor="ctr" anchorCtr="0"/>
                </a:tc>
                <a:tc>
                  <a:txBody>
                    <a:bodyPr/>
                    <a:p>
                      <a:pPr algn="ctr">
                        <a:buNone/>
                      </a:pPr>
                      <a:r>
                        <a:rPr lang="zh-CN" altLang="en-US" b="1"/>
                        <a:t>0.06561</a:t>
                      </a:r>
                      <a:endParaRPr lang="zh-CN" altLang="en-US" b="1"/>
                    </a:p>
                  </a:txBody>
                  <a:tcPr anchor="ctr" anchorCtr="0"/>
                </a:tc>
                <a:tc>
                  <a:txBody>
                    <a:bodyPr/>
                    <a:p>
                      <a:pPr algn="ctr">
                        <a:buNone/>
                      </a:pPr>
                      <a:r>
                        <a:rPr lang="zh-CN" altLang="en-US"/>
                        <a:t>0.00009</a:t>
                      </a:r>
                      <a:endParaRPr lang="zh-CN" altLang="en-US"/>
                    </a:p>
                  </a:txBody>
                  <a:tcPr anchor="ctr" anchorCtr="0"/>
                </a:tc>
              </a:tr>
              <a:tr h="394970">
                <a:tc>
                  <a:txBody>
                    <a:bodyPr/>
                    <a:p>
                      <a:pPr algn="ctr">
                        <a:buNone/>
                      </a:pPr>
                      <a:r>
                        <a:rPr lang="en-US" altLang="zh-CN"/>
                        <a:t>4</a:t>
                      </a:r>
                      <a:endParaRPr lang="en-US" altLang="zh-CN"/>
                    </a:p>
                  </a:txBody>
                  <a:tcPr anchor="ctr" anchorCtr="0"/>
                </a:tc>
                <a:tc>
                  <a:txBody>
                    <a:bodyPr/>
                    <a:p>
                      <a:pPr algn="ctr">
                        <a:buNone/>
                      </a:pPr>
                      <a:r>
                        <a:rPr lang="en-US" altLang="zh-CN"/>
                        <a:t>0.00081</a:t>
                      </a:r>
                      <a:endParaRPr lang="en-US" altLang="zh-CN"/>
                    </a:p>
                  </a:txBody>
                  <a:tcPr anchor="ctr" anchorCtr="0"/>
                </a:tc>
                <a:tc>
                  <a:txBody>
                    <a:bodyPr/>
                    <a:p>
                      <a:pPr algn="ctr">
                        <a:buNone/>
                      </a:pPr>
                      <a:r>
                        <a:rPr lang="en-US" altLang="zh-CN" b="1"/>
                        <a:t>0.00729</a:t>
                      </a:r>
                      <a:endParaRPr lang="en-US" altLang="zh-CN" b="1"/>
                    </a:p>
                  </a:txBody>
                  <a:tcPr anchor="ctr" anchorCtr="0"/>
                </a:tc>
              </a:tr>
              <a:tr h="395605">
                <a:tc>
                  <a:txBody>
                    <a:bodyPr/>
                    <a:p>
                      <a:pPr algn="ctr">
                        <a:buNone/>
                      </a:pPr>
                      <a:r>
                        <a:rPr lang="en-US" altLang="zh-CN"/>
                        <a:t>5</a:t>
                      </a:r>
                      <a:endParaRPr lang="en-US" altLang="zh-CN"/>
                    </a:p>
                  </a:txBody>
                  <a:tcPr anchor="ctr" anchorCtr="0"/>
                </a:tc>
                <a:tc>
                  <a:txBody>
                    <a:bodyPr/>
                    <a:p>
                      <a:pPr algn="ctr">
                        <a:buNone/>
                      </a:pPr>
                      <a:r>
                        <a:rPr lang="en-US" altLang="zh-CN" b="1"/>
                        <a:t>0.00729</a:t>
                      </a:r>
                      <a:endParaRPr lang="en-US" altLang="zh-CN" b="1"/>
                    </a:p>
                  </a:txBody>
                  <a:tcPr anchor="ctr" anchorCtr="0"/>
                </a:tc>
                <a:tc>
                  <a:txBody>
                    <a:bodyPr/>
                    <a:p>
                      <a:pPr algn="ctr">
                        <a:buNone/>
                      </a:pPr>
                      <a:r>
                        <a:rPr lang="en-US" altLang="zh-CN"/>
                        <a:t>0.00081</a:t>
                      </a:r>
                      <a:endParaRPr lang="en-US" altLang="zh-CN"/>
                    </a:p>
                  </a:txBody>
                  <a:tcPr anchor="ctr" anchorCtr="0"/>
                </a:tc>
              </a:tr>
            </a:tbl>
          </a:graphicData>
        </a:graphic>
      </p:graphicFrame>
      <p:graphicFrame>
        <p:nvGraphicFramePr>
          <p:cNvPr id="2" name="对象 1">
            <a:hlinkClick r:id="" action="ppaction://ole?verb="/>
          </p:cNvPr>
          <p:cNvGraphicFramePr>
            <a:graphicFrameLocks noChangeAspect="1"/>
          </p:cNvGraphicFramePr>
          <p:nvPr/>
        </p:nvGraphicFramePr>
        <p:xfrm>
          <a:off x="797878" y="2098993"/>
          <a:ext cx="5723255" cy="655320"/>
        </p:xfrm>
        <a:graphic>
          <a:graphicData uri="http://schemas.openxmlformats.org/presentationml/2006/ole">
            <mc:AlternateContent xmlns:mc="http://schemas.openxmlformats.org/markup-compatibility/2006">
              <mc:Choice xmlns:v="urn:schemas-microsoft-com:vml" Requires="v">
                <p:oleObj spid="_x0000_s8193" name="" r:id="rId1" imgW="2222500" imgH="254000" progId="Equation.KSEE3">
                  <p:embed/>
                </p:oleObj>
              </mc:Choice>
              <mc:Fallback>
                <p:oleObj name="" r:id="rId1" imgW="2222500" imgH="254000" progId="Equation.KSEE3">
                  <p:embed/>
                  <p:pic>
                    <p:nvPicPr>
                      <p:cNvPr id="0" name="图片 8192"/>
                      <p:cNvPicPr/>
                      <p:nvPr/>
                    </p:nvPicPr>
                    <p:blipFill>
                      <a:blip r:embed="rId2"/>
                      <a:stretch>
                        <a:fillRect/>
                      </a:stretch>
                    </p:blipFill>
                    <p:spPr>
                      <a:xfrm>
                        <a:off x="797878" y="2098993"/>
                        <a:ext cx="5723255" cy="65532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797878" y="2804478"/>
          <a:ext cx="5887085" cy="655320"/>
        </p:xfrm>
        <a:graphic>
          <a:graphicData uri="http://schemas.openxmlformats.org/presentationml/2006/ole">
            <mc:AlternateContent xmlns:mc="http://schemas.openxmlformats.org/markup-compatibility/2006">
              <mc:Choice xmlns:v="urn:schemas-microsoft-com:vml" Requires="v">
                <p:oleObj spid="_x0000_s8" name="" r:id="rId3" imgW="2286000" imgH="254000" progId="Equation.KSEE3">
                  <p:embed/>
                </p:oleObj>
              </mc:Choice>
              <mc:Fallback>
                <p:oleObj name="" r:id="rId3" imgW="2286000" imgH="254000" progId="Equation.KSEE3">
                  <p:embed/>
                  <p:pic>
                    <p:nvPicPr>
                      <p:cNvPr id="0" name="图片 8192"/>
                      <p:cNvPicPr/>
                      <p:nvPr/>
                    </p:nvPicPr>
                    <p:blipFill>
                      <a:blip r:embed="rId4"/>
                      <a:stretch>
                        <a:fillRect/>
                      </a:stretch>
                    </p:blipFill>
                    <p:spPr>
                      <a:xfrm>
                        <a:off x="797878" y="2804478"/>
                        <a:ext cx="5887085" cy="65532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7768590" y="2624455"/>
          <a:ext cx="2585720" cy="1015365"/>
        </p:xfrm>
        <a:graphic>
          <a:graphicData uri="http://schemas.openxmlformats.org/presentationml/2006/ole">
            <mc:AlternateContent xmlns:mc="http://schemas.openxmlformats.org/markup-compatibility/2006">
              <mc:Choice xmlns:v="urn:schemas-microsoft-com:vml" Requires="v">
                <p:oleObj spid="_x0000_s8194" name="" r:id="rId5" imgW="1002665" imgH="393700" progId="Equation.KSEE3">
                  <p:embed/>
                </p:oleObj>
              </mc:Choice>
              <mc:Fallback>
                <p:oleObj name="" r:id="rId5" imgW="1002665" imgH="393700" progId="Equation.KSEE3">
                  <p:embed/>
                  <p:pic>
                    <p:nvPicPr>
                      <p:cNvPr id="0" name="图片 8193"/>
                      <p:cNvPicPr/>
                      <p:nvPr/>
                    </p:nvPicPr>
                    <p:blipFill>
                      <a:blip r:embed="rId6"/>
                      <a:stretch>
                        <a:fillRect/>
                      </a:stretch>
                    </p:blipFill>
                    <p:spPr>
                      <a:xfrm>
                        <a:off x="7768590" y="2624455"/>
                        <a:ext cx="2585720" cy="1015365"/>
                      </a:xfrm>
                      <a:prstGeom prst="rect">
                        <a:avLst/>
                      </a:prstGeom>
                    </p:spPr>
                  </p:pic>
                </p:oleObj>
              </mc:Fallback>
            </mc:AlternateContent>
          </a:graphicData>
        </a:graphic>
      </p:graphicFrame>
      <p:graphicFrame>
        <p:nvGraphicFramePr>
          <p:cNvPr id="14" name="表格 13"/>
          <p:cNvGraphicFramePr/>
          <p:nvPr/>
        </p:nvGraphicFramePr>
        <p:xfrm>
          <a:off x="6781800" y="3733800"/>
          <a:ext cx="4902835" cy="2648585"/>
        </p:xfrm>
        <a:graphic>
          <a:graphicData uri="http://schemas.openxmlformats.org/drawingml/2006/table">
            <a:tbl>
              <a:tblPr firstRow="1" bandRow="1">
                <a:tableStyleId>{1FECB4D8-DB02-4DC6-A0A2-4F2EBAE1DC90}</a:tableStyleId>
              </a:tblPr>
              <a:tblGrid>
                <a:gridCol w="1793240"/>
                <a:gridCol w="1555115"/>
                <a:gridCol w="1554480"/>
              </a:tblGrid>
              <a:tr h="671830">
                <a:tc>
                  <a:txBody>
                    <a:bodyPr/>
                    <a:p>
                      <a:pPr algn="ctr">
                        <a:buNone/>
                      </a:pPr>
                      <a:r>
                        <a:rPr lang="zh-CN" altLang="en-US"/>
                        <a:t>轮数</a:t>
                      </a:r>
                      <a:endParaRPr lang="zh-CN" altLang="en-US"/>
                    </a:p>
                  </a:txBody>
                  <a:tcPr anchor="ctr" anchorCtr="0"/>
                </a:tc>
                <a:tc>
                  <a:txBody>
                    <a:bodyPr/>
                    <a:p>
                      <a:pPr algn="ctr">
                        <a:buNone/>
                      </a:pPr>
                      <a:r>
                        <a:rPr lang="zh-CN" altLang="en-US"/>
                        <a:t>盒子</a:t>
                      </a:r>
                      <a:r>
                        <a:rPr lang="en-US" altLang="zh-CN"/>
                        <a:t>1</a:t>
                      </a:r>
                      <a:endParaRPr lang="en-US" altLang="zh-CN"/>
                    </a:p>
                  </a:txBody>
                  <a:tcPr anchor="ctr" anchorCtr="0"/>
                </a:tc>
                <a:tc>
                  <a:txBody>
                    <a:bodyPr/>
                    <a:p>
                      <a:pPr algn="ctr">
                        <a:buNone/>
                      </a:pPr>
                      <a:r>
                        <a:rPr lang="zh-CN" altLang="en-US"/>
                        <a:t>盒子</a:t>
                      </a:r>
                      <a:r>
                        <a:rPr lang="en-US" altLang="zh-CN"/>
                        <a:t>2</a:t>
                      </a:r>
                      <a:endParaRPr lang="en-US" altLang="zh-CN"/>
                    </a:p>
                  </a:txBody>
                  <a:tcPr anchor="ctr" anchorCtr="0"/>
                </a:tc>
              </a:tr>
              <a:tr h="394970">
                <a:tc>
                  <a:txBody>
                    <a:bodyPr/>
                    <a:p>
                      <a:pPr algn="ctr">
                        <a:buNone/>
                      </a:pPr>
                      <a:r>
                        <a:rPr lang="en-US" altLang="zh-CN"/>
                        <a:t>1</a:t>
                      </a:r>
                      <a:endParaRPr lang="en-US" altLang="zh-CN"/>
                    </a:p>
                  </a:txBody>
                  <a:tcPr anchor="ctr" anchorCtr="0"/>
                </a:tc>
                <a:tc>
                  <a:txBody>
                    <a:bodyPr/>
                    <a:p>
                      <a:pPr algn="ctr">
                        <a:buNone/>
                      </a:pPr>
                      <a:r>
                        <a:rPr lang="en-US" altLang="zh-CN"/>
                        <a:t>0.01565</a:t>
                      </a:r>
                      <a:endParaRPr lang="en-US" altLang="zh-CN"/>
                    </a:p>
                  </a:txBody>
                  <a:tcPr anchor="ctr" anchorCtr="0"/>
                </a:tc>
                <a:tc>
                  <a:txBody>
                    <a:bodyPr/>
                    <a:p>
                      <a:pPr algn="ctr">
                        <a:buNone/>
                      </a:pPr>
                      <a:r>
                        <a:rPr lang="en-US" altLang="zh-CN" b="1"/>
                        <a:t>0.03456</a:t>
                      </a:r>
                      <a:endParaRPr lang="en-US" altLang="zh-CN" b="1"/>
                    </a:p>
                  </a:txBody>
                  <a:tcPr anchor="ctr" anchorCtr="0"/>
                </a:tc>
              </a:tr>
              <a:tr h="395605">
                <a:tc>
                  <a:txBody>
                    <a:bodyPr/>
                    <a:p>
                      <a:pPr algn="ctr">
                        <a:buNone/>
                      </a:pPr>
                      <a:r>
                        <a:rPr lang="en-US" altLang="zh-CN"/>
                        <a:t>2</a:t>
                      </a:r>
                      <a:endParaRPr lang="en-US" altLang="zh-CN"/>
                    </a:p>
                  </a:txBody>
                  <a:tcPr anchor="ctr" anchorCtr="0"/>
                </a:tc>
                <a:tc>
                  <a:txBody>
                    <a:bodyPr/>
                    <a:p>
                      <a:pPr algn="ctr">
                        <a:buNone/>
                      </a:pPr>
                      <a:r>
                        <a:rPr lang="en-US" altLang="zh-CN" b="1"/>
                        <a:t>0.0313</a:t>
                      </a:r>
                      <a:endParaRPr lang="en-US" altLang="zh-CN" b="1"/>
                    </a:p>
                  </a:txBody>
                  <a:tcPr anchor="ctr" anchorCtr="0"/>
                </a:tc>
                <a:tc>
                  <a:txBody>
                    <a:bodyPr/>
                    <a:p>
                      <a:pPr algn="ctr">
                        <a:buNone/>
                      </a:pPr>
                      <a:r>
                        <a:rPr lang="en-US" altLang="zh-CN"/>
                        <a:t>0.02304</a:t>
                      </a:r>
                      <a:endParaRPr lang="en-US" altLang="zh-CN"/>
                    </a:p>
                  </a:txBody>
                  <a:tcPr anchor="ctr" anchorCtr="0"/>
                </a:tc>
              </a:tr>
              <a:tr h="395605">
                <a:tc>
                  <a:txBody>
                    <a:bodyPr/>
                    <a:p>
                      <a:pPr algn="ctr">
                        <a:buNone/>
                      </a:pPr>
                      <a:r>
                        <a:rPr lang="en-US" altLang="zh-CN"/>
                        <a:t>3</a:t>
                      </a:r>
                      <a:endParaRPr lang="en-US" altLang="zh-CN"/>
                    </a:p>
                  </a:txBody>
                  <a:tcPr anchor="ctr" anchorCtr="0"/>
                </a:tc>
                <a:tc>
                  <a:txBody>
                    <a:bodyPr/>
                    <a:p>
                      <a:pPr algn="ctr">
                        <a:buNone/>
                      </a:pPr>
                      <a:r>
                        <a:rPr lang="en-US" altLang="zh-CN" b="1"/>
                        <a:t>0.0626</a:t>
                      </a:r>
                      <a:endParaRPr lang="en-US" altLang="zh-CN" b="1"/>
                    </a:p>
                  </a:txBody>
                  <a:tcPr anchor="ctr" anchorCtr="0"/>
                </a:tc>
                <a:tc>
                  <a:txBody>
                    <a:bodyPr/>
                    <a:p>
                      <a:pPr algn="ctr">
                        <a:buNone/>
                      </a:pPr>
                      <a:r>
                        <a:rPr lang="en-US" altLang="zh-CN"/>
                        <a:t>0.01536</a:t>
                      </a:r>
                      <a:endParaRPr lang="en-US" altLang="zh-CN"/>
                    </a:p>
                  </a:txBody>
                  <a:tcPr anchor="ctr" anchorCtr="0"/>
                </a:tc>
              </a:tr>
              <a:tr h="394970">
                <a:tc>
                  <a:txBody>
                    <a:bodyPr/>
                    <a:p>
                      <a:pPr algn="ctr">
                        <a:buNone/>
                      </a:pPr>
                      <a:r>
                        <a:rPr lang="en-US" altLang="zh-CN"/>
                        <a:t>4</a:t>
                      </a:r>
                      <a:endParaRPr lang="en-US" altLang="zh-CN"/>
                    </a:p>
                  </a:txBody>
                  <a:tcPr anchor="ctr" anchorCtr="0"/>
                </a:tc>
                <a:tc>
                  <a:txBody>
                    <a:bodyPr/>
                    <a:p>
                      <a:pPr algn="ctr">
                        <a:buNone/>
                      </a:pPr>
                      <a:r>
                        <a:rPr lang="en-US" altLang="zh-CN"/>
                        <a:t>0.01565</a:t>
                      </a:r>
                      <a:endParaRPr lang="en-US" altLang="zh-CN"/>
                    </a:p>
                  </a:txBody>
                  <a:tcPr anchor="ctr" anchorCtr="0"/>
                </a:tc>
                <a:tc>
                  <a:txBody>
                    <a:bodyPr/>
                    <a:p>
                      <a:pPr algn="ctr">
                        <a:buNone/>
                      </a:pPr>
                      <a:r>
                        <a:rPr lang="en-US" altLang="zh-CN" b="1"/>
                        <a:t>0.03456</a:t>
                      </a:r>
                      <a:endParaRPr lang="en-US" altLang="zh-CN" b="1"/>
                    </a:p>
                  </a:txBody>
                  <a:tcPr anchor="ctr" anchorCtr="0"/>
                </a:tc>
              </a:tr>
              <a:tr h="395605">
                <a:tc>
                  <a:txBody>
                    <a:bodyPr/>
                    <a:p>
                      <a:pPr algn="ctr">
                        <a:buNone/>
                      </a:pPr>
                      <a:r>
                        <a:rPr lang="en-US" altLang="zh-CN"/>
                        <a:t>5</a:t>
                      </a:r>
                      <a:endParaRPr lang="en-US" altLang="zh-CN"/>
                    </a:p>
                  </a:txBody>
                  <a:tcPr anchor="ctr" anchorCtr="0"/>
                </a:tc>
                <a:tc>
                  <a:txBody>
                    <a:bodyPr/>
                    <a:p>
                      <a:pPr algn="ctr">
                        <a:buNone/>
                      </a:pPr>
                      <a:r>
                        <a:rPr lang="en-US" altLang="zh-CN" b="1"/>
                        <a:t>0.0313</a:t>
                      </a:r>
                      <a:endParaRPr lang="en-US" altLang="zh-CN" b="1"/>
                    </a:p>
                  </a:txBody>
                  <a:tcPr anchor="ctr" anchorCtr="0"/>
                </a:tc>
                <a:tc>
                  <a:txBody>
                    <a:bodyPr/>
                    <a:p>
                      <a:pPr algn="ctr">
                        <a:buNone/>
                      </a:pPr>
                      <a:r>
                        <a:rPr lang="en-US" altLang="zh-CN"/>
                        <a:t>0.02304</a:t>
                      </a:r>
                      <a:endParaRPr lang="en-US" altLang="zh-CN"/>
                    </a:p>
                  </a:txBody>
                  <a:tcPr anchor="ctr" anchorCtr="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06095" y="1014730"/>
            <a:ext cx="11178540" cy="1618615"/>
          </a:xfrm>
        </p:spPr>
        <p:txBody>
          <a:bodyPr>
            <a:normAutofit fontScale="90000"/>
          </a:bodyPr>
          <a:p>
            <a:pPr fontAlgn="auto">
              <a:lnSpc>
                <a:spcPct val="150000"/>
              </a:lnSpc>
            </a:pPr>
            <a:r>
              <a:rPr lang="en-US" altLang="zh-CN"/>
              <a:t> </a:t>
            </a:r>
            <a:r>
              <a:rPr lang="zh-CN" altLang="en-US"/>
              <a:t>使用最大似然概率法则估计</a:t>
            </a:r>
            <a:r>
              <a:rPr lang="en-US" altLang="zh-CN"/>
              <a:t>z</a:t>
            </a:r>
            <a:r>
              <a:rPr lang="zh-CN" altLang="en-US"/>
              <a:t>和</a:t>
            </a:r>
            <a:r>
              <a:rPr lang="en-US" altLang="zh-CN"/>
              <a:t>p</a:t>
            </a:r>
            <a:r>
              <a:rPr lang="zh-CN" altLang="en-US"/>
              <a:t>的值，但是在这个过程中，只使用一个最有可能的值。如果考虑所有的</a:t>
            </a:r>
            <a:r>
              <a:rPr lang="en-US" altLang="zh-CN"/>
              <a:t>z</a:t>
            </a:r>
            <a:r>
              <a:rPr lang="zh-CN" altLang="en-US"/>
              <a:t>值，然后对每一组</a:t>
            </a:r>
            <a:r>
              <a:rPr lang="en-US" altLang="zh-CN"/>
              <a:t>z</a:t>
            </a:r>
            <a:r>
              <a:rPr lang="zh-CN" altLang="en-US"/>
              <a:t>值都估计一个概率</a:t>
            </a:r>
            <a:r>
              <a:rPr lang="en-US" altLang="zh-CN"/>
              <a:t>p</a:t>
            </a:r>
            <a:r>
              <a:rPr lang="zh-CN" altLang="en-US"/>
              <a:t>，那么这个时候估计出来的概率可能会更好，可以用期望的方式来简化这个操作。</a:t>
            </a:r>
            <a:endParaRPr lang="zh-CN" altLang="en-US"/>
          </a:p>
        </p:txBody>
      </p:sp>
      <p:sp>
        <p:nvSpPr>
          <p:cNvPr id="4" name="标题 3"/>
          <p:cNvSpPr>
            <a:spLocks noGrp="1"/>
          </p:cNvSpPr>
          <p:nvPr>
            <p:ph type="title"/>
          </p:nvPr>
        </p:nvSpPr>
        <p:spPr/>
        <p:txBody>
          <a:bodyPr/>
          <a:p>
            <a:r>
              <a:rPr lang="en-US" altLang="zh-CN"/>
              <a:t>EM</a:t>
            </a:r>
            <a:r>
              <a:rPr lang="zh-CN" altLang="en-US"/>
              <a:t>算法直观案例</a:t>
            </a:r>
            <a:endParaRPr lang="zh-CN" altLang="en-US"/>
          </a:p>
        </p:txBody>
      </p:sp>
      <p:graphicFrame>
        <p:nvGraphicFramePr>
          <p:cNvPr id="5" name="表格 4"/>
          <p:cNvGraphicFramePr/>
          <p:nvPr/>
        </p:nvGraphicFramePr>
        <p:xfrm>
          <a:off x="506095" y="2832100"/>
          <a:ext cx="4902835" cy="2648585"/>
        </p:xfrm>
        <a:graphic>
          <a:graphicData uri="http://schemas.openxmlformats.org/drawingml/2006/table">
            <a:tbl>
              <a:tblPr firstRow="1" bandRow="1">
                <a:tableStyleId>{1FECB4D8-DB02-4DC6-A0A2-4F2EBAE1DC90}</a:tableStyleId>
              </a:tblPr>
              <a:tblGrid>
                <a:gridCol w="1793240"/>
                <a:gridCol w="1555115"/>
                <a:gridCol w="1554480"/>
              </a:tblGrid>
              <a:tr h="671830">
                <a:tc>
                  <a:txBody>
                    <a:bodyPr/>
                    <a:p>
                      <a:pPr algn="ctr">
                        <a:buNone/>
                      </a:pPr>
                      <a:r>
                        <a:rPr lang="zh-CN" altLang="en-US"/>
                        <a:t>轮数</a:t>
                      </a:r>
                      <a:endParaRPr lang="zh-CN" altLang="en-US"/>
                    </a:p>
                  </a:txBody>
                  <a:tcPr anchor="ctr" anchorCtr="0"/>
                </a:tc>
                <a:tc>
                  <a:txBody>
                    <a:bodyPr/>
                    <a:p>
                      <a:pPr algn="ctr">
                        <a:buNone/>
                      </a:pPr>
                      <a:r>
                        <a:rPr lang="zh-CN" altLang="en-US"/>
                        <a:t>盒子</a:t>
                      </a:r>
                      <a:r>
                        <a:rPr lang="en-US" altLang="zh-CN"/>
                        <a:t>1</a:t>
                      </a:r>
                      <a:endParaRPr lang="en-US" altLang="zh-CN"/>
                    </a:p>
                  </a:txBody>
                  <a:tcPr anchor="ctr" anchorCtr="0"/>
                </a:tc>
                <a:tc>
                  <a:txBody>
                    <a:bodyPr/>
                    <a:p>
                      <a:pPr algn="ctr">
                        <a:buNone/>
                      </a:pPr>
                      <a:r>
                        <a:rPr lang="zh-CN" altLang="en-US"/>
                        <a:t>盒子</a:t>
                      </a:r>
                      <a:r>
                        <a:rPr lang="en-US" altLang="zh-CN"/>
                        <a:t>2</a:t>
                      </a:r>
                      <a:endParaRPr lang="en-US" altLang="zh-CN"/>
                    </a:p>
                  </a:txBody>
                  <a:tcPr anchor="ctr" anchorCtr="0"/>
                </a:tc>
              </a:tr>
              <a:tr h="394970">
                <a:tc>
                  <a:txBody>
                    <a:bodyPr/>
                    <a:p>
                      <a:pPr algn="ctr">
                        <a:buNone/>
                      </a:pPr>
                      <a:r>
                        <a:rPr lang="en-US" altLang="zh-CN"/>
                        <a:t>1</a:t>
                      </a:r>
                      <a:endParaRPr lang="en-US" altLang="zh-CN"/>
                    </a:p>
                  </a:txBody>
                  <a:tcPr anchor="ctr" anchorCtr="0"/>
                </a:tc>
                <a:tc>
                  <a:txBody>
                    <a:bodyPr/>
                    <a:p>
                      <a:pPr algn="ctr">
                        <a:buNone/>
                      </a:pPr>
                      <a:r>
                        <a:rPr lang="en-US" altLang="zh-CN" b="0"/>
                        <a:t>0.00081</a:t>
                      </a:r>
                      <a:endParaRPr lang="en-US" altLang="zh-CN" b="0"/>
                    </a:p>
                  </a:txBody>
                  <a:tcPr anchor="ctr" anchorCtr="0"/>
                </a:tc>
                <a:tc>
                  <a:txBody>
                    <a:bodyPr/>
                    <a:p>
                      <a:pPr algn="ctr">
                        <a:buNone/>
                      </a:pPr>
                      <a:r>
                        <a:rPr lang="en-US" altLang="zh-CN" b="0"/>
                        <a:t>0.00729</a:t>
                      </a:r>
                      <a:endParaRPr lang="en-US" altLang="zh-CN" b="0"/>
                    </a:p>
                  </a:txBody>
                  <a:tcPr anchor="ctr" anchorCtr="0"/>
                </a:tc>
              </a:tr>
              <a:tr h="395605">
                <a:tc>
                  <a:txBody>
                    <a:bodyPr/>
                    <a:p>
                      <a:pPr algn="ctr">
                        <a:buNone/>
                      </a:pPr>
                      <a:r>
                        <a:rPr lang="en-US" altLang="zh-CN"/>
                        <a:t>2</a:t>
                      </a:r>
                      <a:endParaRPr lang="en-US" altLang="zh-CN"/>
                    </a:p>
                  </a:txBody>
                  <a:tcPr anchor="ctr" anchorCtr="0"/>
                </a:tc>
                <a:tc>
                  <a:txBody>
                    <a:bodyPr/>
                    <a:p>
                      <a:pPr algn="ctr">
                        <a:buNone/>
                      </a:pPr>
                      <a:r>
                        <a:rPr lang="en-US" altLang="zh-CN" b="0"/>
                        <a:t>0.00729</a:t>
                      </a:r>
                      <a:endParaRPr lang="en-US" altLang="zh-CN" b="0"/>
                    </a:p>
                  </a:txBody>
                  <a:tcPr anchor="ctr" anchorCtr="0"/>
                </a:tc>
                <a:tc>
                  <a:txBody>
                    <a:bodyPr/>
                    <a:p>
                      <a:pPr algn="ctr">
                        <a:buNone/>
                      </a:pPr>
                      <a:r>
                        <a:rPr lang="en-US" altLang="zh-CN" b="0"/>
                        <a:t>0.00081</a:t>
                      </a:r>
                      <a:endParaRPr lang="en-US" altLang="zh-CN" b="0"/>
                    </a:p>
                  </a:txBody>
                  <a:tcPr anchor="ctr" anchorCtr="0"/>
                </a:tc>
              </a:tr>
              <a:tr h="395605">
                <a:tc>
                  <a:txBody>
                    <a:bodyPr/>
                    <a:p>
                      <a:pPr algn="ctr">
                        <a:buNone/>
                      </a:pPr>
                      <a:r>
                        <a:rPr lang="en-US" altLang="zh-CN"/>
                        <a:t>3</a:t>
                      </a:r>
                      <a:endParaRPr lang="en-US" altLang="zh-CN"/>
                    </a:p>
                  </a:txBody>
                  <a:tcPr anchor="ctr" anchorCtr="0"/>
                </a:tc>
                <a:tc>
                  <a:txBody>
                    <a:bodyPr/>
                    <a:p>
                      <a:pPr algn="ctr">
                        <a:buNone/>
                      </a:pPr>
                      <a:r>
                        <a:rPr lang="zh-CN" altLang="en-US" b="0"/>
                        <a:t>0.06561</a:t>
                      </a:r>
                      <a:endParaRPr lang="zh-CN" altLang="en-US" b="0"/>
                    </a:p>
                  </a:txBody>
                  <a:tcPr anchor="ctr" anchorCtr="0"/>
                </a:tc>
                <a:tc>
                  <a:txBody>
                    <a:bodyPr/>
                    <a:p>
                      <a:pPr algn="ctr">
                        <a:buNone/>
                      </a:pPr>
                      <a:r>
                        <a:rPr lang="zh-CN" altLang="en-US" b="0"/>
                        <a:t>0.00009</a:t>
                      </a:r>
                      <a:endParaRPr lang="zh-CN" altLang="en-US" b="0"/>
                    </a:p>
                  </a:txBody>
                  <a:tcPr anchor="ctr" anchorCtr="0"/>
                </a:tc>
              </a:tr>
              <a:tr h="394970">
                <a:tc>
                  <a:txBody>
                    <a:bodyPr/>
                    <a:p>
                      <a:pPr algn="ctr">
                        <a:buNone/>
                      </a:pPr>
                      <a:r>
                        <a:rPr lang="en-US" altLang="zh-CN"/>
                        <a:t>4</a:t>
                      </a:r>
                      <a:endParaRPr lang="en-US" altLang="zh-CN"/>
                    </a:p>
                  </a:txBody>
                  <a:tcPr anchor="ctr" anchorCtr="0"/>
                </a:tc>
                <a:tc>
                  <a:txBody>
                    <a:bodyPr/>
                    <a:p>
                      <a:pPr algn="ctr">
                        <a:buNone/>
                      </a:pPr>
                      <a:r>
                        <a:rPr lang="en-US" altLang="zh-CN" b="0"/>
                        <a:t>0.00081</a:t>
                      </a:r>
                      <a:endParaRPr lang="en-US" altLang="zh-CN" b="0"/>
                    </a:p>
                  </a:txBody>
                  <a:tcPr anchor="ctr" anchorCtr="0"/>
                </a:tc>
                <a:tc>
                  <a:txBody>
                    <a:bodyPr/>
                    <a:p>
                      <a:pPr algn="ctr">
                        <a:buNone/>
                      </a:pPr>
                      <a:r>
                        <a:rPr lang="en-US" altLang="zh-CN" b="0"/>
                        <a:t>0.00729</a:t>
                      </a:r>
                      <a:endParaRPr lang="en-US" altLang="zh-CN" b="0"/>
                    </a:p>
                  </a:txBody>
                  <a:tcPr anchor="ctr" anchorCtr="0"/>
                </a:tc>
              </a:tr>
              <a:tr h="395605">
                <a:tc>
                  <a:txBody>
                    <a:bodyPr/>
                    <a:p>
                      <a:pPr algn="ctr">
                        <a:buNone/>
                      </a:pPr>
                      <a:r>
                        <a:rPr lang="en-US" altLang="zh-CN"/>
                        <a:t>5</a:t>
                      </a:r>
                      <a:endParaRPr lang="en-US" altLang="zh-CN"/>
                    </a:p>
                  </a:txBody>
                  <a:tcPr anchor="ctr" anchorCtr="0"/>
                </a:tc>
                <a:tc>
                  <a:txBody>
                    <a:bodyPr/>
                    <a:p>
                      <a:pPr algn="ctr">
                        <a:buNone/>
                      </a:pPr>
                      <a:r>
                        <a:rPr lang="en-US" altLang="zh-CN" b="0"/>
                        <a:t>0.00729</a:t>
                      </a:r>
                      <a:endParaRPr lang="en-US" altLang="zh-CN" b="0"/>
                    </a:p>
                  </a:txBody>
                  <a:tcPr anchor="ctr" anchorCtr="0"/>
                </a:tc>
                <a:tc>
                  <a:txBody>
                    <a:bodyPr/>
                    <a:p>
                      <a:pPr algn="ctr">
                        <a:buNone/>
                      </a:pPr>
                      <a:r>
                        <a:rPr lang="en-US" altLang="zh-CN" b="0"/>
                        <a:t>0.00081</a:t>
                      </a:r>
                      <a:endParaRPr lang="en-US" altLang="zh-CN" b="0"/>
                    </a:p>
                  </a:txBody>
                  <a:tcPr anchor="ctr" anchorCtr="0"/>
                </a:tc>
              </a:tr>
            </a:tbl>
          </a:graphicData>
        </a:graphic>
      </p:graphicFrame>
      <p:graphicFrame>
        <p:nvGraphicFramePr>
          <p:cNvPr id="6" name="表格 5"/>
          <p:cNvGraphicFramePr/>
          <p:nvPr/>
        </p:nvGraphicFramePr>
        <p:xfrm>
          <a:off x="6137910" y="2832100"/>
          <a:ext cx="4902835" cy="2648585"/>
        </p:xfrm>
        <a:graphic>
          <a:graphicData uri="http://schemas.openxmlformats.org/drawingml/2006/table">
            <a:tbl>
              <a:tblPr firstRow="1" bandRow="1">
                <a:tableStyleId>{1FECB4D8-DB02-4DC6-A0A2-4F2EBAE1DC90}</a:tableStyleId>
              </a:tblPr>
              <a:tblGrid>
                <a:gridCol w="1793240"/>
                <a:gridCol w="1555115"/>
                <a:gridCol w="1554480"/>
              </a:tblGrid>
              <a:tr h="671830">
                <a:tc>
                  <a:txBody>
                    <a:bodyPr/>
                    <a:p>
                      <a:pPr algn="ctr">
                        <a:buNone/>
                      </a:pPr>
                      <a:r>
                        <a:rPr lang="zh-CN" altLang="en-US"/>
                        <a:t>轮数</a:t>
                      </a:r>
                      <a:endParaRPr lang="zh-CN" altLang="en-US"/>
                    </a:p>
                  </a:txBody>
                  <a:tcPr anchor="ctr" anchorCtr="0"/>
                </a:tc>
                <a:tc>
                  <a:txBody>
                    <a:bodyPr/>
                    <a:p>
                      <a:pPr algn="ctr">
                        <a:buNone/>
                      </a:pPr>
                      <a:r>
                        <a:rPr lang="zh-CN" altLang="en-US"/>
                        <a:t>盒子</a:t>
                      </a:r>
                      <a:r>
                        <a:rPr lang="en-US" altLang="zh-CN"/>
                        <a:t>1</a:t>
                      </a:r>
                      <a:r>
                        <a:rPr lang="zh-CN" altLang="en-US"/>
                        <a:t>概率</a:t>
                      </a:r>
                      <a:endParaRPr lang="zh-CN" altLang="en-US"/>
                    </a:p>
                  </a:txBody>
                  <a:tcPr anchor="ctr" anchorCtr="0"/>
                </a:tc>
                <a:tc>
                  <a:txBody>
                    <a:bodyPr/>
                    <a:p>
                      <a:pPr algn="ctr">
                        <a:buNone/>
                      </a:pPr>
                      <a:r>
                        <a:rPr lang="zh-CN" altLang="en-US"/>
                        <a:t>盒子</a:t>
                      </a:r>
                      <a:r>
                        <a:rPr lang="en-US" altLang="zh-CN"/>
                        <a:t>2</a:t>
                      </a:r>
                      <a:r>
                        <a:rPr lang="zh-CN" altLang="en-US"/>
                        <a:t>概率</a:t>
                      </a:r>
                      <a:endParaRPr lang="zh-CN" altLang="en-US"/>
                    </a:p>
                  </a:txBody>
                  <a:tcPr anchor="ctr" anchorCtr="0"/>
                </a:tc>
              </a:tr>
              <a:tr h="394970">
                <a:tc>
                  <a:txBody>
                    <a:bodyPr/>
                    <a:p>
                      <a:pPr algn="ctr">
                        <a:buNone/>
                      </a:pPr>
                      <a:r>
                        <a:rPr lang="en-US" altLang="zh-CN"/>
                        <a:t>1</a:t>
                      </a:r>
                      <a:endParaRPr lang="en-US" altLang="zh-CN"/>
                    </a:p>
                  </a:txBody>
                  <a:tcPr anchor="ctr" anchorCtr="0"/>
                </a:tc>
                <a:tc>
                  <a:txBody>
                    <a:bodyPr/>
                    <a:p>
                      <a:pPr algn="ctr">
                        <a:buNone/>
                      </a:pPr>
                      <a:r>
                        <a:rPr lang="en-US" altLang="zh-CN" b="0"/>
                        <a:t>0.1</a:t>
                      </a:r>
                      <a:endParaRPr lang="en-US" altLang="zh-CN" b="0"/>
                    </a:p>
                  </a:txBody>
                  <a:tcPr anchor="ctr" anchorCtr="0"/>
                </a:tc>
                <a:tc>
                  <a:txBody>
                    <a:bodyPr/>
                    <a:p>
                      <a:pPr algn="ctr">
                        <a:buNone/>
                      </a:pPr>
                      <a:r>
                        <a:rPr lang="en-US" altLang="zh-CN" b="0"/>
                        <a:t>0.9</a:t>
                      </a:r>
                      <a:endParaRPr lang="en-US" altLang="zh-CN" b="0"/>
                    </a:p>
                  </a:txBody>
                  <a:tcPr anchor="ctr" anchorCtr="0"/>
                </a:tc>
              </a:tr>
              <a:tr h="395605">
                <a:tc>
                  <a:txBody>
                    <a:bodyPr/>
                    <a:p>
                      <a:pPr algn="ctr">
                        <a:buNone/>
                      </a:pPr>
                      <a:r>
                        <a:rPr lang="en-US" altLang="zh-CN"/>
                        <a:t>2</a:t>
                      </a:r>
                      <a:endParaRPr lang="en-US" altLang="zh-CN"/>
                    </a:p>
                  </a:txBody>
                  <a:tcPr anchor="ctr" anchorCtr="0"/>
                </a:tc>
                <a:tc>
                  <a:txBody>
                    <a:bodyPr/>
                    <a:p>
                      <a:pPr algn="ctr">
                        <a:buNone/>
                      </a:pPr>
                      <a:r>
                        <a:rPr lang="en-US" altLang="zh-CN" b="0"/>
                        <a:t>0.9</a:t>
                      </a:r>
                      <a:endParaRPr lang="en-US" altLang="zh-CN" b="0"/>
                    </a:p>
                  </a:txBody>
                  <a:tcPr anchor="ctr" anchorCtr="0"/>
                </a:tc>
                <a:tc>
                  <a:txBody>
                    <a:bodyPr/>
                    <a:p>
                      <a:pPr algn="ctr">
                        <a:buNone/>
                      </a:pPr>
                      <a:r>
                        <a:rPr lang="en-US" altLang="zh-CN" b="0"/>
                        <a:t>0.1</a:t>
                      </a:r>
                      <a:endParaRPr lang="en-US" altLang="zh-CN" b="0"/>
                    </a:p>
                  </a:txBody>
                  <a:tcPr anchor="ctr" anchorCtr="0"/>
                </a:tc>
              </a:tr>
              <a:tr h="395605">
                <a:tc>
                  <a:txBody>
                    <a:bodyPr/>
                    <a:p>
                      <a:pPr algn="ctr">
                        <a:buNone/>
                      </a:pPr>
                      <a:r>
                        <a:rPr lang="en-US" altLang="zh-CN"/>
                        <a:t>3</a:t>
                      </a:r>
                      <a:endParaRPr lang="en-US" altLang="zh-CN"/>
                    </a:p>
                  </a:txBody>
                  <a:tcPr anchor="ctr" anchorCtr="0"/>
                </a:tc>
                <a:tc>
                  <a:txBody>
                    <a:bodyPr/>
                    <a:p>
                      <a:pPr algn="ctr">
                        <a:buNone/>
                      </a:pPr>
                      <a:r>
                        <a:rPr lang="en-US" altLang="zh-CN" b="0"/>
                        <a:t>0.999</a:t>
                      </a:r>
                      <a:endParaRPr lang="en-US" altLang="zh-CN" b="0"/>
                    </a:p>
                  </a:txBody>
                  <a:tcPr anchor="ctr" anchorCtr="0"/>
                </a:tc>
                <a:tc>
                  <a:txBody>
                    <a:bodyPr/>
                    <a:p>
                      <a:pPr algn="ctr">
                        <a:buNone/>
                      </a:pPr>
                      <a:r>
                        <a:rPr lang="en-US" altLang="zh-CN" b="0"/>
                        <a:t>0.001</a:t>
                      </a:r>
                      <a:endParaRPr lang="en-US" altLang="zh-CN" b="0"/>
                    </a:p>
                  </a:txBody>
                  <a:tcPr anchor="ctr" anchorCtr="0"/>
                </a:tc>
              </a:tr>
              <a:tr h="394970">
                <a:tc>
                  <a:txBody>
                    <a:bodyPr/>
                    <a:p>
                      <a:pPr algn="ctr">
                        <a:buNone/>
                      </a:pPr>
                      <a:r>
                        <a:rPr lang="en-US" altLang="zh-CN"/>
                        <a:t>4</a:t>
                      </a:r>
                      <a:endParaRPr lang="en-US" altLang="zh-CN"/>
                    </a:p>
                  </a:txBody>
                  <a:tcPr anchor="ctr" anchorCtr="0"/>
                </a:tc>
                <a:tc>
                  <a:txBody>
                    <a:bodyPr/>
                    <a:p>
                      <a:pPr algn="ctr">
                        <a:buNone/>
                      </a:pPr>
                      <a:r>
                        <a:rPr lang="en-US" altLang="zh-CN" b="0"/>
                        <a:t>0.1</a:t>
                      </a:r>
                      <a:endParaRPr lang="en-US" altLang="zh-CN" b="0"/>
                    </a:p>
                  </a:txBody>
                  <a:tcPr anchor="ctr" anchorCtr="0"/>
                </a:tc>
                <a:tc>
                  <a:txBody>
                    <a:bodyPr/>
                    <a:p>
                      <a:pPr algn="ctr">
                        <a:buNone/>
                      </a:pPr>
                      <a:r>
                        <a:rPr lang="en-US" altLang="zh-CN" b="0"/>
                        <a:t>0.9</a:t>
                      </a:r>
                      <a:endParaRPr lang="en-US" altLang="zh-CN" b="0"/>
                    </a:p>
                  </a:txBody>
                  <a:tcPr anchor="ctr" anchorCtr="0"/>
                </a:tc>
              </a:tr>
              <a:tr h="395605">
                <a:tc>
                  <a:txBody>
                    <a:bodyPr/>
                    <a:p>
                      <a:pPr algn="ctr">
                        <a:buNone/>
                      </a:pPr>
                      <a:r>
                        <a:rPr lang="en-US" altLang="zh-CN"/>
                        <a:t>5</a:t>
                      </a:r>
                      <a:endParaRPr lang="en-US" altLang="zh-CN"/>
                    </a:p>
                  </a:txBody>
                  <a:tcPr anchor="ctr" anchorCtr="0"/>
                </a:tc>
                <a:tc>
                  <a:txBody>
                    <a:bodyPr/>
                    <a:p>
                      <a:pPr algn="ctr">
                        <a:buNone/>
                      </a:pPr>
                      <a:r>
                        <a:rPr lang="en-US" altLang="zh-CN" b="0"/>
                        <a:t>0.9</a:t>
                      </a:r>
                      <a:endParaRPr lang="en-US" altLang="zh-CN" b="0"/>
                    </a:p>
                  </a:txBody>
                  <a:tcPr anchor="ctr" anchorCtr="0"/>
                </a:tc>
                <a:tc>
                  <a:txBody>
                    <a:bodyPr/>
                    <a:p>
                      <a:pPr algn="ctr">
                        <a:buNone/>
                      </a:pPr>
                      <a:r>
                        <a:rPr lang="en-US" altLang="zh-CN" b="0"/>
                        <a:t>0.1</a:t>
                      </a:r>
                      <a:endParaRPr lang="en-US" altLang="zh-CN" b="0"/>
                    </a:p>
                  </a:txBody>
                  <a:tcPr anchor="ctr" anchorCtr="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EM</a:t>
            </a:r>
            <a:r>
              <a:rPr lang="zh-CN" altLang="en-US"/>
              <a:t>算法直观案例</a:t>
            </a:r>
            <a:endParaRPr lang="zh-CN" altLang="en-US"/>
          </a:p>
        </p:txBody>
      </p:sp>
      <p:graphicFrame>
        <p:nvGraphicFramePr>
          <p:cNvPr id="6" name="表格 5"/>
          <p:cNvGraphicFramePr/>
          <p:nvPr/>
        </p:nvGraphicFramePr>
        <p:xfrm>
          <a:off x="6251575" y="3531235"/>
          <a:ext cx="4902835" cy="3056890"/>
        </p:xfrm>
        <a:graphic>
          <a:graphicData uri="http://schemas.openxmlformats.org/drawingml/2006/table">
            <a:tbl>
              <a:tblPr firstRow="1" bandRow="1">
                <a:tableStyleId>{1FECB4D8-DB02-4DC6-A0A2-4F2EBAE1DC90}</a:tableStyleId>
              </a:tblPr>
              <a:tblGrid>
                <a:gridCol w="1793240"/>
                <a:gridCol w="1555115"/>
                <a:gridCol w="1554480"/>
              </a:tblGrid>
              <a:tr h="671830">
                <a:tc>
                  <a:txBody>
                    <a:bodyPr/>
                    <a:p>
                      <a:pPr algn="ctr">
                        <a:buNone/>
                      </a:pPr>
                      <a:r>
                        <a:rPr lang="zh-CN" altLang="en-US"/>
                        <a:t>轮数</a:t>
                      </a:r>
                      <a:endParaRPr lang="zh-CN" altLang="en-US"/>
                    </a:p>
                  </a:txBody>
                  <a:tcPr anchor="ctr" anchorCtr="0"/>
                </a:tc>
                <a:tc>
                  <a:txBody>
                    <a:bodyPr/>
                    <a:p>
                      <a:pPr algn="ctr">
                        <a:buNone/>
                      </a:pPr>
                      <a:r>
                        <a:rPr lang="zh-CN" altLang="en-US"/>
                        <a:t>盒子</a:t>
                      </a:r>
                      <a:r>
                        <a:rPr lang="en-US" altLang="zh-CN"/>
                        <a:t>1</a:t>
                      </a:r>
                      <a:r>
                        <a:rPr lang="zh-CN" altLang="en-US"/>
                        <a:t>白球</a:t>
                      </a:r>
                      <a:endParaRPr lang="zh-CN" altLang="en-US"/>
                    </a:p>
                  </a:txBody>
                  <a:tcPr anchor="ctr" anchorCtr="0"/>
                </a:tc>
                <a:tc>
                  <a:txBody>
                    <a:bodyPr/>
                    <a:p>
                      <a:pPr algn="ctr">
                        <a:buNone/>
                      </a:pPr>
                      <a:r>
                        <a:rPr lang="zh-CN" altLang="en-US"/>
                        <a:t>盒子</a:t>
                      </a:r>
                      <a:r>
                        <a:rPr lang="en-US" altLang="zh-CN"/>
                        <a:t>1</a:t>
                      </a:r>
                      <a:r>
                        <a:rPr lang="zh-CN" altLang="en-US"/>
                        <a:t>黑球</a:t>
                      </a:r>
                      <a:endParaRPr lang="zh-CN" altLang="en-US"/>
                    </a:p>
                  </a:txBody>
                  <a:tcPr anchor="ctr" anchorCtr="0"/>
                </a:tc>
              </a:tr>
              <a:tr h="394970">
                <a:tc>
                  <a:txBody>
                    <a:bodyPr/>
                    <a:p>
                      <a:pPr algn="ctr">
                        <a:buNone/>
                      </a:pPr>
                      <a:r>
                        <a:rPr lang="en-US" altLang="zh-CN"/>
                        <a:t>1</a:t>
                      </a:r>
                      <a:endParaRPr lang="en-US" altLang="zh-CN"/>
                    </a:p>
                  </a:txBody>
                  <a:tcPr anchor="ctr" anchorCtr="0"/>
                </a:tc>
                <a:tc>
                  <a:txBody>
                    <a:bodyPr/>
                    <a:p>
                      <a:pPr algn="ctr">
                        <a:buNone/>
                      </a:pPr>
                      <a:r>
                        <a:rPr lang="en-US" altLang="zh-CN" b="0"/>
                        <a:t>0.3</a:t>
                      </a:r>
                      <a:endParaRPr lang="en-US" altLang="zh-CN" b="0"/>
                    </a:p>
                  </a:txBody>
                  <a:tcPr anchor="ctr" anchorCtr="0"/>
                </a:tc>
                <a:tc>
                  <a:txBody>
                    <a:bodyPr/>
                    <a:p>
                      <a:pPr algn="ctr">
                        <a:buNone/>
                      </a:pPr>
                      <a:r>
                        <a:rPr lang="en-US" altLang="zh-CN" b="0"/>
                        <a:t>0.2</a:t>
                      </a:r>
                      <a:endParaRPr lang="en-US" altLang="zh-CN" b="0"/>
                    </a:p>
                  </a:txBody>
                  <a:tcPr anchor="ctr" anchorCtr="0"/>
                </a:tc>
              </a:tr>
              <a:tr h="395605">
                <a:tc>
                  <a:txBody>
                    <a:bodyPr/>
                    <a:p>
                      <a:pPr algn="ctr">
                        <a:buNone/>
                      </a:pPr>
                      <a:r>
                        <a:rPr lang="en-US" altLang="zh-CN"/>
                        <a:t>2</a:t>
                      </a:r>
                      <a:endParaRPr lang="en-US" altLang="zh-CN"/>
                    </a:p>
                  </a:txBody>
                  <a:tcPr anchor="ctr" anchorCtr="0"/>
                </a:tc>
                <a:tc>
                  <a:txBody>
                    <a:bodyPr/>
                    <a:p>
                      <a:pPr algn="ctr">
                        <a:buNone/>
                      </a:pPr>
                      <a:r>
                        <a:rPr lang="en-US" altLang="zh-CN" b="0"/>
                        <a:t>1.8</a:t>
                      </a:r>
                      <a:endParaRPr lang="en-US" altLang="zh-CN" b="0"/>
                    </a:p>
                  </a:txBody>
                  <a:tcPr anchor="ctr" anchorCtr="0"/>
                </a:tc>
                <a:tc>
                  <a:txBody>
                    <a:bodyPr/>
                    <a:p>
                      <a:pPr algn="ctr">
                        <a:buNone/>
                      </a:pPr>
                      <a:r>
                        <a:rPr lang="en-US" altLang="zh-CN" b="0"/>
                        <a:t>2.7</a:t>
                      </a:r>
                      <a:endParaRPr lang="en-US" altLang="zh-CN" b="0"/>
                    </a:p>
                  </a:txBody>
                  <a:tcPr anchor="ctr" anchorCtr="0"/>
                </a:tc>
              </a:tr>
              <a:tr h="408305">
                <a:tc>
                  <a:txBody>
                    <a:bodyPr/>
                    <a:p>
                      <a:pPr algn="ctr">
                        <a:buNone/>
                      </a:pPr>
                      <a:r>
                        <a:rPr lang="en-US" altLang="zh-CN"/>
                        <a:t>3</a:t>
                      </a:r>
                      <a:endParaRPr lang="en-US" altLang="zh-CN"/>
                    </a:p>
                  </a:txBody>
                  <a:tcPr anchor="ctr" anchorCtr="0"/>
                </a:tc>
                <a:tc>
                  <a:txBody>
                    <a:bodyPr/>
                    <a:p>
                      <a:pPr algn="ctr">
                        <a:buNone/>
                      </a:pPr>
                      <a:r>
                        <a:rPr lang="en-US" altLang="zh-CN" b="0"/>
                        <a:t>0.999</a:t>
                      </a:r>
                      <a:endParaRPr lang="en-US" altLang="zh-CN" b="0"/>
                    </a:p>
                  </a:txBody>
                  <a:tcPr anchor="ctr" anchorCtr="0"/>
                </a:tc>
                <a:tc>
                  <a:txBody>
                    <a:bodyPr/>
                    <a:p>
                      <a:pPr algn="ctr">
                        <a:buNone/>
                      </a:pPr>
                      <a:r>
                        <a:rPr lang="en-US" altLang="zh-CN" b="0"/>
                        <a:t>3.996</a:t>
                      </a:r>
                      <a:endParaRPr lang="en-US" altLang="zh-CN" b="0"/>
                    </a:p>
                  </a:txBody>
                  <a:tcPr anchor="ctr" anchorCtr="0"/>
                </a:tc>
              </a:tr>
              <a:tr h="394970">
                <a:tc>
                  <a:txBody>
                    <a:bodyPr/>
                    <a:p>
                      <a:pPr algn="ctr">
                        <a:buNone/>
                      </a:pPr>
                      <a:r>
                        <a:rPr lang="en-US" altLang="zh-CN"/>
                        <a:t>4</a:t>
                      </a:r>
                      <a:endParaRPr lang="en-US" altLang="zh-CN"/>
                    </a:p>
                  </a:txBody>
                  <a:tcPr anchor="ctr" anchorCtr="0"/>
                </a:tc>
                <a:tc>
                  <a:txBody>
                    <a:bodyPr/>
                    <a:p>
                      <a:pPr algn="ctr">
                        <a:buNone/>
                      </a:pPr>
                      <a:r>
                        <a:rPr lang="en-US" altLang="zh-CN" b="0"/>
                        <a:t>0.3</a:t>
                      </a:r>
                      <a:endParaRPr lang="en-US" altLang="zh-CN" b="0"/>
                    </a:p>
                  </a:txBody>
                  <a:tcPr anchor="ctr" anchorCtr="0"/>
                </a:tc>
                <a:tc>
                  <a:txBody>
                    <a:bodyPr/>
                    <a:p>
                      <a:pPr algn="ctr">
                        <a:buNone/>
                      </a:pPr>
                      <a:r>
                        <a:rPr lang="en-US" altLang="zh-CN" b="0"/>
                        <a:t>0.2</a:t>
                      </a:r>
                      <a:endParaRPr lang="en-US" altLang="zh-CN" b="0"/>
                    </a:p>
                  </a:txBody>
                  <a:tcPr anchor="ctr" anchorCtr="0"/>
                </a:tc>
              </a:tr>
              <a:tr h="395605">
                <a:tc>
                  <a:txBody>
                    <a:bodyPr/>
                    <a:p>
                      <a:pPr algn="ctr">
                        <a:buNone/>
                      </a:pPr>
                      <a:r>
                        <a:rPr lang="en-US" altLang="zh-CN"/>
                        <a:t>5</a:t>
                      </a:r>
                      <a:endParaRPr lang="en-US" altLang="zh-CN"/>
                    </a:p>
                  </a:txBody>
                  <a:tcPr anchor="ctr" anchorCtr="0"/>
                </a:tc>
                <a:tc>
                  <a:txBody>
                    <a:bodyPr/>
                    <a:p>
                      <a:pPr algn="ctr">
                        <a:buNone/>
                      </a:pPr>
                      <a:r>
                        <a:rPr lang="en-US" altLang="zh-CN" b="0"/>
                        <a:t>1.8</a:t>
                      </a:r>
                      <a:endParaRPr lang="en-US" altLang="zh-CN" b="0"/>
                    </a:p>
                  </a:txBody>
                  <a:tcPr anchor="ctr" anchorCtr="0"/>
                </a:tc>
                <a:tc>
                  <a:txBody>
                    <a:bodyPr/>
                    <a:p>
                      <a:pPr algn="ctr">
                        <a:buNone/>
                      </a:pPr>
                      <a:r>
                        <a:rPr lang="en-US" altLang="zh-CN" b="0"/>
                        <a:t>2.7</a:t>
                      </a:r>
                      <a:endParaRPr lang="en-US" altLang="zh-CN" b="0"/>
                    </a:p>
                  </a:txBody>
                  <a:tcPr anchor="ctr" anchorCtr="0"/>
                </a:tc>
              </a:tr>
              <a:tr h="395605">
                <a:tc>
                  <a:txBody>
                    <a:bodyPr/>
                    <a:p>
                      <a:pPr algn="ctr">
                        <a:buNone/>
                      </a:pPr>
                      <a:r>
                        <a:rPr lang="zh-CN" altLang="en-US"/>
                        <a:t>总计</a:t>
                      </a:r>
                      <a:endParaRPr lang="zh-CN" altLang="en-US"/>
                    </a:p>
                  </a:txBody>
                  <a:tcPr anchor="ctr" anchorCtr="0"/>
                </a:tc>
                <a:tc>
                  <a:txBody>
                    <a:bodyPr/>
                    <a:p>
                      <a:pPr algn="ctr">
                        <a:buNone/>
                      </a:pPr>
                      <a:r>
                        <a:rPr lang="en-US" altLang="zh-CN" b="0"/>
                        <a:t>5.199</a:t>
                      </a:r>
                      <a:endParaRPr lang="en-US" altLang="zh-CN" b="0"/>
                    </a:p>
                  </a:txBody>
                  <a:tcPr anchor="ctr" anchorCtr="0"/>
                </a:tc>
                <a:tc>
                  <a:txBody>
                    <a:bodyPr/>
                    <a:p>
                      <a:pPr algn="ctr">
                        <a:buNone/>
                      </a:pPr>
                      <a:r>
                        <a:rPr lang="en-US" altLang="zh-CN" b="0"/>
                        <a:t>9.796</a:t>
                      </a:r>
                      <a:endParaRPr lang="en-US" altLang="zh-CN" b="0"/>
                    </a:p>
                  </a:txBody>
                  <a:tcPr anchor="ctr" anchorCtr="0"/>
                </a:tc>
              </a:tr>
            </a:tbl>
          </a:graphicData>
        </a:graphic>
      </p:graphicFrame>
      <p:sp>
        <p:nvSpPr>
          <p:cNvPr id="7" name="内容占位符 6"/>
          <p:cNvSpPr>
            <a:spLocks noGrp="1"/>
          </p:cNvSpPr>
          <p:nvPr>
            <p:ph idx="13"/>
          </p:nvPr>
        </p:nvSpPr>
        <p:spPr>
          <a:xfrm>
            <a:off x="506095" y="1014730"/>
            <a:ext cx="11178540" cy="737235"/>
          </a:xfrm>
        </p:spPr>
        <p:txBody>
          <a:bodyPr>
            <a:normAutofit/>
          </a:bodyPr>
          <a:p>
            <a:pPr fontAlgn="auto">
              <a:lnSpc>
                <a:spcPct val="150000"/>
              </a:lnSpc>
            </a:pPr>
            <a:r>
              <a:rPr lang="en-US" altLang="zh-CN"/>
              <a:t> </a:t>
            </a:r>
            <a:r>
              <a:rPr lang="zh-CN" altLang="en-US"/>
              <a:t>以</a:t>
            </a:r>
            <a:r>
              <a:rPr lang="en-US" altLang="zh-CN"/>
              <a:t>p</a:t>
            </a:r>
            <a:r>
              <a:rPr lang="en-US" altLang="zh-CN" baseline="-25000"/>
              <a:t>1</a:t>
            </a:r>
            <a:r>
              <a:rPr lang="zh-CN" altLang="en-US"/>
              <a:t>估计为例，计算如下：</a:t>
            </a:r>
            <a:endParaRPr lang="zh-CN" altLang="en-US"/>
          </a:p>
        </p:txBody>
      </p:sp>
      <p:grpSp>
        <p:nvGrpSpPr>
          <p:cNvPr id="9" name="组合 8"/>
          <p:cNvGrpSpPr/>
          <p:nvPr/>
        </p:nvGrpSpPr>
        <p:grpSpPr>
          <a:xfrm>
            <a:off x="1930400" y="1617980"/>
            <a:ext cx="9224010" cy="1913255"/>
            <a:chOff x="2139" y="2882"/>
            <a:chExt cx="14526" cy="3013"/>
          </a:xfrm>
        </p:grpSpPr>
        <p:graphicFrame>
          <p:nvGraphicFramePr>
            <p:cNvPr id="8" name="对象 7">
              <a:hlinkClick r:id="" action="ppaction://ole?verb="/>
            </p:cNvPr>
            <p:cNvGraphicFramePr>
              <a:graphicFrameLocks noChangeAspect="1"/>
            </p:cNvGraphicFramePr>
            <p:nvPr/>
          </p:nvGraphicFramePr>
          <p:xfrm>
            <a:off x="2259" y="2882"/>
            <a:ext cx="14406" cy="947"/>
          </p:xfrm>
          <a:graphic>
            <a:graphicData uri="http://schemas.openxmlformats.org/presentationml/2006/ole">
              <mc:AlternateContent xmlns:mc="http://schemas.openxmlformats.org/markup-compatibility/2006">
                <mc:Choice xmlns:v="urn:schemas-microsoft-com:vml" Requires="v">
                  <p:oleObj spid="_x0000_s7169" name="" r:id="rId1" imgW="3670300" imgH="241300" progId="Equation.KSEE3">
                    <p:embed/>
                  </p:oleObj>
                </mc:Choice>
                <mc:Fallback>
                  <p:oleObj name="" r:id="rId1" imgW="3670300" imgH="241300" progId="Equation.KSEE3">
                    <p:embed/>
                    <p:pic>
                      <p:nvPicPr>
                        <p:cNvPr id="0" name="图片 7168"/>
                        <p:cNvPicPr/>
                        <p:nvPr/>
                      </p:nvPicPr>
                      <p:blipFill>
                        <a:blip r:embed="rId2"/>
                        <a:stretch>
                          <a:fillRect/>
                        </a:stretch>
                      </p:blipFill>
                      <p:spPr>
                        <a:xfrm>
                          <a:off x="2259" y="2882"/>
                          <a:ext cx="14406" cy="947"/>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2139" y="4159"/>
            <a:ext cx="5820" cy="1736"/>
          </p:xfrm>
          <a:graphic>
            <a:graphicData uri="http://schemas.openxmlformats.org/presentationml/2006/ole">
              <mc:AlternateContent xmlns:mc="http://schemas.openxmlformats.org/markup-compatibility/2006">
                <mc:Choice xmlns:v="urn:schemas-microsoft-com:vml" Requires="v">
                  <p:oleObj spid="_x0000_s7170" name="" r:id="rId3" imgW="1447800" imgH="431800" progId="Equation.KSEE3">
                    <p:embed/>
                  </p:oleObj>
                </mc:Choice>
                <mc:Fallback>
                  <p:oleObj name="" r:id="rId3" imgW="1447800" imgH="431800" progId="Equation.KSEE3">
                    <p:embed/>
                    <p:pic>
                      <p:nvPicPr>
                        <p:cNvPr id="0" name="图片 7169"/>
                        <p:cNvPicPr/>
                        <p:nvPr/>
                      </p:nvPicPr>
                      <p:blipFill>
                        <a:blip r:embed="rId4"/>
                        <a:stretch>
                          <a:fillRect/>
                        </a:stretch>
                      </p:blipFill>
                      <p:spPr>
                        <a:xfrm>
                          <a:off x="2139" y="4159"/>
                          <a:ext cx="5820" cy="1736"/>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7803" y="3829"/>
            <a:ext cx="4139" cy="1736"/>
          </p:xfrm>
          <a:graphic>
            <a:graphicData uri="http://schemas.openxmlformats.org/presentationml/2006/ole">
              <mc:AlternateContent xmlns:mc="http://schemas.openxmlformats.org/markup-compatibility/2006">
                <mc:Choice xmlns:v="urn:schemas-microsoft-com:vml" Requires="v">
                  <p:oleObj spid="_x0000_s7171" name="" r:id="rId5" imgW="787400" imgH="330200" progId="Equation.KSEE3">
                    <p:embed/>
                  </p:oleObj>
                </mc:Choice>
                <mc:Fallback>
                  <p:oleObj name="" r:id="rId5" imgW="787400" imgH="330200" progId="Equation.KSEE3">
                    <p:embed/>
                    <p:pic>
                      <p:nvPicPr>
                        <p:cNvPr id="0" name="图片 7170"/>
                        <p:cNvPicPr/>
                        <p:nvPr/>
                      </p:nvPicPr>
                      <p:blipFill>
                        <a:blip r:embed="rId6"/>
                        <a:stretch>
                          <a:fillRect/>
                        </a:stretch>
                      </p:blipFill>
                      <p:spPr>
                        <a:xfrm>
                          <a:off x="7803" y="3829"/>
                          <a:ext cx="4139" cy="1736"/>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12147" y="4498"/>
            <a:ext cx="3391" cy="1067"/>
          </p:xfrm>
          <a:graphic>
            <a:graphicData uri="http://schemas.openxmlformats.org/presentationml/2006/ole">
              <mc:AlternateContent xmlns:mc="http://schemas.openxmlformats.org/markup-compatibility/2006">
                <mc:Choice xmlns:v="urn:schemas-microsoft-com:vml" Requires="v">
                  <p:oleObj spid="_x0000_s7172" name="" r:id="rId7" imgW="685800" imgH="215900" progId="Equation.KSEE3">
                    <p:embed/>
                  </p:oleObj>
                </mc:Choice>
                <mc:Fallback>
                  <p:oleObj name="" r:id="rId7" imgW="685800" imgH="215900" progId="Equation.KSEE3">
                    <p:embed/>
                    <p:pic>
                      <p:nvPicPr>
                        <p:cNvPr id="0" name="图片 7171"/>
                        <p:cNvPicPr/>
                        <p:nvPr/>
                      </p:nvPicPr>
                      <p:blipFill>
                        <a:blip r:embed="rId8"/>
                        <a:stretch>
                          <a:fillRect/>
                        </a:stretch>
                      </p:blipFill>
                      <p:spPr>
                        <a:xfrm>
                          <a:off x="12147" y="4498"/>
                          <a:ext cx="3391" cy="1067"/>
                        </a:xfrm>
                        <a:prstGeom prst="rect">
                          <a:avLst/>
                        </a:prstGeom>
                      </p:spPr>
                    </p:pic>
                  </p:oleObj>
                </mc:Fallback>
              </mc:AlternateContent>
            </a:graphicData>
          </a:graphic>
        </p:graphicFrame>
      </p:grpSp>
      <p:graphicFrame>
        <p:nvGraphicFramePr>
          <p:cNvPr id="2" name="表格 1"/>
          <p:cNvGraphicFramePr/>
          <p:nvPr/>
        </p:nvGraphicFramePr>
        <p:xfrm>
          <a:off x="347345" y="3812540"/>
          <a:ext cx="4902835" cy="2648585"/>
        </p:xfrm>
        <a:graphic>
          <a:graphicData uri="http://schemas.openxmlformats.org/drawingml/2006/table">
            <a:tbl>
              <a:tblPr firstRow="1" bandRow="1">
                <a:tableStyleId>{1FECB4D8-DB02-4DC6-A0A2-4F2EBAE1DC90}</a:tableStyleId>
              </a:tblPr>
              <a:tblGrid>
                <a:gridCol w="1793240"/>
                <a:gridCol w="1555115"/>
                <a:gridCol w="1554480"/>
              </a:tblGrid>
              <a:tr h="671830">
                <a:tc>
                  <a:txBody>
                    <a:bodyPr/>
                    <a:p>
                      <a:pPr algn="ctr">
                        <a:buNone/>
                      </a:pPr>
                      <a:r>
                        <a:rPr lang="zh-CN" altLang="en-US"/>
                        <a:t>轮数</a:t>
                      </a:r>
                      <a:endParaRPr lang="zh-CN" altLang="en-US"/>
                    </a:p>
                  </a:txBody>
                  <a:tcPr anchor="ctr" anchorCtr="0"/>
                </a:tc>
                <a:tc>
                  <a:txBody>
                    <a:bodyPr/>
                    <a:p>
                      <a:pPr algn="ctr">
                        <a:buNone/>
                      </a:pPr>
                      <a:r>
                        <a:rPr lang="zh-CN" altLang="en-US"/>
                        <a:t>盒子</a:t>
                      </a:r>
                      <a:r>
                        <a:rPr lang="en-US" altLang="zh-CN"/>
                        <a:t>1</a:t>
                      </a:r>
                      <a:r>
                        <a:rPr lang="zh-CN" altLang="en-US"/>
                        <a:t>概率</a:t>
                      </a:r>
                      <a:endParaRPr lang="zh-CN" altLang="en-US"/>
                    </a:p>
                  </a:txBody>
                  <a:tcPr anchor="ctr" anchorCtr="0"/>
                </a:tc>
                <a:tc>
                  <a:txBody>
                    <a:bodyPr/>
                    <a:p>
                      <a:pPr algn="ctr">
                        <a:buNone/>
                      </a:pPr>
                      <a:r>
                        <a:rPr lang="zh-CN" altLang="en-US"/>
                        <a:t>盒子</a:t>
                      </a:r>
                      <a:r>
                        <a:rPr lang="en-US" altLang="zh-CN"/>
                        <a:t>2</a:t>
                      </a:r>
                      <a:r>
                        <a:rPr lang="zh-CN" altLang="en-US"/>
                        <a:t>概率</a:t>
                      </a:r>
                      <a:endParaRPr lang="zh-CN" altLang="en-US"/>
                    </a:p>
                  </a:txBody>
                  <a:tcPr anchor="ctr" anchorCtr="0"/>
                </a:tc>
              </a:tr>
              <a:tr h="394970">
                <a:tc>
                  <a:txBody>
                    <a:bodyPr/>
                    <a:p>
                      <a:pPr algn="ctr">
                        <a:buNone/>
                      </a:pPr>
                      <a:r>
                        <a:rPr lang="en-US" altLang="zh-CN"/>
                        <a:t>1</a:t>
                      </a:r>
                      <a:endParaRPr lang="en-US" altLang="zh-CN"/>
                    </a:p>
                  </a:txBody>
                  <a:tcPr anchor="ctr" anchorCtr="0"/>
                </a:tc>
                <a:tc>
                  <a:txBody>
                    <a:bodyPr/>
                    <a:p>
                      <a:pPr algn="ctr">
                        <a:buNone/>
                      </a:pPr>
                      <a:r>
                        <a:rPr lang="en-US" altLang="zh-CN" b="0"/>
                        <a:t>0.1</a:t>
                      </a:r>
                      <a:endParaRPr lang="en-US" altLang="zh-CN" b="0"/>
                    </a:p>
                  </a:txBody>
                  <a:tcPr anchor="ctr" anchorCtr="0"/>
                </a:tc>
                <a:tc>
                  <a:txBody>
                    <a:bodyPr/>
                    <a:p>
                      <a:pPr algn="ctr">
                        <a:buNone/>
                      </a:pPr>
                      <a:r>
                        <a:rPr lang="en-US" altLang="zh-CN" b="0"/>
                        <a:t>0.9</a:t>
                      </a:r>
                      <a:endParaRPr lang="en-US" altLang="zh-CN" b="0"/>
                    </a:p>
                  </a:txBody>
                  <a:tcPr anchor="ctr" anchorCtr="0"/>
                </a:tc>
              </a:tr>
              <a:tr h="395605">
                <a:tc>
                  <a:txBody>
                    <a:bodyPr/>
                    <a:p>
                      <a:pPr algn="ctr">
                        <a:buNone/>
                      </a:pPr>
                      <a:r>
                        <a:rPr lang="en-US" altLang="zh-CN"/>
                        <a:t>2</a:t>
                      </a:r>
                      <a:endParaRPr lang="en-US" altLang="zh-CN"/>
                    </a:p>
                  </a:txBody>
                  <a:tcPr anchor="ctr" anchorCtr="0"/>
                </a:tc>
                <a:tc>
                  <a:txBody>
                    <a:bodyPr/>
                    <a:p>
                      <a:pPr algn="ctr">
                        <a:buNone/>
                      </a:pPr>
                      <a:r>
                        <a:rPr lang="en-US" altLang="zh-CN" b="0"/>
                        <a:t>0.9</a:t>
                      </a:r>
                      <a:endParaRPr lang="en-US" altLang="zh-CN" b="0"/>
                    </a:p>
                  </a:txBody>
                  <a:tcPr anchor="ctr" anchorCtr="0"/>
                </a:tc>
                <a:tc>
                  <a:txBody>
                    <a:bodyPr/>
                    <a:p>
                      <a:pPr algn="ctr">
                        <a:buNone/>
                      </a:pPr>
                      <a:r>
                        <a:rPr lang="en-US" altLang="zh-CN" b="0"/>
                        <a:t>0.1</a:t>
                      </a:r>
                      <a:endParaRPr lang="en-US" altLang="zh-CN" b="0"/>
                    </a:p>
                  </a:txBody>
                  <a:tcPr anchor="ctr" anchorCtr="0"/>
                </a:tc>
              </a:tr>
              <a:tr h="395605">
                <a:tc>
                  <a:txBody>
                    <a:bodyPr/>
                    <a:p>
                      <a:pPr algn="ctr">
                        <a:buNone/>
                      </a:pPr>
                      <a:r>
                        <a:rPr lang="en-US" altLang="zh-CN"/>
                        <a:t>3</a:t>
                      </a:r>
                      <a:endParaRPr lang="en-US" altLang="zh-CN"/>
                    </a:p>
                  </a:txBody>
                  <a:tcPr anchor="ctr" anchorCtr="0"/>
                </a:tc>
                <a:tc>
                  <a:txBody>
                    <a:bodyPr/>
                    <a:p>
                      <a:pPr algn="ctr">
                        <a:buNone/>
                      </a:pPr>
                      <a:r>
                        <a:rPr lang="en-US" altLang="zh-CN" b="0"/>
                        <a:t>0.999</a:t>
                      </a:r>
                      <a:endParaRPr lang="en-US" altLang="zh-CN" b="0"/>
                    </a:p>
                  </a:txBody>
                  <a:tcPr anchor="ctr" anchorCtr="0"/>
                </a:tc>
                <a:tc>
                  <a:txBody>
                    <a:bodyPr/>
                    <a:p>
                      <a:pPr algn="ctr">
                        <a:buNone/>
                      </a:pPr>
                      <a:r>
                        <a:rPr lang="en-US" altLang="zh-CN" b="0"/>
                        <a:t>0.001</a:t>
                      </a:r>
                      <a:endParaRPr lang="en-US" altLang="zh-CN" b="0"/>
                    </a:p>
                  </a:txBody>
                  <a:tcPr anchor="ctr" anchorCtr="0"/>
                </a:tc>
              </a:tr>
              <a:tr h="394970">
                <a:tc>
                  <a:txBody>
                    <a:bodyPr/>
                    <a:p>
                      <a:pPr algn="ctr">
                        <a:buNone/>
                      </a:pPr>
                      <a:r>
                        <a:rPr lang="en-US" altLang="zh-CN"/>
                        <a:t>4</a:t>
                      </a:r>
                      <a:endParaRPr lang="en-US" altLang="zh-CN"/>
                    </a:p>
                  </a:txBody>
                  <a:tcPr anchor="ctr" anchorCtr="0"/>
                </a:tc>
                <a:tc>
                  <a:txBody>
                    <a:bodyPr/>
                    <a:p>
                      <a:pPr algn="ctr">
                        <a:buNone/>
                      </a:pPr>
                      <a:r>
                        <a:rPr lang="en-US" altLang="zh-CN" b="0"/>
                        <a:t>0.1</a:t>
                      </a:r>
                      <a:endParaRPr lang="en-US" altLang="zh-CN" b="0"/>
                    </a:p>
                  </a:txBody>
                  <a:tcPr anchor="ctr" anchorCtr="0"/>
                </a:tc>
                <a:tc>
                  <a:txBody>
                    <a:bodyPr/>
                    <a:p>
                      <a:pPr algn="ctr">
                        <a:buNone/>
                      </a:pPr>
                      <a:r>
                        <a:rPr lang="en-US" altLang="zh-CN" b="0"/>
                        <a:t>0.9</a:t>
                      </a:r>
                      <a:endParaRPr lang="en-US" altLang="zh-CN" b="0"/>
                    </a:p>
                  </a:txBody>
                  <a:tcPr anchor="ctr" anchorCtr="0"/>
                </a:tc>
              </a:tr>
              <a:tr h="395605">
                <a:tc>
                  <a:txBody>
                    <a:bodyPr/>
                    <a:p>
                      <a:pPr algn="ctr">
                        <a:buNone/>
                      </a:pPr>
                      <a:r>
                        <a:rPr lang="en-US" altLang="zh-CN"/>
                        <a:t>5</a:t>
                      </a:r>
                      <a:endParaRPr lang="en-US" altLang="zh-CN"/>
                    </a:p>
                  </a:txBody>
                  <a:tcPr anchor="ctr" anchorCtr="0"/>
                </a:tc>
                <a:tc>
                  <a:txBody>
                    <a:bodyPr/>
                    <a:p>
                      <a:pPr algn="ctr">
                        <a:buNone/>
                      </a:pPr>
                      <a:r>
                        <a:rPr lang="en-US" altLang="zh-CN" b="0"/>
                        <a:t>0.9</a:t>
                      </a:r>
                      <a:endParaRPr lang="en-US" altLang="zh-CN" b="0"/>
                    </a:p>
                  </a:txBody>
                  <a:tcPr anchor="ctr" anchorCtr="0"/>
                </a:tc>
                <a:tc>
                  <a:txBody>
                    <a:bodyPr/>
                    <a:p>
                      <a:pPr algn="ctr">
                        <a:buNone/>
                      </a:pPr>
                      <a:r>
                        <a:rPr lang="en-US" altLang="zh-CN" b="0"/>
                        <a:t>0.1</a:t>
                      </a:r>
                      <a:endParaRPr lang="en-US" altLang="zh-CN" b="0"/>
                    </a:p>
                  </a:txBody>
                  <a:tcPr anchor="ctr" anchorCtr="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EM</a:t>
            </a:r>
            <a:r>
              <a:rPr lang="zh-CN" altLang="en-US"/>
              <a:t>算法直观案例</a:t>
            </a:r>
            <a:endParaRPr lang="zh-CN" altLang="en-US"/>
          </a:p>
        </p:txBody>
      </p:sp>
      <p:sp>
        <p:nvSpPr>
          <p:cNvPr id="7" name="内容占位符 6"/>
          <p:cNvSpPr>
            <a:spLocks noGrp="1"/>
          </p:cNvSpPr>
          <p:nvPr>
            <p:ph idx="13"/>
          </p:nvPr>
        </p:nvSpPr>
        <p:spPr>
          <a:xfrm>
            <a:off x="506095" y="1014730"/>
            <a:ext cx="11178540" cy="737235"/>
          </a:xfrm>
        </p:spPr>
        <p:txBody>
          <a:bodyPr>
            <a:normAutofit/>
          </a:bodyPr>
          <a:p>
            <a:pPr fontAlgn="auto">
              <a:lnSpc>
                <a:spcPct val="150000"/>
              </a:lnSpc>
            </a:pPr>
            <a:r>
              <a:rPr lang="en-US" altLang="zh-CN"/>
              <a:t> </a:t>
            </a:r>
            <a:r>
              <a:rPr lang="zh-CN" altLang="en-US"/>
              <a:t>计算出</a:t>
            </a:r>
            <a:r>
              <a:rPr lang="en-US" altLang="zh-CN"/>
              <a:t>p</a:t>
            </a:r>
            <a:r>
              <a:rPr lang="en-US" altLang="zh-CN" baseline="-25000"/>
              <a:t>1</a:t>
            </a:r>
            <a:r>
              <a:rPr lang="zh-CN" altLang="en-US"/>
              <a:t>和</a:t>
            </a:r>
            <a:r>
              <a:rPr lang="en-US" altLang="zh-CN"/>
              <a:t>p</a:t>
            </a:r>
            <a:r>
              <a:rPr lang="en-US" altLang="zh-CN" baseline="-25000"/>
              <a:t>2</a:t>
            </a:r>
            <a:r>
              <a:rPr lang="zh-CN" altLang="en-US"/>
              <a:t>的概率值后，再次计算从每个盒子中抽取的概率如下：</a:t>
            </a:r>
            <a:endParaRPr lang="zh-CN" altLang="en-US"/>
          </a:p>
        </p:txBody>
      </p:sp>
      <p:graphicFrame>
        <p:nvGraphicFramePr>
          <p:cNvPr id="13" name="对象 12">
            <a:hlinkClick r:id="" action="ppaction://ole?verb="/>
          </p:cNvPr>
          <p:cNvGraphicFramePr>
            <a:graphicFrameLocks noChangeAspect="1"/>
          </p:cNvGraphicFramePr>
          <p:nvPr/>
        </p:nvGraphicFramePr>
        <p:xfrm>
          <a:off x="3479165" y="1751965"/>
          <a:ext cx="2153285" cy="677545"/>
        </p:xfrm>
        <a:graphic>
          <a:graphicData uri="http://schemas.openxmlformats.org/presentationml/2006/ole">
            <mc:AlternateContent xmlns:mc="http://schemas.openxmlformats.org/markup-compatibility/2006">
              <mc:Choice xmlns:v="urn:schemas-microsoft-com:vml" Requires="v">
                <p:oleObj spid="_x0000_s14" name="" r:id="rId1" imgW="685800" imgH="215900" progId="Equation.KSEE3">
                  <p:embed/>
                </p:oleObj>
              </mc:Choice>
              <mc:Fallback>
                <p:oleObj name="" r:id="rId1" imgW="685800" imgH="215900" progId="Equation.KSEE3">
                  <p:embed/>
                  <p:pic>
                    <p:nvPicPr>
                      <p:cNvPr id="0" name="图片 7171"/>
                      <p:cNvPicPr/>
                      <p:nvPr/>
                    </p:nvPicPr>
                    <p:blipFill>
                      <a:blip r:embed="rId2"/>
                      <a:stretch>
                        <a:fillRect/>
                      </a:stretch>
                    </p:blipFill>
                    <p:spPr>
                      <a:xfrm>
                        <a:off x="3479165" y="1751965"/>
                        <a:ext cx="2153285" cy="67754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6169978" y="1751965"/>
          <a:ext cx="1954530" cy="677545"/>
        </p:xfrm>
        <a:graphic>
          <a:graphicData uri="http://schemas.openxmlformats.org/presentationml/2006/ole">
            <mc:AlternateContent xmlns:mc="http://schemas.openxmlformats.org/markup-compatibility/2006">
              <mc:Choice xmlns:v="urn:schemas-microsoft-com:vml" Requires="v">
                <p:oleObj spid="_x0000_s3" name="" r:id="rId3" imgW="622300" imgH="215900" progId="Equation.KSEE3">
                  <p:embed/>
                </p:oleObj>
              </mc:Choice>
              <mc:Fallback>
                <p:oleObj name="" r:id="rId3" imgW="622300" imgH="215900" progId="Equation.KSEE3">
                  <p:embed/>
                  <p:pic>
                    <p:nvPicPr>
                      <p:cNvPr id="0" name="图片 7171"/>
                      <p:cNvPicPr/>
                      <p:nvPr/>
                    </p:nvPicPr>
                    <p:blipFill>
                      <a:blip r:embed="rId4"/>
                      <a:stretch>
                        <a:fillRect/>
                      </a:stretch>
                    </p:blipFill>
                    <p:spPr>
                      <a:xfrm>
                        <a:off x="6169978" y="1751965"/>
                        <a:ext cx="1954530" cy="677545"/>
                      </a:xfrm>
                      <a:prstGeom prst="rect">
                        <a:avLst/>
                      </a:prstGeom>
                    </p:spPr>
                  </p:pic>
                </p:oleObj>
              </mc:Fallback>
            </mc:AlternateContent>
          </a:graphicData>
        </a:graphic>
      </p:graphicFrame>
      <p:graphicFrame>
        <p:nvGraphicFramePr>
          <p:cNvPr id="5" name="表格 4"/>
          <p:cNvGraphicFramePr/>
          <p:nvPr/>
        </p:nvGraphicFramePr>
        <p:xfrm>
          <a:off x="252095" y="2868930"/>
          <a:ext cx="4902835" cy="2648585"/>
        </p:xfrm>
        <a:graphic>
          <a:graphicData uri="http://schemas.openxmlformats.org/drawingml/2006/table">
            <a:tbl>
              <a:tblPr firstRow="1" bandRow="1">
                <a:tableStyleId>{1FECB4D8-DB02-4DC6-A0A2-4F2EBAE1DC90}</a:tableStyleId>
              </a:tblPr>
              <a:tblGrid>
                <a:gridCol w="1793240"/>
                <a:gridCol w="1555115"/>
                <a:gridCol w="1554480"/>
              </a:tblGrid>
              <a:tr h="671830">
                <a:tc>
                  <a:txBody>
                    <a:bodyPr/>
                    <a:p>
                      <a:pPr algn="ctr">
                        <a:buNone/>
                      </a:pPr>
                      <a:r>
                        <a:rPr lang="zh-CN" altLang="en-US"/>
                        <a:t>轮数</a:t>
                      </a:r>
                      <a:endParaRPr lang="zh-CN" altLang="en-US"/>
                    </a:p>
                  </a:txBody>
                  <a:tcPr anchor="ctr" anchorCtr="0"/>
                </a:tc>
                <a:tc>
                  <a:txBody>
                    <a:bodyPr/>
                    <a:p>
                      <a:pPr algn="ctr">
                        <a:buNone/>
                      </a:pPr>
                      <a:r>
                        <a:rPr lang="zh-CN" altLang="en-US"/>
                        <a:t>盒子</a:t>
                      </a:r>
                      <a:r>
                        <a:rPr lang="en-US" altLang="zh-CN"/>
                        <a:t>1</a:t>
                      </a:r>
                      <a:endParaRPr lang="en-US" altLang="zh-CN"/>
                    </a:p>
                  </a:txBody>
                  <a:tcPr anchor="ctr" anchorCtr="0"/>
                </a:tc>
                <a:tc>
                  <a:txBody>
                    <a:bodyPr/>
                    <a:p>
                      <a:pPr algn="ctr">
                        <a:buNone/>
                      </a:pPr>
                      <a:r>
                        <a:rPr lang="zh-CN" altLang="en-US"/>
                        <a:t>盒子</a:t>
                      </a:r>
                      <a:r>
                        <a:rPr lang="en-US" altLang="zh-CN"/>
                        <a:t>2</a:t>
                      </a:r>
                      <a:endParaRPr lang="en-US" altLang="zh-CN"/>
                    </a:p>
                  </a:txBody>
                  <a:tcPr anchor="ctr" anchorCtr="0"/>
                </a:tc>
              </a:tr>
              <a:tr h="394970">
                <a:tc>
                  <a:txBody>
                    <a:bodyPr/>
                    <a:p>
                      <a:pPr algn="ctr">
                        <a:buNone/>
                      </a:pPr>
                      <a:r>
                        <a:rPr lang="en-US" altLang="zh-CN"/>
                        <a:t>1</a:t>
                      </a:r>
                      <a:endParaRPr lang="en-US" altLang="zh-CN"/>
                    </a:p>
                  </a:txBody>
                  <a:tcPr anchor="ctr" anchorCtr="0"/>
                </a:tc>
                <a:tc>
                  <a:txBody>
                    <a:bodyPr/>
                    <a:p>
                      <a:pPr algn="ctr">
                        <a:buNone/>
                      </a:pPr>
                      <a:r>
                        <a:rPr lang="en-US" altLang="zh-CN" b="0"/>
                        <a:t>0.0178</a:t>
                      </a:r>
                      <a:endParaRPr lang="en-US" altLang="zh-CN" b="0"/>
                    </a:p>
                  </a:txBody>
                  <a:tcPr anchor="ctr" anchorCtr="0"/>
                </a:tc>
                <a:tc>
                  <a:txBody>
                    <a:bodyPr/>
                    <a:p>
                      <a:pPr algn="ctr">
                        <a:buNone/>
                      </a:pPr>
                      <a:r>
                        <a:rPr lang="en-US" altLang="zh-CN" b="0"/>
                        <a:t>0.0344</a:t>
                      </a:r>
                      <a:endParaRPr lang="en-US" altLang="zh-CN" b="0"/>
                    </a:p>
                  </a:txBody>
                  <a:tcPr anchor="ctr" anchorCtr="0"/>
                </a:tc>
              </a:tr>
              <a:tr h="395605">
                <a:tc>
                  <a:txBody>
                    <a:bodyPr/>
                    <a:p>
                      <a:pPr algn="ctr">
                        <a:buNone/>
                      </a:pPr>
                      <a:r>
                        <a:rPr lang="en-US" altLang="zh-CN"/>
                        <a:t>2</a:t>
                      </a:r>
                      <a:endParaRPr lang="en-US" altLang="zh-CN"/>
                    </a:p>
                  </a:txBody>
                  <a:tcPr anchor="ctr" anchorCtr="0"/>
                </a:tc>
                <a:tc>
                  <a:txBody>
                    <a:bodyPr/>
                    <a:p>
                      <a:pPr algn="ctr">
                        <a:buNone/>
                      </a:pPr>
                      <a:r>
                        <a:rPr lang="en-US" altLang="zh-CN" b="0"/>
                        <a:t>0.0335</a:t>
                      </a:r>
                      <a:endParaRPr lang="en-US" altLang="zh-CN" b="0"/>
                    </a:p>
                  </a:txBody>
                  <a:tcPr anchor="ctr" anchorCtr="0"/>
                </a:tc>
                <a:tc>
                  <a:txBody>
                    <a:bodyPr/>
                    <a:p>
                      <a:pPr algn="ctr">
                        <a:buNone/>
                      </a:pPr>
                      <a:r>
                        <a:rPr lang="en-US" altLang="zh-CN" b="0"/>
                        <a:t>0.0249</a:t>
                      </a:r>
                      <a:endParaRPr lang="en-US" altLang="zh-CN" b="0"/>
                    </a:p>
                  </a:txBody>
                  <a:tcPr anchor="ctr" anchorCtr="0"/>
                </a:tc>
              </a:tr>
              <a:tr h="395605">
                <a:tc>
                  <a:txBody>
                    <a:bodyPr/>
                    <a:p>
                      <a:pPr algn="ctr">
                        <a:buNone/>
                      </a:pPr>
                      <a:r>
                        <a:rPr lang="en-US" altLang="zh-CN"/>
                        <a:t>3</a:t>
                      </a:r>
                      <a:endParaRPr lang="en-US" altLang="zh-CN"/>
                    </a:p>
                  </a:txBody>
                  <a:tcPr anchor="ctr" anchorCtr="0"/>
                </a:tc>
                <a:tc>
                  <a:txBody>
                    <a:bodyPr/>
                    <a:p>
                      <a:pPr algn="ctr">
                        <a:buNone/>
                      </a:pPr>
                      <a:r>
                        <a:rPr lang="en-US" altLang="zh-CN" b="0"/>
                        <a:t>0.063</a:t>
                      </a:r>
                      <a:endParaRPr lang="en-US" altLang="zh-CN" b="0"/>
                    </a:p>
                  </a:txBody>
                  <a:tcPr anchor="ctr" anchorCtr="0"/>
                </a:tc>
                <a:tc>
                  <a:txBody>
                    <a:bodyPr/>
                    <a:p>
                      <a:pPr algn="ctr">
                        <a:buNone/>
                      </a:pPr>
                      <a:r>
                        <a:rPr lang="en-US" altLang="zh-CN" b="0"/>
                        <a:t>0.018</a:t>
                      </a:r>
                      <a:endParaRPr lang="en-US" altLang="zh-CN" b="0"/>
                    </a:p>
                  </a:txBody>
                  <a:tcPr anchor="ctr" anchorCtr="0"/>
                </a:tc>
              </a:tr>
              <a:tr h="394970">
                <a:tc>
                  <a:txBody>
                    <a:bodyPr/>
                    <a:p>
                      <a:pPr algn="ctr">
                        <a:buNone/>
                      </a:pPr>
                      <a:r>
                        <a:rPr lang="en-US" altLang="zh-CN"/>
                        <a:t>4</a:t>
                      </a:r>
                      <a:endParaRPr lang="en-US" altLang="zh-CN"/>
                    </a:p>
                  </a:txBody>
                  <a:tcPr anchor="ctr" anchorCtr="0"/>
                </a:tc>
                <a:tc>
                  <a:txBody>
                    <a:bodyPr/>
                    <a:p>
                      <a:pPr algn="ctr">
                        <a:buNone/>
                      </a:pPr>
                      <a:r>
                        <a:rPr lang="en-US" altLang="zh-CN" b="0"/>
                        <a:t>0.0178</a:t>
                      </a:r>
                      <a:endParaRPr lang="en-US" altLang="zh-CN" b="0"/>
                    </a:p>
                  </a:txBody>
                  <a:tcPr anchor="ctr" anchorCtr="0"/>
                </a:tc>
                <a:tc>
                  <a:txBody>
                    <a:bodyPr/>
                    <a:p>
                      <a:pPr algn="ctr">
                        <a:buNone/>
                      </a:pPr>
                      <a:r>
                        <a:rPr lang="en-US" altLang="zh-CN" b="0"/>
                        <a:t>0.0344</a:t>
                      </a:r>
                      <a:endParaRPr lang="en-US" altLang="zh-CN" b="0"/>
                    </a:p>
                  </a:txBody>
                  <a:tcPr anchor="ctr" anchorCtr="0"/>
                </a:tc>
              </a:tr>
              <a:tr h="395605">
                <a:tc>
                  <a:txBody>
                    <a:bodyPr/>
                    <a:p>
                      <a:pPr algn="ctr">
                        <a:buNone/>
                      </a:pPr>
                      <a:r>
                        <a:rPr lang="en-US" altLang="zh-CN"/>
                        <a:t>5</a:t>
                      </a:r>
                      <a:endParaRPr lang="en-US" altLang="zh-CN"/>
                    </a:p>
                  </a:txBody>
                  <a:tcPr anchor="ctr" anchorCtr="0"/>
                </a:tc>
                <a:tc>
                  <a:txBody>
                    <a:bodyPr/>
                    <a:p>
                      <a:pPr algn="ctr">
                        <a:buNone/>
                      </a:pPr>
                      <a:r>
                        <a:rPr lang="en-US" altLang="zh-CN" b="0"/>
                        <a:t>0.0335</a:t>
                      </a:r>
                      <a:endParaRPr lang="en-US" altLang="zh-CN" b="0"/>
                    </a:p>
                  </a:txBody>
                  <a:tcPr anchor="ctr" anchorCtr="0"/>
                </a:tc>
                <a:tc>
                  <a:txBody>
                    <a:bodyPr/>
                    <a:p>
                      <a:pPr algn="ctr">
                        <a:buNone/>
                      </a:pPr>
                      <a:r>
                        <a:rPr lang="en-US" altLang="zh-CN" b="0"/>
                        <a:t>0.0249</a:t>
                      </a:r>
                      <a:endParaRPr lang="en-US" altLang="zh-CN" b="0"/>
                    </a:p>
                  </a:txBody>
                  <a:tcPr anchor="ctr" anchorCtr="0"/>
                </a:tc>
              </a:tr>
            </a:tbl>
          </a:graphicData>
        </a:graphic>
      </p:graphicFrame>
      <p:graphicFrame>
        <p:nvGraphicFramePr>
          <p:cNvPr id="15" name="表格 14"/>
          <p:cNvGraphicFramePr/>
          <p:nvPr/>
        </p:nvGraphicFramePr>
        <p:xfrm>
          <a:off x="6137910" y="2832100"/>
          <a:ext cx="4902835" cy="2660650"/>
        </p:xfrm>
        <a:graphic>
          <a:graphicData uri="http://schemas.openxmlformats.org/drawingml/2006/table">
            <a:tbl>
              <a:tblPr firstRow="1" bandRow="1">
                <a:tableStyleId>{1FECB4D8-DB02-4DC6-A0A2-4F2EBAE1DC90}</a:tableStyleId>
              </a:tblPr>
              <a:tblGrid>
                <a:gridCol w="1793240"/>
                <a:gridCol w="1555115"/>
                <a:gridCol w="1554480"/>
              </a:tblGrid>
              <a:tr h="671830">
                <a:tc>
                  <a:txBody>
                    <a:bodyPr/>
                    <a:p>
                      <a:pPr algn="ctr">
                        <a:buNone/>
                      </a:pPr>
                      <a:r>
                        <a:rPr lang="zh-CN" altLang="en-US"/>
                        <a:t>轮数</a:t>
                      </a:r>
                      <a:endParaRPr lang="zh-CN" altLang="en-US"/>
                    </a:p>
                  </a:txBody>
                  <a:tcPr anchor="ctr" anchorCtr="0"/>
                </a:tc>
                <a:tc>
                  <a:txBody>
                    <a:bodyPr/>
                    <a:p>
                      <a:pPr algn="ctr">
                        <a:buNone/>
                      </a:pPr>
                      <a:r>
                        <a:rPr lang="zh-CN" altLang="en-US"/>
                        <a:t>盒子</a:t>
                      </a:r>
                      <a:r>
                        <a:rPr lang="en-US" altLang="zh-CN"/>
                        <a:t>1</a:t>
                      </a:r>
                      <a:r>
                        <a:rPr lang="zh-CN" altLang="en-US"/>
                        <a:t>概率</a:t>
                      </a:r>
                      <a:endParaRPr lang="zh-CN" altLang="en-US"/>
                    </a:p>
                  </a:txBody>
                  <a:tcPr anchor="ctr" anchorCtr="0"/>
                </a:tc>
                <a:tc>
                  <a:txBody>
                    <a:bodyPr/>
                    <a:p>
                      <a:pPr algn="ctr">
                        <a:buNone/>
                      </a:pPr>
                      <a:r>
                        <a:rPr lang="zh-CN" altLang="en-US"/>
                        <a:t>盒子</a:t>
                      </a:r>
                      <a:r>
                        <a:rPr lang="en-US" altLang="zh-CN"/>
                        <a:t>2</a:t>
                      </a:r>
                      <a:r>
                        <a:rPr lang="zh-CN" altLang="en-US"/>
                        <a:t>概率</a:t>
                      </a:r>
                      <a:endParaRPr lang="zh-CN" altLang="en-US"/>
                    </a:p>
                  </a:txBody>
                  <a:tcPr anchor="ctr" anchorCtr="0"/>
                </a:tc>
              </a:tr>
              <a:tr h="394970">
                <a:tc>
                  <a:txBody>
                    <a:bodyPr/>
                    <a:p>
                      <a:pPr algn="ctr">
                        <a:buNone/>
                      </a:pPr>
                      <a:r>
                        <a:rPr lang="en-US" altLang="zh-CN"/>
                        <a:t>1</a:t>
                      </a:r>
                      <a:endParaRPr lang="en-US" altLang="zh-CN"/>
                    </a:p>
                  </a:txBody>
                  <a:tcPr anchor="ctr" anchorCtr="0"/>
                </a:tc>
                <a:tc>
                  <a:txBody>
                    <a:bodyPr/>
                    <a:p>
                      <a:pPr algn="ctr">
                        <a:buNone/>
                      </a:pPr>
                      <a:r>
                        <a:rPr lang="en-US" altLang="zh-CN" b="0"/>
                        <a:t>0.34</a:t>
                      </a:r>
                      <a:endParaRPr lang="en-US" altLang="zh-CN" b="0"/>
                    </a:p>
                  </a:txBody>
                  <a:tcPr anchor="ctr" anchorCtr="0"/>
                </a:tc>
                <a:tc>
                  <a:txBody>
                    <a:bodyPr/>
                    <a:p>
                      <a:pPr algn="ctr">
                        <a:buNone/>
                      </a:pPr>
                      <a:r>
                        <a:rPr lang="en-US" altLang="zh-CN" b="0"/>
                        <a:t>0.66</a:t>
                      </a:r>
                      <a:endParaRPr lang="en-US" altLang="zh-CN" b="0"/>
                    </a:p>
                  </a:txBody>
                  <a:tcPr anchor="ctr" anchorCtr="0"/>
                </a:tc>
              </a:tr>
              <a:tr h="407670">
                <a:tc>
                  <a:txBody>
                    <a:bodyPr/>
                    <a:p>
                      <a:pPr algn="ctr">
                        <a:buNone/>
                      </a:pPr>
                      <a:r>
                        <a:rPr lang="en-US" altLang="zh-CN"/>
                        <a:t>2</a:t>
                      </a:r>
                      <a:endParaRPr lang="en-US" altLang="zh-CN"/>
                    </a:p>
                  </a:txBody>
                  <a:tcPr anchor="ctr" anchorCtr="0"/>
                </a:tc>
                <a:tc>
                  <a:txBody>
                    <a:bodyPr/>
                    <a:p>
                      <a:pPr algn="ctr">
                        <a:buNone/>
                      </a:pPr>
                      <a:r>
                        <a:rPr lang="en-US" altLang="zh-CN" b="0"/>
                        <a:t>0.57</a:t>
                      </a:r>
                      <a:endParaRPr lang="en-US" altLang="zh-CN" b="0"/>
                    </a:p>
                  </a:txBody>
                  <a:tcPr anchor="ctr" anchorCtr="0"/>
                </a:tc>
                <a:tc>
                  <a:txBody>
                    <a:bodyPr/>
                    <a:p>
                      <a:pPr algn="ctr">
                        <a:buNone/>
                      </a:pPr>
                      <a:r>
                        <a:rPr lang="en-US" altLang="zh-CN" b="0"/>
                        <a:t>0.43</a:t>
                      </a:r>
                      <a:endParaRPr lang="en-US" altLang="zh-CN" b="0"/>
                    </a:p>
                  </a:txBody>
                  <a:tcPr anchor="ctr" anchorCtr="0"/>
                </a:tc>
              </a:tr>
              <a:tr h="395605">
                <a:tc>
                  <a:txBody>
                    <a:bodyPr/>
                    <a:p>
                      <a:pPr algn="ctr">
                        <a:buNone/>
                      </a:pPr>
                      <a:r>
                        <a:rPr lang="en-US" altLang="zh-CN"/>
                        <a:t>3</a:t>
                      </a:r>
                      <a:endParaRPr lang="en-US" altLang="zh-CN"/>
                    </a:p>
                  </a:txBody>
                  <a:tcPr anchor="ctr" anchorCtr="0"/>
                </a:tc>
                <a:tc>
                  <a:txBody>
                    <a:bodyPr/>
                    <a:p>
                      <a:pPr algn="ctr">
                        <a:buNone/>
                      </a:pPr>
                      <a:r>
                        <a:rPr lang="en-US" altLang="zh-CN" b="0"/>
                        <a:t>0.78</a:t>
                      </a:r>
                      <a:endParaRPr lang="en-US" altLang="zh-CN" b="0"/>
                    </a:p>
                  </a:txBody>
                  <a:tcPr anchor="ctr" anchorCtr="0"/>
                </a:tc>
                <a:tc>
                  <a:txBody>
                    <a:bodyPr/>
                    <a:p>
                      <a:pPr algn="ctr">
                        <a:buNone/>
                      </a:pPr>
                      <a:r>
                        <a:rPr lang="en-US" altLang="zh-CN" b="0"/>
                        <a:t>0.22</a:t>
                      </a:r>
                      <a:endParaRPr lang="en-US" altLang="zh-CN" b="0"/>
                    </a:p>
                  </a:txBody>
                  <a:tcPr anchor="ctr" anchorCtr="0"/>
                </a:tc>
              </a:tr>
              <a:tr h="394970">
                <a:tc>
                  <a:txBody>
                    <a:bodyPr/>
                    <a:p>
                      <a:pPr algn="ctr">
                        <a:buNone/>
                      </a:pPr>
                      <a:r>
                        <a:rPr lang="en-US" altLang="zh-CN"/>
                        <a:t>4</a:t>
                      </a:r>
                      <a:endParaRPr lang="en-US" altLang="zh-CN"/>
                    </a:p>
                  </a:txBody>
                  <a:tcPr anchor="ctr" anchorCtr="0"/>
                </a:tc>
                <a:tc>
                  <a:txBody>
                    <a:bodyPr/>
                    <a:p>
                      <a:pPr algn="ctr">
                        <a:buNone/>
                      </a:pPr>
                      <a:r>
                        <a:rPr lang="en-US" altLang="zh-CN" b="0"/>
                        <a:t>0.34</a:t>
                      </a:r>
                      <a:endParaRPr lang="en-US" altLang="zh-CN" b="0"/>
                    </a:p>
                  </a:txBody>
                  <a:tcPr anchor="ctr" anchorCtr="0"/>
                </a:tc>
                <a:tc>
                  <a:txBody>
                    <a:bodyPr/>
                    <a:p>
                      <a:pPr algn="ctr">
                        <a:buNone/>
                      </a:pPr>
                      <a:r>
                        <a:rPr lang="en-US" altLang="zh-CN" b="0"/>
                        <a:t>0.66</a:t>
                      </a:r>
                      <a:endParaRPr lang="en-US" altLang="zh-CN" b="0"/>
                    </a:p>
                  </a:txBody>
                  <a:tcPr anchor="ctr" anchorCtr="0"/>
                </a:tc>
              </a:tr>
              <a:tr h="395605">
                <a:tc>
                  <a:txBody>
                    <a:bodyPr/>
                    <a:p>
                      <a:pPr algn="ctr">
                        <a:buNone/>
                      </a:pPr>
                      <a:r>
                        <a:rPr lang="en-US" altLang="zh-CN"/>
                        <a:t>5</a:t>
                      </a:r>
                      <a:endParaRPr lang="en-US" altLang="zh-CN"/>
                    </a:p>
                  </a:txBody>
                  <a:tcPr anchor="ctr" anchorCtr="0"/>
                </a:tc>
                <a:tc>
                  <a:txBody>
                    <a:bodyPr/>
                    <a:p>
                      <a:pPr algn="ctr">
                        <a:buNone/>
                      </a:pPr>
                      <a:r>
                        <a:rPr lang="en-US" altLang="zh-CN" b="0"/>
                        <a:t>0.57</a:t>
                      </a:r>
                      <a:endParaRPr lang="en-US" altLang="zh-CN" b="0"/>
                    </a:p>
                  </a:txBody>
                  <a:tcPr anchor="ctr" anchorCtr="0"/>
                </a:tc>
                <a:tc>
                  <a:txBody>
                    <a:bodyPr/>
                    <a:p>
                      <a:pPr algn="ctr">
                        <a:buNone/>
                      </a:pPr>
                      <a:r>
                        <a:rPr lang="en-US" altLang="zh-CN" b="0"/>
                        <a:t>0.43</a:t>
                      </a:r>
                      <a:endParaRPr lang="en-US" altLang="zh-CN" b="0"/>
                    </a:p>
                  </a:txBody>
                  <a:tcPr anchor="ctr" anchorCtr="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EM</a:t>
            </a:r>
            <a:r>
              <a:rPr lang="zh-CN" altLang="en-US"/>
              <a:t>算法直观案例</a:t>
            </a:r>
            <a:endParaRPr lang="zh-CN" altLang="en-US"/>
          </a:p>
        </p:txBody>
      </p:sp>
      <p:graphicFrame>
        <p:nvGraphicFramePr>
          <p:cNvPr id="6" name="表格 5"/>
          <p:cNvGraphicFramePr/>
          <p:nvPr/>
        </p:nvGraphicFramePr>
        <p:xfrm>
          <a:off x="506095" y="2983865"/>
          <a:ext cx="4902835" cy="3056890"/>
        </p:xfrm>
        <a:graphic>
          <a:graphicData uri="http://schemas.openxmlformats.org/drawingml/2006/table">
            <a:tbl>
              <a:tblPr firstRow="1" bandRow="1">
                <a:tableStyleId>{1FECB4D8-DB02-4DC6-A0A2-4F2EBAE1DC90}</a:tableStyleId>
              </a:tblPr>
              <a:tblGrid>
                <a:gridCol w="1793240"/>
                <a:gridCol w="1555115"/>
                <a:gridCol w="1554480"/>
              </a:tblGrid>
              <a:tr h="671830">
                <a:tc>
                  <a:txBody>
                    <a:bodyPr/>
                    <a:p>
                      <a:pPr algn="ctr">
                        <a:buNone/>
                      </a:pPr>
                      <a:r>
                        <a:rPr lang="zh-CN" altLang="en-US"/>
                        <a:t>轮数</a:t>
                      </a:r>
                      <a:endParaRPr lang="zh-CN" altLang="en-US"/>
                    </a:p>
                  </a:txBody>
                  <a:tcPr anchor="ctr" anchorCtr="0"/>
                </a:tc>
                <a:tc>
                  <a:txBody>
                    <a:bodyPr/>
                    <a:p>
                      <a:pPr algn="ctr">
                        <a:buNone/>
                      </a:pPr>
                      <a:r>
                        <a:rPr lang="zh-CN" altLang="en-US"/>
                        <a:t>盒子</a:t>
                      </a:r>
                      <a:r>
                        <a:rPr lang="en-US" altLang="zh-CN"/>
                        <a:t>1</a:t>
                      </a:r>
                      <a:r>
                        <a:rPr lang="zh-CN" altLang="en-US"/>
                        <a:t>白球</a:t>
                      </a:r>
                      <a:endParaRPr lang="zh-CN" altLang="en-US"/>
                    </a:p>
                  </a:txBody>
                  <a:tcPr anchor="ctr" anchorCtr="0"/>
                </a:tc>
                <a:tc>
                  <a:txBody>
                    <a:bodyPr/>
                    <a:p>
                      <a:pPr algn="ctr">
                        <a:buNone/>
                      </a:pPr>
                      <a:r>
                        <a:rPr lang="zh-CN" altLang="en-US"/>
                        <a:t>盒子</a:t>
                      </a:r>
                      <a:r>
                        <a:rPr lang="en-US" altLang="zh-CN"/>
                        <a:t>1</a:t>
                      </a:r>
                      <a:r>
                        <a:rPr lang="zh-CN" altLang="en-US"/>
                        <a:t>黑球</a:t>
                      </a:r>
                      <a:endParaRPr lang="zh-CN" altLang="en-US"/>
                    </a:p>
                  </a:txBody>
                  <a:tcPr anchor="ctr" anchorCtr="0"/>
                </a:tc>
              </a:tr>
              <a:tr h="394970">
                <a:tc>
                  <a:txBody>
                    <a:bodyPr/>
                    <a:p>
                      <a:pPr algn="ctr">
                        <a:buNone/>
                      </a:pPr>
                      <a:r>
                        <a:rPr lang="en-US" altLang="zh-CN"/>
                        <a:t>1</a:t>
                      </a:r>
                      <a:endParaRPr lang="en-US" altLang="zh-CN"/>
                    </a:p>
                  </a:txBody>
                  <a:tcPr anchor="ctr" anchorCtr="0"/>
                </a:tc>
                <a:tc>
                  <a:txBody>
                    <a:bodyPr/>
                    <a:p>
                      <a:pPr algn="ctr">
                        <a:buNone/>
                      </a:pPr>
                      <a:r>
                        <a:rPr lang="en-US" altLang="zh-CN" b="0"/>
                        <a:t>1.02</a:t>
                      </a:r>
                      <a:endParaRPr lang="en-US" altLang="zh-CN" b="0"/>
                    </a:p>
                  </a:txBody>
                  <a:tcPr anchor="ctr" anchorCtr="0"/>
                </a:tc>
                <a:tc>
                  <a:txBody>
                    <a:bodyPr/>
                    <a:p>
                      <a:pPr algn="ctr">
                        <a:buNone/>
                      </a:pPr>
                      <a:r>
                        <a:rPr lang="en-US" altLang="zh-CN" b="0"/>
                        <a:t>0.68</a:t>
                      </a:r>
                      <a:endParaRPr lang="en-US" altLang="zh-CN" b="0"/>
                    </a:p>
                  </a:txBody>
                  <a:tcPr anchor="ctr" anchorCtr="0"/>
                </a:tc>
              </a:tr>
              <a:tr h="395605">
                <a:tc>
                  <a:txBody>
                    <a:bodyPr/>
                    <a:p>
                      <a:pPr algn="ctr">
                        <a:buNone/>
                      </a:pPr>
                      <a:r>
                        <a:rPr lang="en-US" altLang="zh-CN"/>
                        <a:t>2</a:t>
                      </a:r>
                      <a:endParaRPr lang="en-US" altLang="zh-CN"/>
                    </a:p>
                  </a:txBody>
                  <a:tcPr anchor="ctr" anchorCtr="0"/>
                </a:tc>
                <a:tc>
                  <a:txBody>
                    <a:bodyPr/>
                    <a:p>
                      <a:pPr algn="ctr">
                        <a:buNone/>
                      </a:pPr>
                      <a:r>
                        <a:rPr lang="en-US" altLang="zh-CN" b="0"/>
                        <a:t>1.14</a:t>
                      </a:r>
                      <a:endParaRPr lang="en-US" altLang="zh-CN" b="0"/>
                    </a:p>
                  </a:txBody>
                  <a:tcPr anchor="ctr" anchorCtr="0"/>
                </a:tc>
                <a:tc>
                  <a:txBody>
                    <a:bodyPr/>
                    <a:p>
                      <a:pPr algn="ctr">
                        <a:buNone/>
                      </a:pPr>
                      <a:r>
                        <a:rPr lang="en-US" altLang="zh-CN" b="0"/>
                        <a:t>1.71</a:t>
                      </a:r>
                      <a:endParaRPr lang="en-US" altLang="zh-CN" b="0"/>
                    </a:p>
                  </a:txBody>
                  <a:tcPr anchor="ctr" anchorCtr="0"/>
                </a:tc>
              </a:tr>
              <a:tr h="408305">
                <a:tc>
                  <a:txBody>
                    <a:bodyPr/>
                    <a:p>
                      <a:pPr algn="ctr">
                        <a:buNone/>
                      </a:pPr>
                      <a:r>
                        <a:rPr lang="en-US" altLang="zh-CN"/>
                        <a:t>3</a:t>
                      </a:r>
                      <a:endParaRPr lang="en-US" altLang="zh-CN"/>
                    </a:p>
                  </a:txBody>
                  <a:tcPr anchor="ctr" anchorCtr="0"/>
                </a:tc>
                <a:tc>
                  <a:txBody>
                    <a:bodyPr/>
                    <a:p>
                      <a:pPr algn="ctr">
                        <a:buNone/>
                      </a:pPr>
                      <a:r>
                        <a:rPr lang="en-US" altLang="zh-CN" b="0"/>
                        <a:t>0.78</a:t>
                      </a:r>
                      <a:endParaRPr lang="en-US" altLang="zh-CN" b="0"/>
                    </a:p>
                  </a:txBody>
                  <a:tcPr anchor="ctr" anchorCtr="0"/>
                </a:tc>
                <a:tc>
                  <a:txBody>
                    <a:bodyPr/>
                    <a:p>
                      <a:pPr algn="ctr">
                        <a:buNone/>
                      </a:pPr>
                      <a:r>
                        <a:rPr lang="en-US" altLang="zh-CN" b="0"/>
                        <a:t>3.12</a:t>
                      </a:r>
                      <a:endParaRPr lang="en-US" altLang="zh-CN" b="0"/>
                    </a:p>
                  </a:txBody>
                  <a:tcPr anchor="ctr" anchorCtr="0"/>
                </a:tc>
              </a:tr>
              <a:tr h="394970">
                <a:tc>
                  <a:txBody>
                    <a:bodyPr/>
                    <a:p>
                      <a:pPr algn="ctr">
                        <a:buNone/>
                      </a:pPr>
                      <a:r>
                        <a:rPr lang="en-US" altLang="zh-CN"/>
                        <a:t>4</a:t>
                      </a:r>
                      <a:endParaRPr lang="en-US" altLang="zh-CN"/>
                    </a:p>
                  </a:txBody>
                  <a:tcPr anchor="ctr" anchorCtr="0"/>
                </a:tc>
                <a:tc>
                  <a:txBody>
                    <a:bodyPr/>
                    <a:p>
                      <a:pPr algn="ctr">
                        <a:buNone/>
                      </a:pPr>
                      <a:r>
                        <a:rPr lang="en-US" altLang="zh-CN" b="0"/>
                        <a:t>1.02</a:t>
                      </a:r>
                      <a:endParaRPr lang="en-US" altLang="zh-CN" b="0"/>
                    </a:p>
                  </a:txBody>
                  <a:tcPr anchor="ctr" anchorCtr="0"/>
                </a:tc>
                <a:tc>
                  <a:txBody>
                    <a:bodyPr/>
                    <a:p>
                      <a:pPr algn="ctr">
                        <a:buNone/>
                      </a:pPr>
                      <a:r>
                        <a:rPr lang="en-US" altLang="zh-CN" b="0"/>
                        <a:t>0.68</a:t>
                      </a:r>
                      <a:endParaRPr lang="en-US" altLang="zh-CN" b="0"/>
                    </a:p>
                  </a:txBody>
                  <a:tcPr anchor="ctr" anchorCtr="0"/>
                </a:tc>
              </a:tr>
              <a:tr h="395605">
                <a:tc>
                  <a:txBody>
                    <a:bodyPr/>
                    <a:p>
                      <a:pPr algn="ctr">
                        <a:buNone/>
                      </a:pPr>
                      <a:r>
                        <a:rPr lang="en-US" altLang="zh-CN"/>
                        <a:t>5</a:t>
                      </a:r>
                      <a:endParaRPr lang="en-US" altLang="zh-CN"/>
                    </a:p>
                  </a:txBody>
                  <a:tcPr anchor="ctr" anchorCtr="0"/>
                </a:tc>
                <a:tc>
                  <a:txBody>
                    <a:bodyPr/>
                    <a:p>
                      <a:pPr algn="ctr">
                        <a:buNone/>
                      </a:pPr>
                      <a:r>
                        <a:rPr lang="en-US" altLang="zh-CN" b="0"/>
                        <a:t>1.14</a:t>
                      </a:r>
                      <a:endParaRPr lang="en-US" altLang="zh-CN" b="0"/>
                    </a:p>
                  </a:txBody>
                  <a:tcPr anchor="ctr" anchorCtr="0"/>
                </a:tc>
                <a:tc>
                  <a:txBody>
                    <a:bodyPr/>
                    <a:p>
                      <a:pPr algn="ctr">
                        <a:buNone/>
                      </a:pPr>
                      <a:r>
                        <a:rPr lang="en-US" altLang="zh-CN" b="0"/>
                        <a:t>1.71</a:t>
                      </a:r>
                      <a:endParaRPr lang="en-US" altLang="zh-CN" b="0"/>
                    </a:p>
                  </a:txBody>
                  <a:tcPr anchor="ctr" anchorCtr="0"/>
                </a:tc>
              </a:tr>
              <a:tr h="395605">
                <a:tc>
                  <a:txBody>
                    <a:bodyPr/>
                    <a:p>
                      <a:pPr algn="ctr">
                        <a:buNone/>
                      </a:pPr>
                      <a:r>
                        <a:rPr lang="zh-CN" altLang="en-US"/>
                        <a:t>总计</a:t>
                      </a:r>
                      <a:endParaRPr lang="zh-CN" altLang="en-US"/>
                    </a:p>
                  </a:txBody>
                  <a:tcPr anchor="ctr" anchorCtr="0"/>
                </a:tc>
                <a:tc>
                  <a:txBody>
                    <a:bodyPr/>
                    <a:p>
                      <a:pPr algn="ctr">
                        <a:buNone/>
                      </a:pPr>
                      <a:r>
                        <a:rPr lang="en-US" altLang="zh-CN" b="0"/>
                        <a:t>5.1</a:t>
                      </a:r>
                      <a:endParaRPr lang="en-US" altLang="zh-CN" b="0"/>
                    </a:p>
                  </a:txBody>
                  <a:tcPr anchor="ctr" anchorCtr="0"/>
                </a:tc>
                <a:tc>
                  <a:txBody>
                    <a:bodyPr/>
                    <a:p>
                      <a:pPr algn="ctr">
                        <a:buNone/>
                      </a:pPr>
                      <a:r>
                        <a:rPr lang="en-US" altLang="zh-CN" b="0"/>
                        <a:t>7.9</a:t>
                      </a:r>
                      <a:endParaRPr lang="en-US" altLang="zh-CN" b="0"/>
                    </a:p>
                  </a:txBody>
                  <a:tcPr anchor="ctr" anchorCtr="0"/>
                </a:tc>
              </a:tr>
            </a:tbl>
          </a:graphicData>
        </a:graphic>
      </p:graphicFrame>
      <p:sp>
        <p:nvSpPr>
          <p:cNvPr id="7" name="内容占位符 6"/>
          <p:cNvSpPr>
            <a:spLocks noGrp="1"/>
          </p:cNvSpPr>
          <p:nvPr>
            <p:ph idx="13"/>
          </p:nvPr>
        </p:nvSpPr>
        <p:spPr>
          <a:xfrm>
            <a:off x="506095" y="1014730"/>
            <a:ext cx="11178540" cy="737235"/>
          </a:xfrm>
        </p:spPr>
        <p:txBody>
          <a:bodyPr>
            <a:normAutofit/>
          </a:bodyPr>
          <a:p>
            <a:pPr fontAlgn="auto">
              <a:lnSpc>
                <a:spcPct val="150000"/>
              </a:lnSpc>
            </a:pPr>
            <a:r>
              <a:rPr lang="en-US" altLang="zh-CN"/>
              <a:t> </a:t>
            </a:r>
            <a:r>
              <a:rPr lang="zh-CN" altLang="en-US"/>
              <a:t>再次计算概率值如下：</a:t>
            </a:r>
            <a:endParaRPr lang="zh-CN" altLang="en-US"/>
          </a:p>
        </p:txBody>
      </p:sp>
      <p:graphicFrame>
        <p:nvGraphicFramePr>
          <p:cNvPr id="13" name="对象 12">
            <a:hlinkClick r:id="" action="ppaction://ole?verb="/>
          </p:cNvPr>
          <p:cNvGraphicFramePr>
            <a:graphicFrameLocks noChangeAspect="1"/>
          </p:cNvGraphicFramePr>
          <p:nvPr/>
        </p:nvGraphicFramePr>
        <p:xfrm>
          <a:off x="3019743" y="1751965"/>
          <a:ext cx="2153920" cy="677545"/>
        </p:xfrm>
        <a:graphic>
          <a:graphicData uri="http://schemas.openxmlformats.org/presentationml/2006/ole">
            <mc:AlternateContent xmlns:mc="http://schemas.openxmlformats.org/markup-compatibility/2006">
              <mc:Choice xmlns:v="urn:schemas-microsoft-com:vml" Requires="v">
                <p:oleObj spid="_x0000_s14" name="" r:id="rId1" imgW="685800" imgH="215900" progId="Equation.KSEE3">
                  <p:embed/>
                </p:oleObj>
              </mc:Choice>
              <mc:Fallback>
                <p:oleObj name="" r:id="rId1" imgW="685800" imgH="215900" progId="Equation.KSEE3">
                  <p:embed/>
                  <p:pic>
                    <p:nvPicPr>
                      <p:cNvPr id="0" name="图片 7171"/>
                      <p:cNvPicPr/>
                      <p:nvPr/>
                    </p:nvPicPr>
                    <p:blipFill>
                      <a:blip r:embed="rId2"/>
                      <a:stretch>
                        <a:fillRect/>
                      </a:stretch>
                    </p:blipFill>
                    <p:spPr>
                      <a:xfrm>
                        <a:off x="3019743" y="1751965"/>
                        <a:ext cx="2153920" cy="67754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5591176" y="1751965"/>
          <a:ext cx="2193925" cy="677545"/>
        </p:xfrm>
        <a:graphic>
          <a:graphicData uri="http://schemas.openxmlformats.org/presentationml/2006/ole">
            <mc:AlternateContent xmlns:mc="http://schemas.openxmlformats.org/markup-compatibility/2006">
              <mc:Choice xmlns:v="urn:schemas-microsoft-com:vml" Requires="v">
                <p:oleObj spid="_x0000_s3" name="" r:id="rId3" imgW="698500" imgH="215900" progId="Equation.KSEE3">
                  <p:embed/>
                </p:oleObj>
              </mc:Choice>
              <mc:Fallback>
                <p:oleObj name="" r:id="rId3" imgW="698500" imgH="215900" progId="Equation.KSEE3">
                  <p:embed/>
                  <p:pic>
                    <p:nvPicPr>
                      <p:cNvPr id="0" name="图片 7171"/>
                      <p:cNvPicPr/>
                      <p:nvPr/>
                    </p:nvPicPr>
                    <p:blipFill>
                      <a:blip r:embed="rId4"/>
                      <a:stretch>
                        <a:fillRect/>
                      </a:stretch>
                    </p:blipFill>
                    <p:spPr>
                      <a:xfrm>
                        <a:off x="5591176" y="1751965"/>
                        <a:ext cx="2193925" cy="677545"/>
                      </a:xfrm>
                      <a:prstGeom prst="rect">
                        <a:avLst/>
                      </a:prstGeom>
                    </p:spPr>
                  </p:pic>
                </p:oleObj>
              </mc:Fallback>
            </mc:AlternateContent>
          </a:graphicData>
        </a:graphic>
      </p:graphicFrame>
      <p:graphicFrame>
        <p:nvGraphicFramePr>
          <p:cNvPr id="5" name="表格 4"/>
          <p:cNvGraphicFramePr/>
          <p:nvPr/>
        </p:nvGraphicFramePr>
        <p:xfrm>
          <a:off x="6149975" y="2983865"/>
          <a:ext cx="4902835" cy="3056890"/>
        </p:xfrm>
        <a:graphic>
          <a:graphicData uri="http://schemas.openxmlformats.org/drawingml/2006/table">
            <a:tbl>
              <a:tblPr firstRow="1" bandRow="1">
                <a:tableStyleId>{1FECB4D8-DB02-4DC6-A0A2-4F2EBAE1DC90}</a:tableStyleId>
              </a:tblPr>
              <a:tblGrid>
                <a:gridCol w="1793240"/>
                <a:gridCol w="1555115"/>
                <a:gridCol w="1554480"/>
              </a:tblGrid>
              <a:tr h="671830">
                <a:tc>
                  <a:txBody>
                    <a:bodyPr/>
                    <a:p>
                      <a:pPr algn="ctr">
                        <a:buNone/>
                      </a:pPr>
                      <a:r>
                        <a:rPr lang="zh-CN" altLang="en-US"/>
                        <a:t>轮数</a:t>
                      </a:r>
                      <a:endParaRPr lang="zh-CN" altLang="en-US"/>
                    </a:p>
                  </a:txBody>
                  <a:tcPr anchor="ctr" anchorCtr="0"/>
                </a:tc>
                <a:tc>
                  <a:txBody>
                    <a:bodyPr/>
                    <a:p>
                      <a:pPr algn="ctr">
                        <a:buNone/>
                      </a:pPr>
                      <a:r>
                        <a:rPr lang="zh-CN" altLang="en-US"/>
                        <a:t>盒子</a:t>
                      </a:r>
                      <a:r>
                        <a:rPr lang="en-US" altLang="zh-CN"/>
                        <a:t>2</a:t>
                      </a:r>
                      <a:r>
                        <a:rPr lang="zh-CN" altLang="en-US"/>
                        <a:t>白球</a:t>
                      </a:r>
                      <a:endParaRPr lang="zh-CN" altLang="en-US"/>
                    </a:p>
                  </a:txBody>
                  <a:tcPr anchor="ctr" anchorCtr="0"/>
                </a:tc>
                <a:tc>
                  <a:txBody>
                    <a:bodyPr/>
                    <a:p>
                      <a:pPr algn="ctr">
                        <a:buNone/>
                      </a:pPr>
                      <a:r>
                        <a:rPr lang="zh-CN" altLang="en-US"/>
                        <a:t>盒子</a:t>
                      </a:r>
                      <a:r>
                        <a:rPr lang="en-US" altLang="zh-CN"/>
                        <a:t>2</a:t>
                      </a:r>
                      <a:r>
                        <a:rPr lang="zh-CN" altLang="en-US"/>
                        <a:t>黑球</a:t>
                      </a:r>
                      <a:endParaRPr lang="zh-CN" altLang="en-US"/>
                    </a:p>
                  </a:txBody>
                  <a:tcPr anchor="ctr" anchorCtr="0"/>
                </a:tc>
              </a:tr>
              <a:tr h="394970">
                <a:tc>
                  <a:txBody>
                    <a:bodyPr/>
                    <a:p>
                      <a:pPr algn="ctr">
                        <a:buNone/>
                      </a:pPr>
                      <a:r>
                        <a:rPr lang="en-US" altLang="zh-CN"/>
                        <a:t>1</a:t>
                      </a:r>
                      <a:endParaRPr lang="en-US" altLang="zh-CN"/>
                    </a:p>
                  </a:txBody>
                  <a:tcPr anchor="ctr" anchorCtr="0"/>
                </a:tc>
                <a:tc>
                  <a:txBody>
                    <a:bodyPr/>
                    <a:p>
                      <a:pPr algn="ctr">
                        <a:buNone/>
                      </a:pPr>
                      <a:r>
                        <a:rPr lang="en-US" altLang="zh-CN" b="0"/>
                        <a:t>1.98</a:t>
                      </a:r>
                      <a:endParaRPr lang="en-US" altLang="zh-CN" b="0"/>
                    </a:p>
                  </a:txBody>
                  <a:tcPr anchor="ctr" anchorCtr="0"/>
                </a:tc>
                <a:tc>
                  <a:txBody>
                    <a:bodyPr/>
                    <a:p>
                      <a:pPr algn="ctr">
                        <a:buNone/>
                      </a:pPr>
                      <a:r>
                        <a:rPr lang="en-US" altLang="zh-CN" b="0"/>
                        <a:t>1.32</a:t>
                      </a:r>
                      <a:endParaRPr lang="en-US" altLang="zh-CN" b="0"/>
                    </a:p>
                  </a:txBody>
                  <a:tcPr anchor="ctr" anchorCtr="0"/>
                </a:tc>
              </a:tr>
              <a:tr h="395605">
                <a:tc>
                  <a:txBody>
                    <a:bodyPr/>
                    <a:p>
                      <a:pPr algn="ctr">
                        <a:buNone/>
                      </a:pPr>
                      <a:r>
                        <a:rPr lang="en-US" altLang="zh-CN"/>
                        <a:t>2</a:t>
                      </a:r>
                      <a:endParaRPr lang="en-US" altLang="zh-CN"/>
                    </a:p>
                  </a:txBody>
                  <a:tcPr anchor="ctr" anchorCtr="0"/>
                </a:tc>
                <a:tc>
                  <a:txBody>
                    <a:bodyPr/>
                    <a:p>
                      <a:pPr algn="ctr">
                        <a:buNone/>
                      </a:pPr>
                      <a:r>
                        <a:rPr lang="en-US" altLang="zh-CN" b="0"/>
                        <a:t>0.86</a:t>
                      </a:r>
                      <a:endParaRPr lang="en-US" altLang="zh-CN" b="0"/>
                    </a:p>
                  </a:txBody>
                  <a:tcPr anchor="ctr" anchorCtr="0"/>
                </a:tc>
                <a:tc>
                  <a:txBody>
                    <a:bodyPr/>
                    <a:p>
                      <a:pPr algn="ctr">
                        <a:buNone/>
                      </a:pPr>
                      <a:r>
                        <a:rPr lang="en-US" altLang="zh-CN" b="0"/>
                        <a:t>1.29</a:t>
                      </a:r>
                      <a:endParaRPr lang="en-US" altLang="zh-CN" b="0"/>
                    </a:p>
                  </a:txBody>
                  <a:tcPr anchor="ctr" anchorCtr="0"/>
                </a:tc>
              </a:tr>
              <a:tr h="408305">
                <a:tc>
                  <a:txBody>
                    <a:bodyPr/>
                    <a:p>
                      <a:pPr algn="ctr">
                        <a:buNone/>
                      </a:pPr>
                      <a:r>
                        <a:rPr lang="en-US" altLang="zh-CN"/>
                        <a:t>3</a:t>
                      </a:r>
                      <a:endParaRPr lang="en-US" altLang="zh-CN"/>
                    </a:p>
                  </a:txBody>
                  <a:tcPr anchor="ctr" anchorCtr="0"/>
                </a:tc>
                <a:tc>
                  <a:txBody>
                    <a:bodyPr/>
                    <a:p>
                      <a:pPr algn="ctr">
                        <a:buNone/>
                      </a:pPr>
                      <a:r>
                        <a:rPr lang="en-US" altLang="zh-CN" b="0"/>
                        <a:t>0.22</a:t>
                      </a:r>
                      <a:endParaRPr lang="en-US" altLang="zh-CN" b="0"/>
                    </a:p>
                  </a:txBody>
                  <a:tcPr anchor="ctr" anchorCtr="0"/>
                </a:tc>
                <a:tc>
                  <a:txBody>
                    <a:bodyPr/>
                    <a:p>
                      <a:pPr algn="ctr">
                        <a:buNone/>
                      </a:pPr>
                      <a:r>
                        <a:rPr lang="en-US" altLang="zh-CN" b="0"/>
                        <a:t>0.88</a:t>
                      </a:r>
                      <a:endParaRPr lang="en-US" altLang="zh-CN" b="0"/>
                    </a:p>
                  </a:txBody>
                  <a:tcPr anchor="ctr" anchorCtr="0"/>
                </a:tc>
              </a:tr>
              <a:tr h="394970">
                <a:tc>
                  <a:txBody>
                    <a:bodyPr/>
                    <a:p>
                      <a:pPr algn="ctr">
                        <a:buNone/>
                      </a:pPr>
                      <a:r>
                        <a:rPr lang="en-US" altLang="zh-CN"/>
                        <a:t>4</a:t>
                      </a:r>
                      <a:endParaRPr lang="en-US" altLang="zh-CN"/>
                    </a:p>
                  </a:txBody>
                  <a:tcPr anchor="ctr" anchorCtr="0"/>
                </a:tc>
                <a:tc>
                  <a:txBody>
                    <a:bodyPr/>
                    <a:p>
                      <a:pPr algn="ctr">
                        <a:buNone/>
                      </a:pPr>
                      <a:r>
                        <a:rPr lang="en-US" altLang="zh-CN" b="0"/>
                        <a:t>1.98</a:t>
                      </a:r>
                      <a:endParaRPr lang="en-US" altLang="zh-CN" b="0"/>
                    </a:p>
                  </a:txBody>
                  <a:tcPr anchor="ctr" anchorCtr="0"/>
                </a:tc>
                <a:tc>
                  <a:txBody>
                    <a:bodyPr/>
                    <a:p>
                      <a:pPr algn="ctr">
                        <a:buNone/>
                      </a:pPr>
                      <a:r>
                        <a:rPr lang="en-US" altLang="zh-CN" b="0"/>
                        <a:t>1.32</a:t>
                      </a:r>
                      <a:endParaRPr lang="en-US" altLang="zh-CN" b="0"/>
                    </a:p>
                  </a:txBody>
                  <a:tcPr anchor="ctr" anchorCtr="0"/>
                </a:tc>
              </a:tr>
              <a:tr h="395605">
                <a:tc>
                  <a:txBody>
                    <a:bodyPr/>
                    <a:p>
                      <a:pPr algn="ctr">
                        <a:buNone/>
                      </a:pPr>
                      <a:r>
                        <a:rPr lang="en-US" altLang="zh-CN"/>
                        <a:t>5</a:t>
                      </a:r>
                      <a:endParaRPr lang="en-US" altLang="zh-CN"/>
                    </a:p>
                  </a:txBody>
                  <a:tcPr anchor="ctr" anchorCtr="0"/>
                </a:tc>
                <a:tc>
                  <a:txBody>
                    <a:bodyPr/>
                    <a:p>
                      <a:pPr algn="ctr">
                        <a:buNone/>
                      </a:pPr>
                      <a:r>
                        <a:rPr lang="en-US" altLang="zh-CN" b="0"/>
                        <a:t>0.86</a:t>
                      </a:r>
                      <a:endParaRPr lang="en-US" altLang="zh-CN" b="0"/>
                    </a:p>
                  </a:txBody>
                  <a:tcPr anchor="ctr" anchorCtr="0"/>
                </a:tc>
                <a:tc>
                  <a:txBody>
                    <a:bodyPr/>
                    <a:p>
                      <a:pPr algn="ctr">
                        <a:buNone/>
                      </a:pPr>
                      <a:r>
                        <a:rPr lang="en-US" altLang="zh-CN" b="0"/>
                        <a:t>1.29</a:t>
                      </a:r>
                      <a:endParaRPr lang="en-US" altLang="zh-CN" b="0"/>
                    </a:p>
                  </a:txBody>
                  <a:tcPr anchor="ctr" anchorCtr="0"/>
                </a:tc>
              </a:tr>
              <a:tr h="395605">
                <a:tc>
                  <a:txBody>
                    <a:bodyPr/>
                    <a:p>
                      <a:pPr algn="ctr">
                        <a:buNone/>
                      </a:pPr>
                      <a:r>
                        <a:rPr lang="zh-CN" altLang="en-US"/>
                        <a:t>总计</a:t>
                      </a:r>
                      <a:endParaRPr lang="zh-CN" altLang="en-US"/>
                    </a:p>
                  </a:txBody>
                  <a:tcPr anchor="ctr" anchorCtr="0"/>
                </a:tc>
                <a:tc>
                  <a:txBody>
                    <a:bodyPr/>
                    <a:p>
                      <a:pPr algn="ctr">
                        <a:buNone/>
                      </a:pPr>
                      <a:r>
                        <a:rPr lang="en-US" altLang="zh-CN" b="0"/>
                        <a:t>5.9</a:t>
                      </a:r>
                      <a:endParaRPr lang="en-US" altLang="zh-CN" b="0"/>
                    </a:p>
                  </a:txBody>
                  <a:tcPr anchor="ctr" anchorCtr="0"/>
                </a:tc>
                <a:tc>
                  <a:txBody>
                    <a:bodyPr/>
                    <a:p>
                      <a:pPr algn="ctr">
                        <a:buNone/>
                      </a:pPr>
                      <a:r>
                        <a:rPr lang="en-US" altLang="zh-CN" b="0"/>
                        <a:t>6.1</a:t>
                      </a:r>
                      <a:endParaRPr lang="en-US" altLang="zh-CN" b="0"/>
                    </a:p>
                  </a:txBody>
                  <a:tcPr anchor="ctr" anchorCtr="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pPr fontAlgn="auto">
              <a:lnSpc>
                <a:spcPct val="150000"/>
              </a:lnSpc>
            </a:pPr>
            <a:r>
              <a:rPr lang="en-US" altLang="zh-CN"/>
              <a:t>EM</a:t>
            </a:r>
            <a:r>
              <a:rPr lang="zh-CN" altLang="en-US"/>
              <a:t>算法的收敛性只要我们能够证明对数似然函数的值在迭代的过程中是增加的即可</a:t>
            </a:r>
            <a:endParaRPr lang="zh-CN" altLang="en-US"/>
          </a:p>
        </p:txBody>
      </p:sp>
      <p:sp>
        <p:nvSpPr>
          <p:cNvPr id="4" name="标题 3"/>
          <p:cNvSpPr>
            <a:spLocks noGrp="1"/>
          </p:cNvSpPr>
          <p:nvPr>
            <p:ph type="title"/>
          </p:nvPr>
        </p:nvSpPr>
        <p:spPr/>
        <p:txBody>
          <a:bodyPr/>
          <a:p>
            <a:r>
              <a:rPr lang="en-US" altLang="zh-CN"/>
              <a:t>EM</a:t>
            </a:r>
            <a:r>
              <a:rPr lang="zh-CN" altLang="en-US"/>
              <a:t>算法收敛证明</a:t>
            </a:r>
            <a:endParaRPr lang="zh-CN" altLang="en-US"/>
          </a:p>
        </p:txBody>
      </p:sp>
      <p:graphicFrame>
        <p:nvGraphicFramePr>
          <p:cNvPr id="5" name="对象 4">
            <a:hlinkClick r:id="" action="ppaction://ole?verb="/>
          </p:cNvPr>
          <p:cNvGraphicFramePr>
            <a:graphicFrameLocks noChangeAspect="1"/>
          </p:cNvGraphicFramePr>
          <p:nvPr/>
        </p:nvGraphicFramePr>
        <p:xfrm>
          <a:off x="2498725" y="2307590"/>
          <a:ext cx="6348730" cy="1226820"/>
        </p:xfrm>
        <a:graphic>
          <a:graphicData uri="http://schemas.openxmlformats.org/presentationml/2006/ole">
            <mc:AlternateContent xmlns:mc="http://schemas.openxmlformats.org/markup-compatibility/2006">
              <mc:Choice xmlns:v="urn:schemas-microsoft-com:vml" Requires="v">
                <p:oleObj spid="_x0000_s9217" name="" r:id="rId1" imgW="2234565" imgH="431800" progId="Equation.KSEE3">
                  <p:embed/>
                </p:oleObj>
              </mc:Choice>
              <mc:Fallback>
                <p:oleObj name="" r:id="rId1" imgW="2234565" imgH="431800" progId="Equation.KSEE3">
                  <p:embed/>
                  <p:pic>
                    <p:nvPicPr>
                      <p:cNvPr id="0" name="图片 9216"/>
                      <p:cNvPicPr/>
                      <p:nvPr/>
                    </p:nvPicPr>
                    <p:blipFill>
                      <a:blip r:embed="rId2"/>
                      <a:stretch>
                        <a:fillRect/>
                      </a:stretch>
                    </p:blipFill>
                    <p:spPr>
                      <a:xfrm>
                        <a:off x="2498725" y="2307590"/>
                        <a:ext cx="6348730" cy="1226820"/>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EM</a:t>
            </a:r>
            <a:r>
              <a:rPr lang="zh-CN" altLang="en-US"/>
              <a:t>算法收敛证明</a:t>
            </a:r>
            <a:endParaRPr lang="zh-CN" altLang="en-US"/>
          </a:p>
        </p:txBody>
      </p:sp>
      <p:graphicFrame>
        <p:nvGraphicFramePr>
          <p:cNvPr id="6" name="对象 5">
            <a:hlinkClick r:id="" action="ppaction://ole?verb="/>
          </p:cNvPr>
          <p:cNvGraphicFramePr>
            <a:graphicFrameLocks noChangeAspect="1"/>
          </p:cNvGraphicFramePr>
          <p:nvPr/>
        </p:nvGraphicFramePr>
        <p:xfrm>
          <a:off x="2548255" y="720090"/>
          <a:ext cx="7426960" cy="1308735"/>
        </p:xfrm>
        <a:graphic>
          <a:graphicData uri="http://schemas.openxmlformats.org/presentationml/2006/ole">
            <mc:AlternateContent xmlns:mc="http://schemas.openxmlformats.org/markup-compatibility/2006">
              <mc:Choice xmlns:v="urn:schemas-microsoft-com:vml" Requires="v">
                <p:oleObj spid="_x0000_s10241" name="" r:id="rId1" imgW="2451100" imgH="431800" progId="Equation.KSEE3">
                  <p:embed/>
                </p:oleObj>
              </mc:Choice>
              <mc:Fallback>
                <p:oleObj name="" r:id="rId1" imgW="2451100" imgH="431800" progId="Equation.KSEE3">
                  <p:embed/>
                  <p:pic>
                    <p:nvPicPr>
                      <p:cNvPr id="0" name="图片 10240"/>
                      <p:cNvPicPr/>
                      <p:nvPr/>
                    </p:nvPicPr>
                    <p:blipFill>
                      <a:blip r:embed="rId2"/>
                      <a:stretch>
                        <a:fillRect/>
                      </a:stretch>
                    </p:blipFill>
                    <p:spPr>
                      <a:xfrm>
                        <a:off x="2548255" y="720090"/>
                        <a:ext cx="7426960" cy="130873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637530" y="3321050"/>
          <a:ext cx="914400" cy="215900"/>
        </p:xfrm>
        <a:graphic>
          <a:graphicData uri="http://schemas.openxmlformats.org/presentationml/2006/ole">
            <mc:AlternateContent xmlns:mc="http://schemas.openxmlformats.org/markup-compatibility/2006">
              <mc:Choice xmlns:v="urn:schemas-microsoft-com:vml" Requires="v">
                <p:oleObj spid="_x0000_s10242" name="" r:id="rId3" imgW="914400" imgH="215900" progId="Equation.KSEE3">
                  <p:embed/>
                </p:oleObj>
              </mc:Choice>
              <mc:Fallback>
                <p:oleObj name="" r:id="rId3" imgW="914400" imgH="215900" progId="Equation.KSEE3">
                  <p:embed/>
                  <p:pic>
                    <p:nvPicPr>
                      <p:cNvPr id="0" name="图片 10241"/>
                      <p:cNvPicPr/>
                      <p:nvPr/>
                    </p:nvPicPr>
                    <p:blipFill>
                      <a:blip r:embed="rId4"/>
                      <a:stretch>
                        <a:fillRect/>
                      </a:stretch>
                    </p:blipFill>
                    <p:spPr>
                      <a:xfrm>
                        <a:off x="5637530" y="3321050"/>
                        <a:ext cx="914400" cy="2159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540635" y="1917700"/>
          <a:ext cx="7332345" cy="1291590"/>
        </p:xfrm>
        <a:graphic>
          <a:graphicData uri="http://schemas.openxmlformats.org/presentationml/2006/ole">
            <mc:AlternateContent xmlns:mc="http://schemas.openxmlformats.org/markup-compatibility/2006">
              <mc:Choice xmlns:v="urn:schemas-microsoft-com:vml" Requires="v">
                <p:oleObj spid="_x0000_s2" name="" r:id="rId5" imgW="2451100" imgH="431800" progId="Equation.KSEE3">
                  <p:embed/>
                </p:oleObj>
              </mc:Choice>
              <mc:Fallback>
                <p:oleObj name="" r:id="rId5" imgW="2451100" imgH="431800" progId="Equation.KSEE3">
                  <p:embed/>
                  <p:pic>
                    <p:nvPicPr>
                      <p:cNvPr id="0" name="图片 10240"/>
                      <p:cNvPicPr/>
                      <p:nvPr/>
                    </p:nvPicPr>
                    <p:blipFill>
                      <a:blip r:embed="rId6"/>
                      <a:stretch>
                        <a:fillRect/>
                      </a:stretch>
                    </p:blipFill>
                    <p:spPr>
                      <a:xfrm>
                        <a:off x="2540635" y="1917700"/>
                        <a:ext cx="7332345" cy="129159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3175000" y="3083560"/>
          <a:ext cx="6412230" cy="1362710"/>
        </p:xfrm>
        <a:graphic>
          <a:graphicData uri="http://schemas.openxmlformats.org/presentationml/2006/ole">
            <mc:AlternateContent xmlns:mc="http://schemas.openxmlformats.org/markup-compatibility/2006">
              <mc:Choice xmlns:v="urn:schemas-microsoft-com:vml" Requires="v">
                <p:oleObj spid="_x0000_s10243" name="" r:id="rId7" imgW="2032000" imgH="431800" progId="Equation.KSEE3">
                  <p:embed/>
                </p:oleObj>
              </mc:Choice>
              <mc:Fallback>
                <p:oleObj name="" r:id="rId7" imgW="2032000" imgH="431800" progId="Equation.KSEE3">
                  <p:embed/>
                  <p:pic>
                    <p:nvPicPr>
                      <p:cNvPr id="0" name="图片 10242"/>
                      <p:cNvPicPr/>
                      <p:nvPr/>
                    </p:nvPicPr>
                    <p:blipFill>
                      <a:blip r:embed="rId8"/>
                      <a:stretch>
                        <a:fillRect/>
                      </a:stretch>
                    </p:blipFill>
                    <p:spPr>
                      <a:xfrm>
                        <a:off x="3175000" y="3083560"/>
                        <a:ext cx="6412230" cy="1362710"/>
                      </a:xfrm>
                      <a:prstGeom prst="rect">
                        <a:avLst/>
                      </a:prstGeom>
                    </p:spPr>
                  </p:pic>
                </p:oleObj>
              </mc:Fallback>
            </mc:AlternateContent>
          </a:graphicData>
        </a:graphic>
      </p:graphicFrame>
      <p:grpSp>
        <p:nvGrpSpPr>
          <p:cNvPr id="10" name="组合 9"/>
          <p:cNvGrpSpPr/>
          <p:nvPr/>
        </p:nvGrpSpPr>
        <p:grpSpPr>
          <a:xfrm>
            <a:off x="854075" y="4588510"/>
            <a:ext cx="10543540" cy="1765935"/>
            <a:chOff x="441" y="2360"/>
            <a:chExt cx="17504" cy="3327"/>
          </a:xfrm>
        </p:grpSpPr>
        <p:graphicFrame>
          <p:nvGraphicFramePr>
            <p:cNvPr id="11" name="对象 10">
              <a:hlinkClick r:id="" action="ppaction://ole?verb="/>
            </p:cNvPr>
            <p:cNvGraphicFramePr>
              <a:graphicFrameLocks noChangeAspect="1"/>
            </p:cNvGraphicFramePr>
            <p:nvPr/>
          </p:nvGraphicFramePr>
          <p:xfrm>
            <a:off x="441" y="2360"/>
            <a:ext cx="14832" cy="1133"/>
          </p:xfrm>
          <a:graphic>
            <a:graphicData uri="http://schemas.openxmlformats.org/presentationml/2006/ole">
              <mc:AlternateContent xmlns:mc="http://schemas.openxmlformats.org/markup-compatibility/2006">
                <mc:Choice xmlns:v="urn:schemas-microsoft-com:vml" Requires="v">
                  <p:oleObj spid="_x0000_s3" name="" r:id="rId9" imgW="2984500" imgH="228600" progId="Equation.KSEE3">
                    <p:embed/>
                  </p:oleObj>
                </mc:Choice>
                <mc:Fallback>
                  <p:oleObj name="" r:id="rId9" imgW="2984500" imgH="228600" progId="Equation.KSEE3">
                    <p:embed/>
                    <p:pic>
                      <p:nvPicPr>
                        <p:cNvPr id="0" name="图片 10242"/>
                        <p:cNvPicPr/>
                        <p:nvPr/>
                      </p:nvPicPr>
                      <p:blipFill>
                        <a:blip r:embed="rId10"/>
                        <a:stretch>
                          <a:fillRect/>
                        </a:stretch>
                      </p:blipFill>
                      <p:spPr>
                        <a:xfrm>
                          <a:off x="441" y="2360"/>
                          <a:ext cx="14832" cy="1133"/>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8019" y="3495"/>
            <a:ext cx="9926" cy="2192"/>
          </p:xfrm>
          <a:graphic>
            <a:graphicData uri="http://schemas.openxmlformats.org/presentationml/2006/ole">
              <mc:AlternateContent xmlns:mc="http://schemas.openxmlformats.org/markup-compatibility/2006">
                <mc:Choice xmlns:v="urn:schemas-microsoft-com:vml" Requires="v">
                  <p:oleObj spid="_x0000_s11265" name="" r:id="rId11" imgW="1955800" imgH="431800" progId="Equation.KSEE3">
                    <p:embed/>
                  </p:oleObj>
                </mc:Choice>
                <mc:Fallback>
                  <p:oleObj name="" r:id="rId11" imgW="1955800" imgH="431800" progId="Equation.KSEE3">
                    <p:embed/>
                    <p:pic>
                      <p:nvPicPr>
                        <p:cNvPr id="0" name="图片 11264"/>
                        <p:cNvPicPr/>
                        <p:nvPr/>
                      </p:nvPicPr>
                      <p:blipFill>
                        <a:blip r:embed="rId12"/>
                        <a:stretch>
                          <a:fillRect/>
                        </a:stretch>
                      </p:blipFill>
                      <p:spPr>
                        <a:xfrm>
                          <a:off x="8019" y="3495"/>
                          <a:ext cx="9926" cy="2192"/>
                        </a:xfrm>
                        <a:prstGeom prst="rect">
                          <a:avLst/>
                        </a:prstGeom>
                      </p:spPr>
                    </p:pic>
                  </p:oleObj>
                </mc:Fallback>
              </mc:AlternateContent>
            </a:graphicData>
          </a:graphic>
        </p:graphicFrame>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EM</a:t>
            </a:r>
            <a:r>
              <a:rPr lang="zh-CN" altLang="en-US"/>
              <a:t>算法收敛证明</a:t>
            </a:r>
            <a:endParaRPr lang="zh-CN" altLang="en-US"/>
          </a:p>
        </p:txBody>
      </p:sp>
      <p:graphicFrame>
        <p:nvGraphicFramePr>
          <p:cNvPr id="10" name="对象 9">
            <a:hlinkClick r:id="" action="ppaction://ole?verb="/>
          </p:cNvPr>
          <p:cNvGraphicFramePr>
            <a:graphicFrameLocks noChangeAspect="1"/>
          </p:cNvGraphicFramePr>
          <p:nvPr/>
        </p:nvGraphicFramePr>
        <p:xfrm>
          <a:off x="3088005" y="1014730"/>
          <a:ext cx="3863340" cy="565150"/>
        </p:xfrm>
        <a:graphic>
          <a:graphicData uri="http://schemas.openxmlformats.org/presentationml/2006/ole">
            <mc:AlternateContent xmlns:mc="http://schemas.openxmlformats.org/markup-compatibility/2006">
              <mc:Choice xmlns:v="urn:schemas-microsoft-com:vml" Requires="v">
                <p:oleObj spid="_x0000_s11266" name="" r:id="rId1" imgW="1562100" imgH="228600" progId="Equation.KSEE3">
                  <p:embed/>
                </p:oleObj>
              </mc:Choice>
              <mc:Fallback>
                <p:oleObj name="" r:id="rId1" imgW="1562100" imgH="228600" progId="Equation.KSEE3">
                  <p:embed/>
                  <p:pic>
                    <p:nvPicPr>
                      <p:cNvPr id="0" name="图片 11265"/>
                      <p:cNvPicPr/>
                      <p:nvPr/>
                    </p:nvPicPr>
                    <p:blipFill>
                      <a:blip r:embed="rId2"/>
                      <a:stretch>
                        <a:fillRect/>
                      </a:stretch>
                    </p:blipFill>
                    <p:spPr>
                      <a:xfrm>
                        <a:off x="3088005" y="1014730"/>
                        <a:ext cx="3863340" cy="565150"/>
                      </a:xfrm>
                      <a:prstGeom prst="rect">
                        <a:avLst/>
                      </a:prstGeom>
                    </p:spPr>
                  </p:pic>
                </p:oleObj>
              </mc:Fallback>
            </mc:AlternateContent>
          </a:graphicData>
        </a:graphic>
      </p:graphicFrame>
      <p:grpSp>
        <p:nvGrpSpPr>
          <p:cNvPr id="6" name="组合 5"/>
          <p:cNvGrpSpPr/>
          <p:nvPr/>
        </p:nvGrpSpPr>
        <p:grpSpPr>
          <a:xfrm>
            <a:off x="762000" y="1721485"/>
            <a:ext cx="10043795" cy="2480310"/>
            <a:chOff x="1200" y="2711"/>
            <a:chExt cx="15817" cy="3906"/>
          </a:xfrm>
        </p:grpSpPr>
        <p:graphicFrame>
          <p:nvGraphicFramePr>
            <p:cNvPr id="13" name="对象 12">
              <a:hlinkClick r:id="" action="ppaction://ole?verb="/>
            </p:cNvPr>
            <p:cNvGraphicFramePr>
              <a:graphicFrameLocks noChangeAspect="1"/>
            </p:cNvGraphicFramePr>
            <p:nvPr/>
          </p:nvGraphicFramePr>
          <p:xfrm>
            <a:off x="1200" y="2711"/>
            <a:ext cx="12111" cy="1845"/>
          </p:xfrm>
          <a:graphic>
            <a:graphicData uri="http://schemas.openxmlformats.org/presentationml/2006/ole">
              <mc:AlternateContent xmlns:mc="http://schemas.openxmlformats.org/markup-compatibility/2006">
                <mc:Choice xmlns:v="urn:schemas-microsoft-com:vml" Requires="v">
                  <p:oleObj spid="_x0000_s11267" name="" r:id="rId3" imgW="3505200" imgH="533400" progId="Equation.KSEE3">
                    <p:embed/>
                  </p:oleObj>
                </mc:Choice>
                <mc:Fallback>
                  <p:oleObj name="" r:id="rId3" imgW="3505200" imgH="533400" progId="Equation.KSEE3">
                    <p:embed/>
                    <p:pic>
                      <p:nvPicPr>
                        <p:cNvPr id="0" name="图片 11266"/>
                        <p:cNvPicPr/>
                        <p:nvPr/>
                      </p:nvPicPr>
                      <p:blipFill>
                        <a:blip r:embed="rId4"/>
                        <a:stretch>
                          <a:fillRect/>
                        </a:stretch>
                      </p:blipFill>
                      <p:spPr>
                        <a:xfrm>
                          <a:off x="1200" y="2711"/>
                          <a:ext cx="12111" cy="184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6129" y="4185"/>
            <a:ext cx="10889" cy="2432"/>
          </p:xfrm>
          <a:graphic>
            <a:graphicData uri="http://schemas.openxmlformats.org/presentationml/2006/ole">
              <mc:AlternateContent xmlns:mc="http://schemas.openxmlformats.org/markup-compatibility/2006">
                <mc:Choice xmlns:v="urn:schemas-microsoft-com:vml" Requires="v">
                  <p:oleObj spid="_x0000_s11268" name="" r:id="rId5" imgW="2501900" imgH="558800" progId="Equation.KSEE3">
                    <p:embed/>
                  </p:oleObj>
                </mc:Choice>
                <mc:Fallback>
                  <p:oleObj name="" r:id="rId5" imgW="2501900" imgH="558800" progId="Equation.KSEE3">
                    <p:embed/>
                    <p:pic>
                      <p:nvPicPr>
                        <p:cNvPr id="0" name="图片 11267"/>
                        <p:cNvPicPr/>
                        <p:nvPr/>
                      </p:nvPicPr>
                      <p:blipFill>
                        <a:blip r:embed="rId6"/>
                        <a:stretch>
                          <a:fillRect/>
                        </a:stretch>
                      </p:blipFill>
                      <p:spPr>
                        <a:xfrm>
                          <a:off x="6129" y="4185"/>
                          <a:ext cx="10889" cy="2432"/>
                        </a:xfrm>
                        <a:prstGeom prst="rect">
                          <a:avLst/>
                        </a:prstGeom>
                      </p:spPr>
                    </p:pic>
                  </p:oleObj>
                </mc:Fallback>
              </mc:AlternateContent>
            </a:graphicData>
          </a:graphic>
        </p:graphicFrame>
      </p:grpSp>
      <p:graphicFrame>
        <p:nvGraphicFramePr>
          <p:cNvPr id="15" name="对象 14">
            <a:hlinkClick r:id="" action="ppaction://ole?verb="/>
          </p:cNvPr>
          <p:cNvGraphicFramePr>
            <a:graphicFrameLocks noChangeAspect="1"/>
          </p:cNvGraphicFramePr>
          <p:nvPr/>
        </p:nvGraphicFramePr>
        <p:xfrm>
          <a:off x="1724025" y="4860925"/>
          <a:ext cx="8908415" cy="1367155"/>
        </p:xfrm>
        <a:graphic>
          <a:graphicData uri="http://schemas.openxmlformats.org/presentationml/2006/ole">
            <mc:AlternateContent xmlns:mc="http://schemas.openxmlformats.org/markup-compatibility/2006">
              <mc:Choice xmlns:v="urn:schemas-microsoft-com:vml" Requires="v">
                <p:oleObj spid="_x0000_s2" name="" r:id="rId7" imgW="2057400" imgH="431800" progId="Equation.KSEE3">
                  <p:embed/>
                </p:oleObj>
              </mc:Choice>
              <mc:Fallback>
                <p:oleObj name="" r:id="rId7" imgW="2057400" imgH="431800" progId="Equation.KSEE3">
                  <p:embed/>
                  <p:pic>
                    <p:nvPicPr>
                      <p:cNvPr id="0" name="图片 11264"/>
                      <p:cNvPicPr/>
                      <p:nvPr/>
                    </p:nvPicPr>
                    <p:blipFill>
                      <a:blip r:embed="rId8"/>
                      <a:stretch>
                        <a:fillRect/>
                      </a:stretch>
                    </p:blipFill>
                    <p:spPr>
                      <a:xfrm>
                        <a:off x="1724025" y="4860925"/>
                        <a:ext cx="8908415" cy="1367155"/>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pPr fontAlgn="auto">
              <a:lnSpc>
                <a:spcPct val="150000"/>
              </a:lnSpc>
            </a:pPr>
            <a:r>
              <a:rPr lang="en-US" altLang="zh-CN"/>
              <a:t> </a:t>
            </a:r>
            <a:r>
              <a:rPr lang="zh-CN" altLang="en-US"/>
              <a:t>随机选择</a:t>
            </a:r>
            <a:r>
              <a:rPr lang="en-US" altLang="zh-CN"/>
              <a:t>1000</a:t>
            </a:r>
            <a:r>
              <a:rPr lang="zh-CN" altLang="en-US"/>
              <a:t>名用户，测量用户的身高；若样本中存在男性和女性，身高分别服从高斯分布</a:t>
            </a:r>
            <a:r>
              <a:rPr lang="en-US" altLang="zh-CN"/>
              <a:t>N(μ</a:t>
            </a:r>
            <a:r>
              <a:rPr lang="en-US" altLang="zh-CN" baseline="-25000"/>
              <a:t>1</a:t>
            </a:r>
            <a:r>
              <a:rPr lang="en-US" altLang="zh-CN"/>
              <a:t>,σ</a:t>
            </a:r>
            <a:r>
              <a:rPr lang="en-US" altLang="zh-CN" baseline="-25000"/>
              <a:t>1</a:t>
            </a:r>
            <a:r>
              <a:rPr lang="en-US" altLang="zh-CN"/>
              <a:t>)</a:t>
            </a:r>
            <a:r>
              <a:rPr lang="zh-CN" altLang="en-US"/>
              <a:t>和</a:t>
            </a:r>
            <a:r>
              <a:rPr lang="en-US" altLang="zh-CN"/>
              <a:t>N(</a:t>
            </a:r>
            <a:r>
              <a:rPr lang="en-US" altLang="zh-CN">
                <a:sym typeface="+mn-ea"/>
              </a:rPr>
              <a:t>μ</a:t>
            </a:r>
            <a:r>
              <a:rPr lang="en-US" altLang="zh-CN" baseline="-25000">
                <a:sym typeface="+mn-ea"/>
              </a:rPr>
              <a:t>2</a:t>
            </a:r>
            <a:r>
              <a:rPr lang="en-US" altLang="zh-CN">
                <a:sym typeface="+mn-ea"/>
              </a:rPr>
              <a:t>,σ</a:t>
            </a:r>
            <a:r>
              <a:rPr lang="en-US" altLang="zh-CN" baseline="-25000">
                <a:sym typeface="+mn-ea"/>
              </a:rPr>
              <a:t>2</a:t>
            </a:r>
            <a:r>
              <a:rPr lang="en-US" altLang="zh-CN"/>
              <a:t>)</a:t>
            </a:r>
            <a:r>
              <a:rPr lang="zh-CN" altLang="en-US"/>
              <a:t>的分布，试估计参数</a:t>
            </a:r>
            <a:r>
              <a:rPr lang="en-US" altLang="zh-CN"/>
              <a:t>:</a:t>
            </a:r>
            <a:r>
              <a:rPr lang="en-US" altLang="zh-CN">
                <a:sym typeface="+mn-ea"/>
              </a:rPr>
              <a:t>μ</a:t>
            </a:r>
            <a:r>
              <a:rPr lang="en-US" altLang="zh-CN" baseline="-25000">
                <a:sym typeface="+mn-ea"/>
              </a:rPr>
              <a:t>1</a:t>
            </a:r>
            <a:r>
              <a:rPr lang="en-US" altLang="zh-CN">
                <a:sym typeface="+mn-ea"/>
              </a:rPr>
              <a:t>,σ</a:t>
            </a:r>
            <a:r>
              <a:rPr lang="en-US" altLang="zh-CN" baseline="-25000">
                <a:sym typeface="+mn-ea"/>
              </a:rPr>
              <a:t>1</a:t>
            </a:r>
            <a:r>
              <a:rPr lang="en-US" altLang="zh-CN"/>
              <a:t>,</a:t>
            </a:r>
            <a:r>
              <a:rPr lang="en-US" altLang="zh-CN">
                <a:sym typeface="+mn-ea"/>
              </a:rPr>
              <a:t>μ</a:t>
            </a:r>
            <a:r>
              <a:rPr lang="en-US" altLang="zh-CN" baseline="-25000">
                <a:sym typeface="+mn-ea"/>
              </a:rPr>
              <a:t>2</a:t>
            </a:r>
            <a:r>
              <a:rPr lang="en-US" altLang="zh-CN">
                <a:sym typeface="+mn-ea"/>
              </a:rPr>
              <a:t>,σ</a:t>
            </a:r>
            <a:r>
              <a:rPr lang="en-US" altLang="zh-CN" baseline="-25000">
                <a:sym typeface="+mn-ea"/>
              </a:rPr>
              <a:t>2</a:t>
            </a:r>
            <a:r>
              <a:rPr lang="en-US" altLang="zh-CN"/>
              <a:t>;</a:t>
            </a:r>
            <a:endParaRPr lang="en-US" altLang="zh-CN"/>
          </a:p>
          <a:p>
            <a:pPr lvl="1" fontAlgn="auto">
              <a:lnSpc>
                <a:spcPct val="150000"/>
              </a:lnSpc>
            </a:pPr>
            <a:r>
              <a:rPr lang="en-US" altLang="zh-CN"/>
              <a:t> </a:t>
            </a:r>
            <a:r>
              <a:rPr lang="zh-CN" altLang="en-US"/>
              <a:t>如果明确的知道样本的情况</a:t>
            </a:r>
            <a:r>
              <a:rPr lang="en-US" altLang="zh-CN"/>
              <a:t>(</a:t>
            </a:r>
            <a:r>
              <a:rPr lang="zh-CN" altLang="en-US"/>
              <a:t>即男性和女性数据是分开的</a:t>
            </a:r>
            <a:r>
              <a:rPr lang="en-US" altLang="zh-CN"/>
              <a:t>)</a:t>
            </a:r>
            <a:r>
              <a:rPr lang="zh-CN" altLang="en-US"/>
              <a:t>，那么我们使用极大似然估计来估计这个参数值。</a:t>
            </a:r>
            <a:endParaRPr lang="zh-CN" altLang="en-US"/>
          </a:p>
          <a:p>
            <a:pPr lvl="1" fontAlgn="auto">
              <a:lnSpc>
                <a:spcPct val="150000"/>
              </a:lnSpc>
            </a:pPr>
            <a:r>
              <a:rPr lang="zh-CN" altLang="en-US"/>
              <a:t> 如果样本是混合而成的，不能明确的区分开，那么就没法直接使用极大似然估计来进行参数的估计啦。</a:t>
            </a:r>
            <a:endParaRPr lang="zh-CN" altLang="en-US"/>
          </a:p>
        </p:txBody>
      </p:sp>
      <p:sp>
        <p:nvSpPr>
          <p:cNvPr id="4" name="标题 3"/>
          <p:cNvSpPr>
            <a:spLocks noGrp="1"/>
          </p:cNvSpPr>
          <p:nvPr>
            <p:ph type="title"/>
          </p:nvPr>
        </p:nvSpPr>
        <p:spPr/>
        <p:txBody>
          <a:bodyPr/>
          <a:p>
            <a:r>
              <a:rPr lang="zh-CN" altLang="en-US"/>
              <a:t>问题</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3"/>
          </p:nvPr>
        </p:nvPicPr>
        <p:blipFill>
          <a:blip r:embed="rId1"/>
          <a:stretch>
            <a:fillRect/>
          </a:stretch>
        </p:blipFill>
        <p:spPr>
          <a:xfrm>
            <a:off x="1558290" y="1269554"/>
            <a:ext cx="9001000" cy="5065679"/>
          </a:xfrm>
          <a:prstGeom prst="rect">
            <a:avLst/>
          </a:prstGeom>
        </p:spPr>
      </p:pic>
      <p:sp>
        <p:nvSpPr>
          <p:cNvPr id="3" name="标题 2"/>
          <p:cNvSpPr>
            <a:spLocks noGrp="1"/>
          </p:cNvSpPr>
          <p:nvPr>
            <p:ph type="title"/>
          </p:nvPr>
        </p:nvSpPr>
        <p:spPr/>
        <p:txBody>
          <a:bodyPr/>
          <a:lstStyle/>
          <a:p>
            <a:r>
              <a:rPr lang="zh-CN" altLang="en-US"/>
              <a:t>严格是大爱</a:t>
            </a:r>
            <a:endParaRPr lang="zh-CN" altLang="en-US"/>
          </a:p>
        </p:txBody>
      </p:sp>
      <p:sp>
        <p:nvSpPr>
          <p:cNvPr id="7" name="矩形 6"/>
          <p:cNvSpPr/>
          <p:nvPr/>
        </p:nvSpPr>
        <p:spPr>
          <a:xfrm>
            <a:off x="1702718" y="2133650"/>
            <a:ext cx="3960440" cy="4032448"/>
          </a:xfrm>
          <a:prstGeom prst="rect">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L 形 7"/>
          <p:cNvSpPr/>
          <p:nvPr/>
        </p:nvSpPr>
        <p:spPr>
          <a:xfrm rot="1902819" flipH="1">
            <a:off x="3257367" y="2688711"/>
            <a:ext cx="1014493" cy="2367535"/>
          </a:xfrm>
          <a:prstGeom prst="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矩形 8"/>
          <p:cNvSpPr/>
          <p:nvPr/>
        </p:nvSpPr>
        <p:spPr>
          <a:xfrm>
            <a:off x="6383238" y="2133650"/>
            <a:ext cx="3960440" cy="4032448"/>
          </a:xfrm>
          <a:prstGeom prst="rect">
            <a:avLst/>
          </a:prstGeom>
          <a:noFill/>
          <a:ln w="762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9596" y="3003392"/>
            <a:ext cx="2142748" cy="21427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 calcmode="lin" valueType="num">
                                      <p:cBhvr>
                                        <p:cTn id="22" dur="1000" fill="hold"/>
                                        <p:tgtEl>
                                          <p:spTgt spid="8"/>
                                        </p:tgtEl>
                                        <p:attrNameLst>
                                          <p:attrName>style.rotation</p:attrName>
                                        </p:attrNameLst>
                                      </p:cBhvr>
                                      <p:tavLst>
                                        <p:tav tm="0">
                                          <p:val>
                                            <p:fltVal val="90"/>
                                          </p:val>
                                        </p:tav>
                                        <p:tav tm="100000">
                                          <p:val>
                                            <p:fltVal val="0"/>
                                          </p:val>
                                        </p:tav>
                                      </p:tavLst>
                                    </p:anim>
                                    <p:animEffect transition="in" filter="fade">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1000" fill="hold"/>
                                        <p:tgtEl>
                                          <p:spTgt spid="13"/>
                                        </p:tgtEl>
                                        <p:attrNameLst>
                                          <p:attrName>ppt_w</p:attrName>
                                        </p:attrNameLst>
                                      </p:cBhvr>
                                      <p:tavLst>
                                        <p:tav tm="0">
                                          <p:val>
                                            <p:fltVal val="0"/>
                                          </p:val>
                                        </p:tav>
                                        <p:tav tm="100000">
                                          <p:val>
                                            <p:strVal val="#ppt_w"/>
                                          </p:val>
                                        </p:tav>
                                      </p:tavLst>
                                    </p:anim>
                                    <p:anim calcmode="lin" valueType="num">
                                      <p:cBhvr>
                                        <p:cTn id="36" dur="1000" fill="hold"/>
                                        <p:tgtEl>
                                          <p:spTgt spid="13"/>
                                        </p:tgtEl>
                                        <p:attrNameLst>
                                          <p:attrName>ppt_h</p:attrName>
                                        </p:attrNameLst>
                                      </p:cBhvr>
                                      <p:tavLst>
                                        <p:tav tm="0">
                                          <p:val>
                                            <p:fltVal val="0"/>
                                          </p:val>
                                        </p:tav>
                                        <p:tav tm="100000">
                                          <p:val>
                                            <p:strVal val="#ppt_h"/>
                                          </p:val>
                                        </p:tav>
                                      </p:tavLst>
                                    </p:anim>
                                    <p:anim calcmode="lin" valueType="num">
                                      <p:cBhvr>
                                        <p:cTn id="37" dur="1000" fill="hold"/>
                                        <p:tgtEl>
                                          <p:spTgt spid="13"/>
                                        </p:tgtEl>
                                        <p:attrNameLst>
                                          <p:attrName>style.rotation</p:attrName>
                                        </p:attrNameLst>
                                      </p:cBhvr>
                                      <p:tavLst>
                                        <p:tav tm="0">
                                          <p:val>
                                            <p:fltVal val="90"/>
                                          </p:val>
                                        </p:tav>
                                        <p:tav tm="100000">
                                          <p:val>
                                            <p:fltVal val="0"/>
                                          </p:val>
                                        </p:tav>
                                      </p:tavLst>
                                    </p:anim>
                                    <p:animEffect transition="in" filter="fade">
                                      <p:cBhvr>
                                        <p:cTn id="3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pPr fontAlgn="auto">
              <a:lnSpc>
                <a:spcPct val="150000"/>
              </a:lnSpc>
            </a:pPr>
            <a:r>
              <a:rPr lang="en-US" altLang="zh-CN"/>
              <a:t> GMM(Gaussian Mixture Model, </a:t>
            </a:r>
            <a:r>
              <a:rPr lang="zh-CN" altLang="en-US"/>
              <a:t>高斯混合模型</a:t>
            </a:r>
            <a:r>
              <a:rPr lang="en-US" altLang="zh-CN"/>
              <a:t>)</a:t>
            </a:r>
            <a:r>
              <a:rPr lang="zh-CN" altLang="en-US"/>
              <a:t>是指该算法由多个高斯模型线性叠加混合而成。每个高斯模型称之为</a:t>
            </a:r>
            <a:r>
              <a:rPr lang="en-US" altLang="zh-CN"/>
              <a:t>component</a:t>
            </a:r>
            <a:r>
              <a:rPr lang="zh-CN" altLang="en-US"/>
              <a:t>。</a:t>
            </a:r>
            <a:r>
              <a:rPr lang="en-US" altLang="zh-CN"/>
              <a:t>GMM</a:t>
            </a:r>
            <a:r>
              <a:rPr lang="zh-CN" altLang="en-US"/>
              <a:t>算法描述的是数据的本身存在的一种分布。</a:t>
            </a:r>
            <a:endParaRPr lang="zh-CN" altLang="en-US"/>
          </a:p>
          <a:p>
            <a:pPr fontAlgn="auto">
              <a:lnSpc>
                <a:spcPct val="150000"/>
              </a:lnSpc>
            </a:pPr>
            <a:r>
              <a:rPr lang="zh-CN" altLang="en-US"/>
              <a:t> </a:t>
            </a:r>
            <a:r>
              <a:rPr lang="en-US" altLang="zh-CN"/>
              <a:t>GMM</a:t>
            </a:r>
            <a:r>
              <a:rPr lang="zh-CN" altLang="en-US"/>
              <a:t>算法常用于聚类应用中，</a:t>
            </a:r>
            <a:r>
              <a:rPr lang="en-US" altLang="zh-CN"/>
              <a:t>component</a:t>
            </a:r>
            <a:r>
              <a:rPr lang="zh-CN" altLang="en-US"/>
              <a:t>的个数就可以认为是类别的数量。</a:t>
            </a:r>
            <a:endParaRPr lang="zh-CN" altLang="en-US"/>
          </a:p>
          <a:p>
            <a:pPr fontAlgn="auto">
              <a:lnSpc>
                <a:spcPct val="150000"/>
              </a:lnSpc>
            </a:pPr>
            <a:r>
              <a:rPr lang="zh-CN" altLang="en-US"/>
              <a:t> 假定</a:t>
            </a:r>
            <a:r>
              <a:rPr lang="en-US" altLang="zh-CN"/>
              <a:t>GMM</a:t>
            </a:r>
            <a:r>
              <a:rPr lang="zh-CN" altLang="en-US"/>
              <a:t>由</a:t>
            </a:r>
            <a:r>
              <a:rPr lang="en-US" altLang="zh-CN"/>
              <a:t>k</a:t>
            </a:r>
            <a:r>
              <a:rPr lang="zh-CN" altLang="en-US"/>
              <a:t>个</a:t>
            </a:r>
            <a:r>
              <a:rPr lang="en-US" altLang="zh-CN"/>
              <a:t>Gaussian</a:t>
            </a:r>
            <a:r>
              <a:rPr lang="zh-CN" altLang="en-US"/>
              <a:t>分布线性叠加而成，那么概率密度函数如下：</a:t>
            </a:r>
            <a:endParaRPr lang="zh-CN" altLang="en-US"/>
          </a:p>
        </p:txBody>
      </p:sp>
      <p:sp>
        <p:nvSpPr>
          <p:cNvPr id="4" name="标题 3"/>
          <p:cNvSpPr>
            <a:spLocks noGrp="1"/>
          </p:cNvSpPr>
          <p:nvPr>
            <p:ph type="title"/>
          </p:nvPr>
        </p:nvSpPr>
        <p:spPr/>
        <p:txBody>
          <a:bodyPr/>
          <a:p>
            <a:r>
              <a:rPr lang="en-US" altLang="zh-CN"/>
              <a:t>GMM</a:t>
            </a:r>
            <a:endParaRPr lang="en-US" altLang="zh-CN"/>
          </a:p>
        </p:txBody>
      </p:sp>
      <p:graphicFrame>
        <p:nvGraphicFramePr>
          <p:cNvPr id="5" name="对象 4">
            <a:hlinkClick r:id="" action="ppaction://ole?verb="/>
          </p:cNvPr>
          <p:cNvGraphicFramePr>
            <a:graphicFrameLocks noChangeAspect="1"/>
          </p:cNvGraphicFramePr>
          <p:nvPr/>
        </p:nvGraphicFramePr>
        <p:xfrm>
          <a:off x="600075" y="4833620"/>
          <a:ext cx="7079615" cy="1234440"/>
        </p:xfrm>
        <a:graphic>
          <a:graphicData uri="http://schemas.openxmlformats.org/presentationml/2006/ole">
            <mc:AlternateContent xmlns:mc="http://schemas.openxmlformats.org/markup-compatibility/2006">
              <mc:Choice xmlns:v="urn:schemas-microsoft-com:vml" Requires="v">
                <p:oleObj spid="_x0000_s1025" name="" r:id="rId1" imgW="2476500" imgH="431800" progId="Equation.KSEE3">
                  <p:embed/>
                </p:oleObj>
              </mc:Choice>
              <mc:Fallback>
                <p:oleObj name="" r:id="rId1" imgW="2476500" imgH="431800" progId="Equation.KSEE3">
                  <p:embed/>
                  <p:pic>
                    <p:nvPicPr>
                      <p:cNvPr id="0" name="图片 1024"/>
                      <p:cNvPicPr/>
                      <p:nvPr/>
                    </p:nvPicPr>
                    <p:blipFill>
                      <a:blip r:embed="rId2"/>
                      <a:stretch>
                        <a:fillRect/>
                      </a:stretch>
                    </p:blipFill>
                    <p:spPr>
                      <a:xfrm>
                        <a:off x="600075" y="4833620"/>
                        <a:ext cx="7079615" cy="1234440"/>
                      </a:xfrm>
                      <a:prstGeom prst="rect">
                        <a:avLst/>
                      </a:prstGeom>
                    </p:spPr>
                  </p:pic>
                </p:oleObj>
              </mc:Fallback>
            </mc:AlternateContent>
          </a:graphicData>
        </a:graphic>
      </p:graphicFrame>
      <p:pic>
        <p:nvPicPr>
          <p:cNvPr id="2" name="图片 1"/>
          <p:cNvPicPr>
            <a:picLocks noChangeAspect="1"/>
          </p:cNvPicPr>
          <p:nvPr/>
        </p:nvPicPr>
        <p:blipFill>
          <a:blip r:embed="rId3"/>
          <a:srcRect r="2049" b="3206"/>
          <a:stretch>
            <a:fillRect/>
          </a:stretch>
        </p:blipFill>
        <p:spPr>
          <a:xfrm>
            <a:off x="7523480" y="4193540"/>
            <a:ext cx="4188460" cy="241554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229360"/>
            <a:ext cx="11178540" cy="620395"/>
          </a:xfrm>
        </p:spPr>
        <p:txBody>
          <a:bodyPr/>
          <a:p>
            <a:r>
              <a:rPr lang="en-US" altLang="zh-CN"/>
              <a:t> </a:t>
            </a:r>
            <a:r>
              <a:rPr lang="zh-CN" altLang="en-US"/>
              <a:t>对数似然函数</a:t>
            </a:r>
            <a:endParaRPr lang="zh-CN" altLang="en-US"/>
          </a:p>
        </p:txBody>
      </p:sp>
      <p:sp>
        <p:nvSpPr>
          <p:cNvPr id="4" name="标题 3"/>
          <p:cNvSpPr>
            <a:spLocks noGrp="1"/>
          </p:cNvSpPr>
          <p:nvPr>
            <p:ph type="title"/>
          </p:nvPr>
        </p:nvSpPr>
        <p:spPr/>
        <p:txBody>
          <a:bodyPr/>
          <a:p>
            <a:r>
              <a:rPr lang="en-US" altLang="zh-CN"/>
              <a:t>GMM</a:t>
            </a:r>
            <a:endParaRPr lang="en-US" altLang="zh-CN"/>
          </a:p>
        </p:txBody>
      </p:sp>
      <p:graphicFrame>
        <p:nvGraphicFramePr>
          <p:cNvPr id="5" name="对象 4">
            <a:hlinkClick r:id="" action="ppaction://ole?verb="/>
          </p:cNvPr>
          <p:cNvGraphicFramePr>
            <a:graphicFrameLocks noChangeAspect="1"/>
          </p:cNvGraphicFramePr>
          <p:nvPr/>
        </p:nvGraphicFramePr>
        <p:xfrm>
          <a:off x="2399665" y="1849438"/>
          <a:ext cx="6546215" cy="1288415"/>
        </p:xfrm>
        <a:graphic>
          <a:graphicData uri="http://schemas.openxmlformats.org/presentationml/2006/ole">
            <mc:AlternateContent xmlns:mc="http://schemas.openxmlformats.org/markup-compatibility/2006">
              <mc:Choice xmlns:v="urn:schemas-microsoft-com:vml" Requires="v">
                <p:oleObj spid="_x0000_s2049" name="" r:id="rId1" imgW="2324100" imgH="457200" progId="Equation.KSEE3">
                  <p:embed/>
                </p:oleObj>
              </mc:Choice>
              <mc:Fallback>
                <p:oleObj name="" r:id="rId1" imgW="2324100" imgH="457200" progId="Equation.KSEE3">
                  <p:embed/>
                  <p:pic>
                    <p:nvPicPr>
                      <p:cNvPr id="0" name="图片 2048"/>
                      <p:cNvPicPr/>
                      <p:nvPr/>
                    </p:nvPicPr>
                    <p:blipFill>
                      <a:blip r:embed="rId2"/>
                      <a:stretch>
                        <a:fillRect/>
                      </a:stretch>
                    </p:blipFill>
                    <p:spPr>
                      <a:xfrm>
                        <a:off x="2399665" y="1849438"/>
                        <a:ext cx="6546215" cy="1288415"/>
                      </a:xfrm>
                      <a:prstGeom prst="rect">
                        <a:avLst/>
                      </a:prstGeom>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r>
              <a:rPr lang="en-US" altLang="zh-CN"/>
              <a:t>GMM-EM</a:t>
            </a:r>
            <a:r>
              <a:rPr lang="zh-CN" altLang="en-US"/>
              <a:t>算法求解</a:t>
            </a:r>
            <a:br>
              <a:rPr lang="zh-CN" altLang="en-US"/>
            </a:br>
            <a:r>
              <a:rPr lang="en-US" altLang="zh-CN"/>
              <a:t>E step</a:t>
            </a:r>
            <a:endParaRPr lang="en-US" altLang="zh-CN"/>
          </a:p>
        </p:txBody>
      </p:sp>
      <p:graphicFrame>
        <p:nvGraphicFramePr>
          <p:cNvPr id="6" name="对象 5">
            <a:hlinkClick r:id="" action="ppaction://ole?verb="/>
          </p:cNvPr>
          <p:cNvGraphicFramePr>
            <a:graphicFrameLocks noChangeAspect="1"/>
          </p:cNvGraphicFramePr>
          <p:nvPr/>
        </p:nvGraphicFramePr>
        <p:xfrm>
          <a:off x="1582420" y="2333625"/>
          <a:ext cx="8968105" cy="1017270"/>
        </p:xfrm>
        <a:graphic>
          <a:graphicData uri="http://schemas.openxmlformats.org/presentationml/2006/ole">
            <mc:AlternateContent xmlns:mc="http://schemas.openxmlformats.org/markup-compatibility/2006">
              <mc:Choice xmlns:v="urn:schemas-microsoft-com:vml" Requires="v">
                <p:oleObj spid="_x0000_s3073" name="" r:id="rId1" imgW="2463165" imgH="279400" progId="Equation.KSEE3">
                  <p:embed/>
                </p:oleObj>
              </mc:Choice>
              <mc:Fallback>
                <p:oleObj name="" r:id="rId1" imgW="2463165" imgH="279400" progId="Equation.KSEE3">
                  <p:embed/>
                  <p:pic>
                    <p:nvPicPr>
                      <p:cNvPr id="0" name="图片 3072"/>
                      <p:cNvPicPr/>
                      <p:nvPr/>
                    </p:nvPicPr>
                    <p:blipFill>
                      <a:blip r:embed="rId2"/>
                      <a:stretch>
                        <a:fillRect/>
                      </a:stretch>
                    </p:blipFill>
                    <p:spPr>
                      <a:xfrm>
                        <a:off x="1582420" y="2333625"/>
                        <a:ext cx="8968105" cy="1017270"/>
                      </a:xfrm>
                      <a:prstGeom prst="rect">
                        <a:avLst/>
                      </a:prstGeom>
                    </p:spPr>
                  </p:pic>
                </p:oleObj>
              </mc:Fallback>
            </mc:AlternateContent>
          </a:graphicData>
        </a:graphic>
      </p:graphicFrame>
      <p:sp>
        <p:nvSpPr>
          <p:cNvPr id="3" name="内容占位符 2"/>
          <p:cNvSpPr>
            <a:spLocks noGrp="1"/>
          </p:cNvSpPr>
          <p:nvPr>
            <p:ph idx="13"/>
          </p:nvPr>
        </p:nvSpPr>
        <p:spPr>
          <a:xfrm>
            <a:off x="533400" y="1229360"/>
            <a:ext cx="11178540" cy="620395"/>
          </a:xfrm>
        </p:spPr>
        <p:txBody>
          <a:bodyPr/>
          <a:p>
            <a:r>
              <a:rPr lang="en-US" altLang="zh-CN"/>
              <a:t> w</a:t>
            </a:r>
            <a:r>
              <a:rPr lang="zh-CN" altLang="en-US"/>
              <a:t>表示的是第</a:t>
            </a:r>
            <a:r>
              <a:rPr lang="en-US" altLang="zh-CN"/>
              <a:t>i</a:t>
            </a:r>
            <a:r>
              <a:rPr lang="zh-CN" altLang="en-US"/>
              <a:t>个样本属于第</a:t>
            </a:r>
            <a:r>
              <a:rPr lang="en-US" altLang="zh-CN"/>
              <a:t>j</a:t>
            </a:r>
            <a:r>
              <a:rPr lang="zh-CN" altLang="en-US"/>
              <a:t>个簇</a:t>
            </a:r>
            <a:r>
              <a:rPr lang="en-US" altLang="zh-CN"/>
              <a:t>/</a:t>
            </a:r>
            <a:r>
              <a:rPr lang="zh-CN" altLang="en-US"/>
              <a:t>类别的概率值</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r>
              <a:rPr lang="en-US" altLang="zh-CN"/>
              <a:t>GMM-EM</a:t>
            </a:r>
            <a:r>
              <a:rPr lang="zh-CN" altLang="en-US"/>
              <a:t>算法求解</a:t>
            </a:r>
            <a:br>
              <a:rPr lang="zh-CN" altLang="en-US"/>
            </a:br>
            <a:r>
              <a:rPr lang="zh-CN" altLang="en-US"/>
              <a:t>M</a:t>
            </a:r>
            <a:r>
              <a:rPr lang="en-US" altLang="zh-CN"/>
              <a:t> step</a:t>
            </a:r>
            <a:endParaRPr lang="en-US" altLang="zh-CN"/>
          </a:p>
        </p:txBody>
      </p:sp>
      <p:graphicFrame>
        <p:nvGraphicFramePr>
          <p:cNvPr id="5" name="对象 4">
            <a:hlinkClick r:id="" action="ppaction://ole?verb="/>
          </p:cNvPr>
          <p:cNvGraphicFramePr>
            <a:graphicFrameLocks noChangeAspect="1"/>
          </p:cNvGraphicFramePr>
          <p:nvPr/>
        </p:nvGraphicFramePr>
        <p:xfrm>
          <a:off x="921703" y="1223010"/>
          <a:ext cx="7668260" cy="1281430"/>
        </p:xfrm>
        <a:graphic>
          <a:graphicData uri="http://schemas.openxmlformats.org/presentationml/2006/ole">
            <mc:AlternateContent xmlns:mc="http://schemas.openxmlformats.org/markup-compatibility/2006">
              <mc:Choice xmlns:v="urn:schemas-microsoft-com:vml" Requires="v">
                <p:oleObj spid="_x0000_s2049" name="" r:id="rId1" imgW="2959100" imgH="482600" progId="Equation.KSEE3">
                  <p:embed/>
                </p:oleObj>
              </mc:Choice>
              <mc:Fallback>
                <p:oleObj name="" r:id="rId1" imgW="2959100" imgH="482600" progId="Equation.KSEE3">
                  <p:embed/>
                  <p:pic>
                    <p:nvPicPr>
                      <p:cNvPr id="0" name="图片 2048"/>
                      <p:cNvPicPr/>
                      <p:nvPr/>
                    </p:nvPicPr>
                    <p:blipFill>
                      <a:blip r:embed="rId2"/>
                      <a:stretch>
                        <a:fillRect/>
                      </a:stretch>
                    </p:blipFill>
                    <p:spPr>
                      <a:xfrm>
                        <a:off x="921703" y="1223010"/>
                        <a:ext cx="7668260" cy="128143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986280" y="2580640"/>
          <a:ext cx="9504680" cy="1404620"/>
        </p:xfrm>
        <a:graphic>
          <a:graphicData uri="http://schemas.openxmlformats.org/presentationml/2006/ole">
            <mc:AlternateContent xmlns:mc="http://schemas.openxmlformats.org/markup-compatibility/2006">
              <mc:Choice xmlns:v="urn:schemas-microsoft-com:vml" Requires="v">
                <p:oleObj spid="_x0000_s4097" name="" r:id="rId3" imgW="3352800" imgH="495300" progId="Equation.KSEE3">
                  <p:embed/>
                </p:oleObj>
              </mc:Choice>
              <mc:Fallback>
                <p:oleObj name="" r:id="rId3" imgW="3352800" imgH="495300" progId="Equation.KSEE3">
                  <p:embed/>
                  <p:pic>
                    <p:nvPicPr>
                      <p:cNvPr id="0" name="图片 4096"/>
                      <p:cNvPicPr/>
                      <p:nvPr/>
                    </p:nvPicPr>
                    <p:blipFill>
                      <a:blip r:embed="rId4"/>
                      <a:stretch>
                        <a:fillRect/>
                      </a:stretch>
                    </p:blipFill>
                    <p:spPr>
                      <a:xfrm>
                        <a:off x="1986280" y="2580640"/>
                        <a:ext cx="9504680" cy="140462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705928" y="3791268"/>
          <a:ext cx="8590280" cy="2973070"/>
        </p:xfrm>
        <a:graphic>
          <a:graphicData uri="http://schemas.openxmlformats.org/presentationml/2006/ole">
            <mc:AlternateContent xmlns:mc="http://schemas.openxmlformats.org/markup-compatibility/2006">
              <mc:Choice xmlns:v="urn:schemas-microsoft-com:vml" Requires="v">
                <p:oleObj spid="_x0000_s4098" name="" r:id="rId5" imgW="3124200" imgH="952500" progId="Equation.KSEE3">
                  <p:embed/>
                </p:oleObj>
              </mc:Choice>
              <mc:Fallback>
                <p:oleObj name="" r:id="rId5" imgW="3124200" imgH="952500" progId="Equation.KSEE3">
                  <p:embed/>
                  <p:pic>
                    <p:nvPicPr>
                      <p:cNvPr id="0" name="图片 4097"/>
                      <p:cNvPicPr/>
                      <p:nvPr/>
                    </p:nvPicPr>
                    <p:blipFill>
                      <a:blip r:embed="rId6"/>
                      <a:stretch>
                        <a:fillRect/>
                      </a:stretch>
                    </p:blipFill>
                    <p:spPr>
                      <a:xfrm>
                        <a:off x="1705928" y="3791268"/>
                        <a:ext cx="8590280" cy="2973070"/>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r>
              <a:rPr lang="en-US" altLang="zh-CN">
                <a:sym typeface="+mn-ea"/>
              </a:rPr>
              <a:t>GMM-EM</a:t>
            </a:r>
            <a:r>
              <a:rPr lang="zh-CN" altLang="en-US">
                <a:sym typeface="+mn-ea"/>
              </a:rPr>
              <a:t>算法求解</a:t>
            </a:r>
            <a:br>
              <a:rPr lang="zh-CN" altLang="en-US">
                <a:sym typeface="+mn-ea"/>
              </a:rPr>
            </a:br>
            <a:r>
              <a:rPr lang="zh-CN" altLang="en-US">
                <a:sym typeface="+mn-ea"/>
              </a:rPr>
              <a:t>对均值求偏导</a:t>
            </a:r>
            <a:endParaRPr lang="zh-CN" altLang="en-US">
              <a:sym typeface="+mn-ea"/>
            </a:endParaRPr>
          </a:p>
        </p:txBody>
      </p:sp>
      <p:graphicFrame>
        <p:nvGraphicFramePr>
          <p:cNvPr id="2" name="对象 1">
            <a:hlinkClick r:id="" action="ppaction://ole?verb="/>
          </p:cNvPr>
          <p:cNvGraphicFramePr>
            <a:graphicFrameLocks noChangeAspect="1"/>
          </p:cNvGraphicFramePr>
          <p:nvPr/>
        </p:nvGraphicFramePr>
        <p:xfrm>
          <a:off x="541021" y="1153795"/>
          <a:ext cx="9043035" cy="1387475"/>
        </p:xfrm>
        <a:graphic>
          <a:graphicData uri="http://schemas.openxmlformats.org/presentationml/2006/ole">
            <mc:AlternateContent xmlns:mc="http://schemas.openxmlformats.org/markup-compatibility/2006">
              <mc:Choice xmlns:v="urn:schemas-microsoft-com:vml" Requires="v">
                <p:oleObj spid="_x0000_s3" name="" r:id="rId1" imgW="3288665" imgH="444500" progId="Equation.KSEE3">
                  <p:embed/>
                </p:oleObj>
              </mc:Choice>
              <mc:Fallback>
                <p:oleObj name="" r:id="rId1" imgW="3288665" imgH="444500" progId="Equation.KSEE3">
                  <p:embed/>
                  <p:pic>
                    <p:nvPicPr>
                      <p:cNvPr id="0" name="图片 4097"/>
                      <p:cNvPicPr/>
                      <p:nvPr/>
                    </p:nvPicPr>
                    <p:blipFill>
                      <a:blip r:embed="rId2"/>
                      <a:stretch>
                        <a:fillRect/>
                      </a:stretch>
                    </p:blipFill>
                    <p:spPr>
                      <a:xfrm>
                        <a:off x="541021" y="1153795"/>
                        <a:ext cx="9043035" cy="138747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72098" y="2541270"/>
          <a:ext cx="11645265" cy="1285875"/>
        </p:xfrm>
        <a:graphic>
          <a:graphicData uri="http://schemas.openxmlformats.org/presentationml/2006/ole">
            <mc:AlternateContent xmlns:mc="http://schemas.openxmlformats.org/markup-compatibility/2006">
              <mc:Choice xmlns:v="urn:schemas-microsoft-com:vml" Requires="v">
                <p:oleObj spid="_x0000_s1025" name="" r:id="rId3" imgW="4025900" imgH="444500" progId="Equation.KSEE3">
                  <p:embed/>
                </p:oleObj>
              </mc:Choice>
              <mc:Fallback>
                <p:oleObj name="" r:id="rId3" imgW="4025900" imgH="444500" progId="Equation.KSEE3">
                  <p:embed/>
                  <p:pic>
                    <p:nvPicPr>
                      <p:cNvPr id="0" name="图片 1024"/>
                      <p:cNvPicPr/>
                      <p:nvPr/>
                    </p:nvPicPr>
                    <p:blipFill>
                      <a:blip r:embed="rId4"/>
                      <a:stretch>
                        <a:fillRect/>
                      </a:stretch>
                    </p:blipFill>
                    <p:spPr>
                      <a:xfrm>
                        <a:off x="272098" y="2541270"/>
                        <a:ext cx="11645265" cy="128587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273810" y="3937635"/>
          <a:ext cx="8514080" cy="1247775"/>
        </p:xfrm>
        <a:graphic>
          <a:graphicData uri="http://schemas.openxmlformats.org/presentationml/2006/ole">
            <mc:AlternateContent xmlns:mc="http://schemas.openxmlformats.org/markup-compatibility/2006">
              <mc:Choice xmlns:v="urn:schemas-microsoft-com:vml" Requires="v">
                <p:oleObj spid="_x0000_s1026" name="" r:id="rId5" imgW="2946400" imgH="431800" progId="Equation.KSEE3">
                  <p:embed/>
                </p:oleObj>
              </mc:Choice>
              <mc:Fallback>
                <p:oleObj name="" r:id="rId5" imgW="2946400" imgH="431800" progId="Equation.KSEE3">
                  <p:embed/>
                  <p:pic>
                    <p:nvPicPr>
                      <p:cNvPr id="0" name="图片 1025"/>
                      <p:cNvPicPr/>
                      <p:nvPr/>
                    </p:nvPicPr>
                    <p:blipFill>
                      <a:blip r:embed="rId6"/>
                      <a:stretch>
                        <a:fillRect/>
                      </a:stretch>
                    </p:blipFill>
                    <p:spPr>
                      <a:xfrm>
                        <a:off x="1273810" y="3937635"/>
                        <a:ext cx="8514080" cy="124777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1273493" y="5372735"/>
          <a:ext cx="4122420" cy="1208405"/>
        </p:xfrm>
        <a:graphic>
          <a:graphicData uri="http://schemas.openxmlformats.org/presentationml/2006/ole">
            <mc:AlternateContent xmlns:mc="http://schemas.openxmlformats.org/markup-compatibility/2006">
              <mc:Choice xmlns:v="urn:schemas-microsoft-com:vml" Requires="v">
                <p:oleObj spid="_x0000_s1027" name="" r:id="rId7" imgW="1473200" imgH="431800" progId="Equation.KSEE3">
                  <p:embed/>
                </p:oleObj>
              </mc:Choice>
              <mc:Fallback>
                <p:oleObj name="" r:id="rId7" imgW="1473200" imgH="431800" progId="Equation.KSEE3">
                  <p:embed/>
                  <p:pic>
                    <p:nvPicPr>
                      <p:cNvPr id="0" name="图片 1026"/>
                      <p:cNvPicPr/>
                      <p:nvPr/>
                    </p:nvPicPr>
                    <p:blipFill>
                      <a:blip r:embed="rId8"/>
                      <a:stretch>
                        <a:fillRect/>
                      </a:stretch>
                    </p:blipFill>
                    <p:spPr>
                      <a:xfrm>
                        <a:off x="1273493" y="5372735"/>
                        <a:ext cx="4122420" cy="120840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5637530" y="3321050"/>
          <a:ext cx="914400" cy="215900"/>
        </p:xfrm>
        <a:graphic>
          <a:graphicData uri="http://schemas.openxmlformats.org/presentationml/2006/ole">
            <mc:AlternateContent xmlns:mc="http://schemas.openxmlformats.org/markup-compatibility/2006">
              <mc:Choice xmlns:v="urn:schemas-microsoft-com:vml" Requires="v">
                <p:oleObj spid="_x0000_s1028" name="" r:id="rId9" imgW="914400" imgH="215900" progId="Equation.KSEE3">
                  <p:embed/>
                </p:oleObj>
              </mc:Choice>
              <mc:Fallback>
                <p:oleObj name="" r:id="rId9" imgW="914400" imgH="215900" progId="Equation.KSEE3">
                  <p:embed/>
                  <p:pic>
                    <p:nvPicPr>
                      <p:cNvPr id="0" name="图片 1027"/>
                      <p:cNvPicPr/>
                      <p:nvPr/>
                    </p:nvPicPr>
                    <p:blipFill>
                      <a:blip r:embed="rId10"/>
                      <a:stretch>
                        <a:fillRect/>
                      </a:stretch>
                    </p:blipFill>
                    <p:spPr>
                      <a:xfrm>
                        <a:off x="5637530" y="3321050"/>
                        <a:ext cx="914400" cy="215900"/>
                      </a:xfrm>
                      <a:prstGeom prst="rect">
                        <a:avLst/>
                      </a:prstGeom>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r>
              <a:rPr lang="en-US" altLang="zh-CN">
                <a:sym typeface="+mn-ea"/>
              </a:rPr>
              <a:t>GMM-EM</a:t>
            </a:r>
            <a:r>
              <a:rPr lang="zh-CN" altLang="en-US">
                <a:sym typeface="+mn-ea"/>
              </a:rPr>
              <a:t>算法求解</a:t>
            </a:r>
            <a:br>
              <a:rPr lang="zh-CN" altLang="en-US">
                <a:sym typeface="+mn-ea"/>
              </a:rPr>
            </a:br>
            <a:r>
              <a:rPr lang="zh-CN" altLang="en-US">
                <a:sym typeface="+mn-ea"/>
              </a:rPr>
              <a:t>对均值求偏导</a:t>
            </a:r>
            <a:endParaRPr lang="zh-CN" altLang="en-US">
              <a:sym typeface="+mn-ea"/>
            </a:endParaRPr>
          </a:p>
        </p:txBody>
      </p:sp>
      <p:graphicFrame>
        <p:nvGraphicFramePr>
          <p:cNvPr id="10" name="对象 9">
            <a:hlinkClick r:id="" action="ppaction://ole?verb="/>
          </p:cNvPr>
          <p:cNvGraphicFramePr>
            <a:graphicFrameLocks noChangeAspect="1"/>
          </p:cNvGraphicFramePr>
          <p:nvPr/>
        </p:nvGraphicFramePr>
        <p:xfrm>
          <a:off x="5637530" y="3321050"/>
          <a:ext cx="914400" cy="215900"/>
        </p:xfrm>
        <a:graphic>
          <a:graphicData uri="http://schemas.openxmlformats.org/presentationml/2006/ole">
            <mc:AlternateContent xmlns:mc="http://schemas.openxmlformats.org/markup-compatibility/2006">
              <mc:Choice xmlns:v="urn:schemas-microsoft-com:vml" Requires="v">
                <p:oleObj spid="_x0000_s1028" name="" r:id="rId1" imgW="914400" imgH="215900" progId="Equation.KSEE3">
                  <p:embed/>
                </p:oleObj>
              </mc:Choice>
              <mc:Fallback>
                <p:oleObj name="" r:id="rId1" imgW="914400" imgH="215900" progId="Equation.KSEE3">
                  <p:embed/>
                  <p:pic>
                    <p:nvPicPr>
                      <p:cNvPr id="0" name="图片 1027"/>
                      <p:cNvPicPr/>
                      <p:nvPr/>
                    </p:nvPicPr>
                    <p:blipFill>
                      <a:blip r:embed="rId2"/>
                      <a:stretch>
                        <a:fillRect/>
                      </a:stretch>
                    </p:blipFill>
                    <p:spPr>
                      <a:xfrm>
                        <a:off x="5637530" y="3321050"/>
                        <a:ext cx="914400" cy="215900"/>
                      </a:xfrm>
                      <a:prstGeom prst="rect">
                        <a:avLst/>
                      </a:prstGeom>
                    </p:spPr>
                  </p:pic>
                </p:oleObj>
              </mc:Fallback>
            </mc:AlternateContent>
          </a:graphicData>
        </a:graphic>
      </p:graphicFrame>
      <p:grpSp>
        <p:nvGrpSpPr>
          <p:cNvPr id="8" name="组合 7"/>
          <p:cNvGrpSpPr/>
          <p:nvPr/>
        </p:nvGrpSpPr>
        <p:grpSpPr>
          <a:xfrm>
            <a:off x="1683385" y="1383030"/>
            <a:ext cx="6985000" cy="4119245"/>
            <a:chOff x="599" y="2054"/>
            <a:chExt cx="11000" cy="6487"/>
          </a:xfrm>
        </p:grpSpPr>
        <p:graphicFrame>
          <p:nvGraphicFramePr>
            <p:cNvPr id="6" name="对象 5">
              <a:hlinkClick r:id="" action="ppaction://ole?verb="/>
            </p:cNvPr>
            <p:cNvGraphicFramePr>
              <a:graphicFrameLocks noChangeAspect="1"/>
            </p:cNvGraphicFramePr>
            <p:nvPr/>
          </p:nvGraphicFramePr>
          <p:xfrm>
            <a:off x="599" y="2054"/>
            <a:ext cx="7926" cy="2025"/>
          </p:xfrm>
          <a:graphic>
            <a:graphicData uri="http://schemas.openxmlformats.org/presentationml/2006/ole">
              <mc:AlternateContent xmlns:mc="http://schemas.openxmlformats.org/markup-compatibility/2006">
                <mc:Choice xmlns:v="urn:schemas-microsoft-com:vml" Requires="v">
                  <p:oleObj spid="_x0000_s1025" name="" r:id="rId3" imgW="1739900" imgH="444500" progId="Equation.KSEE3">
                    <p:embed/>
                  </p:oleObj>
                </mc:Choice>
                <mc:Fallback>
                  <p:oleObj name="" r:id="rId3" imgW="1739900" imgH="444500" progId="Equation.KSEE3">
                    <p:embed/>
                    <p:pic>
                      <p:nvPicPr>
                        <p:cNvPr id="0" name="图片 1024"/>
                        <p:cNvPicPr/>
                        <p:nvPr/>
                      </p:nvPicPr>
                      <p:blipFill>
                        <a:blip r:embed="rId4"/>
                        <a:stretch>
                          <a:fillRect/>
                        </a:stretch>
                      </p:blipFill>
                      <p:spPr>
                        <a:xfrm>
                          <a:off x="599" y="2054"/>
                          <a:ext cx="7926" cy="202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698" y="5230"/>
            <a:ext cx="3728" cy="1796"/>
          </p:xfrm>
          <a:graphic>
            <a:graphicData uri="http://schemas.openxmlformats.org/presentationml/2006/ole">
              <mc:AlternateContent xmlns:mc="http://schemas.openxmlformats.org/markup-compatibility/2006">
                <mc:Choice xmlns:v="urn:schemas-microsoft-com:vml" Requires="v">
                  <p:oleObj spid="_x0000_s1027" name="" r:id="rId5" imgW="685800" imgH="330200" progId="Equation.KSEE3">
                    <p:embed/>
                  </p:oleObj>
                </mc:Choice>
                <mc:Fallback>
                  <p:oleObj name="" r:id="rId5" imgW="685800" imgH="330200" progId="Equation.KSEE3">
                    <p:embed/>
                    <p:pic>
                      <p:nvPicPr>
                        <p:cNvPr id="0" name="图片 1026"/>
                        <p:cNvPicPr/>
                        <p:nvPr/>
                      </p:nvPicPr>
                      <p:blipFill>
                        <a:blip r:embed="rId6"/>
                        <a:stretch>
                          <a:fillRect/>
                        </a:stretch>
                      </p:blipFill>
                      <p:spPr>
                        <a:xfrm>
                          <a:off x="2698" y="5230"/>
                          <a:ext cx="3728" cy="1796"/>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6597" y="4079"/>
            <a:ext cx="5003" cy="4462"/>
          </p:xfrm>
          <a:graphic>
            <a:graphicData uri="http://schemas.openxmlformats.org/presentationml/2006/ole">
              <mc:AlternateContent xmlns:mc="http://schemas.openxmlformats.org/markup-compatibility/2006">
                <mc:Choice xmlns:v="urn:schemas-microsoft-com:vml" Requires="v">
                  <p:oleObj spid="_x0000_s2049" name="" r:id="rId7" imgW="939800" imgH="838200" progId="Equation.KSEE3">
                    <p:embed/>
                  </p:oleObj>
                </mc:Choice>
                <mc:Fallback>
                  <p:oleObj name="" r:id="rId7" imgW="939800" imgH="838200" progId="Equation.KSEE3">
                    <p:embed/>
                    <p:pic>
                      <p:nvPicPr>
                        <p:cNvPr id="0" name="图片 2048"/>
                        <p:cNvPicPr/>
                        <p:nvPr/>
                      </p:nvPicPr>
                      <p:blipFill>
                        <a:blip r:embed="rId8"/>
                        <a:stretch>
                          <a:fillRect/>
                        </a:stretch>
                      </p:blipFill>
                      <p:spPr>
                        <a:xfrm>
                          <a:off x="6597" y="4079"/>
                          <a:ext cx="5003" cy="4462"/>
                        </a:xfrm>
                        <a:prstGeom prst="rect">
                          <a:avLst/>
                        </a:prstGeom>
                      </p:spPr>
                    </p:pic>
                  </p:oleObj>
                </mc:Fallback>
              </mc:AlternateContent>
            </a:graphicData>
          </a:graphic>
        </p:graphicFrame>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r>
              <a:rPr lang="en-US" altLang="zh-CN">
                <a:sym typeface="+mn-ea"/>
              </a:rPr>
              <a:t>GMM-EM</a:t>
            </a:r>
            <a:r>
              <a:rPr lang="zh-CN" altLang="en-US">
                <a:sym typeface="+mn-ea"/>
              </a:rPr>
              <a:t>算法求解</a:t>
            </a:r>
            <a:br>
              <a:rPr lang="zh-CN" altLang="en-US">
                <a:sym typeface="+mn-ea"/>
              </a:rPr>
            </a:br>
            <a:r>
              <a:rPr lang="zh-CN" altLang="en-US">
                <a:sym typeface="+mn-ea"/>
              </a:rPr>
              <a:t>对方差求偏导</a:t>
            </a:r>
            <a:endParaRPr lang="zh-CN" altLang="en-US">
              <a:sym typeface="+mn-ea"/>
            </a:endParaRPr>
          </a:p>
        </p:txBody>
      </p:sp>
      <p:graphicFrame>
        <p:nvGraphicFramePr>
          <p:cNvPr id="10" name="对象 9">
            <a:hlinkClick r:id="" action="ppaction://ole?verb="/>
          </p:cNvPr>
          <p:cNvGraphicFramePr>
            <a:graphicFrameLocks noChangeAspect="1"/>
          </p:cNvGraphicFramePr>
          <p:nvPr/>
        </p:nvGraphicFramePr>
        <p:xfrm>
          <a:off x="5637530" y="3321050"/>
          <a:ext cx="914400" cy="215900"/>
        </p:xfrm>
        <a:graphic>
          <a:graphicData uri="http://schemas.openxmlformats.org/presentationml/2006/ole">
            <mc:AlternateContent xmlns:mc="http://schemas.openxmlformats.org/markup-compatibility/2006">
              <mc:Choice xmlns:v="urn:schemas-microsoft-com:vml" Requires="v">
                <p:oleObj spid="_x0000_s1028" name="" r:id="rId1" imgW="914400" imgH="215900" progId="Equation.KSEE3">
                  <p:embed/>
                </p:oleObj>
              </mc:Choice>
              <mc:Fallback>
                <p:oleObj name="" r:id="rId1" imgW="914400" imgH="215900" progId="Equation.KSEE3">
                  <p:embed/>
                  <p:pic>
                    <p:nvPicPr>
                      <p:cNvPr id="0" name="图片 1027"/>
                      <p:cNvPicPr/>
                      <p:nvPr/>
                    </p:nvPicPr>
                    <p:blipFill>
                      <a:blip r:embed="rId2"/>
                      <a:stretch>
                        <a:fillRect/>
                      </a:stretch>
                    </p:blipFill>
                    <p:spPr>
                      <a:xfrm>
                        <a:off x="5637530" y="3321050"/>
                        <a:ext cx="914400" cy="215900"/>
                      </a:xfrm>
                      <a:prstGeom prst="rect">
                        <a:avLst/>
                      </a:prstGeom>
                    </p:spPr>
                  </p:pic>
                </p:oleObj>
              </mc:Fallback>
            </mc:AlternateContent>
          </a:graphicData>
        </a:graphic>
      </p:graphicFrame>
      <p:grpSp>
        <p:nvGrpSpPr>
          <p:cNvPr id="14" name="组合 13"/>
          <p:cNvGrpSpPr/>
          <p:nvPr/>
        </p:nvGrpSpPr>
        <p:grpSpPr>
          <a:xfrm>
            <a:off x="829310" y="942340"/>
            <a:ext cx="10022840" cy="5427980"/>
            <a:chOff x="1326" y="1817"/>
            <a:chExt cx="15784" cy="8548"/>
          </a:xfrm>
        </p:grpSpPr>
        <p:graphicFrame>
          <p:nvGraphicFramePr>
            <p:cNvPr id="2" name="对象 1">
              <a:hlinkClick r:id="" action="ppaction://ole?verb="/>
            </p:cNvPr>
            <p:cNvGraphicFramePr>
              <a:graphicFrameLocks noChangeAspect="1"/>
            </p:cNvGraphicFramePr>
            <p:nvPr/>
          </p:nvGraphicFramePr>
          <p:xfrm>
            <a:off x="1326" y="1817"/>
            <a:ext cx="15784" cy="2185"/>
          </p:xfrm>
          <a:graphic>
            <a:graphicData uri="http://schemas.openxmlformats.org/presentationml/2006/ole">
              <mc:AlternateContent xmlns:mc="http://schemas.openxmlformats.org/markup-compatibility/2006">
                <mc:Choice xmlns:v="urn:schemas-microsoft-com:vml" Requires="v">
                  <p:oleObj spid="_x0000_s3" name="" r:id="rId3" imgW="3644900" imgH="444500" progId="Equation.KSEE3">
                    <p:embed/>
                  </p:oleObj>
                </mc:Choice>
                <mc:Fallback>
                  <p:oleObj name="" r:id="rId3" imgW="3644900" imgH="444500" progId="Equation.KSEE3">
                    <p:embed/>
                    <p:pic>
                      <p:nvPicPr>
                        <p:cNvPr id="0" name="图片 4097"/>
                        <p:cNvPicPr/>
                        <p:nvPr/>
                      </p:nvPicPr>
                      <p:blipFill>
                        <a:blip r:embed="rId4"/>
                        <a:stretch>
                          <a:fillRect/>
                        </a:stretch>
                      </p:blipFill>
                      <p:spPr>
                        <a:xfrm>
                          <a:off x="1326" y="1817"/>
                          <a:ext cx="15784" cy="218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006" y="4002"/>
            <a:ext cx="11857" cy="2025"/>
          </p:xfrm>
          <a:graphic>
            <a:graphicData uri="http://schemas.openxmlformats.org/presentationml/2006/ole">
              <mc:AlternateContent xmlns:mc="http://schemas.openxmlformats.org/markup-compatibility/2006">
                <mc:Choice xmlns:v="urn:schemas-microsoft-com:vml" Requires="v">
                  <p:oleObj spid="_x0000_s8" name="" r:id="rId5" imgW="2602865" imgH="444500" progId="Equation.KSEE3">
                    <p:embed/>
                  </p:oleObj>
                </mc:Choice>
                <mc:Fallback>
                  <p:oleObj name="" r:id="rId5" imgW="2602865" imgH="444500" progId="Equation.KSEE3">
                    <p:embed/>
                    <p:pic>
                      <p:nvPicPr>
                        <p:cNvPr id="0" name="图片 1024"/>
                        <p:cNvPicPr/>
                        <p:nvPr/>
                      </p:nvPicPr>
                      <p:blipFill>
                        <a:blip r:embed="rId6"/>
                        <a:stretch>
                          <a:fillRect/>
                        </a:stretch>
                      </p:blipFill>
                      <p:spPr>
                        <a:xfrm>
                          <a:off x="3006" y="4002"/>
                          <a:ext cx="11857" cy="202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2820" y="6887"/>
            <a:ext cx="3728" cy="1796"/>
          </p:xfrm>
          <a:graphic>
            <a:graphicData uri="http://schemas.openxmlformats.org/presentationml/2006/ole">
              <mc:AlternateContent xmlns:mc="http://schemas.openxmlformats.org/markup-compatibility/2006">
                <mc:Choice xmlns:v="urn:schemas-microsoft-com:vml" Requires="v">
                  <p:oleObj spid="_x0000_s12" name="" r:id="rId7" imgW="685800" imgH="330200" progId="Equation.KSEE3">
                    <p:embed/>
                  </p:oleObj>
                </mc:Choice>
                <mc:Fallback>
                  <p:oleObj name="" r:id="rId7" imgW="685800" imgH="330200" progId="Equation.KSEE3">
                    <p:embed/>
                    <p:pic>
                      <p:nvPicPr>
                        <p:cNvPr id="0" name="图片 1026"/>
                        <p:cNvPicPr/>
                        <p:nvPr/>
                      </p:nvPicPr>
                      <p:blipFill>
                        <a:blip r:embed="rId8"/>
                        <a:stretch>
                          <a:fillRect/>
                        </a:stretch>
                      </p:blipFill>
                      <p:spPr>
                        <a:xfrm>
                          <a:off x="2820" y="6887"/>
                          <a:ext cx="3728" cy="1796"/>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6832" y="5903"/>
            <a:ext cx="10278" cy="4462"/>
          </p:xfrm>
          <a:graphic>
            <a:graphicData uri="http://schemas.openxmlformats.org/presentationml/2006/ole">
              <mc:AlternateContent xmlns:mc="http://schemas.openxmlformats.org/markup-compatibility/2006">
                <mc:Choice xmlns:v="urn:schemas-microsoft-com:vml" Requires="v">
                  <p:oleObj spid="_x0000_s2049" name="" r:id="rId9" imgW="1930400" imgH="838200" progId="Equation.KSEE3">
                    <p:embed/>
                  </p:oleObj>
                </mc:Choice>
                <mc:Fallback>
                  <p:oleObj name="" r:id="rId9" imgW="1930400" imgH="838200" progId="Equation.KSEE3">
                    <p:embed/>
                    <p:pic>
                      <p:nvPicPr>
                        <p:cNvPr id="0" name="图片 2048"/>
                        <p:cNvPicPr/>
                        <p:nvPr/>
                      </p:nvPicPr>
                      <p:blipFill>
                        <a:blip r:embed="rId10"/>
                        <a:stretch>
                          <a:fillRect/>
                        </a:stretch>
                      </p:blipFill>
                      <p:spPr>
                        <a:xfrm>
                          <a:off x="6832" y="5903"/>
                          <a:ext cx="10278" cy="4462"/>
                        </a:xfrm>
                        <a:prstGeom prst="rect">
                          <a:avLst/>
                        </a:prstGeom>
                      </p:spPr>
                    </p:pic>
                  </p:oleObj>
                </mc:Fallback>
              </mc:AlternateContent>
            </a:graphicData>
          </a:graphic>
        </p:graphicFrame>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r>
              <a:rPr lang="en-US" altLang="zh-CN">
                <a:sym typeface="+mn-ea"/>
              </a:rPr>
              <a:t>GMM-EM</a:t>
            </a:r>
            <a:r>
              <a:rPr lang="zh-CN" altLang="en-US">
                <a:sym typeface="+mn-ea"/>
              </a:rPr>
              <a:t>算法求解</a:t>
            </a:r>
            <a:br>
              <a:rPr lang="zh-CN" altLang="en-US">
                <a:sym typeface="+mn-ea"/>
              </a:rPr>
            </a:br>
            <a:r>
              <a:rPr lang="zh-CN" altLang="en-US">
                <a:sym typeface="+mn-ea"/>
              </a:rPr>
              <a:t>对概率使用拉格朗日乘子法求解</a:t>
            </a:r>
            <a:endParaRPr lang="zh-CN" altLang="en-US">
              <a:sym typeface="+mn-ea"/>
            </a:endParaRPr>
          </a:p>
        </p:txBody>
      </p:sp>
      <p:graphicFrame>
        <p:nvGraphicFramePr>
          <p:cNvPr id="10" name="对象 9">
            <a:hlinkClick r:id="" action="ppaction://ole?verb="/>
          </p:cNvPr>
          <p:cNvGraphicFramePr>
            <a:graphicFrameLocks noChangeAspect="1"/>
          </p:cNvGraphicFramePr>
          <p:nvPr/>
        </p:nvGraphicFramePr>
        <p:xfrm>
          <a:off x="5637530" y="3321050"/>
          <a:ext cx="914400" cy="215900"/>
        </p:xfrm>
        <a:graphic>
          <a:graphicData uri="http://schemas.openxmlformats.org/presentationml/2006/ole">
            <mc:AlternateContent xmlns:mc="http://schemas.openxmlformats.org/markup-compatibility/2006">
              <mc:Choice xmlns:v="urn:schemas-microsoft-com:vml" Requires="v">
                <p:oleObj spid="_x0000_s1028" name="" r:id="rId1" imgW="914400" imgH="215900" progId="Equation.KSEE3">
                  <p:embed/>
                </p:oleObj>
              </mc:Choice>
              <mc:Fallback>
                <p:oleObj name="" r:id="rId1" imgW="914400" imgH="215900" progId="Equation.KSEE3">
                  <p:embed/>
                  <p:pic>
                    <p:nvPicPr>
                      <p:cNvPr id="0" name="图片 1027"/>
                      <p:cNvPicPr/>
                      <p:nvPr/>
                    </p:nvPicPr>
                    <p:blipFill>
                      <a:blip r:embed="rId2"/>
                      <a:stretch>
                        <a:fillRect/>
                      </a:stretch>
                    </p:blipFill>
                    <p:spPr>
                      <a:xfrm>
                        <a:off x="5637530" y="3321050"/>
                        <a:ext cx="914400" cy="215900"/>
                      </a:xfrm>
                      <a:prstGeom prst="rect">
                        <a:avLst/>
                      </a:prstGeom>
                    </p:spPr>
                  </p:pic>
                </p:oleObj>
              </mc:Fallback>
            </mc:AlternateContent>
          </a:graphicData>
        </a:graphic>
      </p:graphicFrame>
      <p:grpSp>
        <p:nvGrpSpPr>
          <p:cNvPr id="7" name="组合 6"/>
          <p:cNvGrpSpPr/>
          <p:nvPr/>
        </p:nvGrpSpPr>
        <p:grpSpPr>
          <a:xfrm>
            <a:off x="2484120" y="1014730"/>
            <a:ext cx="6334125" cy="1167765"/>
            <a:chOff x="1300" y="1598"/>
            <a:chExt cx="9975" cy="1839"/>
          </a:xfrm>
        </p:grpSpPr>
        <p:graphicFrame>
          <p:nvGraphicFramePr>
            <p:cNvPr id="2" name="对象 1">
              <a:hlinkClick r:id="" action="ppaction://ole?verb="/>
            </p:cNvPr>
            <p:cNvGraphicFramePr>
              <a:graphicFrameLocks noChangeAspect="1"/>
            </p:cNvGraphicFramePr>
            <p:nvPr/>
          </p:nvGraphicFramePr>
          <p:xfrm>
            <a:off x="1300" y="1598"/>
            <a:ext cx="6944" cy="1839"/>
          </p:xfrm>
          <a:graphic>
            <a:graphicData uri="http://schemas.openxmlformats.org/presentationml/2006/ole">
              <mc:AlternateContent xmlns:mc="http://schemas.openxmlformats.org/markup-compatibility/2006">
                <mc:Choice xmlns:v="urn:schemas-microsoft-com:vml" Requires="v">
                  <p:oleObj spid="_x0000_s3" name="" r:id="rId3" imgW="1905000" imgH="444500" progId="Equation.KSEE3">
                    <p:embed/>
                  </p:oleObj>
                </mc:Choice>
                <mc:Fallback>
                  <p:oleObj name="" r:id="rId3" imgW="1905000" imgH="444500" progId="Equation.KSEE3">
                    <p:embed/>
                    <p:pic>
                      <p:nvPicPr>
                        <p:cNvPr id="0" name="图片 4097"/>
                        <p:cNvPicPr/>
                        <p:nvPr/>
                      </p:nvPicPr>
                      <p:blipFill>
                        <a:blip r:embed="rId4"/>
                        <a:stretch>
                          <a:fillRect/>
                        </a:stretch>
                      </p:blipFill>
                      <p:spPr>
                        <a:xfrm>
                          <a:off x="1300" y="1598"/>
                          <a:ext cx="6944" cy="1839"/>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8502" y="1759"/>
            <a:ext cx="2773" cy="1517"/>
          </p:xfrm>
          <a:graphic>
            <a:graphicData uri="http://schemas.openxmlformats.org/presentationml/2006/ole">
              <mc:AlternateContent xmlns:mc="http://schemas.openxmlformats.org/markup-compatibility/2006">
                <mc:Choice xmlns:v="urn:schemas-microsoft-com:vml" Requires="v">
                  <p:oleObj spid="_x0000_s3073" name="" r:id="rId5" imgW="812800" imgH="444500" progId="Equation.KSEE3">
                    <p:embed/>
                  </p:oleObj>
                </mc:Choice>
                <mc:Fallback>
                  <p:oleObj name="" r:id="rId5" imgW="812800" imgH="444500" progId="Equation.KSEE3">
                    <p:embed/>
                    <p:pic>
                      <p:nvPicPr>
                        <p:cNvPr id="0" name="图片 3072"/>
                        <p:cNvPicPr/>
                        <p:nvPr/>
                      </p:nvPicPr>
                      <p:blipFill>
                        <a:blip r:embed="rId6"/>
                        <a:stretch>
                          <a:fillRect/>
                        </a:stretch>
                      </p:blipFill>
                      <p:spPr>
                        <a:xfrm>
                          <a:off x="8502" y="1759"/>
                          <a:ext cx="2773" cy="1517"/>
                        </a:xfrm>
                        <a:prstGeom prst="rect">
                          <a:avLst/>
                        </a:prstGeom>
                      </p:spPr>
                    </p:pic>
                  </p:oleObj>
                </mc:Fallback>
              </mc:AlternateContent>
            </a:graphicData>
          </a:graphic>
        </p:graphicFrame>
      </p:grpSp>
      <p:graphicFrame>
        <p:nvGraphicFramePr>
          <p:cNvPr id="9" name="对象 8">
            <a:hlinkClick r:id="" action="ppaction://ole?verb="/>
          </p:cNvPr>
          <p:cNvGraphicFramePr>
            <a:graphicFrameLocks noChangeAspect="1"/>
          </p:cNvGraphicFramePr>
          <p:nvPr/>
        </p:nvGraphicFramePr>
        <p:xfrm>
          <a:off x="2385695" y="2327910"/>
          <a:ext cx="6643370" cy="1364615"/>
        </p:xfrm>
        <a:graphic>
          <a:graphicData uri="http://schemas.openxmlformats.org/presentationml/2006/ole">
            <mc:AlternateContent xmlns:mc="http://schemas.openxmlformats.org/markup-compatibility/2006">
              <mc:Choice xmlns:v="urn:schemas-microsoft-com:vml" Requires="v">
                <p:oleObj spid="_x0000_s3074" name="" r:id="rId7" imgW="2349500" imgH="482600" progId="Equation.KSEE3">
                  <p:embed/>
                </p:oleObj>
              </mc:Choice>
              <mc:Fallback>
                <p:oleObj name="" r:id="rId7" imgW="2349500" imgH="482600" progId="Equation.KSEE3">
                  <p:embed/>
                  <p:pic>
                    <p:nvPicPr>
                      <p:cNvPr id="0" name="图片 3073"/>
                      <p:cNvPicPr/>
                      <p:nvPr/>
                    </p:nvPicPr>
                    <p:blipFill>
                      <a:blip r:embed="rId8"/>
                      <a:stretch>
                        <a:fillRect/>
                      </a:stretch>
                    </p:blipFill>
                    <p:spPr>
                      <a:xfrm>
                        <a:off x="2385695" y="2327910"/>
                        <a:ext cx="6643370" cy="1364615"/>
                      </a:xfrm>
                      <a:prstGeom prst="rect">
                        <a:avLst/>
                      </a:prstGeom>
                    </p:spPr>
                  </p:pic>
                </p:oleObj>
              </mc:Fallback>
            </mc:AlternateContent>
          </a:graphicData>
        </a:graphic>
      </p:graphicFrame>
      <p:grpSp>
        <p:nvGrpSpPr>
          <p:cNvPr id="19" name="组合 18"/>
          <p:cNvGrpSpPr/>
          <p:nvPr/>
        </p:nvGrpSpPr>
        <p:grpSpPr>
          <a:xfrm>
            <a:off x="1448435" y="3692525"/>
            <a:ext cx="10041890" cy="2687955"/>
            <a:chOff x="684" y="6004"/>
            <a:chExt cx="15814" cy="4233"/>
          </a:xfrm>
        </p:grpSpPr>
        <p:graphicFrame>
          <p:nvGraphicFramePr>
            <p:cNvPr id="15" name="对象 14">
              <a:hlinkClick r:id="" action="ppaction://ole?verb="/>
            </p:cNvPr>
            <p:cNvGraphicFramePr>
              <a:graphicFrameLocks noChangeAspect="1"/>
            </p:cNvGraphicFramePr>
            <p:nvPr/>
          </p:nvGraphicFramePr>
          <p:xfrm>
            <a:off x="684" y="7082"/>
            <a:ext cx="5330" cy="2206"/>
          </p:xfrm>
          <a:graphic>
            <a:graphicData uri="http://schemas.openxmlformats.org/presentationml/2006/ole">
              <mc:AlternateContent xmlns:mc="http://schemas.openxmlformats.org/markup-compatibility/2006">
                <mc:Choice xmlns:v="urn:schemas-microsoft-com:vml" Requires="v">
                  <p:oleObj spid="_x0000_s3075" name="" r:id="rId9" imgW="1104900" imgH="457200" progId="Equation.KSEE3">
                    <p:embed/>
                  </p:oleObj>
                </mc:Choice>
                <mc:Fallback>
                  <p:oleObj name="" r:id="rId9" imgW="1104900" imgH="457200" progId="Equation.KSEE3">
                    <p:embed/>
                    <p:pic>
                      <p:nvPicPr>
                        <p:cNvPr id="0" name="图片 3074"/>
                        <p:cNvPicPr/>
                        <p:nvPr/>
                      </p:nvPicPr>
                      <p:blipFill>
                        <a:blip r:embed="rId10"/>
                        <a:stretch>
                          <a:fillRect/>
                        </a:stretch>
                      </p:blipFill>
                      <p:spPr>
                        <a:xfrm>
                          <a:off x="684" y="7082"/>
                          <a:ext cx="5330" cy="2206"/>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6233" y="7082"/>
            <a:ext cx="3672" cy="1736"/>
          </p:xfrm>
          <a:graphic>
            <a:graphicData uri="http://schemas.openxmlformats.org/presentationml/2006/ole">
              <mc:AlternateContent xmlns:mc="http://schemas.openxmlformats.org/markup-compatibility/2006">
                <mc:Choice xmlns:v="urn:schemas-microsoft-com:vml" Requires="v">
                  <p:oleObj spid="_x0000_s3076" name="" r:id="rId11" imgW="698500" imgH="330200" progId="Equation.KSEE3">
                    <p:embed/>
                  </p:oleObj>
                </mc:Choice>
                <mc:Fallback>
                  <p:oleObj name="" r:id="rId11" imgW="698500" imgH="330200" progId="Equation.KSEE3">
                    <p:embed/>
                    <p:pic>
                      <p:nvPicPr>
                        <p:cNvPr id="0" name="图片 3075"/>
                        <p:cNvPicPr/>
                        <p:nvPr/>
                      </p:nvPicPr>
                      <p:blipFill>
                        <a:blip r:embed="rId12"/>
                        <a:stretch>
                          <a:fillRect/>
                        </a:stretch>
                      </p:blipFill>
                      <p:spPr>
                        <a:xfrm>
                          <a:off x="6233" y="7082"/>
                          <a:ext cx="3672" cy="1736"/>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10463" y="6004"/>
            <a:ext cx="6035" cy="2032"/>
          </p:xfrm>
          <a:graphic>
            <a:graphicData uri="http://schemas.openxmlformats.org/presentationml/2006/ole">
              <mc:AlternateContent xmlns:mc="http://schemas.openxmlformats.org/markup-compatibility/2006">
                <mc:Choice xmlns:v="urn:schemas-microsoft-com:vml" Requires="v">
                  <p:oleObj spid="_x0000_s3077" name="" r:id="rId13" imgW="1320165" imgH="444500" progId="Equation.KSEE3">
                    <p:embed/>
                  </p:oleObj>
                </mc:Choice>
                <mc:Fallback>
                  <p:oleObj name="" r:id="rId13" imgW="1320165" imgH="444500" progId="Equation.KSEE3">
                    <p:embed/>
                    <p:pic>
                      <p:nvPicPr>
                        <p:cNvPr id="0" name="图片 3076"/>
                        <p:cNvPicPr/>
                        <p:nvPr/>
                      </p:nvPicPr>
                      <p:blipFill>
                        <a:blip r:embed="rId14"/>
                        <a:stretch>
                          <a:fillRect/>
                        </a:stretch>
                      </p:blipFill>
                      <p:spPr>
                        <a:xfrm>
                          <a:off x="10463" y="6004"/>
                          <a:ext cx="6035" cy="2032"/>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10463" y="8036"/>
            <a:ext cx="4531" cy="2201"/>
          </p:xfrm>
          <a:graphic>
            <a:graphicData uri="http://schemas.openxmlformats.org/presentationml/2006/ole">
              <mc:AlternateContent xmlns:mc="http://schemas.openxmlformats.org/markup-compatibility/2006">
                <mc:Choice xmlns:v="urn:schemas-microsoft-com:vml" Requires="v">
                  <p:oleObj spid="_x0000_s3078" name="" r:id="rId15" imgW="889000" imgH="431800" progId="Equation.KSEE3">
                    <p:embed/>
                  </p:oleObj>
                </mc:Choice>
                <mc:Fallback>
                  <p:oleObj name="" r:id="rId15" imgW="889000" imgH="431800" progId="Equation.KSEE3">
                    <p:embed/>
                    <p:pic>
                      <p:nvPicPr>
                        <p:cNvPr id="0" name="图片 3077"/>
                        <p:cNvPicPr/>
                        <p:nvPr/>
                      </p:nvPicPr>
                      <p:blipFill>
                        <a:blip r:embed="rId16"/>
                        <a:stretch>
                          <a:fillRect/>
                        </a:stretch>
                      </p:blipFill>
                      <p:spPr>
                        <a:xfrm>
                          <a:off x="10463" y="8036"/>
                          <a:ext cx="4531" cy="2201"/>
                        </a:xfrm>
                        <a:prstGeom prst="rect">
                          <a:avLst/>
                        </a:prstGeom>
                      </p:spPr>
                    </p:pic>
                  </p:oleObj>
                </mc:Fallback>
              </mc:AlternateContent>
            </a:graphicData>
          </a:graphic>
        </p:graphicFrame>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5163185"/>
          </a:xfrm>
        </p:spPr>
        <p:txBody>
          <a:bodyPr>
            <a:normAutofit/>
          </a:bodyPr>
          <a:lstStyle/>
          <a:p>
            <a:pPr>
              <a:lnSpc>
                <a:spcPct val="150000"/>
              </a:lnSpc>
            </a:pPr>
            <a:r>
              <a:rPr lang="zh-CN" altLang="en-US" sz="2400" dirty="0">
                <a:solidFill>
                  <a:schemeClr val="tx1"/>
                </a:solidFill>
              </a:rPr>
              <a:t>使用</a:t>
            </a:r>
            <a:r>
              <a:rPr lang="en-US" altLang="zh-CN" sz="2400" dirty="0">
                <a:solidFill>
                  <a:schemeClr val="tx1"/>
                </a:solidFill>
              </a:rPr>
              <a:t>EM</a:t>
            </a:r>
            <a:r>
              <a:rPr lang="zh-CN" altLang="en-US" sz="2400" dirty="0">
                <a:solidFill>
                  <a:schemeClr val="tx1"/>
                </a:solidFill>
              </a:rPr>
              <a:t>算法做分类问题</a:t>
            </a:r>
            <a:endParaRPr lang="zh-CN" altLang="en-US" sz="2400" dirty="0">
              <a:solidFill>
                <a:schemeClr val="tx1"/>
              </a:solidFill>
            </a:endParaRPr>
          </a:p>
        </p:txBody>
      </p:sp>
      <p:sp>
        <p:nvSpPr>
          <p:cNvPr id="3" name="标题 2"/>
          <p:cNvSpPr>
            <a:spLocks noGrp="1"/>
          </p:cNvSpPr>
          <p:nvPr>
            <p:ph type="title"/>
          </p:nvPr>
        </p:nvSpPr>
        <p:spPr/>
        <p:txBody>
          <a:bodyPr/>
          <a:lstStyle/>
          <a:p>
            <a:r>
              <a:rPr lang="zh-CN" dirty="0"/>
              <a:t>案例一：</a:t>
            </a:r>
            <a:r>
              <a:rPr lang="en-US" altLang="zh-CN" dirty="0"/>
              <a:t>EM</a:t>
            </a:r>
            <a:r>
              <a:rPr lang="zh-CN" altLang="en-US" dirty="0"/>
              <a:t>分类初识</a:t>
            </a:r>
            <a:endParaRPr lang="zh-CN" dirty="0"/>
          </a:p>
        </p:txBody>
      </p:sp>
      <p:pic>
        <p:nvPicPr>
          <p:cNvPr id="7" name="图片 6"/>
          <p:cNvPicPr>
            <a:picLocks noChangeAspect="1"/>
          </p:cNvPicPr>
          <p:nvPr/>
        </p:nvPicPr>
        <p:blipFill>
          <a:blip r:embed="rId1"/>
          <a:stretch>
            <a:fillRect/>
          </a:stretch>
        </p:blipFill>
        <p:spPr>
          <a:xfrm>
            <a:off x="1342678" y="2061642"/>
            <a:ext cx="7430510" cy="3875367"/>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3"/>
          </p:nvPr>
        </p:nvSpPr>
        <p:spPr>
          <a:xfrm>
            <a:off x="533400" y="1015365"/>
            <a:ext cx="11178540" cy="5250180"/>
          </a:xfrm>
        </p:spPr>
        <p:txBody>
          <a:bodyPr/>
          <a:p>
            <a:r>
              <a:rPr lang="en-US" altLang="zh-CN" dirty="0">
                <a:solidFill>
                  <a:prstClr val="black"/>
                </a:solidFill>
                <a:sym typeface="+mn-ea"/>
              </a:rPr>
              <a:t>GMM</a:t>
            </a:r>
            <a:r>
              <a:rPr lang="zh-CN" altLang="en-US" dirty="0">
                <a:solidFill>
                  <a:prstClr val="black"/>
                </a:solidFill>
                <a:sym typeface="+mn-ea"/>
              </a:rPr>
              <a:t>算法分类及参数选择</a:t>
            </a:r>
            <a:endParaRPr lang="zh-CN" altLang="en-US"/>
          </a:p>
        </p:txBody>
      </p:sp>
      <p:sp>
        <p:nvSpPr>
          <p:cNvPr id="2" name="标题 1"/>
          <p:cNvSpPr>
            <a:spLocks noGrp="1"/>
          </p:cNvSpPr>
          <p:nvPr>
            <p:ph type="title"/>
          </p:nvPr>
        </p:nvSpPr>
        <p:spPr/>
        <p:txBody>
          <a:bodyPr/>
          <a:lstStyle/>
          <a:p>
            <a:r>
              <a:rPr lang="zh-CN" altLang="en-US" b="1" dirty="0">
                <a:solidFill>
                  <a:prstClr val="black"/>
                </a:solidFill>
              </a:rPr>
              <a:t>案例二：</a:t>
            </a:r>
            <a:r>
              <a:rPr lang="en-US" altLang="zh-CN" b="1" dirty="0">
                <a:solidFill>
                  <a:prstClr val="black"/>
                </a:solidFill>
              </a:rPr>
              <a:t>GMM</a:t>
            </a:r>
            <a:r>
              <a:rPr lang="zh-CN" altLang="en-US" b="1" dirty="0">
                <a:solidFill>
                  <a:prstClr val="black"/>
                </a:solidFill>
              </a:rPr>
              <a:t>算法分类及参数选择案例</a:t>
            </a:r>
            <a:endParaRPr lang="zh-CN" altLang="en-US" dirty="0"/>
          </a:p>
        </p:txBody>
      </p:sp>
      <p:pic>
        <p:nvPicPr>
          <p:cNvPr id="3" name="图片 2"/>
          <p:cNvPicPr>
            <a:picLocks noChangeAspect="1"/>
          </p:cNvPicPr>
          <p:nvPr/>
        </p:nvPicPr>
        <p:blipFill>
          <a:blip r:embed="rId1"/>
          <a:stretch>
            <a:fillRect/>
          </a:stretch>
        </p:blipFill>
        <p:spPr>
          <a:xfrm>
            <a:off x="2242778" y="2209249"/>
            <a:ext cx="5544616" cy="4458674"/>
          </a:xfrm>
          <a:prstGeom prst="rect">
            <a:avLst/>
          </a:prstGeom>
        </p:spPr>
      </p:pic>
      <p:pic>
        <p:nvPicPr>
          <p:cNvPr id="5" name="图片 4"/>
          <p:cNvPicPr>
            <a:picLocks noChangeAspect="1"/>
          </p:cNvPicPr>
          <p:nvPr/>
        </p:nvPicPr>
        <p:blipFill>
          <a:blip r:embed="rId2"/>
          <a:stretch>
            <a:fillRect/>
          </a:stretch>
        </p:blipFill>
        <p:spPr>
          <a:xfrm>
            <a:off x="1558454" y="1618616"/>
            <a:ext cx="6752381" cy="4666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寄语</a:t>
            </a:r>
            <a:endParaRPr lang="zh-CN" altLang="en-US"/>
          </a:p>
        </p:txBody>
      </p:sp>
      <p:pic>
        <p:nvPicPr>
          <p:cNvPr id="2050" name="Picture 2" descr="http://s1.sinaimg.cn/large/0038578Agy6Ly3ilh2E00"/>
          <p:cNvPicPr>
            <a:picLocks noGrp="1" noChangeAspect="1" noChangeArrowheads="1"/>
          </p:cNvPicPr>
          <p:nvPr>
            <p:ph idx="13"/>
          </p:nvPr>
        </p:nvPicPr>
        <p:blipFill rotWithShape="1">
          <a:blip r:embed="rId1">
            <a:extLst>
              <a:ext uri="{28A0092B-C50C-407E-A947-70E740481C1C}">
                <a14:useLocalDpi xmlns:a14="http://schemas.microsoft.com/office/drawing/2010/main" val="0"/>
              </a:ext>
            </a:extLst>
          </a:blip>
          <a:srcRect l="3294" t="25312" r="47295" b="24194"/>
          <a:stretch>
            <a:fillRect/>
          </a:stretch>
        </p:blipFill>
        <p:spPr bwMode="auto">
          <a:xfrm>
            <a:off x="4150990" y="4221882"/>
            <a:ext cx="4320480" cy="21546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http://s11.sinaimg.cn/mw690/753273f9gdfb57556476a&amp;690"/>
          <p:cNvPicPr>
            <a:picLocks noChangeAspect="1" noChangeArrowheads="1"/>
          </p:cNvPicPr>
          <p:nvPr/>
        </p:nvPicPr>
        <p:blipFill rotWithShape="1">
          <a:blip r:embed="rId2">
            <a:extLst>
              <a:ext uri="{28A0092B-C50C-407E-A947-70E740481C1C}">
                <a14:useLocalDpi xmlns:a14="http://schemas.microsoft.com/office/drawing/2010/main" val="0"/>
              </a:ext>
            </a:extLst>
          </a:blip>
          <a:srcRect l="746" r="1493"/>
          <a:stretch>
            <a:fillRect/>
          </a:stretch>
        </p:blipFill>
        <p:spPr bwMode="auto">
          <a:xfrm>
            <a:off x="1414686" y="1358218"/>
            <a:ext cx="9433048" cy="26569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1000" fill="hold"/>
                                        <p:tgtEl>
                                          <p:spTgt spid="2050"/>
                                        </p:tgtEl>
                                        <p:attrNameLst>
                                          <p:attrName>ppt_w</p:attrName>
                                        </p:attrNameLst>
                                      </p:cBhvr>
                                      <p:tavLst>
                                        <p:tav tm="0">
                                          <p:val>
                                            <p:fltVal val="0"/>
                                          </p:val>
                                        </p:tav>
                                        <p:tav tm="100000">
                                          <p:val>
                                            <p:strVal val="#ppt_w"/>
                                          </p:val>
                                        </p:tav>
                                      </p:tavLst>
                                    </p:anim>
                                    <p:anim calcmode="lin" valueType="num">
                                      <p:cBhvr>
                                        <p:cTn id="16" dur="1000" fill="hold"/>
                                        <p:tgtEl>
                                          <p:spTgt spid="2050"/>
                                        </p:tgtEl>
                                        <p:attrNameLst>
                                          <p:attrName>ppt_h</p:attrName>
                                        </p:attrNameLst>
                                      </p:cBhvr>
                                      <p:tavLst>
                                        <p:tav tm="0">
                                          <p:val>
                                            <p:fltVal val="0"/>
                                          </p:val>
                                        </p:tav>
                                        <p:tav tm="100000">
                                          <p:val>
                                            <p:strVal val="#ppt_h"/>
                                          </p:val>
                                        </p:tav>
                                      </p:tavLst>
                                    </p:anim>
                                    <p:anim calcmode="lin" valueType="num">
                                      <p:cBhvr>
                                        <p:cTn id="17" dur="1000" fill="hold"/>
                                        <p:tgtEl>
                                          <p:spTgt spid="2050"/>
                                        </p:tgtEl>
                                        <p:attrNameLst>
                                          <p:attrName>style.rotation</p:attrName>
                                        </p:attrNameLst>
                                      </p:cBhvr>
                                      <p:tavLst>
                                        <p:tav tm="0">
                                          <p:val>
                                            <p:fltVal val="90"/>
                                          </p:val>
                                        </p:tav>
                                        <p:tav tm="100000">
                                          <p:val>
                                            <p:fltVal val="0"/>
                                          </p:val>
                                        </p:tav>
                                      </p:tavLst>
                                    </p:anim>
                                    <p:animEffect transition="in" filter="fade">
                                      <p:cBhvr>
                                        <p:cTn id="18"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097280"/>
            <a:ext cx="11178540" cy="5168265"/>
          </a:xfrm>
        </p:spPr>
        <p:txBody>
          <a:bodyPr/>
          <a:p>
            <a:r>
              <a:rPr lang="en-US" altLang="zh-CN" dirty="0">
                <a:solidFill>
                  <a:prstClr val="black"/>
                </a:solidFill>
                <a:sym typeface="+mn-ea"/>
              </a:rPr>
              <a:t>GMM</a:t>
            </a:r>
            <a:r>
              <a:rPr lang="zh-CN" altLang="en-US" dirty="0">
                <a:solidFill>
                  <a:prstClr val="black"/>
                </a:solidFill>
                <a:sym typeface="+mn-ea"/>
              </a:rPr>
              <a:t>的不同参数结果如下图</a:t>
            </a:r>
            <a:endParaRPr lang="zh-CN" altLang="en-US"/>
          </a:p>
        </p:txBody>
      </p:sp>
      <p:sp>
        <p:nvSpPr>
          <p:cNvPr id="2" name="标题 1"/>
          <p:cNvSpPr>
            <a:spLocks noGrp="1"/>
          </p:cNvSpPr>
          <p:nvPr>
            <p:ph type="title"/>
          </p:nvPr>
        </p:nvSpPr>
        <p:spPr/>
        <p:txBody>
          <a:bodyPr/>
          <a:lstStyle/>
          <a:p>
            <a:r>
              <a:rPr lang="zh-CN" altLang="en-US" b="1" dirty="0">
                <a:solidFill>
                  <a:prstClr val="black"/>
                </a:solidFill>
              </a:rPr>
              <a:t>案例三：</a:t>
            </a:r>
            <a:r>
              <a:rPr lang="en-US" altLang="zh-CN" b="1" dirty="0">
                <a:solidFill>
                  <a:prstClr val="black"/>
                </a:solidFill>
              </a:rPr>
              <a:t>GMM</a:t>
            </a:r>
            <a:r>
              <a:rPr lang="zh-CN" altLang="en-US" b="1" dirty="0">
                <a:solidFill>
                  <a:prstClr val="black"/>
                </a:solidFill>
              </a:rPr>
              <a:t>的不同参数</a:t>
            </a:r>
            <a:endParaRPr lang="zh-CN" altLang="en-US" dirty="0"/>
          </a:p>
        </p:txBody>
      </p:sp>
      <p:pic>
        <p:nvPicPr>
          <p:cNvPr id="6" name="图片 5"/>
          <p:cNvPicPr>
            <a:picLocks noChangeAspect="1"/>
          </p:cNvPicPr>
          <p:nvPr/>
        </p:nvPicPr>
        <p:blipFill>
          <a:blip r:embed="rId1"/>
          <a:stretch>
            <a:fillRect/>
          </a:stretch>
        </p:blipFill>
        <p:spPr>
          <a:xfrm>
            <a:off x="2710830" y="1719570"/>
            <a:ext cx="5466667" cy="4419048"/>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221740"/>
            <a:ext cx="11178540" cy="5043805"/>
          </a:xfrm>
        </p:spPr>
        <p:txBody>
          <a:bodyPr/>
          <a:p>
            <a:r>
              <a:rPr lang="zh-CN" altLang="en-US" dirty="0">
                <a:sym typeface="+mn-ea"/>
              </a:rPr>
              <a:t>使用</a:t>
            </a:r>
            <a:r>
              <a:rPr lang="en-US" altLang="zh-CN" dirty="0">
                <a:sym typeface="+mn-ea"/>
              </a:rPr>
              <a:t>EM</a:t>
            </a:r>
            <a:r>
              <a:rPr lang="zh-CN" altLang="en-US" dirty="0">
                <a:sym typeface="+mn-ea"/>
              </a:rPr>
              <a:t>算法对鸢尾花数据进行分类操作，数据来源：</a:t>
            </a:r>
            <a:r>
              <a:rPr lang="zh-CN" altLang="en-US" dirty="0">
                <a:sym typeface="+mn-ea"/>
                <a:hlinkClick r:id="rId1"/>
              </a:rPr>
              <a:t>鸢尾花数据</a:t>
            </a:r>
            <a:endParaRPr lang="zh-CN" altLang="en-US"/>
          </a:p>
        </p:txBody>
      </p:sp>
      <p:sp>
        <p:nvSpPr>
          <p:cNvPr id="2" name="标题 1"/>
          <p:cNvSpPr>
            <a:spLocks noGrp="1"/>
          </p:cNvSpPr>
          <p:nvPr>
            <p:ph type="title"/>
          </p:nvPr>
        </p:nvSpPr>
        <p:spPr/>
        <p:txBody>
          <a:bodyPr/>
          <a:lstStyle/>
          <a:p>
            <a:r>
              <a:rPr lang="zh-CN" altLang="en-US" b="1" dirty="0">
                <a:solidFill>
                  <a:prstClr val="black"/>
                </a:solidFill>
              </a:rPr>
              <a:t>案例四：</a:t>
            </a:r>
            <a:r>
              <a:rPr lang="en-US" altLang="zh-CN" b="1" dirty="0">
                <a:solidFill>
                  <a:prstClr val="black"/>
                </a:solidFill>
              </a:rPr>
              <a:t>EM</a:t>
            </a:r>
            <a:r>
              <a:rPr lang="zh-CN" altLang="en-US" b="1" dirty="0">
                <a:solidFill>
                  <a:prstClr val="black"/>
                </a:solidFill>
              </a:rPr>
              <a:t>无监督算法分类鸢尾花数据</a:t>
            </a:r>
            <a:endParaRPr lang="zh-CN" altLang="en-US" dirty="0"/>
          </a:p>
        </p:txBody>
      </p:sp>
      <p:pic>
        <p:nvPicPr>
          <p:cNvPr id="3" name="图片 2"/>
          <p:cNvPicPr>
            <a:picLocks noChangeAspect="1"/>
          </p:cNvPicPr>
          <p:nvPr/>
        </p:nvPicPr>
        <p:blipFill>
          <a:blip r:embed="rId2"/>
          <a:stretch>
            <a:fillRect/>
          </a:stretch>
        </p:blipFill>
        <p:spPr>
          <a:xfrm>
            <a:off x="1846734" y="2079561"/>
            <a:ext cx="7128792" cy="435317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311910"/>
            <a:ext cx="11178540" cy="4953635"/>
          </a:xfrm>
        </p:spPr>
        <p:txBody>
          <a:bodyPr/>
          <a:p>
            <a:r>
              <a:rPr lang="en-US" altLang="zh-CN"/>
              <a:t> </a:t>
            </a:r>
            <a:r>
              <a:rPr lang="zh-CN" altLang="en-US"/>
              <a:t>最大似然估计</a:t>
            </a:r>
            <a:endParaRPr lang="zh-CN" altLang="en-US"/>
          </a:p>
          <a:p>
            <a:r>
              <a:rPr lang="zh-CN" altLang="en-US"/>
              <a:t> </a:t>
            </a:r>
            <a:r>
              <a:rPr lang="en-US" altLang="zh-CN"/>
              <a:t>K-means</a:t>
            </a:r>
            <a:r>
              <a:rPr lang="zh-CN" altLang="en-US"/>
              <a:t>算法</a:t>
            </a:r>
            <a:r>
              <a:rPr lang="en-US" altLang="zh-CN"/>
              <a:t> </a:t>
            </a:r>
            <a:endParaRPr lang="en-US" altLang="zh-CN"/>
          </a:p>
          <a:p>
            <a:r>
              <a:rPr lang="en-US" altLang="zh-CN"/>
              <a:t> EM</a:t>
            </a:r>
            <a:r>
              <a:rPr lang="zh-CN" altLang="en-US"/>
              <a:t>算法</a:t>
            </a:r>
            <a:endParaRPr lang="zh-CN" altLang="en-US"/>
          </a:p>
          <a:p>
            <a:r>
              <a:rPr lang="zh-CN" altLang="en-US"/>
              <a:t> </a:t>
            </a:r>
            <a:r>
              <a:rPr lang="en-US" altLang="zh-CN"/>
              <a:t>GMM</a:t>
            </a:r>
            <a:r>
              <a:rPr lang="zh-CN" altLang="en-US"/>
              <a:t>算法</a:t>
            </a:r>
            <a:endParaRPr lang="en-US" altLang="zh-CN"/>
          </a:p>
        </p:txBody>
      </p:sp>
      <p:sp>
        <p:nvSpPr>
          <p:cNvPr id="4" name="标题 3"/>
          <p:cNvSpPr>
            <a:spLocks noGrp="1"/>
          </p:cNvSpPr>
          <p:nvPr>
            <p:ph type="title"/>
          </p:nvPr>
        </p:nvSpPr>
        <p:spPr/>
        <p:txBody>
          <a:bodyPr>
            <a:normAutofit/>
          </a:bodyPr>
          <a:p>
            <a:r>
              <a:rPr lang="zh-CN" altLang="en-US" dirty="0">
                <a:sym typeface="+mn-ea"/>
              </a:rPr>
              <a:t>课程内容</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180465"/>
            <a:ext cx="11178540" cy="5085080"/>
          </a:xfrm>
        </p:spPr>
        <p:txBody>
          <a:bodyPr/>
          <a:p>
            <a:pPr fontAlgn="auto">
              <a:lnSpc>
                <a:spcPct val="150000"/>
              </a:lnSpc>
            </a:pPr>
            <a:r>
              <a:rPr lang="en-US" altLang="zh-CN" b="1"/>
              <a:t>MLE</a:t>
            </a:r>
            <a:r>
              <a:rPr lang="zh-CN" altLang="en-US" b="1"/>
              <a:t>就是利用已知的样本结果，反推最有可能</a:t>
            </a:r>
            <a:r>
              <a:rPr lang="en-US" altLang="zh-CN" b="1"/>
              <a:t>(</a:t>
            </a:r>
            <a:r>
              <a:rPr lang="zh-CN" altLang="en-US" b="1"/>
              <a:t>最大概率</a:t>
            </a:r>
            <a:r>
              <a:rPr lang="en-US" altLang="zh-CN" b="1"/>
              <a:t>)</a:t>
            </a:r>
            <a:r>
              <a:rPr lang="zh-CN" altLang="en-US" b="1"/>
              <a:t>导致这样结果的参数值的计算过程</a:t>
            </a:r>
            <a:r>
              <a:rPr lang="zh-CN" altLang="en-US"/>
              <a:t>。直白来讲，就是给定了一定的数据，假定知道数据是从某种分布中随机抽取出来的，但是不知道这个分布具体的参数值，即</a:t>
            </a:r>
            <a:r>
              <a:rPr lang="en-US" altLang="zh-CN"/>
              <a:t>“</a:t>
            </a:r>
            <a:r>
              <a:rPr lang="zh-CN" altLang="en-US"/>
              <a:t>模型已定，参数未知</a:t>
            </a:r>
            <a:r>
              <a:rPr lang="en-US" altLang="zh-CN"/>
              <a:t>”</a:t>
            </a:r>
            <a:r>
              <a:rPr lang="zh-CN" altLang="en-US"/>
              <a:t>，</a:t>
            </a:r>
            <a:r>
              <a:rPr lang="en-US" altLang="zh-CN"/>
              <a:t>MLE</a:t>
            </a:r>
            <a:r>
              <a:rPr lang="zh-CN" altLang="en-US"/>
              <a:t>就可以用来估计模型的参数。</a:t>
            </a:r>
            <a:r>
              <a:rPr lang="en-US" altLang="zh-CN" b="1"/>
              <a:t>MLE</a:t>
            </a:r>
            <a:r>
              <a:rPr lang="zh-CN" altLang="en-US" b="1"/>
              <a:t>的目标是找出一组参数</a:t>
            </a:r>
            <a:r>
              <a:rPr lang="en-US" altLang="zh-CN" b="1"/>
              <a:t>(</a:t>
            </a:r>
            <a:r>
              <a:rPr lang="zh-CN" altLang="en-US" b="1"/>
              <a:t>模型中的参数</a:t>
            </a:r>
            <a:r>
              <a:rPr lang="en-US" altLang="zh-CN" b="1"/>
              <a:t>)</a:t>
            </a:r>
            <a:r>
              <a:rPr lang="zh-CN" altLang="en-US" b="1"/>
              <a:t>，使得模型产出观察数据的概率最大</a:t>
            </a:r>
            <a:r>
              <a:rPr lang="zh-CN" altLang="en-US"/>
              <a:t>。</a:t>
            </a:r>
            <a:endParaRPr lang="zh-CN" altLang="en-US"/>
          </a:p>
        </p:txBody>
      </p:sp>
      <p:sp>
        <p:nvSpPr>
          <p:cNvPr id="4" name="标题 3"/>
          <p:cNvSpPr>
            <a:spLocks noGrp="1"/>
          </p:cNvSpPr>
          <p:nvPr>
            <p:ph type="title"/>
          </p:nvPr>
        </p:nvSpPr>
        <p:spPr/>
        <p:txBody>
          <a:bodyPr>
            <a:normAutofit fontScale="90000"/>
          </a:bodyPr>
          <a:p>
            <a:r>
              <a:rPr lang="zh-CN" altLang="en-US"/>
              <a:t>最大似然估计</a:t>
            </a:r>
            <a:r>
              <a:rPr lang="en-US" altLang="zh-CN"/>
              <a:t>(MLE)</a:t>
            </a:r>
            <a:r>
              <a:rPr lang="zh-CN" altLang="en-US"/>
              <a:t>回顾</a:t>
            </a:r>
            <a:br>
              <a:rPr lang="zh-CN" altLang="en-US"/>
            </a:br>
            <a:r>
              <a:rPr lang="en-US" altLang="zh-CN">
                <a:sym typeface="+mn-ea"/>
              </a:rPr>
              <a:t>Maximum Likelihood Estimation</a:t>
            </a:r>
            <a:endParaRPr lang="zh-CN" altLang="en-US"/>
          </a:p>
        </p:txBody>
      </p:sp>
      <p:graphicFrame>
        <p:nvGraphicFramePr>
          <p:cNvPr id="5" name="对象 4">
            <a:hlinkClick r:id="" action="ppaction://ole?verb="/>
          </p:cNvPr>
          <p:cNvGraphicFramePr>
            <a:graphicFrameLocks noChangeAspect="1"/>
          </p:cNvGraphicFramePr>
          <p:nvPr/>
        </p:nvGraphicFramePr>
        <p:xfrm>
          <a:off x="4465955" y="4199890"/>
          <a:ext cx="2414905" cy="724535"/>
        </p:xfrm>
        <a:graphic>
          <a:graphicData uri="http://schemas.openxmlformats.org/presentationml/2006/ole">
            <mc:AlternateContent xmlns:mc="http://schemas.openxmlformats.org/markup-compatibility/2006">
              <mc:Choice xmlns:v="urn:schemas-microsoft-com:vml" Requires="v">
                <p:oleObj spid="_x0000_s2049" name="" r:id="rId1" imgW="1016000" imgH="304800" progId="Equation.KSEE3">
                  <p:embed/>
                </p:oleObj>
              </mc:Choice>
              <mc:Fallback>
                <p:oleObj name="" r:id="rId1" imgW="1016000" imgH="304800" progId="Equation.KSEE3">
                  <p:embed/>
                  <p:pic>
                    <p:nvPicPr>
                      <p:cNvPr id="0" name="图片 2048"/>
                      <p:cNvPicPr/>
                      <p:nvPr/>
                    </p:nvPicPr>
                    <p:blipFill>
                      <a:blip r:embed="rId2"/>
                      <a:stretch>
                        <a:fillRect/>
                      </a:stretch>
                    </p:blipFill>
                    <p:spPr>
                      <a:xfrm>
                        <a:off x="4465955" y="4199890"/>
                        <a:ext cx="2414905" cy="72453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r>
              <a:rPr lang="en-US" altLang="zh-CN"/>
              <a:t> </a:t>
            </a:r>
            <a:r>
              <a:rPr lang="zh-CN" altLang="en-US"/>
              <a:t>假定盒子中有黑白两种球，数目未知，黑白球比例也未知，现只知道随机的十次有放回的抽样情况，求各个盒子中抽取出白球的概率？</a:t>
            </a:r>
            <a:endParaRPr lang="zh-CN" altLang="en-US"/>
          </a:p>
        </p:txBody>
      </p:sp>
      <p:sp>
        <p:nvSpPr>
          <p:cNvPr id="4" name="标题 3"/>
          <p:cNvSpPr>
            <a:spLocks noGrp="1"/>
          </p:cNvSpPr>
          <p:nvPr>
            <p:ph type="title"/>
          </p:nvPr>
        </p:nvSpPr>
        <p:spPr/>
        <p:txBody>
          <a:bodyPr>
            <a:normAutofit fontScale="90000"/>
          </a:bodyPr>
          <a:p>
            <a:r>
              <a:rPr lang="zh-CN" altLang="en-US">
                <a:sym typeface="+mn-ea"/>
              </a:rPr>
              <a:t>最大似然估计</a:t>
            </a:r>
            <a:r>
              <a:rPr lang="en-US" altLang="zh-CN">
                <a:sym typeface="+mn-ea"/>
              </a:rPr>
              <a:t>(MLE)</a:t>
            </a:r>
            <a:r>
              <a:rPr lang="zh-CN" altLang="en-US">
                <a:sym typeface="+mn-ea"/>
              </a:rPr>
              <a:t>回顾</a:t>
            </a:r>
            <a:br>
              <a:rPr lang="zh-CN" altLang="en-US">
                <a:sym typeface="+mn-ea"/>
              </a:rPr>
            </a:br>
            <a:r>
              <a:rPr lang="en-US" altLang="zh-CN">
                <a:sym typeface="+mn-ea"/>
              </a:rPr>
              <a:t>Maximum Likelihood Estimation</a:t>
            </a:r>
            <a:endParaRPr lang="zh-CN" altLang="en-US"/>
          </a:p>
        </p:txBody>
      </p:sp>
      <p:graphicFrame>
        <p:nvGraphicFramePr>
          <p:cNvPr id="2" name="表格 1"/>
          <p:cNvGraphicFramePr/>
          <p:nvPr/>
        </p:nvGraphicFramePr>
        <p:xfrm>
          <a:off x="94615" y="2278380"/>
          <a:ext cx="11892280" cy="2514600"/>
        </p:xfrm>
        <a:graphic>
          <a:graphicData uri="http://schemas.openxmlformats.org/drawingml/2006/table">
            <a:tbl>
              <a:tblPr firstRow="1" bandRow="1">
                <a:tableStyleId>{1FECB4D8-DB02-4DC6-A0A2-4F2EBAE1DC90}</a:tableStyleId>
              </a:tblPr>
              <a:tblGrid>
                <a:gridCol w="1229995"/>
                <a:gridCol w="1066222"/>
                <a:gridCol w="1066223"/>
                <a:gridCol w="1066223"/>
                <a:gridCol w="1066223"/>
                <a:gridCol w="1066222"/>
                <a:gridCol w="1066223"/>
                <a:gridCol w="1066223"/>
                <a:gridCol w="1066223"/>
                <a:gridCol w="1066222"/>
                <a:gridCol w="1066223"/>
              </a:tblGrid>
              <a:tr h="637540">
                <a:tc>
                  <a:txBody>
                    <a:bodyPr/>
                    <a:p>
                      <a:pPr algn="ctr">
                        <a:buNone/>
                      </a:pPr>
                      <a:r>
                        <a:rPr lang="zh-CN" altLang="en-US"/>
                        <a:t>盒子编号</a:t>
                      </a:r>
                      <a:endParaRPr lang="zh-CN" altLang="en-US"/>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3</a:t>
                      </a:r>
                      <a:endParaRPr lang="en-US" altLang="zh-CN"/>
                    </a:p>
                  </a:txBody>
                  <a:tcPr anchor="ctr" anchorCtr="0"/>
                </a:tc>
                <a:tc>
                  <a:txBody>
                    <a:bodyPr/>
                    <a:p>
                      <a:pPr algn="ctr">
                        <a:buNone/>
                      </a:pPr>
                      <a:r>
                        <a:rPr lang="en-US" altLang="zh-CN"/>
                        <a:t>4</a:t>
                      </a:r>
                      <a:endParaRPr lang="en-US" altLang="zh-CN"/>
                    </a:p>
                  </a:txBody>
                  <a:tcPr anchor="ctr" anchorCtr="0"/>
                </a:tc>
                <a:tc>
                  <a:txBody>
                    <a:bodyPr/>
                    <a:p>
                      <a:pPr algn="ctr">
                        <a:buNone/>
                      </a:pPr>
                      <a:r>
                        <a:rPr lang="en-US" altLang="zh-CN"/>
                        <a:t>5</a:t>
                      </a:r>
                      <a:endParaRPr lang="en-US" altLang="zh-CN"/>
                    </a:p>
                  </a:txBody>
                  <a:tcPr anchor="ctr" anchorCtr="0"/>
                </a:tc>
                <a:tc>
                  <a:txBody>
                    <a:bodyPr/>
                    <a:p>
                      <a:pPr algn="ctr">
                        <a:buNone/>
                      </a:pPr>
                      <a:r>
                        <a:rPr lang="en-US" altLang="zh-CN"/>
                        <a:t>6</a:t>
                      </a:r>
                      <a:endParaRPr lang="en-US" altLang="zh-CN"/>
                    </a:p>
                  </a:txBody>
                  <a:tcPr anchor="ctr" anchorCtr="0"/>
                </a:tc>
                <a:tc>
                  <a:txBody>
                    <a:bodyPr/>
                    <a:p>
                      <a:pPr algn="ctr">
                        <a:buNone/>
                      </a:pPr>
                      <a:r>
                        <a:rPr lang="en-US" altLang="zh-CN"/>
                        <a:t>7</a:t>
                      </a:r>
                      <a:endParaRPr lang="en-US" altLang="zh-CN"/>
                    </a:p>
                  </a:txBody>
                  <a:tcPr anchor="ctr" anchorCtr="0"/>
                </a:tc>
                <a:tc>
                  <a:txBody>
                    <a:bodyPr/>
                    <a:p>
                      <a:pPr algn="ctr">
                        <a:buNone/>
                      </a:pPr>
                      <a:r>
                        <a:rPr lang="en-US" altLang="zh-CN"/>
                        <a:t>8</a:t>
                      </a:r>
                      <a:endParaRPr lang="en-US" altLang="zh-CN"/>
                    </a:p>
                  </a:txBody>
                  <a:tcPr anchor="ctr" anchorCtr="0"/>
                </a:tc>
                <a:tc>
                  <a:txBody>
                    <a:bodyPr/>
                    <a:p>
                      <a:pPr algn="ctr">
                        <a:buNone/>
                      </a:pPr>
                      <a:r>
                        <a:rPr lang="en-US" altLang="zh-CN"/>
                        <a:t>9</a:t>
                      </a:r>
                      <a:endParaRPr lang="en-US" altLang="zh-CN"/>
                    </a:p>
                  </a:txBody>
                  <a:tcPr anchor="ctr" anchorCtr="0"/>
                </a:tc>
                <a:tc>
                  <a:txBody>
                    <a:bodyPr/>
                    <a:p>
                      <a:pPr algn="ctr">
                        <a:buNone/>
                      </a:pPr>
                      <a:r>
                        <a:rPr lang="en-US" altLang="zh-CN"/>
                        <a:t>10</a:t>
                      </a:r>
                      <a:endParaRPr lang="en-US" altLang="zh-CN"/>
                    </a:p>
                  </a:txBody>
                  <a:tcPr anchor="ctr" anchorCtr="0"/>
                </a:tc>
              </a:tr>
              <a:tr h="375285">
                <a:tc>
                  <a:txBody>
                    <a:bodyPr/>
                    <a:p>
                      <a:pPr algn="ctr">
                        <a:buNone/>
                      </a:pPr>
                      <a:r>
                        <a:rPr lang="en-US" altLang="zh-CN"/>
                        <a:t>1</a:t>
                      </a:r>
                      <a:endParaRPr lang="en-US" altLang="zh-CN"/>
                    </a:p>
                  </a:txBody>
                  <a:tcPr anchor="ctr" anchorCtr="0"/>
                </a:tc>
                <a:tc>
                  <a:txBody>
                    <a:bodyPr/>
                    <a:p>
                      <a:pPr algn="ctr">
                        <a:buNone/>
                      </a:pPr>
                      <a:r>
                        <a:rPr lang="zh-CN" altLang="en-US"/>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r>
              <a:tr h="375285">
                <a:tc>
                  <a:txBody>
                    <a:bodyPr/>
                    <a:p>
                      <a:pPr algn="ctr">
                        <a:buNone/>
                      </a:pPr>
                      <a:r>
                        <a:rPr lang="en-US" altLang="zh-CN"/>
                        <a:t>2</a:t>
                      </a:r>
                      <a:endParaRPr lang="en-US" altLang="zh-CN"/>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a:t>白</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r>
              <a:tr h="375285">
                <a:tc>
                  <a:txBody>
                    <a:bodyPr/>
                    <a:p>
                      <a:pPr algn="ctr">
                        <a:buNone/>
                      </a:pPr>
                      <a:r>
                        <a:rPr lang="en-US" altLang="zh-CN"/>
                        <a:t>3</a:t>
                      </a:r>
                      <a:endParaRPr lang="en-US" altLang="zh-CN"/>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白</a:t>
                      </a:r>
                      <a:endParaRPr lang="zh-CN" altLang="en-US"/>
                    </a:p>
                  </a:txBody>
                  <a:tcPr anchor="ctr" anchorCtr="0"/>
                </a:tc>
              </a:tr>
              <a:tr h="375920">
                <a:tc>
                  <a:txBody>
                    <a:bodyPr/>
                    <a:p>
                      <a:pPr algn="ctr">
                        <a:buNone/>
                      </a:pPr>
                      <a:r>
                        <a:rPr lang="en-US" altLang="zh-CN"/>
                        <a:t>4</a:t>
                      </a:r>
                      <a:endParaRPr lang="en-US" altLang="zh-CN"/>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黑</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白</a:t>
                      </a:r>
                      <a:endParaRPr lang="zh-CN" altLang="en-US"/>
                    </a:p>
                  </a:txBody>
                  <a:tcPr anchor="ctr" anchorCtr="0"/>
                </a:tc>
              </a:tr>
              <a:tr h="375285">
                <a:tc>
                  <a:txBody>
                    <a:bodyPr/>
                    <a:p>
                      <a:pPr algn="ctr">
                        <a:buNone/>
                      </a:pPr>
                      <a:r>
                        <a:rPr lang="en-US" altLang="zh-CN"/>
                        <a:t>5</a:t>
                      </a:r>
                      <a:endParaRPr lang="en-US" altLang="zh-CN"/>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白</a:t>
                      </a:r>
                      <a:endParaRPr lang="zh-CN" altLang="en-US"/>
                    </a:p>
                  </a:txBody>
                  <a:tcPr anchor="ctr" anchorCtr="0"/>
                </a:tc>
                <a:tc>
                  <a:txBody>
                    <a:bodyPr/>
                    <a:p>
                      <a:pPr algn="ctr">
                        <a:buNone/>
                      </a:pPr>
                      <a:r>
                        <a:rPr lang="zh-CN" altLang="en-US" sz="1800">
                          <a:sym typeface="+mn-ea"/>
                        </a:rPr>
                        <a:t>白</a:t>
                      </a:r>
                      <a:endParaRPr lang="zh-CN" altLang="en-US"/>
                    </a:p>
                  </a:txBody>
                  <a:tcPr anchor="ctr" anchorCtr="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r>
              <a:rPr lang="en-US" altLang="zh-CN"/>
              <a:t> MLE</a:t>
            </a:r>
            <a:r>
              <a:rPr lang="zh-CN" altLang="en-US"/>
              <a:t>求解过程：</a:t>
            </a:r>
            <a:endParaRPr lang="zh-CN" altLang="en-US"/>
          </a:p>
          <a:p>
            <a:pPr lvl="1"/>
            <a:r>
              <a:rPr lang="zh-CN" altLang="en-US"/>
              <a:t> 编写似然函数</a:t>
            </a:r>
            <a:r>
              <a:rPr lang="en-US" altLang="zh-CN"/>
              <a:t>(</a:t>
            </a:r>
            <a:r>
              <a:rPr lang="zh-CN" altLang="en-US"/>
              <a:t>即联合概率函数</a:t>
            </a:r>
            <a:r>
              <a:rPr lang="en-US" altLang="zh-CN"/>
              <a:t>)&lt;</a:t>
            </a:r>
            <a:r>
              <a:rPr lang="zh-CN" altLang="en-US"/>
              <a:t>似然函数：在样本固定的情况下，样本出现的概率与参数</a:t>
            </a:r>
            <a:r>
              <a:rPr lang="zh-CN" altLang="en-US">
                <a:latin typeface="Arial" panose="020B0604020202020204" pitchFamily="34" charset="0"/>
              </a:rPr>
              <a:t>θ之间的函数</a:t>
            </a:r>
            <a:r>
              <a:rPr lang="en-US" altLang="zh-CN"/>
              <a:t>&gt;</a:t>
            </a:r>
            <a:r>
              <a:rPr lang="zh-CN" altLang="en-US"/>
              <a:t>；</a:t>
            </a:r>
            <a:endParaRPr lang="zh-CN" altLang="en-US"/>
          </a:p>
          <a:p>
            <a:pPr lvl="1"/>
            <a:r>
              <a:rPr lang="en-US" altLang="zh-CN"/>
              <a:t> </a:t>
            </a:r>
            <a:r>
              <a:rPr lang="zh-CN" altLang="en-US"/>
              <a:t>对似然函数取对数，并整理；</a:t>
            </a:r>
            <a:r>
              <a:rPr lang="en-US" altLang="zh-CN"/>
              <a:t>(</a:t>
            </a:r>
            <a:r>
              <a:rPr lang="zh-CN" altLang="en-US"/>
              <a:t>一般都进行</a:t>
            </a:r>
            <a:r>
              <a:rPr lang="en-US" altLang="zh-CN"/>
              <a:t>)</a:t>
            </a:r>
            <a:endParaRPr lang="en-US" altLang="zh-CN"/>
          </a:p>
          <a:p>
            <a:pPr lvl="1"/>
            <a:r>
              <a:rPr lang="zh-CN" altLang="en-US"/>
              <a:t> 求导数；</a:t>
            </a:r>
            <a:endParaRPr lang="zh-CN" altLang="en-US"/>
          </a:p>
          <a:p>
            <a:pPr lvl="1"/>
            <a:r>
              <a:rPr lang="zh-CN" altLang="en-US"/>
              <a:t> 解似然方程。</a:t>
            </a:r>
            <a:endParaRPr lang="zh-CN" altLang="en-US"/>
          </a:p>
        </p:txBody>
      </p:sp>
      <p:sp>
        <p:nvSpPr>
          <p:cNvPr id="4" name="标题 3"/>
          <p:cNvSpPr>
            <a:spLocks noGrp="1"/>
          </p:cNvSpPr>
          <p:nvPr>
            <p:ph type="title"/>
          </p:nvPr>
        </p:nvSpPr>
        <p:spPr/>
        <p:txBody>
          <a:bodyPr>
            <a:normAutofit fontScale="90000"/>
          </a:bodyPr>
          <a:p>
            <a:r>
              <a:rPr lang="zh-CN" altLang="en-US">
                <a:sym typeface="+mn-ea"/>
              </a:rPr>
              <a:t>最大似然估计</a:t>
            </a:r>
            <a:r>
              <a:rPr lang="en-US" altLang="zh-CN">
                <a:sym typeface="+mn-ea"/>
              </a:rPr>
              <a:t>(MLE)</a:t>
            </a:r>
            <a:r>
              <a:rPr lang="zh-CN" altLang="en-US">
                <a:sym typeface="+mn-ea"/>
              </a:rPr>
              <a:t>回顾</a:t>
            </a:r>
            <a:br>
              <a:rPr lang="zh-CN" altLang="en-US">
                <a:sym typeface="+mn-ea"/>
              </a:rPr>
            </a:br>
            <a:r>
              <a:rPr lang="en-US" altLang="zh-CN">
                <a:sym typeface="+mn-ea"/>
              </a:rPr>
              <a:t>Maximum Likelihood Estimation</a:t>
            </a:r>
            <a:endParaRPr lang="zh-CN" altLang="en-US"/>
          </a:p>
        </p:txBody>
      </p:sp>
      <p:graphicFrame>
        <p:nvGraphicFramePr>
          <p:cNvPr id="5" name="对象 4">
            <a:hlinkClick r:id="" action="ppaction://ole?verb="/>
          </p:cNvPr>
          <p:cNvGraphicFramePr>
            <a:graphicFrameLocks noChangeAspect="1"/>
          </p:cNvGraphicFramePr>
          <p:nvPr/>
        </p:nvGraphicFramePr>
        <p:xfrm>
          <a:off x="2266950" y="3841115"/>
          <a:ext cx="5954395" cy="1079500"/>
        </p:xfrm>
        <a:graphic>
          <a:graphicData uri="http://schemas.openxmlformats.org/presentationml/2006/ole">
            <mc:AlternateContent xmlns:mc="http://schemas.openxmlformats.org/markup-compatibility/2006">
              <mc:Choice xmlns:v="urn:schemas-microsoft-com:vml" Requires="v">
                <p:oleObj spid="_x0000_s3073" name="" r:id="rId1" imgW="2171700" imgH="393700" progId="Equation.KSEE3">
                  <p:embed/>
                </p:oleObj>
              </mc:Choice>
              <mc:Fallback>
                <p:oleObj name="" r:id="rId1" imgW="2171700" imgH="393700" progId="Equation.KSEE3">
                  <p:embed/>
                  <p:pic>
                    <p:nvPicPr>
                      <p:cNvPr id="0" name="图片 3072"/>
                      <p:cNvPicPr/>
                      <p:nvPr/>
                    </p:nvPicPr>
                    <p:blipFill>
                      <a:blip r:embed="rId2"/>
                      <a:stretch>
                        <a:fillRect/>
                      </a:stretch>
                    </p:blipFill>
                    <p:spPr>
                      <a:xfrm>
                        <a:off x="2266950" y="3841115"/>
                        <a:ext cx="5954395" cy="10795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266950" y="4920615"/>
          <a:ext cx="5788025" cy="813435"/>
        </p:xfrm>
        <a:graphic>
          <a:graphicData uri="http://schemas.openxmlformats.org/presentationml/2006/ole">
            <mc:AlternateContent xmlns:mc="http://schemas.openxmlformats.org/markup-compatibility/2006">
              <mc:Choice xmlns:v="urn:schemas-microsoft-com:vml" Requires="v">
                <p:oleObj spid="_x0000_s4098" name="" r:id="rId3" imgW="2349500" imgH="330200" progId="Equation.KSEE3">
                  <p:embed/>
                </p:oleObj>
              </mc:Choice>
              <mc:Fallback>
                <p:oleObj name="" r:id="rId3" imgW="2349500" imgH="330200" progId="Equation.KSEE3">
                  <p:embed/>
                  <p:pic>
                    <p:nvPicPr>
                      <p:cNvPr id="0" name="图片 4097"/>
                      <p:cNvPicPr/>
                      <p:nvPr/>
                    </p:nvPicPr>
                    <p:blipFill>
                      <a:blip r:embed="rId4"/>
                      <a:stretch>
                        <a:fillRect/>
                      </a:stretch>
                    </p:blipFill>
                    <p:spPr>
                      <a:xfrm>
                        <a:off x="2266950" y="4920615"/>
                        <a:ext cx="5788025" cy="81343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4881</Words>
  <Application>WPS 演示</Application>
  <PresentationFormat>自定义</PresentationFormat>
  <Paragraphs>1111</Paragraphs>
  <Slides>52</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129</vt:i4>
      </vt:variant>
      <vt:variant>
        <vt:lpstr>幻灯片标题</vt:lpstr>
      </vt:variant>
      <vt:variant>
        <vt:i4>52</vt:i4>
      </vt:variant>
    </vt:vector>
  </HeadingPairs>
  <TitlesOfParts>
    <vt:vector size="191" baseType="lpstr">
      <vt:lpstr>Arial</vt:lpstr>
      <vt:lpstr>宋体</vt:lpstr>
      <vt:lpstr>Wingdings</vt:lpstr>
      <vt:lpstr>黑体</vt:lpstr>
      <vt:lpstr>微软雅黑</vt:lpstr>
      <vt:lpstr>Calibri</vt:lpstr>
      <vt:lpstr>Arial Unicode MS</vt:lpstr>
      <vt:lpstr>华文行楷</vt:lpstr>
      <vt:lpstr>Calibri Light</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法律声明</vt:lpstr>
      <vt:lpstr>PowerPoint 演示文稿</vt:lpstr>
      <vt:lpstr>课程要求</vt:lpstr>
      <vt:lpstr>严格是大爱</vt:lpstr>
      <vt:lpstr>寄语</vt:lpstr>
      <vt:lpstr>课程内容</vt:lpstr>
      <vt:lpstr>最大似然估计(MLE)回顾 Maximum Likelihood Estimation</vt:lpstr>
      <vt:lpstr>最大似然估计(MLE)回顾 Maximum Likelihood Estimation</vt:lpstr>
      <vt:lpstr>最大似然估计(MLE)回顾 Maximum Likelihood Estimation</vt:lpstr>
      <vt:lpstr>最大似然估计(MLE)回顾 Maximum Likelihood Estimation</vt:lpstr>
      <vt:lpstr>最大似然估计(MLE)回顾 Maximum Likelihood Estimation</vt:lpstr>
      <vt:lpstr>最大似然估计(MLE)回顾 Maximum Likelihood Estimation</vt:lpstr>
      <vt:lpstr>贝叶斯算法估计</vt:lpstr>
      <vt:lpstr>贝叶斯算法估计</vt:lpstr>
      <vt:lpstr>贝叶斯算法估计</vt:lpstr>
      <vt:lpstr>贝叶斯算法估计</vt:lpstr>
      <vt:lpstr>最大后验概率估计(MAP) Maximum a posteriori estimation</vt:lpstr>
      <vt:lpstr>K-means算法回顾</vt:lpstr>
      <vt:lpstr>K-means算法回顾</vt:lpstr>
      <vt:lpstr>K-means算法回顾</vt:lpstr>
      <vt:lpstr>EM算法</vt:lpstr>
      <vt:lpstr>EM算法原理</vt:lpstr>
      <vt:lpstr>EM算法原理</vt:lpstr>
      <vt:lpstr>Jensen不等式</vt:lpstr>
      <vt:lpstr>EM算法原理</vt:lpstr>
      <vt:lpstr>EM算法原理</vt:lpstr>
      <vt:lpstr>EM算法流程</vt:lpstr>
      <vt:lpstr>EM算法直观案例</vt:lpstr>
      <vt:lpstr>EM算法直观案例</vt:lpstr>
      <vt:lpstr>EM算法直观案例</vt:lpstr>
      <vt:lpstr>EM算法直观案例</vt:lpstr>
      <vt:lpstr>EM算法直观案例</vt:lpstr>
      <vt:lpstr>EM算法直观案例</vt:lpstr>
      <vt:lpstr>EM算法直观案例</vt:lpstr>
      <vt:lpstr>EM算法直观案例</vt:lpstr>
      <vt:lpstr>EM算法收敛证明</vt:lpstr>
      <vt:lpstr>EM算法收敛证明</vt:lpstr>
      <vt:lpstr>EM算法收敛证明</vt:lpstr>
      <vt:lpstr>问题</vt:lpstr>
      <vt:lpstr>GMM</vt:lpstr>
      <vt:lpstr>GMM</vt:lpstr>
      <vt:lpstr>GMM-EM算法求解 E step</vt:lpstr>
      <vt:lpstr>GMM-EM算法求解 M step</vt:lpstr>
      <vt:lpstr>GMM-EM算法求解 对均值求偏导</vt:lpstr>
      <vt:lpstr>GMM-EM算法求解 对均值求偏导</vt:lpstr>
      <vt:lpstr>GMM-EM算法求解 对方差求偏导</vt:lpstr>
      <vt:lpstr>GMM-EM算法求解 对概率使用拉格朗日乘子法求解</vt:lpstr>
      <vt:lpstr>案例一：EM分类初识</vt:lpstr>
      <vt:lpstr>案例二：GMM算法分类及参数选择案例</vt:lpstr>
      <vt:lpstr>案例三：GMM的不同参数</vt:lpstr>
      <vt:lpstr>案例四：EM无监督算法分类鸢尾花数据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PPT模板</dc:title>
  <dc:creator>锐普PPT</dc:creator>
  <dc:description>本素材由锐普原创，版权受国家法律保护，仅授权购买者本人使用，为了您个人和锐普的利益，请勿复制、传播、销售，否则将承担法律责任。</dc:description>
  <cp:lastModifiedBy>ibf</cp:lastModifiedBy>
  <cp:revision>832</cp:revision>
  <dcterms:created xsi:type="dcterms:W3CDTF">2015-04-21T08:21:00Z</dcterms:created>
  <dcterms:modified xsi:type="dcterms:W3CDTF">2018-09-16T09:58:42Z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