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4" r:id="rId3"/>
    <p:sldMasterId id="2147483660" r:id="rId4"/>
  </p:sldMasterIdLst>
  <p:notesMasterIdLst>
    <p:notesMasterId r:id="rId6"/>
  </p:notesMasterIdLst>
  <p:handoutMasterIdLst>
    <p:handoutMasterId r:id="rId61"/>
  </p:handoutMasterIdLst>
  <p:sldIdLst>
    <p:sldId id="257" r:id="rId5"/>
    <p:sldId id="568" r:id="rId7"/>
    <p:sldId id="570" r:id="rId8"/>
    <p:sldId id="571" r:id="rId9"/>
    <p:sldId id="573" r:id="rId10"/>
    <p:sldId id="574" r:id="rId11"/>
    <p:sldId id="575" r:id="rId12"/>
    <p:sldId id="576" r:id="rId13"/>
    <p:sldId id="569" r:id="rId14"/>
    <p:sldId id="577" r:id="rId15"/>
    <p:sldId id="578" r:id="rId16"/>
    <p:sldId id="579" r:id="rId17"/>
    <p:sldId id="580" r:id="rId18"/>
    <p:sldId id="581" r:id="rId19"/>
    <p:sldId id="582" r:id="rId20"/>
    <p:sldId id="584" r:id="rId21"/>
    <p:sldId id="585" r:id="rId22"/>
    <p:sldId id="586" r:id="rId23"/>
    <p:sldId id="587" r:id="rId24"/>
    <p:sldId id="588" r:id="rId25"/>
    <p:sldId id="622" r:id="rId26"/>
    <p:sldId id="623" r:id="rId27"/>
    <p:sldId id="657" r:id="rId28"/>
    <p:sldId id="624" r:id="rId29"/>
    <p:sldId id="625" r:id="rId30"/>
    <p:sldId id="626" r:id="rId31"/>
    <p:sldId id="655" r:id="rId32"/>
    <p:sldId id="627" r:id="rId33"/>
    <p:sldId id="628" r:id="rId34"/>
    <p:sldId id="629" r:id="rId35"/>
    <p:sldId id="630" r:id="rId36"/>
    <p:sldId id="631" r:id="rId37"/>
    <p:sldId id="632" r:id="rId38"/>
    <p:sldId id="656" r:id="rId39"/>
    <p:sldId id="633" r:id="rId40"/>
    <p:sldId id="634" r:id="rId41"/>
    <p:sldId id="636" r:id="rId42"/>
    <p:sldId id="637" r:id="rId43"/>
    <p:sldId id="638" r:id="rId44"/>
    <p:sldId id="639" r:id="rId45"/>
    <p:sldId id="640" r:id="rId46"/>
    <p:sldId id="641" r:id="rId47"/>
    <p:sldId id="658" r:id="rId48"/>
    <p:sldId id="660" r:id="rId49"/>
    <p:sldId id="659" r:id="rId50"/>
    <p:sldId id="642" r:id="rId51"/>
    <p:sldId id="644" r:id="rId52"/>
    <p:sldId id="645" r:id="rId53"/>
    <p:sldId id="646" r:id="rId54"/>
    <p:sldId id="648" r:id="rId55"/>
    <p:sldId id="649" r:id="rId56"/>
    <p:sldId id="650" r:id="rId57"/>
    <p:sldId id="652" r:id="rId58"/>
    <p:sldId id="653" r:id="rId59"/>
    <p:sldId id="286" r:id="rId60"/>
  </p:sldIdLst>
  <p:sldSz cx="12190095" cy="6859270"/>
  <p:notesSz cx="6858000" cy="9144000"/>
  <p:embeddedFontLst>
    <p:embeddedFont>
      <p:font typeface="黑体" panose="02010609060101010101" pitchFamily="49" charset="-122"/>
      <p:regular r:id="rId65"/>
    </p:embeddedFont>
    <p:embeddedFont>
      <p:font typeface="微软雅黑" panose="020B0503020204020204" pitchFamily="34" charset="-122"/>
      <p:regular r:id="rId66"/>
    </p:embeddedFont>
    <p:embeddedFont>
      <p:font typeface="Calibri" panose="020F0502020204030204" pitchFamily="34" charset="0"/>
      <p:regular r:id="rId67"/>
      <p:bold r:id="rId68"/>
      <p:italic r:id="rId69"/>
      <p:boldItalic r:id="rId70"/>
    </p:embeddedFont>
    <p:embeddedFont>
      <p:font typeface="Arial Unicode MS" panose="020B0604020202020204" pitchFamily="34" charset="-122"/>
      <p:regular r:id="rId71"/>
    </p:embeddedFont>
    <p:embeddedFont>
      <p:font typeface="Calibri Light" panose="020F0302020204030204" charset="0"/>
      <p:regular r:id="rId72"/>
      <p:italic r:id="rId73"/>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D966"/>
    <a:srgbClr val="EF8D4B"/>
    <a:srgbClr val="F79431"/>
    <a:srgbClr val="FFC207"/>
    <a:srgbClr val="FFEDB7"/>
    <a:srgbClr val="A1C0E4"/>
    <a:srgbClr val="EF9966"/>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3478" autoAdjust="0"/>
  </p:normalViewPr>
  <p:slideViewPr>
    <p:cSldViewPr>
      <p:cViewPr varScale="1">
        <p:scale>
          <a:sx n="116" d="100"/>
          <a:sy n="116" d="100"/>
        </p:scale>
        <p:origin x="372" y="84"/>
      </p:cViewPr>
      <p:guideLst>
        <p:guide orient="horz" pos="2183"/>
        <p:guide pos="385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3" Type="http://schemas.openxmlformats.org/officeDocument/2006/relationships/font" Target="fonts/font9.fntdata"/><Relationship Id="rId72" Type="http://schemas.openxmlformats.org/officeDocument/2006/relationships/font" Target="fonts/font8.fntdata"/><Relationship Id="rId71" Type="http://schemas.openxmlformats.org/officeDocument/2006/relationships/font" Target="fonts/font7.fntdata"/><Relationship Id="rId70" Type="http://schemas.openxmlformats.org/officeDocument/2006/relationships/font" Target="fonts/font6.fntdata"/><Relationship Id="rId7" Type="http://schemas.openxmlformats.org/officeDocument/2006/relationships/slide" Target="slides/slide2.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19.wmf"/><Relationship Id="rId2" Type="http://schemas.openxmlformats.org/officeDocument/2006/relationships/image" Target="../media/image31.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30.wmf"/><Relationship Id="rId2" Type="http://schemas.openxmlformats.org/officeDocument/2006/relationships/image" Target="../media/image29.wmf"/><Relationship Id="rId18" Type="http://schemas.openxmlformats.org/officeDocument/2006/relationships/image" Target="../media/image67.wmf"/><Relationship Id="rId17" Type="http://schemas.openxmlformats.org/officeDocument/2006/relationships/image" Target="../media/image66.wmf"/><Relationship Id="rId16" Type="http://schemas.openxmlformats.org/officeDocument/2006/relationships/image" Target="../media/image65.wmf"/><Relationship Id="rId15" Type="http://schemas.openxmlformats.org/officeDocument/2006/relationships/image" Target="../media/image64.wmf"/><Relationship Id="rId14" Type="http://schemas.openxmlformats.org/officeDocument/2006/relationships/image" Target="../media/image63.wmf"/><Relationship Id="rId13" Type="http://schemas.openxmlformats.org/officeDocument/2006/relationships/image" Target="../media/image62.wmf"/><Relationship Id="rId12" Type="http://schemas.openxmlformats.org/officeDocument/2006/relationships/image" Target="../media/image61.wmf"/><Relationship Id="rId11" Type="http://schemas.openxmlformats.org/officeDocument/2006/relationships/image" Target="../media/image60.wmf"/><Relationship Id="rId10" Type="http://schemas.openxmlformats.org/officeDocument/2006/relationships/image" Target="../media/image59.wmf"/><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81.wmf"/><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http://blog.csdn.net/heiyeshuwu/article/details/43483655</a:t>
            </a:r>
            <a:endParaRPr lang="zh-CN" altLang="en-US"/>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 = [</a:t>
            </a:r>
            <a:endParaRPr lang="zh-CN" altLang="en-US"/>
          </a:p>
          <a:p>
            <a:r>
              <a:rPr lang="zh-CN" altLang="en-US"/>
              <a:t>    [0.75, 0.125, 0.125],</a:t>
            </a:r>
            <a:endParaRPr lang="zh-CN" altLang="en-US"/>
          </a:p>
          <a:p>
            <a:r>
              <a:rPr lang="zh-CN" altLang="en-US"/>
              <a:t>    [0.5, 0.25, 0.25],</a:t>
            </a:r>
            <a:endParaRPr lang="zh-CN" altLang="en-US"/>
          </a:p>
          <a:p>
            <a:r>
              <a:rPr lang="zh-CN" altLang="en-US"/>
              <a:t>    [0.25, 0.5, 0.25]</a:t>
            </a:r>
            <a:endParaRPr lang="zh-CN" altLang="en-US"/>
          </a:p>
          <a:p>
            <a:r>
              <a:rPr lang="zh-CN" altLang="en-US"/>
              <a:t>]</a:t>
            </a:r>
            <a:endParaRPr lang="zh-CN" altLang="en-US"/>
          </a:p>
          <a:p>
            <a:r>
              <a:rPr lang="zh-CN" altLang="en-US"/>
              <a:t>a = [0.5, 0.3, 0.2]</a:t>
            </a:r>
            <a:endParaRPr lang="zh-CN" altLang="en-US"/>
          </a:p>
          <a:p>
            <a:r>
              <a:rPr lang="zh-CN" altLang="en-US"/>
              <a:t>a = [0.1, 0.6, 0.3]</a:t>
            </a:r>
            <a:endParaRPr lang="zh-CN" altLang="en-US"/>
          </a:p>
          <a:p>
            <a:r>
              <a:rPr lang="zh-CN" altLang="en-US"/>
              <a:t>a = [0.0001, 0.9, 0.0999]</a:t>
            </a:r>
            <a:endParaRPr lang="zh-CN" altLang="en-US"/>
          </a:p>
          <a:p>
            <a:r>
              <a:rPr lang="zh-CN" altLang="en-US"/>
              <a:t>for i in range(300):</a:t>
            </a:r>
            <a:endParaRPr lang="zh-CN" altLang="en-US"/>
          </a:p>
          <a:p>
            <a:r>
              <a:rPr lang="zh-CN" altLang="en-US"/>
              <a:t>    t = []</a:t>
            </a:r>
            <a:endParaRPr lang="zh-CN" altLang="en-US"/>
          </a:p>
          <a:p>
            <a:r>
              <a:rPr lang="zh-CN" altLang="en-US"/>
              <a:t>    for j in range(3):</a:t>
            </a:r>
            <a:endParaRPr lang="zh-CN" altLang="en-US"/>
          </a:p>
          <a:p>
            <a:r>
              <a:rPr lang="zh-CN" altLang="en-US"/>
              <a:t>        tmp = p[0][j] * a[0] + p[1][j] * a[1] + p[2][j] * a[2]</a:t>
            </a:r>
            <a:endParaRPr lang="zh-CN" altLang="en-US"/>
          </a:p>
          <a:p>
            <a:r>
              <a:rPr lang="zh-CN" altLang="en-US"/>
              <a:t>        t.append(tmp)</a:t>
            </a:r>
            <a:endParaRPr lang="zh-CN" altLang="en-US"/>
          </a:p>
          <a:p>
            <a:r>
              <a:rPr lang="zh-CN" altLang="en-US"/>
              <a:t>    a = t</a:t>
            </a:r>
            <a:endParaRPr lang="zh-CN" altLang="en-US"/>
          </a:p>
          <a:p>
            <a:r>
              <a:rPr lang="zh-CN" altLang="en-US"/>
              <a:t>    t = map(lambda x: round(x, 4), t)</a:t>
            </a:r>
            <a:endParaRPr lang="zh-CN" altLang="en-US"/>
          </a:p>
          <a:p>
            <a:r>
              <a:rPr lang="zh-CN" altLang="en-US"/>
              <a:t>    print("i={}; a={}".format(i+1, list(t)))</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“隐藏”指的是，该模型经其传递的状态序列</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15.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12.bin"/><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wmf"/><Relationship Id="rId15" Type="http://schemas.openxmlformats.org/officeDocument/2006/relationships/vmlDrawing" Target="../drawings/vmlDrawing6.vml"/><Relationship Id="rId14" Type="http://schemas.openxmlformats.org/officeDocument/2006/relationships/slideLayout" Target="../slideLayouts/slideLayout1.xml"/><Relationship Id="rId13" Type="http://schemas.openxmlformats.org/officeDocument/2006/relationships/image" Target="../media/image15.wmf"/><Relationship Id="rId12" Type="http://schemas.openxmlformats.org/officeDocument/2006/relationships/oleObject" Target="../embeddings/oleObject14.bin"/><Relationship Id="rId11" Type="http://schemas.openxmlformats.org/officeDocument/2006/relationships/image" Target="../media/image19.wmf"/><Relationship Id="rId10" Type="http://schemas.openxmlformats.org/officeDocument/2006/relationships/oleObject" Target="../embeddings/oleObject13.bin"/><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x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x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 Id="rId3" Type="http://schemas.openxmlformats.org/officeDocument/2006/relationships/oleObject" Target="../embeddings/oleObject19.bin"/><Relationship Id="rId2" Type="http://schemas.openxmlformats.org/officeDocument/2006/relationships/image" Target="../media/image15.wmf"/><Relationship Id="rId1"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 Id="rId3" Type="http://schemas.openxmlformats.org/officeDocument/2006/relationships/oleObject" Target="../embeddings/oleObject22.bin"/><Relationship Id="rId2" Type="http://schemas.openxmlformats.org/officeDocument/2006/relationships/image" Target="../media/image15.wmf"/><Relationship Id="rId1"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xml"/><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6.wmf"/><Relationship Id="rId1"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 Id="rId3" Type="http://schemas.openxmlformats.org/officeDocument/2006/relationships/oleObject" Target="../embeddings/oleObject27.bin"/><Relationship Id="rId2" Type="http://schemas.openxmlformats.org/officeDocument/2006/relationships/image" Target="../media/image28.wmf"/><Relationship Id="rId1"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2.wmf"/><Relationship Id="rId7" Type="http://schemas.openxmlformats.org/officeDocument/2006/relationships/oleObject" Target="../embeddings/oleObject32.bin"/><Relationship Id="rId6" Type="http://schemas.openxmlformats.org/officeDocument/2006/relationships/image" Target="../media/image19.wmf"/><Relationship Id="rId5" Type="http://schemas.openxmlformats.org/officeDocument/2006/relationships/oleObject" Target="../embeddings/oleObject31.bin"/><Relationship Id="rId4" Type="http://schemas.openxmlformats.org/officeDocument/2006/relationships/image" Target="../media/image31.wmf"/><Relationship Id="rId3" Type="http://schemas.openxmlformats.org/officeDocument/2006/relationships/oleObject" Target="../embeddings/oleObject30.bin"/><Relationship Id="rId2" Type="http://schemas.openxmlformats.org/officeDocument/2006/relationships/image" Target="../media/image18.wmf"/><Relationship Id="rId15" Type="http://schemas.openxmlformats.org/officeDocument/2006/relationships/notesSlide" Target="../notesSlides/notesSlide8.xml"/><Relationship Id="rId14" Type="http://schemas.openxmlformats.org/officeDocument/2006/relationships/vmlDrawing" Target="../drawings/vmlDrawing12.vml"/><Relationship Id="rId13" Type="http://schemas.openxmlformats.org/officeDocument/2006/relationships/slideLayout" Target="../slideLayouts/slideLayout1.xml"/><Relationship Id="rId12" Type="http://schemas.openxmlformats.org/officeDocument/2006/relationships/image" Target="../media/image34.wmf"/><Relationship Id="rId11" Type="http://schemas.openxmlformats.org/officeDocument/2006/relationships/oleObject" Target="../embeddings/oleObject34.bin"/><Relationship Id="rId10" Type="http://schemas.openxmlformats.org/officeDocument/2006/relationships/image" Target="../media/image33.wmf"/><Relationship Id="rId1"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8.wmf"/><Relationship Id="rId7" Type="http://schemas.openxmlformats.org/officeDocument/2006/relationships/oleObject" Target="../embeddings/oleObject38.bin"/><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3" Type="http://schemas.openxmlformats.org/officeDocument/2006/relationships/oleObject" Target="../embeddings/oleObject36.bin"/><Relationship Id="rId2" Type="http://schemas.openxmlformats.org/officeDocument/2006/relationships/image" Target="../media/image35.wmf"/><Relationship Id="rId10" Type="http://schemas.openxmlformats.org/officeDocument/2006/relationships/vmlDrawing" Target="../drawings/vmlDrawing13.vml"/><Relationship Id="rId1"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2.wmf"/><Relationship Id="rId7" Type="http://schemas.openxmlformats.org/officeDocument/2006/relationships/oleObject" Target="../embeddings/oleObject42.bin"/><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image" Target="../media/image40.wmf"/><Relationship Id="rId3" Type="http://schemas.openxmlformats.org/officeDocument/2006/relationships/oleObject" Target="../embeddings/oleObject40.bin"/><Relationship Id="rId2" Type="http://schemas.openxmlformats.org/officeDocument/2006/relationships/image" Target="../media/image39.wmf"/><Relationship Id="rId10" Type="http://schemas.openxmlformats.org/officeDocument/2006/relationships/vmlDrawing" Target="../drawings/vmlDrawing14.vml"/><Relationship Id="rId1"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xml"/><Relationship Id="rId2" Type="http://schemas.openxmlformats.org/officeDocument/2006/relationships/image" Target="../media/image43.wmf"/><Relationship Id="rId1" Type="http://schemas.openxmlformats.org/officeDocument/2006/relationships/oleObject" Target="../embeddings/oleObject43.bin"/></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1.xml"/><Relationship Id="rId7" Type="http://schemas.openxmlformats.org/officeDocument/2006/relationships/image" Target="../media/image46.png"/><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 Id="rId3" Type="http://schemas.openxmlformats.org/officeDocument/2006/relationships/oleObject" Target="../embeddings/oleObject45.bin"/><Relationship Id="rId2" Type="http://schemas.openxmlformats.org/officeDocument/2006/relationships/image" Target="../media/image43.wmf"/><Relationship Id="rId1"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4" Type="http://schemas.openxmlformats.org/officeDocument/2006/relationships/vmlDrawing" Target="../drawings/vmlDrawing17.vml"/><Relationship Id="rId13" Type="http://schemas.openxmlformats.org/officeDocument/2006/relationships/slideLayout" Target="../slideLayouts/slideLayout1.xml"/><Relationship Id="rId12" Type="http://schemas.openxmlformats.org/officeDocument/2006/relationships/image" Target="../media/image52.wmf"/><Relationship Id="rId11" Type="http://schemas.openxmlformats.org/officeDocument/2006/relationships/oleObject" Target="../embeddings/oleObject52.bin"/><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55.bin"/><Relationship Id="rId4" Type="http://schemas.openxmlformats.org/officeDocument/2006/relationships/image" Target="../media/image29.wmf"/><Relationship Id="rId3" Type="http://schemas.openxmlformats.org/officeDocument/2006/relationships/oleObject" Target="../embeddings/oleObject54.bin"/><Relationship Id="rId2" Type="http://schemas.openxmlformats.org/officeDocument/2006/relationships/image" Target="../media/image28.wmf"/><Relationship Id="rId1"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3.wmf"/><Relationship Id="rId7" Type="http://schemas.openxmlformats.org/officeDocument/2006/relationships/oleObject" Target="../embeddings/oleObject59.bin"/><Relationship Id="rId6" Type="http://schemas.openxmlformats.org/officeDocument/2006/relationships/image" Target="../media/image30.wmf"/><Relationship Id="rId5" Type="http://schemas.openxmlformats.org/officeDocument/2006/relationships/oleObject" Target="../embeddings/oleObject58.bin"/><Relationship Id="rId4" Type="http://schemas.openxmlformats.org/officeDocument/2006/relationships/image" Target="../media/image29.wmf"/><Relationship Id="rId3" Type="http://schemas.openxmlformats.org/officeDocument/2006/relationships/oleObject" Target="../embeddings/oleObject57.bin"/><Relationship Id="rId2" Type="http://schemas.openxmlformats.org/officeDocument/2006/relationships/image" Target="../media/image28.wmf"/><Relationship Id="rId15" Type="http://schemas.openxmlformats.org/officeDocument/2006/relationships/notesSlide" Target="../notesSlides/notesSlide9.xml"/><Relationship Id="rId14" Type="http://schemas.openxmlformats.org/officeDocument/2006/relationships/vmlDrawing" Target="../drawings/vmlDrawing19.vml"/><Relationship Id="rId13" Type="http://schemas.openxmlformats.org/officeDocument/2006/relationships/slideLayout" Target="../slideLayouts/slideLayout1.xml"/><Relationship Id="rId12" Type="http://schemas.openxmlformats.org/officeDocument/2006/relationships/image" Target="../media/image55.wmf"/><Relationship Id="rId11" Type="http://schemas.openxmlformats.org/officeDocument/2006/relationships/oleObject" Target="../embeddings/oleObject61.bin"/><Relationship Id="rId10" Type="http://schemas.openxmlformats.org/officeDocument/2006/relationships/image" Target="../media/image54.wmf"/><Relationship Id="rId1"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53.wmf"/><Relationship Id="rId7" Type="http://schemas.openxmlformats.org/officeDocument/2006/relationships/oleObject" Target="../embeddings/oleObject65.bin"/><Relationship Id="rId6" Type="http://schemas.openxmlformats.org/officeDocument/2006/relationships/image" Target="../media/image30.wmf"/><Relationship Id="rId5" Type="http://schemas.openxmlformats.org/officeDocument/2006/relationships/oleObject" Target="../embeddings/oleObject64.bin"/><Relationship Id="rId4" Type="http://schemas.openxmlformats.org/officeDocument/2006/relationships/image" Target="../media/image29.wmf"/><Relationship Id="rId39" Type="http://schemas.openxmlformats.org/officeDocument/2006/relationships/notesSlide" Target="../notesSlides/notesSlide10.xml"/><Relationship Id="rId38" Type="http://schemas.openxmlformats.org/officeDocument/2006/relationships/vmlDrawing" Target="../drawings/vmlDrawing20.vml"/><Relationship Id="rId37" Type="http://schemas.openxmlformats.org/officeDocument/2006/relationships/slideLayout" Target="../slideLayouts/slideLayout1.xml"/><Relationship Id="rId36" Type="http://schemas.openxmlformats.org/officeDocument/2006/relationships/image" Target="../media/image67.wmf"/><Relationship Id="rId35" Type="http://schemas.openxmlformats.org/officeDocument/2006/relationships/oleObject" Target="../embeddings/oleObject79.bin"/><Relationship Id="rId34" Type="http://schemas.openxmlformats.org/officeDocument/2006/relationships/image" Target="../media/image66.wmf"/><Relationship Id="rId33" Type="http://schemas.openxmlformats.org/officeDocument/2006/relationships/oleObject" Target="../embeddings/oleObject78.bin"/><Relationship Id="rId32" Type="http://schemas.openxmlformats.org/officeDocument/2006/relationships/image" Target="../media/image65.wmf"/><Relationship Id="rId31" Type="http://schemas.openxmlformats.org/officeDocument/2006/relationships/oleObject" Target="../embeddings/oleObject77.bin"/><Relationship Id="rId30" Type="http://schemas.openxmlformats.org/officeDocument/2006/relationships/image" Target="../media/image64.wmf"/><Relationship Id="rId3" Type="http://schemas.openxmlformats.org/officeDocument/2006/relationships/oleObject" Target="../embeddings/oleObject63.bin"/><Relationship Id="rId29" Type="http://schemas.openxmlformats.org/officeDocument/2006/relationships/oleObject" Target="../embeddings/oleObject76.bin"/><Relationship Id="rId28" Type="http://schemas.openxmlformats.org/officeDocument/2006/relationships/image" Target="../media/image63.wmf"/><Relationship Id="rId27" Type="http://schemas.openxmlformats.org/officeDocument/2006/relationships/oleObject" Target="../embeddings/oleObject75.bin"/><Relationship Id="rId26" Type="http://schemas.openxmlformats.org/officeDocument/2006/relationships/image" Target="../media/image62.wmf"/><Relationship Id="rId25" Type="http://schemas.openxmlformats.org/officeDocument/2006/relationships/oleObject" Target="../embeddings/oleObject74.bin"/><Relationship Id="rId24" Type="http://schemas.openxmlformats.org/officeDocument/2006/relationships/image" Target="../media/image61.wmf"/><Relationship Id="rId23" Type="http://schemas.openxmlformats.org/officeDocument/2006/relationships/oleObject" Target="../embeddings/oleObject73.bin"/><Relationship Id="rId22" Type="http://schemas.openxmlformats.org/officeDocument/2006/relationships/image" Target="../media/image60.wmf"/><Relationship Id="rId21" Type="http://schemas.openxmlformats.org/officeDocument/2006/relationships/oleObject" Target="../embeddings/oleObject72.bin"/><Relationship Id="rId20" Type="http://schemas.openxmlformats.org/officeDocument/2006/relationships/image" Target="../media/image59.wmf"/><Relationship Id="rId2" Type="http://schemas.openxmlformats.org/officeDocument/2006/relationships/image" Target="../media/image28.wmf"/><Relationship Id="rId19" Type="http://schemas.openxmlformats.org/officeDocument/2006/relationships/oleObject" Target="../embeddings/oleObject71.bin"/><Relationship Id="rId18" Type="http://schemas.openxmlformats.org/officeDocument/2006/relationships/image" Target="../media/image58.wmf"/><Relationship Id="rId17" Type="http://schemas.openxmlformats.org/officeDocument/2006/relationships/oleObject" Target="../embeddings/oleObject70.bin"/><Relationship Id="rId16" Type="http://schemas.openxmlformats.org/officeDocument/2006/relationships/image" Target="../media/image57.wmf"/><Relationship Id="rId15" Type="http://schemas.openxmlformats.org/officeDocument/2006/relationships/oleObject" Target="../embeddings/oleObject69.bin"/><Relationship Id="rId14" Type="http://schemas.openxmlformats.org/officeDocument/2006/relationships/image" Target="../media/image56.wmf"/><Relationship Id="rId13" Type="http://schemas.openxmlformats.org/officeDocument/2006/relationships/oleObject" Target="../embeddings/oleObject68.bin"/><Relationship Id="rId12" Type="http://schemas.openxmlformats.org/officeDocument/2006/relationships/image" Target="../media/image55.wmf"/><Relationship Id="rId11" Type="http://schemas.openxmlformats.org/officeDocument/2006/relationships/oleObject" Target="../embeddings/oleObject67.bin"/><Relationship Id="rId10" Type="http://schemas.openxmlformats.org/officeDocument/2006/relationships/image" Target="../media/image54.wmf"/><Relationship Id="rId1" Type="http://schemas.openxmlformats.org/officeDocument/2006/relationships/oleObject" Target="../embeddings/oleObject62.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8.wmf"/><Relationship Id="rId7" Type="http://schemas.openxmlformats.org/officeDocument/2006/relationships/oleObject" Target="../embeddings/oleObject83.bin"/><Relationship Id="rId6" Type="http://schemas.openxmlformats.org/officeDocument/2006/relationships/image" Target="../media/image67.wmf"/><Relationship Id="rId5" Type="http://schemas.openxmlformats.org/officeDocument/2006/relationships/oleObject" Target="../embeddings/oleObject82.bin"/><Relationship Id="rId4" Type="http://schemas.openxmlformats.org/officeDocument/2006/relationships/image" Target="../media/image66.wmf"/><Relationship Id="rId3" Type="http://schemas.openxmlformats.org/officeDocument/2006/relationships/oleObject" Target="../embeddings/oleObject81.bin"/><Relationship Id="rId2" Type="http://schemas.openxmlformats.org/officeDocument/2006/relationships/image" Target="../media/image65.wmf"/><Relationship Id="rId10" Type="http://schemas.openxmlformats.org/officeDocument/2006/relationships/vmlDrawing" Target="../drawings/vmlDrawing21.vml"/><Relationship Id="rId1"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xml"/><Relationship Id="rId2" Type="http://schemas.openxmlformats.org/officeDocument/2006/relationships/image" Target="../media/image69.wmf"/><Relationship Id="rId1" Type="http://schemas.openxmlformats.org/officeDocument/2006/relationships/oleObject" Target="../embeddings/oleObject84.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9.wmf"/><Relationship Id="rId7" Type="http://schemas.openxmlformats.org/officeDocument/2006/relationships/oleObject" Target="../embeddings/oleObject88.bin"/><Relationship Id="rId6" Type="http://schemas.openxmlformats.org/officeDocument/2006/relationships/image" Target="../media/image72.wmf"/><Relationship Id="rId5" Type="http://schemas.openxmlformats.org/officeDocument/2006/relationships/oleObject" Target="../embeddings/oleObject87.bin"/><Relationship Id="rId4" Type="http://schemas.openxmlformats.org/officeDocument/2006/relationships/image" Target="../media/image71.wmf"/><Relationship Id="rId3" Type="http://schemas.openxmlformats.org/officeDocument/2006/relationships/oleObject" Target="../embeddings/oleObject86.bin"/><Relationship Id="rId2" Type="http://schemas.openxmlformats.org/officeDocument/2006/relationships/image" Target="../media/image70.wmf"/><Relationship Id="rId10" Type="http://schemas.openxmlformats.org/officeDocument/2006/relationships/vmlDrawing" Target="../drawings/vmlDrawing23.vml"/><Relationship Id="rId1" Type="http://schemas.openxmlformats.org/officeDocument/2006/relationships/oleObject" Target="../embeddings/oleObject8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76.wmf"/><Relationship Id="rId7" Type="http://schemas.openxmlformats.org/officeDocument/2006/relationships/oleObject" Target="../embeddings/oleObject92.bin"/><Relationship Id="rId6" Type="http://schemas.openxmlformats.org/officeDocument/2006/relationships/image" Target="../media/image75.wmf"/><Relationship Id="rId5" Type="http://schemas.openxmlformats.org/officeDocument/2006/relationships/oleObject" Target="../embeddings/oleObject91.bin"/><Relationship Id="rId4" Type="http://schemas.openxmlformats.org/officeDocument/2006/relationships/image" Target="../media/image74.wmf"/><Relationship Id="rId3" Type="http://schemas.openxmlformats.org/officeDocument/2006/relationships/oleObject" Target="../embeddings/oleObject90.bin"/><Relationship Id="rId2" Type="http://schemas.openxmlformats.org/officeDocument/2006/relationships/image" Target="../media/image73.wmf"/><Relationship Id="rId12" Type="http://schemas.openxmlformats.org/officeDocument/2006/relationships/vmlDrawing" Target="../drawings/vmlDrawing24.vml"/><Relationship Id="rId11" Type="http://schemas.openxmlformats.org/officeDocument/2006/relationships/slideLayout" Target="../slideLayouts/slideLayout1.xml"/><Relationship Id="rId10" Type="http://schemas.openxmlformats.org/officeDocument/2006/relationships/image" Target="../media/image77.wmf"/><Relationship Id="rId1" Type="http://schemas.openxmlformats.org/officeDocument/2006/relationships/oleObject" Target="../embeddings/oleObject89.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1.xml"/><Relationship Id="rId2" Type="http://schemas.openxmlformats.org/officeDocument/2006/relationships/image" Target="../media/image78.wmf"/><Relationship Id="rId1" Type="http://schemas.openxmlformats.org/officeDocument/2006/relationships/oleObject" Target="../embeddings/oleObject94.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1.xml"/><Relationship Id="rId6" Type="http://schemas.openxmlformats.org/officeDocument/2006/relationships/image" Target="../media/image81.wmf"/><Relationship Id="rId5" Type="http://schemas.openxmlformats.org/officeDocument/2006/relationships/oleObject" Target="../embeddings/oleObject97.bin"/><Relationship Id="rId4" Type="http://schemas.openxmlformats.org/officeDocument/2006/relationships/image" Target="../media/image80.wmf"/><Relationship Id="rId3" Type="http://schemas.openxmlformats.org/officeDocument/2006/relationships/oleObject" Target="../embeddings/oleObject96.bin"/><Relationship Id="rId2" Type="http://schemas.openxmlformats.org/officeDocument/2006/relationships/image" Target="../media/image79.wmf"/><Relationship Id="rId1" Type="http://schemas.openxmlformats.org/officeDocument/2006/relationships/oleObject" Target="../embeddings/oleObject9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82.wmf"/><Relationship Id="rId1" Type="http://schemas.openxmlformats.org/officeDocument/2006/relationships/oleObject" Target="../embeddings/oleObject98.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1.xml"/><Relationship Id="rId6" Type="http://schemas.openxmlformats.org/officeDocument/2006/relationships/image" Target="../media/image84.wmf"/><Relationship Id="rId5" Type="http://schemas.openxmlformats.org/officeDocument/2006/relationships/oleObject" Target="../embeddings/oleObject101.bin"/><Relationship Id="rId4" Type="http://schemas.openxmlformats.org/officeDocument/2006/relationships/image" Target="../media/image83.wmf"/><Relationship Id="rId3" Type="http://schemas.openxmlformats.org/officeDocument/2006/relationships/oleObject" Target="../embeddings/oleObject100.bin"/><Relationship Id="rId2" Type="http://schemas.openxmlformats.org/officeDocument/2006/relationships/image" Target="../media/image82.wmf"/><Relationship Id="rId1" Type="http://schemas.openxmlformats.org/officeDocument/2006/relationships/oleObject" Target="../embeddings/oleObject9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xml"/><Relationship Id="rId6" Type="http://schemas.openxmlformats.org/officeDocument/2006/relationships/image" Target="../media/image87.wmf"/><Relationship Id="rId5" Type="http://schemas.openxmlformats.org/officeDocument/2006/relationships/oleObject" Target="../embeddings/oleObject104.bin"/><Relationship Id="rId4" Type="http://schemas.openxmlformats.org/officeDocument/2006/relationships/image" Target="../media/image86.wmf"/><Relationship Id="rId3" Type="http://schemas.openxmlformats.org/officeDocument/2006/relationships/oleObject" Target="../embeddings/oleObject103.bin"/><Relationship Id="rId2" Type="http://schemas.openxmlformats.org/officeDocument/2006/relationships/image" Target="../media/image85.wmf"/><Relationship Id="rId1" Type="http://schemas.openxmlformats.org/officeDocument/2006/relationships/oleObject" Target="../embeddings/oleObject10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1.wmf"/><Relationship Id="rId7" Type="http://schemas.openxmlformats.org/officeDocument/2006/relationships/oleObject" Target="../embeddings/oleObject108.bin"/><Relationship Id="rId6" Type="http://schemas.openxmlformats.org/officeDocument/2006/relationships/image" Target="../media/image90.wmf"/><Relationship Id="rId5" Type="http://schemas.openxmlformats.org/officeDocument/2006/relationships/oleObject" Target="../embeddings/oleObject107.bin"/><Relationship Id="rId4" Type="http://schemas.openxmlformats.org/officeDocument/2006/relationships/image" Target="../media/image89.wmf"/><Relationship Id="rId3" Type="http://schemas.openxmlformats.org/officeDocument/2006/relationships/oleObject" Target="../embeddings/oleObject106.bin"/><Relationship Id="rId2" Type="http://schemas.openxmlformats.org/officeDocument/2006/relationships/image" Target="../media/image88.wmf"/><Relationship Id="rId10" Type="http://schemas.openxmlformats.org/officeDocument/2006/relationships/vmlDrawing" Target="../drawings/vmlDrawing30.vml"/><Relationship Id="rId1" Type="http://schemas.openxmlformats.org/officeDocument/2006/relationships/oleObject" Target="../embeddings/oleObject105.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95.wmf"/><Relationship Id="rId7" Type="http://schemas.openxmlformats.org/officeDocument/2006/relationships/oleObject" Target="../embeddings/oleObject112.bin"/><Relationship Id="rId6" Type="http://schemas.openxmlformats.org/officeDocument/2006/relationships/image" Target="../media/image94.wmf"/><Relationship Id="rId5" Type="http://schemas.openxmlformats.org/officeDocument/2006/relationships/oleObject" Target="../embeddings/oleObject111.bin"/><Relationship Id="rId4" Type="http://schemas.openxmlformats.org/officeDocument/2006/relationships/image" Target="../media/image93.wmf"/><Relationship Id="rId3" Type="http://schemas.openxmlformats.org/officeDocument/2006/relationships/oleObject" Target="../embeddings/oleObject110.bin"/><Relationship Id="rId2" Type="http://schemas.openxmlformats.org/officeDocument/2006/relationships/image" Target="../media/image92.wmf"/><Relationship Id="rId14" Type="http://schemas.openxmlformats.org/officeDocument/2006/relationships/vmlDrawing" Target="../drawings/vmlDrawing31.vml"/><Relationship Id="rId13" Type="http://schemas.openxmlformats.org/officeDocument/2006/relationships/slideLayout" Target="../slideLayouts/slideLayout1.xml"/><Relationship Id="rId12" Type="http://schemas.openxmlformats.org/officeDocument/2006/relationships/image" Target="../media/image81.wmf"/><Relationship Id="rId11" Type="http://schemas.openxmlformats.org/officeDocument/2006/relationships/oleObject" Target="../embeddings/oleObject114.bin"/><Relationship Id="rId10" Type="http://schemas.openxmlformats.org/officeDocument/2006/relationships/image" Target="../media/image96.wmf"/><Relationship Id="rId1" Type="http://schemas.openxmlformats.org/officeDocument/2006/relationships/oleObject" Target="../embeddings/oleObject109.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00.wmf"/><Relationship Id="rId7" Type="http://schemas.openxmlformats.org/officeDocument/2006/relationships/oleObject" Target="../embeddings/oleObject118.bin"/><Relationship Id="rId6" Type="http://schemas.openxmlformats.org/officeDocument/2006/relationships/image" Target="../media/image99.wmf"/><Relationship Id="rId5" Type="http://schemas.openxmlformats.org/officeDocument/2006/relationships/oleObject" Target="../embeddings/oleObject117.bin"/><Relationship Id="rId4" Type="http://schemas.openxmlformats.org/officeDocument/2006/relationships/image" Target="../media/image98.wmf"/><Relationship Id="rId3" Type="http://schemas.openxmlformats.org/officeDocument/2006/relationships/oleObject" Target="../embeddings/oleObject116.bin"/><Relationship Id="rId2" Type="http://schemas.openxmlformats.org/officeDocument/2006/relationships/image" Target="../media/image97.wmf"/><Relationship Id="rId12" Type="http://schemas.openxmlformats.org/officeDocument/2006/relationships/vmlDrawing" Target="../drawings/vmlDrawing32.vml"/><Relationship Id="rId11" Type="http://schemas.openxmlformats.org/officeDocument/2006/relationships/slideLayout" Target="../slideLayouts/slideLayout11.xml"/><Relationship Id="rId10" Type="http://schemas.openxmlformats.org/officeDocument/2006/relationships/image" Target="../media/image101.wmf"/><Relationship Id="rId1" Type="http://schemas.openxmlformats.org/officeDocument/2006/relationships/oleObject" Target="../embeddings/oleObject115.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05.wmf"/><Relationship Id="rId7" Type="http://schemas.openxmlformats.org/officeDocument/2006/relationships/oleObject" Target="../embeddings/oleObject123.bin"/><Relationship Id="rId6" Type="http://schemas.openxmlformats.org/officeDocument/2006/relationships/image" Target="../media/image104.wmf"/><Relationship Id="rId5" Type="http://schemas.openxmlformats.org/officeDocument/2006/relationships/oleObject" Target="../embeddings/oleObject122.bin"/><Relationship Id="rId4" Type="http://schemas.openxmlformats.org/officeDocument/2006/relationships/image" Target="../media/image103.wmf"/><Relationship Id="rId3" Type="http://schemas.openxmlformats.org/officeDocument/2006/relationships/oleObject" Target="../embeddings/oleObject121.bin"/><Relationship Id="rId2" Type="http://schemas.openxmlformats.org/officeDocument/2006/relationships/image" Target="../media/image102.wmf"/><Relationship Id="rId12" Type="http://schemas.openxmlformats.org/officeDocument/2006/relationships/vmlDrawing" Target="../drawings/vmlDrawing33.vml"/><Relationship Id="rId11" Type="http://schemas.openxmlformats.org/officeDocument/2006/relationships/slideLayout" Target="../slideLayouts/slideLayout6.xml"/><Relationship Id="rId10" Type="http://schemas.openxmlformats.org/officeDocument/2006/relationships/image" Target="../media/image106.wmf"/><Relationship Id="rId1" Type="http://schemas.openxmlformats.org/officeDocument/2006/relationships/oleObject" Target="../embeddings/oleObject120.bin"/></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34.vml"/><Relationship Id="rId7" Type="http://schemas.openxmlformats.org/officeDocument/2006/relationships/slideLayout" Target="../slideLayouts/slideLayout1.xml"/><Relationship Id="rId6" Type="http://schemas.openxmlformats.org/officeDocument/2006/relationships/image" Target="../media/image109.wmf"/><Relationship Id="rId5" Type="http://schemas.openxmlformats.org/officeDocument/2006/relationships/oleObject" Target="../embeddings/oleObject127.bin"/><Relationship Id="rId4" Type="http://schemas.openxmlformats.org/officeDocument/2006/relationships/image" Target="../media/image108.wmf"/><Relationship Id="rId3" Type="http://schemas.openxmlformats.org/officeDocument/2006/relationships/oleObject" Target="../embeddings/oleObject126.bin"/><Relationship Id="rId2" Type="http://schemas.openxmlformats.org/officeDocument/2006/relationships/image" Target="../media/image107.wmf"/><Relationship Id="rId1" Type="http://schemas.openxmlformats.org/officeDocument/2006/relationships/oleObject" Target="../embeddings/oleObject12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1.xml"/><Relationship Id="rId2" Type="http://schemas.openxmlformats.org/officeDocument/2006/relationships/image" Target="../media/image81.wmf"/><Relationship Id="rId1" Type="http://schemas.openxmlformats.org/officeDocument/2006/relationships/oleObject" Target="../embeddings/oleObject128.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3.wmf"/><Relationship Id="rId7" Type="http://schemas.openxmlformats.org/officeDocument/2006/relationships/oleObject" Target="../embeddings/oleObject132.bin"/><Relationship Id="rId6" Type="http://schemas.openxmlformats.org/officeDocument/2006/relationships/image" Target="../media/image112.wmf"/><Relationship Id="rId5" Type="http://schemas.openxmlformats.org/officeDocument/2006/relationships/oleObject" Target="../embeddings/oleObject131.bin"/><Relationship Id="rId4" Type="http://schemas.openxmlformats.org/officeDocument/2006/relationships/image" Target="../media/image111.wmf"/><Relationship Id="rId3" Type="http://schemas.openxmlformats.org/officeDocument/2006/relationships/oleObject" Target="../embeddings/oleObject130.bin"/><Relationship Id="rId2" Type="http://schemas.openxmlformats.org/officeDocument/2006/relationships/image" Target="../media/image110.wmf"/><Relationship Id="rId10" Type="http://schemas.openxmlformats.org/officeDocument/2006/relationships/vmlDrawing" Target="../drawings/vmlDrawing36.vml"/><Relationship Id="rId1" Type="http://schemas.openxmlformats.org/officeDocument/2006/relationships/oleObject" Target="../embeddings/oleObject129.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135.bin"/><Relationship Id="rId4" Type="http://schemas.openxmlformats.org/officeDocument/2006/relationships/image" Target="../media/image29.wmf"/><Relationship Id="rId3" Type="http://schemas.openxmlformats.org/officeDocument/2006/relationships/oleObject" Target="../embeddings/oleObject134.bin"/><Relationship Id="rId2" Type="http://schemas.openxmlformats.org/officeDocument/2006/relationships/image" Target="../media/image28.wmf"/><Relationship Id="rId1" Type="http://schemas.openxmlformats.org/officeDocument/2006/relationships/oleObject" Target="../embeddings/oleObject133.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7.wmf"/><Relationship Id="rId7" Type="http://schemas.openxmlformats.org/officeDocument/2006/relationships/oleObject" Target="../embeddings/oleObject139.bin"/><Relationship Id="rId6" Type="http://schemas.openxmlformats.org/officeDocument/2006/relationships/image" Target="../media/image116.wmf"/><Relationship Id="rId5" Type="http://schemas.openxmlformats.org/officeDocument/2006/relationships/oleObject" Target="../embeddings/oleObject138.bin"/><Relationship Id="rId4" Type="http://schemas.openxmlformats.org/officeDocument/2006/relationships/image" Target="../media/image115.wmf"/><Relationship Id="rId3" Type="http://schemas.openxmlformats.org/officeDocument/2006/relationships/oleObject" Target="../embeddings/oleObject137.bin"/><Relationship Id="rId2" Type="http://schemas.openxmlformats.org/officeDocument/2006/relationships/image" Target="../media/image114.wmf"/><Relationship Id="rId10" Type="http://schemas.openxmlformats.org/officeDocument/2006/relationships/vmlDrawing" Target="../drawings/vmlDrawing38.vml"/><Relationship Id="rId1" Type="http://schemas.openxmlformats.org/officeDocument/2006/relationships/oleObject" Target="../embeddings/oleObject136.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20.wmf"/><Relationship Id="rId7" Type="http://schemas.openxmlformats.org/officeDocument/2006/relationships/oleObject" Target="../embeddings/oleObject143.bin"/><Relationship Id="rId6" Type="http://schemas.openxmlformats.org/officeDocument/2006/relationships/image" Target="../media/image119.wmf"/><Relationship Id="rId5" Type="http://schemas.openxmlformats.org/officeDocument/2006/relationships/oleObject" Target="../embeddings/oleObject142.bin"/><Relationship Id="rId4" Type="http://schemas.openxmlformats.org/officeDocument/2006/relationships/image" Target="../media/image118.wmf"/><Relationship Id="rId3" Type="http://schemas.openxmlformats.org/officeDocument/2006/relationships/oleObject" Target="../embeddings/oleObject141.bin"/><Relationship Id="rId2" Type="http://schemas.openxmlformats.org/officeDocument/2006/relationships/image" Target="../media/image114.wmf"/><Relationship Id="rId12" Type="http://schemas.openxmlformats.org/officeDocument/2006/relationships/vmlDrawing" Target="../drawings/vmlDrawing39.vml"/><Relationship Id="rId11" Type="http://schemas.openxmlformats.org/officeDocument/2006/relationships/slideLayout" Target="../slideLayouts/slideLayout1.xml"/><Relationship Id="rId10" Type="http://schemas.openxmlformats.org/officeDocument/2006/relationships/image" Target="../media/image121.wmf"/><Relationship Id="rId1" Type="http://schemas.openxmlformats.org/officeDocument/2006/relationships/oleObject" Target="../embeddings/oleObject140.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xml"/><Relationship Id="rId7" Type="http://schemas.openxmlformats.org/officeDocument/2006/relationships/image" Target="../media/image12.wmf"/><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14.wmf"/><Relationship Id="rId3" Type="http://schemas.openxmlformats.org/officeDocument/2006/relationships/oleObject" Target="../embeddings/oleObject8.bin"/><Relationship Id="rId2" Type="http://schemas.openxmlformats.org/officeDocument/2006/relationships/image" Target="../media/image13.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5"/>
          <p:cNvSpPr txBox="1">
            <a:spLocks noChangeArrowheads="1"/>
          </p:cNvSpPr>
          <p:nvPr/>
        </p:nvSpPr>
        <p:spPr bwMode="auto">
          <a:xfrm>
            <a:off x="2363699" y="4810815"/>
            <a:ext cx="583933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eaLnBrk="1" hangingPunct="1">
              <a:defRPr/>
            </a:pPr>
            <a:r>
              <a:rPr lang="zh-CN" altLang="en-US" sz="28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177175"/>
            <a:ext cx="12192000" cy="840468"/>
          </a:xfrm>
          <a:prstGeom prst="rect">
            <a:avLst/>
          </a:prstGeom>
          <a:solidFill>
            <a:srgbClr val="0096F0"/>
          </a:solidFill>
          <a:ln>
            <a:noFill/>
          </a:ln>
        </p:spPr>
        <p:txBody>
          <a:bodyPr anchor="b">
            <a:normAutofit fontScale="97500"/>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rPr>
              <a:t>人工智能之机器学习</a:t>
            </a:r>
            <a:endPar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endParaRPr>
          </a:p>
        </p:txBody>
      </p:sp>
      <p:pic>
        <p:nvPicPr>
          <p:cNvPr id="8" name="图片 1" descr="wps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682990" y="4775413"/>
            <a:ext cx="1673860" cy="608330"/>
          </a:xfrm>
          <a:prstGeom prst="rect">
            <a:avLst/>
          </a:prstGeom>
          <a:noFill/>
          <a:ln>
            <a:noFill/>
          </a:ln>
        </p:spPr>
      </p:pic>
      <p:sp>
        <p:nvSpPr>
          <p:cNvPr id="10" name="副标题 2"/>
          <p:cNvSpPr>
            <a:spLocks noGrp="1"/>
          </p:cNvSpPr>
          <p:nvPr>
            <p:ph type="subTitle" idx="4294967295"/>
          </p:nvPr>
        </p:nvSpPr>
        <p:spPr>
          <a:xfrm>
            <a:off x="2980690" y="2637790"/>
            <a:ext cx="6593205" cy="1655445"/>
          </a:xfrm>
          <a:ln w="9525">
            <a:noFill/>
            <a:miter/>
          </a:ln>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r>
              <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隐马尔可夫模型</a:t>
            </a:r>
            <a:endPar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r>
              <a:rPr lang="zh-CN" alt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主讲人：</a:t>
            </a:r>
            <a:r>
              <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Gerry</a:t>
            </a:r>
            <a:endPar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HMM</a:t>
            </a:r>
            <a:endParaRPr lang="en-US" altLang="zh-CN"/>
          </a:p>
        </p:txBody>
      </p:sp>
      <p:grpSp>
        <p:nvGrpSpPr>
          <p:cNvPr id="37" name="组合 36"/>
          <p:cNvGrpSpPr/>
          <p:nvPr/>
        </p:nvGrpSpPr>
        <p:grpSpPr>
          <a:xfrm>
            <a:off x="817880" y="1307465"/>
            <a:ext cx="10707370" cy="2346960"/>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a:endCxn id="13" idx="2"/>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lstStyle/>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sp>
        <p:nvSpPr>
          <p:cNvPr id="38" name="内容占位符 37"/>
          <p:cNvSpPr>
            <a:spLocks noGrp="1"/>
          </p:cNvSpPr>
          <p:nvPr>
            <p:ph idx="13"/>
          </p:nvPr>
        </p:nvSpPr>
        <p:spPr>
          <a:xfrm>
            <a:off x="506095" y="3910965"/>
            <a:ext cx="11178540" cy="2386330"/>
          </a:xfrm>
        </p:spPr>
        <p:txBody>
          <a:bodyPr/>
          <a:lstStyle/>
          <a:p>
            <a:r>
              <a:rPr lang="en-US" altLang="zh-CN"/>
              <a:t> z</a:t>
            </a:r>
            <a:r>
              <a:rPr lang="en-US" altLang="zh-CN" baseline="-25000"/>
              <a:t>1</a:t>
            </a:r>
            <a:r>
              <a:rPr lang="en-US" altLang="zh-CN"/>
              <a:t>,z</a:t>
            </a:r>
            <a:r>
              <a:rPr lang="en-US" altLang="zh-CN" baseline="-25000"/>
              <a:t>2</a:t>
            </a:r>
            <a:r>
              <a:rPr lang="en-US" altLang="zh-CN"/>
              <a:t>...,z</a:t>
            </a:r>
            <a:r>
              <a:rPr lang="en-US" altLang="zh-CN" baseline="-25000"/>
              <a:t>n</a:t>
            </a:r>
            <a:r>
              <a:rPr lang="zh-CN" altLang="en-US"/>
              <a:t>是不可观测的状态，</a:t>
            </a:r>
            <a:r>
              <a:rPr lang="en-US" altLang="zh-CN"/>
              <a:t>x</a:t>
            </a:r>
            <a:r>
              <a:rPr lang="en-US" altLang="zh-CN" baseline="-25000"/>
              <a:t>1</a:t>
            </a:r>
            <a:r>
              <a:rPr lang="en-US" altLang="zh-CN"/>
              <a:t>,x</a:t>
            </a:r>
            <a:r>
              <a:rPr lang="en-US" altLang="zh-CN" baseline="-25000"/>
              <a:t>2</a:t>
            </a:r>
            <a:r>
              <a:rPr lang="en-US" altLang="zh-CN"/>
              <a:t>,...x</a:t>
            </a:r>
            <a:r>
              <a:rPr lang="en-US" altLang="zh-CN" baseline="-25000"/>
              <a:t>n</a:t>
            </a:r>
            <a:r>
              <a:rPr lang="zh-CN" altLang="en-US"/>
              <a:t>是可观测到的序列；不可观测的状态决定可观测序列的值</a:t>
            </a:r>
            <a:r>
              <a:rPr lang="en-US" altLang="zh-CN"/>
              <a:t>(z</a:t>
            </a:r>
            <a:r>
              <a:rPr lang="zh-CN" altLang="en-US"/>
              <a:t>的取值决定</a:t>
            </a:r>
            <a:r>
              <a:rPr lang="en-US" altLang="zh-CN"/>
              <a:t>x</a:t>
            </a:r>
            <a:r>
              <a:rPr lang="zh-CN" altLang="en-US"/>
              <a:t>的取值</a:t>
            </a:r>
            <a:r>
              <a:rPr lang="en-US" altLang="zh-CN"/>
              <a:t>)</a:t>
            </a:r>
            <a:r>
              <a:rPr lang="zh-CN" altLang="en-US"/>
              <a:t>。</a:t>
            </a:r>
            <a:endParaRPr lang="zh-CN" altLang="en-US"/>
          </a:p>
          <a:p>
            <a:r>
              <a:rPr lang="zh-CN" altLang="en-US"/>
              <a:t> 在</a:t>
            </a:r>
            <a:r>
              <a:rPr lang="en-US" altLang="zh-CN">
                <a:sym typeface="+mn-ea"/>
              </a:rPr>
              <a:t>z</a:t>
            </a:r>
            <a:r>
              <a:rPr lang="en-US" altLang="zh-CN" baseline="-25000">
                <a:sym typeface="+mn-ea"/>
              </a:rPr>
              <a:t>1</a:t>
            </a:r>
            <a:r>
              <a:rPr lang="zh-CN" altLang="en-US"/>
              <a:t>、</a:t>
            </a:r>
            <a:r>
              <a:rPr lang="en-US" altLang="zh-CN">
                <a:sym typeface="+mn-ea"/>
              </a:rPr>
              <a:t>z</a:t>
            </a:r>
            <a:r>
              <a:rPr lang="en-US" altLang="zh-CN" baseline="-25000">
                <a:sym typeface="+mn-ea"/>
              </a:rPr>
              <a:t>2</a:t>
            </a:r>
            <a:r>
              <a:rPr lang="zh-CN" altLang="en-US"/>
              <a:t>不可观测的情况下，</a:t>
            </a:r>
            <a:r>
              <a:rPr lang="en-US" altLang="zh-CN">
                <a:sym typeface="+mn-ea"/>
              </a:rPr>
              <a:t>x</a:t>
            </a:r>
            <a:r>
              <a:rPr lang="en-US" altLang="zh-CN" baseline="-25000">
                <a:sym typeface="+mn-ea"/>
              </a:rPr>
              <a:t>1</a:t>
            </a:r>
            <a:r>
              <a:rPr lang="zh-CN" altLang="en-US"/>
              <a:t>和</a:t>
            </a:r>
            <a:r>
              <a:rPr lang="en-US" altLang="zh-CN">
                <a:sym typeface="+mn-ea"/>
              </a:rPr>
              <a:t>z</a:t>
            </a:r>
            <a:r>
              <a:rPr lang="en-US" altLang="zh-CN" baseline="-25000">
                <a:sym typeface="+mn-ea"/>
              </a:rPr>
              <a:t>2</a:t>
            </a:r>
            <a:r>
              <a:rPr lang="zh-CN" altLang="en-US"/>
              <a:t>独立吗？</a:t>
            </a:r>
            <a:r>
              <a:rPr lang="en-US" altLang="zh-CN">
                <a:sym typeface="+mn-ea"/>
              </a:rPr>
              <a:t>x</a:t>
            </a:r>
            <a:r>
              <a:rPr lang="en-US" altLang="zh-CN" baseline="-25000">
                <a:sym typeface="+mn-ea"/>
              </a:rPr>
              <a:t>1</a:t>
            </a:r>
            <a:r>
              <a:rPr lang="zh-CN" altLang="en-US"/>
              <a:t>和</a:t>
            </a:r>
            <a:r>
              <a:rPr lang="en-US" altLang="zh-CN">
                <a:sym typeface="+mn-ea"/>
              </a:rPr>
              <a:t>x</a:t>
            </a:r>
            <a:r>
              <a:rPr lang="en-US" altLang="zh-CN" baseline="-25000">
                <a:sym typeface="+mn-ea"/>
              </a:rPr>
              <a:t>2</a:t>
            </a:r>
            <a:r>
              <a:rPr lang="zh-CN" altLang="en-US"/>
              <a:t>独立吗？</a:t>
            </a:r>
            <a:endParaRPr lang="en-US" altLang="zh-CN"/>
          </a:p>
        </p:txBody>
      </p:sp>
      <p:sp>
        <p:nvSpPr>
          <p:cNvPr id="3" name="文本框 2"/>
          <p:cNvSpPr txBox="1"/>
          <p:nvPr/>
        </p:nvSpPr>
        <p:spPr>
          <a:xfrm>
            <a:off x="1997075" y="1299210"/>
            <a:ext cx="494665" cy="414020"/>
          </a:xfrm>
          <a:prstGeom prst="rect">
            <a:avLst/>
          </a:prstGeom>
          <a:noFill/>
        </p:spPr>
        <p:txBody>
          <a:bodyPr wrap="square" rtlCol="0">
            <a:spAutoFit/>
          </a:bodyPr>
          <a:p>
            <a:r>
              <a:rPr lang="en-US" altLang="zh-CN">
                <a:solidFill>
                  <a:srgbClr val="FF0000"/>
                </a:solidFill>
              </a:rPr>
              <a:t>C</a:t>
            </a:r>
            <a:endParaRPr lang="en-US" altLang="zh-CN">
              <a:solidFill>
                <a:srgbClr val="FF0000"/>
              </a:solidFill>
            </a:endParaRPr>
          </a:p>
        </p:txBody>
      </p:sp>
      <p:sp>
        <p:nvSpPr>
          <p:cNvPr id="5" name="文本框 4"/>
          <p:cNvSpPr txBox="1"/>
          <p:nvPr/>
        </p:nvSpPr>
        <p:spPr>
          <a:xfrm>
            <a:off x="817880" y="5746115"/>
            <a:ext cx="7698740" cy="414020"/>
          </a:xfrm>
          <a:prstGeom prst="rect">
            <a:avLst/>
          </a:prstGeom>
          <a:noFill/>
        </p:spPr>
        <p:txBody>
          <a:bodyPr wrap="none" rtlCol="0">
            <a:spAutoFit/>
          </a:bodyPr>
          <a:p>
            <a:r>
              <a:rPr lang="en-US" altLang="zh-CN"/>
              <a:t>z1</a:t>
            </a:r>
            <a:r>
              <a:rPr lang="zh-CN" altLang="en-US"/>
              <a:t>不知道的情况下，</a:t>
            </a:r>
            <a:r>
              <a:rPr lang="en-US" altLang="zh-CN"/>
              <a:t>x1,z2</a:t>
            </a:r>
            <a:r>
              <a:rPr lang="zh-CN" altLang="en-US"/>
              <a:t>独立，</a:t>
            </a:r>
            <a:r>
              <a:rPr lang="en-US" altLang="zh-CN"/>
              <a:t>z1,z2</a:t>
            </a:r>
            <a:r>
              <a:rPr lang="zh-CN" altLang="en-US"/>
              <a:t>不知道的情况下，</a:t>
            </a:r>
            <a:r>
              <a:rPr lang="en-US" altLang="zh-CN"/>
              <a:t>x1,x2</a:t>
            </a:r>
            <a:r>
              <a:rPr lang="zh-CN" altLang="en-US"/>
              <a:t>独立</a:t>
            </a:r>
            <a:endParaRPr lang="zh-CN" altLang="en-US"/>
          </a:p>
        </p:txBody>
      </p:sp>
      <p:sp>
        <p:nvSpPr>
          <p:cNvPr id="6" name="文本框 5"/>
          <p:cNvSpPr txBox="1"/>
          <p:nvPr/>
        </p:nvSpPr>
        <p:spPr>
          <a:xfrm>
            <a:off x="889635" y="6274435"/>
            <a:ext cx="7653655" cy="414020"/>
          </a:xfrm>
          <a:prstGeom prst="rect">
            <a:avLst/>
          </a:prstGeom>
          <a:noFill/>
        </p:spPr>
        <p:txBody>
          <a:bodyPr wrap="square" rtlCol="0">
            <a:spAutoFit/>
          </a:bodyPr>
          <a:p>
            <a:r>
              <a:rPr lang="en-US" altLang="zh-CN"/>
              <a:t>x1,x2,x....xn</a:t>
            </a:r>
            <a:r>
              <a:rPr lang="zh-CN" altLang="en-US"/>
              <a:t>之间存在着时间的</a:t>
            </a:r>
            <a:r>
              <a:rPr lang="zh-CN" altLang="en-US"/>
              <a:t>依赖关系</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HMM</a:t>
            </a:r>
            <a:r>
              <a:rPr lang="zh-CN" altLang="en-US"/>
              <a:t>由隐含状态</a:t>
            </a:r>
            <a:r>
              <a:rPr lang="en-US" altLang="zh-CN"/>
              <a:t>S</a:t>
            </a:r>
            <a:r>
              <a:rPr lang="zh-CN" altLang="en-US"/>
              <a:t>、可观测状态</a:t>
            </a:r>
            <a:r>
              <a:rPr lang="en-US" altLang="zh-CN"/>
              <a:t>O</a:t>
            </a:r>
            <a:r>
              <a:rPr lang="zh-CN" altLang="en-US"/>
              <a:t>、初始状态概率矩阵</a:t>
            </a:r>
            <a:r>
              <a:rPr lang="en-US" altLang="zh-CN"/>
              <a:t>/</a:t>
            </a:r>
            <a:r>
              <a:rPr lang="zh-CN" altLang="en-US"/>
              <a:t>向量</a:t>
            </a:r>
            <a:r>
              <a:rPr lang="en-US" altLang="zh-CN"/>
              <a:t>π</a:t>
            </a:r>
            <a:r>
              <a:rPr lang="zh-CN" altLang="en-US"/>
              <a:t>、隐含状态转移概率矩阵</a:t>
            </a:r>
            <a:r>
              <a:rPr lang="en-US" altLang="zh-CN"/>
              <a:t>A</a:t>
            </a:r>
            <a:r>
              <a:rPr lang="zh-CN" altLang="en-US"/>
              <a:t>、可观测值转移矩阵</a:t>
            </a:r>
            <a:r>
              <a:rPr lang="en-US" altLang="zh-CN"/>
              <a:t>B(</a:t>
            </a:r>
            <a:r>
              <a:rPr lang="zh-CN" altLang="en-US"/>
              <a:t>又称为混淆矩阵，</a:t>
            </a:r>
            <a:r>
              <a:rPr lang="en-US" altLang="zh-CN"/>
              <a:t>Confusion Matrix)</a:t>
            </a:r>
            <a:r>
              <a:rPr lang="zh-CN" altLang="en-US"/>
              <a:t>；</a:t>
            </a:r>
            <a:endParaRPr lang="zh-CN" altLang="en-US"/>
          </a:p>
          <a:p>
            <a:r>
              <a:rPr lang="zh-CN" altLang="en-US"/>
              <a:t> </a:t>
            </a:r>
            <a:r>
              <a:rPr lang="en-US" altLang="zh-CN"/>
              <a:t>π</a:t>
            </a:r>
            <a:r>
              <a:rPr lang="zh-CN" altLang="en-US"/>
              <a:t>和</a:t>
            </a:r>
            <a:r>
              <a:rPr lang="en-US" altLang="zh-CN"/>
              <a:t>A</a:t>
            </a:r>
            <a:r>
              <a:rPr lang="zh-CN" altLang="en-US"/>
              <a:t>决定了状态序列，</a:t>
            </a:r>
            <a:r>
              <a:rPr lang="en-US" altLang="zh-CN"/>
              <a:t>B</a:t>
            </a:r>
            <a:r>
              <a:rPr lang="zh-CN" altLang="en-US"/>
              <a:t>决定观测序列，因此</a:t>
            </a:r>
            <a:r>
              <a:rPr lang="en-US" altLang="zh-CN"/>
              <a:t>HMM</a:t>
            </a:r>
            <a:r>
              <a:rPr lang="zh-CN" altLang="en-US"/>
              <a:t>可以使用三元符号表示，称为</a:t>
            </a:r>
            <a:r>
              <a:rPr lang="en-US" altLang="zh-CN"/>
              <a:t>HMM</a:t>
            </a:r>
            <a:r>
              <a:rPr lang="zh-CN" altLang="en-US"/>
              <a:t>的三元素：</a:t>
            </a:r>
            <a:endParaRPr lang="zh-CN" altLang="en-US"/>
          </a:p>
        </p:txBody>
      </p:sp>
      <p:sp>
        <p:nvSpPr>
          <p:cNvPr id="4" name="标题 3"/>
          <p:cNvSpPr>
            <a:spLocks noGrp="1"/>
          </p:cNvSpPr>
          <p:nvPr>
            <p:ph type="title"/>
          </p:nvPr>
        </p:nvSpPr>
        <p:spPr/>
        <p:txBody>
          <a:bodyPr/>
          <a:lstStyle/>
          <a:p>
            <a:r>
              <a:rPr lang="en-US" altLang="zh-CN"/>
              <a:t>HMM</a:t>
            </a:r>
            <a:endParaRPr lang="en-US" altLang="zh-CN"/>
          </a:p>
        </p:txBody>
      </p:sp>
      <p:graphicFrame>
        <p:nvGraphicFramePr>
          <p:cNvPr id="5" name="对象 4">
            <a:hlinkClick r:id="" action="ppaction://ole?verb=0"/>
          </p:cNvPr>
          <p:cNvGraphicFramePr>
            <a:graphicFrameLocks noChangeAspect="1"/>
          </p:cNvGraphicFramePr>
          <p:nvPr/>
        </p:nvGraphicFramePr>
        <p:xfrm>
          <a:off x="2995930" y="3860800"/>
          <a:ext cx="3578860" cy="965835"/>
        </p:xfrm>
        <a:graphic>
          <a:graphicData uri="http://schemas.openxmlformats.org/presentationml/2006/ole">
            <mc:AlternateContent xmlns:mc="http://schemas.openxmlformats.org/markup-compatibility/2006">
              <mc:Choice xmlns:v="urn:schemas-microsoft-com:vml" Requires="v">
                <p:oleObj spid="_x0000_s2060"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2995930" y="3860800"/>
                        <a:ext cx="3578860" cy="96583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407035" y="1400810"/>
            <a:ext cx="4253865" cy="706755"/>
          </a:xfrm>
        </p:spPr>
        <p:txBody>
          <a:bodyPr/>
          <a:lstStyle/>
          <a:p>
            <a:r>
              <a:rPr lang="en-US" altLang="zh-CN"/>
              <a:t> S</a:t>
            </a:r>
            <a:r>
              <a:rPr lang="zh-CN" altLang="en-US"/>
              <a:t>是所有可能的状态集合：</a:t>
            </a:r>
            <a:endParaRPr lang="zh-CN" altLang="en-US"/>
          </a:p>
        </p:txBody>
      </p:sp>
      <p:sp>
        <p:nvSpPr>
          <p:cNvPr id="4" name="标题 3"/>
          <p:cNvSpPr>
            <a:spLocks noGrp="1"/>
          </p:cNvSpPr>
          <p:nvPr>
            <p:ph type="title"/>
          </p:nvPr>
        </p:nvSpPr>
        <p:spPr/>
        <p:txBody>
          <a:bodyPr/>
          <a:lstStyle/>
          <a:p>
            <a:r>
              <a:rPr lang="en-US" altLang="zh-CN"/>
              <a:t>HMM</a:t>
            </a:r>
            <a:r>
              <a:rPr lang="zh-CN" altLang="en-US"/>
              <a:t>参数说明</a:t>
            </a:r>
            <a:endParaRPr lang="zh-CN" altLang="en-US"/>
          </a:p>
        </p:txBody>
      </p:sp>
      <p:graphicFrame>
        <p:nvGraphicFramePr>
          <p:cNvPr id="6" name="对象 5">
            <a:hlinkClick r:id="" action="ppaction://ole?verb=0"/>
          </p:cNvPr>
          <p:cNvGraphicFramePr>
            <a:graphicFrameLocks noChangeAspect="1"/>
          </p:cNvGraphicFramePr>
          <p:nvPr/>
        </p:nvGraphicFramePr>
        <p:xfrm>
          <a:off x="4399915" y="1186180"/>
          <a:ext cx="4979035" cy="1135380"/>
        </p:xfrm>
        <a:graphic>
          <a:graphicData uri="http://schemas.openxmlformats.org/presentationml/2006/ole">
            <mc:AlternateContent xmlns:mc="http://schemas.openxmlformats.org/markup-compatibility/2006">
              <mc:Choice xmlns:v="urn:schemas-microsoft-com:vml" Requires="v">
                <p:oleObj spid="_x0000_s19494" name="" r:id="rId1" imgW="1002665" imgH="228600" progId="Equation.KSEE3">
                  <p:embed/>
                </p:oleObj>
              </mc:Choice>
              <mc:Fallback>
                <p:oleObj name="" r:id="rId1" imgW="1002665" imgH="228600" progId="Equation.KSEE3">
                  <p:embed/>
                  <p:pic>
                    <p:nvPicPr>
                      <p:cNvPr id="0" name="图片 2049"/>
                      <p:cNvPicPr/>
                      <p:nvPr/>
                    </p:nvPicPr>
                    <p:blipFill>
                      <a:blip r:embed="rId2"/>
                      <a:stretch>
                        <a:fillRect/>
                      </a:stretch>
                    </p:blipFill>
                    <p:spPr>
                      <a:xfrm>
                        <a:off x="4399915" y="1186180"/>
                        <a:ext cx="4979035" cy="1135380"/>
                      </a:xfrm>
                      <a:prstGeom prst="rect">
                        <a:avLst/>
                      </a:prstGeom>
                    </p:spPr>
                  </p:pic>
                </p:oleObj>
              </mc:Fallback>
            </mc:AlternateContent>
          </a:graphicData>
        </a:graphic>
      </p:graphicFrame>
      <p:grpSp>
        <p:nvGrpSpPr>
          <p:cNvPr id="14" name="组合 13"/>
          <p:cNvGrpSpPr/>
          <p:nvPr/>
        </p:nvGrpSpPr>
        <p:grpSpPr>
          <a:xfrm>
            <a:off x="428625" y="2492375"/>
            <a:ext cx="8950325" cy="1045210"/>
            <a:chOff x="675" y="3386"/>
            <a:chExt cx="14095" cy="1646"/>
          </a:xfrm>
        </p:grpSpPr>
        <p:graphicFrame>
          <p:nvGraphicFramePr>
            <p:cNvPr id="7" name="对象 6">
              <a:hlinkClick r:id="" action="ppaction://ole?verb=0"/>
            </p:cNvPr>
            <p:cNvGraphicFramePr>
              <a:graphicFrameLocks noChangeAspect="1"/>
            </p:cNvGraphicFramePr>
            <p:nvPr/>
          </p:nvGraphicFramePr>
          <p:xfrm>
            <a:off x="6998" y="3386"/>
            <a:ext cx="7772" cy="1646"/>
          </p:xfrm>
          <a:graphic>
            <a:graphicData uri="http://schemas.openxmlformats.org/presentationml/2006/ole">
              <mc:AlternateContent xmlns:mc="http://schemas.openxmlformats.org/markup-compatibility/2006">
                <mc:Choice xmlns:v="urn:schemas-microsoft-com:vml" Requires="v">
                  <p:oleObj spid="_x0000_s19495" name="" r:id="rId3" imgW="1079500" imgH="228600" progId="Equation.KSEE3">
                    <p:embed/>
                  </p:oleObj>
                </mc:Choice>
                <mc:Fallback>
                  <p:oleObj name="" r:id="rId3" imgW="1079500" imgH="228600" progId="Equation.KSEE3">
                    <p:embed/>
                    <p:pic>
                      <p:nvPicPr>
                        <p:cNvPr id="0" name="图片 2050"/>
                        <p:cNvPicPr/>
                        <p:nvPr/>
                      </p:nvPicPr>
                      <p:blipFill>
                        <a:blip r:embed="rId4"/>
                        <a:stretch>
                          <a:fillRect/>
                        </a:stretch>
                      </p:blipFill>
                      <p:spPr>
                        <a:xfrm>
                          <a:off x="6998" y="3386"/>
                          <a:ext cx="7772" cy="1646"/>
                        </a:xfrm>
                        <a:prstGeom prst="rect">
                          <a:avLst/>
                        </a:prstGeom>
                      </p:spPr>
                    </p:pic>
                  </p:oleObj>
                </mc:Fallback>
              </mc:AlternateContent>
            </a:graphicData>
          </a:graphic>
        </p:graphicFrame>
        <p:sp>
          <p:nvSpPr>
            <p:cNvPr id="5" name="内容占位符 2"/>
            <p:cNvSpPr>
              <a:spLocks noGrp="1"/>
            </p:cNvSpPr>
            <p:nvPr/>
          </p:nvSpPr>
          <p:spPr>
            <a:xfrm>
              <a:off x="675" y="3386"/>
              <a:ext cx="6699" cy="1113"/>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SzPct val="80000"/>
                <a:buFontTx/>
                <a:buBlip>
                  <a:blip r:embed="rId5"/>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6"/>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O</a:t>
              </a:r>
              <a:r>
                <a:rPr lang="zh-CN" altLang="en-US"/>
                <a:t>是所有可能的观测集合：</a:t>
              </a:r>
              <a:endParaRPr lang="zh-CN" altLang="en-US"/>
            </a:p>
          </p:txBody>
        </p:sp>
      </p:grpSp>
      <p:sp>
        <p:nvSpPr>
          <p:cNvPr id="8" name="内容占位符 2"/>
          <p:cNvSpPr>
            <a:spLocks noGrp="1"/>
          </p:cNvSpPr>
          <p:nvPr/>
        </p:nvSpPr>
        <p:spPr>
          <a:xfrm>
            <a:off x="320040" y="3804920"/>
            <a:ext cx="10520680" cy="706755"/>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SzPct val="80000"/>
              <a:buFontTx/>
              <a:buBlip>
                <a:blip r:embed="rId5"/>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6"/>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I</a:t>
            </a:r>
            <a:r>
              <a:rPr lang="zh-CN" altLang="en-US"/>
              <a:t>是长度为</a:t>
            </a:r>
            <a:r>
              <a:rPr lang="en-US" altLang="zh-CN"/>
              <a:t>T</a:t>
            </a:r>
            <a:r>
              <a:rPr lang="zh-CN" altLang="en-US"/>
              <a:t>的状态序列，</a:t>
            </a:r>
            <a:r>
              <a:rPr lang="en-US" altLang="zh-CN"/>
              <a:t>Q</a:t>
            </a:r>
            <a:r>
              <a:rPr lang="zh-CN" altLang="en-US"/>
              <a:t>是对应的观测序列</a:t>
            </a:r>
            <a:endParaRPr lang="zh-CN" altLang="en-US"/>
          </a:p>
        </p:txBody>
      </p:sp>
      <p:grpSp>
        <p:nvGrpSpPr>
          <p:cNvPr id="13" name="组合 12"/>
          <p:cNvGrpSpPr/>
          <p:nvPr/>
        </p:nvGrpSpPr>
        <p:grpSpPr>
          <a:xfrm>
            <a:off x="953770" y="4751705"/>
            <a:ext cx="10438765" cy="1074420"/>
            <a:chOff x="1564" y="6944"/>
            <a:chExt cx="16439" cy="1692"/>
          </a:xfrm>
        </p:grpSpPr>
        <p:graphicFrame>
          <p:nvGraphicFramePr>
            <p:cNvPr id="9" name="对象 8">
              <a:hlinkClick r:id="" action="ppaction://ole?verb=0"/>
            </p:cNvPr>
            <p:cNvGraphicFramePr>
              <a:graphicFrameLocks noChangeAspect="1"/>
            </p:cNvGraphicFramePr>
            <p:nvPr/>
          </p:nvGraphicFramePr>
          <p:xfrm>
            <a:off x="1564" y="6948"/>
            <a:ext cx="7151" cy="1689"/>
          </p:xfrm>
          <a:graphic>
            <a:graphicData uri="http://schemas.openxmlformats.org/presentationml/2006/ole">
              <mc:AlternateContent xmlns:mc="http://schemas.openxmlformats.org/markup-compatibility/2006">
                <mc:Choice xmlns:v="urn:schemas-microsoft-com:vml" Requires="v">
                  <p:oleObj spid="_x0000_s19496" name="" r:id="rId8" imgW="914400" imgH="215900" progId="Equation.KSEE3">
                    <p:embed/>
                  </p:oleObj>
                </mc:Choice>
                <mc:Fallback>
                  <p:oleObj name="" r:id="rId8" imgW="914400" imgH="215900" progId="Equation.KSEE3">
                    <p:embed/>
                    <p:pic>
                      <p:nvPicPr>
                        <p:cNvPr id="0" name="图片 2049"/>
                        <p:cNvPicPr/>
                        <p:nvPr/>
                      </p:nvPicPr>
                      <p:blipFill>
                        <a:blip r:embed="rId9"/>
                        <a:stretch>
                          <a:fillRect/>
                        </a:stretch>
                      </p:blipFill>
                      <p:spPr>
                        <a:xfrm>
                          <a:off x="1564" y="6948"/>
                          <a:ext cx="7151" cy="168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0231" y="6944"/>
            <a:ext cx="7772" cy="1555"/>
          </p:xfrm>
          <a:graphic>
            <a:graphicData uri="http://schemas.openxmlformats.org/presentationml/2006/ole">
              <mc:AlternateContent xmlns:mc="http://schemas.openxmlformats.org/markup-compatibility/2006">
                <mc:Choice xmlns:v="urn:schemas-microsoft-com:vml" Requires="v">
                  <p:oleObj spid="_x0000_s19497" name="" r:id="rId10" imgW="1079500" imgH="215900" progId="Equation.KSEE3">
                    <p:embed/>
                  </p:oleObj>
                </mc:Choice>
                <mc:Fallback>
                  <p:oleObj name="" r:id="rId10" imgW="1079500" imgH="215900" progId="Equation.KSEE3">
                    <p:embed/>
                    <p:pic>
                      <p:nvPicPr>
                        <p:cNvPr id="0" name="图片 2050"/>
                        <p:cNvPicPr/>
                        <p:nvPr/>
                      </p:nvPicPr>
                      <p:blipFill>
                        <a:blip r:embed="rId11"/>
                        <a:stretch>
                          <a:fillRect/>
                        </a:stretch>
                      </p:blipFill>
                      <p:spPr>
                        <a:xfrm>
                          <a:off x="10231" y="6944"/>
                          <a:ext cx="7772" cy="1555"/>
                        </a:xfrm>
                        <a:prstGeom prst="rect">
                          <a:avLst/>
                        </a:prstGeom>
                      </p:spPr>
                    </p:pic>
                  </p:oleObj>
                </mc:Fallback>
              </mc:AlternateContent>
            </a:graphicData>
          </a:graphic>
        </p:graphicFrame>
      </p:gr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19498" name="" r:id="rId12" imgW="800100" imgH="215900" progId="Equation.KSEE3">
                  <p:embed/>
                </p:oleObj>
              </mc:Choice>
              <mc:Fallback>
                <p:oleObj name="" r:id="rId12" imgW="800100" imgH="215900" progId="Equation.KSEE3">
                  <p:embed/>
                  <p:pic>
                    <p:nvPicPr>
                      <p:cNvPr id="0" name="图片 2048"/>
                      <p:cNvPicPr/>
                      <p:nvPr/>
                    </p:nvPicPr>
                    <p:blipFill>
                      <a:blip r:embed="rId13"/>
                      <a:stretch>
                        <a:fillRect/>
                      </a:stretch>
                    </p:blipFill>
                    <p:spPr>
                      <a:xfrm>
                        <a:off x="7136130" y="262255"/>
                        <a:ext cx="2651760" cy="715645"/>
                      </a:xfrm>
                      <a:prstGeom prst="rect">
                        <a:avLst/>
                      </a:prstGeom>
                    </p:spPr>
                  </p:pic>
                </p:oleObj>
              </mc:Fallback>
            </mc:AlternateContent>
          </a:graphicData>
        </a:graphic>
      </p:graphicFrame>
      <p:sp>
        <p:nvSpPr>
          <p:cNvPr id="2" name="文本框 1"/>
          <p:cNvSpPr txBox="1"/>
          <p:nvPr/>
        </p:nvSpPr>
        <p:spPr>
          <a:xfrm>
            <a:off x="6999605" y="3991610"/>
            <a:ext cx="4843780" cy="414020"/>
          </a:xfrm>
          <a:prstGeom prst="rect">
            <a:avLst/>
          </a:prstGeom>
          <a:noFill/>
        </p:spPr>
        <p:txBody>
          <a:bodyPr wrap="square" rtlCol="0">
            <a:spAutoFit/>
          </a:bodyPr>
          <a:p>
            <a:r>
              <a:rPr lang="zh-CN" altLang="en-US"/>
              <a:t>即：</a:t>
            </a:r>
            <a:r>
              <a:rPr lang="en-US" altLang="zh-CN"/>
              <a:t>I</a:t>
            </a:r>
            <a:r>
              <a:rPr lang="zh-CN" altLang="en-US"/>
              <a:t>是上页中的</a:t>
            </a:r>
            <a:r>
              <a:rPr lang="en-US" altLang="zh-CN"/>
              <a:t>Z1...Zn,Q</a:t>
            </a:r>
            <a:r>
              <a:rPr lang="zh-CN" altLang="en-US"/>
              <a:t>是</a:t>
            </a:r>
            <a:r>
              <a:rPr lang="en-US" altLang="zh-CN"/>
              <a:t>X1...Xn</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A</a:t>
            </a:r>
            <a:r>
              <a:rPr lang="zh-CN" altLang="en-US"/>
              <a:t>是隐含状态转移概率矩阵</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a</a:t>
            </a:r>
            <a:r>
              <a:rPr lang="en-US" altLang="zh-CN" baseline="-25000"/>
              <a:t>ij</a:t>
            </a:r>
            <a:r>
              <a:rPr lang="zh-CN" altLang="en-US"/>
              <a:t>是在时刻</a:t>
            </a:r>
            <a:r>
              <a:rPr lang="en-US" altLang="zh-CN"/>
              <a:t>t</a:t>
            </a:r>
            <a:r>
              <a:rPr lang="zh-CN" altLang="en-US"/>
              <a:t>处于状态</a:t>
            </a:r>
            <a:r>
              <a:rPr lang="en-US" altLang="zh-CN"/>
              <a:t>s</a:t>
            </a:r>
            <a:r>
              <a:rPr lang="en-US" altLang="zh-CN" baseline="-25000">
                <a:sym typeface="+mn-ea"/>
              </a:rPr>
              <a:t>i</a:t>
            </a:r>
            <a:r>
              <a:rPr lang="zh-CN" altLang="en-US"/>
              <a:t>的条件下时刻</a:t>
            </a:r>
            <a:r>
              <a:rPr lang="en-US" altLang="zh-CN"/>
              <a:t>t+1</a:t>
            </a:r>
            <a:r>
              <a:rPr lang="zh-CN" altLang="en-US"/>
              <a:t>转移到状态</a:t>
            </a:r>
            <a:r>
              <a:rPr lang="en-US" altLang="zh-CN"/>
              <a:t>s</a:t>
            </a:r>
            <a:r>
              <a:rPr lang="en-US" altLang="zh-CN" baseline="-25000">
                <a:sym typeface="+mn-ea"/>
              </a:rPr>
              <a:t>j</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3098"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47440" y="1252220"/>
          <a:ext cx="5738495" cy="2811145"/>
        </p:xfrm>
        <a:graphic>
          <a:graphicData uri="http://schemas.openxmlformats.org/presentationml/2006/ole">
            <mc:AlternateContent xmlns:mc="http://schemas.openxmlformats.org/markup-compatibility/2006">
              <mc:Choice xmlns:v="urn:schemas-microsoft-com:vml" Requires="v">
                <p:oleObj spid="_x0000_s3099" name="" r:id="rId3" imgW="2044700" imgH="939800" progId="Equation.KSEE3">
                  <p:embed/>
                </p:oleObj>
              </mc:Choice>
              <mc:Fallback>
                <p:oleObj name="" r:id="rId3" imgW="2044700" imgH="939800" progId="Equation.KSEE3">
                  <p:embed/>
                  <p:pic>
                    <p:nvPicPr>
                      <p:cNvPr id="0" name="图片 3072"/>
                      <p:cNvPicPr/>
                      <p:nvPr/>
                    </p:nvPicPr>
                    <p:blipFill>
                      <a:blip r:embed="rId4"/>
                      <a:stretch>
                        <a:fillRect/>
                      </a:stretch>
                    </p:blipFill>
                    <p:spPr>
                      <a:xfrm>
                        <a:off x="3647440" y="1252220"/>
                        <a:ext cx="5738495" cy="28111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558290" y="3744595"/>
          <a:ext cx="3753485" cy="715010"/>
        </p:xfrm>
        <a:graphic>
          <a:graphicData uri="http://schemas.openxmlformats.org/presentationml/2006/ole">
            <mc:AlternateContent xmlns:mc="http://schemas.openxmlformats.org/markup-compatibility/2006">
              <mc:Choice xmlns:v="urn:schemas-microsoft-com:vml" Requires="v">
                <p:oleObj spid="_x0000_s3100" name="" r:id="rId5" imgW="1333500" imgH="254000" progId="Equation.KSEE3">
                  <p:embed/>
                </p:oleObj>
              </mc:Choice>
              <mc:Fallback>
                <p:oleObj name="" r:id="rId5" imgW="1333500" imgH="254000" progId="Equation.KSEE3">
                  <p:embed/>
                  <p:pic>
                    <p:nvPicPr>
                      <p:cNvPr id="0" name="图片 3073"/>
                      <p:cNvPicPr/>
                      <p:nvPr/>
                    </p:nvPicPr>
                    <p:blipFill>
                      <a:blip r:embed="rId6"/>
                      <a:stretch>
                        <a:fillRect/>
                      </a:stretch>
                    </p:blipFill>
                    <p:spPr>
                      <a:xfrm>
                        <a:off x="1558290" y="3744595"/>
                        <a:ext cx="3753485" cy="715010"/>
                      </a:xfrm>
                      <a:prstGeom prst="rect">
                        <a:avLst/>
                      </a:prstGeom>
                    </p:spPr>
                  </p:pic>
                </p:oleObj>
              </mc:Fallback>
            </mc:AlternateContent>
          </a:graphicData>
        </a:graphic>
      </p:graphicFrame>
      <p:sp>
        <p:nvSpPr>
          <p:cNvPr id="2" name="文本框 1"/>
          <p:cNvSpPr txBox="1"/>
          <p:nvPr/>
        </p:nvSpPr>
        <p:spPr>
          <a:xfrm>
            <a:off x="5887720" y="970915"/>
            <a:ext cx="3663315" cy="414020"/>
          </a:xfrm>
          <a:prstGeom prst="rect">
            <a:avLst/>
          </a:prstGeom>
          <a:noFill/>
        </p:spPr>
        <p:txBody>
          <a:bodyPr wrap="square" rtlCol="0">
            <a:spAutoFit/>
          </a:bodyPr>
          <a:p>
            <a:r>
              <a:rPr lang="en-US" altLang="zh-CN"/>
              <a:t>  </a:t>
            </a:r>
            <a:r>
              <a:rPr lang="en-US" altLang="zh-CN" b="1">
                <a:solidFill>
                  <a:srgbClr val="FF0000"/>
                </a:solidFill>
              </a:rPr>
              <a:t>S1	S2	          Sn</a:t>
            </a:r>
            <a:endParaRPr lang="en-US" altLang="zh-CN" b="1">
              <a:solidFill>
                <a:srgbClr val="FF0000"/>
              </a:solidFill>
            </a:endParaRPr>
          </a:p>
        </p:txBody>
      </p:sp>
      <p:sp>
        <p:nvSpPr>
          <p:cNvPr id="7" name="文本框 6"/>
          <p:cNvSpPr txBox="1"/>
          <p:nvPr/>
        </p:nvSpPr>
        <p:spPr>
          <a:xfrm>
            <a:off x="5248275" y="1384935"/>
            <a:ext cx="738505" cy="2676525"/>
          </a:xfrm>
          <a:prstGeom prst="rect">
            <a:avLst/>
          </a:prstGeom>
          <a:noFill/>
        </p:spPr>
        <p:txBody>
          <a:bodyPr wrap="square" rtlCol="0">
            <a:spAutoFit/>
          </a:bodyPr>
          <a:p>
            <a:r>
              <a:rPr lang="en-US" altLang="zh-CN" b="1">
                <a:solidFill>
                  <a:srgbClr val="FF0000"/>
                </a:solidFill>
              </a:rPr>
              <a:t>S1</a:t>
            </a:r>
            <a:endParaRPr lang="en-US" altLang="zh-CN" b="1">
              <a:solidFill>
                <a:srgbClr val="FF0000"/>
              </a:solidFill>
            </a:endParaRPr>
          </a:p>
          <a:p>
            <a:endParaRPr lang="en-US" altLang="zh-CN" b="1">
              <a:solidFill>
                <a:srgbClr val="FF0000"/>
              </a:solidFill>
            </a:endParaRPr>
          </a:p>
          <a:p>
            <a:r>
              <a:rPr lang="en-US" altLang="zh-CN" b="1">
                <a:solidFill>
                  <a:srgbClr val="FF0000"/>
                </a:solidFill>
              </a:rPr>
              <a:t>S2</a:t>
            </a:r>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r>
              <a:rPr lang="en-US" altLang="zh-CN" b="1">
                <a:solidFill>
                  <a:srgbClr val="FF0000"/>
                </a:solidFill>
              </a:rPr>
              <a:t>Sn</a:t>
            </a:r>
            <a:endParaRPr lang="en-US" altLang="zh-CN"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B</a:t>
            </a:r>
            <a:r>
              <a:rPr lang="zh-CN" altLang="en-US"/>
              <a:t>是可观测值转移概率矩阵</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b</a:t>
            </a:r>
            <a:r>
              <a:rPr lang="en-US" altLang="zh-CN" baseline="-25000"/>
              <a:t>ij</a:t>
            </a:r>
            <a:r>
              <a:rPr lang="zh-CN" altLang="en-US"/>
              <a:t>是在时刻</a:t>
            </a:r>
            <a:r>
              <a:rPr lang="en-US" altLang="zh-CN"/>
              <a:t>t</a:t>
            </a:r>
            <a:r>
              <a:rPr lang="zh-CN" altLang="en-US"/>
              <a:t>处于状态</a:t>
            </a:r>
            <a:r>
              <a:rPr lang="en-US" altLang="zh-CN"/>
              <a:t>s</a:t>
            </a:r>
            <a:r>
              <a:rPr lang="en-US" altLang="zh-CN" baseline="-25000">
                <a:sym typeface="+mn-ea"/>
              </a:rPr>
              <a:t>i</a:t>
            </a:r>
            <a:r>
              <a:rPr lang="zh-CN" altLang="en-US"/>
              <a:t>的条件下生成观测值</a:t>
            </a:r>
            <a:r>
              <a:rPr lang="en-US" altLang="zh-CN"/>
              <a:t>o</a:t>
            </a:r>
            <a:r>
              <a:rPr lang="en-US" altLang="zh-CN" baseline="-25000">
                <a:sym typeface="+mn-ea"/>
              </a:rPr>
              <a:t>j</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20504"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084955" y="1240155"/>
          <a:ext cx="5702935" cy="2811145"/>
        </p:xfrm>
        <a:graphic>
          <a:graphicData uri="http://schemas.openxmlformats.org/presentationml/2006/ole">
            <mc:AlternateContent xmlns:mc="http://schemas.openxmlformats.org/markup-compatibility/2006">
              <mc:Choice xmlns:v="urn:schemas-microsoft-com:vml" Requires="v">
                <p:oleObj spid="_x0000_s20505" name="" r:id="rId3" imgW="2032000" imgH="939800" progId="Equation.KSEE3">
                  <p:embed/>
                </p:oleObj>
              </mc:Choice>
              <mc:Fallback>
                <p:oleObj name="" r:id="rId3" imgW="2032000" imgH="939800" progId="Equation.KSEE3">
                  <p:embed/>
                  <p:pic>
                    <p:nvPicPr>
                      <p:cNvPr id="0" name="图片 3072"/>
                      <p:cNvPicPr/>
                      <p:nvPr/>
                    </p:nvPicPr>
                    <p:blipFill>
                      <a:blip r:embed="rId4"/>
                      <a:stretch>
                        <a:fillRect/>
                      </a:stretch>
                    </p:blipFill>
                    <p:spPr>
                      <a:xfrm>
                        <a:off x="4084955" y="1240155"/>
                        <a:ext cx="5702935" cy="28111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691005" y="3744595"/>
          <a:ext cx="3646805" cy="715010"/>
        </p:xfrm>
        <a:graphic>
          <a:graphicData uri="http://schemas.openxmlformats.org/presentationml/2006/ole">
            <mc:AlternateContent xmlns:mc="http://schemas.openxmlformats.org/markup-compatibility/2006">
              <mc:Choice xmlns:v="urn:schemas-microsoft-com:vml" Requires="v">
                <p:oleObj spid="_x0000_s20506" name="" r:id="rId5" imgW="1295400" imgH="254000" progId="Equation.KSEE3">
                  <p:embed/>
                </p:oleObj>
              </mc:Choice>
              <mc:Fallback>
                <p:oleObj name="" r:id="rId5" imgW="1295400" imgH="254000" progId="Equation.KSEE3">
                  <p:embed/>
                  <p:pic>
                    <p:nvPicPr>
                      <p:cNvPr id="0" name="图片 3073"/>
                      <p:cNvPicPr/>
                      <p:nvPr/>
                    </p:nvPicPr>
                    <p:blipFill>
                      <a:blip r:embed="rId6"/>
                      <a:stretch>
                        <a:fillRect/>
                      </a:stretch>
                    </p:blipFill>
                    <p:spPr>
                      <a:xfrm>
                        <a:off x="1691005" y="3744595"/>
                        <a:ext cx="3646805" cy="715010"/>
                      </a:xfrm>
                      <a:prstGeom prst="rect">
                        <a:avLst/>
                      </a:prstGeom>
                    </p:spPr>
                  </p:pic>
                </p:oleObj>
              </mc:Fallback>
            </mc:AlternateContent>
          </a:graphicData>
        </a:graphic>
      </p:graphicFrame>
      <p:sp>
        <p:nvSpPr>
          <p:cNvPr id="2" name="文本框 1"/>
          <p:cNvSpPr txBox="1"/>
          <p:nvPr/>
        </p:nvSpPr>
        <p:spPr>
          <a:xfrm>
            <a:off x="6360160" y="970915"/>
            <a:ext cx="3335020" cy="414020"/>
          </a:xfrm>
          <a:prstGeom prst="rect">
            <a:avLst/>
          </a:prstGeom>
          <a:noFill/>
        </p:spPr>
        <p:txBody>
          <a:bodyPr wrap="square" rtlCol="0">
            <a:spAutoFit/>
          </a:bodyPr>
          <a:p>
            <a:r>
              <a:rPr lang="en-US" altLang="zh-CN"/>
              <a:t>  </a:t>
            </a:r>
            <a:r>
              <a:rPr lang="en-US" altLang="zh-CN" b="1">
                <a:solidFill>
                  <a:srgbClr val="FF0000"/>
                </a:solidFill>
              </a:rPr>
              <a:t>O1	O2	       Om</a:t>
            </a:r>
            <a:endParaRPr lang="en-US" altLang="zh-CN" b="1">
              <a:solidFill>
                <a:srgbClr val="FF0000"/>
              </a:solidFill>
            </a:endParaRPr>
          </a:p>
        </p:txBody>
      </p:sp>
      <p:sp>
        <p:nvSpPr>
          <p:cNvPr id="8" name="文本框 7"/>
          <p:cNvSpPr txBox="1"/>
          <p:nvPr/>
        </p:nvSpPr>
        <p:spPr>
          <a:xfrm>
            <a:off x="5704840" y="1344930"/>
            <a:ext cx="606425" cy="2676525"/>
          </a:xfrm>
          <a:prstGeom prst="rect">
            <a:avLst/>
          </a:prstGeom>
          <a:noFill/>
        </p:spPr>
        <p:txBody>
          <a:bodyPr wrap="square" rtlCol="0">
            <a:spAutoFit/>
          </a:bodyPr>
          <a:p>
            <a:r>
              <a:rPr lang="en-US" altLang="zh-CN" b="1">
                <a:solidFill>
                  <a:srgbClr val="FF0000"/>
                </a:solidFill>
              </a:rPr>
              <a:t>S1</a:t>
            </a:r>
            <a:endParaRPr lang="en-US" altLang="zh-CN" b="1">
              <a:solidFill>
                <a:srgbClr val="FF0000"/>
              </a:solidFill>
            </a:endParaRPr>
          </a:p>
          <a:p>
            <a:endParaRPr lang="en-US" altLang="zh-CN" b="1">
              <a:solidFill>
                <a:srgbClr val="FF0000"/>
              </a:solidFill>
            </a:endParaRPr>
          </a:p>
          <a:p>
            <a:r>
              <a:rPr lang="en-US" altLang="zh-CN" b="1">
                <a:solidFill>
                  <a:srgbClr val="FF0000"/>
                </a:solidFill>
              </a:rPr>
              <a:t>S2</a:t>
            </a:r>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r>
              <a:rPr lang="en-US" altLang="zh-CN" b="1">
                <a:solidFill>
                  <a:srgbClr val="FF0000"/>
                </a:solidFill>
              </a:rPr>
              <a:t>Sn</a:t>
            </a:r>
            <a:endParaRPr lang="en-US" altLang="zh-CN"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π</a:t>
            </a:r>
            <a:r>
              <a:rPr lang="zh-CN" altLang="en-US"/>
              <a:t>是初始状态概率向量</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π</a:t>
            </a:r>
            <a:r>
              <a:rPr lang="en-US" altLang="zh-CN" baseline="-25000"/>
              <a:t>i</a:t>
            </a:r>
            <a:r>
              <a:rPr lang="zh-CN" altLang="en-US"/>
              <a:t>是在时刻</a:t>
            </a:r>
            <a:r>
              <a:rPr lang="en-US" altLang="zh-CN"/>
              <a:t>t=1</a:t>
            </a:r>
            <a:r>
              <a:rPr lang="zh-CN" altLang="en-US"/>
              <a:t>处于状态</a:t>
            </a:r>
            <a:r>
              <a:rPr lang="en-US" altLang="zh-CN"/>
              <a:t>s</a:t>
            </a:r>
            <a:r>
              <a:rPr lang="en-US" altLang="zh-CN" baseline="-25000">
                <a:sym typeface="+mn-ea"/>
              </a:rPr>
              <a:t>i</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4122"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2453958" y="2379345"/>
          <a:ext cx="6437630" cy="912495"/>
        </p:xfrm>
        <a:graphic>
          <a:graphicData uri="http://schemas.openxmlformats.org/presentationml/2006/ole">
            <mc:AlternateContent xmlns:mc="http://schemas.openxmlformats.org/markup-compatibility/2006">
              <mc:Choice xmlns:v="urn:schemas-microsoft-com:vml" Requires="v">
                <p:oleObj spid="_x0000_s4123" name="" r:id="rId3" imgW="1612900" imgH="228600" progId="Equation.KSEE3">
                  <p:embed/>
                </p:oleObj>
              </mc:Choice>
              <mc:Fallback>
                <p:oleObj name="" r:id="rId3" imgW="1612900" imgH="228600" progId="Equation.KSEE3">
                  <p:embed/>
                  <p:pic>
                    <p:nvPicPr>
                      <p:cNvPr id="0" name="图片 4096"/>
                      <p:cNvPicPr/>
                      <p:nvPr/>
                    </p:nvPicPr>
                    <p:blipFill>
                      <a:blip r:embed="rId4"/>
                      <a:stretch>
                        <a:fillRect/>
                      </a:stretch>
                    </p:blipFill>
                    <p:spPr>
                      <a:xfrm>
                        <a:off x="2453958" y="2379345"/>
                        <a:ext cx="6437630" cy="9124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663700" y="3617595"/>
          <a:ext cx="2613025" cy="692150"/>
        </p:xfrm>
        <a:graphic>
          <a:graphicData uri="http://schemas.openxmlformats.org/presentationml/2006/ole">
            <mc:AlternateContent xmlns:mc="http://schemas.openxmlformats.org/markup-compatibility/2006">
              <mc:Choice xmlns:v="urn:schemas-microsoft-com:vml" Requires="v">
                <p:oleObj spid="_x0000_s4124" name="" r:id="rId5" imgW="862965" imgH="228600" progId="Equation.KSEE3">
                  <p:embed/>
                </p:oleObj>
              </mc:Choice>
              <mc:Fallback>
                <p:oleObj name="" r:id="rId5" imgW="862965" imgH="228600" progId="Equation.KSEE3">
                  <p:embed/>
                  <p:pic>
                    <p:nvPicPr>
                      <p:cNvPr id="0" name="图片 4097"/>
                      <p:cNvPicPr/>
                      <p:nvPr/>
                    </p:nvPicPr>
                    <p:blipFill>
                      <a:blip r:embed="rId6"/>
                      <a:stretch>
                        <a:fillRect/>
                      </a:stretch>
                    </p:blipFill>
                    <p:spPr>
                      <a:xfrm>
                        <a:off x="1663700" y="3617595"/>
                        <a:ext cx="2613025" cy="69215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HMM</a:t>
            </a:r>
            <a:r>
              <a:rPr lang="zh-CN" altLang="en-US"/>
              <a:t>的两个基本性质</a:t>
            </a:r>
            <a:endParaRPr lang="zh-CN" altLang="en-US"/>
          </a:p>
        </p:txBody>
      </p:sp>
      <p:grpSp>
        <p:nvGrpSpPr>
          <p:cNvPr id="37" name="组合 36"/>
          <p:cNvGrpSpPr/>
          <p:nvPr/>
        </p:nvGrpSpPr>
        <p:grpSpPr>
          <a:xfrm>
            <a:off x="817880" y="1189355"/>
            <a:ext cx="10707370" cy="2346960"/>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lstStyle/>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 name="对象 5">
            <a:hlinkClick r:id="" action="ppaction://ole?verb=0"/>
          </p:cNvPr>
          <p:cNvGraphicFramePr>
            <a:graphicFrameLocks noChangeAspect="1"/>
          </p:cNvGraphicFramePr>
          <p:nvPr/>
        </p:nvGraphicFramePr>
        <p:xfrm>
          <a:off x="1826895" y="4017010"/>
          <a:ext cx="8128635" cy="864870"/>
        </p:xfrm>
        <a:graphic>
          <a:graphicData uri="http://schemas.openxmlformats.org/presentationml/2006/ole">
            <mc:AlternateContent xmlns:mc="http://schemas.openxmlformats.org/markup-compatibility/2006">
              <mc:Choice xmlns:v="urn:schemas-microsoft-com:vml" Requires="v">
                <p:oleObj spid="_x0000_s5139" name="" r:id="rId1" imgW="2387600" imgH="254000" progId="Equation.KSEE3">
                  <p:embed/>
                </p:oleObj>
              </mc:Choice>
              <mc:Fallback>
                <p:oleObj name="" r:id="rId1" imgW="2387600" imgH="254000" progId="Equation.KSEE3">
                  <p:embed/>
                  <p:pic>
                    <p:nvPicPr>
                      <p:cNvPr id="0" name="图片 5120"/>
                      <p:cNvPicPr/>
                      <p:nvPr/>
                    </p:nvPicPr>
                    <p:blipFill>
                      <a:blip r:embed="rId2"/>
                      <a:stretch>
                        <a:fillRect/>
                      </a:stretch>
                    </p:blipFill>
                    <p:spPr>
                      <a:xfrm>
                        <a:off x="1826895" y="4017010"/>
                        <a:ext cx="8128635" cy="86487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762125" y="5013325"/>
          <a:ext cx="8549640" cy="872490"/>
        </p:xfrm>
        <a:graphic>
          <a:graphicData uri="http://schemas.openxmlformats.org/presentationml/2006/ole">
            <mc:AlternateContent xmlns:mc="http://schemas.openxmlformats.org/markup-compatibility/2006">
              <mc:Choice xmlns:v="urn:schemas-microsoft-com:vml" Requires="v">
                <p:oleObj spid="_x0000_s5140" name="" r:id="rId3" imgW="2489200" imgH="254000" progId="Equation.KSEE3">
                  <p:embed/>
                </p:oleObj>
              </mc:Choice>
              <mc:Fallback>
                <p:oleObj name="" r:id="rId3" imgW="2489200" imgH="254000" progId="Equation.KSEE3">
                  <p:embed/>
                  <p:pic>
                    <p:nvPicPr>
                      <p:cNvPr id="0" name="图片 5121"/>
                      <p:cNvPicPr/>
                      <p:nvPr/>
                    </p:nvPicPr>
                    <p:blipFill>
                      <a:blip r:embed="rId4"/>
                      <a:stretch>
                        <a:fillRect/>
                      </a:stretch>
                    </p:blipFill>
                    <p:spPr>
                      <a:xfrm>
                        <a:off x="1762125" y="5013325"/>
                        <a:ext cx="8549640" cy="872490"/>
                      </a:xfrm>
                      <a:prstGeom prst="rect">
                        <a:avLst/>
                      </a:prstGeom>
                    </p:spPr>
                  </p:pic>
                </p:oleObj>
              </mc:Fallback>
            </mc:AlternateContent>
          </a:graphicData>
        </a:graphic>
      </p:graphicFrame>
      <p:sp>
        <p:nvSpPr>
          <p:cNvPr id="2" name="文本框 1"/>
          <p:cNvSpPr txBox="1"/>
          <p:nvPr/>
        </p:nvSpPr>
        <p:spPr>
          <a:xfrm>
            <a:off x="8589010" y="3662045"/>
            <a:ext cx="3105785" cy="414020"/>
          </a:xfrm>
          <a:prstGeom prst="rect">
            <a:avLst/>
          </a:prstGeom>
          <a:noFill/>
        </p:spPr>
        <p:txBody>
          <a:bodyPr wrap="square" rtlCol="0">
            <a:spAutoFit/>
          </a:bodyPr>
          <a:p>
            <a:r>
              <a:rPr lang="en-US" altLang="zh-CN"/>
              <a:t>It</a:t>
            </a:r>
            <a:r>
              <a:rPr lang="zh-CN" altLang="en-US"/>
              <a:t>的取值只受</a:t>
            </a:r>
            <a:r>
              <a:rPr lang="en-US" altLang="zh-CN"/>
              <a:t>It-1</a:t>
            </a:r>
            <a:r>
              <a:rPr lang="zh-CN" altLang="en-US"/>
              <a:t>影响</a:t>
            </a:r>
            <a:endParaRPr lang="zh-CN" altLang="en-US"/>
          </a:p>
        </p:txBody>
      </p:sp>
      <p:sp>
        <p:nvSpPr>
          <p:cNvPr id="3" name="文本框 2"/>
          <p:cNvSpPr txBox="1"/>
          <p:nvPr/>
        </p:nvSpPr>
        <p:spPr>
          <a:xfrm>
            <a:off x="8212455" y="5841365"/>
            <a:ext cx="3064510" cy="414020"/>
          </a:xfrm>
          <a:prstGeom prst="rect">
            <a:avLst/>
          </a:prstGeom>
          <a:noFill/>
        </p:spPr>
        <p:txBody>
          <a:bodyPr wrap="square" rtlCol="0">
            <a:spAutoFit/>
          </a:bodyPr>
          <a:p>
            <a:r>
              <a:rPr lang="en-US" altLang="zh-CN"/>
              <a:t>Qt</a:t>
            </a:r>
            <a:r>
              <a:rPr lang="zh-CN" altLang="en-US"/>
              <a:t>的取值只受</a:t>
            </a:r>
            <a:r>
              <a:rPr lang="en-US" altLang="zh-CN"/>
              <a:t>It</a:t>
            </a:r>
            <a:r>
              <a:rPr lang="zh-CN" altLang="en-US"/>
              <a:t>的影响</a:t>
            </a:r>
            <a:endParaRPr lang="zh-CN" altLang="en-US"/>
          </a:p>
        </p:txBody>
      </p:sp>
      <p:sp>
        <p:nvSpPr>
          <p:cNvPr id="5" name="文本框 4"/>
          <p:cNvSpPr txBox="1"/>
          <p:nvPr/>
        </p:nvSpPr>
        <p:spPr>
          <a:xfrm>
            <a:off x="676275" y="715645"/>
            <a:ext cx="10674985" cy="414020"/>
          </a:xfrm>
          <a:prstGeom prst="rect">
            <a:avLst/>
          </a:prstGeom>
          <a:noFill/>
        </p:spPr>
        <p:txBody>
          <a:bodyPr wrap="square" rtlCol="0">
            <a:spAutoFit/>
          </a:bodyPr>
          <a:p>
            <a:r>
              <a:rPr lang="en-US" altLang="zh-CN">
                <a:solidFill>
                  <a:srgbClr val="FF0000"/>
                </a:solidFill>
              </a:rPr>
              <a:t>I1		I2			In-1		In</a:t>
            </a:r>
            <a:endParaRPr lang="en-US" altLang="zh-CN">
              <a:solidFill>
                <a:srgbClr val="FF0000"/>
              </a:solidFill>
            </a:endParaRPr>
          </a:p>
        </p:txBody>
      </p:sp>
      <p:sp>
        <p:nvSpPr>
          <p:cNvPr id="9" name="文本框 8"/>
          <p:cNvSpPr txBox="1"/>
          <p:nvPr/>
        </p:nvSpPr>
        <p:spPr>
          <a:xfrm>
            <a:off x="607695" y="2299335"/>
            <a:ext cx="10240010" cy="414020"/>
          </a:xfrm>
          <a:prstGeom prst="rect">
            <a:avLst/>
          </a:prstGeom>
          <a:noFill/>
        </p:spPr>
        <p:txBody>
          <a:bodyPr wrap="square" rtlCol="0">
            <a:spAutoFit/>
          </a:bodyPr>
          <a:p>
            <a:r>
              <a:rPr lang="en-US" altLang="zh-CN">
                <a:solidFill>
                  <a:srgbClr val="FF0000"/>
                </a:solidFill>
              </a:rPr>
              <a:t>Q1		Q2			Qn-1		Qn</a:t>
            </a:r>
            <a:endParaRPr lang="en-US" altLang="zh-CN">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09345"/>
            <a:ext cx="11178540" cy="5156200"/>
          </a:xfrm>
        </p:spPr>
        <p:txBody>
          <a:bodyPr>
            <a:normAutofit lnSpcReduction="10000"/>
          </a:bodyPr>
          <a:lstStyle/>
          <a:p>
            <a:r>
              <a:rPr lang="en-US" altLang="zh-CN"/>
              <a:t> </a:t>
            </a:r>
            <a:r>
              <a:rPr lang="zh-CN" altLang="en-US"/>
              <a:t>假设有三个盒子，编号为</a:t>
            </a:r>
            <a:r>
              <a:rPr lang="en-US" altLang="zh-CN"/>
              <a:t>0,1,2</a:t>
            </a:r>
            <a:r>
              <a:rPr lang="zh-CN" altLang="en-US"/>
              <a:t>；每个盒子都装有黑白两种颜色的小球，球的比例如下：</a:t>
            </a:r>
            <a:endParaRPr lang="zh-CN" altLang="en-US"/>
          </a:p>
          <a:p>
            <a:endParaRPr lang="zh-CN" altLang="en-US"/>
          </a:p>
          <a:p>
            <a:endParaRPr lang="zh-CN" altLang="en-US"/>
          </a:p>
          <a:p>
            <a:r>
              <a:rPr lang="zh-CN" altLang="en-US"/>
              <a:t> 按照下列规则的方式进行有放回的抽取小球，得到球颜色的观测序列：</a:t>
            </a:r>
            <a:endParaRPr lang="zh-CN" altLang="en-US"/>
          </a:p>
          <a:p>
            <a:pPr lvl="1"/>
            <a:r>
              <a:rPr lang="zh-CN" altLang="en-US"/>
              <a:t> 按照</a:t>
            </a:r>
            <a:r>
              <a:rPr lang="en-US" altLang="zh-CN"/>
              <a:t>π</a:t>
            </a:r>
            <a:r>
              <a:rPr lang="zh-CN" altLang="en-US"/>
              <a:t>的概率选择第一个盒子，从盒子中随机抽取出一个小球，记录颜色后，放回盒子中；</a:t>
            </a:r>
            <a:endParaRPr lang="zh-CN" altLang="en-US"/>
          </a:p>
          <a:p>
            <a:pPr lvl="1"/>
            <a:r>
              <a:rPr lang="zh-CN" altLang="en-US"/>
              <a:t> 按照某种条件概率选择新的盒子，重复该操作；</a:t>
            </a:r>
            <a:endParaRPr lang="zh-CN" altLang="en-US"/>
          </a:p>
          <a:p>
            <a:pPr lvl="1"/>
            <a:r>
              <a:rPr lang="zh-CN" altLang="en-US"/>
              <a:t> 最终得到观测序列：</a:t>
            </a:r>
            <a:r>
              <a:rPr lang="en-US" altLang="zh-CN"/>
              <a:t>“</a:t>
            </a:r>
            <a:r>
              <a:rPr lang="zh-CN" altLang="en-US"/>
              <a:t>白黑白白黑</a:t>
            </a:r>
            <a:r>
              <a:rPr lang="en-US" altLang="zh-CN"/>
              <a:t>”</a:t>
            </a:r>
            <a:endParaRPr lang="en-US" altLang="zh-CN"/>
          </a:p>
        </p:txBody>
      </p:sp>
      <p:sp>
        <p:nvSpPr>
          <p:cNvPr id="4" name="标题 3"/>
          <p:cNvSpPr>
            <a:spLocks noGrp="1"/>
          </p:cNvSpPr>
          <p:nvPr>
            <p:ph type="title"/>
          </p:nvPr>
        </p:nvSpPr>
        <p:spPr/>
        <p:txBody>
          <a:bodyPr/>
          <a:lstStyle/>
          <a:p>
            <a:r>
              <a:rPr lang="en-US" altLang="zh-CN"/>
              <a:t>HMM</a:t>
            </a:r>
            <a:r>
              <a:rPr lang="zh-CN" altLang="en-US"/>
              <a:t>案例</a:t>
            </a:r>
            <a:endParaRPr lang="zh-CN" altLang="en-US"/>
          </a:p>
        </p:txBody>
      </p:sp>
      <p:graphicFrame>
        <p:nvGraphicFramePr>
          <p:cNvPr id="5" name="表格 4"/>
          <p:cNvGraphicFramePr/>
          <p:nvPr/>
        </p:nvGraphicFramePr>
        <p:xfrm>
          <a:off x="3991610" y="1738630"/>
          <a:ext cx="3362440" cy="1763395"/>
        </p:xfrm>
        <a:graphic>
          <a:graphicData uri="http://schemas.openxmlformats.org/drawingml/2006/table">
            <a:tbl>
              <a:tblPr firstRow="1" bandRow="1">
                <a:tableStyleId>{1FECB4D8-DB02-4DC6-A0A2-4F2EBAE1DC90}</a:tableStyleId>
              </a:tblPr>
              <a:tblGrid>
                <a:gridCol w="1229995"/>
                <a:gridCol w="1066222"/>
                <a:gridCol w="1066223"/>
              </a:tblGrid>
              <a:tr h="637540">
                <a:tc>
                  <a:txBody>
                    <a:bodyPr/>
                    <a:lstStyle/>
                    <a:p>
                      <a:pPr algn="ctr">
                        <a:buNone/>
                      </a:pPr>
                      <a:r>
                        <a:rPr lang="zh-CN" altLang="en-US"/>
                        <a:t>编号</a:t>
                      </a:r>
                      <a:endParaRPr lang="zh-CN" altLang="en-US"/>
                    </a:p>
                  </a:txBody>
                  <a:tcPr anchor="ctr"/>
                </a:tc>
                <a:tc>
                  <a:txBody>
                    <a:bodyPr/>
                    <a:lstStyle/>
                    <a:p>
                      <a:pPr algn="ctr">
                        <a:buNone/>
                      </a:pPr>
                      <a:r>
                        <a:rPr lang="zh-CN" altLang="en-US"/>
                        <a:t>白球</a:t>
                      </a:r>
                      <a:endParaRPr lang="zh-CN" altLang="en-US"/>
                    </a:p>
                  </a:txBody>
                  <a:tcPr anchor="ctr"/>
                </a:tc>
                <a:tc>
                  <a:txBody>
                    <a:bodyPr/>
                    <a:lstStyle/>
                    <a:p>
                      <a:pPr algn="ctr">
                        <a:buNone/>
                      </a:pPr>
                      <a:r>
                        <a:rPr lang="zh-CN" altLang="en-US"/>
                        <a:t>黑球</a:t>
                      </a:r>
                      <a:endParaRPr lang="zh-CN" altLang="en-US"/>
                    </a:p>
                  </a:txBody>
                  <a:tcPr anchor="ctr"/>
                </a:tc>
              </a:tr>
              <a:tr h="375285">
                <a:tc>
                  <a:txBody>
                    <a:bodyPr/>
                    <a:lstStyle/>
                    <a:p>
                      <a:pPr algn="ctr">
                        <a:buNone/>
                      </a:pPr>
                      <a:r>
                        <a:rPr lang="en-US" altLang="zh-CN"/>
                        <a:t>0</a:t>
                      </a:r>
                      <a:endParaRPr lang="en-US" altLang="zh-CN"/>
                    </a:p>
                  </a:txBody>
                  <a:tcPr anchor="ctr"/>
                </a:tc>
                <a:tc>
                  <a:txBody>
                    <a:bodyPr/>
                    <a:lstStyle/>
                    <a:p>
                      <a:pPr algn="ctr">
                        <a:buNone/>
                      </a:pPr>
                      <a:r>
                        <a:rPr lang="en-US" altLang="zh-CN"/>
                        <a:t>4</a:t>
                      </a:r>
                      <a:endParaRPr lang="en-US" altLang="zh-CN"/>
                    </a:p>
                  </a:txBody>
                  <a:tcPr anchor="ctr"/>
                </a:tc>
                <a:tc>
                  <a:txBody>
                    <a:bodyPr/>
                    <a:lstStyle/>
                    <a:p>
                      <a:pPr algn="ctr">
                        <a:buNone/>
                      </a:pPr>
                      <a:r>
                        <a:rPr lang="en-US" altLang="zh-CN"/>
                        <a:t>6</a:t>
                      </a:r>
                      <a:endParaRPr lang="en-US" altLang="zh-CN"/>
                    </a:p>
                  </a:txBody>
                  <a:tcPr anchor="ctr"/>
                </a:tc>
              </a:tr>
              <a:tr h="375285">
                <a:tc>
                  <a:txBody>
                    <a:bodyPr/>
                    <a:lstStyle/>
                    <a:p>
                      <a:pPr algn="ctr">
                        <a:buNone/>
                      </a:pPr>
                      <a:r>
                        <a:rPr lang="en-US" altLang="zh-CN"/>
                        <a:t>1</a:t>
                      </a:r>
                      <a:endParaRPr lang="en-US" altLang="zh-CN"/>
                    </a:p>
                  </a:txBody>
                  <a:tcPr anchor="ctr"/>
                </a:tc>
                <a:tc>
                  <a:txBody>
                    <a:bodyPr/>
                    <a:lstStyle/>
                    <a:p>
                      <a:pPr algn="ctr">
                        <a:buNone/>
                      </a:pPr>
                      <a:r>
                        <a:rPr lang="en-US" altLang="zh-CN"/>
                        <a:t>8</a:t>
                      </a:r>
                      <a:endParaRPr lang="en-US" altLang="zh-CN"/>
                    </a:p>
                  </a:txBody>
                  <a:tcPr anchor="ctr"/>
                </a:tc>
                <a:tc>
                  <a:txBody>
                    <a:bodyPr/>
                    <a:lstStyle/>
                    <a:p>
                      <a:pPr algn="ctr">
                        <a:buNone/>
                      </a:pPr>
                      <a:r>
                        <a:rPr lang="en-US" altLang="zh-CN"/>
                        <a:t>2</a:t>
                      </a:r>
                      <a:endParaRPr lang="en-US" altLang="zh-CN"/>
                    </a:p>
                  </a:txBody>
                  <a:tcPr anchor="ctr"/>
                </a:tc>
              </a:tr>
              <a:tr h="375285">
                <a:tc>
                  <a:txBody>
                    <a:bodyPr/>
                    <a:lstStyle/>
                    <a:p>
                      <a:pPr algn="ctr">
                        <a:buNone/>
                      </a:pPr>
                      <a:r>
                        <a:rPr lang="en-US" altLang="zh-CN"/>
                        <a:t>2</a:t>
                      </a:r>
                      <a:endParaRPr lang="en-US" altLang="zh-CN"/>
                    </a:p>
                  </a:txBody>
                  <a:tcPr anchor="ctr"/>
                </a:tc>
                <a:tc>
                  <a:txBody>
                    <a:bodyPr/>
                    <a:lstStyle/>
                    <a:p>
                      <a:pPr algn="ctr">
                        <a:buNone/>
                      </a:pPr>
                      <a:r>
                        <a:rPr lang="en-US" altLang="zh-CN"/>
                        <a:t>5</a:t>
                      </a:r>
                      <a:endParaRPr lang="en-US" altLang="zh-CN"/>
                    </a:p>
                  </a:txBody>
                  <a:tcPr anchor="ctr"/>
                </a:tc>
                <a:tc>
                  <a:txBody>
                    <a:bodyPr/>
                    <a:lstStyle/>
                    <a:p>
                      <a:pPr algn="ctr">
                        <a:buNone/>
                      </a:pPr>
                      <a:r>
                        <a:rPr lang="en-US" altLang="zh-CN"/>
                        <a:t>5</a:t>
                      </a:r>
                      <a:endParaRPr lang="en-US" altLang="zh-CN"/>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状态集合：</a:t>
            </a:r>
            <a:r>
              <a:rPr lang="en-US" altLang="zh-CN"/>
              <a:t>S={</a:t>
            </a:r>
            <a:r>
              <a:rPr lang="zh-CN" altLang="en-US"/>
              <a:t>盒子</a:t>
            </a:r>
            <a:r>
              <a:rPr lang="en-US" altLang="zh-CN"/>
              <a:t>1</a:t>
            </a:r>
            <a:r>
              <a:rPr lang="zh-CN" altLang="en-US"/>
              <a:t>，盒子</a:t>
            </a:r>
            <a:r>
              <a:rPr lang="en-US" altLang="zh-CN"/>
              <a:t>2</a:t>
            </a:r>
            <a:r>
              <a:rPr lang="zh-CN" altLang="en-US"/>
              <a:t>，盒子</a:t>
            </a:r>
            <a:r>
              <a:rPr lang="en-US" altLang="zh-CN"/>
              <a:t>3}</a:t>
            </a:r>
            <a:endParaRPr lang="en-US" altLang="zh-CN"/>
          </a:p>
          <a:p>
            <a:r>
              <a:rPr lang="en-US" altLang="zh-CN"/>
              <a:t> </a:t>
            </a:r>
            <a:r>
              <a:rPr lang="zh-CN" altLang="en-US"/>
              <a:t>观测集合：</a:t>
            </a:r>
            <a:r>
              <a:rPr lang="en-US" altLang="zh-CN"/>
              <a:t>O={</a:t>
            </a:r>
            <a:r>
              <a:rPr lang="zh-CN" altLang="en-US"/>
              <a:t>白，黑</a:t>
            </a:r>
            <a:r>
              <a:rPr lang="en-US" altLang="zh-CN"/>
              <a:t>}</a:t>
            </a:r>
            <a:endParaRPr lang="en-US" altLang="zh-CN"/>
          </a:p>
          <a:p>
            <a:r>
              <a:rPr lang="en-US" altLang="zh-CN"/>
              <a:t> </a:t>
            </a:r>
            <a:r>
              <a:rPr lang="zh-CN" altLang="en-US"/>
              <a:t>状态序列和观测序列的长度</a:t>
            </a:r>
            <a:r>
              <a:rPr lang="en-US" altLang="zh-CN"/>
              <a:t>T=5</a:t>
            </a:r>
            <a:endParaRPr lang="en-US" altLang="zh-CN"/>
          </a:p>
          <a:p>
            <a:r>
              <a:rPr lang="en-US" altLang="zh-CN"/>
              <a:t> </a:t>
            </a:r>
            <a:r>
              <a:rPr lang="zh-CN" altLang="en-US"/>
              <a:t>初始概率分布</a:t>
            </a:r>
            <a:r>
              <a:rPr lang="en-US" altLang="zh-CN"/>
              <a:t>π</a:t>
            </a:r>
            <a:endParaRPr lang="en-US" altLang="zh-CN"/>
          </a:p>
          <a:p>
            <a:r>
              <a:rPr lang="en-US" altLang="zh-CN"/>
              <a:t> </a:t>
            </a:r>
            <a:r>
              <a:rPr lang="zh-CN" altLang="en-US"/>
              <a:t>状态转移概率矩阵</a:t>
            </a:r>
            <a:r>
              <a:rPr lang="en-US" altLang="zh-CN"/>
              <a:t>A</a:t>
            </a:r>
            <a:endParaRPr lang="en-US" altLang="zh-CN"/>
          </a:p>
          <a:p>
            <a:r>
              <a:rPr lang="en-US" altLang="zh-CN"/>
              <a:t> </a:t>
            </a:r>
            <a:r>
              <a:rPr lang="zh-CN" altLang="en-US"/>
              <a:t>观测概率矩阵</a:t>
            </a:r>
            <a:r>
              <a:rPr lang="en-US" altLang="zh-CN"/>
              <a:t>B</a:t>
            </a:r>
            <a:endParaRPr lang="en-US" altLang="zh-CN"/>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endParaRPr lang="zh-CN" altLang="en-US"/>
          </a:p>
        </p:txBody>
      </p:sp>
      <p:graphicFrame>
        <p:nvGraphicFramePr>
          <p:cNvPr id="5" name="对象 4">
            <a:hlinkClick r:id="" action="ppaction://ole?verb=0"/>
          </p:cNvPr>
          <p:cNvGraphicFramePr>
            <a:graphicFrameLocks noChangeAspect="1"/>
          </p:cNvGraphicFramePr>
          <p:nvPr/>
        </p:nvGraphicFramePr>
        <p:xfrm>
          <a:off x="7531735" y="1673225"/>
          <a:ext cx="1595755" cy="1823720"/>
        </p:xfrm>
        <a:graphic>
          <a:graphicData uri="http://schemas.openxmlformats.org/presentationml/2006/ole">
            <mc:AlternateContent xmlns:mc="http://schemas.openxmlformats.org/markup-compatibility/2006">
              <mc:Choice xmlns:v="urn:schemas-microsoft-com:vml" Requires="v">
                <p:oleObj spid="_x0000_s6170"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7531735" y="1673225"/>
                        <a:ext cx="1595755" cy="182372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410075" y="3931285"/>
          <a:ext cx="3369945" cy="1868805"/>
        </p:xfrm>
        <a:graphic>
          <a:graphicData uri="http://schemas.openxmlformats.org/presentationml/2006/ole">
            <mc:AlternateContent xmlns:mc="http://schemas.openxmlformats.org/markup-compatibility/2006">
              <mc:Choice xmlns:v="urn:schemas-microsoft-com:vml" Requires="v">
                <p:oleObj spid="_x0000_s6171"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4410075" y="3931285"/>
                        <a:ext cx="3369945" cy="186880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798560" y="3931285"/>
          <a:ext cx="2432685" cy="1816735"/>
        </p:xfrm>
        <a:graphic>
          <a:graphicData uri="http://schemas.openxmlformats.org/presentationml/2006/ole">
            <mc:AlternateContent xmlns:mc="http://schemas.openxmlformats.org/markup-compatibility/2006">
              <mc:Choice xmlns:v="urn:schemas-microsoft-com:vml" Requires="v">
                <p:oleObj spid="_x0000_s6172"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8798560" y="3931285"/>
                        <a:ext cx="2432685" cy="1816735"/>
                      </a:xfrm>
                      <a:prstGeom prst="rect">
                        <a:avLst/>
                      </a:prstGeom>
                    </p:spPr>
                  </p:pic>
                </p:oleObj>
              </mc:Fallback>
            </mc:AlternateContent>
          </a:graphicData>
        </a:graphic>
      </p:graphicFrame>
      <p:sp>
        <p:nvSpPr>
          <p:cNvPr id="2" name="文本框 1"/>
          <p:cNvSpPr txBox="1"/>
          <p:nvPr/>
        </p:nvSpPr>
        <p:spPr>
          <a:xfrm>
            <a:off x="6186170" y="1512570"/>
            <a:ext cx="1593850" cy="306705"/>
          </a:xfrm>
          <a:prstGeom prst="rect">
            <a:avLst/>
          </a:prstGeom>
          <a:noFill/>
        </p:spPr>
        <p:txBody>
          <a:bodyPr wrap="square" rtlCol="0">
            <a:spAutoFit/>
          </a:bodyPr>
          <a:p>
            <a:r>
              <a:rPr lang="zh-CN" altLang="en-US" sz="1400" b="1">
                <a:solidFill>
                  <a:srgbClr val="FF0000"/>
                </a:solidFill>
              </a:rPr>
              <a:t>选哪个盒子未知</a:t>
            </a:r>
            <a:endParaRPr lang="zh-CN" altLang="en-US" sz="1400"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在给定参数</a:t>
            </a:r>
            <a:r>
              <a:rPr lang="en-US" altLang="zh-CN"/>
              <a:t>π</a:t>
            </a:r>
            <a:r>
              <a:rPr lang="zh-CN" altLang="en-US"/>
              <a:t>、</a:t>
            </a:r>
            <a:r>
              <a:rPr lang="en-US" altLang="zh-CN"/>
              <a:t>A</a:t>
            </a:r>
            <a:r>
              <a:rPr lang="zh-CN" altLang="en-US"/>
              <a:t>、</a:t>
            </a:r>
            <a:r>
              <a:rPr lang="en-US" altLang="zh-CN"/>
              <a:t>B</a:t>
            </a:r>
            <a:r>
              <a:rPr lang="zh-CN" altLang="en-US"/>
              <a:t>的时候，得到观测序列为</a:t>
            </a:r>
            <a:r>
              <a:rPr lang="en-US" altLang="zh-CN"/>
              <a:t>“</a:t>
            </a:r>
            <a:r>
              <a:rPr lang="zh-CN" altLang="en-US">
                <a:sym typeface="+mn-ea"/>
              </a:rPr>
              <a:t>白黑白白黑</a:t>
            </a:r>
            <a:r>
              <a:rPr lang="en-US" altLang="zh-CN"/>
              <a:t>”</a:t>
            </a:r>
            <a:r>
              <a:rPr lang="zh-CN" altLang="en-US"/>
              <a:t>的概率是多少</a:t>
            </a:r>
            <a:r>
              <a:rPr lang="en-US" altLang="zh-CN"/>
              <a:t>??</a:t>
            </a:r>
            <a:endParaRPr lang="en-US" altLang="zh-CN"/>
          </a:p>
          <a:p>
            <a:r>
              <a:rPr lang="en-US" altLang="zh-CN"/>
              <a:t> </a:t>
            </a:r>
            <a:r>
              <a:rPr lang="zh-CN" altLang="en-US"/>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以及观测序列为</a:t>
            </a:r>
            <a:r>
              <a:rPr lang="en-US" altLang="zh-CN">
                <a:sym typeface="+mn-ea"/>
              </a:rPr>
              <a:t>“</a:t>
            </a:r>
            <a:r>
              <a:rPr lang="zh-CN" altLang="en-US">
                <a:sym typeface="+mn-ea"/>
              </a:rPr>
              <a:t>白黑白白黑</a:t>
            </a:r>
            <a:r>
              <a:rPr lang="en-US" altLang="zh-CN">
                <a:sym typeface="+mn-ea"/>
              </a:rPr>
              <a:t>”</a:t>
            </a:r>
            <a:r>
              <a:rPr lang="zh-CN" altLang="en-US">
                <a:sym typeface="+mn-ea"/>
              </a:rPr>
              <a:t>的时候，得到状态序列为</a:t>
            </a:r>
            <a:r>
              <a:rPr lang="en-US" altLang="zh-CN">
                <a:sym typeface="+mn-ea"/>
              </a:rPr>
              <a:t>“</a:t>
            </a:r>
            <a:r>
              <a:rPr lang="zh-CN" altLang="en-US">
                <a:sym typeface="+mn-ea"/>
              </a:rPr>
              <a:t>盒子</a:t>
            </a:r>
            <a:r>
              <a:rPr lang="en-US" altLang="zh-CN">
                <a:sym typeface="+mn-ea"/>
              </a:rPr>
              <a:t>1,</a:t>
            </a:r>
            <a:r>
              <a:rPr lang="zh-CN" altLang="en-US">
                <a:sym typeface="+mn-ea"/>
              </a:rPr>
              <a:t>盒子</a:t>
            </a:r>
            <a:r>
              <a:rPr lang="en-US" altLang="zh-CN">
                <a:sym typeface="+mn-ea"/>
              </a:rPr>
              <a:t>2,</a:t>
            </a:r>
            <a:r>
              <a:rPr lang="zh-CN" altLang="en-US">
                <a:sym typeface="+mn-ea"/>
              </a:rPr>
              <a:t>盒子</a:t>
            </a:r>
            <a:r>
              <a:rPr lang="en-US" altLang="zh-CN">
                <a:sym typeface="+mn-ea"/>
              </a:rPr>
              <a:t>1,</a:t>
            </a:r>
            <a:r>
              <a:rPr lang="zh-CN" altLang="en-US">
                <a:sym typeface="+mn-ea"/>
              </a:rPr>
              <a:t>盒子</a:t>
            </a:r>
            <a:r>
              <a:rPr lang="en-US" altLang="zh-CN">
                <a:sym typeface="+mn-ea"/>
              </a:rPr>
              <a:t>3,</a:t>
            </a:r>
            <a:r>
              <a:rPr lang="zh-CN" altLang="en-US">
                <a:sym typeface="+mn-ea"/>
              </a:rPr>
              <a:t>盒子</a:t>
            </a:r>
            <a:r>
              <a:rPr lang="en-US" altLang="zh-CN">
                <a:sym typeface="+mn-ea"/>
              </a:rPr>
              <a:t>2”</a:t>
            </a:r>
            <a:r>
              <a:rPr lang="zh-CN" altLang="en-US">
                <a:sym typeface="+mn-ea"/>
              </a:rPr>
              <a:t>的概率是多少</a:t>
            </a:r>
            <a:r>
              <a:rPr lang="en-US" altLang="zh-CN">
                <a:sym typeface="+mn-ea"/>
              </a:rPr>
              <a:t>??</a:t>
            </a:r>
            <a:endParaRPr lang="en-US" altLang="zh-CN">
              <a:sym typeface="+mn-ea"/>
            </a:endParaRPr>
          </a:p>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以及观测序列为</a:t>
            </a:r>
            <a:r>
              <a:rPr lang="en-US" altLang="zh-CN">
                <a:sym typeface="+mn-ea"/>
              </a:rPr>
              <a:t>“</a:t>
            </a:r>
            <a:r>
              <a:rPr lang="zh-CN" altLang="en-US">
                <a:sym typeface="+mn-ea"/>
              </a:rPr>
              <a:t>白黑白白黑</a:t>
            </a:r>
            <a:r>
              <a:rPr lang="en-US" altLang="zh-CN">
                <a:sym typeface="+mn-ea"/>
              </a:rPr>
              <a:t>”</a:t>
            </a:r>
            <a:r>
              <a:rPr lang="zh-CN" altLang="en-US">
                <a:sym typeface="+mn-ea"/>
              </a:rPr>
              <a:t>的时候，最大可能的状态序列是什么</a:t>
            </a:r>
            <a:r>
              <a:rPr lang="en-US" altLang="zh-CN">
                <a:sym typeface="+mn-ea"/>
              </a:rPr>
              <a:t>??</a:t>
            </a:r>
            <a:endParaRPr lang="en-US" altLang="zh-CN">
              <a:sym typeface="+mn-ea"/>
            </a:endParaRPr>
          </a:p>
        </p:txBody>
      </p:sp>
      <p:sp>
        <p:nvSpPr>
          <p:cNvPr id="4" name="标题 3"/>
          <p:cNvSpPr>
            <a:spLocks noGrp="1"/>
          </p:cNvSpPr>
          <p:nvPr>
            <p:ph type="title"/>
          </p:nvPr>
        </p:nvSpPr>
        <p:spPr/>
        <p:txBody>
          <a:bodyPr/>
          <a:lstStyle/>
          <a:p>
            <a:r>
              <a:rPr lang="en-US" altLang="zh-CN"/>
              <a:t>HMM</a:t>
            </a:r>
            <a:r>
              <a:rPr lang="zh-CN" altLang="en-US"/>
              <a:t>案例思考</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隐马尔可夫模型</a:t>
            </a:r>
            <a:endParaRPr lang="zh-CN" altLang="en-US"/>
          </a:p>
          <a:p>
            <a:r>
              <a:rPr lang="zh-CN" altLang="en-US"/>
              <a:t> </a:t>
            </a:r>
            <a:r>
              <a:rPr lang="en-US" altLang="zh-CN"/>
              <a:t>Viterbi</a:t>
            </a:r>
            <a:r>
              <a:rPr lang="zh-CN" altLang="en-US"/>
              <a:t>算法</a:t>
            </a:r>
            <a:r>
              <a:rPr lang="en-US" altLang="zh-CN"/>
              <a:t>(</a:t>
            </a:r>
            <a:r>
              <a:rPr lang="zh-CN" altLang="en-US"/>
              <a:t>必须掌握</a:t>
            </a:r>
            <a:r>
              <a:rPr lang="en-US" altLang="zh-CN"/>
              <a:t>)</a:t>
            </a:r>
            <a:endParaRPr lang="en-US" altLang="zh-CN"/>
          </a:p>
        </p:txBody>
      </p:sp>
      <p:sp>
        <p:nvSpPr>
          <p:cNvPr id="4" name="标题 3"/>
          <p:cNvSpPr>
            <a:spLocks noGrp="1"/>
          </p:cNvSpPr>
          <p:nvPr>
            <p:ph type="title"/>
          </p:nvPr>
        </p:nvSpPr>
        <p:spPr/>
        <p:txBody>
          <a:bodyPr/>
          <a:lstStyle/>
          <a:p>
            <a:r>
              <a:rPr lang="zh-CN" altLang="en-US"/>
              <a:t>课程内容</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normAutofit/>
          </a:bodyPr>
          <a:lstStyle/>
          <a:p>
            <a:r>
              <a:rPr lang="en-US" altLang="zh-CN"/>
              <a:t> </a:t>
            </a:r>
            <a:r>
              <a:rPr lang="zh-CN" altLang="en-US"/>
              <a:t>概率计算问题：</a:t>
            </a:r>
            <a:r>
              <a:rPr lang="zh-CN" altLang="en-US" b="1">
                <a:solidFill>
                  <a:srgbClr val="FF0000"/>
                </a:solidFill>
              </a:rPr>
              <a:t>前向</a:t>
            </a:r>
            <a:r>
              <a:rPr lang="en-US" altLang="zh-CN" b="1">
                <a:solidFill>
                  <a:srgbClr val="FF0000"/>
                </a:solidFill>
              </a:rPr>
              <a:t>-</a:t>
            </a:r>
            <a:r>
              <a:rPr lang="zh-CN" altLang="en-US" b="1">
                <a:solidFill>
                  <a:srgbClr val="FF0000"/>
                </a:solidFill>
              </a:rPr>
              <a:t>后向算法</a:t>
            </a:r>
            <a:endParaRPr lang="zh-CN" altLang="en-US" b="1">
              <a:solidFill>
                <a:srgbClr val="FF0000"/>
              </a:solidFill>
            </a:endParaRPr>
          </a:p>
          <a:p>
            <a:pPr lvl="1"/>
            <a:r>
              <a:rPr lang="zh-CN" altLang="en-US" sz="2200"/>
              <a:t> 给定模型λ</a:t>
            </a:r>
            <a:r>
              <a:rPr lang="en-US" altLang="zh-CN" sz="2200"/>
              <a:t>=(A,B,π)</a:t>
            </a:r>
            <a:r>
              <a:rPr lang="zh-CN" altLang="en-US" sz="2200"/>
              <a:t>，计算模型</a:t>
            </a:r>
            <a:r>
              <a:rPr lang="zh-CN" altLang="en-US">
                <a:sym typeface="+mn-ea"/>
              </a:rPr>
              <a:t>λ下观测到序列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出现的概率</a:t>
            </a:r>
            <a:r>
              <a:rPr lang="en-US" altLang="zh-CN">
                <a:sym typeface="+mn-ea"/>
              </a:rPr>
              <a:t>P(Q|</a:t>
            </a:r>
            <a:r>
              <a:rPr lang="zh-CN" altLang="en-US">
                <a:sym typeface="+mn-ea"/>
              </a:rPr>
              <a:t>λ</a:t>
            </a:r>
            <a:r>
              <a:rPr lang="en-US" altLang="zh-CN">
                <a:sym typeface="+mn-ea"/>
              </a:rPr>
              <a:t>)</a:t>
            </a:r>
            <a:endParaRPr lang="en-US" altLang="zh-CN" sz="2200">
              <a:sym typeface="+mn-ea"/>
            </a:endParaRPr>
          </a:p>
          <a:p>
            <a:r>
              <a:rPr lang="zh-CN" altLang="en-US"/>
              <a:t> 学习问题：</a:t>
            </a:r>
            <a:r>
              <a:rPr lang="en-US" altLang="zh-CN" b="1">
                <a:solidFill>
                  <a:srgbClr val="FF0000"/>
                </a:solidFill>
              </a:rPr>
              <a:t>Baum-Welch</a:t>
            </a:r>
            <a:r>
              <a:rPr lang="zh-CN" altLang="en-US" b="1">
                <a:solidFill>
                  <a:srgbClr val="FF0000"/>
                </a:solidFill>
              </a:rPr>
              <a:t>算法</a:t>
            </a:r>
            <a:r>
              <a:rPr lang="en-US" altLang="zh-CN"/>
              <a:t>(</a:t>
            </a:r>
            <a:r>
              <a:rPr lang="zh-CN" altLang="en-US"/>
              <a:t>状态未知</a:t>
            </a:r>
            <a:r>
              <a:rPr lang="en-US" altLang="zh-CN"/>
              <a:t>)</a:t>
            </a:r>
            <a:endParaRPr lang="en-US" altLang="zh-CN"/>
          </a:p>
          <a:p>
            <a:pPr lvl="1"/>
            <a:r>
              <a:rPr lang="en-US" altLang="zh-CN" sz="2200"/>
              <a:t> </a:t>
            </a:r>
            <a:r>
              <a:rPr lang="zh-CN" altLang="en-US" sz="2200"/>
              <a:t>已知观测序列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，估计模型λ</a:t>
            </a:r>
            <a:r>
              <a:rPr lang="en-US" altLang="zh-CN">
                <a:sym typeface="+mn-ea"/>
              </a:rPr>
              <a:t>=(A,B,π)</a:t>
            </a:r>
            <a:r>
              <a:rPr lang="zh-CN" altLang="en-US">
                <a:sym typeface="+mn-ea"/>
              </a:rPr>
              <a:t>的参数，使得在该模型下观测序列</a:t>
            </a:r>
            <a:r>
              <a:rPr lang="en-US" altLang="zh-CN">
                <a:sym typeface="+mn-ea"/>
              </a:rPr>
              <a:t>P(Q|</a:t>
            </a:r>
            <a:r>
              <a:rPr lang="zh-CN" altLang="en-US">
                <a:sym typeface="+mn-ea"/>
              </a:rPr>
              <a:t>λ</a:t>
            </a:r>
            <a:r>
              <a:rPr lang="en-US" altLang="zh-CN">
                <a:sym typeface="+mn-ea"/>
              </a:rPr>
              <a:t>)</a:t>
            </a:r>
            <a:r>
              <a:rPr lang="zh-CN" altLang="en-US">
                <a:sym typeface="+mn-ea"/>
              </a:rPr>
              <a:t>最大。</a:t>
            </a:r>
            <a:endParaRPr lang="en-US" altLang="zh-CN" sz="2200">
              <a:sym typeface="+mn-ea"/>
            </a:endParaRPr>
          </a:p>
          <a:p>
            <a:r>
              <a:rPr lang="en-US" altLang="zh-CN"/>
              <a:t> </a:t>
            </a:r>
            <a:r>
              <a:rPr lang="zh-CN" altLang="en-US"/>
              <a:t>预测问题：</a:t>
            </a:r>
            <a:r>
              <a:rPr lang="en-US" altLang="zh-CN" b="1">
                <a:solidFill>
                  <a:srgbClr val="FF0000"/>
                </a:solidFill>
              </a:rPr>
              <a:t>Viterbi</a:t>
            </a:r>
            <a:r>
              <a:rPr lang="zh-CN" altLang="en-US" b="1">
                <a:solidFill>
                  <a:srgbClr val="FF0000"/>
                </a:solidFill>
              </a:rPr>
              <a:t>算法</a:t>
            </a:r>
            <a:endParaRPr lang="zh-CN" altLang="en-US" b="1">
              <a:solidFill>
                <a:srgbClr val="FF0000"/>
              </a:solidFill>
            </a:endParaRPr>
          </a:p>
          <a:p>
            <a:pPr lvl="1"/>
            <a:r>
              <a:rPr lang="zh-CN" altLang="en-US"/>
              <a:t> </a:t>
            </a:r>
            <a:r>
              <a:rPr lang="zh-CN" altLang="en-US">
                <a:sym typeface="+mn-ea"/>
              </a:rPr>
              <a:t>给定模型λ</a:t>
            </a:r>
            <a:r>
              <a:rPr lang="en-US" altLang="zh-CN">
                <a:sym typeface="+mn-ea"/>
              </a:rPr>
              <a:t>=(A,B,π)</a:t>
            </a:r>
            <a:r>
              <a:rPr lang="zh-CN" altLang="en-US">
                <a:sym typeface="+mn-ea"/>
              </a:rPr>
              <a:t>和观测序列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，求给定观测序列条件概率</a:t>
            </a:r>
            <a:r>
              <a:rPr lang="en-US" altLang="zh-CN">
                <a:sym typeface="+mn-ea"/>
              </a:rPr>
              <a:t>P(I|Q</a:t>
            </a:r>
            <a:r>
              <a:rPr lang="zh-CN" altLang="en-US">
                <a:sym typeface="+mn-ea"/>
              </a:rPr>
              <a:t>，λ</a:t>
            </a:r>
            <a:r>
              <a:rPr lang="en-US" altLang="zh-CN">
                <a:sym typeface="+mn-ea"/>
              </a:rPr>
              <a:t>)</a:t>
            </a:r>
            <a:r>
              <a:rPr lang="zh-CN" altLang="en-US">
                <a:sym typeface="+mn-ea"/>
              </a:rPr>
              <a:t>最大的状态序列</a:t>
            </a:r>
            <a:r>
              <a:rPr lang="en-US" altLang="zh-CN">
                <a:sym typeface="+mn-ea"/>
              </a:rPr>
              <a:t>I</a:t>
            </a:r>
            <a:endParaRPr lang="en-US" altLang="zh-CN">
              <a:sym typeface="+mn-ea"/>
            </a:endParaRPr>
          </a:p>
        </p:txBody>
      </p:sp>
      <p:sp>
        <p:nvSpPr>
          <p:cNvPr id="4" name="标题 3"/>
          <p:cNvSpPr>
            <a:spLocks noGrp="1"/>
          </p:cNvSpPr>
          <p:nvPr>
            <p:ph type="title"/>
          </p:nvPr>
        </p:nvSpPr>
        <p:spPr/>
        <p:txBody>
          <a:bodyPr/>
          <a:lstStyle/>
          <a:p>
            <a:r>
              <a:rPr lang="en-US" altLang="zh-CN"/>
              <a:t>HMM</a:t>
            </a:r>
            <a:r>
              <a:rPr lang="zh-CN" altLang="en-US"/>
              <a:t>的三个问题</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直接计算法</a:t>
            </a:r>
            <a:endParaRPr lang="zh-CN" altLang="en-US"/>
          </a:p>
          <a:p>
            <a:pPr lvl="1"/>
            <a:r>
              <a:rPr lang="zh-CN" altLang="en-US" sz="2200"/>
              <a:t> 暴力算法</a:t>
            </a:r>
            <a:endParaRPr lang="zh-CN" altLang="en-US" sz="2200"/>
          </a:p>
          <a:p>
            <a:r>
              <a:rPr lang="zh-CN" altLang="en-US"/>
              <a:t> 前向算法</a:t>
            </a:r>
            <a:endParaRPr lang="zh-CN" altLang="en-US"/>
          </a:p>
          <a:p>
            <a:r>
              <a:rPr lang="zh-CN" altLang="en-US"/>
              <a:t> 后向算法</a:t>
            </a:r>
            <a:endParaRPr lang="zh-CN" altLang="en-US"/>
          </a:p>
        </p:txBody>
      </p:sp>
      <p:sp>
        <p:nvSpPr>
          <p:cNvPr id="4" name="标题 3"/>
          <p:cNvSpPr>
            <a:spLocks noGrp="1"/>
          </p:cNvSpPr>
          <p:nvPr>
            <p:ph type="title"/>
          </p:nvPr>
        </p:nvSpPr>
        <p:spPr/>
        <p:txBody>
          <a:bodyPr/>
          <a:lstStyle/>
          <a:p>
            <a:r>
              <a:rPr lang="zh-CN" altLang="en-US"/>
              <a:t>概率计算问题</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935990"/>
            <a:ext cx="11178540" cy="1819910"/>
          </a:xfrm>
        </p:spPr>
        <p:txBody>
          <a:bodyPr/>
          <a:lstStyle/>
          <a:p>
            <a:r>
              <a:rPr lang="en-US" altLang="zh-CN"/>
              <a:t> </a:t>
            </a:r>
            <a:r>
              <a:rPr lang="zh-CN" altLang="en-US"/>
              <a:t>按照概率公式，列举所有可能的长度为</a:t>
            </a:r>
            <a:r>
              <a:rPr lang="en-US" altLang="zh-CN"/>
              <a:t>T</a:t>
            </a:r>
            <a:r>
              <a:rPr lang="zh-CN" altLang="en-US"/>
              <a:t>的状态序列</a:t>
            </a:r>
            <a:r>
              <a:rPr lang="en-US" altLang="zh-CN"/>
              <a:t>I={i</a:t>
            </a:r>
            <a:r>
              <a:rPr lang="en-US" altLang="zh-CN" baseline="-25000"/>
              <a:t>1</a:t>
            </a:r>
            <a:r>
              <a:rPr lang="en-US" altLang="zh-CN"/>
              <a:t>,i</a:t>
            </a:r>
            <a:r>
              <a:rPr lang="en-US" altLang="zh-CN" baseline="-25000"/>
              <a:t>2</a:t>
            </a:r>
            <a:r>
              <a:rPr lang="en-US" altLang="zh-CN"/>
              <a:t>,...,i</a:t>
            </a:r>
            <a:r>
              <a:rPr lang="en-US" altLang="zh-CN" baseline="-25000"/>
              <a:t>T</a:t>
            </a:r>
            <a:r>
              <a:rPr lang="en-US" altLang="zh-CN"/>
              <a:t>}</a:t>
            </a:r>
            <a:r>
              <a:rPr lang="zh-CN" altLang="en-US"/>
              <a:t>，求各个状态序列</a:t>
            </a:r>
            <a:r>
              <a:rPr lang="en-US" altLang="zh-CN"/>
              <a:t>I</a:t>
            </a:r>
            <a:r>
              <a:rPr lang="zh-CN" altLang="en-US"/>
              <a:t>与观测序列</a:t>
            </a:r>
            <a:r>
              <a:rPr lang="en-US" altLang="zh-CN"/>
              <a:t>Q</a:t>
            </a:r>
            <a:r>
              <a:rPr lang="en-US" altLang="zh-CN">
                <a:sym typeface="+mn-ea"/>
              </a:rPr>
              <a:t>={q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的联合概率</a:t>
            </a:r>
            <a:r>
              <a:rPr lang="en-US" altLang="zh-CN">
                <a:sym typeface="+mn-ea"/>
              </a:rPr>
              <a:t>P(Q,I;</a:t>
            </a:r>
            <a:r>
              <a:rPr lang="zh-CN" altLang="en-US">
                <a:sym typeface="+mn-ea"/>
              </a:rPr>
              <a:t>λ</a:t>
            </a:r>
            <a:r>
              <a:rPr lang="en-US" altLang="zh-CN">
                <a:sym typeface="+mn-ea"/>
              </a:rPr>
              <a:t>)</a:t>
            </a:r>
            <a:r>
              <a:rPr lang="zh-CN" altLang="en-US">
                <a:sym typeface="+mn-ea"/>
              </a:rPr>
              <a:t>，然后对所有可能的状态序列求和，从而得到最终的概率</a:t>
            </a:r>
            <a:r>
              <a:rPr lang="en-US" altLang="zh-CN">
                <a:sym typeface="+mn-ea"/>
              </a:rPr>
              <a:t>P(Q;</a:t>
            </a:r>
            <a:r>
              <a:rPr lang="zh-CN" altLang="en-US">
                <a:sym typeface="+mn-ea"/>
              </a:rPr>
              <a:t>λ</a:t>
            </a:r>
            <a:r>
              <a:rPr lang="en-US" altLang="zh-CN">
                <a:sym typeface="+mn-ea"/>
              </a:rPr>
              <a:t>)</a:t>
            </a:r>
            <a:endParaRPr lang="en-US" altLang="zh-CN">
              <a:sym typeface="+mn-ea"/>
            </a:endParaRPr>
          </a:p>
        </p:txBody>
      </p:sp>
      <p:sp>
        <p:nvSpPr>
          <p:cNvPr id="4" name="标题 3"/>
          <p:cNvSpPr>
            <a:spLocks noGrp="1"/>
          </p:cNvSpPr>
          <p:nvPr>
            <p:ph type="title"/>
          </p:nvPr>
        </p:nvSpPr>
        <p:spPr/>
        <p:txBody>
          <a:bodyPr/>
          <a:lstStyle/>
          <a:p>
            <a:r>
              <a:rPr lang="zh-CN" altLang="en-US"/>
              <a:t>直接计算法</a:t>
            </a:r>
            <a:endParaRPr lang="zh-CN" altLang="en-US"/>
          </a:p>
        </p:txBody>
      </p:sp>
      <p:grpSp>
        <p:nvGrpSpPr>
          <p:cNvPr id="15" name="组合 14"/>
          <p:cNvGrpSpPr/>
          <p:nvPr/>
        </p:nvGrpSpPr>
        <p:grpSpPr>
          <a:xfrm>
            <a:off x="1560830" y="2577465"/>
            <a:ext cx="9843135" cy="1796415"/>
            <a:chOff x="344" y="4714"/>
            <a:chExt cx="15501" cy="2829"/>
          </a:xfrm>
        </p:grpSpPr>
        <p:graphicFrame>
          <p:nvGraphicFramePr>
            <p:cNvPr id="9" name="对象 8">
              <a:hlinkClick r:id="" action="ppaction://ole?verb=0"/>
            </p:cNvPr>
            <p:cNvGraphicFramePr>
              <a:graphicFrameLocks noChangeAspect="1"/>
            </p:cNvGraphicFramePr>
            <p:nvPr/>
          </p:nvGraphicFramePr>
          <p:xfrm>
            <a:off x="840" y="4860"/>
            <a:ext cx="4581" cy="1082"/>
          </p:xfrm>
          <a:graphic>
            <a:graphicData uri="http://schemas.openxmlformats.org/presentationml/2006/ole">
              <mc:AlternateContent xmlns:mc="http://schemas.openxmlformats.org/markup-compatibility/2006">
                <mc:Choice xmlns:v="urn:schemas-microsoft-com:vml" Requires="v">
                  <p:oleObj spid="_x0000_s21549" name="" r:id="rId1" imgW="914400" imgH="215900" progId="Equation.KSEE3">
                    <p:embed/>
                  </p:oleObj>
                </mc:Choice>
                <mc:Fallback>
                  <p:oleObj name="" r:id="rId1" imgW="914400" imgH="215900" progId="Equation.KSEE3">
                    <p:embed/>
                    <p:pic>
                      <p:nvPicPr>
                        <p:cNvPr id="0" name="图片 2049"/>
                        <p:cNvPicPr/>
                        <p:nvPr/>
                      </p:nvPicPr>
                      <p:blipFill>
                        <a:blip r:embed="rId2"/>
                        <a:stretch>
                          <a:fillRect/>
                        </a:stretch>
                      </p:blipFill>
                      <p:spPr>
                        <a:xfrm>
                          <a:off x="840" y="4860"/>
                          <a:ext cx="4581" cy="108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727" y="4714"/>
            <a:ext cx="9118" cy="1375"/>
          </p:xfrm>
          <a:graphic>
            <a:graphicData uri="http://schemas.openxmlformats.org/presentationml/2006/ole">
              <mc:AlternateContent xmlns:mc="http://schemas.openxmlformats.org/markup-compatibility/2006">
                <mc:Choice xmlns:v="urn:schemas-microsoft-com:vml" Requires="v">
                  <p:oleObj spid="_x0000_s21550" name="" r:id="rId3" imgW="1600200" imgH="241300" progId="Equation.KSEE3">
                    <p:embed/>
                  </p:oleObj>
                </mc:Choice>
                <mc:Fallback>
                  <p:oleObj name="" r:id="rId3" imgW="1600200" imgH="241300" progId="Equation.KSEE3">
                    <p:embed/>
                    <p:pic>
                      <p:nvPicPr>
                        <p:cNvPr id="0" name="图片 1024"/>
                        <p:cNvPicPr/>
                        <p:nvPr/>
                      </p:nvPicPr>
                      <p:blipFill>
                        <a:blip r:embed="rId4"/>
                        <a:stretch>
                          <a:fillRect/>
                        </a:stretch>
                      </p:blipFill>
                      <p:spPr>
                        <a:xfrm>
                          <a:off x="6727" y="4714"/>
                          <a:ext cx="9118" cy="137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44" y="6258"/>
            <a:ext cx="5574" cy="1115"/>
          </p:xfrm>
          <a:graphic>
            <a:graphicData uri="http://schemas.openxmlformats.org/presentationml/2006/ole">
              <mc:AlternateContent xmlns:mc="http://schemas.openxmlformats.org/markup-compatibility/2006">
                <mc:Choice xmlns:v="urn:schemas-microsoft-com:vml" Requires="v">
                  <p:oleObj spid="_x0000_s21551" name="" r:id="rId5" imgW="1079500" imgH="215900" progId="Equation.KSEE3">
                    <p:embed/>
                  </p:oleObj>
                </mc:Choice>
                <mc:Fallback>
                  <p:oleObj name="" r:id="rId5" imgW="1079500" imgH="215900" progId="Equation.KSEE3">
                    <p:embed/>
                    <p:pic>
                      <p:nvPicPr>
                        <p:cNvPr id="0" name="图片 2050"/>
                        <p:cNvPicPr/>
                        <p:nvPr/>
                      </p:nvPicPr>
                      <p:blipFill>
                        <a:blip r:embed="rId6"/>
                        <a:stretch>
                          <a:fillRect/>
                        </a:stretch>
                      </p:blipFill>
                      <p:spPr>
                        <a:xfrm>
                          <a:off x="344" y="6258"/>
                          <a:ext cx="5574" cy="111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550" y="6089"/>
            <a:ext cx="8864" cy="1454"/>
          </p:xfrm>
          <a:graphic>
            <a:graphicData uri="http://schemas.openxmlformats.org/presentationml/2006/ole">
              <mc:AlternateContent xmlns:mc="http://schemas.openxmlformats.org/markup-compatibility/2006">
                <mc:Choice xmlns:v="urn:schemas-microsoft-com:vml" Requires="v">
                  <p:oleObj spid="_x0000_s21552" name="" r:id="rId7" imgW="1548765" imgH="254000" progId="Equation.KSEE3">
                    <p:embed/>
                  </p:oleObj>
                </mc:Choice>
                <mc:Fallback>
                  <p:oleObj name="" r:id="rId7" imgW="1548765" imgH="254000" progId="Equation.KSEE3">
                    <p:embed/>
                    <p:pic>
                      <p:nvPicPr>
                        <p:cNvPr id="0" name="图片 1025"/>
                        <p:cNvPicPr/>
                        <p:nvPr/>
                      </p:nvPicPr>
                      <p:blipFill>
                        <a:blip r:embed="rId8"/>
                        <a:stretch>
                          <a:fillRect/>
                        </a:stretch>
                      </p:blipFill>
                      <p:spPr>
                        <a:xfrm>
                          <a:off x="6550" y="6089"/>
                          <a:ext cx="8864" cy="1454"/>
                        </a:xfrm>
                        <a:prstGeom prst="rect">
                          <a:avLst/>
                        </a:prstGeom>
                      </p:spPr>
                    </p:pic>
                  </p:oleObj>
                </mc:Fallback>
              </mc:AlternateContent>
            </a:graphicData>
          </a:graphic>
        </p:graphicFrame>
      </p:grpSp>
      <p:graphicFrame>
        <p:nvGraphicFramePr>
          <p:cNvPr id="16" name="对象 15">
            <a:hlinkClick r:id="" action="ppaction://ole?verb=0"/>
          </p:cNvPr>
          <p:cNvGraphicFramePr>
            <a:graphicFrameLocks noChangeAspect="1"/>
          </p:cNvGraphicFramePr>
          <p:nvPr/>
        </p:nvGraphicFramePr>
        <p:xfrm>
          <a:off x="533400" y="4537710"/>
          <a:ext cx="11306810" cy="779780"/>
        </p:xfrm>
        <a:graphic>
          <a:graphicData uri="http://schemas.openxmlformats.org/presentationml/2006/ole">
            <mc:AlternateContent xmlns:mc="http://schemas.openxmlformats.org/markup-compatibility/2006">
              <mc:Choice xmlns:v="urn:schemas-microsoft-com:vml" Requires="v">
                <p:oleObj spid="_x0000_s21553" name="" r:id="rId9" imgW="3683000" imgH="254000" progId="Equation.KSEE3">
                  <p:embed/>
                </p:oleObj>
              </mc:Choice>
              <mc:Fallback>
                <p:oleObj name="" r:id="rId9" imgW="3683000" imgH="254000" progId="Equation.KSEE3">
                  <p:embed/>
                  <p:pic>
                    <p:nvPicPr>
                      <p:cNvPr id="0" name="图片 1026"/>
                      <p:cNvPicPr/>
                      <p:nvPr/>
                    </p:nvPicPr>
                    <p:blipFill>
                      <a:blip r:embed="rId10"/>
                      <a:stretch>
                        <a:fillRect/>
                      </a:stretch>
                    </p:blipFill>
                    <p:spPr>
                      <a:xfrm>
                        <a:off x="533400" y="4537710"/>
                        <a:ext cx="11306810" cy="77978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914400" y="5528310"/>
          <a:ext cx="10361295" cy="1050290"/>
        </p:xfrm>
        <a:graphic>
          <a:graphicData uri="http://schemas.openxmlformats.org/presentationml/2006/ole">
            <mc:AlternateContent xmlns:mc="http://schemas.openxmlformats.org/markup-compatibility/2006">
              <mc:Choice xmlns:v="urn:schemas-microsoft-com:vml" Requires="v">
                <p:oleObj spid="_x0000_s21554" name="" r:id="rId11" imgW="3632200" imgH="368300" progId="Equation.KSEE3">
                  <p:embed/>
                </p:oleObj>
              </mc:Choice>
              <mc:Fallback>
                <p:oleObj name="" r:id="rId11" imgW="3632200" imgH="368300" progId="Equation.KSEE3">
                  <p:embed/>
                  <p:pic>
                    <p:nvPicPr>
                      <p:cNvPr id="0" name="图片 1027"/>
                      <p:cNvPicPr/>
                      <p:nvPr/>
                    </p:nvPicPr>
                    <p:blipFill>
                      <a:blip r:embed="rId12"/>
                      <a:stretch>
                        <a:fillRect/>
                      </a:stretch>
                    </p:blipFill>
                    <p:spPr>
                      <a:xfrm>
                        <a:off x="914400" y="5528310"/>
                        <a:ext cx="10361295" cy="105029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sym typeface="+mn-ea"/>
              </a:rPr>
              <a:t>前向概率</a:t>
            </a:r>
            <a:r>
              <a:rPr lang="en-US" altLang="zh-CN">
                <a:sym typeface="+mn-ea"/>
              </a:rPr>
              <a:t>-</a:t>
            </a:r>
            <a:r>
              <a:rPr lang="zh-CN" altLang="en-US">
                <a:sym typeface="+mn-ea"/>
              </a:rPr>
              <a:t>后向概率指的其实是在一个观测序列中，时刻</a:t>
            </a:r>
            <a:r>
              <a:rPr lang="en-US" altLang="zh-CN">
                <a:sym typeface="+mn-ea"/>
              </a:rPr>
              <a:t>t</a:t>
            </a:r>
            <a:r>
              <a:rPr lang="zh-CN" altLang="en-US">
                <a:sym typeface="+mn-ea"/>
              </a:rPr>
              <a:t>对应的状态为</a:t>
            </a:r>
            <a:r>
              <a:rPr lang="en-US" altLang="zh-CN">
                <a:sym typeface="+mn-ea"/>
              </a:rPr>
              <a:t>s</a:t>
            </a:r>
            <a:r>
              <a:rPr lang="en-US" altLang="zh-CN" baseline="-25000">
                <a:sym typeface="+mn-ea"/>
              </a:rPr>
              <a:t>i</a:t>
            </a:r>
            <a:r>
              <a:rPr lang="zh-CN" altLang="en-US">
                <a:sym typeface="+mn-ea"/>
              </a:rPr>
              <a:t>，并且观测序列已知情况下的概率值转换过来的信息。</a:t>
            </a:r>
            <a:endParaRPr lang="zh-CN" altLang="en-US">
              <a:sym typeface="+mn-ea"/>
            </a:endParaRPr>
          </a:p>
        </p:txBody>
      </p:sp>
      <p:sp>
        <p:nvSpPr>
          <p:cNvPr id="4" name="标题 3"/>
          <p:cNvSpPr>
            <a:spLocks noGrp="1"/>
          </p:cNvSpPr>
          <p:nvPr>
            <p:ph type="title"/>
          </p:nvPr>
        </p:nvSpPr>
        <p:spPr/>
        <p:txBody>
          <a:bodyPr>
            <a:normAutofit/>
          </a:bodyPr>
          <a:lstStyle/>
          <a:p>
            <a:r>
              <a:rPr lang="zh-CN" altLang="en-US">
                <a:sym typeface="+mn-ea"/>
              </a:rPr>
              <a:t>前向概率</a:t>
            </a:r>
            <a:r>
              <a:rPr lang="en-US" altLang="zh-CN">
                <a:sym typeface="+mn-ea"/>
              </a:rPr>
              <a:t>-</a:t>
            </a:r>
            <a:r>
              <a:rPr lang="zh-CN" altLang="en-US">
                <a:sym typeface="+mn-ea"/>
              </a:rPr>
              <a:t>后向概率</a:t>
            </a:r>
            <a:endParaRPr lang="zh-CN" altLang="en-US"/>
          </a:p>
        </p:txBody>
      </p:sp>
      <p:grpSp>
        <p:nvGrpSpPr>
          <p:cNvPr id="10" name="组合 9"/>
          <p:cNvGrpSpPr/>
          <p:nvPr/>
        </p:nvGrpSpPr>
        <p:grpSpPr>
          <a:xfrm>
            <a:off x="196850" y="2713355"/>
            <a:ext cx="11513820" cy="3635375"/>
            <a:chOff x="310" y="4273"/>
            <a:chExt cx="18132" cy="5725"/>
          </a:xfrm>
        </p:grpSpPr>
        <p:grpSp>
          <p:nvGrpSpPr>
            <p:cNvPr id="8" name="组合 7"/>
            <p:cNvGrpSpPr/>
            <p:nvPr/>
          </p:nvGrpSpPr>
          <p:grpSpPr>
            <a:xfrm>
              <a:off x="310" y="4273"/>
              <a:ext cx="18133" cy="4101"/>
              <a:chOff x="436" y="3941"/>
              <a:chExt cx="18133" cy="4101"/>
            </a:xfrm>
          </p:grpSpPr>
          <p:graphicFrame>
            <p:nvGraphicFramePr>
              <p:cNvPr id="5" name="对象 4">
                <a:hlinkClick r:id="" action="ppaction://ole?verb=0"/>
              </p:cNvPr>
              <p:cNvGraphicFramePr>
                <a:graphicFrameLocks noChangeAspect="1"/>
              </p:cNvGraphicFramePr>
              <p:nvPr/>
            </p:nvGraphicFramePr>
            <p:xfrm>
              <a:off x="436" y="3941"/>
              <a:ext cx="6752" cy="1241"/>
            </p:xfrm>
            <a:graphic>
              <a:graphicData uri="http://schemas.openxmlformats.org/presentationml/2006/ole">
                <mc:AlternateContent xmlns:mc="http://schemas.openxmlformats.org/markup-compatibility/2006">
                  <mc:Choice xmlns:v="urn:schemas-microsoft-com:vml" Requires="v">
                    <p:oleObj spid="_x0000_s22557" name="" r:id="rId1" imgW="1244600" imgH="228600" progId="Equation.KSEE3">
                      <p:embed/>
                    </p:oleObj>
                  </mc:Choice>
                  <mc:Fallback>
                    <p:oleObj name="" r:id="rId1" imgW="1244600" imgH="228600" progId="Equation.KSEE3">
                      <p:embed/>
                      <p:pic>
                        <p:nvPicPr>
                          <p:cNvPr id="0" name="图片 3072"/>
                          <p:cNvPicPr/>
                          <p:nvPr/>
                        </p:nvPicPr>
                        <p:blipFill>
                          <a:blip r:embed="rId2"/>
                          <a:stretch>
                            <a:fillRect/>
                          </a:stretch>
                        </p:blipFill>
                        <p:spPr>
                          <a:xfrm>
                            <a:off x="436" y="3941"/>
                            <a:ext cx="6752" cy="124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77" y="6676"/>
              <a:ext cx="14627" cy="1367"/>
            </p:xfrm>
            <a:graphic>
              <a:graphicData uri="http://schemas.openxmlformats.org/presentationml/2006/ole">
                <mc:AlternateContent xmlns:mc="http://schemas.openxmlformats.org/markup-compatibility/2006">
                  <mc:Choice xmlns:v="urn:schemas-microsoft-com:vml" Requires="v">
                    <p:oleObj spid="_x0000_s22558" name="" r:id="rId3" imgW="2717800" imgH="254000" progId="Equation.KSEE3">
                      <p:embed/>
                    </p:oleObj>
                  </mc:Choice>
                  <mc:Fallback>
                    <p:oleObj name="" r:id="rId3" imgW="2717800" imgH="254000" progId="Equation.KSEE3">
                      <p:embed/>
                      <p:pic>
                        <p:nvPicPr>
                          <p:cNvPr id="0" name="图片 3073"/>
                          <p:cNvPicPr/>
                          <p:nvPr/>
                        </p:nvPicPr>
                        <p:blipFill>
                          <a:blip r:embed="rId4"/>
                          <a:stretch>
                            <a:fillRect/>
                          </a:stretch>
                        </p:blipFill>
                        <p:spPr>
                          <a:xfrm>
                            <a:off x="2177" y="6676"/>
                            <a:ext cx="14627" cy="1367"/>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177" y="5308"/>
              <a:ext cx="16393" cy="1242"/>
            </p:xfrm>
            <a:graphic>
              <a:graphicData uri="http://schemas.openxmlformats.org/presentationml/2006/ole">
                <mc:AlternateContent xmlns:mc="http://schemas.openxmlformats.org/markup-compatibility/2006">
                  <mc:Choice xmlns:v="urn:schemas-microsoft-com:vml" Requires="v">
                    <p:oleObj spid="_x0000_s22559" name="" r:id="rId5" imgW="3352800" imgH="254000" progId="Equation.KSEE3">
                      <p:embed/>
                    </p:oleObj>
                  </mc:Choice>
                  <mc:Fallback>
                    <p:oleObj name="" r:id="rId5" imgW="3352800" imgH="254000" progId="Equation.KSEE3">
                      <p:embed/>
                      <p:pic>
                        <p:nvPicPr>
                          <p:cNvPr id="0" name="图片 3074"/>
                          <p:cNvPicPr/>
                          <p:nvPr/>
                        </p:nvPicPr>
                        <p:blipFill>
                          <a:blip r:embed="rId6"/>
                          <a:stretch>
                            <a:fillRect/>
                          </a:stretch>
                        </p:blipFill>
                        <p:spPr>
                          <a:xfrm>
                            <a:off x="2177" y="5308"/>
                            <a:ext cx="16393" cy="1242"/>
                          </a:xfrm>
                          <a:prstGeom prst="rect">
                            <a:avLst/>
                          </a:prstGeom>
                        </p:spPr>
                      </p:pic>
                    </p:oleObj>
                  </mc:Fallback>
                </mc:AlternateContent>
              </a:graphicData>
            </a:graphic>
          </p:graphicFrame>
        </p:grpSp>
        <p:graphicFrame>
          <p:nvGraphicFramePr>
            <p:cNvPr id="2" name="对象 1">
              <a:hlinkClick r:id="" action="ppaction://ole?verb=0"/>
            </p:cNvPr>
            <p:cNvGraphicFramePr>
              <a:graphicFrameLocks noChangeAspect="1"/>
            </p:cNvGraphicFramePr>
            <p:nvPr/>
          </p:nvGraphicFramePr>
          <p:xfrm>
            <a:off x="2051" y="8768"/>
            <a:ext cx="4443" cy="1231"/>
          </p:xfrm>
          <a:graphic>
            <a:graphicData uri="http://schemas.openxmlformats.org/presentationml/2006/ole">
              <mc:AlternateContent xmlns:mc="http://schemas.openxmlformats.org/markup-compatibility/2006">
                <mc:Choice xmlns:v="urn:schemas-microsoft-com:vml" Requires="v">
                  <p:oleObj spid="_x0000_s22560" name="" r:id="rId7" imgW="825500" imgH="228600" progId="Equation.KSEE3">
                    <p:embed/>
                  </p:oleObj>
                </mc:Choice>
                <mc:Fallback>
                  <p:oleObj name="" r:id="rId7" imgW="825500" imgH="228600" progId="Equation.KSEE3">
                    <p:embed/>
                    <p:pic>
                      <p:nvPicPr>
                        <p:cNvPr id="0" name="图片 3073"/>
                        <p:cNvPicPr/>
                        <p:nvPr/>
                      </p:nvPicPr>
                      <p:blipFill>
                        <a:blip r:embed="rId8"/>
                        <a:stretch>
                          <a:fillRect/>
                        </a:stretch>
                      </p:blipFill>
                      <p:spPr>
                        <a:xfrm>
                          <a:off x="2051" y="8768"/>
                          <a:ext cx="4443" cy="1231"/>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前向概率</a:t>
            </a:r>
            <a:r>
              <a:rPr lang="en-US" altLang="zh-CN"/>
              <a:t>-</a:t>
            </a:r>
            <a:r>
              <a:rPr lang="zh-CN" altLang="en-US"/>
              <a:t>后向概率</a:t>
            </a:r>
            <a:endParaRPr lang="zh-CN" altLang="en-US"/>
          </a:p>
        </p:txBody>
      </p:sp>
      <p:graphicFrame>
        <p:nvGraphicFramePr>
          <p:cNvPr id="6" name="对象 5">
            <a:hlinkClick r:id="" action="ppaction://ole?verb=0"/>
          </p:cNvPr>
          <p:cNvGraphicFramePr>
            <a:graphicFrameLocks noChangeAspect="1"/>
          </p:cNvGraphicFramePr>
          <p:nvPr/>
        </p:nvGraphicFramePr>
        <p:xfrm>
          <a:off x="523240" y="1485900"/>
          <a:ext cx="5319395" cy="742315"/>
        </p:xfrm>
        <a:graphic>
          <a:graphicData uri="http://schemas.openxmlformats.org/presentationml/2006/ole">
            <mc:AlternateContent xmlns:mc="http://schemas.openxmlformats.org/markup-compatibility/2006">
              <mc:Choice xmlns:v="urn:schemas-microsoft-com:vml" Requires="v">
                <p:oleObj spid="_x0000_s24597" name="" r:id="rId1" imgW="1638300" imgH="228600" progId="Equation.KSEE3">
                  <p:embed/>
                </p:oleObj>
              </mc:Choice>
              <mc:Fallback>
                <p:oleObj name="" r:id="rId1" imgW="1638300" imgH="228600" progId="Equation.KSEE3">
                  <p:embed/>
                  <p:pic>
                    <p:nvPicPr>
                      <p:cNvPr id="0" name="图片 3073"/>
                      <p:cNvPicPr/>
                      <p:nvPr/>
                    </p:nvPicPr>
                    <p:blipFill>
                      <a:blip r:embed="rId2"/>
                      <a:stretch>
                        <a:fillRect/>
                      </a:stretch>
                    </p:blipFill>
                    <p:spPr>
                      <a:xfrm>
                        <a:off x="523240" y="1485900"/>
                        <a:ext cx="5319395" cy="74231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170295" y="1485900"/>
          <a:ext cx="5855970" cy="824865"/>
        </p:xfrm>
        <a:graphic>
          <a:graphicData uri="http://schemas.openxmlformats.org/presentationml/2006/ole">
            <mc:AlternateContent xmlns:mc="http://schemas.openxmlformats.org/markup-compatibility/2006">
              <mc:Choice xmlns:v="urn:schemas-microsoft-com:vml" Requires="v">
                <p:oleObj spid="_x0000_s24598" name="" r:id="rId3" imgW="1803400" imgH="254000" progId="Equation.KSEE3">
                  <p:embed/>
                </p:oleObj>
              </mc:Choice>
              <mc:Fallback>
                <p:oleObj name="" r:id="rId3" imgW="1803400" imgH="254000" progId="Equation.KSEE3">
                  <p:embed/>
                  <p:pic>
                    <p:nvPicPr>
                      <p:cNvPr id="0" name="图片 3073"/>
                      <p:cNvPicPr/>
                      <p:nvPr/>
                    </p:nvPicPr>
                    <p:blipFill>
                      <a:blip r:embed="rId4"/>
                      <a:stretch>
                        <a:fillRect/>
                      </a:stretch>
                    </p:blipFill>
                    <p:spPr>
                      <a:xfrm>
                        <a:off x="6170295" y="1485900"/>
                        <a:ext cx="5855970" cy="824865"/>
                      </a:xfrm>
                      <a:prstGeom prst="rect">
                        <a:avLst/>
                      </a:prstGeom>
                    </p:spPr>
                  </p:pic>
                </p:oleObj>
              </mc:Fallback>
            </mc:AlternateContent>
          </a:graphicData>
        </a:graphic>
      </p:graphicFrame>
      <p:grpSp>
        <p:nvGrpSpPr>
          <p:cNvPr id="43" name="组合 42"/>
          <p:cNvGrpSpPr/>
          <p:nvPr/>
        </p:nvGrpSpPr>
        <p:grpSpPr>
          <a:xfrm>
            <a:off x="447040" y="2392680"/>
            <a:ext cx="11539220" cy="2880360"/>
            <a:chOff x="859" y="3639"/>
            <a:chExt cx="18172" cy="4536"/>
          </a:xfrm>
        </p:grpSpPr>
        <p:sp>
          <p:nvSpPr>
            <p:cNvPr id="9" name="矩形 8"/>
            <p:cNvSpPr/>
            <p:nvPr/>
          </p:nvSpPr>
          <p:spPr>
            <a:xfrm>
              <a:off x="11775" y="3640"/>
              <a:ext cx="7257" cy="4535"/>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859" y="3639"/>
              <a:ext cx="10206" cy="4536"/>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7" name="组合 36"/>
            <p:cNvGrpSpPr/>
            <p:nvPr/>
          </p:nvGrpSpPr>
          <p:grpSpPr>
            <a:xfrm>
              <a:off x="1171" y="4052"/>
              <a:ext cx="16862" cy="3696"/>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i</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i</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a:solidFill>
                      <a:srgbClr val="ED7D31"/>
                    </a:solidFill>
                  </a:ln>
                </p:spPr>
                <p:style>
                  <a:lnRef idx="1">
                    <a:schemeClr val="accent4"/>
                  </a:lnRef>
                  <a:fillRef idx="2">
                    <a:schemeClr val="accent4"/>
                  </a:fillRef>
                  <a:effectRef idx="1">
                    <a:schemeClr val="accent4"/>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sz="2000" b="1">
                        <a:solidFill>
                          <a:schemeClr val="tx1"/>
                        </a:solidFill>
                        <a:sym typeface="+mn-ea"/>
                      </a:rPr>
                      <a:t>i</a:t>
                    </a:r>
                    <a:r>
                      <a:rPr lang="en-US" altLang="zh-CN" sz="2000" b="1" baseline="-25000">
                        <a:solidFill>
                          <a:schemeClr val="tx1"/>
                        </a:solidFill>
                        <a:sym typeface="+mn-ea"/>
                      </a:rPr>
                      <a:t>t</a:t>
                    </a:r>
                    <a:endParaRPr lang="en-US" altLang="zh-CN" sz="2000" b="1" baseline="-25000">
                      <a:solidFill>
                        <a:schemeClr val="tx1"/>
                      </a:solidFill>
                      <a:sym typeface="+mn-ea"/>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i</a:t>
                    </a:r>
                    <a:r>
                      <a:rPr lang="en-US" altLang="zh-CN" sz="2400" b="1" baseline="-25000">
                        <a:solidFill>
                          <a:srgbClr val="ED7D31"/>
                        </a:solidFill>
                      </a:rPr>
                      <a:t>t+1</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i</a:t>
                    </a:r>
                    <a:r>
                      <a:rPr lang="en-US" altLang="zh-CN" sz="2400" b="1" baseline="-25000">
                        <a:solidFill>
                          <a:srgbClr val="ED7D31"/>
                        </a:solidFill>
                      </a:rPr>
                      <a:t>t+2</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lstStyle/>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q</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q</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q</a:t>
                </a:r>
                <a:r>
                  <a:rPr lang="en-US" altLang="zh-CN" sz="2000" b="1" baseline="-25000">
                    <a:solidFill>
                      <a:schemeClr val="tx1"/>
                    </a:solidFill>
                  </a:rPr>
                  <a:t>t</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q</a:t>
                </a:r>
                <a:r>
                  <a:rPr lang="en-US" altLang="zh-CN" sz="2000" b="1" baseline="-25000">
                    <a:solidFill>
                      <a:schemeClr val="tx1"/>
                    </a:solidFill>
                  </a:rPr>
                  <a:t>t+1</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q</a:t>
                </a:r>
                <a:r>
                  <a:rPr lang="en-US" altLang="zh-CN" sz="2000" b="1" baseline="-25000">
                    <a:solidFill>
                      <a:schemeClr val="tx1"/>
                    </a:solidFill>
                  </a:rPr>
                  <a:t>t+2</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9" name="对象 38">
              <a:hlinkClick r:id="" action="ppaction://ole?verb=0"/>
            </p:cNvPr>
            <p:cNvGraphicFramePr>
              <a:graphicFrameLocks noChangeAspect="1"/>
            </p:cNvGraphicFramePr>
            <p:nvPr/>
          </p:nvGraphicFramePr>
          <p:xfrm>
            <a:off x="7906" y="7096"/>
            <a:ext cx="903" cy="652"/>
          </p:xfrm>
          <a:graphic>
            <a:graphicData uri="http://schemas.openxmlformats.org/presentationml/2006/ole">
              <mc:AlternateContent xmlns:mc="http://schemas.openxmlformats.org/markup-compatibility/2006">
                <mc:Choice xmlns:v="urn:schemas-microsoft-com:vml" Requires="v">
                  <p:oleObj spid="_x0000_s24599" name="" r:id="rId5" imgW="316865" imgH="228600" progId="Equation.KSEE3">
                    <p:embed/>
                  </p:oleObj>
                </mc:Choice>
                <mc:Fallback>
                  <p:oleObj name="" r:id="rId5" imgW="316865" imgH="228600" progId="Equation.KSEE3">
                    <p:embed/>
                    <p:pic>
                      <p:nvPicPr>
                        <p:cNvPr id="0" name="图片 3073"/>
                        <p:cNvPicPr/>
                        <p:nvPr/>
                      </p:nvPicPr>
                      <p:blipFill>
                        <a:blip r:embed="rId6"/>
                        <a:stretch>
                          <a:fillRect/>
                        </a:stretch>
                      </p:blipFill>
                      <p:spPr>
                        <a:xfrm>
                          <a:off x="7906" y="7096"/>
                          <a:ext cx="903" cy="652"/>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17511" y="7360"/>
            <a:ext cx="697" cy="504"/>
          </p:xfrm>
          <a:graphic>
            <a:graphicData uri="http://schemas.openxmlformats.org/presentationml/2006/ole">
              <mc:AlternateContent xmlns:mc="http://schemas.openxmlformats.org/markup-compatibility/2006">
                <mc:Choice xmlns:v="urn:schemas-microsoft-com:vml" Requires="v">
                  <p:oleObj spid="_x0000_s24600" name="" r:id="rId7" imgW="316865" imgH="228600" progId="Equation.KSEE3">
                    <p:embed/>
                  </p:oleObj>
                </mc:Choice>
                <mc:Fallback>
                  <p:oleObj name="" r:id="rId7" imgW="316865" imgH="228600" progId="Equation.KSEE3">
                    <p:embed/>
                    <p:pic>
                      <p:nvPicPr>
                        <p:cNvPr id="0" name="图片 3073"/>
                        <p:cNvPicPr/>
                        <p:nvPr/>
                      </p:nvPicPr>
                      <p:blipFill>
                        <a:blip r:embed="rId8"/>
                        <a:stretch>
                          <a:fillRect/>
                        </a:stretch>
                      </p:blipFill>
                      <p:spPr>
                        <a:xfrm>
                          <a:off x="17511" y="7360"/>
                          <a:ext cx="697" cy="504"/>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36015"/>
            <a:ext cx="11178540" cy="5129530"/>
          </a:xfrm>
        </p:spPr>
        <p:txBody>
          <a:bodyPr/>
          <a:lstStyle/>
          <a:p>
            <a:r>
              <a:rPr lang="en-US" altLang="zh-CN"/>
              <a:t> </a:t>
            </a:r>
            <a:r>
              <a:rPr lang="zh-CN" altLang="en-US"/>
              <a:t>定义：给定</a:t>
            </a:r>
            <a:r>
              <a:rPr lang="zh-CN" altLang="en-US">
                <a:sym typeface="+mn-ea"/>
              </a:rPr>
              <a:t>λ，定义到时刻</a:t>
            </a:r>
            <a:r>
              <a:rPr lang="en-US" altLang="zh-CN">
                <a:sym typeface="+mn-ea"/>
              </a:rPr>
              <a:t>t</a:t>
            </a:r>
            <a:r>
              <a:rPr lang="zh-CN" altLang="en-US">
                <a:sym typeface="+mn-ea"/>
              </a:rPr>
              <a:t>部分观测序列为</a:t>
            </a:r>
            <a:r>
              <a:rPr lang="en-US" altLang="zh-CN">
                <a:sym typeface="+mn-ea"/>
              </a:rPr>
              <a:t>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zh-CN" altLang="en-US">
                <a:sym typeface="+mn-ea"/>
              </a:rPr>
              <a:t>且状态为</a:t>
            </a:r>
            <a:r>
              <a:rPr lang="en-US" altLang="zh-CN">
                <a:sym typeface="+mn-ea"/>
              </a:rPr>
              <a:t>s</a:t>
            </a:r>
            <a:r>
              <a:rPr lang="en-US" altLang="zh-CN" baseline="-25000">
                <a:sym typeface="+mn-ea"/>
              </a:rPr>
              <a:t>i</a:t>
            </a:r>
            <a:r>
              <a:rPr lang="zh-CN" altLang="en-US">
                <a:sym typeface="+mn-ea"/>
              </a:rPr>
              <a:t>的概率为</a:t>
            </a:r>
            <a:r>
              <a:rPr lang="zh-CN" altLang="en-US" b="1">
                <a:solidFill>
                  <a:srgbClr val="FF0000"/>
                </a:solidFill>
                <a:sym typeface="+mn-ea"/>
              </a:rPr>
              <a:t>前向概率</a:t>
            </a:r>
            <a:r>
              <a:rPr lang="zh-CN" altLang="en-US">
                <a:sym typeface="+mn-ea"/>
              </a:rPr>
              <a:t>。记做：</a:t>
            </a:r>
            <a:endParaRPr lang="zh-CN" altLang="en-US">
              <a:sym typeface="+mn-ea"/>
            </a:endParaRPr>
          </a:p>
        </p:txBody>
      </p:sp>
      <p:sp>
        <p:nvSpPr>
          <p:cNvPr id="4" name="标题 3"/>
          <p:cNvSpPr>
            <a:spLocks noGrp="1"/>
          </p:cNvSpPr>
          <p:nvPr>
            <p:ph type="title"/>
          </p:nvPr>
        </p:nvSpPr>
        <p:spPr/>
        <p:txBody>
          <a:bodyPr/>
          <a:lstStyle/>
          <a:p>
            <a:r>
              <a:rPr lang="zh-CN" altLang="en-US"/>
              <a:t>前向算法</a:t>
            </a:r>
            <a:endParaRPr lang="zh-CN" altLang="en-US"/>
          </a:p>
        </p:txBody>
      </p:sp>
      <p:graphicFrame>
        <p:nvGraphicFramePr>
          <p:cNvPr id="5" name="对象 4">
            <a:hlinkClick r:id="" action="ppaction://ole?verb=0"/>
          </p:cNvPr>
          <p:cNvGraphicFramePr>
            <a:graphicFrameLocks noChangeAspect="1"/>
          </p:cNvGraphicFramePr>
          <p:nvPr/>
        </p:nvGraphicFramePr>
        <p:xfrm>
          <a:off x="1810385" y="2697480"/>
          <a:ext cx="7725410" cy="952500"/>
        </p:xfrm>
        <a:graphic>
          <a:graphicData uri="http://schemas.openxmlformats.org/presentationml/2006/ole">
            <mc:AlternateContent xmlns:mc="http://schemas.openxmlformats.org/markup-compatibility/2006">
              <mc:Choice xmlns:v="urn:schemas-microsoft-com:vml" Requires="v">
                <p:oleObj spid="_x0000_s25606" name="" r:id="rId1" imgW="1854200" imgH="228600" progId="Equation.KSEE3">
                  <p:embed/>
                </p:oleObj>
              </mc:Choice>
              <mc:Fallback>
                <p:oleObj name="" r:id="rId1" imgW="1854200" imgH="228600" progId="Equation.KSEE3">
                  <p:embed/>
                  <p:pic>
                    <p:nvPicPr>
                      <p:cNvPr id="0" name="图片 2048"/>
                      <p:cNvPicPr/>
                      <p:nvPr/>
                    </p:nvPicPr>
                    <p:blipFill>
                      <a:blip r:embed="rId2"/>
                      <a:stretch>
                        <a:fillRect/>
                      </a:stretch>
                    </p:blipFill>
                    <p:spPr>
                      <a:xfrm>
                        <a:off x="1810385" y="2697480"/>
                        <a:ext cx="7725410" cy="9525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初值：</a:t>
            </a:r>
            <a:endParaRPr lang="zh-CN" altLang="en-US"/>
          </a:p>
          <a:p>
            <a:endParaRPr lang="zh-CN" altLang="en-US"/>
          </a:p>
          <a:p>
            <a:r>
              <a:rPr lang="zh-CN" altLang="en-US"/>
              <a:t> 递推：对于</a:t>
            </a:r>
            <a:r>
              <a:rPr lang="en-US" altLang="zh-CN"/>
              <a:t>t=1,2,...,T-1</a:t>
            </a:r>
            <a:endParaRPr lang="en-US" altLang="zh-CN"/>
          </a:p>
          <a:p>
            <a:endParaRPr lang="en-US" altLang="zh-CN"/>
          </a:p>
          <a:p>
            <a:endParaRPr lang="en-US" altLang="zh-CN"/>
          </a:p>
          <a:p>
            <a:r>
              <a:rPr lang="en-US" altLang="zh-CN"/>
              <a:t> </a:t>
            </a:r>
            <a:r>
              <a:rPr lang="zh-CN" altLang="en-US"/>
              <a:t>最终：</a:t>
            </a:r>
            <a:endParaRPr lang="zh-CN" altLang="en-US"/>
          </a:p>
        </p:txBody>
      </p:sp>
      <p:sp>
        <p:nvSpPr>
          <p:cNvPr id="4" name="标题 3"/>
          <p:cNvSpPr>
            <a:spLocks noGrp="1"/>
          </p:cNvSpPr>
          <p:nvPr>
            <p:ph type="title"/>
          </p:nvPr>
        </p:nvSpPr>
        <p:spPr/>
        <p:txBody>
          <a:bodyPr/>
          <a:lstStyle/>
          <a:p>
            <a:r>
              <a:rPr lang="zh-CN" altLang="en-US"/>
              <a:t>前向算法</a:t>
            </a:r>
            <a:endParaRPr lang="zh-CN" altLang="en-US"/>
          </a:p>
        </p:txBody>
      </p:sp>
      <p:graphicFrame>
        <p:nvGraphicFramePr>
          <p:cNvPr id="5" name="对象 4">
            <a:hlinkClick r:id="" action="ppaction://ole?verb=0"/>
          </p:cNvPr>
          <p:cNvGraphicFramePr>
            <a:graphicFrameLocks noChangeAspect="1"/>
          </p:cNvGraphicFramePr>
          <p:nvPr/>
        </p:nvGraphicFramePr>
        <p:xfrm>
          <a:off x="6694805" y="417830"/>
          <a:ext cx="3580765" cy="441325"/>
        </p:xfrm>
        <a:graphic>
          <a:graphicData uri="http://schemas.openxmlformats.org/presentationml/2006/ole">
            <mc:AlternateContent xmlns:mc="http://schemas.openxmlformats.org/markup-compatibility/2006">
              <mc:Choice xmlns:v="urn:schemas-microsoft-com:vml" Requires="v">
                <p:oleObj spid="_x0000_s26641" name="" r:id="rId1" imgW="1854200" imgH="228600" progId="Equation.KSEE3">
                  <p:embed/>
                </p:oleObj>
              </mc:Choice>
              <mc:Fallback>
                <p:oleObj name="" r:id="rId1" imgW="1854200" imgH="228600" progId="Equation.KSEE3">
                  <p:embed/>
                  <p:pic>
                    <p:nvPicPr>
                      <p:cNvPr id="0" name="图片 2048"/>
                      <p:cNvPicPr/>
                      <p:nvPr/>
                    </p:nvPicPr>
                    <p:blipFill>
                      <a:blip r:embed="rId2"/>
                      <a:stretch>
                        <a:fillRect/>
                      </a:stretch>
                    </p:blipFill>
                    <p:spPr>
                      <a:xfrm>
                        <a:off x="6694805" y="417830"/>
                        <a:ext cx="3580765" cy="4413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974533" y="1306195"/>
          <a:ext cx="5561965" cy="755650"/>
        </p:xfrm>
        <a:graphic>
          <a:graphicData uri="http://schemas.openxmlformats.org/presentationml/2006/ole">
            <mc:AlternateContent xmlns:mc="http://schemas.openxmlformats.org/markup-compatibility/2006">
              <mc:Choice xmlns:v="urn:schemas-microsoft-com:vml" Requires="v">
                <p:oleObj spid="_x0000_s26642" name="" r:id="rId3" imgW="1777365" imgH="241300" progId="Equation.KSEE3">
                  <p:embed/>
                </p:oleObj>
              </mc:Choice>
              <mc:Fallback>
                <p:oleObj name="" r:id="rId3" imgW="1777365" imgH="241300" progId="Equation.KSEE3">
                  <p:embed/>
                  <p:pic>
                    <p:nvPicPr>
                      <p:cNvPr id="0" name="图片 2048"/>
                      <p:cNvPicPr/>
                      <p:nvPr/>
                    </p:nvPicPr>
                    <p:blipFill>
                      <a:blip r:embed="rId4"/>
                      <a:stretch>
                        <a:fillRect/>
                      </a:stretch>
                    </p:blipFill>
                    <p:spPr>
                      <a:xfrm>
                        <a:off x="1974533" y="1306195"/>
                        <a:ext cx="5561965" cy="7556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63825" y="3293745"/>
          <a:ext cx="5088890" cy="1534795"/>
        </p:xfrm>
        <a:graphic>
          <a:graphicData uri="http://schemas.openxmlformats.org/presentationml/2006/ole">
            <mc:AlternateContent xmlns:mc="http://schemas.openxmlformats.org/markup-compatibility/2006">
              <mc:Choice xmlns:v="urn:schemas-microsoft-com:vml" Requires="v">
                <p:oleObj spid="_x0000_s26643" name="" r:id="rId5" imgW="1600200" imgH="482600" progId="Equation.KSEE3">
                  <p:embed/>
                </p:oleObj>
              </mc:Choice>
              <mc:Fallback>
                <p:oleObj name="" r:id="rId5" imgW="1600200" imgH="482600" progId="Equation.KSEE3">
                  <p:embed/>
                  <p:pic>
                    <p:nvPicPr>
                      <p:cNvPr id="0" name="图片 3072"/>
                      <p:cNvPicPr/>
                      <p:nvPr/>
                    </p:nvPicPr>
                    <p:blipFill>
                      <a:blip r:embed="rId6"/>
                      <a:stretch>
                        <a:fillRect/>
                      </a:stretch>
                    </p:blipFill>
                    <p:spPr>
                      <a:xfrm>
                        <a:off x="2663825" y="3293745"/>
                        <a:ext cx="5088890" cy="1534795"/>
                      </a:xfrm>
                      <a:prstGeom prst="rect">
                        <a:avLst/>
                      </a:prstGeom>
                    </p:spPr>
                  </p:pic>
                </p:oleObj>
              </mc:Fallback>
            </mc:AlternateContent>
          </a:graphicData>
        </a:graphic>
      </p:graphicFrame>
      <p:pic>
        <p:nvPicPr>
          <p:cNvPr id="2" name="图片 1"/>
          <p:cNvPicPr>
            <a:picLocks noChangeAspect="1"/>
          </p:cNvPicPr>
          <p:nvPr/>
        </p:nvPicPr>
        <p:blipFill>
          <a:blip r:embed="rId7"/>
          <a:stretch>
            <a:fillRect/>
          </a:stretch>
        </p:blipFill>
        <p:spPr>
          <a:xfrm>
            <a:off x="2663825" y="5157986"/>
            <a:ext cx="3513351" cy="128206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前向算法</a:t>
            </a:r>
            <a:endParaRPr lang="zh-CN" altLang="en-US"/>
          </a:p>
        </p:txBody>
      </p:sp>
      <p:grpSp>
        <p:nvGrpSpPr>
          <p:cNvPr id="24" name="组合 23"/>
          <p:cNvGrpSpPr/>
          <p:nvPr/>
        </p:nvGrpSpPr>
        <p:grpSpPr>
          <a:xfrm>
            <a:off x="396875" y="769620"/>
            <a:ext cx="10191115" cy="5939790"/>
            <a:chOff x="625" y="1212"/>
            <a:chExt cx="16049" cy="9354"/>
          </a:xfrm>
        </p:grpSpPr>
        <p:graphicFrame>
          <p:nvGraphicFramePr>
            <p:cNvPr id="15" name="对象 14">
              <a:hlinkClick r:id="" action="ppaction://ole?verb=0"/>
            </p:cNvPr>
            <p:cNvGraphicFramePr>
              <a:graphicFrameLocks noChangeAspect="1"/>
            </p:cNvGraphicFramePr>
            <p:nvPr/>
          </p:nvGraphicFramePr>
          <p:xfrm>
            <a:off x="625" y="1212"/>
            <a:ext cx="8317" cy="1109"/>
          </p:xfrm>
          <a:graphic>
            <a:graphicData uri="http://schemas.openxmlformats.org/presentationml/2006/ole">
              <mc:AlternateContent xmlns:mc="http://schemas.openxmlformats.org/markup-compatibility/2006">
                <mc:Choice xmlns:v="urn:schemas-microsoft-com:vml" Requires="v">
                  <p:oleObj spid="_x0000_s27679" name="" r:id="rId1" imgW="1714500" imgH="228600" progId="Equation.KSEE3">
                    <p:embed/>
                  </p:oleObj>
                </mc:Choice>
                <mc:Fallback>
                  <p:oleObj name="" r:id="rId1" imgW="1714500" imgH="228600" progId="Equation.KSEE3">
                    <p:embed/>
                    <p:pic>
                      <p:nvPicPr>
                        <p:cNvPr id="0" name="图片 2048"/>
                        <p:cNvPicPr/>
                        <p:nvPr/>
                      </p:nvPicPr>
                      <p:blipFill>
                        <a:blip r:embed="rId2"/>
                        <a:stretch>
                          <a:fillRect/>
                        </a:stretch>
                      </p:blipFill>
                      <p:spPr>
                        <a:xfrm>
                          <a:off x="625" y="1212"/>
                          <a:ext cx="8317" cy="1109"/>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805" y="2297"/>
            <a:ext cx="14869" cy="1239"/>
          </p:xfrm>
          <a:graphic>
            <a:graphicData uri="http://schemas.openxmlformats.org/presentationml/2006/ole">
              <mc:AlternateContent xmlns:mc="http://schemas.openxmlformats.org/markup-compatibility/2006">
                <mc:Choice xmlns:v="urn:schemas-microsoft-com:vml" Requires="v">
                  <p:oleObj spid="_x0000_s27680" name="" r:id="rId3" imgW="3048000" imgH="254000" progId="Equation.KSEE3">
                    <p:embed/>
                  </p:oleObj>
                </mc:Choice>
                <mc:Fallback>
                  <p:oleObj name="" r:id="rId3" imgW="3048000" imgH="254000" progId="Equation.KSEE3">
                    <p:embed/>
                    <p:pic>
                      <p:nvPicPr>
                        <p:cNvPr id="0" name="图片 1025"/>
                        <p:cNvPicPr/>
                        <p:nvPr/>
                      </p:nvPicPr>
                      <p:blipFill>
                        <a:blip r:embed="rId4"/>
                        <a:stretch>
                          <a:fillRect/>
                        </a:stretch>
                      </p:blipFill>
                      <p:spPr>
                        <a:xfrm>
                          <a:off x="1805" y="2297"/>
                          <a:ext cx="14869" cy="1239"/>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805" y="3512"/>
            <a:ext cx="11029" cy="1239"/>
          </p:xfrm>
          <a:graphic>
            <a:graphicData uri="http://schemas.openxmlformats.org/presentationml/2006/ole">
              <mc:AlternateContent xmlns:mc="http://schemas.openxmlformats.org/markup-compatibility/2006">
                <mc:Choice xmlns:v="urn:schemas-microsoft-com:vml" Requires="v">
                  <p:oleObj spid="_x0000_s27681" name="" r:id="rId5" imgW="2260600" imgH="254000" progId="Equation.KSEE3">
                    <p:embed/>
                  </p:oleObj>
                </mc:Choice>
                <mc:Fallback>
                  <p:oleObj name="" r:id="rId5" imgW="2260600" imgH="254000" progId="Equation.KSEE3">
                    <p:embed/>
                    <p:pic>
                      <p:nvPicPr>
                        <p:cNvPr id="0" name="图片 1025"/>
                        <p:cNvPicPr/>
                        <p:nvPr/>
                      </p:nvPicPr>
                      <p:blipFill>
                        <a:blip r:embed="rId6"/>
                        <a:stretch>
                          <a:fillRect/>
                        </a:stretch>
                      </p:blipFill>
                      <p:spPr>
                        <a:xfrm>
                          <a:off x="1805" y="3512"/>
                          <a:ext cx="11029" cy="1239"/>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1754" y="4727"/>
            <a:ext cx="13469" cy="2116"/>
          </p:xfrm>
          <a:graphic>
            <a:graphicData uri="http://schemas.openxmlformats.org/presentationml/2006/ole">
              <mc:AlternateContent xmlns:mc="http://schemas.openxmlformats.org/markup-compatibility/2006">
                <mc:Choice xmlns:v="urn:schemas-microsoft-com:vml" Requires="v">
                  <p:oleObj spid="_x0000_s27682" name="" r:id="rId7" imgW="3073400" imgH="482600" progId="Equation.KSEE3">
                    <p:embed/>
                  </p:oleObj>
                </mc:Choice>
                <mc:Fallback>
                  <p:oleObj name="" r:id="rId7" imgW="3073400" imgH="482600" progId="Equation.KSEE3">
                    <p:embed/>
                    <p:pic>
                      <p:nvPicPr>
                        <p:cNvPr id="0" name="图片 1025"/>
                        <p:cNvPicPr/>
                        <p:nvPr/>
                      </p:nvPicPr>
                      <p:blipFill>
                        <a:blip r:embed="rId8"/>
                        <a:stretch>
                          <a:fillRect/>
                        </a:stretch>
                      </p:blipFill>
                      <p:spPr>
                        <a:xfrm>
                          <a:off x="1754" y="4727"/>
                          <a:ext cx="13469" cy="2116"/>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1754" y="6795"/>
            <a:ext cx="14817" cy="1956"/>
          </p:xfrm>
          <a:graphic>
            <a:graphicData uri="http://schemas.openxmlformats.org/presentationml/2006/ole">
              <mc:AlternateContent xmlns:mc="http://schemas.openxmlformats.org/markup-compatibility/2006">
                <mc:Choice xmlns:v="urn:schemas-microsoft-com:vml" Requires="v">
                  <p:oleObj spid="_x0000_s27683" name="" r:id="rId9" imgW="3657600" imgH="482600" progId="Equation.KSEE3">
                    <p:embed/>
                  </p:oleObj>
                </mc:Choice>
                <mc:Fallback>
                  <p:oleObj name="" r:id="rId9" imgW="3657600" imgH="482600" progId="Equation.KSEE3">
                    <p:embed/>
                    <p:pic>
                      <p:nvPicPr>
                        <p:cNvPr id="0" name="图片 1025"/>
                        <p:cNvPicPr/>
                        <p:nvPr/>
                      </p:nvPicPr>
                      <p:blipFill>
                        <a:blip r:embed="rId10"/>
                        <a:stretch>
                          <a:fillRect/>
                        </a:stretch>
                      </p:blipFill>
                      <p:spPr>
                        <a:xfrm>
                          <a:off x="1754" y="6795"/>
                          <a:ext cx="14817" cy="1956"/>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1754" y="8751"/>
            <a:ext cx="4631" cy="1815"/>
          </p:xfrm>
          <a:graphic>
            <a:graphicData uri="http://schemas.openxmlformats.org/presentationml/2006/ole">
              <mc:AlternateContent xmlns:mc="http://schemas.openxmlformats.org/markup-compatibility/2006">
                <mc:Choice xmlns:v="urn:schemas-microsoft-com:vml" Requires="v">
                  <p:oleObj spid="_x0000_s27684" name="" r:id="rId11" imgW="1231265" imgH="482600" progId="Equation.KSEE3">
                    <p:embed/>
                  </p:oleObj>
                </mc:Choice>
                <mc:Fallback>
                  <p:oleObj name="" r:id="rId11" imgW="1231265" imgH="482600" progId="Equation.KSEE3">
                    <p:embed/>
                    <p:pic>
                      <p:nvPicPr>
                        <p:cNvPr id="0" name="图片 3072"/>
                        <p:cNvPicPr/>
                        <p:nvPr/>
                      </p:nvPicPr>
                      <p:blipFill>
                        <a:blip r:embed="rId12"/>
                        <a:stretch>
                          <a:fillRect/>
                        </a:stretch>
                      </p:blipFill>
                      <p:spPr>
                        <a:xfrm>
                          <a:off x="1754" y="8751"/>
                          <a:ext cx="4631" cy="181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的时候，得到观测序列为</a:t>
            </a:r>
            <a:r>
              <a:rPr lang="en-US" altLang="zh-CN">
                <a:sym typeface="+mn-ea"/>
              </a:rPr>
              <a:t>“</a:t>
            </a:r>
            <a:r>
              <a:rPr lang="zh-CN" altLang="en-US">
                <a:sym typeface="+mn-ea"/>
              </a:rPr>
              <a:t>白黑白白黑</a:t>
            </a:r>
            <a:r>
              <a:rPr lang="en-US" altLang="zh-CN">
                <a:sym typeface="+mn-ea"/>
              </a:rPr>
              <a:t>”</a:t>
            </a:r>
            <a:r>
              <a:rPr lang="zh-CN" altLang="en-US">
                <a:sym typeface="+mn-ea"/>
              </a:rPr>
              <a:t>的概率是多少</a:t>
            </a:r>
            <a:r>
              <a:rPr lang="en-US" altLang="zh-CN">
                <a:sym typeface="+mn-ea"/>
              </a:rPr>
              <a:t>??</a:t>
            </a:r>
            <a:endParaRPr lang="zh-CN" altLang="en-US"/>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8" name="组合 7"/>
          <p:cNvGrpSpPr/>
          <p:nvPr/>
        </p:nvGrpSpPr>
        <p:grpSpPr>
          <a:xfrm>
            <a:off x="1172845" y="3023870"/>
            <a:ext cx="9545320" cy="18688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28688"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28689"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28690"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8" name="组合 7"/>
          <p:cNvGrpSpPr/>
          <p:nvPr/>
        </p:nvGrpSpPr>
        <p:grpSpPr>
          <a:xfrm>
            <a:off x="2198370" y="1014730"/>
            <a:ext cx="7590155" cy="19069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29727"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29728"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29729"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grpSp>
        <p:nvGrpSpPr>
          <p:cNvPr id="13" name="组合 12"/>
          <p:cNvGrpSpPr/>
          <p:nvPr/>
        </p:nvGrpSpPr>
        <p:grpSpPr>
          <a:xfrm>
            <a:off x="3780155" y="3242945"/>
            <a:ext cx="3944620" cy="2806700"/>
            <a:chOff x="5408" y="4277"/>
            <a:chExt cx="6212" cy="4420"/>
          </a:xfrm>
        </p:grpSpPr>
        <p:graphicFrame>
          <p:nvGraphicFramePr>
            <p:cNvPr id="9" name="对象 8">
              <a:hlinkClick r:id="" action="ppaction://ole?verb=0"/>
            </p:cNvPr>
            <p:cNvGraphicFramePr>
              <a:graphicFrameLocks noChangeAspect="1"/>
            </p:cNvGraphicFramePr>
            <p:nvPr/>
          </p:nvGraphicFramePr>
          <p:xfrm>
            <a:off x="5408" y="4277"/>
            <a:ext cx="6024" cy="1192"/>
          </p:xfrm>
          <a:graphic>
            <a:graphicData uri="http://schemas.openxmlformats.org/presentationml/2006/ole">
              <mc:AlternateContent xmlns:mc="http://schemas.openxmlformats.org/markup-compatibility/2006">
                <mc:Choice xmlns:v="urn:schemas-microsoft-com:vml" Requires="v">
                  <p:oleObj spid="_x0000_s29730" name="" r:id="rId7" imgW="1219200" imgH="241300" progId="Equation.KSEE3">
                    <p:embed/>
                  </p:oleObj>
                </mc:Choice>
                <mc:Fallback>
                  <p:oleObj name="" r:id="rId7" imgW="1219200" imgH="241300" progId="Equation.KSEE3">
                    <p:embed/>
                    <p:pic>
                      <p:nvPicPr>
                        <p:cNvPr id="0" name="图片 4096"/>
                        <p:cNvPicPr/>
                        <p:nvPr/>
                      </p:nvPicPr>
                      <p:blipFill>
                        <a:blip r:embed="rId8"/>
                        <a:stretch>
                          <a:fillRect/>
                        </a:stretch>
                      </p:blipFill>
                      <p:spPr>
                        <a:xfrm>
                          <a:off x="5408" y="4277"/>
                          <a:ext cx="6024" cy="11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08" y="5891"/>
            <a:ext cx="5962" cy="1192"/>
          </p:xfrm>
          <a:graphic>
            <a:graphicData uri="http://schemas.openxmlformats.org/presentationml/2006/ole">
              <mc:AlternateContent xmlns:mc="http://schemas.openxmlformats.org/markup-compatibility/2006">
                <mc:Choice xmlns:v="urn:schemas-microsoft-com:vml" Requires="v">
                  <p:oleObj spid="_x0000_s29731" name="" r:id="rId9" imgW="1206500" imgH="241300" progId="Equation.KSEE3">
                    <p:embed/>
                  </p:oleObj>
                </mc:Choice>
                <mc:Fallback>
                  <p:oleObj name="" r:id="rId9" imgW="1206500" imgH="241300" progId="Equation.KSEE3">
                    <p:embed/>
                    <p:pic>
                      <p:nvPicPr>
                        <p:cNvPr id="0" name="图片 4096"/>
                        <p:cNvPicPr/>
                        <p:nvPr/>
                      </p:nvPicPr>
                      <p:blipFill>
                        <a:blip r:embed="rId10"/>
                        <a:stretch>
                          <a:fillRect/>
                        </a:stretch>
                      </p:blipFill>
                      <p:spPr>
                        <a:xfrm>
                          <a:off x="5408" y="5891"/>
                          <a:ext cx="5962" cy="1192"/>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408" y="7505"/>
            <a:ext cx="6213" cy="1192"/>
          </p:xfrm>
          <a:graphic>
            <a:graphicData uri="http://schemas.openxmlformats.org/presentationml/2006/ole">
              <mc:AlternateContent xmlns:mc="http://schemas.openxmlformats.org/markup-compatibility/2006">
                <mc:Choice xmlns:v="urn:schemas-microsoft-com:vml" Requires="v">
                  <p:oleObj spid="_x0000_s29732" name="" r:id="rId11" imgW="1257300" imgH="241300" progId="Equation.KSEE3">
                    <p:embed/>
                  </p:oleObj>
                </mc:Choice>
                <mc:Fallback>
                  <p:oleObj name="" r:id="rId11" imgW="1257300" imgH="241300" progId="Equation.KSEE3">
                    <p:embed/>
                    <p:pic>
                      <p:nvPicPr>
                        <p:cNvPr id="0" name="图片 4096"/>
                        <p:cNvPicPr/>
                        <p:nvPr/>
                      </p:nvPicPr>
                      <p:blipFill>
                        <a:blip r:embed="rId12"/>
                        <a:stretch>
                          <a:fillRect/>
                        </a:stretch>
                      </p:blipFill>
                      <p:spPr>
                        <a:xfrm>
                          <a:off x="5408" y="7505"/>
                          <a:ext cx="6213" cy="1192"/>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252220"/>
            <a:ext cx="11178540" cy="5013325"/>
          </a:xfrm>
        </p:spPr>
        <p:txBody>
          <a:bodyPr/>
          <a:lstStyle/>
          <a:p>
            <a:r>
              <a:rPr lang="en-US" altLang="zh-CN"/>
              <a:t> </a:t>
            </a:r>
            <a:r>
              <a:rPr lang="zh-CN" altLang="en-US"/>
              <a:t>设</a:t>
            </a:r>
            <a:r>
              <a:rPr lang="en-US" altLang="zh-CN"/>
              <a:t>{X(t), t ∈ T}</a:t>
            </a:r>
            <a:r>
              <a:rPr lang="zh-CN" altLang="en-US"/>
              <a:t>是一个随机过程，</a:t>
            </a:r>
            <a:r>
              <a:rPr lang="en-US" altLang="zh-CN"/>
              <a:t>E</a:t>
            </a:r>
            <a:r>
              <a:rPr lang="zh-CN" altLang="en-US"/>
              <a:t>为其状态空间，若对于任意的</a:t>
            </a:r>
            <a:r>
              <a:rPr lang="en-US" altLang="zh-CN"/>
              <a:t>t</a:t>
            </a:r>
            <a:r>
              <a:rPr lang="en-US" altLang="zh-CN" baseline="-25000"/>
              <a:t>1</a:t>
            </a:r>
            <a:r>
              <a:rPr lang="en-US" altLang="zh-CN"/>
              <a:t>&lt;t</a:t>
            </a:r>
            <a:r>
              <a:rPr lang="en-US" altLang="zh-CN" baseline="-25000"/>
              <a:t>2</a:t>
            </a:r>
            <a:r>
              <a:rPr lang="en-US" altLang="zh-CN"/>
              <a:t>&lt; ...&lt;t</a:t>
            </a:r>
            <a:r>
              <a:rPr lang="en-US" altLang="zh-CN" baseline="-25000"/>
              <a:t>n</a:t>
            </a:r>
            <a:r>
              <a:rPr lang="en-US" altLang="zh-CN"/>
              <a:t>&lt;t</a:t>
            </a:r>
            <a:r>
              <a:rPr lang="zh-CN" altLang="en-US"/>
              <a:t>，任意的</a:t>
            </a:r>
            <a:r>
              <a:rPr lang="en-US" altLang="zh-CN"/>
              <a:t>x</a:t>
            </a:r>
            <a:r>
              <a:rPr lang="en-US" altLang="zh-CN" baseline="-25000"/>
              <a:t>1</a:t>
            </a:r>
            <a:r>
              <a:rPr lang="en-US" altLang="zh-CN"/>
              <a:t>,x</a:t>
            </a:r>
            <a:r>
              <a:rPr lang="en-US" altLang="zh-CN" baseline="-25000"/>
              <a:t>2</a:t>
            </a:r>
            <a:r>
              <a:rPr lang="en-US" altLang="zh-CN"/>
              <a:t>,...,x</a:t>
            </a:r>
            <a:r>
              <a:rPr lang="en-US" altLang="zh-CN" baseline="-25000"/>
              <a:t>n</a:t>
            </a:r>
            <a:r>
              <a:rPr lang="en-US" altLang="zh-CN"/>
              <a:t>,x∈E</a:t>
            </a:r>
            <a:r>
              <a:rPr lang="zh-CN" altLang="en-US"/>
              <a:t>，随机变量</a:t>
            </a:r>
            <a:r>
              <a:rPr lang="en-US" altLang="zh-CN"/>
              <a:t>X(t)</a:t>
            </a:r>
            <a:r>
              <a:rPr lang="zh-CN" altLang="en-US"/>
              <a:t>在已知变量</a:t>
            </a:r>
            <a:r>
              <a:rPr lang="en-US" altLang="zh-CN"/>
              <a:t>X(t</a:t>
            </a:r>
            <a:r>
              <a:rPr lang="en-US" altLang="zh-CN" baseline="-25000"/>
              <a:t>1</a:t>
            </a:r>
            <a:r>
              <a:rPr lang="en-US" altLang="zh-CN"/>
              <a:t>)=x</a:t>
            </a:r>
            <a:r>
              <a:rPr lang="en-US" altLang="zh-CN" baseline="-25000"/>
              <a:t>1</a:t>
            </a:r>
            <a:r>
              <a:rPr lang="en-US" altLang="zh-CN"/>
              <a:t>,...,</a:t>
            </a:r>
            <a:r>
              <a:rPr lang="en-US" altLang="zh-CN">
                <a:sym typeface="+mn-ea"/>
              </a:rPr>
              <a:t>X(t</a:t>
            </a:r>
            <a:r>
              <a:rPr lang="en-US" altLang="zh-CN" baseline="-25000">
                <a:sym typeface="+mn-ea"/>
              </a:rPr>
              <a:t>n</a:t>
            </a:r>
            <a:r>
              <a:rPr lang="en-US" altLang="zh-CN">
                <a:sym typeface="+mn-ea"/>
              </a:rPr>
              <a:t>)=x</a:t>
            </a:r>
            <a:r>
              <a:rPr lang="en-US" altLang="zh-CN" baseline="-25000">
                <a:sym typeface="+mn-ea"/>
              </a:rPr>
              <a:t>n</a:t>
            </a:r>
            <a:r>
              <a:rPr lang="zh-CN" altLang="en-US"/>
              <a:t>之下的条件分布函数只与</a:t>
            </a:r>
            <a:r>
              <a:rPr lang="en-US" altLang="zh-CN">
                <a:sym typeface="+mn-ea"/>
              </a:rPr>
              <a:t>X(t</a:t>
            </a:r>
            <a:r>
              <a:rPr lang="en-US" altLang="zh-CN" baseline="-25000">
                <a:sym typeface="+mn-ea"/>
              </a:rPr>
              <a:t>n</a:t>
            </a:r>
            <a:r>
              <a:rPr lang="en-US" altLang="zh-CN">
                <a:sym typeface="+mn-ea"/>
              </a:rPr>
              <a:t>)=x</a:t>
            </a:r>
            <a:r>
              <a:rPr lang="en-US" altLang="zh-CN" baseline="-25000">
                <a:sym typeface="+mn-ea"/>
              </a:rPr>
              <a:t>n</a:t>
            </a:r>
            <a:r>
              <a:rPr lang="zh-CN" altLang="en-US"/>
              <a:t>有关，而与</a:t>
            </a:r>
            <a:r>
              <a:rPr lang="en-US" altLang="zh-CN">
                <a:sym typeface="+mn-ea"/>
              </a:rPr>
              <a:t>X(t</a:t>
            </a:r>
            <a:r>
              <a:rPr lang="en-US" altLang="zh-CN" baseline="-25000">
                <a:sym typeface="+mn-ea"/>
              </a:rPr>
              <a:t>1</a:t>
            </a:r>
            <a:r>
              <a:rPr lang="en-US" altLang="zh-CN">
                <a:sym typeface="+mn-ea"/>
              </a:rPr>
              <a:t>)=x</a:t>
            </a:r>
            <a:r>
              <a:rPr lang="en-US" altLang="zh-CN" baseline="-25000">
                <a:sym typeface="+mn-ea"/>
              </a:rPr>
              <a:t>1</a:t>
            </a:r>
            <a:r>
              <a:rPr lang="en-US" altLang="zh-CN">
                <a:sym typeface="+mn-ea"/>
              </a:rPr>
              <a:t>,...,X(t</a:t>
            </a:r>
            <a:r>
              <a:rPr lang="en-US" altLang="zh-CN" baseline="-25000">
                <a:sym typeface="+mn-ea"/>
              </a:rPr>
              <a:t>n-1</a:t>
            </a:r>
            <a:r>
              <a:rPr lang="en-US" altLang="zh-CN">
                <a:sym typeface="+mn-ea"/>
              </a:rPr>
              <a:t>)=x</a:t>
            </a:r>
            <a:r>
              <a:rPr lang="en-US" altLang="zh-CN" baseline="-25000">
                <a:sym typeface="+mn-ea"/>
              </a:rPr>
              <a:t>n-1</a:t>
            </a:r>
            <a:r>
              <a:rPr lang="zh-CN" altLang="en-US"/>
              <a:t>无关，即条件分布函数满足下列等式，此性质称为马尔可夫性；如果随机过程满足马尔可夫性，则该过程称为马尔可夫过程。</a:t>
            </a:r>
            <a:endParaRPr lang="en-US" altLang="zh-CN"/>
          </a:p>
        </p:txBody>
      </p:sp>
      <p:sp>
        <p:nvSpPr>
          <p:cNvPr id="4" name="标题 3"/>
          <p:cNvSpPr>
            <a:spLocks noGrp="1"/>
          </p:cNvSpPr>
          <p:nvPr>
            <p:ph type="title"/>
          </p:nvPr>
        </p:nvSpPr>
        <p:spPr/>
        <p:txBody>
          <a:bodyPr/>
          <a:lstStyle/>
          <a:p>
            <a:r>
              <a:rPr lang="zh-CN" altLang="en-US"/>
              <a:t>马尔可夫性质</a:t>
            </a:r>
            <a:endParaRPr lang="zh-CN" altLang="en-US"/>
          </a:p>
        </p:txBody>
      </p:sp>
      <p:graphicFrame>
        <p:nvGraphicFramePr>
          <p:cNvPr id="5" name="对象 4">
            <a:hlinkClick r:id="" action="ppaction://ole?verb=0"/>
          </p:cNvPr>
          <p:cNvGraphicFramePr>
            <a:graphicFrameLocks noChangeAspect="1"/>
          </p:cNvGraphicFramePr>
          <p:nvPr/>
        </p:nvGraphicFramePr>
        <p:xfrm>
          <a:off x="1176655" y="4182745"/>
          <a:ext cx="10260330" cy="715010"/>
        </p:xfrm>
        <a:graphic>
          <a:graphicData uri="http://schemas.openxmlformats.org/presentationml/2006/ole">
            <mc:AlternateContent xmlns:mc="http://schemas.openxmlformats.org/markup-compatibility/2006">
              <mc:Choice xmlns:v="urn:schemas-microsoft-com:vml" Requires="v">
                <p:oleObj spid="_x0000_s23563" name="" r:id="rId1" imgW="3644900" imgH="254000" progId="Equation.KSEE3">
                  <p:embed/>
                </p:oleObj>
              </mc:Choice>
              <mc:Fallback>
                <p:oleObj name="" r:id="rId1" imgW="3644900" imgH="254000" progId="Equation.KSEE3">
                  <p:embed/>
                  <p:pic>
                    <p:nvPicPr>
                      <p:cNvPr id="0" name="图片 1024"/>
                      <p:cNvPicPr/>
                      <p:nvPr/>
                    </p:nvPicPr>
                    <p:blipFill>
                      <a:blip r:embed="rId2"/>
                      <a:stretch>
                        <a:fillRect/>
                      </a:stretch>
                    </p:blipFill>
                    <p:spPr>
                      <a:xfrm>
                        <a:off x="1176655" y="4182745"/>
                        <a:ext cx="10260330" cy="71501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176655" y="5184775"/>
          <a:ext cx="10348595" cy="702945"/>
        </p:xfrm>
        <a:graphic>
          <a:graphicData uri="http://schemas.openxmlformats.org/presentationml/2006/ole">
            <mc:AlternateContent xmlns:mc="http://schemas.openxmlformats.org/markup-compatibility/2006">
              <mc:Choice xmlns:v="urn:schemas-microsoft-com:vml" Requires="v">
                <p:oleObj spid="_x0000_s23564" name="" r:id="rId3" imgW="3365500" imgH="228600" progId="Equation.KSEE3">
                  <p:embed/>
                </p:oleObj>
              </mc:Choice>
              <mc:Fallback>
                <p:oleObj name="" r:id="rId3" imgW="3365500" imgH="228600" progId="Equation.KSEE3">
                  <p:embed/>
                  <p:pic>
                    <p:nvPicPr>
                      <p:cNvPr id="0" name="图片 1026"/>
                      <p:cNvPicPr/>
                      <p:nvPr/>
                    </p:nvPicPr>
                    <p:blipFill>
                      <a:blip r:embed="rId4"/>
                      <a:stretch>
                        <a:fillRect/>
                      </a:stretch>
                    </p:blipFill>
                    <p:spPr>
                      <a:xfrm>
                        <a:off x="1176655" y="5184775"/>
                        <a:ext cx="10348595" cy="702945"/>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3" name="组合 2"/>
          <p:cNvGrpSpPr/>
          <p:nvPr/>
        </p:nvGrpSpPr>
        <p:grpSpPr>
          <a:xfrm>
            <a:off x="2856865" y="912495"/>
            <a:ext cx="6238240" cy="1135380"/>
            <a:chOff x="5059" y="1417"/>
            <a:chExt cx="9824" cy="1788"/>
          </a:xfrm>
        </p:grpSpPr>
        <p:grpSp>
          <p:nvGrpSpPr>
            <p:cNvPr id="8" name="组合 7"/>
            <p:cNvGrpSpPr/>
            <p:nvPr/>
          </p:nvGrpSpPr>
          <p:grpSpPr>
            <a:xfrm>
              <a:off x="5059" y="1679"/>
              <a:ext cx="5173" cy="1526"/>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30811"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30812"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30813"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grpSp>
          <p:nvGrpSpPr>
            <p:cNvPr id="13" name="组合 12"/>
            <p:cNvGrpSpPr/>
            <p:nvPr/>
          </p:nvGrpSpPr>
          <p:grpSpPr>
            <a:xfrm>
              <a:off x="11633" y="1417"/>
              <a:ext cx="3250" cy="1767"/>
              <a:chOff x="5408" y="4277"/>
              <a:chExt cx="6213" cy="3998"/>
            </a:xfrm>
          </p:grpSpPr>
          <p:graphicFrame>
            <p:nvGraphicFramePr>
              <p:cNvPr id="9" name="对象 8">
                <a:hlinkClick r:id="" action="ppaction://ole?verb=0"/>
              </p:cNvPr>
              <p:cNvGraphicFramePr>
                <a:graphicFrameLocks noChangeAspect="1"/>
              </p:cNvGraphicFramePr>
              <p:nvPr/>
            </p:nvGraphicFramePr>
            <p:xfrm>
              <a:off x="5408" y="4277"/>
              <a:ext cx="6024" cy="1192"/>
            </p:xfrm>
            <a:graphic>
              <a:graphicData uri="http://schemas.openxmlformats.org/presentationml/2006/ole">
                <mc:AlternateContent xmlns:mc="http://schemas.openxmlformats.org/markup-compatibility/2006">
                  <mc:Choice xmlns:v="urn:schemas-microsoft-com:vml" Requires="v">
                    <p:oleObj spid="_x0000_s30814" name="" r:id="rId7" imgW="1219200" imgH="241300" progId="Equation.KSEE3">
                      <p:embed/>
                    </p:oleObj>
                  </mc:Choice>
                  <mc:Fallback>
                    <p:oleObj name="" r:id="rId7" imgW="1219200" imgH="241300" progId="Equation.KSEE3">
                      <p:embed/>
                      <p:pic>
                        <p:nvPicPr>
                          <p:cNvPr id="0" name="图片 4096"/>
                          <p:cNvPicPr/>
                          <p:nvPr/>
                        </p:nvPicPr>
                        <p:blipFill>
                          <a:blip r:embed="rId8"/>
                          <a:stretch>
                            <a:fillRect/>
                          </a:stretch>
                        </p:blipFill>
                        <p:spPr>
                          <a:xfrm>
                            <a:off x="5408" y="4277"/>
                            <a:ext cx="6024" cy="11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08" y="5682"/>
              <a:ext cx="5962" cy="1190"/>
            </p:xfrm>
            <a:graphic>
              <a:graphicData uri="http://schemas.openxmlformats.org/presentationml/2006/ole">
                <mc:AlternateContent xmlns:mc="http://schemas.openxmlformats.org/markup-compatibility/2006">
                  <mc:Choice xmlns:v="urn:schemas-microsoft-com:vml" Requires="v">
                    <p:oleObj spid="_x0000_s30815" name="" r:id="rId9" imgW="1206500" imgH="241300" progId="Equation.KSEE3">
                      <p:embed/>
                    </p:oleObj>
                  </mc:Choice>
                  <mc:Fallback>
                    <p:oleObj name="" r:id="rId9" imgW="1206500" imgH="241300" progId="Equation.KSEE3">
                      <p:embed/>
                      <p:pic>
                        <p:nvPicPr>
                          <p:cNvPr id="0" name="图片 4096"/>
                          <p:cNvPicPr/>
                          <p:nvPr/>
                        </p:nvPicPr>
                        <p:blipFill>
                          <a:blip r:embed="rId10"/>
                          <a:stretch>
                            <a:fillRect/>
                          </a:stretch>
                        </p:blipFill>
                        <p:spPr>
                          <a:xfrm>
                            <a:off x="5408" y="5682"/>
                            <a:ext cx="5962" cy="11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408" y="7085"/>
              <a:ext cx="6213" cy="1190"/>
            </p:xfrm>
            <a:graphic>
              <a:graphicData uri="http://schemas.openxmlformats.org/presentationml/2006/ole">
                <mc:AlternateContent xmlns:mc="http://schemas.openxmlformats.org/markup-compatibility/2006">
                  <mc:Choice xmlns:v="urn:schemas-microsoft-com:vml" Requires="v">
                    <p:oleObj spid="_x0000_s30816" name="" r:id="rId11" imgW="1257300" imgH="241300" progId="Equation.KSEE3">
                      <p:embed/>
                    </p:oleObj>
                  </mc:Choice>
                  <mc:Fallback>
                    <p:oleObj name="" r:id="rId11" imgW="1257300" imgH="241300" progId="Equation.KSEE3">
                      <p:embed/>
                      <p:pic>
                        <p:nvPicPr>
                          <p:cNvPr id="0" name="图片 4096"/>
                          <p:cNvPicPr/>
                          <p:nvPr/>
                        </p:nvPicPr>
                        <p:blipFill>
                          <a:blip r:embed="rId12"/>
                          <a:stretch>
                            <a:fillRect/>
                          </a:stretch>
                        </p:blipFill>
                        <p:spPr>
                          <a:xfrm>
                            <a:off x="5408" y="7085"/>
                            <a:ext cx="6213" cy="1190"/>
                          </a:xfrm>
                          <a:prstGeom prst="rect">
                            <a:avLst/>
                          </a:prstGeom>
                        </p:spPr>
                      </p:pic>
                    </p:oleObj>
                  </mc:Fallback>
                </mc:AlternateContent>
              </a:graphicData>
            </a:graphic>
          </p:graphicFrame>
        </p:grpSp>
      </p:grpSp>
      <p:grpSp>
        <p:nvGrpSpPr>
          <p:cNvPr id="19" name="组合 18"/>
          <p:cNvGrpSpPr/>
          <p:nvPr/>
        </p:nvGrpSpPr>
        <p:grpSpPr>
          <a:xfrm>
            <a:off x="2096770" y="2034540"/>
            <a:ext cx="8127365" cy="2000250"/>
            <a:chOff x="2759" y="3577"/>
            <a:chExt cx="12799" cy="3150"/>
          </a:xfrm>
        </p:grpSpPr>
        <p:graphicFrame>
          <p:nvGraphicFramePr>
            <p:cNvPr id="14" name="对象 13">
              <a:hlinkClick r:id="" action="ppaction://ole?verb=0"/>
            </p:cNvPr>
            <p:cNvGraphicFramePr>
              <a:graphicFrameLocks noChangeAspect="1"/>
            </p:cNvGraphicFramePr>
            <p:nvPr/>
          </p:nvGraphicFramePr>
          <p:xfrm>
            <a:off x="2759" y="3577"/>
            <a:ext cx="8201" cy="3151"/>
          </p:xfrm>
          <a:graphic>
            <a:graphicData uri="http://schemas.openxmlformats.org/presentationml/2006/ole">
              <mc:AlternateContent xmlns:mc="http://schemas.openxmlformats.org/markup-compatibility/2006">
                <mc:Choice xmlns:v="urn:schemas-microsoft-com:vml" Requires="v">
                  <p:oleObj spid="_x0000_s30817" name="" r:id="rId13" imgW="2413000" imgH="927100" progId="Equation.KSEE3">
                    <p:embed/>
                  </p:oleObj>
                </mc:Choice>
                <mc:Fallback>
                  <p:oleObj name="" r:id="rId13" imgW="2413000" imgH="927100" progId="Equation.KSEE3">
                    <p:embed/>
                    <p:pic>
                      <p:nvPicPr>
                        <p:cNvPr id="0" name="图片 5120"/>
                        <p:cNvPicPr/>
                        <p:nvPr/>
                      </p:nvPicPr>
                      <p:blipFill>
                        <a:blip r:embed="rId14"/>
                        <a:stretch>
                          <a:fillRect/>
                        </a:stretch>
                      </p:blipFill>
                      <p:spPr>
                        <a:xfrm>
                          <a:off x="2759" y="3577"/>
                          <a:ext cx="8201" cy="3151"/>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1558" y="3887"/>
            <a:ext cx="4000" cy="919"/>
          </p:xfrm>
          <a:graphic>
            <a:graphicData uri="http://schemas.openxmlformats.org/presentationml/2006/ole">
              <mc:AlternateContent xmlns:mc="http://schemas.openxmlformats.org/markup-compatibility/2006">
                <mc:Choice xmlns:v="urn:schemas-microsoft-com:vml" Requires="v">
                  <p:oleObj spid="_x0000_s30818" name="" r:id="rId15" imgW="939800" imgH="215900" progId="Equation.KSEE3">
                    <p:embed/>
                  </p:oleObj>
                </mc:Choice>
                <mc:Fallback>
                  <p:oleObj name="" r:id="rId15" imgW="939800" imgH="215900" progId="Equation.KSEE3">
                    <p:embed/>
                    <p:pic>
                      <p:nvPicPr>
                        <p:cNvPr id="0" name="图片 5121"/>
                        <p:cNvPicPr/>
                        <p:nvPr/>
                      </p:nvPicPr>
                      <p:blipFill>
                        <a:blip r:embed="rId16"/>
                        <a:stretch>
                          <a:fillRect/>
                        </a:stretch>
                      </p:blipFill>
                      <p:spPr>
                        <a:xfrm>
                          <a:off x="11558" y="3887"/>
                          <a:ext cx="4000" cy="919"/>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1585" y="5498"/>
            <a:ext cx="3946" cy="919"/>
          </p:xfrm>
          <a:graphic>
            <a:graphicData uri="http://schemas.openxmlformats.org/presentationml/2006/ole">
              <mc:AlternateContent xmlns:mc="http://schemas.openxmlformats.org/markup-compatibility/2006">
                <mc:Choice xmlns:v="urn:schemas-microsoft-com:vml" Requires="v">
                  <p:oleObj spid="_x0000_s30819" name="" r:id="rId17" imgW="927100" imgH="215900" progId="Equation.KSEE3">
                    <p:embed/>
                  </p:oleObj>
                </mc:Choice>
                <mc:Fallback>
                  <p:oleObj name="" r:id="rId17" imgW="927100" imgH="215900" progId="Equation.KSEE3">
                    <p:embed/>
                    <p:pic>
                      <p:nvPicPr>
                        <p:cNvPr id="0" name="图片 5121"/>
                        <p:cNvPicPr/>
                        <p:nvPr/>
                      </p:nvPicPr>
                      <p:blipFill>
                        <a:blip r:embed="rId18"/>
                        <a:stretch>
                          <a:fillRect/>
                        </a:stretch>
                      </p:blipFill>
                      <p:spPr>
                        <a:xfrm>
                          <a:off x="11585" y="5498"/>
                          <a:ext cx="3946" cy="919"/>
                        </a:xfrm>
                        <a:prstGeom prst="rect">
                          <a:avLst/>
                        </a:prstGeom>
                      </p:spPr>
                    </p:pic>
                  </p:oleObj>
                </mc:Fallback>
              </mc:AlternateContent>
            </a:graphicData>
          </a:graphic>
        </p:graphicFrame>
      </p:grpSp>
      <p:grpSp>
        <p:nvGrpSpPr>
          <p:cNvPr id="39" name="组合 38"/>
          <p:cNvGrpSpPr/>
          <p:nvPr/>
        </p:nvGrpSpPr>
        <p:grpSpPr>
          <a:xfrm>
            <a:off x="588645" y="4149725"/>
            <a:ext cx="11207115" cy="2141220"/>
            <a:chOff x="409" y="6659"/>
            <a:chExt cx="17649" cy="3372"/>
          </a:xfrm>
        </p:grpSpPr>
        <p:grpSp>
          <p:nvGrpSpPr>
            <p:cNvPr id="24" name="组合 23"/>
            <p:cNvGrpSpPr/>
            <p:nvPr/>
          </p:nvGrpSpPr>
          <p:grpSpPr>
            <a:xfrm>
              <a:off x="409" y="6659"/>
              <a:ext cx="4674" cy="3372"/>
              <a:chOff x="595" y="6922"/>
              <a:chExt cx="4674" cy="3372"/>
            </a:xfrm>
          </p:grpSpPr>
          <p:graphicFrame>
            <p:nvGraphicFramePr>
              <p:cNvPr id="18" name="对象 17">
                <a:hlinkClick r:id="" action="ppaction://ole?verb=0"/>
              </p:cNvPr>
              <p:cNvGraphicFramePr>
                <a:graphicFrameLocks noChangeAspect="1"/>
              </p:cNvGraphicFramePr>
              <p:nvPr/>
            </p:nvGraphicFramePr>
            <p:xfrm>
              <a:off x="623" y="6922"/>
              <a:ext cx="4541" cy="974"/>
            </p:xfrm>
            <a:graphic>
              <a:graphicData uri="http://schemas.openxmlformats.org/presentationml/2006/ole">
                <mc:AlternateContent xmlns:mc="http://schemas.openxmlformats.org/markup-compatibility/2006">
                  <mc:Choice xmlns:v="urn:schemas-microsoft-com:vml" Requires="v">
                    <p:oleObj spid="_x0000_s30820" name="" r:id="rId19" imgW="1066800" imgH="228600" progId="Equation.KSEE3">
                      <p:embed/>
                    </p:oleObj>
                  </mc:Choice>
                  <mc:Fallback>
                    <p:oleObj name="" r:id="rId19" imgW="1066800" imgH="228600" progId="Equation.KSEE3">
                      <p:embed/>
                      <p:pic>
                        <p:nvPicPr>
                          <p:cNvPr id="0" name="图片 5121"/>
                          <p:cNvPicPr/>
                          <p:nvPr/>
                        </p:nvPicPr>
                        <p:blipFill>
                          <a:blip r:embed="rId20"/>
                          <a:stretch>
                            <a:fillRect/>
                          </a:stretch>
                        </p:blipFill>
                        <p:spPr>
                          <a:xfrm>
                            <a:off x="623" y="6922"/>
                            <a:ext cx="4541" cy="974"/>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23" y="8121"/>
              <a:ext cx="4647" cy="974"/>
            </p:xfrm>
            <a:graphic>
              <a:graphicData uri="http://schemas.openxmlformats.org/presentationml/2006/ole">
                <mc:AlternateContent xmlns:mc="http://schemas.openxmlformats.org/markup-compatibility/2006">
                  <mc:Choice xmlns:v="urn:schemas-microsoft-com:vml" Requires="v">
                    <p:oleObj spid="_x0000_s30821" name="" r:id="rId21" imgW="1091565" imgH="228600" progId="Equation.KSEE3">
                      <p:embed/>
                    </p:oleObj>
                  </mc:Choice>
                  <mc:Fallback>
                    <p:oleObj name="" r:id="rId21" imgW="1091565" imgH="228600" progId="Equation.KSEE3">
                      <p:embed/>
                      <p:pic>
                        <p:nvPicPr>
                          <p:cNvPr id="0" name="图片 5121"/>
                          <p:cNvPicPr/>
                          <p:nvPr/>
                        </p:nvPicPr>
                        <p:blipFill>
                          <a:blip r:embed="rId22"/>
                          <a:stretch>
                            <a:fillRect/>
                          </a:stretch>
                        </p:blipFill>
                        <p:spPr>
                          <a:xfrm>
                            <a:off x="623" y="8121"/>
                            <a:ext cx="4647" cy="974"/>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95" y="9320"/>
              <a:ext cx="4596" cy="974"/>
            </p:xfrm>
            <a:graphic>
              <a:graphicData uri="http://schemas.openxmlformats.org/presentationml/2006/ole">
                <mc:AlternateContent xmlns:mc="http://schemas.openxmlformats.org/markup-compatibility/2006">
                  <mc:Choice xmlns:v="urn:schemas-microsoft-com:vml" Requires="v">
                    <p:oleObj spid="_x0000_s30822" name="" r:id="rId23" imgW="1079500" imgH="228600" progId="Equation.KSEE3">
                      <p:embed/>
                    </p:oleObj>
                  </mc:Choice>
                  <mc:Fallback>
                    <p:oleObj name="" r:id="rId23" imgW="1079500" imgH="228600" progId="Equation.KSEE3">
                      <p:embed/>
                      <p:pic>
                        <p:nvPicPr>
                          <p:cNvPr id="0" name="图片 5121"/>
                          <p:cNvPicPr/>
                          <p:nvPr/>
                        </p:nvPicPr>
                        <p:blipFill>
                          <a:blip r:embed="rId24"/>
                          <a:stretch>
                            <a:fillRect/>
                          </a:stretch>
                        </p:blipFill>
                        <p:spPr>
                          <a:xfrm>
                            <a:off x="595" y="9320"/>
                            <a:ext cx="4596" cy="974"/>
                          </a:xfrm>
                          <a:prstGeom prst="rect">
                            <a:avLst/>
                          </a:prstGeom>
                        </p:spPr>
                      </p:pic>
                    </p:oleObj>
                  </mc:Fallback>
                </mc:AlternateContent>
              </a:graphicData>
            </a:graphic>
          </p:graphicFrame>
        </p:grpSp>
        <p:grpSp>
          <p:nvGrpSpPr>
            <p:cNvPr id="26" name="组合 25"/>
            <p:cNvGrpSpPr/>
            <p:nvPr/>
          </p:nvGrpSpPr>
          <p:grpSpPr>
            <a:xfrm>
              <a:off x="5569" y="6659"/>
              <a:ext cx="6029" cy="3344"/>
              <a:chOff x="272" y="6949"/>
              <a:chExt cx="5324" cy="3317"/>
            </a:xfrm>
          </p:grpSpPr>
          <p:graphicFrame>
            <p:nvGraphicFramePr>
              <p:cNvPr id="27" name="对象 26">
                <a:hlinkClick r:id="" action="ppaction://ole?verb=0"/>
              </p:cNvPr>
              <p:cNvGraphicFramePr>
                <a:graphicFrameLocks noChangeAspect="1"/>
              </p:cNvGraphicFramePr>
              <p:nvPr/>
            </p:nvGraphicFramePr>
            <p:xfrm>
              <a:off x="299" y="6949"/>
              <a:ext cx="5190" cy="920"/>
            </p:xfrm>
            <a:graphic>
              <a:graphicData uri="http://schemas.openxmlformats.org/presentationml/2006/ole">
                <mc:AlternateContent xmlns:mc="http://schemas.openxmlformats.org/markup-compatibility/2006">
                  <mc:Choice xmlns:v="urn:schemas-microsoft-com:vml" Requires="v">
                    <p:oleObj spid="_x0000_s30823" name="" r:id="rId25" imgW="1219200" imgH="215900" progId="Equation.KSEE3">
                      <p:embed/>
                    </p:oleObj>
                  </mc:Choice>
                  <mc:Fallback>
                    <p:oleObj name="" r:id="rId25" imgW="1219200" imgH="215900" progId="Equation.KSEE3">
                      <p:embed/>
                      <p:pic>
                        <p:nvPicPr>
                          <p:cNvPr id="0" name="图片 5121"/>
                          <p:cNvPicPr/>
                          <p:nvPr/>
                        </p:nvPicPr>
                        <p:blipFill>
                          <a:blip r:embed="rId26"/>
                          <a:stretch>
                            <a:fillRect/>
                          </a:stretch>
                        </p:blipFill>
                        <p:spPr>
                          <a:xfrm>
                            <a:off x="299" y="6949"/>
                            <a:ext cx="5190" cy="92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297" y="8148"/>
              <a:ext cx="5299" cy="919"/>
            </p:xfrm>
            <a:graphic>
              <a:graphicData uri="http://schemas.openxmlformats.org/presentationml/2006/ole">
                <mc:AlternateContent xmlns:mc="http://schemas.openxmlformats.org/markup-compatibility/2006">
                  <mc:Choice xmlns:v="urn:schemas-microsoft-com:vml" Requires="v">
                    <p:oleObj spid="_x0000_s30824" name="" r:id="rId27" imgW="1244600" imgH="215900" progId="Equation.KSEE3">
                      <p:embed/>
                    </p:oleObj>
                  </mc:Choice>
                  <mc:Fallback>
                    <p:oleObj name="" r:id="rId27" imgW="1244600" imgH="215900" progId="Equation.KSEE3">
                      <p:embed/>
                      <p:pic>
                        <p:nvPicPr>
                          <p:cNvPr id="0" name="图片 5121"/>
                          <p:cNvPicPr/>
                          <p:nvPr/>
                        </p:nvPicPr>
                        <p:blipFill>
                          <a:blip r:embed="rId28"/>
                          <a:stretch>
                            <a:fillRect/>
                          </a:stretch>
                        </p:blipFill>
                        <p:spPr>
                          <a:xfrm>
                            <a:off x="297" y="8148"/>
                            <a:ext cx="5299" cy="919"/>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272" y="9347"/>
              <a:ext cx="5240" cy="919"/>
            </p:xfrm>
            <a:graphic>
              <a:graphicData uri="http://schemas.openxmlformats.org/presentationml/2006/ole">
                <mc:AlternateContent xmlns:mc="http://schemas.openxmlformats.org/markup-compatibility/2006">
                  <mc:Choice xmlns:v="urn:schemas-microsoft-com:vml" Requires="v">
                    <p:oleObj spid="_x0000_s30825" name="" r:id="rId29" imgW="1231265" imgH="215900" progId="Equation.KSEE3">
                      <p:embed/>
                    </p:oleObj>
                  </mc:Choice>
                  <mc:Fallback>
                    <p:oleObj name="" r:id="rId29" imgW="1231265" imgH="215900" progId="Equation.KSEE3">
                      <p:embed/>
                      <p:pic>
                        <p:nvPicPr>
                          <p:cNvPr id="0" name="图片 5121"/>
                          <p:cNvPicPr/>
                          <p:nvPr/>
                        </p:nvPicPr>
                        <p:blipFill>
                          <a:blip r:embed="rId30"/>
                          <a:stretch>
                            <a:fillRect/>
                          </a:stretch>
                        </p:blipFill>
                        <p:spPr>
                          <a:xfrm>
                            <a:off x="272" y="9347"/>
                            <a:ext cx="5240" cy="919"/>
                          </a:xfrm>
                          <a:prstGeom prst="rect">
                            <a:avLst/>
                          </a:prstGeom>
                        </p:spPr>
                      </p:pic>
                    </p:oleObj>
                  </mc:Fallback>
                </mc:AlternateContent>
              </a:graphicData>
            </a:graphic>
          </p:graphicFrame>
        </p:grpSp>
        <p:grpSp>
          <p:nvGrpSpPr>
            <p:cNvPr id="33" name="组合 32"/>
            <p:cNvGrpSpPr/>
            <p:nvPr/>
          </p:nvGrpSpPr>
          <p:grpSpPr>
            <a:xfrm>
              <a:off x="12084" y="6659"/>
              <a:ext cx="5975" cy="3372"/>
              <a:chOff x="-135" y="6922"/>
              <a:chExt cx="5975" cy="3372"/>
            </a:xfrm>
          </p:grpSpPr>
          <p:graphicFrame>
            <p:nvGraphicFramePr>
              <p:cNvPr id="34" name="对象 33">
                <a:hlinkClick r:id="" action="ppaction://ole?verb=0"/>
              </p:cNvPr>
              <p:cNvGraphicFramePr>
                <a:graphicFrameLocks noChangeAspect="1"/>
              </p:cNvGraphicFramePr>
              <p:nvPr/>
            </p:nvGraphicFramePr>
            <p:xfrm>
              <a:off x="-26" y="6922"/>
              <a:ext cx="5839" cy="974"/>
            </p:xfrm>
            <a:graphic>
              <a:graphicData uri="http://schemas.openxmlformats.org/presentationml/2006/ole">
                <mc:AlternateContent xmlns:mc="http://schemas.openxmlformats.org/markup-compatibility/2006">
                  <mc:Choice xmlns:v="urn:schemas-microsoft-com:vml" Requires="v">
                    <p:oleObj spid="_x0000_s30826" name="" r:id="rId31" imgW="1371600" imgH="228600" progId="Equation.KSEE3">
                      <p:embed/>
                    </p:oleObj>
                  </mc:Choice>
                  <mc:Fallback>
                    <p:oleObj name="" r:id="rId31" imgW="1371600" imgH="228600" progId="Equation.KSEE3">
                      <p:embed/>
                      <p:pic>
                        <p:nvPicPr>
                          <p:cNvPr id="0" name="图片 5121"/>
                          <p:cNvPicPr/>
                          <p:nvPr/>
                        </p:nvPicPr>
                        <p:blipFill>
                          <a:blip r:embed="rId32"/>
                          <a:stretch>
                            <a:fillRect/>
                          </a:stretch>
                        </p:blipFill>
                        <p:spPr>
                          <a:xfrm>
                            <a:off x="-26" y="6922"/>
                            <a:ext cx="5839" cy="974"/>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135" y="8121"/>
              <a:ext cx="5948" cy="974"/>
            </p:xfrm>
            <a:graphic>
              <a:graphicData uri="http://schemas.openxmlformats.org/presentationml/2006/ole">
                <mc:AlternateContent xmlns:mc="http://schemas.openxmlformats.org/markup-compatibility/2006">
                  <mc:Choice xmlns:v="urn:schemas-microsoft-com:vml" Requires="v">
                    <p:oleObj spid="_x0000_s30827" name="" r:id="rId33" imgW="1397000" imgH="228600" progId="Equation.KSEE3">
                      <p:embed/>
                    </p:oleObj>
                  </mc:Choice>
                  <mc:Fallback>
                    <p:oleObj name="" r:id="rId33" imgW="1397000" imgH="228600" progId="Equation.KSEE3">
                      <p:embed/>
                      <p:pic>
                        <p:nvPicPr>
                          <p:cNvPr id="0" name="图片 5121"/>
                          <p:cNvPicPr/>
                          <p:nvPr/>
                        </p:nvPicPr>
                        <p:blipFill>
                          <a:blip r:embed="rId34"/>
                          <a:stretch>
                            <a:fillRect/>
                          </a:stretch>
                        </p:blipFill>
                        <p:spPr>
                          <a:xfrm>
                            <a:off x="-135" y="8121"/>
                            <a:ext cx="5948" cy="974"/>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4" y="9320"/>
              <a:ext cx="5894" cy="974"/>
            </p:xfrm>
            <a:graphic>
              <a:graphicData uri="http://schemas.openxmlformats.org/presentationml/2006/ole">
                <mc:AlternateContent xmlns:mc="http://schemas.openxmlformats.org/markup-compatibility/2006">
                  <mc:Choice xmlns:v="urn:schemas-microsoft-com:vml" Requires="v">
                    <p:oleObj spid="_x0000_s30828" name="" r:id="rId35" imgW="1384300" imgH="228600" progId="Equation.KSEE3">
                      <p:embed/>
                    </p:oleObj>
                  </mc:Choice>
                  <mc:Fallback>
                    <p:oleObj name="" r:id="rId35" imgW="1384300" imgH="228600" progId="Equation.KSEE3">
                      <p:embed/>
                      <p:pic>
                        <p:nvPicPr>
                          <p:cNvPr id="0" name="图片 5121"/>
                          <p:cNvPicPr/>
                          <p:nvPr/>
                        </p:nvPicPr>
                        <p:blipFill>
                          <a:blip r:embed="rId36"/>
                          <a:stretch>
                            <a:fillRect/>
                          </a:stretch>
                        </p:blipFill>
                        <p:spPr>
                          <a:xfrm>
                            <a:off x="-54" y="9320"/>
                            <a:ext cx="5894" cy="974"/>
                          </a:xfrm>
                          <a:prstGeom prst="rect">
                            <a:avLst/>
                          </a:prstGeom>
                        </p:spPr>
                      </p:pic>
                    </p:oleObj>
                  </mc:Fallback>
                </mc:AlternateContent>
              </a:graphicData>
            </a:graphic>
          </p:graphicFrame>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p>
        </p:txBody>
      </p:sp>
      <p:grpSp>
        <p:nvGrpSpPr>
          <p:cNvPr id="5" name="组合 4"/>
          <p:cNvGrpSpPr/>
          <p:nvPr/>
        </p:nvGrpSpPr>
        <p:grpSpPr>
          <a:xfrm>
            <a:off x="3929380" y="1214120"/>
            <a:ext cx="3794125" cy="2141220"/>
            <a:chOff x="11628" y="2015"/>
            <a:chExt cx="5975" cy="3372"/>
          </a:xfrm>
        </p:grpSpPr>
        <p:graphicFrame>
          <p:nvGraphicFramePr>
            <p:cNvPr id="33" name="对象 32">
              <a:hlinkClick r:id="" action="ppaction://ole?verb=0"/>
            </p:cNvPr>
            <p:cNvGraphicFramePr>
              <a:graphicFrameLocks noChangeAspect="1"/>
            </p:cNvGraphicFramePr>
            <p:nvPr/>
          </p:nvGraphicFramePr>
          <p:xfrm>
            <a:off x="11737" y="2015"/>
            <a:ext cx="5839" cy="974"/>
          </p:xfrm>
          <a:graphic>
            <a:graphicData uri="http://schemas.openxmlformats.org/presentationml/2006/ole">
              <mc:AlternateContent xmlns:mc="http://schemas.openxmlformats.org/markup-compatibility/2006">
                <mc:Choice xmlns:v="urn:schemas-microsoft-com:vml" Requires="v">
                  <p:oleObj spid="_x0000_s31765" name="" r:id="rId1" imgW="1371600" imgH="228600" progId="Equation.KSEE3">
                    <p:embed/>
                  </p:oleObj>
                </mc:Choice>
                <mc:Fallback>
                  <p:oleObj name="" r:id="rId1" imgW="1371600" imgH="228600" progId="Equation.KSEE3">
                    <p:embed/>
                    <p:pic>
                      <p:nvPicPr>
                        <p:cNvPr id="0" name="图片 5121"/>
                        <p:cNvPicPr/>
                        <p:nvPr/>
                      </p:nvPicPr>
                      <p:blipFill>
                        <a:blip r:embed="rId2"/>
                        <a:stretch>
                          <a:fillRect/>
                        </a:stretch>
                      </p:blipFill>
                      <p:spPr>
                        <a:xfrm>
                          <a:off x="11737" y="2015"/>
                          <a:ext cx="5839" cy="974"/>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11628" y="3214"/>
            <a:ext cx="5948" cy="974"/>
          </p:xfrm>
          <a:graphic>
            <a:graphicData uri="http://schemas.openxmlformats.org/presentationml/2006/ole">
              <mc:AlternateContent xmlns:mc="http://schemas.openxmlformats.org/markup-compatibility/2006">
                <mc:Choice xmlns:v="urn:schemas-microsoft-com:vml" Requires="v">
                  <p:oleObj spid="_x0000_s31766" name="" r:id="rId3" imgW="1397000" imgH="228600" progId="Equation.KSEE3">
                    <p:embed/>
                  </p:oleObj>
                </mc:Choice>
                <mc:Fallback>
                  <p:oleObj name="" r:id="rId3" imgW="1397000" imgH="228600" progId="Equation.KSEE3">
                    <p:embed/>
                    <p:pic>
                      <p:nvPicPr>
                        <p:cNvPr id="0" name="图片 5121"/>
                        <p:cNvPicPr/>
                        <p:nvPr/>
                      </p:nvPicPr>
                      <p:blipFill>
                        <a:blip r:embed="rId4"/>
                        <a:stretch>
                          <a:fillRect/>
                        </a:stretch>
                      </p:blipFill>
                      <p:spPr>
                        <a:xfrm>
                          <a:off x="11628" y="3214"/>
                          <a:ext cx="5948" cy="974"/>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11709" y="4413"/>
            <a:ext cx="5894" cy="974"/>
          </p:xfrm>
          <a:graphic>
            <a:graphicData uri="http://schemas.openxmlformats.org/presentationml/2006/ole">
              <mc:AlternateContent xmlns:mc="http://schemas.openxmlformats.org/markup-compatibility/2006">
                <mc:Choice xmlns:v="urn:schemas-microsoft-com:vml" Requires="v">
                  <p:oleObj spid="_x0000_s31767" name="" r:id="rId5" imgW="1384300" imgH="228600" progId="Equation.KSEE3">
                    <p:embed/>
                  </p:oleObj>
                </mc:Choice>
                <mc:Fallback>
                  <p:oleObj name="" r:id="rId5" imgW="1384300" imgH="228600" progId="Equation.KSEE3">
                    <p:embed/>
                    <p:pic>
                      <p:nvPicPr>
                        <p:cNvPr id="0" name="图片 5121"/>
                        <p:cNvPicPr/>
                        <p:nvPr/>
                      </p:nvPicPr>
                      <p:blipFill>
                        <a:blip r:embed="rId6"/>
                        <a:stretch>
                          <a:fillRect/>
                        </a:stretch>
                      </p:blipFill>
                      <p:spPr>
                        <a:xfrm>
                          <a:off x="11709" y="4413"/>
                          <a:ext cx="5894" cy="974"/>
                        </a:xfrm>
                        <a:prstGeom prst="rect">
                          <a:avLst/>
                        </a:prstGeom>
                      </p:spPr>
                    </p:pic>
                  </p:oleObj>
                </mc:Fallback>
              </mc:AlternateContent>
            </a:graphicData>
          </a:graphic>
        </p:graphicFrame>
      </p:grpSp>
      <p:graphicFrame>
        <p:nvGraphicFramePr>
          <p:cNvPr id="6" name="对象 5">
            <a:hlinkClick r:id="" action="ppaction://ole?verb=0"/>
          </p:cNvPr>
          <p:cNvGraphicFramePr>
            <a:graphicFrameLocks noChangeAspect="1"/>
          </p:cNvGraphicFramePr>
          <p:nvPr/>
        </p:nvGraphicFramePr>
        <p:xfrm>
          <a:off x="1268095" y="3642995"/>
          <a:ext cx="8519795" cy="2402840"/>
        </p:xfrm>
        <a:graphic>
          <a:graphicData uri="http://schemas.openxmlformats.org/presentationml/2006/ole">
            <mc:AlternateContent xmlns:mc="http://schemas.openxmlformats.org/markup-compatibility/2006">
              <mc:Choice xmlns:v="urn:schemas-microsoft-com:vml" Requires="v">
                <p:oleObj spid="_x0000_s31768" name="" r:id="rId7" imgW="3060065" imgH="862965" progId="Equation.KSEE3">
                  <p:embed/>
                </p:oleObj>
              </mc:Choice>
              <mc:Fallback>
                <p:oleObj name="" r:id="rId7" imgW="3060065" imgH="862965" progId="Equation.KSEE3">
                  <p:embed/>
                  <p:pic>
                    <p:nvPicPr>
                      <p:cNvPr id="0" name="图片 6144"/>
                      <p:cNvPicPr/>
                      <p:nvPr/>
                    </p:nvPicPr>
                    <p:blipFill>
                      <a:blip r:embed="rId8"/>
                      <a:stretch>
                        <a:fillRect/>
                      </a:stretch>
                    </p:blipFill>
                    <p:spPr>
                      <a:xfrm>
                        <a:off x="1268095" y="3642995"/>
                        <a:ext cx="8519795" cy="24028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36015"/>
            <a:ext cx="11178540" cy="5129530"/>
          </a:xfrm>
        </p:spPr>
        <p:txBody>
          <a:bodyPr/>
          <a:lstStyle/>
          <a:p>
            <a:r>
              <a:rPr lang="en-US" altLang="zh-CN"/>
              <a:t> </a:t>
            </a:r>
            <a:r>
              <a:rPr lang="zh-CN" altLang="en-US"/>
              <a:t>定义：给定</a:t>
            </a:r>
            <a:r>
              <a:rPr lang="zh-CN" altLang="en-US">
                <a:sym typeface="+mn-ea"/>
              </a:rPr>
              <a:t>λ，定义到时刻</a:t>
            </a:r>
            <a:r>
              <a:rPr lang="en-US" altLang="zh-CN">
                <a:sym typeface="+mn-ea"/>
              </a:rPr>
              <a:t>t</a:t>
            </a:r>
            <a:r>
              <a:rPr lang="zh-CN" altLang="en-US">
                <a:sym typeface="+mn-ea"/>
              </a:rPr>
              <a:t>状态为</a:t>
            </a:r>
            <a:r>
              <a:rPr lang="en-US" altLang="zh-CN">
                <a:sym typeface="+mn-ea"/>
              </a:rPr>
              <a:t>s</a:t>
            </a:r>
            <a:r>
              <a:rPr lang="en-US" altLang="zh-CN" baseline="-25000">
                <a:sym typeface="+mn-ea"/>
              </a:rPr>
              <a:t>i</a:t>
            </a:r>
            <a:r>
              <a:rPr lang="zh-CN" altLang="en-US">
                <a:sym typeface="+mn-ea"/>
              </a:rPr>
              <a:t>的前提下，从</a:t>
            </a:r>
            <a:r>
              <a:rPr lang="en-US" altLang="zh-CN">
                <a:sym typeface="+mn-ea"/>
              </a:rPr>
              <a:t>t+1</a:t>
            </a:r>
            <a:r>
              <a:rPr lang="zh-CN" altLang="en-US">
                <a:sym typeface="+mn-ea"/>
              </a:rPr>
              <a:t>到</a:t>
            </a:r>
            <a:r>
              <a:rPr lang="en-US" altLang="zh-CN">
                <a:sym typeface="+mn-ea"/>
              </a:rPr>
              <a:t>T</a:t>
            </a:r>
            <a:r>
              <a:rPr lang="zh-CN" altLang="en-US">
                <a:sym typeface="+mn-ea"/>
              </a:rPr>
              <a:t>部分观测序列为</a:t>
            </a:r>
            <a:r>
              <a:rPr lang="en-US" altLang="zh-CN">
                <a:sym typeface="+mn-ea"/>
              </a:rPr>
              <a:t>q</a:t>
            </a:r>
            <a:r>
              <a:rPr lang="en-US" altLang="zh-CN" baseline="-25000">
                <a:sym typeface="+mn-ea"/>
              </a:rPr>
              <a:t>t+1</a:t>
            </a:r>
            <a:r>
              <a:rPr lang="en-US" altLang="zh-CN">
                <a:sym typeface="+mn-ea"/>
              </a:rPr>
              <a:t>,q</a:t>
            </a:r>
            <a:r>
              <a:rPr lang="en-US" altLang="zh-CN" baseline="-25000">
                <a:sym typeface="+mn-ea"/>
              </a:rPr>
              <a:t>t+2</a:t>
            </a:r>
            <a:r>
              <a:rPr lang="en-US" altLang="zh-CN">
                <a:sym typeface="+mn-ea"/>
              </a:rPr>
              <a:t>,...,q</a:t>
            </a:r>
            <a:r>
              <a:rPr lang="en-US" altLang="zh-CN" baseline="-25000">
                <a:sym typeface="+mn-ea"/>
              </a:rPr>
              <a:t>T</a:t>
            </a:r>
            <a:r>
              <a:rPr lang="zh-CN" altLang="en-US">
                <a:sym typeface="+mn-ea"/>
              </a:rPr>
              <a:t>的概率为</a:t>
            </a:r>
            <a:r>
              <a:rPr lang="zh-CN" altLang="en-US" b="1">
                <a:solidFill>
                  <a:srgbClr val="FF0000"/>
                </a:solidFill>
                <a:sym typeface="+mn-ea"/>
              </a:rPr>
              <a:t>后向概率</a:t>
            </a:r>
            <a:r>
              <a:rPr lang="zh-CN" altLang="en-US">
                <a:sym typeface="+mn-ea"/>
              </a:rPr>
              <a:t>。记做：</a:t>
            </a:r>
            <a:endParaRPr lang="zh-CN" altLang="en-US">
              <a:sym typeface="+mn-ea"/>
            </a:endParaRPr>
          </a:p>
        </p:txBody>
      </p:sp>
      <p:sp>
        <p:nvSpPr>
          <p:cNvPr id="4" name="标题 3"/>
          <p:cNvSpPr>
            <a:spLocks noGrp="1"/>
          </p:cNvSpPr>
          <p:nvPr>
            <p:ph type="title"/>
          </p:nvPr>
        </p:nvSpPr>
        <p:spPr/>
        <p:txBody>
          <a:bodyPr/>
          <a:lstStyle/>
          <a:p>
            <a:r>
              <a:rPr lang="zh-CN" altLang="en-US"/>
              <a:t>后向算法</a:t>
            </a:r>
            <a:endParaRPr lang="zh-CN" altLang="en-US"/>
          </a:p>
        </p:txBody>
      </p:sp>
      <p:graphicFrame>
        <p:nvGraphicFramePr>
          <p:cNvPr id="5" name="对象 4">
            <a:hlinkClick r:id="" action="ppaction://ole?verb=0"/>
          </p:cNvPr>
          <p:cNvGraphicFramePr>
            <a:graphicFrameLocks noChangeAspect="1"/>
          </p:cNvGraphicFramePr>
          <p:nvPr/>
        </p:nvGraphicFramePr>
        <p:xfrm>
          <a:off x="1650048" y="2644140"/>
          <a:ext cx="8414385" cy="1059180"/>
        </p:xfrm>
        <a:graphic>
          <a:graphicData uri="http://schemas.openxmlformats.org/presentationml/2006/ole">
            <mc:AlternateContent xmlns:mc="http://schemas.openxmlformats.org/markup-compatibility/2006">
              <mc:Choice xmlns:v="urn:schemas-microsoft-com:vml" Requires="v">
                <p:oleObj spid="_x0000_s32774" name="" r:id="rId1" imgW="2019300" imgH="254000" progId="Equation.KSEE3">
                  <p:embed/>
                </p:oleObj>
              </mc:Choice>
              <mc:Fallback>
                <p:oleObj name="" r:id="rId1" imgW="2019300" imgH="254000" progId="Equation.KSEE3">
                  <p:embed/>
                  <p:pic>
                    <p:nvPicPr>
                      <p:cNvPr id="0" name="图片 2048"/>
                      <p:cNvPicPr/>
                      <p:nvPr/>
                    </p:nvPicPr>
                    <p:blipFill>
                      <a:blip r:embed="rId2"/>
                      <a:stretch>
                        <a:fillRect/>
                      </a:stretch>
                    </p:blipFill>
                    <p:spPr>
                      <a:xfrm>
                        <a:off x="1650048" y="2644140"/>
                        <a:ext cx="8414385" cy="10591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初值：</a:t>
            </a:r>
            <a:endParaRPr lang="zh-CN" altLang="en-US"/>
          </a:p>
          <a:p>
            <a:endParaRPr lang="zh-CN" altLang="en-US"/>
          </a:p>
          <a:p>
            <a:r>
              <a:rPr lang="zh-CN" altLang="en-US"/>
              <a:t> 递推：对于</a:t>
            </a:r>
            <a:r>
              <a:rPr lang="en-US" altLang="zh-CN"/>
              <a:t>t=T-1,T-2,...,1</a:t>
            </a:r>
            <a:endParaRPr lang="en-US" altLang="zh-CN"/>
          </a:p>
          <a:p>
            <a:endParaRPr lang="en-US" altLang="zh-CN"/>
          </a:p>
          <a:p>
            <a:endParaRPr lang="en-US" altLang="zh-CN"/>
          </a:p>
          <a:p>
            <a:r>
              <a:rPr lang="en-US" altLang="zh-CN"/>
              <a:t> </a:t>
            </a:r>
            <a:r>
              <a:rPr lang="zh-CN" altLang="en-US"/>
              <a:t>最终：</a:t>
            </a:r>
            <a:endParaRPr lang="zh-CN" altLang="en-US"/>
          </a:p>
        </p:txBody>
      </p:sp>
      <p:sp>
        <p:nvSpPr>
          <p:cNvPr id="4" name="标题 3"/>
          <p:cNvSpPr>
            <a:spLocks noGrp="1"/>
          </p:cNvSpPr>
          <p:nvPr>
            <p:ph type="title"/>
          </p:nvPr>
        </p:nvSpPr>
        <p:spPr/>
        <p:txBody>
          <a:bodyPr>
            <a:normAutofit/>
          </a:bodyPr>
          <a:lstStyle/>
          <a:p>
            <a:r>
              <a:rPr lang="zh-CN" altLang="en-US">
                <a:sym typeface="+mn-ea"/>
              </a:rPr>
              <a:t>后向算法</a:t>
            </a:r>
            <a:endParaRPr lang="zh-CN" altLang="en-US"/>
          </a:p>
        </p:txBody>
      </p:sp>
      <p:graphicFrame>
        <p:nvGraphicFramePr>
          <p:cNvPr id="6" name="对象 5">
            <a:hlinkClick r:id="" action="ppaction://ole?verb=0"/>
          </p:cNvPr>
          <p:cNvGraphicFramePr>
            <a:graphicFrameLocks noChangeAspect="1"/>
          </p:cNvGraphicFramePr>
          <p:nvPr/>
        </p:nvGraphicFramePr>
        <p:xfrm>
          <a:off x="1829753" y="1305878"/>
          <a:ext cx="1707515" cy="676275"/>
        </p:xfrm>
        <a:graphic>
          <a:graphicData uri="http://schemas.openxmlformats.org/presentationml/2006/ole">
            <mc:AlternateContent xmlns:mc="http://schemas.openxmlformats.org/markup-compatibility/2006">
              <mc:Choice xmlns:v="urn:schemas-microsoft-com:vml" Requires="v">
                <p:oleObj spid="_x0000_s33813" name="" r:id="rId1" imgW="545465" imgH="215900" progId="Equation.KSEE3">
                  <p:embed/>
                </p:oleObj>
              </mc:Choice>
              <mc:Fallback>
                <p:oleObj name="" r:id="rId1" imgW="545465" imgH="215900" progId="Equation.KSEE3">
                  <p:embed/>
                  <p:pic>
                    <p:nvPicPr>
                      <p:cNvPr id="0" name="图片 2048"/>
                      <p:cNvPicPr/>
                      <p:nvPr/>
                    </p:nvPicPr>
                    <p:blipFill>
                      <a:blip r:embed="rId2"/>
                      <a:stretch>
                        <a:fillRect/>
                      </a:stretch>
                    </p:blipFill>
                    <p:spPr>
                      <a:xfrm>
                        <a:off x="1829753" y="1305878"/>
                        <a:ext cx="1707515" cy="6762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767013" y="3354070"/>
          <a:ext cx="4846955" cy="1414145"/>
        </p:xfrm>
        <a:graphic>
          <a:graphicData uri="http://schemas.openxmlformats.org/presentationml/2006/ole">
            <mc:AlternateContent xmlns:mc="http://schemas.openxmlformats.org/markup-compatibility/2006">
              <mc:Choice xmlns:v="urn:schemas-microsoft-com:vml" Requires="v">
                <p:oleObj spid="_x0000_s33814" name="" r:id="rId3" imgW="1524000" imgH="444500" progId="Equation.KSEE3">
                  <p:embed/>
                </p:oleObj>
              </mc:Choice>
              <mc:Fallback>
                <p:oleObj name="" r:id="rId3" imgW="1524000" imgH="444500" progId="Equation.KSEE3">
                  <p:embed/>
                  <p:pic>
                    <p:nvPicPr>
                      <p:cNvPr id="0" name="图片 3072"/>
                      <p:cNvPicPr/>
                      <p:nvPr/>
                    </p:nvPicPr>
                    <p:blipFill>
                      <a:blip r:embed="rId4"/>
                      <a:stretch>
                        <a:fillRect/>
                      </a:stretch>
                    </p:blipFill>
                    <p:spPr>
                      <a:xfrm>
                        <a:off x="2767013" y="3354070"/>
                        <a:ext cx="4846955" cy="141414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16748" y="5147310"/>
          <a:ext cx="7040245" cy="1322705"/>
        </p:xfrm>
        <a:graphic>
          <a:graphicData uri="http://schemas.openxmlformats.org/presentationml/2006/ole">
            <mc:AlternateContent xmlns:mc="http://schemas.openxmlformats.org/markup-compatibility/2006">
              <mc:Choice xmlns:v="urn:schemas-microsoft-com:vml" Requires="v">
                <p:oleObj spid="_x0000_s33815" name="" r:id="rId5" imgW="2298700" imgH="431800" progId="Equation.KSEE3">
                  <p:embed/>
                </p:oleObj>
              </mc:Choice>
              <mc:Fallback>
                <p:oleObj name="" r:id="rId5" imgW="2298700" imgH="431800" progId="Equation.KSEE3">
                  <p:embed/>
                  <p:pic>
                    <p:nvPicPr>
                      <p:cNvPr id="0" name="图片 3073"/>
                      <p:cNvPicPr/>
                      <p:nvPr/>
                    </p:nvPicPr>
                    <p:blipFill>
                      <a:blip r:embed="rId6"/>
                      <a:stretch>
                        <a:fillRect/>
                      </a:stretch>
                    </p:blipFill>
                    <p:spPr>
                      <a:xfrm>
                        <a:off x="1916748" y="5147310"/>
                        <a:ext cx="7040245" cy="132270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639560" y="406400"/>
          <a:ext cx="3688715" cy="464185"/>
        </p:xfrm>
        <a:graphic>
          <a:graphicData uri="http://schemas.openxmlformats.org/presentationml/2006/ole">
            <mc:AlternateContent xmlns:mc="http://schemas.openxmlformats.org/markup-compatibility/2006">
              <mc:Choice xmlns:v="urn:schemas-microsoft-com:vml" Requires="v">
                <p:oleObj spid="_x0000_s33816" name="" r:id="rId7" imgW="2019300" imgH="254000" progId="Equation.KSEE3">
                  <p:embed/>
                </p:oleObj>
              </mc:Choice>
              <mc:Fallback>
                <p:oleObj name="" r:id="rId7" imgW="2019300" imgH="254000" progId="Equation.KSEE3">
                  <p:embed/>
                  <p:pic>
                    <p:nvPicPr>
                      <p:cNvPr id="0" name="图片 2048"/>
                      <p:cNvPicPr/>
                      <p:nvPr/>
                    </p:nvPicPr>
                    <p:blipFill>
                      <a:blip r:embed="rId8"/>
                      <a:stretch>
                        <a:fillRect/>
                      </a:stretch>
                    </p:blipFill>
                    <p:spPr>
                      <a:xfrm>
                        <a:off x="6639560" y="406400"/>
                        <a:ext cx="3688715" cy="4641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后向算法</a:t>
            </a:r>
            <a:endParaRPr lang="zh-CN" altLang="en-US"/>
          </a:p>
        </p:txBody>
      </p:sp>
      <p:grpSp>
        <p:nvGrpSpPr>
          <p:cNvPr id="10" name="组合 9"/>
          <p:cNvGrpSpPr/>
          <p:nvPr/>
        </p:nvGrpSpPr>
        <p:grpSpPr>
          <a:xfrm>
            <a:off x="527050" y="915035"/>
            <a:ext cx="10073005" cy="5749925"/>
            <a:chOff x="830" y="1441"/>
            <a:chExt cx="15863" cy="9055"/>
          </a:xfrm>
        </p:grpSpPr>
        <p:graphicFrame>
          <p:nvGraphicFramePr>
            <p:cNvPr id="5" name="对象 4">
              <a:hlinkClick r:id="" action="ppaction://ole?verb=0"/>
            </p:cNvPr>
            <p:cNvGraphicFramePr>
              <a:graphicFrameLocks noChangeAspect="1"/>
            </p:cNvGraphicFramePr>
            <p:nvPr/>
          </p:nvGraphicFramePr>
          <p:xfrm>
            <a:off x="830" y="1441"/>
            <a:ext cx="8259" cy="1124"/>
          </p:xfrm>
          <a:graphic>
            <a:graphicData uri="http://schemas.openxmlformats.org/presentationml/2006/ole">
              <mc:AlternateContent xmlns:mc="http://schemas.openxmlformats.org/markup-compatibility/2006">
                <mc:Choice xmlns:v="urn:schemas-microsoft-com:vml" Requires="v">
                  <p:oleObj spid="_x0000_s34842" name="" r:id="rId1" imgW="1866900" imgH="254000" progId="Equation.KSEE3">
                    <p:embed/>
                  </p:oleObj>
                </mc:Choice>
                <mc:Fallback>
                  <p:oleObj name="" r:id="rId1" imgW="1866900" imgH="254000" progId="Equation.KSEE3">
                    <p:embed/>
                    <p:pic>
                      <p:nvPicPr>
                        <p:cNvPr id="0" name="图片 2048"/>
                        <p:cNvPicPr/>
                        <p:nvPr/>
                      </p:nvPicPr>
                      <p:blipFill>
                        <a:blip r:embed="rId2"/>
                        <a:stretch>
                          <a:fillRect/>
                        </a:stretch>
                      </p:blipFill>
                      <p:spPr>
                        <a:xfrm>
                          <a:off x="830" y="1441"/>
                          <a:ext cx="8259" cy="112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55" y="2444"/>
            <a:ext cx="11181" cy="2211"/>
          </p:xfrm>
          <a:graphic>
            <a:graphicData uri="http://schemas.openxmlformats.org/presentationml/2006/ole">
              <mc:AlternateContent xmlns:mc="http://schemas.openxmlformats.org/markup-compatibility/2006">
                <mc:Choice xmlns:v="urn:schemas-microsoft-com:vml" Requires="v">
                  <p:oleObj spid="_x0000_s34843" name="" r:id="rId3" imgW="2247900" imgH="444500" progId="Equation.KSEE3">
                    <p:embed/>
                  </p:oleObj>
                </mc:Choice>
                <mc:Fallback>
                  <p:oleObj name="" r:id="rId3" imgW="2247900" imgH="444500" progId="Equation.KSEE3">
                    <p:embed/>
                    <p:pic>
                      <p:nvPicPr>
                        <p:cNvPr id="0" name="图片 2049"/>
                        <p:cNvPicPr/>
                        <p:nvPr/>
                      </p:nvPicPr>
                      <p:blipFill>
                        <a:blip r:embed="rId4"/>
                        <a:stretch>
                          <a:fillRect/>
                        </a:stretch>
                      </p:blipFill>
                      <p:spPr>
                        <a:xfrm>
                          <a:off x="2055" y="2444"/>
                          <a:ext cx="11181" cy="2211"/>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055" y="4534"/>
            <a:ext cx="14482" cy="2263"/>
          </p:xfrm>
          <a:graphic>
            <a:graphicData uri="http://schemas.openxmlformats.org/presentationml/2006/ole">
              <mc:AlternateContent xmlns:mc="http://schemas.openxmlformats.org/markup-compatibility/2006">
                <mc:Choice xmlns:v="urn:schemas-microsoft-com:vml" Requires="v">
                  <p:oleObj spid="_x0000_s34844" name="" r:id="rId5" imgW="2844800" imgH="444500" progId="Equation.KSEE3">
                    <p:embed/>
                  </p:oleObj>
                </mc:Choice>
                <mc:Fallback>
                  <p:oleObj name="" r:id="rId5" imgW="2844800" imgH="444500" progId="Equation.KSEE3">
                    <p:embed/>
                    <p:pic>
                      <p:nvPicPr>
                        <p:cNvPr id="0" name="图片 2050"/>
                        <p:cNvPicPr/>
                        <p:nvPr/>
                      </p:nvPicPr>
                      <p:blipFill>
                        <a:blip r:embed="rId6"/>
                        <a:stretch>
                          <a:fillRect/>
                        </a:stretch>
                      </p:blipFill>
                      <p:spPr>
                        <a:xfrm>
                          <a:off x="2055" y="4534"/>
                          <a:ext cx="14482" cy="2263"/>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055" y="6676"/>
            <a:ext cx="14639" cy="1891"/>
          </p:xfrm>
          <a:graphic>
            <a:graphicData uri="http://schemas.openxmlformats.org/presentationml/2006/ole">
              <mc:AlternateContent xmlns:mc="http://schemas.openxmlformats.org/markup-compatibility/2006">
                <mc:Choice xmlns:v="urn:schemas-microsoft-com:vml" Requires="v">
                  <p:oleObj spid="_x0000_s34845" name="" r:id="rId7" imgW="3441700" imgH="444500" progId="Equation.KSEE3">
                    <p:embed/>
                  </p:oleObj>
                </mc:Choice>
                <mc:Fallback>
                  <p:oleObj name="" r:id="rId7" imgW="3441700" imgH="444500" progId="Equation.KSEE3">
                    <p:embed/>
                    <p:pic>
                      <p:nvPicPr>
                        <p:cNvPr id="0" name="图片 2051"/>
                        <p:cNvPicPr/>
                        <p:nvPr/>
                      </p:nvPicPr>
                      <p:blipFill>
                        <a:blip r:embed="rId8"/>
                        <a:stretch>
                          <a:fillRect/>
                        </a:stretch>
                      </p:blipFill>
                      <p:spPr>
                        <a:xfrm>
                          <a:off x="2055" y="6676"/>
                          <a:ext cx="14639" cy="189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055" y="8446"/>
            <a:ext cx="5564" cy="2050"/>
          </p:xfrm>
          <a:graphic>
            <a:graphicData uri="http://schemas.openxmlformats.org/presentationml/2006/ole">
              <mc:AlternateContent xmlns:mc="http://schemas.openxmlformats.org/markup-compatibility/2006">
                <mc:Choice xmlns:v="urn:schemas-microsoft-com:vml" Requires="v">
                  <p:oleObj spid="_x0000_s34846" name="" r:id="rId9" imgW="1206500" imgH="444500" progId="Equation.KSEE3">
                    <p:embed/>
                  </p:oleObj>
                </mc:Choice>
                <mc:Fallback>
                  <p:oleObj name="" r:id="rId9" imgW="1206500" imgH="444500" progId="Equation.KSEE3">
                    <p:embed/>
                    <p:pic>
                      <p:nvPicPr>
                        <p:cNvPr id="0" name="图片 3072"/>
                        <p:cNvPicPr/>
                        <p:nvPr/>
                      </p:nvPicPr>
                      <p:blipFill>
                        <a:blip r:embed="rId10"/>
                        <a:stretch>
                          <a:fillRect/>
                        </a:stretch>
                      </p:blipFill>
                      <p:spPr>
                        <a:xfrm>
                          <a:off x="2055" y="8446"/>
                          <a:ext cx="5564" cy="2050"/>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求给定模型λ和观测序列</a:t>
            </a:r>
            <a:r>
              <a:rPr lang="en-US" altLang="zh-CN"/>
              <a:t>Q</a:t>
            </a:r>
            <a:r>
              <a:rPr lang="zh-CN" altLang="en-US"/>
              <a:t>的情况下，在时刻</a:t>
            </a:r>
            <a:r>
              <a:rPr lang="en-US" altLang="zh-CN"/>
              <a:t>t</a:t>
            </a:r>
            <a:r>
              <a:rPr lang="zh-CN" altLang="en-US"/>
              <a:t>处于状态</a:t>
            </a:r>
            <a:r>
              <a:rPr lang="en-US" altLang="zh-CN"/>
              <a:t>s</a:t>
            </a:r>
            <a:r>
              <a:rPr lang="en-US" altLang="zh-CN" baseline="-25000"/>
              <a:t>i</a:t>
            </a:r>
            <a:r>
              <a:rPr lang="zh-CN" altLang="en-US"/>
              <a:t>的概率，记做：</a:t>
            </a:r>
            <a:endParaRPr lang="zh-CN" altLang="en-US"/>
          </a:p>
          <a:p>
            <a:endParaRPr lang="zh-CN" altLang="en-US"/>
          </a:p>
          <a:p>
            <a:endParaRPr lang="zh-CN" altLang="en-US"/>
          </a:p>
          <a:p>
            <a:r>
              <a:rPr lang="zh-CN" altLang="en-US"/>
              <a:t> 单个状态概率的意义主要是用于判断在每个时刻最可能存在的状态，从而可以得到一个状态序列作为最终的预测结果。</a:t>
            </a:r>
            <a:endParaRPr lang="en-US" altLang="zh-CN"/>
          </a:p>
        </p:txBody>
      </p:sp>
      <p:sp>
        <p:nvSpPr>
          <p:cNvPr id="4" name="标题 3"/>
          <p:cNvSpPr>
            <a:spLocks noGrp="1"/>
          </p:cNvSpPr>
          <p:nvPr>
            <p:ph type="title"/>
          </p:nvPr>
        </p:nvSpPr>
        <p:spPr/>
        <p:txBody>
          <a:bodyPr/>
          <a:lstStyle/>
          <a:p>
            <a:r>
              <a:rPr lang="zh-CN" altLang="en-US"/>
              <a:t>单个状态的概率</a:t>
            </a:r>
            <a:endParaRPr lang="zh-CN" altLang="en-US"/>
          </a:p>
        </p:txBody>
      </p:sp>
      <p:graphicFrame>
        <p:nvGraphicFramePr>
          <p:cNvPr id="5" name="对象 4">
            <a:hlinkClick r:id="" action="ppaction://ole?verb=0"/>
          </p:cNvPr>
          <p:cNvGraphicFramePr>
            <a:graphicFrameLocks noChangeAspect="1"/>
          </p:cNvGraphicFramePr>
          <p:nvPr/>
        </p:nvGraphicFramePr>
        <p:xfrm>
          <a:off x="3907155" y="2201545"/>
          <a:ext cx="3928745" cy="793750"/>
        </p:xfrm>
        <a:graphic>
          <a:graphicData uri="http://schemas.openxmlformats.org/presentationml/2006/ole">
            <mc:AlternateContent xmlns:mc="http://schemas.openxmlformats.org/markup-compatibility/2006">
              <mc:Choice xmlns:v="urn:schemas-microsoft-com:vml" Requires="v">
                <p:oleObj spid="_x0000_s7180" name="" r:id="rId1" imgW="1257300" imgH="254000" progId="Equation.KSEE3">
                  <p:embed/>
                </p:oleObj>
              </mc:Choice>
              <mc:Fallback>
                <p:oleObj name="" r:id="rId1" imgW="1257300" imgH="254000" progId="Equation.KSEE3">
                  <p:embed/>
                  <p:pic>
                    <p:nvPicPr>
                      <p:cNvPr id="0" name="图片 7168"/>
                      <p:cNvPicPr/>
                      <p:nvPr/>
                    </p:nvPicPr>
                    <p:blipFill>
                      <a:blip r:embed="rId2"/>
                      <a:stretch>
                        <a:fillRect/>
                      </a:stretch>
                    </p:blipFill>
                    <p:spPr>
                      <a:xfrm>
                        <a:off x="3907155" y="2201545"/>
                        <a:ext cx="3928745" cy="7937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单个状态的概率</a:t>
            </a:r>
            <a:endParaRPr lang="zh-CN" altLang="en-US"/>
          </a:p>
        </p:txBody>
      </p:sp>
      <p:graphicFrame>
        <p:nvGraphicFramePr>
          <p:cNvPr id="5" name="对象 4">
            <a:hlinkClick r:id="" action="ppaction://ole?verb=0"/>
          </p:cNvPr>
          <p:cNvGraphicFramePr>
            <a:graphicFrameLocks noChangeAspect="1"/>
          </p:cNvGraphicFramePr>
          <p:nvPr/>
        </p:nvGraphicFramePr>
        <p:xfrm>
          <a:off x="2100898" y="2319338"/>
          <a:ext cx="7143750" cy="1310005"/>
        </p:xfrm>
        <a:graphic>
          <a:graphicData uri="http://schemas.openxmlformats.org/presentationml/2006/ole">
            <mc:AlternateContent xmlns:mc="http://schemas.openxmlformats.org/markup-compatibility/2006">
              <mc:Choice xmlns:v="urn:schemas-microsoft-com:vml" Requires="v">
                <p:oleObj spid="_x0000_s8218" name="" r:id="rId1" imgW="2286000" imgH="419100" progId="Equation.KSEE3">
                  <p:embed/>
                </p:oleObj>
              </mc:Choice>
              <mc:Fallback>
                <p:oleObj name="" r:id="rId1" imgW="2286000" imgH="419100" progId="Equation.KSEE3">
                  <p:embed/>
                  <p:pic>
                    <p:nvPicPr>
                      <p:cNvPr id="0" name="图片 7168"/>
                      <p:cNvPicPr/>
                      <p:nvPr/>
                    </p:nvPicPr>
                    <p:blipFill>
                      <a:blip r:embed="rId2"/>
                      <a:stretch>
                        <a:fillRect/>
                      </a:stretch>
                    </p:blipFill>
                    <p:spPr>
                      <a:xfrm>
                        <a:off x="2100898" y="2319338"/>
                        <a:ext cx="7143750" cy="13100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55595" y="1014730"/>
          <a:ext cx="5924550" cy="846455"/>
        </p:xfrm>
        <a:graphic>
          <a:graphicData uri="http://schemas.openxmlformats.org/presentationml/2006/ole">
            <mc:AlternateContent xmlns:mc="http://schemas.openxmlformats.org/markup-compatibility/2006">
              <mc:Choice xmlns:v="urn:schemas-microsoft-com:vml" Requires="v">
                <p:oleObj spid="_x0000_s8219" name="" r:id="rId3" imgW="1600200" imgH="228600" progId="Equation.KSEE3">
                  <p:embed/>
                </p:oleObj>
              </mc:Choice>
              <mc:Fallback>
                <p:oleObj name="" r:id="rId3" imgW="1600200" imgH="228600" progId="Equation.KSEE3">
                  <p:embed/>
                  <p:pic>
                    <p:nvPicPr>
                      <p:cNvPr id="0" name="图片 8192"/>
                      <p:cNvPicPr/>
                      <p:nvPr/>
                    </p:nvPicPr>
                    <p:blipFill>
                      <a:blip r:embed="rId4"/>
                      <a:stretch>
                        <a:fillRect/>
                      </a:stretch>
                    </p:blipFill>
                    <p:spPr>
                      <a:xfrm>
                        <a:off x="2855595" y="1014730"/>
                        <a:ext cx="5924550" cy="8464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850515" y="4171315"/>
          <a:ext cx="6489065" cy="2081530"/>
        </p:xfrm>
        <a:graphic>
          <a:graphicData uri="http://schemas.openxmlformats.org/presentationml/2006/ole">
            <mc:AlternateContent xmlns:mc="http://schemas.openxmlformats.org/markup-compatibility/2006">
              <mc:Choice xmlns:v="urn:schemas-microsoft-com:vml" Requires="v">
                <p:oleObj spid="_x0000_s8220" name="" r:id="rId5" imgW="2019300" imgH="647700" progId="Equation.KSEE3">
                  <p:embed/>
                </p:oleObj>
              </mc:Choice>
              <mc:Fallback>
                <p:oleObj name="" r:id="rId5" imgW="2019300" imgH="647700" progId="Equation.KSEE3">
                  <p:embed/>
                  <p:pic>
                    <p:nvPicPr>
                      <p:cNvPr id="0" name="图片 8193"/>
                      <p:cNvPicPr/>
                      <p:nvPr/>
                    </p:nvPicPr>
                    <p:blipFill>
                      <a:blip r:embed="rId6"/>
                      <a:stretch>
                        <a:fillRect/>
                      </a:stretch>
                    </p:blipFill>
                    <p:spPr>
                      <a:xfrm>
                        <a:off x="2850515" y="4171315"/>
                        <a:ext cx="6489065" cy="20815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求给定模型λ和观测序列</a:t>
            </a:r>
            <a:r>
              <a:rPr lang="en-US" altLang="zh-CN">
                <a:sym typeface="+mn-ea"/>
              </a:rPr>
              <a:t>Q</a:t>
            </a:r>
            <a:r>
              <a:rPr lang="zh-CN" altLang="en-US">
                <a:sym typeface="+mn-ea"/>
              </a:rPr>
              <a:t>的情况下，在时刻</a:t>
            </a:r>
            <a:r>
              <a:rPr lang="en-US" altLang="zh-CN">
                <a:sym typeface="+mn-ea"/>
              </a:rPr>
              <a:t>t</a:t>
            </a:r>
            <a:r>
              <a:rPr lang="zh-CN" altLang="en-US">
                <a:sym typeface="+mn-ea"/>
              </a:rPr>
              <a:t>处于状态</a:t>
            </a:r>
            <a:r>
              <a:rPr lang="en-US" altLang="zh-CN">
                <a:sym typeface="+mn-ea"/>
              </a:rPr>
              <a:t>s</a:t>
            </a:r>
            <a:r>
              <a:rPr lang="en-US" altLang="zh-CN" baseline="-25000">
                <a:sym typeface="+mn-ea"/>
              </a:rPr>
              <a:t>i</a:t>
            </a:r>
            <a:r>
              <a:rPr lang="zh-CN" altLang="en-US">
                <a:sym typeface="+mn-ea"/>
              </a:rPr>
              <a:t>并时刻</a:t>
            </a:r>
            <a:r>
              <a:rPr lang="en-US" altLang="zh-CN">
                <a:sym typeface="+mn-ea"/>
              </a:rPr>
              <a:t>t+1</a:t>
            </a:r>
            <a:r>
              <a:rPr lang="zh-CN" altLang="en-US">
                <a:sym typeface="+mn-ea"/>
              </a:rPr>
              <a:t>处于状态</a:t>
            </a:r>
            <a:r>
              <a:rPr lang="en-US" altLang="zh-CN">
                <a:sym typeface="+mn-ea"/>
              </a:rPr>
              <a:t>s</a:t>
            </a:r>
            <a:r>
              <a:rPr lang="en-US" altLang="zh-CN" baseline="-25000">
                <a:sym typeface="+mn-ea"/>
              </a:rPr>
              <a:t>j</a:t>
            </a:r>
            <a:r>
              <a:rPr lang="zh-CN" altLang="en-US">
                <a:sym typeface="+mn-ea"/>
              </a:rPr>
              <a:t>概率，记做：</a:t>
            </a:r>
            <a:endParaRPr lang="zh-CN" altLang="en-US"/>
          </a:p>
          <a:p>
            <a:pPr marL="0" indent="0">
              <a:buNone/>
            </a:pPr>
            <a:endParaRPr lang="zh-CN" altLang="en-US"/>
          </a:p>
        </p:txBody>
      </p:sp>
      <p:sp>
        <p:nvSpPr>
          <p:cNvPr id="4" name="标题 3"/>
          <p:cNvSpPr>
            <a:spLocks noGrp="1"/>
          </p:cNvSpPr>
          <p:nvPr>
            <p:ph type="title"/>
          </p:nvPr>
        </p:nvSpPr>
        <p:spPr/>
        <p:txBody>
          <a:bodyPr/>
          <a:lstStyle/>
          <a:p>
            <a:r>
              <a:rPr lang="zh-CN" altLang="en-US"/>
              <a:t>两个状态的联合概率</a:t>
            </a:r>
            <a:endParaRPr lang="zh-CN" altLang="en-US"/>
          </a:p>
        </p:txBody>
      </p:sp>
      <p:graphicFrame>
        <p:nvGraphicFramePr>
          <p:cNvPr id="5" name="对象 4">
            <a:hlinkClick r:id="" action="ppaction://ole?verb=0"/>
          </p:cNvPr>
          <p:cNvGraphicFramePr>
            <a:graphicFrameLocks noChangeAspect="1"/>
          </p:cNvGraphicFramePr>
          <p:nvPr/>
        </p:nvGraphicFramePr>
        <p:xfrm>
          <a:off x="2568575" y="2927350"/>
          <a:ext cx="7479030" cy="1003935"/>
        </p:xfrm>
        <a:graphic>
          <a:graphicData uri="http://schemas.openxmlformats.org/presentationml/2006/ole">
            <mc:AlternateContent xmlns:mc="http://schemas.openxmlformats.org/markup-compatibility/2006">
              <mc:Choice xmlns:v="urn:schemas-microsoft-com:vml" Requires="v">
                <p:oleObj spid="_x0000_s9228" name="" r:id="rId1" imgW="1892300" imgH="254000" progId="Equation.KSEE3">
                  <p:embed/>
                </p:oleObj>
              </mc:Choice>
              <mc:Fallback>
                <p:oleObj name="" r:id="rId1" imgW="1892300" imgH="254000" progId="Equation.KSEE3">
                  <p:embed/>
                  <p:pic>
                    <p:nvPicPr>
                      <p:cNvPr id="0" name="图片 9216"/>
                      <p:cNvPicPr/>
                      <p:nvPr/>
                    </p:nvPicPr>
                    <p:blipFill>
                      <a:blip r:embed="rId2"/>
                      <a:stretch>
                        <a:fillRect/>
                      </a:stretch>
                    </p:blipFill>
                    <p:spPr>
                      <a:xfrm>
                        <a:off x="2568575" y="2927350"/>
                        <a:ext cx="7479030" cy="10039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两个状态的联合概率</a:t>
            </a:r>
            <a:endParaRPr lang="zh-CN" altLang="en-US"/>
          </a:p>
        </p:txBody>
      </p:sp>
      <p:grpSp>
        <p:nvGrpSpPr>
          <p:cNvPr id="7" name="组合 6"/>
          <p:cNvGrpSpPr/>
          <p:nvPr/>
        </p:nvGrpSpPr>
        <p:grpSpPr>
          <a:xfrm>
            <a:off x="1068705" y="899795"/>
            <a:ext cx="7479030" cy="4310380"/>
            <a:chOff x="2035" y="1873"/>
            <a:chExt cx="11778" cy="6788"/>
          </a:xfrm>
        </p:grpSpPr>
        <p:graphicFrame>
          <p:nvGraphicFramePr>
            <p:cNvPr id="5" name="对象 4">
              <a:hlinkClick r:id="" action="ppaction://ole?verb=0"/>
            </p:cNvPr>
            <p:cNvGraphicFramePr>
              <a:graphicFrameLocks noChangeAspect="1"/>
            </p:cNvGraphicFramePr>
            <p:nvPr/>
          </p:nvGraphicFramePr>
          <p:xfrm>
            <a:off x="2035" y="1873"/>
            <a:ext cx="11778" cy="1581"/>
          </p:xfrm>
          <a:graphic>
            <a:graphicData uri="http://schemas.openxmlformats.org/presentationml/2006/ole">
              <mc:AlternateContent xmlns:mc="http://schemas.openxmlformats.org/markup-compatibility/2006">
                <mc:Choice xmlns:v="urn:schemas-microsoft-com:vml" Requires="v">
                  <p:oleObj spid="_x0000_s10266" name="" r:id="rId1" imgW="1892300" imgH="254000" progId="Equation.KSEE3">
                    <p:embed/>
                  </p:oleObj>
                </mc:Choice>
                <mc:Fallback>
                  <p:oleObj name="" r:id="rId1" imgW="1892300" imgH="254000" progId="Equation.KSEE3">
                    <p:embed/>
                    <p:pic>
                      <p:nvPicPr>
                        <p:cNvPr id="0" name="图片 9216"/>
                        <p:cNvPicPr/>
                        <p:nvPr/>
                      </p:nvPicPr>
                      <p:blipFill>
                        <a:blip r:embed="rId2"/>
                        <a:stretch>
                          <a:fillRect/>
                        </a:stretch>
                      </p:blipFill>
                      <p:spPr>
                        <a:xfrm>
                          <a:off x="2035" y="1873"/>
                          <a:ext cx="11778" cy="158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526" y="3454"/>
            <a:ext cx="8816" cy="5207"/>
          </p:xfrm>
          <a:graphic>
            <a:graphicData uri="http://schemas.openxmlformats.org/presentationml/2006/ole">
              <mc:AlternateContent xmlns:mc="http://schemas.openxmlformats.org/markup-compatibility/2006">
                <mc:Choice xmlns:v="urn:schemas-microsoft-com:vml" Requires="v">
                  <p:oleObj spid="_x0000_s10267" name="" r:id="rId3" imgW="1892300" imgH="1117600" progId="Equation.KSEE3">
                    <p:embed/>
                  </p:oleObj>
                </mc:Choice>
                <mc:Fallback>
                  <p:oleObj name="" r:id="rId3" imgW="1892300" imgH="1117600" progId="Equation.KSEE3">
                    <p:embed/>
                    <p:pic>
                      <p:nvPicPr>
                        <p:cNvPr id="0" name="图片 10240"/>
                        <p:cNvPicPr/>
                        <p:nvPr/>
                      </p:nvPicPr>
                      <p:blipFill>
                        <a:blip r:embed="rId4"/>
                        <a:stretch>
                          <a:fillRect/>
                        </a:stretch>
                      </p:blipFill>
                      <p:spPr>
                        <a:xfrm>
                          <a:off x="4526" y="3454"/>
                          <a:ext cx="8816" cy="5207"/>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1139190" y="5596255"/>
          <a:ext cx="9067165" cy="840740"/>
        </p:xfrm>
        <a:graphic>
          <a:graphicData uri="http://schemas.openxmlformats.org/presentationml/2006/ole">
            <mc:AlternateContent xmlns:mc="http://schemas.openxmlformats.org/markup-compatibility/2006">
              <mc:Choice xmlns:v="urn:schemas-microsoft-com:vml" Requires="v">
                <p:oleObj spid="_x0000_s10268" name="" r:id="rId5" imgW="2602865" imgH="241300" progId="Equation.KSEE3">
                  <p:embed/>
                </p:oleObj>
              </mc:Choice>
              <mc:Fallback>
                <p:oleObj name="" r:id="rId5" imgW="2602865" imgH="241300" progId="Equation.KSEE3">
                  <p:embed/>
                  <p:pic>
                    <p:nvPicPr>
                      <p:cNvPr id="0" name="图片 10241"/>
                      <p:cNvPicPr/>
                      <p:nvPr/>
                    </p:nvPicPr>
                    <p:blipFill>
                      <a:blip r:embed="rId6"/>
                      <a:stretch>
                        <a:fillRect/>
                      </a:stretch>
                    </p:blipFill>
                    <p:spPr>
                      <a:xfrm>
                        <a:off x="1139190" y="5596255"/>
                        <a:ext cx="9067165" cy="8407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若训练数据包含观测序列和状态序列，则</a:t>
            </a:r>
            <a:r>
              <a:rPr lang="en-US" altLang="zh-CN"/>
              <a:t>HMM</a:t>
            </a:r>
            <a:r>
              <a:rPr lang="zh-CN" altLang="en-US"/>
              <a:t>的学习问题非常简单，是监督学习算法。</a:t>
            </a:r>
            <a:endParaRPr lang="zh-CN" altLang="en-US"/>
          </a:p>
          <a:p>
            <a:r>
              <a:rPr lang="zh-CN" altLang="en-US"/>
              <a:t> 若训练数据只包含观测序列，则</a:t>
            </a:r>
            <a:r>
              <a:rPr lang="en-US" altLang="zh-CN"/>
              <a:t>HMM</a:t>
            </a:r>
            <a:r>
              <a:rPr lang="zh-CN" altLang="en-US"/>
              <a:t>的学习问题需要使用</a:t>
            </a:r>
            <a:r>
              <a:rPr lang="en-US" altLang="zh-CN"/>
              <a:t>EM</a:t>
            </a:r>
            <a:r>
              <a:rPr lang="zh-CN" altLang="en-US"/>
              <a:t>算法求解，是无监督学习算法。</a:t>
            </a:r>
            <a:endParaRPr lang="zh-CN" altLang="en-US"/>
          </a:p>
        </p:txBody>
      </p:sp>
      <p:sp>
        <p:nvSpPr>
          <p:cNvPr id="4" name="标题 3"/>
          <p:cNvSpPr>
            <a:spLocks noGrp="1"/>
          </p:cNvSpPr>
          <p:nvPr>
            <p:ph type="title"/>
          </p:nvPr>
        </p:nvSpPr>
        <p:spPr/>
        <p:txBody>
          <a:bodyPr/>
          <a:lstStyle/>
          <a:p>
            <a:r>
              <a:rPr lang="zh-CN" altLang="en-US"/>
              <a:t>学习问题</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306195"/>
            <a:ext cx="11178540" cy="1236980"/>
          </a:xfrm>
        </p:spPr>
        <p:txBody>
          <a:bodyPr/>
          <a:lstStyle/>
          <a:p>
            <a:r>
              <a:rPr lang="en-US" altLang="zh-CN"/>
              <a:t> </a:t>
            </a:r>
            <a:r>
              <a:rPr lang="zh-CN" altLang="en-US"/>
              <a:t>马尔可夫链是指具有马尔可夫性质的随机过程。在过程中，在给定当前信息的情况下，过去的信息状态对于预测将来状态是无关的。</a:t>
            </a:r>
            <a:endParaRPr lang="zh-CN" altLang="en-US"/>
          </a:p>
        </p:txBody>
      </p:sp>
      <p:sp>
        <p:nvSpPr>
          <p:cNvPr id="4" name="标题 3"/>
          <p:cNvSpPr>
            <a:spLocks noGrp="1"/>
          </p:cNvSpPr>
          <p:nvPr>
            <p:ph type="title"/>
          </p:nvPr>
        </p:nvSpPr>
        <p:spPr/>
        <p:txBody>
          <a:bodyPr/>
          <a:lstStyle/>
          <a:p>
            <a:r>
              <a:rPr lang="zh-CN" altLang="en-US"/>
              <a:t>马尔可夫链</a:t>
            </a:r>
            <a:endParaRPr lang="zh-CN" altLang="en-US"/>
          </a:p>
        </p:txBody>
      </p:sp>
      <p:pic>
        <p:nvPicPr>
          <p:cNvPr id="5" name="图片 4"/>
          <p:cNvPicPr>
            <a:picLocks noChangeAspect="1"/>
          </p:cNvPicPr>
          <p:nvPr/>
        </p:nvPicPr>
        <p:blipFill>
          <a:blip r:embed="rId1"/>
          <a:srcRect l="3105" t="3578" r="5115" b="8745"/>
          <a:stretch>
            <a:fillRect/>
          </a:stretch>
        </p:blipFill>
        <p:spPr>
          <a:xfrm>
            <a:off x="8197215" y="2200275"/>
            <a:ext cx="3894455" cy="2781300"/>
          </a:xfrm>
          <a:prstGeom prst="snip2DiagRect">
            <a:avLst/>
          </a:prstGeom>
        </p:spPr>
      </p:pic>
      <p:sp>
        <p:nvSpPr>
          <p:cNvPr id="6" name="内容占位符 2"/>
          <p:cNvSpPr>
            <a:spLocks noGrp="1"/>
          </p:cNvSpPr>
          <p:nvPr/>
        </p:nvSpPr>
        <p:spPr>
          <a:xfrm>
            <a:off x="533400" y="2710180"/>
            <a:ext cx="7584440" cy="3329940"/>
          </a:xfrm>
          <a:prstGeom prst="rect">
            <a:avLst/>
          </a:prstGeom>
        </p:spPr>
        <p:txBody>
          <a:bodyPr vert="horz" lIns="91440" tIns="45720" rIns="91440" bIns="45720" rtlCol="0">
            <a:normAutofit lnSpcReduction="10000"/>
          </a:bodyPr>
          <a:lstStyle>
            <a:lvl1pPr marL="228600" indent="-228600" algn="l" defTabSz="914400" rtl="0" eaLnBrk="1" fontAlgn="auto" latinLnBrk="0" hangingPunct="1">
              <a:lnSpc>
                <a:spcPct val="150000"/>
              </a:lnSpc>
              <a:spcBef>
                <a:spcPts val="1000"/>
              </a:spcBef>
              <a:buSzPct val="8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3"/>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a:t>
            </a:r>
            <a:r>
              <a:rPr lang="zh-CN" altLang="en-US"/>
              <a:t>在马尔可夫链的每一步，系统根据概率分布，可以从一个状态变成另外一个状态，也可以保持当前状态不变。状态的改变叫做转移，状态改变的相关概率叫做转移概率。</a:t>
            </a:r>
            <a:endParaRPr lang="zh-CN" altLang="en-US"/>
          </a:p>
          <a:p>
            <a:r>
              <a:rPr lang="zh-CN" altLang="en-US"/>
              <a:t> 马尔可夫链中的三元素是：状态空间</a:t>
            </a:r>
            <a:r>
              <a:rPr lang="en-US" altLang="zh-CN"/>
              <a:t>S</a:t>
            </a:r>
            <a:r>
              <a:rPr lang="zh-CN" altLang="en-US"/>
              <a:t>、转移概率矩阵</a:t>
            </a:r>
            <a:r>
              <a:rPr lang="en-US" altLang="zh-CN"/>
              <a:t>P</a:t>
            </a:r>
            <a:r>
              <a:rPr lang="zh-CN" altLang="en-US"/>
              <a:t>、初始概率分布</a:t>
            </a:r>
            <a:r>
              <a:rPr lang="en-US" altLang="zh-CN"/>
              <a:t>π</a:t>
            </a:r>
            <a:r>
              <a:rPr lang="zh-CN" altLang="en-US"/>
              <a:t>。</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直接利用大数定理的结论</a:t>
            </a:r>
            <a:r>
              <a:rPr lang="en-US" altLang="zh-CN"/>
              <a:t>“</a:t>
            </a:r>
            <a:r>
              <a:rPr lang="zh-CN" altLang="en-US"/>
              <a:t>频率的极限是概率</a:t>
            </a:r>
            <a:r>
              <a:rPr lang="en-US" altLang="zh-CN"/>
              <a:t>”</a:t>
            </a:r>
            <a:r>
              <a:rPr lang="zh-CN" altLang="en-US"/>
              <a:t>，直接给出</a:t>
            </a:r>
            <a:r>
              <a:rPr lang="en-US" altLang="zh-CN"/>
              <a:t>HMM</a:t>
            </a:r>
            <a:r>
              <a:rPr lang="zh-CN" altLang="en-US"/>
              <a:t>的参数估计；</a:t>
            </a:r>
            <a:endParaRPr lang="zh-CN" altLang="en-US"/>
          </a:p>
          <a:p>
            <a:pPr lvl="1"/>
            <a:r>
              <a:rPr lang="zh-CN" altLang="en-US"/>
              <a:t> 备注：</a:t>
            </a:r>
            <a:endParaRPr lang="zh-CN" altLang="en-US"/>
          </a:p>
          <a:p>
            <a:pPr lvl="2"/>
            <a:r>
              <a:rPr lang="zh-CN" altLang="en-US" sz="2000"/>
              <a:t> </a:t>
            </a:r>
            <a:r>
              <a:rPr lang="en-US" altLang="zh-CN" sz="2000"/>
              <a:t>St</a:t>
            </a:r>
            <a:r>
              <a:rPr lang="zh-CN" altLang="en-US" sz="2000"/>
              <a:t>表示所有序列数目。</a:t>
            </a:r>
            <a:r>
              <a:rPr lang="en-US" altLang="zh-CN"/>
              <a:t>Sti</a:t>
            </a:r>
            <a:r>
              <a:rPr lang="zh-CN" altLang="en-US"/>
              <a:t>当在所有序列中，时刻</a:t>
            </a:r>
            <a:r>
              <a:rPr lang="en-US" altLang="zh-CN"/>
              <a:t>t</a:t>
            </a:r>
            <a:r>
              <a:rPr lang="zh-CN" altLang="en-US"/>
              <a:t>对应状态为</a:t>
            </a:r>
            <a:r>
              <a:rPr lang="en-US" altLang="zh-CN"/>
              <a:t>i</a:t>
            </a:r>
            <a:r>
              <a:rPr lang="zh-CN" altLang="en-US"/>
              <a:t>的样本数目；</a:t>
            </a:r>
            <a:r>
              <a:rPr lang="en-US" altLang="zh-CN"/>
              <a:t>Stij</a:t>
            </a:r>
            <a:r>
              <a:rPr lang="zh-CN" altLang="en-US"/>
              <a:t>表示时刻</a:t>
            </a:r>
            <a:r>
              <a:rPr lang="en-US" altLang="zh-CN"/>
              <a:t>t</a:t>
            </a:r>
            <a:r>
              <a:rPr lang="zh-CN" altLang="en-US"/>
              <a:t>为状态</a:t>
            </a:r>
            <a:r>
              <a:rPr lang="en-US" altLang="zh-CN"/>
              <a:t>i</a:t>
            </a:r>
            <a:r>
              <a:rPr lang="zh-CN" altLang="en-US"/>
              <a:t>，时刻</a:t>
            </a:r>
            <a:r>
              <a:rPr lang="en-US" altLang="zh-CN"/>
              <a:t>t+1</a:t>
            </a:r>
            <a:r>
              <a:rPr lang="zh-CN" altLang="en-US"/>
              <a:t>为状态</a:t>
            </a:r>
            <a:r>
              <a:rPr lang="en-US" altLang="zh-CN"/>
              <a:t>j</a:t>
            </a:r>
            <a:r>
              <a:rPr lang="zh-CN" altLang="en-US"/>
              <a:t>的的样本数目；</a:t>
            </a:r>
            <a:r>
              <a:rPr lang="en-US" altLang="zh-CN"/>
              <a:t>qtij</a:t>
            </a:r>
            <a:r>
              <a:rPr lang="zh-CN" altLang="en-US"/>
              <a:t>表示</a:t>
            </a:r>
            <a:r>
              <a:rPr lang="en-US" altLang="zh-CN"/>
              <a:t>t</a:t>
            </a:r>
            <a:r>
              <a:rPr lang="zh-CN" altLang="en-US"/>
              <a:t>时刻对应状态为</a:t>
            </a:r>
            <a:r>
              <a:rPr lang="en-US" altLang="zh-CN"/>
              <a:t>i</a:t>
            </a:r>
            <a:r>
              <a:rPr lang="zh-CN" altLang="en-US"/>
              <a:t>，时刻</a:t>
            </a:r>
            <a:r>
              <a:rPr lang="en-US" altLang="zh-CN"/>
              <a:t>t</a:t>
            </a:r>
            <a:r>
              <a:rPr lang="zh-CN" altLang="en-US"/>
              <a:t>对应的观测值为</a:t>
            </a:r>
            <a:r>
              <a:rPr lang="en-US" altLang="zh-CN"/>
              <a:t>j</a:t>
            </a:r>
            <a:endParaRPr lang="zh-CN" altLang="en-US"/>
          </a:p>
          <a:p>
            <a:pPr marL="914400" lvl="2" indent="0">
              <a:buNone/>
            </a:pPr>
            <a:endParaRPr lang="zh-CN" altLang="en-US"/>
          </a:p>
        </p:txBody>
      </p:sp>
      <p:sp>
        <p:nvSpPr>
          <p:cNvPr id="4" name="标题 3"/>
          <p:cNvSpPr>
            <a:spLocks noGrp="1"/>
          </p:cNvSpPr>
          <p:nvPr>
            <p:ph type="title"/>
          </p:nvPr>
        </p:nvSpPr>
        <p:spPr/>
        <p:txBody>
          <a:bodyPr/>
          <a:lstStyle/>
          <a:p>
            <a:r>
              <a:rPr lang="zh-CN" altLang="en-US"/>
              <a:t>学习问题</a:t>
            </a:r>
            <a:r>
              <a:rPr lang="en-US" altLang="zh-CN"/>
              <a:t>_</a:t>
            </a:r>
            <a:r>
              <a:rPr lang="zh-CN" altLang="en-US"/>
              <a:t>监督学习</a:t>
            </a:r>
            <a:endParaRPr lang="zh-CN" altLang="en-US"/>
          </a:p>
        </p:txBody>
      </p:sp>
      <p:grpSp>
        <p:nvGrpSpPr>
          <p:cNvPr id="8" name="组合 7"/>
          <p:cNvGrpSpPr/>
          <p:nvPr/>
        </p:nvGrpSpPr>
        <p:grpSpPr>
          <a:xfrm>
            <a:off x="1921510" y="3898265"/>
            <a:ext cx="8706485" cy="2626360"/>
            <a:chOff x="1763" y="3480"/>
            <a:chExt cx="13711" cy="4136"/>
          </a:xfrm>
        </p:grpSpPr>
        <p:graphicFrame>
          <p:nvGraphicFramePr>
            <p:cNvPr id="5" name="对象 4">
              <a:hlinkClick r:id="" action="ppaction://ole?verb=0"/>
            </p:cNvPr>
            <p:cNvGraphicFramePr>
              <a:graphicFrameLocks noChangeAspect="1"/>
            </p:cNvGraphicFramePr>
            <p:nvPr/>
          </p:nvGraphicFramePr>
          <p:xfrm>
            <a:off x="1763" y="4308"/>
            <a:ext cx="2861" cy="2188"/>
          </p:xfrm>
          <a:graphic>
            <a:graphicData uri="http://schemas.openxmlformats.org/presentationml/2006/ole">
              <mc:AlternateContent xmlns:mc="http://schemas.openxmlformats.org/markup-compatibility/2006">
                <mc:Choice xmlns:v="urn:schemas-microsoft-com:vml" Requires="v">
                  <p:oleObj spid="_x0000_s11290" name="" r:id="rId1" imgW="647700" imgH="495300" progId="Equation.KSEE3">
                    <p:embed/>
                  </p:oleObj>
                </mc:Choice>
                <mc:Fallback>
                  <p:oleObj name="" r:id="rId1" imgW="647700" imgH="495300" progId="Equation.KSEE3">
                    <p:embed/>
                    <p:pic>
                      <p:nvPicPr>
                        <p:cNvPr id="0" name="图片 11264"/>
                        <p:cNvPicPr/>
                        <p:nvPr/>
                      </p:nvPicPr>
                      <p:blipFill>
                        <a:blip r:embed="rId2"/>
                        <a:stretch>
                          <a:fillRect/>
                        </a:stretch>
                      </p:blipFill>
                      <p:spPr>
                        <a:xfrm>
                          <a:off x="1763" y="4308"/>
                          <a:ext cx="2861" cy="218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487" y="3480"/>
            <a:ext cx="3697" cy="4136"/>
          </p:xfrm>
          <a:graphic>
            <a:graphicData uri="http://schemas.openxmlformats.org/presentationml/2006/ole">
              <mc:AlternateContent xmlns:mc="http://schemas.openxmlformats.org/markup-compatibility/2006">
                <mc:Choice xmlns:v="urn:schemas-microsoft-com:vml" Requires="v">
                  <p:oleObj spid="_x0000_s11291" name="" r:id="rId3" imgW="749300" imgH="838200" progId="Equation.KSEE3">
                    <p:embed/>
                  </p:oleObj>
                </mc:Choice>
                <mc:Fallback>
                  <p:oleObj name="" r:id="rId3" imgW="749300" imgH="838200" progId="Equation.KSEE3">
                    <p:embed/>
                    <p:pic>
                      <p:nvPicPr>
                        <p:cNvPr id="0" name="图片 11265"/>
                        <p:cNvPicPr/>
                        <p:nvPr/>
                      </p:nvPicPr>
                      <p:blipFill>
                        <a:blip r:embed="rId4"/>
                        <a:stretch>
                          <a:fillRect/>
                        </a:stretch>
                      </p:blipFill>
                      <p:spPr>
                        <a:xfrm>
                          <a:off x="6487" y="3480"/>
                          <a:ext cx="3697" cy="413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1902" y="3765"/>
            <a:ext cx="3572" cy="3155"/>
          </p:xfrm>
          <a:graphic>
            <a:graphicData uri="http://schemas.openxmlformats.org/presentationml/2006/ole">
              <mc:AlternateContent xmlns:mc="http://schemas.openxmlformats.org/markup-compatibility/2006">
                <mc:Choice xmlns:v="urn:schemas-microsoft-com:vml" Requires="v">
                  <p:oleObj spid="_x0000_s11292" name="" r:id="rId5" imgW="762000" imgH="673100" progId="Equation.KSEE3">
                    <p:embed/>
                  </p:oleObj>
                </mc:Choice>
                <mc:Fallback>
                  <p:oleObj name="" r:id="rId5" imgW="762000" imgH="673100" progId="Equation.KSEE3">
                    <p:embed/>
                    <p:pic>
                      <p:nvPicPr>
                        <p:cNvPr id="0" name="图片 11266"/>
                        <p:cNvPicPr/>
                        <p:nvPr/>
                      </p:nvPicPr>
                      <p:blipFill>
                        <a:blip r:embed="rId6"/>
                        <a:stretch>
                          <a:fillRect/>
                        </a:stretch>
                      </p:blipFill>
                      <p:spPr>
                        <a:xfrm>
                          <a:off x="11902" y="3765"/>
                          <a:ext cx="3572" cy="315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若训练数据中只有观测序列，则</a:t>
            </a:r>
            <a:r>
              <a:rPr lang="en-US" altLang="zh-CN"/>
              <a:t>HMM</a:t>
            </a:r>
            <a:r>
              <a:rPr lang="zh-CN" altLang="en-US"/>
              <a:t>的学习问题需要使用</a:t>
            </a:r>
            <a:r>
              <a:rPr lang="en-US" altLang="zh-CN"/>
              <a:t>EM</a:t>
            </a:r>
            <a:r>
              <a:rPr lang="zh-CN" altLang="en-US"/>
              <a:t>算法，属于非监督算法；此时一般使用</a:t>
            </a:r>
            <a:r>
              <a:rPr lang="en-US" altLang="zh-CN"/>
              <a:t>Baum-Welch</a:t>
            </a:r>
            <a:r>
              <a:rPr lang="zh-CN" altLang="en-US"/>
              <a:t>算法。</a:t>
            </a:r>
            <a:endParaRPr lang="zh-CN" altLang="en-US"/>
          </a:p>
          <a:p>
            <a:r>
              <a:rPr lang="zh-CN" altLang="en-US"/>
              <a:t> 所有的观测数据为</a:t>
            </a:r>
            <a:r>
              <a:rPr lang="en-US" altLang="zh-CN"/>
              <a:t>Q={q</a:t>
            </a:r>
            <a:r>
              <a:rPr lang="en-US" altLang="zh-CN" baseline="-25000"/>
              <a:t>1</a:t>
            </a:r>
            <a:r>
              <a:rPr lang="en-US" altLang="zh-CN"/>
              <a:t>,q</a:t>
            </a:r>
            <a:r>
              <a:rPr lang="en-US" altLang="zh-CN" baseline="-25000"/>
              <a:t>2</a:t>
            </a:r>
            <a:r>
              <a:rPr lang="en-US" altLang="zh-CN"/>
              <a:t>,...,q</a:t>
            </a:r>
            <a:r>
              <a:rPr lang="en-US" altLang="zh-CN" baseline="-25000"/>
              <a:t>T</a:t>
            </a:r>
            <a:r>
              <a:rPr lang="en-US" altLang="zh-CN"/>
              <a:t>}</a:t>
            </a:r>
            <a:r>
              <a:rPr lang="zh-CN" altLang="en-US"/>
              <a:t>，所有的隐状态为</a:t>
            </a:r>
            <a:r>
              <a:rPr lang="en-US" altLang="zh-CN"/>
              <a:t>I={i</a:t>
            </a:r>
            <a:r>
              <a:rPr lang="en-US" altLang="zh-CN" baseline="-25000"/>
              <a:t>1</a:t>
            </a:r>
            <a:r>
              <a:rPr lang="en-US" altLang="zh-CN"/>
              <a:t>,i</a:t>
            </a:r>
            <a:r>
              <a:rPr lang="en-US" altLang="zh-CN" baseline="-25000"/>
              <a:t>2</a:t>
            </a:r>
            <a:r>
              <a:rPr lang="en-US" altLang="zh-CN"/>
              <a:t>,...,i</a:t>
            </a:r>
            <a:r>
              <a:rPr lang="en-US" altLang="zh-CN" baseline="-25000"/>
              <a:t>T</a:t>
            </a:r>
            <a:r>
              <a:rPr lang="en-US" altLang="zh-CN"/>
              <a:t>}</a:t>
            </a:r>
            <a:r>
              <a:rPr lang="zh-CN" altLang="en-US"/>
              <a:t>，则完整的数据为</a:t>
            </a:r>
            <a:r>
              <a:rPr lang="en-US" altLang="zh-CN"/>
              <a:t>(O,I)</a:t>
            </a:r>
            <a:r>
              <a:rPr lang="zh-CN" altLang="en-US"/>
              <a:t>，完整数据的对数似然函数为</a:t>
            </a:r>
            <a:r>
              <a:rPr lang="en-US" altLang="zh-CN"/>
              <a:t>ln(p(Q,I;λ)); </a:t>
            </a:r>
            <a:r>
              <a:rPr lang="zh-CN" altLang="en-US"/>
              <a:t>然后直接使用</a:t>
            </a:r>
            <a:r>
              <a:rPr lang="en-US" altLang="zh-CN"/>
              <a:t>EM</a:t>
            </a:r>
            <a:r>
              <a:rPr lang="zh-CN" altLang="en-US"/>
              <a:t>算法的方式来进行参数估计。</a:t>
            </a:r>
            <a:endParaRPr lang="zh-CN" altLang="en-US"/>
          </a:p>
        </p:txBody>
      </p:sp>
      <p:sp>
        <p:nvSpPr>
          <p:cNvPr id="4" name="标题 3"/>
          <p:cNvSpPr>
            <a:spLocks noGrp="1"/>
          </p:cNvSpPr>
          <p:nvPr>
            <p:ph type="title"/>
          </p:nvPr>
        </p:nvSpPr>
        <p:spPr/>
        <p:txBody>
          <a:bodyPr/>
          <a:lstStyle/>
          <a:p>
            <a:r>
              <a:rPr lang="zh-CN" altLang="en-US">
                <a:sym typeface="+mn-ea"/>
              </a:rPr>
              <a:t>学习问题</a:t>
            </a:r>
            <a:r>
              <a:rPr lang="en-US" altLang="zh-CN">
                <a:sym typeface="+mn-ea"/>
              </a:rPr>
              <a:t>_</a:t>
            </a:r>
            <a:r>
              <a:rPr lang="zh-CN" altLang="en-US">
                <a:sym typeface="+mn-ea"/>
              </a:rPr>
              <a:t>非监督学习</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Baum-Welch</a:t>
            </a:r>
            <a:r>
              <a:rPr lang="zh-CN" altLang="en-US"/>
              <a:t>算法</a:t>
            </a:r>
            <a:endParaRPr lang="zh-CN" altLang="en-US"/>
          </a:p>
        </p:txBody>
      </p:sp>
      <p:grpSp>
        <p:nvGrpSpPr>
          <p:cNvPr id="12" name="组合 11"/>
          <p:cNvGrpSpPr/>
          <p:nvPr/>
        </p:nvGrpSpPr>
        <p:grpSpPr>
          <a:xfrm>
            <a:off x="434340" y="1386205"/>
            <a:ext cx="11269980" cy="4758690"/>
            <a:chOff x="725" y="1727"/>
            <a:chExt cx="17748" cy="7494"/>
          </a:xfrm>
        </p:grpSpPr>
        <p:graphicFrame>
          <p:nvGraphicFramePr>
            <p:cNvPr id="5" name="对象 4">
              <a:hlinkClick r:id="" action="ppaction://ole?verb=0"/>
            </p:cNvPr>
            <p:cNvGraphicFramePr>
              <a:graphicFrameLocks noChangeAspect="1"/>
            </p:cNvGraphicFramePr>
            <p:nvPr/>
          </p:nvGraphicFramePr>
          <p:xfrm>
            <a:off x="4892" y="1727"/>
            <a:ext cx="8500" cy="939"/>
          </p:xfrm>
          <a:graphic>
            <a:graphicData uri="http://schemas.openxmlformats.org/presentationml/2006/ole">
              <mc:AlternateContent xmlns:mc="http://schemas.openxmlformats.org/markup-compatibility/2006">
                <mc:Choice xmlns:v="urn:schemas-microsoft-com:vml" Requires="v">
                  <p:oleObj spid="_x0000_s13343" name="" r:id="rId1" imgW="2184400" imgH="241300" progId="Equation.KSEE3">
                    <p:embed/>
                  </p:oleObj>
                </mc:Choice>
                <mc:Fallback>
                  <p:oleObj name="" r:id="rId1" imgW="2184400" imgH="241300" progId="Equation.KSEE3">
                    <p:embed/>
                    <p:pic>
                      <p:nvPicPr>
                        <p:cNvPr id="0" name="图片 12288"/>
                        <p:cNvPicPr/>
                        <p:nvPr/>
                      </p:nvPicPr>
                      <p:blipFill>
                        <a:blip r:embed="rId2"/>
                        <a:stretch>
                          <a:fillRect/>
                        </a:stretch>
                      </p:blipFill>
                      <p:spPr>
                        <a:xfrm>
                          <a:off x="4892" y="1727"/>
                          <a:ext cx="8500" cy="93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617" y="3001"/>
            <a:ext cx="9051" cy="1389"/>
          </p:xfrm>
          <a:graphic>
            <a:graphicData uri="http://schemas.openxmlformats.org/presentationml/2006/ole">
              <mc:AlternateContent xmlns:mc="http://schemas.openxmlformats.org/markup-compatibility/2006">
                <mc:Choice xmlns:v="urn:schemas-microsoft-com:vml" Requires="v">
                  <p:oleObj spid="_x0000_s13344" name="" r:id="rId3" imgW="2234565" imgH="342900" progId="Equation.KSEE3">
                    <p:embed/>
                  </p:oleObj>
                </mc:Choice>
                <mc:Fallback>
                  <p:oleObj name="" r:id="rId3" imgW="2234565" imgH="342900" progId="Equation.KSEE3">
                    <p:embed/>
                    <p:pic>
                      <p:nvPicPr>
                        <p:cNvPr id="0" name="图片 12289"/>
                        <p:cNvPicPr/>
                        <p:nvPr/>
                      </p:nvPicPr>
                      <p:blipFill>
                        <a:blip r:embed="rId4"/>
                        <a:stretch>
                          <a:fillRect/>
                        </a:stretch>
                      </p:blipFill>
                      <p:spPr>
                        <a:xfrm>
                          <a:off x="4617" y="3001"/>
                          <a:ext cx="9051" cy="138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892" y="4390"/>
            <a:ext cx="6223" cy="2820"/>
          </p:xfrm>
          <a:graphic>
            <a:graphicData uri="http://schemas.openxmlformats.org/presentationml/2006/ole">
              <mc:AlternateContent xmlns:mc="http://schemas.openxmlformats.org/markup-compatibility/2006">
                <mc:Choice xmlns:v="urn:schemas-microsoft-com:vml" Requires="v">
                  <p:oleObj spid="_x0000_s13345" name="" r:id="rId5" imgW="1765300" imgH="800100" progId="Equation.KSEE3">
                    <p:embed/>
                  </p:oleObj>
                </mc:Choice>
                <mc:Fallback>
                  <p:oleObj name="" r:id="rId5" imgW="1765300" imgH="800100" progId="Equation.KSEE3">
                    <p:embed/>
                    <p:pic>
                      <p:nvPicPr>
                        <p:cNvPr id="0" name="图片 13312"/>
                        <p:cNvPicPr/>
                        <p:nvPr/>
                      </p:nvPicPr>
                      <p:blipFill>
                        <a:blip r:embed="rId6"/>
                        <a:stretch>
                          <a:fillRect/>
                        </a:stretch>
                      </p:blipFill>
                      <p:spPr>
                        <a:xfrm>
                          <a:off x="6892" y="4390"/>
                          <a:ext cx="6223" cy="282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725" y="7361"/>
            <a:ext cx="17748" cy="1860"/>
          </p:xfrm>
          <a:graphic>
            <a:graphicData uri="http://schemas.openxmlformats.org/presentationml/2006/ole">
              <mc:AlternateContent xmlns:mc="http://schemas.openxmlformats.org/markup-compatibility/2006">
                <mc:Choice xmlns:v="urn:schemas-microsoft-com:vml" Requires="v">
                  <p:oleObj spid="_x0000_s13346" name="" r:id="rId7" imgW="4953000" imgH="457200" progId="Equation.KSEE3">
                    <p:embed/>
                  </p:oleObj>
                </mc:Choice>
                <mc:Fallback>
                  <p:oleObj name="" r:id="rId7" imgW="4953000" imgH="457200" progId="Equation.KSEE3">
                    <p:embed/>
                    <p:pic>
                      <p:nvPicPr>
                        <p:cNvPr id="0" name="图片 13313"/>
                        <p:cNvPicPr/>
                        <p:nvPr/>
                      </p:nvPicPr>
                      <p:blipFill>
                        <a:blip r:embed="rId8"/>
                        <a:stretch>
                          <a:fillRect/>
                        </a:stretch>
                      </p:blipFill>
                      <p:spPr>
                        <a:xfrm>
                          <a:off x="725" y="7361"/>
                          <a:ext cx="17748" cy="1860"/>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极大化</a:t>
            </a:r>
            <a:r>
              <a:rPr lang="en-US" altLang="zh-CN"/>
              <a:t>L</a:t>
            </a:r>
            <a:r>
              <a:rPr lang="zh-CN" altLang="en-US"/>
              <a:t>，使用拉格朗日乘子法，求解</a:t>
            </a:r>
            <a:r>
              <a:rPr lang="en-US" altLang="zh-CN"/>
              <a:t>π</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zh-CN" altLang="en-US"/>
              <a:t>π求解</a:t>
            </a:r>
            <a:endParaRPr lang="en-US" altLang="zh-CN"/>
          </a:p>
        </p:txBody>
      </p:sp>
      <p:graphicFrame>
        <p:nvGraphicFramePr>
          <p:cNvPr id="8" name="对象 7">
            <a:hlinkClick r:id="" action="ppaction://ole?verb=0"/>
          </p:cNvPr>
          <p:cNvGraphicFramePr>
            <a:graphicFrameLocks noChangeAspect="1"/>
          </p:cNvGraphicFramePr>
          <p:nvPr/>
        </p:nvGraphicFramePr>
        <p:xfrm>
          <a:off x="251778" y="2010093"/>
          <a:ext cx="6069965" cy="1115695"/>
        </p:xfrm>
        <a:graphic>
          <a:graphicData uri="http://schemas.openxmlformats.org/presentationml/2006/ole">
            <mc:AlternateContent xmlns:mc="http://schemas.openxmlformats.org/markup-compatibility/2006">
              <mc:Choice xmlns:v="urn:schemas-microsoft-com:vml" Requires="v">
                <p:oleObj spid="_x0000_s14381" name="" r:id="rId1" imgW="2667000" imgH="431800" progId="Equation.KSEE3">
                  <p:embed/>
                </p:oleObj>
              </mc:Choice>
              <mc:Fallback>
                <p:oleObj name="" r:id="rId1" imgW="2667000" imgH="431800" progId="Equation.KSEE3">
                  <p:embed/>
                  <p:pic>
                    <p:nvPicPr>
                      <p:cNvPr id="0" name="图片 13313"/>
                      <p:cNvPicPr/>
                      <p:nvPr/>
                    </p:nvPicPr>
                    <p:blipFill>
                      <a:blip r:embed="rId2"/>
                      <a:stretch>
                        <a:fillRect/>
                      </a:stretch>
                    </p:blipFill>
                    <p:spPr>
                      <a:xfrm>
                        <a:off x="251778" y="2010093"/>
                        <a:ext cx="6069965" cy="11156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756718" y="1944053"/>
          <a:ext cx="5116195" cy="1181735"/>
        </p:xfrm>
        <a:graphic>
          <a:graphicData uri="http://schemas.openxmlformats.org/presentationml/2006/ole">
            <mc:AlternateContent xmlns:mc="http://schemas.openxmlformats.org/markup-compatibility/2006">
              <mc:Choice xmlns:v="urn:schemas-microsoft-com:vml" Requires="v">
                <p:oleObj spid="_x0000_s14382" name="" r:id="rId3" imgW="2247900" imgH="457200" progId="Equation.KSEE3">
                  <p:embed/>
                </p:oleObj>
              </mc:Choice>
              <mc:Fallback>
                <p:oleObj name="" r:id="rId3" imgW="2247900" imgH="457200" progId="Equation.KSEE3">
                  <p:embed/>
                  <p:pic>
                    <p:nvPicPr>
                      <p:cNvPr id="0" name="图片 13313"/>
                      <p:cNvPicPr/>
                      <p:nvPr/>
                    </p:nvPicPr>
                    <p:blipFill>
                      <a:blip r:embed="rId4"/>
                      <a:stretch>
                        <a:fillRect/>
                      </a:stretch>
                    </p:blipFill>
                    <p:spPr>
                      <a:xfrm>
                        <a:off x="6756718" y="1944053"/>
                        <a:ext cx="5116195" cy="11817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390015" y="3286760"/>
          <a:ext cx="4754245" cy="799465"/>
        </p:xfrm>
        <a:graphic>
          <a:graphicData uri="http://schemas.openxmlformats.org/presentationml/2006/ole">
            <mc:AlternateContent xmlns:mc="http://schemas.openxmlformats.org/markup-compatibility/2006">
              <mc:Choice xmlns:v="urn:schemas-microsoft-com:vml" Requires="v">
                <p:oleObj spid="_x0000_s14383" name="" r:id="rId5" imgW="1435100" imgH="241300" progId="Equation.KSEE3">
                  <p:embed/>
                </p:oleObj>
              </mc:Choice>
              <mc:Fallback>
                <p:oleObj name="" r:id="rId5" imgW="1435100" imgH="241300" progId="Equation.KSEE3">
                  <p:embed/>
                  <p:pic>
                    <p:nvPicPr>
                      <p:cNvPr id="0" name="图片 4096"/>
                      <p:cNvPicPr/>
                      <p:nvPr/>
                    </p:nvPicPr>
                    <p:blipFill>
                      <a:blip r:embed="rId6"/>
                      <a:stretch>
                        <a:fillRect/>
                      </a:stretch>
                    </p:blipFill>
                    <p:spPr>
                      <a:xfrm>
                        <a:off x="1390015" y="3286760"/>
                        <a:ext cx="4754245" cy="79946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682105" y="3336290"/>
          <a:ext cx="2606675" cy="700405"/>
        </p:xfrm>
        <a:graphic>
          <a:graphicData uri="http://schemas.openxmlformats.org/presentationml/2006/ole">
            <mc:AlternateContent xmlns:mc="http://schemas.openxmlformats.org/markup-compatibility/2006">
              <mc:Choice xmlns:v="urn:schemas-microsoft-com:vml" Requires="v">
                <p:oleObj spid="_x0000_s14384" name="" r:id="rId7" imgW="850900" imgH="228600" progId="Equation.KSEE3">
                  <p:embed/>
                </p:oleObj>
              </mc:Choice>
              <mc:Fallback>
                <p:oleObj name="" r:id="rId7" imgW="850900" imgH="228600" progId="Equation.KSEE3">
                  <p:embed/>
                  <p:pic>
                    <p:nvPicPr>
                      <p:cNvPr id="0" name="图片 4097"/>
                      <p:cNvPicPr/>
                      <p:nvPr/>
                    </p:nvPicPr>
                    <p:blipFill>
                      <a:blip r:embed="rId8"/>
                      <a:stretch>
                        <a:fillRect/>
                      </a:stretch>
                    </p:blipFill>
                    <p:spPr>
                      <a:xfrm>
                        <a:off x="6682105" y="3336290"/>
                        <a:ext cx="2606675" cy="7004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446213" y="4675188"/>
          <a:ext cx="8196580" cy="1479550"/>
        </p:xfrm>
        <a:graphic>
          <a:graphicData uri="http://schemas.openxmlformats.org/presentationml/2006/ole">
            <mc:AlternateContent xmlns:mc="http://schemas.openxmlformats.org/markup-compatibility/2006">
              <mc:Choice xmlns:v="urn:schemas-microsoft-com:vml" Requires="v">
                <p:oleObj spid="_x0000_s14385" name="" r:id="rId9" imgW="2463165" imgH="444500" progId="Equation.KSEE3">
                  <p:embed/>
                </p:oleObj>
              </mc:Choice>
              <mc:Fallback>
                <p:oleObj name="" r:id="rId9" imgW="2463165" imgH="444500" progId="Equation.KSEE3">
                  <p:embed/>
                  <p:pic>
                    <p:nvPicPr>
                      <p:cNvPr id="0" name="图片 14336"/>
                      <p:cNvPicPr/>
                      <p:nvPr/>
                    </p:nvPicPr>
                    <p:blipFill>
                      <a:blip r:embed="rId10"/>
                      <a:stretch>
                        <a:fillRect/>
                      </a:stretch>
                    </p:blipFill>
                    <p:spPr>
                      <a:xfrm>
                        <a:off x="1446213" y="4675188"/>
                        <a:ext cx="8196580" cy="147955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7171690" y="356870"/>
          <a:ext cx="3974465" cy="1275080"/>
        </p:xfrm>
        <a:graphic>
          <a:graphicData uri="http://schemas.openxmlformats.org/presentationml/2006/ole">
            <mc:AlternateContent xmlns:mc="http://schemas.openxmlformats.org/markup-compatibility/2006">
              <mc:Choice xmlns:v="urn:schemas-microsoft-com:vml" Requires="v">
                <p:oleObj spid="_x0000_s14386" name="" r:id="rId11" imgW="2019300" imgH="647700" progId="Equation.KSEE3">
                  <p:embed/>
                </p:oleObj>
              </mc:Choice>
              <mc:Fallback>
                <p:oleObj name="" r:id="rId11" imgW="2019300" imgH="647700" progId="Equation.KSEE3">
                  <p:embed/>
                  <p:pic>
                    <p:nvPicPr>
                      <p:cNvPr id="0" name="图片 8193"/>
                      <p:cNvPicPr/>
                      <p:nvPr/>
                    </p:nvPicPr>
                    <p:blipFill>
                      <a:blip r:embed="rId12"/>
                      <a:stretch>
                        <a:fillRect/>
                      </a:stretch>
                    </p:blipFill>
                    <p:spPr>
                      <a:xfrm>
                        <a:off x="7171690" y="356870"/>
                        <a:ext cx="3974465" cy="12750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014730"/>
            <a:ext cx="11178540" cy="5250815"/>
          </a:xfrm>
        </p:spPr>
        <p:txBody>
          <a:bodyPr/>
          <a:lstStyle/>
          <a:p>
            <a:r>
              <a:rPr lang="en-US" altLang="zh-CN"/>
              <a:t> </a:t>
            </a:r>
            <a:r>
              <a:rPr lang="zh-CN" altLang="en-US"/>
              <a:t>极大化</a:t>
            </a:r>
            <a:r>
              <a:rPr lang="en-US" altLang="zh-CN"/>
              <a:t>L</a:t>
            </a:r>
            <a:r>
              <a:rPr lang="zh-CN" altLang="en-US"/>
              <a:t>，使用拉格朗日乘子法，求解</a:t>
            </a:r>
            <a:r>
              <a:rPr lang="en-US" altLang="zh-CN"/>
              <a:t>a</a:t>
            </a:r>
            <a:r>
              <a:rPr lang="en-US" altLang="zh-CN" baseline="-25000"/>
              <a:t>ij</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en-US" altLang="zh-CN"/>
              <a:t>A</a:t>
            </a:r>
            <a:r>
              <a:rPr lang="zh-CN" altLang="en-US"/>
              <a:t>求解</a:t>
            </a:r>
            <a:endParaRPr lang="en-US" altLang="zh-CN"/>
          </a:p>
        </p:txBody>
      </p:sp>
      <p:graphicFrame>
        <p:nvGraphicFramePr>
          <p:cNvPr id="2" name="对象 1">
            <a:hlinkClick r:id="" action="ppaction://ole?verb=0"/>
          </p:cNvPr>
          <p:cNvGraphicFramePr>
            <a:graphicFrameLocks noChangeAspect="1"/>
          </p:cNvGraphicFramePr>
          <p:nvPr/>
        </p:nvGraphicFramePr>
        <p:xfrm>
          <a:off x="1860868" y="1624965"/>
          <a:ext cx="8523605" cy="1181100"/>
        </p:xfrm>
        <a:graphic>
          <a:graphicData uri="http://schemas.openxmlformats.org/presentationml/2006/ole">
            <mc:AlternateContent xmlns:mc="http://schemas.openxmlformats.org/markup-compatibility/2006">
              <mc:Choice xmlns:v="urn:schemas-microsoft-com:vml" Requires="v">
                <p:oleObj spid="_x0000_s35866" name="" r:id="rId1" imgW="3745865" imgH="457200" progId="Equation.KSEE3">
                  <p:embed/>
                </p:oleObj>
              </mc:Choice>
              <mc:Fallback>
                <p:oleObj name="" r:id="rId1" imgW="3745865" imgH="457200" progId="Equation.KSEE3">
                  <p:embed/>
                  <p:pic>
                    <p:nvPicPr>
                      <p:cNvPr id="0" name="图片 13313"/>
                      <p:cNvPicPr/>
                      <p:nvPr/>
                    </p:nvPicPr>
                    <p:blipFill>
                      <a:blip r:embed="rId2"/>
                      <a:stretch>
                        <a:fillRect/>
                      </a:stretch>
                    </p:blipFill>
                    <p:spPr>
                      <a:xfrm>
                        <a:off x="1860868" y="1624965"/>
                        <a:ext cx="8523605" cy="11811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545716" y="2702560"/>
          <a:ext cx="7340600" cy="1247140"/>
        </p:xfrm>
        <a:graphic>
          <a:graphicData uri="http://schemas.openxmlformats.org/presentationml/2006/ole">
            <mc:AlternateContent xmlns:mc="http://schemas.openxmlformats.org/markup-compatibility/2006">
              <mc:Choice xmlns:v="urn:schemas-microsoft-com:vml" Requires="v">
                <p:oleObj spid="_x0000_s35867" name="" r:id="rId3" imgW="3225800" imgH="482600" progId="Equation.KSEE3">
                  <p:embed/>
                </p:oleObj>
              </mc:Choice>
              <mc:Fallback>
                <p:oleObj name="" r:id="rId3" imgW="3225800" imgH="482600" progId="Equation.KSEE3">
                  <p:embed/>
                  <p:pic>
                    <p:nvPicPr>
                      <p:cNvPr id="0" name="图片 13313"/>
                      <p:cNvPicPr/>
                      <p:nvPr/>
                    </p:nvPicPr>
                    <p:blipFill>
                      <a:blip r:embed="rId4"/>
                      <a:stretch>
                        <a:fillRect/>
                      </a:stretch>
                    </p:blipFill>
                    <p:spPr>
                      <a:xfrm>
                        <a:off x="2545716" y="2702560"/>
                        <a:ext cx="7340600" cy="1247140"/>
                      </a:xfrm>
                      <a:prstGeom prst="rect">
                        <a:avLst/>
                      </a:prstGeom>
                    </p:spPr>
                  </p:pic>
                </p:oleObj>
              </mc:Fallback>
            </mc:AlternateContent>
          </a:graphicData>
        </a:graphic>
      </p:graphicFrame>
      <p:grpSp>
        <p:nvGrpSpPr>
          <p:cNvPr id="17" name="组合 16"/>
          <p:cNvGrpSpPr/>
          <p:nvPr/>
        </p:nvGrpSpPr>
        <p:grpSpPr>
          <a:xfrm>
            <a:off x="1861185" y="3814445"/>
            <a:ext cx="8756650" cy="1039495"/>
            <a:chOff x="2078" y="6229"/>
            <a:chExt cx="13790" cy="1637"/>
          </a:xfrm>
        </p:grpSpPr>
        <p:graphicFrame>
          <p:nvGraphicFramePr>
            <p:cNvPr id="14" name="对象 13">
              <a:hlinkClick r:id="" action="ppaction://ole?verb=0"/>
            </p:cNvPr>
            <p:cNvGraphicFramePr>
              <a:graphicFrameLocks noChangeAspect="1"/>
            </p:cNvGraphicFramePr>
            <p:nvPr/>
          </p:nvGraphicFramePr>
          <p:xfrm>
            <a:off x="2078" y="6229"/>
            <a:ext cx="7847" cy="1637"/>
          </p:xfrm>
          <a:graphic>
            <a:graphicData uri="http://schemas.openxmlformats.org/presentationml/2006/ole">
              <mc:AlternateContent xmlns:mc="http://schemas.openxmlformats.org/markup-compatibility/2006">
                <mc:Choice xmlns:v="urn:schemas-microsoft-com:vml" Requires="v">
                  <p:oleObj spid="_x0000_s35868" name="" r:id="rId5" imgW="2070100" imgH="431800" progId="Equation.KSEE3">
                    <p:embed/>
                  </p:oleObj>
                </mc:Choice>
                <mc:Fallback>
                  <p:oleObj name="" r:id="rId5" imgW="2070100" imgH="431800" progId="Equation.KSEE3">
                    <p:embed/>
                    <p:pic>
                      <p:nvPicPr>
                        <p:cNvPr id="0" name="图片 5120"/>
                        <p:cNvPicPr/>
                        <p:nvPr/>
                      </p:nvPicPr>
                      <p:blipFill>
                        <a:blip r:embed="rId6"/>
                        <a:stretch>
                          <a:fillRect/>
                        </a:stretch>
                      </p:blipFill>
                      <p:spPr>
                        <a:xfrm>
                          <a:off x="2078" y="6229"/>
                          <a:ext cx="7847" cy="163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667" y="6229"/>
            <a:ext cx="5201" cy="1637"/>
          </p:xfrm>
          <a:graphic>
            <a:graphicData uri="http://schemas.openxmlformats.org/presentationml/2006/ole">
              <mc:AlternateContent xmlns:mc="http://schemas.openxmlformats.org/markup-compatibility/2006">
                <mc:Choice xmlns:v="urn:schemas-microsoft-com:vml" Requires="v">
                  <p:oleObj spid="_x0000_s35869" name="" r:id="rId7" imgW="1371600" imgH="431800" progId="Equation.KSEE3">
                    <p:embed/>
                  </p:oleObj>
                </mc:Choice>
                <mc:Fallback>
                  <p:oleObj name="" r:id="rId7" imgW="1371600" imgH="431800" progId="Equation.KSEE3">
                    <p:embed/>
                    <p:pic>
                      <p:nvPicPr>
                        <p:cNvPr id="0" name="图片 5120"/>
                        <p:cNvPicPr/>
                        <p:nvPr/>
                      </p:nvPicPr>
                      <p:blipFill>
                        <a:blip r:embed="rId8"/>
                        <a:stretch>
                          <a:fillRect/>
                        </a:stretch>
                      </p:blipFill>
                      <p:spPr>
                        <a:xfrm>
                          <a:off x="10667" y="6229"/>
                          <a:ext cx="5201" cy="1637"/>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2868930" y="4773295"/>
          <a:ext cx="5906770" cy="1949450"/>
        </p:xfrm>
        <a:graphic>
          <a:graphicData uri="http://schemas.openxmlformats.org/presentationml/2006/ole">
            <mc:AlternateContent xmlns:mc="http://schemas.openxmlformats.org/markup-compatibility/2006">
              <mc:Choice xmlns:v="urn:schemas-microsoft-com:vml" Requires="v">
                <p:oleObj spid="_x0000_s35870" name="" r:id="rId9" imgW="2540000" imgH="838200" progId="Equation.KSEE3">
                  <p:embed/>
                </p:oleObj>
              </mc:Choice>
              <mc:Fallback>
                <p:oleObj name="" r:id="rId9" imgW="2540000" imgH="838200" progId="Equation.KSEE3">
                  <p:embed/>
                  <p:pic>
                    <p:nvPicPr>
                      <p:cNvPr id="0" name="图片 14337"/>
                      <p:cNvPicPr/>
                      <p:nvPr/>
                    </p:nvPicPr>
                    <p:blipFill>
                      <a:blip r:embed="rId10"/>
                      <a:stretch>
                        <a:fillRect/>
                      </a:stretch>
                    </p:blipFill>
                    <p:spPr>
                      <a:xfrm>
                        <a:off x="2868930" y="4773295"/>
                        <a:ext cx="5906770" cy="19494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014730"/>
            <a:ext cx="11178540" cy="5250815"/>
          </a:xfrm>
        </p:spPr>
        <p:txBody>
          <a:bodyPr/>
          <a:lstStyle/>
          <a:p>
            <a:r>
              <a:rPr lang="en-US" altLang="zh-CN"/>
              <a:t> </a:t>
            </a:r>
            <a:r>
              <a:rPr lang="zh-CN" altLang="en-US"/>
              <a:t>极大化</a:t>
            </a:r>
            <a:r>
              <a:rPr lang="en-US" altLang="zh-CN"/>
              <a:t>L</a:t>
            </a:r>
            <a:r>
              <a:rPr lang="zh-CN" altLang="en-US"/>
              <a:t>，使用拉格朗日乘子法，求解</a:t>
            </a:r>
            <a:r>
              <a:rPr lang="en-US" altLang="zh-CN"/>
              <a:t>b</a:t>
            </a:r>
            <a:r>
              <a:rPr lang="en-US" altLang="zh-CN" baseline="-25000"/>
              <a:t>ij</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en-US" altLang="zh-CN"/>
              <a:t>B</a:t>
            </a:r>
            <a:r>
              <a:rPr lang="zh-CN" altLang="en-US"/>
              <a:t>求解</a:t>
            </a:r>
            <a:endParaRPr lang="en-US" altLang="zh-CN"/>
          </a:p>
        </p:txBody>
      </p:sp>
      <p:graphicFrame>
        <p:nvGraphicFramePr>
          <p:cNvPr id="6" name="对象 5">
            <a:hlinkClick r:id="" action="ppaction://ole?verb=0"/>
          </p:cNvPr>
          <p:cNvGraphicFramePr>
            <a:graphicFrameLocks noChangeAspect="1"/>
          </p:cNvGraphicFramePr>
          <p:nvPr/>
        </p:nvGraphicFramePr>
        <p:xfrm>
          <a:off x="2620963" y="2606675"/>
          <a:ext cx="7196455" cy="1247140"/>
        </p:xfrm>
        <a:graphic>
          <a:graphicData uri="http://schemas.openxmlformats.org/presentationml/2006/ole">
            <mc:AlternateContent xmlns:mc="http://schemas.openxmlformats.org/markup-compatibility/2006">
              <mc:Choice xmlns:v="urn:schemas-microsoft-com:vml" Requires="v">
                <p:oleObj spid="_x0000_s36890" name="" r:id="rId1" imgW="3162300" imgH="482600" progId="Equation.KSEE3">
                  <p:embed/>
                </p:oleObj>
              </mc:Choice>
              <mc:Fallback>
                <p:oleObj name="" r:id="rId1" imgW="3162300" imgH="482600" progId="Equation.KSEE3">
                  <p:embed/>
                  <p:pic>
                    <p:nvPicPr>
                      <p:cNvPr id="0" name="图片 13313"/>
                      <p:cNvPicPr/>
                      <p:nvPr/>
                    </p:nvPicPr>
                    <p:blipFill>
                      <a:blip r:embed="rId2"/>
                      <a:stretch>
                        <a:fillRect/>
                      </a:stretch>
                    </p:blipFill>
                    <p:spPr>
                      <a:xfrm>
                        <a:off x="2620963" y="2606675"/>
                        <a:ext cx="7196455" cy="1247140"/>
                      </a:xfrm>
                      <a:prstGeom prst="rect">
                        <a:avLst/>
                      </a:prstGeom>
                    </p:spPr>
                  </p:pic>
                </p:oleObj>
              </mc:Fallback>
            </mc:AlternateContent>
          </a:graphicData>
        </a:graphic>
      </p:graphicFrame>
      <p:grpSp>
        <p:nvGrpSpPr>
          <p:cNvPr id="17" name="组合 16"/>
          <p:cNvGrpSpPr/>
          <p:nvPr/>
        </p:nvGrpSpPr>
        <p:grpSpPr>
          <a:xfrm>
            <a:off x="1765300" y="3853815"/>
            <a:ext cx="8695690" cy="1039495"/>
            <a:chOff x="2174" y="6229"/>
            <a:chExt cx="13694" cy="1637"/>
          </a:xfrm>
        </p:grpSpPr>
        <p:graphicFrame>
          <p:nvGraphicFramePr>
            <p:cNvPr id="14" name="对象 13">
              <a:hlinkClick r:id="" action="ppaction://ole?verb=0"/>
            </p:cNvPr>
            <p:cNvGraphicFramePr>
              <a:graphicFrameLocks noChangeAspect="1"/>
            </p:cNvGraphicFramePr>
            <p:nvPr/>
          </p:nvGraphicFramePr>
          <p:xfrm>
            <a:off x="2174" y="6229"/>
            <a:ext cx="7656" cy="1637"/>
          </p:xfrm>
          <a:graphic>
            <a:graphicData uri="http://schemas.openxmlformats.org/presentationml/2006/ole">
              <mc:AlternateContent xmlns:mc="http://schemas.openxmlformats.org/markup-compatibility/2006">
                <mc:Choice xmlns:v="urn:schemas-microsoft-com:vml" Requires="v">
                  <p:oleObj spid="_x0000_s36891" name="" r:id="rId3" imgW="2019300" imgH="431800" progId="Equation.KSEE3">
                    <p:embed/>
                  </p:oleObj>
                </mc:Choice>
                <mc:Fallback>
                  <p:oleObj name="" r:id="rId3" imgW="2019300" imgH="431800" progId="Equation.KSEE3">
                    <p:embed/>
                    <p:pic>
                      <p:nvPicPr>
                        <p:cNvPr id="0" name="图片 5120"/>
                        <p:cNvPicPr/>
                        <p:nvPr/>
                      </p:nvPicPr>
                      <p:blipFill>
                        <a:blip r:embed="rId4"/>
                        <a:stretch>
                          <a:fillRect/>
                        </a:stretch>
                      </p:blipFill>
                      <p:spPr>
                        <a:xfrm>
                          <a:off x="2174" y="6229"/>
                          <a:ext cx="7656" cy="163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667" y="6229"/>
            <a:ext cx="5201" cy="1637"/>
          </p:xfrm>
          <a:graphic>
            <a:graphicData uri="http://schemas.openxmlformats.org/presentationml/2006/ole">
              <mc:AlternateContent xmlns:mc="http://schemas.openxmlformats.org/markup-compatibility/2006">
                <mc:Choice xmlns:v="urn:schemas-microsoft-com:vml" Requires="v">
                  <p:oleObj spid="_x0000_s36892" name="" r:id="rId5" imgW="1371600" imgH="431800" progId="Equation.KSEE3">
                    <p:embed/>
                  </p:oleObj>
                </mc:Choice>
                <mc:Fallback>
                  <p:oleObj name="" r:id="rId5" imgW="1371600" imgH="431800" progId="Equation.KSEE3">
                    <p:embed/>
                    <p:pic>
                      <p:nvPicPr>
                        <p:cNvPr id="0" name="图片 5120"/>
                        <p:cNvPicPr/>
                        <p:nvPr/>
                      </p:nvPicPr>
                      <p:blipFill>
                        <a:blip r:embed="rId6"/>
                        <a:stretch>
                          <a:fillRect/>
                        </a:stretch>
                      </p:blipFill>
                      <p:spPr>
                        <a:xfrm>
                          <a:off x="10667" y="6229"/>
                          <a:ext cx="5201" cy="1637"/>
                        </a:xfrm>
                        <a:prstGeom prst="rect">
                          <a:avLst/>
                        </a:prstGeom>
                      </p:spPr>
                    </p:pic>
                  </p:oleObj>
                </mc:Fallback>
              </mc:AlternateContent>
            </a:graphicData>
          </a:graphic>
        </p:graphicFrame>
      </p:grpSp>
      <p:graphicFrame>
        <p:nvGraphicFramePr>
          <p:cNvPr id="18" name="对象 17">
            <a:hlinkClick r:id="" action="ppaction://ole?verb=0"/>
          </p:cNvPr>
          <p:cNvGraphicFramePr>
            <a:graphicFrameLocks noChangeAspect="1"/>
          </p:cNvGraphicFramePr>
          <p:nvPr/>
        </p:nvGraphicFramePr>
        <p:xfrm>
          <a:off x="2251075" y="1562100"/>
          <a:ext cx="8294370" cy="1181100"/>
        </p:xfrm>
        <a:graphic>
          <a:graphicData uri="http://schemas.openxmlformats.org/presentationml/2006/ole">
            <mc:AlternateContent xmlns:mc="http://schemas.openxmlformats.org/markup-compatibility/2006">
              <mc:Choice xmlns:v="urn:schemas-microsoft-com:vml" Requires="v">
                <p:oleObj spid="_x0000_s36893" name="" r:id="rId7" imgW="3644900" imgH="457200" progId="Equation.KSEE3">
                  <p:embed/>
                </p:oleObj>
              </mc:Choice>
              <mc:Fallback>
                <p:oleObj name="" r:id="rId7" imgW="3644900" imgH="457200" progId="Equation.KSEE3">
                  <p:embed/>
                  <p:pic>
                    <p:nvPicPr>
                      <p:cNvPr id="0" name="图片 13313"/>
                      <p:cNvPicPr/>
                      <p:nvPr/>
                    </p:nvPicPr>
                    <p:blipFill>
                      <a:blip r:embed="rId8"/>
                      <a:stretch>
                        <a:fillRect/>
                      </a:stretch>
                    </p:blipFill>
                    <p:spPr>
                      <a:xfrm>
                        <a:off x="2251075" y="1562100"/>
                        <a:ext cx="8294370" cy="11811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251075" y="4893310"/>
          <a:ext cx="7936865" cy="1866265"/>
        </p:xfrm>
        <a:graphic>
          <a:graphicData uri="http://schemas.openxmlformats.org/presentationml/2006/ole">
            <mc:AlternateContent xmlns:mc="http://schemas.openxmlformats.org/markup-compatibility/2006">
              <mc:Choice xmlns:v="urn:schemas-microsoft-com:vml" Requires="v">
                <p:oleObj spid="_x0000_s36894" name="" r:id="rId9" imgW="3670300" imgH="862965" progId="Equation.KSEE3">
                  <p:embed/>
                </p:oleObj>
              </mc:Choice>
              <mc:Fallback>
                <p:oleObj name="" r:id="rId9" imgW="3670300" imgH="862965" progId="Equation.KSEE3">
                  <p:embed/>
                  <p:pic>
                    <p:nvPicPr>
                      <p:cNvPr id="0" name="图片 14338"/>
                      <p:cNvPicPr/>
                      <p:nvPr/>
                    </p:nvPicPr>
                    <p:blipFill>
                      <a:blip r:embed="rId10"/>
                      <a:stretch>
                        <a:fillRect/>
                      </a:stretch>
                    </p:blipFill>
                    <p:spPr>
                      <a:xfrm>
                        <a:off x="2251075" y="4893310"/>
                        <a:ext cx="7936865" cy="18662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极大化</a:t>
            </a:r>
            <a:r>
              <a:rPr lang="en-US" altLang="zh-CN"/>
              <a:t>L</a:t>
            </a:r>
            <a:r>
              <a:rPr lang="zh-CN" altLang="en-US"/>
              <a:t>函数，分别可以求得</a:t>
            </a:r>
            <a:r>
              <a:rPr lang="en-US" altLang="zh-CN"/>
              <a:t>π</a:t>
            </a:r>
            <a:r>
              <a:rPr lang="zh-CN" altLang="en-US"/>
              <a:t>、</a:t>
            </a:r>
            <a:r>
              <a:rPr lang="en-US" altLang="zh-CN"/>
              <a:t>a</a:t>
            </a:r>
            <a:r>
              <a:rPr lang="zh-CN" altLang="en-US"/>
              <a:t>、</a:t>
            </a:r>
            <a:r>
              <a:rPr lang="en-US" altLang="zh-CN"/>
              <a:t>b</a:t>
            </a:r>
            <a:r>
              <a:rPr lang="zh-CN" altLang="en-US"/>
              <a:t>的值。</a:t>
            </a:r>
            <a:endParaRPr lang="zh-CN" altLang="en-US"/>
          </a:p>
        </p:txBody>
      </p:sp>
      <p:sp>
        <p:nvSpPr>
          <p:cNvPr id="4" name="标题 3"/>
          <p:cNvSpPr>
            <a:spLocks noGrp="1"/>
          </p:cNvSpPr>
          <p:nvPr>
            <p:ph type="title"/>
          </p:nvPr>
        </p:nvSpPr>
        <p:spPr/>
        <p:txBody>
          <a:bodyPr>
            <a:normAutofit/>
          </a:bodyPr>
          <a:lstStyle/>
          <a:p>
            <a:r>
              <a:rPr lang="en-US" altLang="zh-CN">
                <a:sym typeface="+mn-ea"/>
              </a:rPr>
              <a:t>Baum-Welch</a:t>
            </a:r>
            <a:r>
              <a:rPr lang="zh-CN" altLang="en-US">
                <a:sym typeface="+mn-ea"/>
              </a:rPr>
              <a:t>算法</a:t>
            </a:r>
            <a:endParaRPr lang="zh-CN" altLang="en-US"/>
          </a:p>
        </p:txBody>
      </p:sp>
      <p:grpSp>
        <p:nvGrpSpPr>
          <p:cNvPr id="10" name="组合 9"/>
          <p:cNvGrpSpPr/>
          <p:nvPr/>
        </p:nvGrpSpPr>
        <p:grpSpPr>
          <a:xfrm>
            <a:off x="993140" y="2106930"/>
            <a:ext cx="10081260" cy="2999740"/>
            <a:chOff x="840" y="2955"/>
            <a:chExt cx="15876" cy="4724"/>
          </a:xfrm>
        </p:grpSpPr>
        <p:graphicFrame>
          <p:nvGraphicFramePr>
            <p:cNvPr id="5" name="对象 4">
              <a:hlinkClick r:id="" action="ppaction://ole?verb=0"/>
            </p:cNvPr>
            <p:cNvGraphicFramePr>
              <a:graphicFrameLocks noChangeAspect="1"/>
            </p:cNvGraphicFramePr>
            <p:nvPr/>
          </p:nvGraphicFramePr>
          <p:xfrm>
            <a:off x="840" y="4538"/>
            <a:ext cx="4509" cy="1727"/>
          </p:xfrm>
          <a:graphic>
            <a:graphicData uri="http://schemas.openxmlformats.org/presentationml/2006/ole">
              <mc:AlternateContent xmlns:mc="http://schemas.openxmlformats.org/markup-compatibility/2006">
                <mc:Choice xmlns:v="urn:schemas-microsoft-com:vml" Requires="v">
                  <p:oleObj spid="_x0000_s37904" name="" r:id="rId1" imgW="596900" imgH="228600" progId="Equation.KSEE3">
                    <p:embed/>
                  </p:oleObj>
                </mc:Choice>
                <mc:Fallback>
                  <p:oleObj name="" r:id="rId1" imgW="596900" imgH="228600" progId="Equation.KSEE3">
                    <p:embed/>
                    <p:pic>
                      <p:nvPicPr>
                        <p:cNvPr id="0" name="图片 14336"/>
                        <p:cNvPicPr/>
                        <p:nvPr/>
                      </p:nvPicPr>
                      <p:blipFill>
                        <a:blip r:embed="rId2"/>
                        <a:stretch>
                          <a:fillRect/>
                        </a:stretch>
                      </p:blipFill>
                      <p:spPr>
                        <a:xfrm>
                          <a:off x="840" y="4538"/>
                          <a:ext cx="4509" cy="172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047" y="2955"/>
            <a:ext cx="5109" cy="4557"/>
          </p:xfrm>
          <a:graphic>
            <a:graphicData uri="http://schemas.openxmlformats.org/presentationml/2006/ole">
              <mc:AlternateContent xmlns:mc="http://schemas.openxmlformats.org/markup-compatibility/2006">
                <mc:Choice xmlns:v="urn:schemas-microsoft-com:vml" Requires="v">
                  <p:oleObj spid="_x0000_s37905" name="" r:id="rId3" imgW="939800" imgH="838200" progId="Equation.KSEE3">
                    <p:embed/>
                  </p:oleObj>
                </mc:Choice>
                <mc:Fallback>
                  <p:oleObj name="" r:id="rId3" imgW="939800" imgH="838200" progId="Equation.KSEE3">
                    <p:embed/>
                    <p:pic>
                      <p:nvPicPr>
                        <p:cNvPr id="0" name="图片 14337"/>
                        <p:cNvPicPr/>
                        <p:nvPr/>
                      </p:nvPicPr>
                      <p:blipFill>
                        <a:blip r:embed="rId4"/>
                        <a:stretch>
                          <a:fillRect/>
                        </a:stretch>
                      </p:blipFill>
                      <p:spPr>
                        <a:xfrm>
                          <a:off x="6047" y="2955"/>
                          <a:ext cx="5109" cy="455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1854" y="2955"/>
            <a:ext cx="4862" cy="4725"/>
          </p:xfrm>
          <a:graphic>
            <a:graphicData uri="http://schemas.openxmlformats.org/presentationml/2006/ole">
              <mc:AlternateContent xmlns:mc="http://schemas.openxmlformats.org/markup-compatibility/2006">
                <mc:Choice xmlns:v="urn:schemas-microsoft-com:vml" Requires="v">
                  <p:oleObj spid="_x0000_s37906" name="" r:id="rId5" imgW="901700" imgH="876300" progId="Equation.KSEE3">
                    <p:embed/>
                  </p:oleObj>
                </mc:Choice>
                <mc:Fallback>
                  <p:oleObj name="" r:id="rId5" imgW="901700" imgH="876300" progId="Equation.KSEE3">
                    <p:embed/>
                    <p:pic>
                      <p:nvPicPr>
                        <p:cNvPr id="0" name="图片 14338"/>
                        <p:cNvPicPr/>
                        <p:nvPr/>
                      </p:nvPicPr>
                      <p:blipFill>
                        <a:blip r:embed="rId6"/>
                        <a:stretch>
                          <a:fillRect/>
                        </a:stretch>
                      </p:blipFill>
                      <p:spPr>
                        <a:xfrm>
                          <a:off x="11854" y="2955"/>
                          <a:ext cx="4862" cy="472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近似算法</a:t>
            </a:r>
            <a:endParaRPr lang="zh-CN" altLang="en-US"/>
          </a:p>
          <a:p>
            <a:r>
              <a:rPr lang="zh-CN" altLang="en-US"/>
              <a:t> </a:t>
            </a:r>
            <a:r>
              <a:rPr lang="en-US" altLang="zh-CN"/>
              <a:t>Viterbi</a:t>
            </a:r>
            <a:r>
              <a:rPr lang="zh-CN" altLang="en-US"/>
              <a:t>算法</a:t>
            </a:r>
            <a:endParaRPr lang="zh-CN" altLang="en-US"/>
          </a:p>
        </p:txBody>
      </p:sp>
      <p:sp>
        <p:nvSpPr>
          <p:cNvPr id="4" name="标题 3"/>
          <p:cNvSpPr>
            <a:spLocks noGrp="1"/>
          </p:cNvSpPr>
          <p:nvPr>
            <p:ph type="title"/>
          </p:nvPr>
        </p:nvSpPr>
        <p:spPr/>
        <p:txBody>
          <a:bodyPr/>
          <a:lstStyle/>
          <a:p>
            <a:r>
              <a:rPr lang="zh-CN" altLang="en-US"/>
              <a:t>预测问题</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直接在每个时刻</a:t>
            </a:r>
            <a:r>
              <a:rPr lang="en-US" altLang="zh-CN"/>
              <a:t>t</a:t>
            </a:r>
            <a:r>
              <a:rPr lang="zh-CN" altLang="en-US"/>
              <a:t>时候最优可能的状态作为最终的预测状态，使用下列公式计算概率值：</a:t>
            </a:r>
            <a:endParaRPr lang="zh-CN" altLang="en-US"/>
          </a:p>
        </p:txBody>
      </p:sp>
      <p:sp>
        <p:nvSpPr>
          <p:cNvPr id="4" name="标题 3"/>
          <p:cNvSpPr>
            <a:spLocks noGrp="1"/>
          </p:cNvSpPr>
          <p:nvPr>
            <p:ph type="title"/>
          </p:nvPr>
        </p:nvSpPr>
        <p:spPr/>
        <p:txBody>
          <a:bodyPr/>
          <a:lstStyle/>
          <a:p>
            <a:r>
              <a:rPr lang="zh-CN" altLang="en-US"/>
              <a:t>近似算法</a:t>
            </a:r>
            <a:endParaRPr lang="zh-CN" altLang="en-US"/>
          </a:p>
        </p:txBody>
      </p:sp>
      <p:graphicFrame>
        <p:nvGraphicFramePr>
          <p:cNvPr id="7" name="对象 6">
            <a:hlinkClick r:id="" action="ppaction://ole?verb=0"/>
          </p:cNvPr>
          <p:cNvGraphicFramePr>
            <a:graphicFrameLocks noChangeAspect="1"/>
          </p:cNvGraphicFramePr>
          <p:nvPr/>
        </p:nvGraphicFramePr>
        <p:xfrm>
          <a:off x="2073910" y="2604770"/>
          <a:ext cx="6489065" cy="2081530"/>
        </p:xfrm>
        <a:graphic>
          <a:graphicData uri="http://schemas.openxmlformats.org/presentationml/2006/ole">
            <mc:AlternateContent xmlns:mc="http://schemas.openxmlformats.org/markup-compatibility/2006">
              <mc:Choice xmlns:v="urn:schemas-microsoft-com:vml" Requires="v">
                <p:oleObj spid="_x0000_s38918" name="" r:id="rId1" imgW="2019300" imgH="647700" progId="Equation.KSEE3">
                  <p:embed/>
                </p:oleObj>
              </mc:Choice>
              <mc:Fallback>
                <p:oleObj name="" r:id="rId1" imgW="2019300" imgH="647700" progId="Equation.KSEE3">
                  <p:embed/>
                  <p:pic>
                    <p:nvPicPr>
                      <p:cNvPr id="0" name="图片 8193"/>
                      <p:cNvPicPr/>
                      <p:nvPr/>
                    </p:nvPicPr>
                    <p:blipFill>
                      <a:blip r:embed="rId2"/>
                      <a:stretch>
                        <a:fillRect/>
                      </a:stretch>
                    </p:blipFill>
                    <p:spPr>
                      <a:xfrm>
                        <a:off x="2073910" y="2604770"/>
                        <a:ext cx="6489065" cy="20815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Viterbi</a:t>
            </a:r>
            <a:r>
              <a:rPr lang="zh-CN" altLang="en-US"/>
              <a:t>算法实际是用动态规划的思路求解</a:t>
            </a:r>
            <a:r>
              <a:rPr lang="en-US" altLang="zh-CN"/>
              <a:t>HMM</a:t>
            </a:r>
            <a:r>
              <a:rPr lang="zh-CN" altLang="en-US"/>
              <a:t>预测问题，求出概率最大的</a:t>
            </a:r>
            <a:r>
              <a:rPr lang="en-US" altLang="zh-CN">
                <a:sym typeface="+mn-ea"/>
              </a:rPr>
              <a:t>“</a:t>
            </a:r>
            <a:r>
              <a:rPr lang="zh-CN" altLang="en-US">
                <a:sym typeface="+mn-ea"/>
              </a:rPr>
              <a:t>路径</a:t>
            </a:r>
            <a:r>
              <a:rPr lang="en-US" altLang="zh-CN">
                <a:sym typeface="+mn-ea"/>
              </a:rPr>
              <a:t>”</a:t>
            </a:r>
            <a:r>
              <a:rPr lang="zh-CN" altLang="en-US"/>
              <a:t>，每条</a:t>
            </a:r>
            <a:r>
              <a:rPr lang="en-US" altLang="zh-CN"/>
              <a:t>“</a:t>
            </a:r>
            <a:r>
              <a:rPr lang="zh-CN" altLang="en-US"/>
              <a:t>路径</a:t>
            </a:r>
            <a:r>
              <a:rPr lang="en-US" altLang="zh-CN"/>
              <a:t>”</a:t>
            </a:r>
            <a:r>
              <a:rPr lang="zh-CN" altLang="en-US"/>
              <a:t>对应一个状态序列。</a:t>
            </a:r>
            <a:endParaRPr lang="zh-CN" altLang="en-US"/>
          </a:p>
        </p:txBody>
      </p:sp>
      <p:sp>
        <p:nvSpPr>
          <p:cNvPr id="4" name="标题 3"/>
          <p:cNvSpPr>
            <a:spLocks noGrp="1"/>
          </p:cNvSpPr>
          <p:nvPr>
            <p:ph type="title"/>
          </p:nvPr>
        </p:nvSpPr>
        <p:spPr/>
        <p:txBody>
          <a:bodyPr/>
          <a:lstStyle/>
          <a:p>
            <a:r>
              <a:rPr lang="en-US" altLang="zh-CN"/>
              <a:t>Viterbi</a:t>
            </a:r>
            <a:r>
              <a:rPr lang="zh-CN" altLang="en-US"/>
              <a:t>算法</a:t>
            </a:r>
            <a:endParaRPr lang="zh-CN" altLang="en-US"/>
          </a:p>
        </p:txBody>
      </p:sp>
      <p:graphicFrame>
        <p:nvGraphicFramePr>
          <p:cNvPr id="5" name="对象 4">
            <a:hlinkClick r:id="" action="ppaction://ole?verb=0"/>
          </p:cNvPr>
          <p:cNvGraphicFramePr>
            <a:graphicFrameLocks noChangeAspect="1"/>
          </p:cNvGraphicFramePr>
          <p:nvPr/>
        </p:nvGraphicFramePr>
        <p:xfrm>
          <a:off x="1558290" y="2656205"/>
          <a:ext cx="8864600" cy="922655"/>
        </p:xfrm>
        <a:graphic>
          <a:graphicData uri="http://schemas.openxmlformats.org/presentationml/2006/ole">
            <mc:AlternateContent xmlns:mc="http://schemas.openxmlformats.org/markup-compatibility/2006">
              <mc:Choice xmlns:v="urn:schemas-microsoft-com:vml" Requires="v">
                <p:oleObj spid="_x0000_s15393" name="" r:id="rId1" imgW="2806700" imgH="292100" progId="Equation.KSEE3">
                  <p:embed/>
                </p:oleObj>
              </mc:Choice>
              <mc:Fallback>
                <p:oleObj name="" r:id="rId1" imgW="2806700" imgH="292100" progId="Equation.KSEE3">
                  <p:embed/>
                  <p:pic>
                    <p:nvPicPr>
                      <p:cNvPr id="0" name="图片 15360"/>
                      <p:cNvPicPr/>
                      <p:nvPr/>
                    </p:nvPicPr>
                    <p:blipFill>
                      <a:blip r:embed="rId2"/>
                      <a:stretch>
                        <a:fillRect/>
                      </a:stretch>
                    </p:blipFill>
                    <p:spPr>
                      <a:xfrm>
                        <a:off x="1558290" y="2656205"/>
                        <a:ext cx="8864600" cy="922655"/>
                      </a:xfrm>
                      <a:prstGeom prst="rect">
                        <a:avLst/>
                      </a:prstGeom>
                    </p:spPr>
                  </p:pic>
                </p:oleObj>
              </mc:Fallback>
            </mc:AlternateContent>
          </a:graphicData>
        </a:graphic>
      </p:graphicFrame>
      <p:grpSp>
        <p:nvGrpSpPr>
          <p:cNvPr id="8" name="组合 7"/>
          <p:cNvGrpSpPr/>
          <p:nvPr/>
        </p:nvGrpSpPr>
        <p:grpSpPr>
          <a:xfrm>
            <a:off x="1642110" y="3813810"/>
            <a:ext cx="8618855" cy="1082040"/>
            <a:chOff x="2599" y="5648"/>
            <a:chExt cx="13573" cy="1704"/>
          </a:xfrm>
        </p:grpSpPr>
        <p:graphicFrame>
          <p:nvGraphicFramePr>
            <p:cNvPr id="6" name="对象 5">
              <a:hlinkClick r:id="" action="ppaction://ole?verb=0"/>
            </p:cNvPr>
            <p:cNvGraphicFramePr>
              <a:graphicFrameLocks noChangeAspect="1"/>
            </p:cNvGraphicFramePr>
            <p:nvPr/>
          </p:nvGraphicFramePr>
          <p:xfrm>
            <a:off x="2599" y="5854"/>
            <a:ext cx="4011" cy="1292"/>
          </p:xfrm>
          <a:graphic>
            <a:graphicData uri="http://schemas.openxmlformats.org/presentationml/2006/ole">
              <mc:AlternateContent xmlns:mc="http://schemas.openxmlformats.org/markup-compatibility/2006">
                <mc:Choice xmlns:v="urn:schemas-microsoft-com:vml" Requires="v">
                  <p:oleObj spid="_x0000_s15394" name="" r:id="rId3" imgW="749300" imgH="241300" progId="Equation.KSEE3">
                    <p:embed/>
                  </p:oleObj>
                </mc:Choice>
                <mc:Fallback>
                  <p:oleObj name="" r:id="rId3" imgW="749300" imgH="241300" progId="Equation.KSEE3">
                    <p:embed/>
                    <p:pic>
                      <p:nvPicPr>
                        <p:cNvPr id="0" name="图片 15361"/>
                        <p:cNvPicPr/>
                        <p:nvPr/>
                      </p:nvPicPr>
                      <p:blipFill>
                        <a:blip r:embed="rId4"/>
                        <a:stretch>
                          <a:fillRect/>
                        </a:stretch>
                      </p:blipFill>
                      <p:spPr>
                        <a:xfrm>
                          <a:off x="2599" y="5854"/>
                          <a:ext cx="4011" cy="1292"/>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912" y="5648"/>
            <a:ext cx="9260" cy="1704"/>
          </p:xfrm>
          <a:graphic>
            <a:graphicData uri="http://schemas.openxmlformats.org/presentationml/2006/ole">
              <mc:AlternateContent xmlns:mc="http://schemas.openxmlformats.org/markup-compatibility/2006">
                <mc:Choice xmlns:v="urn:schemas-microsoft-com:vml" Requires="v">
                  <p:oleObj spid="_x0000_s15395" name="" r:id="rId5" imgW="1587500" imgH="292100" progId="Equation.KSEE3">
                    <p:embed/>
                  </p:oleObj>
                </mc:Choice>
                <mc:Fallback>
                  <p:oleObj name="" r:id="rId5" imgW="1587500" imgH="292100" progId="Equation.KSEE3">
                    <p:embed/>
                    <p:pic>
                      <p:nvPicPr>
                        <p:cNvPr id="0" name="图片 15362"/>
                        <p:cNvPicPr/>
                        <p:nvPr/>
                      </p:nvPicPr>
                      <p:blipFill>
                        <a:blip r:embed="rId6"/>
                        <a:stretch>
                          <a:fillRect/>
                        </a:stretch>
                      </p:blipFill>
                      <p:spPr>
                        <a:xfrm>
                          <a:off x="6912" y="5648"/>
                          <a:ext cx="9260" cy="1704"/>
                        </a:xfrm>
                        <a:prstGeom prst="rect">
                          <a:avLst/>
                        </a:prstGeom>
                      </p:spPr>
                    </p:pic>
                  </p:oleObj>
                </mc:Fallback>
              </mc:AlternateContent>
            </a:graphicData>
          </a:graphic>
        </p:graphicFrame>
      </p:grpSp>
      <p:graphicFrame>
        <p:nvGraphicFramePr>
          <p:cNvPr id="9" name="对象 8">
            <a:hlinkClick r:id="" action="ppaction://ole?verb=0"/>
          </p:cNvPr>
          <p:cNvGraphicFramePr>
            <a:graphicFrameLocks noChangeAspect="1"/>
          </p:cNvGraphicFramePr>
          <p:nvPr/>
        </p:nvGraphicFramePr>
        <p:xfrm>
          <a:off x="3244215" y="5131435"/>
          <a:ext cx="3599180" cy="1134110"/>
        </p:xfrm>
        <a:graphic>
          <a:graphicData uri="http://schemas.openxmlformats.org/presentationml/2006/ole">
            <mc:AlternateContent xmlns:mc="http://schemas.openxmlformats.org/markup-compatibility/2006">
              <mc:Choice xmlns:v="urn:schemas-microsoft-com:vml" Requires="v">
                <p:oleObj spid="_x0000_s15396" name="" r:id="rId7" imgW="927100" imgH="292100" progId="Equation.KSEE3">
                  <p:embed/>
                </p:oleObj>
              </mc:Choice>
              <mc:Fallback>
                <p:oleObj name="" r:id="rId7" imgW="927100" imgH="292100" progId="Equation.KSEE3">
                  <p:embed/>
                  <p:pic>
                    <p:nvPicPr>
                      <p:cNvPr id="0" name="图片 15363"/>
                      <p:cNvPicPr/>
                      <p:nvPr/>
                    </p:nvPicPr>
                    <p:blipFill>
                      <a:blip r:embed="rId8"/>
                      <a:stretch>
                        <a:fillRect/>
                      </a:stretch>
                    </p:blipFill>
                    <p:spPr>
                      <a:xfrm>
                        <a:off x="3244215" y="5131435"/>
                        <a:ext cx="3599180" cy="11341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马尔可夫链案例</a:t>
            </a:r>
            <a:endParaRPr lang="zh-CN" altLang="en-US"/>
          </a:p>
        </p:txBody>
      </p:sp>
      <p:sp>
        <p:nvSpPr>
          <p:cNvPr id="6" name="内容占位符 4"/>
          <p:cNvSpPr/>
          <p:nvPr/>
        </p:nvSpPr>
        <p:spPr>
          <a:xfrm>
            <a:off x="506095" y="1113155"/>
            <a:ext cx="10908665" cy="518160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latin typeface="Arial" panose="020B0604020202020204" pitchFamily="34" charset="0"/>
                <a:sym typeface="+mn-ea"/>
              </a:rPr>
              <a:t> </a:t>
            </a:r>
            <a:r>
              <a:rPr lang="zh-CN" altLang="en-US">
                <a:latin typeface="Arial" panose="020B0604020202020204" pitchFamily="34" charset="0"/>
                <a:sym typeface="+mn-ea"/>
              </a:rPr>
              <a:t>设将天气状态分为晴、阴、雨三种状态，假定某天的天气状态只和上一天的天气状态有关，状态使用</a:t>
            </a:r>
            <a:r>
              <a:rPr lang="en-US" altLang="zh-CN">
                <a:latin typeface="Arial" panose="020B0604020202020204" pitchFamily="34" charset="0"/>
                <a:sym typeface="+mn-ea"/>
              </a:rPr>
              <a:t>1(</a:t>
            </a:r>
            <a:r>
              <a:rPr lang="zh-CN" altLang="en-US">
                <a:latin typeface="Arial" panose="020B0604020202020204" pitchFamily="34" charset="0"/>
                <a:sym typeface="+mn-ea"/>
              </a:rPr>
              <a:t>晴</a:t>
            </a:r>
            <a:r>
              <a:rPr lang="en-US" altLang="zh-CN">
                <a:latin typeface="Arial" panose="020B0604020202020204" pitchFamily="34" charset="0"/>
                <a:sym typeface="+mn-ea"/>
              </a:rPr>
              <a:t>)</a:t>
            </a:r>
            <a:r>
              <a:rPr lang="zh-CN" altLang="en-US">
                <a:latin typeface="Arial" panose="020B0604020202020204" pitchFamily="34" charset="0"/>
                <a:sym typeface="+mn-ea"/>
              </a:rPr>
              <a:t>、</a:t>
            </a:r>
            <a:r>
              <a:rPr lang="en-US" altLang="zh-CN">
                <a:latin typeface="Arial" panose="020B0604020202020204" pitchFamily="34" charset="0"/>
                <a:sym typeface="+mn-ea"/>
              </a:rPr>
              <a:t>2(</a:t>
            </a:r>
            <a:r>
              <a:rPr lang="zh-CN" altLang="en-US">
                <a:latin typeface="Arial" panose="020B0604020202020204" pitchFamily="34" charset="0"/>
                <a:sym typeface="+mn-ea"/>
              </a:rPr>
              <a:t>阴</a:t>
            </a:r>
            <a:r>
              <a:rPr lang="en-US" altLang="zh-CN">
                <a:latin typeface="Arial" panose="020B0604020202020204" pitchFamily="34" charset="0"/>
                <a:sym typeface="+mn-ea"/>
              </a:rPr>
              <a:t>)</a:t>
            </a:r>
            <a:r>
              <a:rPr lang="zh-CN" altLang="en-US">
                <a:latin typeface="Arial" panose="020B0604020202020204" pitchFamily="34" charset="0"/>
                <a:sym typeface="+mn-ea"/>
              </a:rPr>
              <a:t>、</a:t>
            </a:r>
            <a:r>
              <a:rPr lang="en-US" altLang="zh-CN">
                <a:latin typeface="Arial" panose="020B0604020202020204" pitchFamily="34" charset="0"/>
                <a:sym typeface="+mn-ea"/>
              </a:rPr>
              <a:t>3(</a:t>
            </a:r>
            <a:r>
              <a:rPr lang="zh-CN" altLang="en-US">
                <a:latin typeface="Arial" panose="020B0604020202020204" pitchFamily="34" charset="0"/>
                <a:sym typeface="+mn-ea"/>
              </a:rPr>
              <a:t>雨</a:t>
            </a:r>
            <a:r>
              <a:rPr lang="en-US" altLang="zh-CN">
                <a:latin typeface="Arial" panose="020B0604020202020204" pitchFamily="34" charset="0"/>
                <a:sym typeface="+mn-ea"/>
              </a:rPr>
              <a:t>)</a:t>
            </a:r>
            <a:r>
              <a:rPr lang="zh-CN" altLang="en-US">
                <a:latin typeface="Arial" panose="020B0604020202020204" pitchFamily="34" charset="0"/>
                <a:sym typeface="+mn-ea"/>
              </a:rPr>
              <a:t>表示，转移概率矩阵</a:t>
            </a:r>
            <a:r>
              <a:rPr lang="en-US" altLang="zh-CN">
                <a:latin typeface="Arial" panose="020B0604020202020204" pitchFamily="34" charset="0"/>
                <a:sym typeface="+mn-ea"/>
              </a:rPr>
              <a:t>P</a:t>
            </a:r>
            <a:r>
              <a:rPr lang="zh-CN" altLang="en-US">
                <a:latin typeface="Arial" panose="020B0604020202020204" pitchFamily="34" charset="0"/>
                <a:sym typeface="+mn-ea"/>
              </a:rPr>
              <a:t>如下：</a:t>
            </a:r>
            <a:endParaRPr lang="en-US" altLang="zh-CN">
              <a:latin typeface="Arial" panose="020B0604020202020204" pitchFamily="34" charset="0"/>
              <a:sym typeface="+mn-ea"/>
            </a:endParaRPr>
          </a:p>
        </p:txBody>
      </p:sp>
      <p:grpSp>
        <p:nvGrpSpPr>
          <p:cNvPr id="42" name="组合 41"/>
          <p:cNvGrpSpPr/>
          <p:nvPr/>
        </p:nvGrpSpPr>
        <p:grpSpPr>
          <a:xfrm>
            <a:off x="5935980" y="2719705"/>
            <a:ext cx="3912235" cy="3112770"/>
            <a:chOff x="9302" y="4169"/>
            <a:chExt cx="6161" cy="4902"/>
          </a:xfrm>
        </p:grpSpPr>
        <p:sp>
          <p:nvSpPr>
            <p:cNvPr id="20" name="椭圆 19"/>
            <p:cNvSpPr/>
            <p:nvPr/>
          </p:nvSpPr>
          <p:spPr>
            <a:xfrm>
              <a:off x="9938" y="5004"/>
              <a:ext cx="794" cy="7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a:t>晴</a:t>
              </a:r>
              <a:endParaRPr lang="zh-CN" altLang="en-US" b="1"/>
            </a:p>
          </p:txBody>
        </p:sp>
        <p:sp>
          <p:nvSpPr>
            <p:cNvPr id="21" name="椭圆 20"/>
            <p:cNvSpPr/>
            <p:nvPr/>
          </p:nvSpPr>
          <p:spPr>
            <a:xfrm>
              <a:off x="11164" y="7393"/>
              <a:ext cx="861" cy="86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a:t>阴</a:t>
              </a:r>
              <a:endParaRPr lang="zh-CN" altLang="en-US" b="1"/>
            </a:p>
          </p:txBody>
        </p:sp>
        <p:sp>
          <p:nvSpPr>
            <p:cNvPr id="22" name="椭圆 21"/>
            <p:cNvSpPr/>
            <p:nvPr/>
          </p:nvSpPr>
          <p:spPr>
            <a:xfrm>
              <a:off x="13636" y="5180"/>
              <a:ext cx="794" cy="7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a:t>雨</a:t>
              </a:r>
              <a:endParaRPr lang="zh-CN" altLang="en-US" b="1"/>
            </a:p>
          </p:txBody>
        </p:sp>
        <p:cxnSp>
          <p:nvCxnSpPr>
            <p:cNvPr id="23" name="曲线连接符 22"/>
            <p:cNvCxnSpPr>
              <a:stCxn id="20" idx="7"/>
              <a:endCxn id="20" idx="2"/>
            </p:cNvCxnSpPr>
            <p:nvPr/>
          </p:nvCxnSpPr>
          <p:spPr>
            <a:xfrm rot="16200000" flipH="1" flipV="1">
              <a:off x="10136" y="4921"/>
              <a:ext cx="281" cy="678"/>
            </a:xfrm>
            <a:prstGeom prst="curvedConnector4">
              <a:avLst>
                <a:gd name="adj1" fmla="val -174911"/>
                <a:gd name="adj2" fmla="val 155383"/>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20" idx="4"/>
              <a:endCxn id="21" idx="2"/>
            </p:cNvCxnSpPr>
            <p:nvPr/>
          </p:nvCxnSpPr>
          <p:spPr>
            <a:xfrm rot="5400000" flipV="1">
              <a:off x="9736" y="6395"/>
              <a:ext cx="2027" cy="829"/>
            </a:xfrm>
            <a:prstGeom prst="curvedConnector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5" name="曲线连接符 24"/>
            <p:cNvCxnSpPr>
              <a:stCxn id="20" idx="7"/>
              <a:endCxn id="22" idx="1"/>
            </p:cNvCxnSpPr>
            <p:nvPr/>
          </p:nvCxnSpPr>
          <p:spPr>
            <a:xfrm rot="16200000" flipH="1">
              <a:off x="12096" y="3640"/>
              <a:ext cx="176" cy="3136"/>
            </a:xfrm>
            <a:prstGeom prst="curvedConnector3">
              <a:avLst>
                <a:gd name="adj1" fmla="val -27897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6" name="曲线连接符 25"/>
            <p:cNvCxnSpPr>
              <a:stCxn id="21" idx="3"/>
              <a:endCxn id="21" idx="6"/>
            </p:cNvCxnSpPr>
            <p:nvPr/>
          </p:nvCxnSpPr>
          <p:spPr>
            <a:xfrm rot="5400000" flipH="1" flipV="1">
              <a:off x="11505" y="7608"/>
              <a:ext cx="304" cy="735"/>
            </a:xfrm>
            <a:prstGeom prst="curvedConnector4">
              <a:avLst>
                <a:gd name="adj1" fmla="val -164638"/>
                <a:gd name="adj2" fmla="val 15095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7" name="曲线连接符 26"/>
            <p:cNvCxnSpPr>
              <a:stCxn id="21" idx="1"/>
              <a:endCxn id="20" idx="5"/>
            </p:cNvCxnSpPr>
            <p:nvPr/>
          </p:nvCxnSpPr>
          <p:spPr>
            <a:xfrm rot="16200000" flipV="1">
              <a:off x="10034" y="6263"/>
              <a:ext cx="1838" cy="674"/>
            </a:xfrm>
            <a:prstGeom prst="curvedConnector3">
              <a:avLst>
                <a:gd name="adj1" fmla="val 50272"/>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9" name="曲线连接符 28"/>
            <p:cNvCxnSpPr>
              <a:stCxn id="21" idx="0"/>
              <a:endCxn id="22" idx="3"/>
            </p:cNvCxnSpPr>
            <p:nvPr/>
          </p:nvCxnSpPr>
          <p:spPr>
            <a:xfrm rot="16200000">
              <a:off x="11905" y="5547"/>
              <a:ext cx="1536" cy="2157"/>
            </a:xfrm>
            <a:prstGeom prst="curvedConnector3">
              <a:avLst>
                <a:gd name="adj1" fmla="val 4625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0" name="曲线连接符 29"/>
            <p:cNvCxnSpPr>
              <a:stCxn id="22" idx="6"/>
              <a:endCxn id="22" idx="0"/>
            </p:cNvCxnSpPr>
            <p:nvPr/>
          </p:nvCxnSpPr>
          <p:spPr>
            <a:xfrm flipH="1" flipV="1">
              <a:off x="14033" y="5180"/>
              <a:ext cx="397" cy="397"/>
            </a:xfrm>
            <a:prstGeom prst="curvedConnector4">
              <a:avLst>
                <a:gd name="adj1" fmla="val -94458"/>
                <a:gd name="adj2" fmla="val 194458"/>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1" name="曲线连接符 30"/>
            <p:cNvCxnSpPr>
              <a:stCxn id="22" idx="2"/>
            </p:cNvCxnSpPr>
            <p:nvPr/>
          </p:nvCxnSpPr>
          <p:spPr>
            <a:xfrm rot="10800000">
              <a:off x="10732" y="5401"/>
              <a:ext cx="2904" cy="176"/>
            </a:xfrm>
            <a:prstGeom prst="curvedConnector3">
              <a:avLst>
                <a:gd name="adj1" fmla="val 49966"/>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32" name="曲线连接符 31"/>
            <p:cNvCxnSpPr>
              <a:stCxn id="22" idx="6"/>
              <a:endCxn id="21" idx="7"/>
            </p:cNvCxnSpPr>
            <p:nvPr/>
          </p:nvCxnSpPr>
          <p:spPr>
            <a:xfrm flipH="1">
              <a:off x="11899" y="5577"/>
              <a:ext cx="2531" cy="1942"/>
            </a:xfrm>
            <a:prstGeom prst="curvedConnector4">
              <a:avLst>
                <a:gd name="adj1" fmla="val -14816"/>
                <a:gd name="adj2" fmla="val 79196"/>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33" name="文本框 32"/>
            <p:cNvSpPr txBox="1"/>
            <p:nvPr/>
          </p:nvSpPr>
          <p:spPr>
            <a:xfrm>
              <a:off x="9302" y="4468"/>
              <a:ext cx="1033" cy="652"/>
            </a:xfrm>
            <a:prstGeom prst="rect">
              <a:avLst/>
            </a:prstGeom>
            <a:noFill/>
          </p:spPr>
          <p:txBody>
            <a:bodyPr wrap="none" rtlCol="0">
              <a:spAutoFit/>
            </a:bodyPr>
            <a:lstStyle/>
            <a:p>
              <a:r>
                <a:rPr lang="en-US" altLang="zh-CN"/>
                <a:t>0.75</a:t>
              </a:r>
              <a:endParaRPr lang="en-US" altLang="zh-CN"/>
            </a:p>
          </p:txBody>
        </p:sp>
        <p:sp>
          <p:nvSpPr>
            <p:cNvPr id="34" name="文本框 33"/>
            <p:cNvSpPr txBox="1"/>
            <p:nvPr/>
          </p:nvSpPr>
          <p:spPr>
            <a:xfrm>
              <a:off x="9583" y="6484"/>
              <a:ext cx="1246" cy="652"/>
            </a:xfrm>
            <a:prstGeom prst="rect">
              <a:avLst/>
            </a:prstGeom>
            <a:noFill/>
          </p:spPr>
          <p:txBody>
            <a:bodyPr wrap="none" rtlCol="0">
              <a:spAutoFit/>
            </a:bodyPr>
            <a:lstStyle/>
            <a:p>
              <a:r>
                <a:rPr lang="en-US" altLang="zh-CN"/>
                <a:t>0.125</a:t>
              </a:r>
              <a:endParaRPr lang="en-US" altLang="zh-CN"/>
            </a:p>
          </p:txBody>
        </p:sp>
        <p:sp>
          <p:nvSpPr>
            <p:cNvPr id="35" name="文本框 34"/>
            <p:cNvSpPr txBox="1"/>
            <p:nvPr/>
          </p:nvSpPr>
          <p:spPr>
            <a:xfrm>
              <a:off x="11595" y="4169"/>
              <a:ext cx="1246" cy="652"/>
            </a:xfrm>
            <a:prstGeom prst="rect">
              <a:avLst/>
            </a:prstGeom>
            <a:noFill/>
          </p:spPr>
          <p:txBody>
            <a:bodyPr wrap="none" rtlCol="0">
              <a:spAutoFit/>
            </a:bodyPr>
            <a:lstStyle/>
            <a:p>
              <a:r>
                <a:rPr lang="en-US" altLang="zh-CN"/>
                <a:t>0.125</a:t>
              </a:r>
              <a:endParaRPr lang="en-US" altLang="zh-CN"/>
            </a:p>
          </p:txBody>
        </p:sp>
        <p:sp>
          <p:nvSpPr>
            <p:cNvPr id="36" name="文本框 35"/>
            <p:cNvSpPr txBox="1"/>
            <p:nvPr/>
          </p:nvSpPr>
          <p:spPr>
            <a:xfrm>
              <a:off x="11595" y="5401"/>
              <a:ext cx="1033" cy="652"/>
            </a:xfrm>
            <a:prstGeom prst="rect">
              <a:avLst/>
            </a:prstGeom>
            <a:noFill/>
          </p:spPr>
          <p:txBody>
            <a:bodyPr wrap="none" rtlCol="0">
              <a:spAutoFit/>
            </a:bodyPr>
            <a:lstStyle/>
            <a:p>
              <a:r>
                <a:rPr lang="en-US" altLang="zh-CN"/>
                <a:t>0.25</a:t>
              </a:r>
              <a:endParaRPr lang="en-US" altLang="zh-CN"/>
            </a:p>
          </p:txBody>
        </p:sp>
        <p:sp>
          <p:nvSpPr>
            <p:cNvPr id="37" name="文本框 36"/>
            <p:cNvSpPr txBox="1"/>
            <p:nvPr/>
          </p:nvSpPr>
          <p:spPr>
            <a:xfrm>
              <a:off x="14430" y="4528"/>
              <a:ext cx="1033" cy="652"/>
            </a:xfrm>
            <a:prstGeom prst="rect">
              <a:avLst/>
            </a:prstGeom>
            <a:noFill/>
          </p:spPr>
          <p:txBody>
            <a:bodyPr wrap="none" rtlCol="0">
              <a:spAutoFit/>
            </a:bodyPr>
            <a:lstStyle/>
            <a:p>
              <a:r>
                <a:rPr lang="en-US" altLang="zh-CN"/>
                <a:t>0.25</a:t>
              </a:r>
              <a:endParaRPr lang="en-US" altLang="zh-CN"/>
            </a:p>
          </p:txBody>
        </p:sp>
        <p:sp>
          <p:nvSpPr>
            <p:cNvPr id="38" name="文本框 37"/>
            <p:cNvSpPr txBox="1"/>
            <p:nvPr/>
          </p:nvSpPr>
          <p:spPr>
            <a:xfrm>
              <a:off x="12754" y="6222"/>
              <a:ext cx="1033" cy="652"/>
            </a:xfrm>
            <a:prstGeom prst="rect">
              <a:avLst/>
            </a:prstGeom>
            <a:noFill/>
          </p:spPr>
          <p:txBody>
            <a:bodyPr wrap="none" rtlCol="0">
              <a:spAutoFit/>
            </a:bodyPr>
            <a:lstStyle/>
            <a:p>
              <a:r>
                <a:rPr lang="en-US" altLang="zh-CN"/>
                <a:t>0.25</a:t>
              </a:r>
              <a:endParaRPr lang="en-US" altLang="zh-CN"/>
            </a:p>
          </p:txBody>
        </p:sp>
        <p:sp>
          <p:nvSpPr>
            <p:cNvPr id="39" name="文本框 38"/>
            <p:cNvSpPr txBox="1"/>
            <p:nvPr/>
          </p:nvSpPr>
          <p:spPr>
            <a:xfrm>
              <a:off x="10829" y="6405"/>
              <a:ext cx="820" cy="652"/>
            </a:xfrm>
            <a:prstGeom prst="rect">
              <a:avLst/>
            </a:prstGeom>
            <a:noFill/>
          </p:spPr>
          <p:txBody>
            <a:bodyPr wrap="none" rtlCol="0">
              <a:spAutoFit/>
            </a:bodyPr>
            <a:lstStyle/>
            <a:p>
              <a:r>
                <a:rPr lang="en-US" altLang="zh-CN"/>
                <a:t>0.5</a:t>
              </a:r>
              <a:endParaRPr lang="en-US" altLang="zh-CN"/>
            </a:p>
          </p:txBody>
        </p:sp>
        <p:sp>
          <p:nvSpPr>
            <p:cNvPr id="40" name="文本框 39"/>
            <p:cNvSpPr txBox="1"/>
            <p:nvPr/>
          </p:nvSpPr>
          <p:spPr>
            <a:xfrm>
              <a:off x="11432" y="8419"/>
              <a:ext cx="1033" cy="652"/>
            </a:xfrm>
            <a:prstGeom prst="rect">
              <a:avLst/>
            </a:prstGeom>
            <a:noFill/>
          </p:spPr>
          <p:txBody>
            <a:bodyPr wrap="none" rtlCol="0">
              <a:spAutoFit/>
            </a:bodyPr>
            <a:lstStyle/>
            <a:p>
              <a:r>
                <a:rPr lang="en-US" altLang="zh-CN"/>
                <a:t>0.25</a:t>
              </a:r>
              <a:endParaRPr lang="en-US" altLang="zh-CN"/>
            </a:p>
          </p:txBody>
        </p:sp>
        <p:sp>
          <p:nvSpPr>
            <p:cNvPr id="41" name="文本框 40"/>
            <p:cNvSpPr txBox="1"/>
            <p:nvPr/>
          </p:nvSpPr>
          <p:spPr>
            <a:xfrm>
              <a:off x="13752" y="6742"/>
              <a:ext cx="820" cy="652"/>
            </a:xfrm>
            <a:prstGeom prst="rect">
              <a:avLst/>
            </a:prstGeom>
            <a:noFill/>
          </p:spPr>
          <p:txBody>
            <a:bodyPr wrap="none" rtlCol="0">
              <a:spAutoFit/>
            </a:bodyPr>
            <a:lstStyle/>
            <a:p>
              <a:r>
                <a:rPr lang="en-US" altLang="zh-CN"/>
                <a:t>0.5</a:t>
              </a:r>
              <a:endParaRPr lang="en-US" altLang="zh-CN"/>
            </a:p>
          </p:txBody>
        </p:sp>
      </p:grpSp>
      <p:graphicFrame>
        <p:nvGraphicFramePr>
          <p:cNvPr id="43" name="表格 42"/>
          <p:cNvGraphicFramePr/>
          <p:nvPr/>
        </p:nvGraphicFramePr>
        <p:xfrm>
          <a:off x="933450" y="3613785"/>
          <a:ext cx="3668395" cy="1552575"/>
        </p:xfrm>
        <a:graphic>
          <a:graphicData uri="http://schemas.openxmlformats.org/drawingml/2006/table">
            <a:tbl>
              <a:tblPr firstRow="1" firstCol="1" bandRow="1">
                <a:tableStyleId>{00A15C55-8517-42AA-B614-E9B94910E393}</a:tableStyleId>
              </a:tblPr>
              <a:tblGrid>
                <a:gridCol w="913765"/>
                <a:gridCol w="913765"/>
                <a:gridCol w="913130"/>
                <a:gridCol w="927735"/>
              </a:tblGrid>
              <a:tr h="387985">
                <a:tc>
                  <a:txBody>
                    <a:bodyPr/>
                    <a:lstStyle/>
                    <a:p>
                      <a:pPr algn="ctr">
                        <a:buNone/>
                      </a:pPr>
                      <a:r>
                        <a:rPr lang="zh-CN" altLang="en-US"/>
                        <a:t>今</a:t>
                      </a:r>
                      <a:r>
                        <a:rPr lang="en-US" altLang="zh-CN"/>
                        <a:t>/</a:t>
                      </a:r>
                      <a:r>
                        <a:rPr lang="zh-CN" altLang="en-US"/>
                        <a:t>明</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8620">
                <a:tc>
                  <a:txBody>
                    <a:bodyPr/>
                    <a:lstStyle/>
                    <a:p>
                      <a:pPr algn="ctr">
                        <a:buNone/>
                      </a:pPr>
                      <a:r>
                        <a:rPr lang="zh-CN" altLang="en-US"/>
                        <a:t>晴</a:t>
                      </a:r>
                      <a:endParaRPr lang="zh-CN" altLang="en-US"/>
                    </a:p>
                  </a:txBody>
                  <a:tcPr anchor="ctr"/>
                </a:tc>
                <a:tc>
                  <a:txBody>
                    <a:bodyPr/>
                    <a:lstStyle/>
                    <a:p>
                      <a:pPr algn="ctr">
                        <a:buNone/>
                      </a:pPr>
                      <a:r>
                        <a:rPr lang="en-US" altLang="zh-CN"/>
                        <a:t>0.75</a:t>
                      </a:r>
                      <a:endParaRPr lang="en-US" altLang="zh-CN"/>
                    </a:p>
                  </a:txBody>
                  <a:tcPr anchor="ctr"/>
                </a:tc>
                <a:tc>
                  <a:txBody>
                    <a:bodyPr/>
                    <a:lstStyle/>
                    <a:p>
                      <a:pPr algn="ctr">
                        <a:buNone/>
                      </a:pPr>
                      <a:r>
                        <a:rPr lang="en-US" altLang="zh-CN"/>
                        <a:t>0.125</a:t>
                      </a:r>
                      <a:endParaRPr lang="en-US" altLang="zh-CN"/>
                    </a:p>
                  </a:txBody>
                  <a:tcPr anchor="ctr"/>
                </a:tc>
                <a:tc>
                  <a:txBody>
                    <a:bodyPr/>
                    <a:lstStyle/>
                    <a:p>
                      <a:pPr algn="ctr">
                        <a:buNone/>
                      </a:pPr>
                      <a:r>
                        <a:rPr lang="en-US" altLang="zh-CN"/>
                        <a:t>0.125</a:t>
                      </a:r>
                      <a:endParaRPr lang="en-US" altLang="zh-CN"/>
                    </a:p>
                  </a:txBody>
                  <a:tcPr anchor="ctr"/>
                </a:tc>
              </a:tr>
              <a:tr h="387985">
                <a:tc>
                  <a:txBody>
                    <a:bodyPr/>
                    <a:lstStyle/>
                    <a:p>
                      <a:pPr algn="ctr">
                        <a:buNone/>
                      </a:pPr>
                      <a:r>
                        <a:rPr lang="zh-CN" altLang="en-US"/>
                        <a:t>阴</a:t>
                      </a:r>
                      <a:endParaRPr lang="zh-CN" altLang="en-US"/>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0.25</a:t>
                      </a:r>
                      <a:endParaRPr lang="en-US" altLang="zh-CN"/>
                    </a:p>
                  </a:txBody>
                  <a:tcPr anchor="ctr"/>
                </a:tc>
              </a:tr>
              <a:tr h="387985">
                <a:tc>
                  <a:txBody>
                    <a:bodyPr/>
                    <a:lstStyle/>
                    <a:p>
                      <a:pPr algn="ctr">
                        <a:buNone/>
                      </a:pPr>
                      <a:r>
                        <a:rPr lang="zh-CN" altLang="en-US"/>
                        <a:t>雨</a:t>
                      </a:r>
                      <a:endParaRPr lang="zh-CN" altLang="en-US"/>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的时候，得到观测序列为</a:t>
            </a:r>
            <a:r>
              <a:rPr lang="en-US" altLang="zh-CN">
                <a:sym typeface="+mn-ea"/>
              </a:rPr>
              <a:t>“</a:t>
            </a:r>
            <a:r>
              <a:rPr lang="zh-CN" altLang="en-US">
                <a:sym typeface="+mn-ea"/>
              </a:rPr>
              <a:t>白黑白白黑</a:t>
            </a:r>
            <a:r>
              <a:rPr lang="en-US" altLang="zh-CN">
                <a:sym typeface="+mn-ea"/>
              </a:rPr>
              <a:t>”</a:t>
            </a:r>
            <a:r>
              <a:rPr lang="zh-CN" altLang="en-US">
                <a:sym typeface="+mn-ea"/>
              </a:rPr>
              <a:t>，求出最优的隐藏状态序列。</a:t>
            </a:r>
            <a:endParaRPr lang="en-US" altLang="zh-CN">
              <a:sym typeface="+mn-ea"/>
            </a:endParaRPr>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sym typeface="+mn-ea"/>
            </a:endParaRPr>
          </a:p>
        </p:txBody>
      </p:sp>
      <p:grpSp>
        <p:nvGrpSpPr>
          <p:cNvPr id="8" name="组合 7"/>
          <p:cNvGrpSpPr/>
          <p:nvPr/>
        </p:nvGrpSpPr>
        <p:grpSpPr>
          <a:xfrm>
            <a:off x="1213485" y="2964815"/>
            <a:ext cx="9545320" cy="18688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39952"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39953"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39954"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p>
        </p:txBody>
      </p:sp>
      <p:grpSp>
        <p:nvGrpSpPr>
          <p:cNvPr id="7" name="组合 6"/>
          <p:cNvGrpSpPr/>
          <p:nvPr/>
        </p:nvGrpSpPr>
        <p:grpSpPr>
          <a:xfrm>
            <a:off x="2992755" y="1014730"/>
            <a:ext cx="5817870" cy="1648460"/>
            <a:chOff x="2454" y="1913"/>
            <a:chExt cx="9162" cy="2596"/>
          </a:xfrm>
        </p:grpSpPr>
        <p:graphicFrame>
          <p:nvGraphicFramePr>
            <p:cNvPr id="5" name="对象 4">
              <a:hlinkClick r:id="" action="ppaction://ole?verb=0"/>
            </p:cNvPr>
            <p:cNvGraphicFramePr>
              <a:graphicFrameLocks noChangeAspect="1"/>
            </p:cNvGraphicFramePr>
            <p:nvPr/>
          </p:nvGraphicFramePr>
          <p:xfrm>
            <a:off x="8778" y="1913"/>
            <a:ext cx="2838" cy="2597"/>
          </p:xfrm>
          <a:graphic>
            <a:graphicData uri="http://schemas.openxmlformats.org/presentationml/2006/ole">
              <mc:AlternateContent xmlns:mc="http://schemas.openxmlformats.org/markup-compatibility/2006">
                <mc:Choice xmlns:v="urn:schemas-microsoft-com:vml" Requires="v">
                  <p:oleObj spid="_x0000_s40981" name="" r:id="rId1" imgW="749300" imgH="685800" progId="Equation.KSEE3">
                    <p:embed/>
                  </p:oleObj>
                </mc:Choice>
                <mc:Fallback>
                  <p:oleObj name="" r:id="rId1" imgW="749300" imgH="685800" progId="Equation.KSEE3">
                    <p:embed/>
                    <p:pic>
                      <p:nvPicPr>
                        <p:cNvPr id="0" name="图片 16384"/>
                        <p:cNvPicPr/>
                        <p:nvPr/>
                      </p:nvPicPr>
                      <p:blipFill>
                        <a:blip r:embed="rId2"/>
                        <a:stretch>
                          <a:fillRect/>
                        </a:stretch>
                      </p:blipFill>
                      <p:spPr>
                        <a:xfrm>
                          <a:off x="8778" y="1913"/>
                          <a:ext cx="2838" cy="259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54" y="2669"/>
            <a:ext cx="5477" cy="1084"/>
          </p:xfrm>
          <a:graphic>
            <a:graphicData uri="http://schemas.openxmlformats.org/presentationml/2006/ole">
              <mc:AlternateContent xmlns:mc="http://schemas.openxmlformats.org/markup-compatibility/2006">
                <mc:Choice xmlns:v="urn:schemas-microsoft-com:vml" Requires="v">
                  <p:oleObj spid="_x0000_s40982" name="" r:id="rId3" imgW="1219200" imgH="241300" progId="Equation.KSEE3">
                    <p:embed/>
                  </p:oleObj>
                </mc:Choice>
                <mc:Fallback>
                  <p:oleObj name="" r:id="rId3" imgW="1219200" imgH="241300" progId="Equation.KSEE3">
                    <p:embed/>
                    <p:pic>
                      <p:nvPicPr>
                        <p:cNvPr id="0" name="图片 16385"/>
                        <p:cNvPicPr/>
                        <p:nvPr/>
                      </p:nvPicPr>
                      <p:blipFill>
                        <a:blip r:embed="rId4"/>
                        <a:stretch>
                          <a:fillRect/>
                        </a:stretch>
                      </p:blipFill>
                      <p:spPr>
                        <a:xfrm>
                          <a:off x="2454" y="2669"/>
                          <a:ext cx="5477" cy="1084"/>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2171065" y="2982595"/>
          <a:ext cx="8006080" cy="894080"/>
        </p:xfrm>
        <a:graphic>
          <a:graphicData uri="http://schemas.openxmlformats.org/presentationml/2006/ole">
            <mc:AlternateContent xmlns:mc="http://schemas.openxmlformats.org/markup-compatibility/2006">
              <mc:Choice xmlns:v="urn:schemas-microsoft-com:vml" Requires="v">
                <p:oleObj spid="_x0000_s40983" name="" r:id="rId5" imgW="2616200" imgH="292100" progId="Equation.KSEE3">
                  <p:embed/>
                </p:oleObj>
              </mc:Choice>
              <mc:Fallback>
                <p:oleObj name="" r:id="rId5" imgW="2616200" imgH="292100" progId="Equation.KSEE3">
                  <p:embed/>
                  <p:pic>
                    <p:nvPicPr>
                      <p:cNvPr id="0" name="图片 15362"/>
                      <p:cNvPicPr/>
                      <p:nvPr/>
                    </p:nvPicPr>
                    <p:blipFill>
                      <a:blip r:embed="rId6"/>
                      <a:stretch>
                        <a:fillRect/>
                      </a:stretch>
                    </p:blipFill>
                    <p:spPr>
                      <a:xfrm>
                        <a:off x="2171065" y="2982595"/>
                        <a:ext cx="8006080" cy="89408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755140" y="4010660"/>
          <a:ext cx="9022715" cy="1859280"/>
        </p:xfrm>
        <a:graphic>
          <a:graphicData uri="http://schemas.openxmlformats.org/presentationml/2006/ole">
            <mc:AlternateContent xmlns:mc="http://schemas.openxmlformats.org/markup-compatibility/2006">
              <mc:Choice xmlns:v="urn:schemas-microsoft-com:vml" Requires="v">
                <p:oleObj spid="_x0000_s40984" name="" r:id="rId7" imgW="3327400" imgH="685800" progId="Equation.KSEE3">
                  <p:embed/>
                </p:oleObj>
              </mc:Choice>
              <mc:Fallback>
                <p:oleObj name="" r:id="rId7" imgW="3327400" imgH="685800" progId="Equation.KSEE3">
                  <p:embed/>
                  <p:pic>
                    <p:nvPicPr>
                      <p:cNvPr id="0" name="图片 16384"/>
                      <p:cNvPicPr/>
                      <p:nvPr/>
                    </p:nvPicPr>
                    <p:blipFill>
                      <a:blip r:embed="rId8"/>
                      <a:stretch>
                        <a:fillRect/>
                      </a:stretch>
                    </p:blipFill>
                    <p:spPr>
                      <a:xfrm>
                        <a:off x="1755140" y="4010660"/>
                        <a:ext cx="9022715" cy="18592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p>
        </p:txBody>
      </p:sp>
      <p:grpSp>
        <p:nvGrpSpPr>
          <p:cNvPr id="18" name="组合 17"/>
          <p:cNvGrpSpPr/>
          <p:nvPr/>
        </p:nvGrpSpPr>
        <p:grpSpPr>
          <a:xfrm>
            <a:off x="3506470" y="1275715"/>
            <a:ext cx="5309870" cy="1859280"/>
            <a:chOff x="5750" y="1743"/>
            <a:chExt cx="8362" cy="2928"/>
          </a:xfrm>
        </p:grpSpPr>
        <p:graphicFrame>
          <p:nvGraphicFramePr>
            <p:cNvPr id="5" name="对象 4">
              <a:hlinkClick r:id="" action="ppaction://ole?verb=0"/>
            </p:cNvPr>
            <p:cNvGraphicFramePr>
              <a:graphicFrameLocks noChangeAspect="1"/>
            </p:cNvGraphicFramePr>
            <p:nvPr/>
          </p:nvGraphicFramePr>
          <p:xfrm>
            <a:off x="5750" y="2074"/>
            <a:ext cx="2838" cy="2597"/>
          </p:xfrm>
          <a:graphic>
            <a:graphicData uri="http://schemas.openxmlformats.org/presentationml/2006/ole">
              <mc:AlternateContent xmlns:mc="http://schemas.openxmlformats.org/markup-compatibility/2006">
                <mc:Choice xmlns:v="urn:schemas-microsoft-com:vml" Requires="v">
                  <p:oleObj spid="_x0000_s42010" name="" r:id="rId1" imgW="749300" imgH="685800" progId="Equation.KSEE3">
                    <p:embed/>
                  </p:oleObj>
                </mc:Choice>
                <mc:Fallback>
                  <p:oleObj name="" r:id="rId1" imgW="749300" imgH="685800" progId="Equation.KSEE3">
                    <p:embed/>
                    <p:pic>
                      <p:nvPicPr>
                        <p:cNvPr id="0" name="图片 16384"/>
                        <p:cNvPicPr/>
                        <p:nvPr/>
                      </p:nvPicPr>
                      <p:blipFill>
                        <a:blip r:embed="rId2"/>
                        <a:stretch>
                          <a:fillRect/>
                        </a:stretch>
                      </p:blipFill>
                      <p:spPr>
                        <a:xfrm>
                          <a:off x="5750" y="2074"/>
                          <a:ext cx="2838" cy="2597"/>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10478" y="1743"/>
            <a:ext cx="3634" cy="2928"/>
          </p:xfrm>
          <a:graphic>
            <a:graphicData uri="http://schemas.openxmlformats.org/presentationml/2006/ole">
              <mc:AlternateContent xmlns:mc="http://schemas.openxmlformats.org/markup-compatibility/2006">
                <mc:Choice xmlns:v="urn:schemas-microsoft-com:vml" Requires="v">
                  <p:oleObj spid="_x0000_s42011" name="" r:id="rId3" imgW="850900" imgH="685800" progId="Equation.KSEE3">
                    <p:embed/>
                  </p:oleObj>
                </mc:Choice>
                <mc:Fallback>
                  <p:oleObj name="" r:id="rId3" imgW="850900" imgH="685800" progId="Equation.KSEE3">
                    <p:embed/>
                    <p:pic>
                      <p:nvPicPr>
                        <p:cNvPr id="0" name="图片 16384"/>
                        <p:cNvPicPr/>
                        <p:nvPr/>
                      </p:nvPicPr>
                      <p:blipFill>
                        <a:blip r:embed="rId4"/>
                        <a:stretch>
                          <a:fillRect/>
                        </a:stretch>
                      </p:blipFill>
                      <p:spPr>
                        <a:xfrm>
                          <a:off x="10478" y="1743"/>
                          <a:ext cx="3634" cy="2928"/>
                        </a:xfrm>
                        <a:prstGeom prst="rect">
                          <a:avLst/>
                        </a:prstGeom>
                      </p:spPr>
                    </p:pic>
                  </p:oleObj>
                </mc:Fallback>
              </mc:AlternateContent>
            </a:graphicData>
          </a:graphic>
        </p:graphicFrame>
      </p:grpSp>
      <p:grpSp>
        <p:nvGrpSpPr>
          <p:cNvPr id="17" name="组合 16"/>
          <p:cNvGrpSpPr/>
          <p:nvPr/>
        </p:nvGrpSpPr>
        <p:grpSpPr>
          <a:xfrm>
            <a:off x="979805" y="3410585"/>
            <a:ext cx="10188575" cy="1859280"/>
            <a:chOff x="2244" y="5986"/>
            <a:chExt cx="16045" cy="2928"/>
          </a:xfrm>
        </p:grpSpPr>
        <p:graphicFrame>
          <p:nvGraphicFramePr>
            <p:cNvPr id="11" name="对象 10">
              <a:hlinkClick r:id="" action="ppaction://ole?verb=0"/>
            </p:cNvPr>
            <p:cNvGraphicFramePr>
              <a:graphicFrameLocks noChangeAspect="1"/>
            </p:cNvGraphicFramePr>
            <p:nvPr/>
          </p:nvGraphicFramePr>
          <p:xfrm>
            <a:off x="2244" y="5986"/>
            <a:ext cx="3797" cy="2928"/>
          </p:xfrm>
          <a:graphic>
            <a:graphicData uri="http://schemas.openxmlformats.org/presentationml/2006/ole">
              <mc:AlternateContent xmlns:mc="http://schemas.openxmlformats.org/markup-compatibility/2006">
                <mc:Choice xmlns:v="urn:schemas-microsoft-com:vml" Requires="v">
                  <p:oleObj spid="_x0000_s42012" name="" r:id="rId5" imgW="889000" imgH="685800" progId="Equation.KSEE3">
                    <p:embed/>
                  </p:oleObj>
                </mc:Choice>
                <mc:Fallback>
                  <p:oleObj name="" r:id="rId5" imgW="889000" imgH="685800" progId="Equation.KSEE3">
                    <p:embed/>
                    <p:pic>
                      <p:nvPicPr>
                        <p:cNvPr id="0" name="图片 16384"/>
                        <p:cNvPicPr/>
                        <p:nvPr/>
                      </p:nvPicPr>
                      <p:blipFill>
                        <a:blip r:embed="rId6"/>
                        <a:stretch>
                          <a:fillRect/>
                        </a:stretch>
                      </p:blipFill>
                      <p:spPr>
                        <a:xfrm>
                          <a:off x="2244" y="5986"/>
                          <a:ext cx="3797" cy="292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7745" y="5986"/>
            <a:ext cx="4283" cy="2928"/>
          </p:xfrm>
          <a:graphic>
            <a:graphicData uri="http://schemas.openxmlformats.org/presentationml/2006/ole">
              <mc:AlternateContent xmlns:mc="http://schemas.openxmlformats.org/markup-compatibility/2006">
                <mc:Choice xmlns:v="urn:schemas-microsoft-com:vml" Requires="v">
                  <p:oleObj spid="_x0000_s42013" name="" r:id="rId7" imgW="1002665" imgH="685800" progId="Equation.KSEE3">
                    <p:embed/>
                  </p:oleObj>
                </mc:Choice>
                <mc:Fallback>
                  <p:oleObj name="" r:id="rId7" imgW="1002665" imgH="685800" progId="Equation.KSEE3">
                    <p:embed/>
                    <p:pic>
                      <p:nvPicPr>
                        <p:cNvPr id="0" name="图片 16384"/>
                        <p:cNvPicPr/>
                        <p:nvPr/>
                      </p:nvPicPr>
                      <p:blipFill>
                        <a:blip r:embed="rId8"/>
                        <a:stretch>
                          <a:fillRect/>
                        </a:stretch>
                      </p:blipFill>
                      <p:spPr>
                        <a:xfrm>
                          <a:off x="7745" y="5986"/>
                          <a:ext cx="4283" cy="2928"/>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3732" y="5986"/>
            <a:ext cx="4557" cy="2928"/>
          </p:xfrm>
          <a:graphic>
            <a:graphicData uri="http://schemas.openxmlformats.org/presentationml/2006/ole">
              <mc:AlternateContent xmlns:mc="http://schemas.openxmlformats.org/markup-compatibility/2006">
                <mc:Choice xmlns:v="urn:schemas-microsoft-com:vml" Requires="v">
                  <p:oleObj spid="_x0000_s42014" name="" r:id="rId9" imgW="1066800" imgH="685800" progId="Equation.KSEE3">
                    <p:embed/>
                  </p:oleObj>
                </mc:Choice>
                <mc:Fallback>
                  <p:oleObj name="" r:id="rId9" imgW="1066800" imgH="685800" progId="Equation.KSEE3">
                    <p:embed/>
                    <p:pic>
                      <p:nvPicPr>
                        <p:cNvPr id="0" name="图片 16384"/>
                        <p:cNvPicPr/>
                        <p:nvPr/>
                      </p:nvPicPr>
                      <p:blipFill>
                        <a:blip r:embed="rId10"/>
                        <a:stretch>
                          <a:fillRect/>
                        </a:stretch>
                      </p:blipFill>
                      <p:spPr>
                        <a:xfrm>
                          <a:off x="13732" y="5986"/>
                          <a:ext cx="4557" cy="2928"/>
                        </a:xfrm>
                        <a:prstGeom prst="rect">
                          <a:avLst/>
                        </a:prstGeom>
                      </p:spPr>
                    </p:pic>
                  </p:oleObj>
                </mc:Fallback>
              </mc:AlternateContent>
            </a:graphicData>
          </a:graphic>
        </p:graphicFrame>
      </p:grpSp>
      <p:sp>
        <p:nvSpPr>
          <p:cNvPr id="19" name="内容占位符 18"/>
          <p:cNvSpPr>
            <a:spLocks noGrp="1"/>
          </p:cNvSpPr>
          <p:nvPr>
            <p:ph idx="13"/>
          </p:nvPr>
        </p:nvSpPr>
        <p:spPr>
          <a:xfrm>
            <a:off x="533400" y="5374005"/>
            <a:ext cx="11178540" cy="891540"/>
          </a:xfrm>
        </p:spPr>
        <p:txBody>
          <a:bodyPr>
            <a:normAutofit/>
          </a:bodyPr>
          <a:lstStyle/>
          <a:p>
            <a:r>
              <a:rPr lang="zh-CN" altLang="en-US">
                <a:sym typeface="+mn-ea"/>
              </a:rPr>
              <a:t>最终盒子序列为</a:t>
            </a:r>
            <a:r>
              <a:rPr lang="en-US" altLang="zh-CN">
                <a:sym typeface="+mn-ea"/>
              </a:rPr>
              <a:t>: (2, 3, 2, 2, 3)</a:t>
            </a:r>
            <a:r>
              <a:rPr lang="zh-CN" altLang="en-US">
                <a:sym typeface="+mn-ea"/>
              </a:rPr>
              <a:t>， 备注：盒子序号从</a:t>
            </a:r>
            <a:r>
              <a:rPr lang="en-US" altLang="zh-CN">
                <a:sym typeface="+mn-ea"/>
              </a:rPr>
              <a:t>1</a:t>
            </a:r>
            <a:r>
              <a:rPr lang="zh-CN" altLang="en-US">
                <a:sym typeface="+mn-ea"/>
              </a:rPr>
              <a:t>开始</a:t>
            </a:r>
            <a:endParaRPr lang="zh-CN" altLang="en-US">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安装pip install hmmlearn或者conda install -c omnia hmmlearn</a:t>
            </a:r>
            <a:endParaRPr lang="zh-CN" altLang="en-US"/>
          </a:p>
          <a:p>
            <a:endParaRPr lang="zh-CN" altLang="en-US"/>
          </a:p>
          <a:p>
            <a:endParaRPr lang="zh-CN" altLang="en-US"/>
          </a:p>
          <a:p>
            <a:endParaRPr lang="zh-CN" altLang="en-US"/>
          </a:p>
          <a:p>
            <a:endParaRPr lang="zh-CN" altLang="en-US"/>
          </a:p>
          <a:p>
            <a:pPr marL="0" indent="0">
              <a:buNone/>
            </a:pPr>
            <a:r>
              <a:rPr lang="zh-CN" altLang="en-US"/>
              <a:t> </a:t>
            </a:r>
            <a:endParaRPr lang="zh-CN" altLang="en-US"/>
          </a:p>
          <a:p>
            <a:r>
              <a:rPr lang="en-US" altLang="zh-CN"/>
              <a:t>HMM</a:t>
            </a:r>
            <a:r>
              <a:rPr lang="zh-CN" altLang="en-US"/>
              <a:t>的常见应用主要用于进行特征提取的场景中或者数据标注的场景中；</a:t>
            </a:r>
            <a:endParaRPr lang="zh-CN" altLang="en-US"/>
          </a:p>
        </p:txBody>
      </p:sp>
      <p:sp>
        <p:nvSpPr>
          <p:cNvPr id="4" name="标题 3"/>
          <p:cNvSpPr>
            <a:spLocks noGrp="1"/>
          </p:cNvSpPr>
          <p:nvPr>
            <p:ph type="title"/>
          </p:nvPr>
        </p:nvSpPr>
        <p:spPr>
          <a:xfrm>
            <a:off x="1566545" y="270510"/>
            <a:ext cx="8229600" cy="752475"/>
          </a:xfrm>
        </p:spPr>
        <p:txBody>
          <a:bodyPr/>
          <a:lstStyle/>
          <a:p>
            <a:r>
              <a:rPr lang="en-US" altLang="zh-CN"/>
              <a:t>HMM</a:t>
            </a:r>
            <a:r>
              <a:rPr lang="zh-CN" altLang="en-US"/>
              <a:t>应用</a:t>
            </a:r>
            <a:endParaRPr lang="zh-CN" altLang="en-US"/>
          </a:p>
        </p:txBody>
      </p:sp>
      <p:pic>
        <p:nvPicPr>
          <p:cNvPr id="5" name="图片 4"/>
          <p:cNvPicPr>
            <a:picLocks noChangeAspect="1"/>
          </p:cNvPicPr>
          <p:nvPr/>
        </p:nvPicPr>
        <p:blipFill>
          <a:blip r:embed="rId1"/>
          <a:stretch>
            <a:fillRect/>
          </a:stretch>
        </p:blipFill>
        <p:spPr>
          <a:xfrm>
            <a:off x="533400" y="1983740"/>
            <a:ext cx="11279505" cy="289179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015365"/>
            <a:ext cx="11178540" cy="5250180"/>
          </a:xfrm>
          <a:prstGeom prst="rect">
            <a:avLst/>
          </a:prstGeom>
        </p:spPr>
        <p:txBody>
          <a:bodyPr>
            <a:normAutofit/>
          </a:bodyPr>
          <a:lstStyle/>
          <a:p>
            <a:pPr>
              <a:lnSpc>
                <a:spcPct val="150000"/>
              </a:lnSpc>
            </a:pPr>
            <a:r>
              <a:rPr lang="en-US" altLang="zh-CN" sz="2400" dirty="0">
                <a:solidFill>
                  <a:schemeClr val="tx1"/>
                </a:solidFill>
              </a:rPr>
              <a:t> </a:t>
            </a:r>
            <a:r>
              <a:rPr lang="zh-CN" altLang="en-US" sz="2400" dirty="0">
                <a:solidFill>
                  <a:schemeClr val="tx1"/>
                </a:solidFill>
              </a:rPr>
              <a:t>假定天气状态的条件转移矩阵如下，观测到的数据即状态信息，假定今天的天气为晴天，如果最近</a:t>
            </a:r>
            <a:r>
              <a:rPr lang="en-US" altLang="zh-CN" sz="2400" dirty="0">
                <a:solidFill>
                  <a:schemeClr val="tx1"/>
                </a:solidFill>
              </a:rPr>
              <a:t>2</a:t>
            </a:r>
            <a:r>
              <a:rPr lang="zh-CN" altLang="en-US" sz="2400" dirty="0">
                <a:solidFill>
                  <a:schemeClr val="tx1"/>
                </a:solidFill>
              </a:rPr>
              <a:t>天的天气分别为：晴、雨，那么接下来的三天的天气最有可能的天气序列是什么</a:t>
            </a:r>
            <a:r>
              <a:rPr lang="en-US" altLang="zh-CN" sz="2400" dirty="0">
                <a:solidFill>
                  <a:schemeClr val="tx1"/>
                </a:solidFill>
              </a:rPr>
              <a:t>??(</a:t>
            </a:r>
            <a:r>
              <a:rPr lang="zh-CN" altLang="en-US" sz="2400" dirty="0">
                <a:solidFill>
                  <a:schemeClr val="tx1"/>
                </a:solidFill>
              </a:rPr>
              <a:t>使用</a:t>
            </a:r>
            <a:r>
              <a:rPr lang="en-US" altLang="zh-CN">
                <a:sym typeface="+mn-ea"/>
              </a:rPr>
              <a:t>Viterbi</a:t>
            </a:r>
            <a:r>
              <a:rPr lang="zh-CN" altLang="en-US">
                <a:sym typeface="+mn-ea"/>
              </a:rPr>
              <a:t>算法求解</a:t>
            </a:r>
            <a:r>
              <a:rPr lang="en-US" altLang="zh-CN" sz="2400" dirty="0">
                <a:solidFill>
                  <a:schemeClr val="tx1"/>
                </a:solidFill>
              </a:rPr>
              <a:t>)</a:t>
            </a:r>
            <a:endParaRPr lang="zh-CN" altLang="en-US" sz="2400" dirty="0">
              <a:solidFill>
                <a:schemeClr val="tx1"/>
              </a:solidFill>
            </a:endParaRPr>
          </a:p>
          <a:p>
            <a:pPr marL="0" indent="0">
              <a:lnSpc>
                <a:spcPct val="150000"/>
              </a:lnSpc>
              <a:buNone/>
            </a:pPr>
            <a:r>
              <a:rPr lang="zh-CN" altLang="en-US" sz="2400" dirty="0">
                <a:solidFill>
                  <a:schemeClr val="tx1"/>
                </a:solidFill>
              </a:rPr>
              <a:t>       </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作业</a:t>
            </a:r>
            <a:endParaRPr lang="zh-CN" altLang="en-US" dirty="0"/>
          </a:p>
        </p:txBody>
      </p:sp>
      <p:grpSp>
        <p:nvGrpSpPr>
          <p:cNvPr id="42" name="组合 41"/>
          <p:cNvGrpSpPr/>
          <p:nvPr/>
        </p:nvGrpSpPr>
        <p:grpSpPr>
          <a:xfrm>
            <a:off x="5935980" y="2719705"/>
            <a:ext cx="3912235" cy="3112770"/>
            <a:chOff x="9302" y="4169"/>
            <a:chExt cx="6161" cy="4902"/>
          </a:xfrm>
        </p:grpSpPr>
        <p:sp>
          <p:nvSpPr>
            <p:cNvPr id="5" name="椭圆 4"/>
            <p:cNvSpPr/>
            <p:nvPr/>
          </p:nvSpPr>
          <p:spPr>
            <a:xfrm>
              <a:off x="9938" y="5004"/>
              <a:ext cx="794" cy="7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a:t>晴</a:t>
              </a:r>
              <a:endParaRPr lang="zh-CN" altLang="en-US" b="1"/>
            </a:p>
          </p:txBody>
        </p:sp>
        <p:sp>
          <p:nvSpPr>
            <p:cNvPr id="6" name="椭圆 5"/>
            <p:cNvSpPr/>
            <p:nvPr/>
          </p:nvSpPr>
          <p:spPr>
            <a:xfrm>
              <a:off x="11164" y="7393"/>
              <a:ext cx="861" cy="86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a:t>阴</a:t>
              </a:r>
              <a:endParaRPr lang="zh-CN" altLang="en-US" b="1"/>
            </a:p>
          </p:txBody>
        </p:sp>
        <p:sp>
          <p:nvSpPr>
            <p:cNvPr id="7" name="椭圆 6"/>
            <p:cNvSpPr/>
            <p:nvPr/>
          </p:nvSpPr>
          <p:spPr>
            <a:xfrm>
              <a:off x="13636" y="5180"/>
              <a:ext cx="794" cy="7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a:t>雨</a:t>
              </a:r>
              <a:endParaRPr lang="zh-CN" altLang="en-US" b="1"/>
            </a:p>
          </p:txBody>
        </p:sp>
        <p:cxnSp>
          <p:nvCxnSpPr>
            <p:cNvPr id="8" name="曲线连接符 7"/>
            <p:cNvCxnSpPr>
              <a:stCxn id="5" idx="7"/>
              <a:endCxn id="5" idx="2"/>
            </p:cNvCxnSpPr>
            <p:nvPr/>
          </p:nvCxnSpPr>
          <p:spPr>
            <a:xfrm rot="16200000" flipH="1" flipV="1">
              <a:off x="10136" y="4921"/>
              <a:ext cx="281" cy="678"/>
            </a:xfrm>
            <a:prstGeom prst="curvedConnector4">
              <a:avLst>
                <a:gd name="adj1" fmla="val -174911"/>
                <a:gd name="adj2" fmla="val 155383"/>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5" idx="4"/>
              <a:endCxn id="6" idx="2"/>
            </p:cNvCxnSpPr>
            <p:nvPr/>
          </p:nvCxnSpPr>
          <p:spPr>
            <a:xfrm rot="5400000" flipV="1">
              <a:off x="9736" y="6395"/>
              <a:ext cx="2027" cy="829"/>
            </a:xfrm>
            <a:prstGeom prst="curvedConnector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9" name="曲线连接符 8"/>
            <p:cNvCxnSpPr>
              <a:stCxn id="5" idx="7"/>
              <a:endCxn id="7" idx="1"/>
            </p:cNvCxnSpPr>
            <p:nvPr/>
          </p:nvCxnSpPr>
          <p:spPr>
            <a:xfrm rot="16200000" flipH="1">
              <a:off x="12096" y="3640"/>
              <a:ext cx="176" cy="3136"/>
            </a:xfrm>
            <a:prstGeom prst="curvedConnector3">
              <a:avLst>
                <a:gd name="adj1" fmla="val -27897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曲线连接符 9"/>
            <p:cNvCxnSpPr>
              <a:stCxn id="6" idx="3"/>
              <a:endCxn id="6" idx="6"/>
            </p:cNvCxnSpPr>
            <p:nvPr/>
          </p:nvCxnSpPr>
          <p:spPr>
            <a:xfrm rot="5400000" flipH="1" flipV="1">
              <a:off x="11505" y="7608"/>
              <a:ext cx="304" cy="735"/>
            </a:xfrm>
            <a:prstGeom prst="curvedConnector4">
              <a:avLst>
                <a:gd name="adj1" fmla="val -164638"/>
                <a:gd name="adj2" fmla="val 15095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1" name="曲线连接符 10"/>
            <p:cNvCxnSpPr>
              <a:stCxn id="6" idx="1"/>
              <a:endCxn id="5" idx="5"/>
            </p:cNvCxnSpPr>
            <p:nvPr/>
          </p:nvCxnSpPr>
          <p:spPr>
            <a:xfrm rot="16200000" flipV="1">
              <a:off x="10034" y="6263"/>
              <a:ext cx="1838" cy="674"/>
            </a:xfrm>
            <a:prstGeom prst="curvedConnector3">
              <a:avLst>
                <a:gd name="adj1" fmla="val 50272"/>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曲线连接符 11"/>
            <p:cNvCxnSpPr>
              <a:stCxn id="6" idx="0"/>
              <a:endCxn id="7" idx="3"/>
            </p:cNvCxnSpPr>
            <p:nvPr/>
          </p:nvCxnSpPr>
          <p:spPr>
            <a:xfrm rot="16200000">
              <a:off x="11905" y="5547"/>
              <a:ext cx="1536" cy="2157"/>
            </a:xfrm>
            <a:prstGeom prst="curvedConnector3">
              <a:avLst>
                <a:gd name="adj1" fmla="val 4625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4" name="曲线连接符 13"/>
            <p:cNvCxnSpPr>
              <a:stCxn id="7" idx="6"/>
              <a:endCxn id="7" idx="0"/>
            </p:cNvCxnSpPr>
            <p:nvPr/>
          </p:nvCxnSpPr>
          <p:spPr>
            <a:xfrm flipH="1" flipV="1">
              <a:off x="14033" y="5180"/>
              <a:ext cx="397" cy="397"/>
            </a:xfrm>
            <a:prstGeom prst="curvedConnector4">
              <a:avLst>
                <a:gd name="adj1" fmla="val -94458"/>
                <a:gd name="adj2" fmla="val 194458"/>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5" name="曲线连接符 14"/>
            <p:cNvCxnSpPr>
              <a:stCxn id="7" idx="2"/>
            </p:cNvCxnSpPr>
            <p:nvPr/>
          </p:nvCxnSpPr>
          <p:spPr>
            <a:xfrm rot="10800000">
              <a:off x="10732" y="5401"/>
              <a:ext cx="2904" cy="176"/>
            </a:xfrm>
            <a:prstGeom prst="curvedConnector3">
              <a:avLst>
                <a:gd name="adj1" fmla="val 49966"/>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6" name="曲线连接符 15"/>
            <p:cNvCxnSpPr>
              <a:stCxn id="7" idx="6"/>
              <a:endCxn id="6" idx="7"/>
            </p:cNvCxnSpPr>
            <p:nvPr/>
          </p:nvCxnSpPr>
          <p:spPr>
            <a:xfrm flipH="1">
              <a:off x="11899" y="5577"/>
              <a:ext cx="2531" cy="1942"/>
            </a:xfrm>
            <a:prstGeom prst="curvedConnector4">
              <a:avLst>
                <a:gd name="adj1" fmla="val -14816"/>
                <a:gd name="adj2" fmla="val 79196"/>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17" name="文本框 16"/>
            <p:cNvSpPr txBox="1"/>
            <p:nvPr/>
          </p:nvSpPr>
          <p:spPr>
            <a:xfrm>
              <a:off x="9302" y="4468"/>
              <a:ext cx="1033" cy="652"/>
            </a:xfrm>
            <a:prstGeom prst="rect">
              <a:avLst/>
            </a:prstGeom>
            <a:noFill/>
          </p:spPr>
          <p:txBody>
            <a:bodyPr wrap="none" rtlCol="0">
              <a:spAutoFit/>
            </a:bodyPr>
            <a:lstStyle/>
            <a:p>
              <a:r>
                <a:rPr lang="en-US" altLang="zh-CN"/>
                <a:t>0.75</a:t>
              </a:r>
              <a:endParaRPr lang="en-US" altLang="zh-CN"/>
            </a:p>
          </p:txBody>
        </p:sp>
        <p:sp>
          <p:nvSpPr>
            <p:cNvPr id="18" name="文本框 17"/>
            <p:cNvSpPr txBox="1"/>
            <p:nvPr/>
          </p:nvSpPr>
          <p:spPr>
            <a:xfrm>
              <a:off x="9583" y="6484"/>
              <a:ext cx="1246" cy="652"/>
            </a:xfrm>
            <a:prstGeom prst="rect">
              <a:avLst/>
            </a:prstGeom>
            <a:noFill/>
          </p:spPr>
          <p:txBody>
            <a:bodyPr wrap="none" rtlCol="0">
              <a:spAutoFit/>
            </a:bodyPr>
            <a:lstStyle/>
            <a:p>
              <a:r>
                <a:rPr lang="en-US" altLang="zh-CN"/>
                <a:t>0.125</a:t>
              </a:r>
              <a:endParaRPr lang="en-US" altLang="zh-CN"/>
            </a:p>
          </p:txBody>
        </p:sp>
        <p:sp>
          <p:nvSpPr>
            <p:cNvPr id="35" name="文本框 34"/>
            <p:cNvSpPr txBox="1"/>
            <p:nvPr/>
          </p:nvSpPr>
          <p:spPr>
            <a:xfrm>
              <a:off x="11595" y="4169"/>
              <a:ext cx="1246" cy="652"/>
            </a:xfrm>
            <a:prstGeom prst="rect">
              <a:avLst/>
            </a:prstGeom>
            <a:noFill/>
          </p:spPr>
          <p:txBody>
            <a:bodyPr wrap="none" rtlCol="0">
              <a:spAutoFit/>
            </a:bodyPr>
            <a:lstStyle/>
            <a:p>
              <a:r>
                <a:rPr lang="en-US" altLang="zh-CN"/>
                <a:t>0.125</a:t>
              </a:r>
              <a:endParaRPr lang="en-US" altLang="zh-CN"/>
            </a:p>
          </p:txBody>
        </p:sp>
        <p:sp>
          <p:nvSpPr>
            <p:cNvPr id="36" name="文本框 35"/>
            <p:cNvSpPr txBox="1"/>
            <p:nvPr/>
          </p:nvSpPr>
          <p:spPr>
            <a:xfrm>
              <a:off x="11595" y="5401"/>
              <a:ext cx="1033" cy="652"/>
            </a:xfrm>
            <a:prstGeom prst="rect">
              <a:avLst/>
            </a:prstGeom>
            <a:noFill/>
          </p:spPr>
          <p:txBody>
            <a:bodyPr wrap="none" rtlCol="0">
              <a:spAutoFit/>
            </a:bodyPr>
            <a:lstStyle/>
            <a:p>
              <a:r>
                <a:rPr lang="en-US" altLang="zh-CN"/>
                <a:t>0.25</a:t>
              </a:r>
              <a:endParaRPr lang="en-US" altLang="zh-CN"/>
            </a:p>
          </p:txBody>
        </p:sp>
        <p:sp>
          <p:nvSpPr>
            <p:cNvPr id="37" name="文本框 36"/>
            <p:cNvSpPr txBox="1"/>
            <p:nvPr/>
          </p:nvSpPr>
          <p:spPr>
            <a:xfrm>
              <a:off x="14430" y="4528"/>
              <a:ext cx="1033" cy="652"/>
            </a:xfrm>
            <a:prstGeom prst="rect">
              <a:avLst/>
            </a:prstGeom>
            <a:noFill/>
          </p:spPr>
          <p:txBody>
            <a:bodyPr wrap="none" rtlCol="0">
              <a:spAutoFit/>
            </a:bodyPr>
            <a:lstStyle/>
            <a:p>
              <a:r>
                <a:rPr lang="en-US" altLang="zh-CN"/>
                <a:t>0.25</a:t>
              </a:r>
              <a:endParaRPr lang="en-US" altLang="zh-CN"/>
            </a:p>
          </p:txBody>
        </p:sp>
        <p:sp>
          <p:nvSpPr>
            <p:cNvPr id="38" name="文本框 37"/>
            <p:cNvSpPr txBox="1"/>
            <p:nvPr/>
          </p:nvSpPr>
          <p:spPr>
            <a:xfrm>
              <a:off x="12754" y="6222"/>
              <a:ext cx="1033" cy="652"/>
            </a:xfrm>
            <a:prstGeom prst="rect">
              <a:avLst/>
            </a:prstGeom>
            <a:noFill/>
          </p:spPr>
          <p:txBody>
            <a:bodyPr wrap="none" rtlCol="0">
              <a:spAutoFit/>
            </a:bodyPr>
            <a:lstStyle/>
            <a:p>
              <a:r>
                <a:rPr lang="en-US" altLang="zh-CN"/>
                <a:t>0.25</a:t>
              </a:r>
              <a:endParaRPr lang="en-US" altLang="zh-CN"/>
            </a:p>
          </p:txBody>
        </p:sp>
        <p:sp>
          <p:nvSpPr>
            <p:cNvPr id="39" name="文本框 38"/>
            <p:cNvSpPr txBox="1"/>
            <p:nvPr/>
          </p:nvSpPr>
          <p:spPr>
            <a:xfrm>
              <a:off x="10829" y="6405"/>
              <a:ext cx="820" cy="652"/>
            </a:xfrm>
            <a:prstGeom prst="rect">
              <a:avLst/>
            </a:prstGeom>
            <a:noFill/>
          </p:spPr>
          <p:txBody>
            <a:bodyPr wrap="none" rtlCol="0">
              <a:spAutoFit/>
            </a:bodyPr>
            <a:lstStyle/>
            <a:p>
              <a:r>
                <a:rPr lang="en-US" altLang="zh-CN"/>
                <a:t>0.5</a:t>
              </a:r>
              <a:endParaRPr lang="en-US" altLang="zh-CN"/>
            </a:p>
          </p:txBody>
        </p:sp>
        <p:sp>
          <p:nvSpPr>
            <p:cNvPr id="40" name="文本框 39"/>
            <p:cNvSpPr txBox="1"/>
            <p:nvPr/>
          </p:nvSpPr>
          <p:spPr>
            <a:xfrm>
              <a:off x="11432" y="8419"/>
              <a:ext cx="1033" cy="652"/>
            </a:xfrm>
            <a:prstGeom prst="rect">
              <a:avLst/>
            </a:prstGeom>
            <a:noFill/>
          </p:spPr>
          <p:txBody>
            <a:bodyPr wrap="none" rtlCol="0">
              <a:spAutoFit/>
            </a:bodyPr>
            <a:lstStyle/>
            <a:p>
              <a:r>
                <a:rPr lang="en-US" altLang="zh-CN"/>
                <a:t>0.25</a:t>
              </a:r>
              <a:endParaRPr lang="en-US" altLang="zh-CN"/>
            </a:p>
          </p:txBody>
        </p:sp>
        <p:sp>
          <p:nvSpPr>
            <p:cNvPr id="41" name="文本框 40"/>
            <p:cNvSpPr txBox="1"/>
            <p:nvPr/>
          </p:nvSpPr>
          <p:spPr>
            <a:xfrm>
              <a:off x="13752" y="6742"/>
              <a:ext cx="820" cy="652"/>
            </a:xfrm>
            <a:prstGeom prst="rect">
              <a:avLst/>
            </a:prstGeom>
            <a:noFill/>
          </p:spPr>
          <p:txBody>
            <a:bodyPr wrap="none" rtlCol="0">
              <a:spAutoFit/>
            </a:bodyPr>
            <a:lstStyle/>
            <a:p>
              <a:r>
                <a:rPr lang="en-US" altLang="zh-CN"/>
                <a:t>0.5</a:t>
              </a:r>
              <a:endParaRPr lang="en-US" altLang="zh-CN"/>
            </a:p>
          </p:txBody>
        </p:sp>
      </p:grpSp>
      <p:graphicFrame>
        <p:nvGraphicFramePr>
          <p:cNvPr id="43" name="表格 42"/>
          <p:cNvGraphicFramePr/>
          <p:nvPr/>
        </p:nvGraphicFramePr>
        <p:xfrm>
          <a:off x="1558290" y="3570605"/>
          <a:ext cx="3668395" cy="1552575"/>
        </p:xfrm>
        <a:graphic>
          <a:graphicData uri="http://schemas.openxmlformats.org/drawingml/2006/table">
            <a:tbl>
              <a:tblPr firstRow="1" firstCol="1" bandRow="1">
                <a:tableStyleId>{00A15C55-8517-42AA-B614-E9B94910E393}</a:tableStyleId>
              </a:tblPr>
              <a:tblGrid>
                <a:gridCol w="913765"/>
                <a:gridCol w="913765"/>
                <a:gridCol w="913130"/>
                <a:gridCol w="927735"/>
              </a:tblGrid>
              <a:tr h="387985">
                <a:tc>
                  <a:txBody>
                    <a:bodyPr/>
                    <a:lstStyle/>
                    <a:p>
                      <a:pPr algn="ctr">
                        <a:buNone/>
                      </a:pPr>
                      <a:r>
                        <a:rPr lang="zh-CN" altLang="en-US"/>
                        <a:t>今</a:t>
                      </a:r>
                      <a:r>
                        <a:rPr lang="en-US" altLang="zh-CN"/>
                        <a:t>/</a:t>
                      </a:r>
                      <a:r>
                        <a:rPr lang="zh-CN" altLang="en-US"/>
                        <a:t>明</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8620">
                <a:tc>
                  <a:txBody>
                    <a:bodyPr/>
                    <a:lstStyle/>
                    <a:p>
                      <a:pPr algn="ctr">
                        <a:buNone/>
                      </a:pPr>
                      <a:r>
                        <a:rPr lang="zh-CN" altLang="en-US"/>
                        <a:t>晴</a:t>
                      </a:r>
                      <a:endParaRPr lang="zh-CN" altLang="en-US"/>
                    </a:p>
                  </a:txBody>
                  <a:tcPr anchor="ctr"/>
                </a:tc>
                <a:tc>
                  <a:txBody>
                    <a:bodyPr/>
                    <a:lstStyle/>
                    <a:p>
                      <a:pPr algn="ctr">
                        <a:buNone/>
                      </a:pPr>
                      <a:r>
                        <a:rPr lang="en-US" altLang="zh-CN"/>
                        <a:t>0.75</a:t>
                      </a:r>
                      <a:endParaRPr lang="en-US" altLang="zh-CN"/>
                    </a:p>
                  </a:txBody>
                  <a:tcPr anchor="ctr"/>
                </a:tc>
                <a:tc>
                  <a:txBody>
                    <a:bodyPr/>
                    <a:lstStyle/>
                    <a:p>
                      <a:pPr algn="ctr">
                        <a:buNone/>
                      </a:pPr>
                      <a:r>
                        <a:rPr lang="en-US" altLang="zh-CN"/>
                        <a:t>0.125</a:t>
                      </a:r>
                      <a:endParaRPr lang="en-US" altLang="zh-CN"/>
                    </a:p>
                  </a:txBody>
                  <a:tcPr anchor="ctr"/>
                </a:tc>
                <a:tc>
                  <a:txBody>
                    <a:bodyPr/>
                    <a:lstStyle/>
                    <a:p>
                      <a:pPr algn="ctr">
                        <a:buNone/>
                      </a:pPr>
                      <a:r>
                        <a:rPr lang="en-US" altLang="zh-CN"/>
                        <a:t>0.125</a:t>
                      </a:r>
                      <a:endParaRPr lang="en-US" altLang="zh-CN"/>
                    </a:p>
                  </a:txBody>
                  <a:tcPr anchor="ctr"/>
                </a:tc>
              </a:tr>
              <a:tr h="387985">
                <a:tc>
                  <a:txBody>
                    <a:bodyPr/>
                    <a:lstStyle/>
                    <a:p>
                      <a:pPr algn="ctr">
                        <a:buNone/>
                      </a:pPr>
                      <a:r>
                        <a:rPr lang="zh-CN" altLang="en-US"/>
                        <a:t>阴</a:t>
                      </a:r>
                      <a:endParaRPr lang="zh-CN" altLang="en-US"/>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0.25</a:t>
                      </a:r>
                      <a:endParaRPr lang="en-US" altLang="zh-CN"/>
                    </a:p>
                  </a:txBody>
                  <a:tcPr anchor="ctr"/>
                </a:tc>
              </a:tr>
              <a:tr h="387985">
                <a:tc>
                  <a:txBody>
                    <a:bodyPr/>
                    <a:lstStyle/>
                    <a:p>
                      <a:pPr algn="ctr">
                        <a:buNone/>
                      </a:pPr>
                      <a:r>
                        <a:rPr lang="zh-CN" altLang="en-US"/>
                        <a:t>雨</a:t>
                      </a:r>
                      <a:endParaRPr lang="zh-CN" altLang="en-US"/>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马尔可夫链案例</a:t>
            </a:r>
            <a:endParaRPr lang="zh-CN" altLang="en-US"/>
          </a:p>
        </p:txBody>
      </p:sp>
      <p:sp>
        <p:nvSpPr>
          <p:cNvPr id="6" name="内容占位符 4"/>
          <p:cNvSpPr/>
          <p:nvPr/>
        </p:nvSpPr>
        <p:spPr>
          <a:xfrm>
            <a:off x="506095" y="1115695"/>
            <a:ext cx="10908665" cy="517906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latin typeface="Arial" panose="020B0604020202020204" pitchFamily="34" charset="0"/>
                <a:sym typeface="+mn-ea"/>
              </a:rPr>
              <a:t> </a:t>
            </a:r>
            <a:r>
              <a:rPr lang="zh-CN" altLang="en-US">
                <a:latin typeface="Arial" panose="020B0604020202020204" pitchFamily="34" charset="0"/>
                <a:sym typeface="+mn-ea"/>
              </a:rPr>
              <a:t>第</a:t>
            </a:r>
            <a:r>
              <a:rPr lang="en-US" altLang="zh-CN">
                <a:latin typeface="Arial" panose="020B0604020202020204" pitchFamily="34" charset="0"/>
                <a:sym typeface="+mn-ea"/>
              </a:rPr>
              <a:t>n+1</a:t>
            </a:r>
            <a:r>
              <a:rPr lang="zh-CN" altLang="en-US">
                <a:latin typeface="Arial" panose="020B0604020202020204" pitchFamily="34" charset="0"/>
                <a:sym typeface="+mn-ea"/>
              </a:rPr>
              <a:t>天天气状态为</a:t>
            </a:r>
            <a:r>
              <a:rPr lang="en-US" altLang="zh-CN">
                <a:latin typeface="Arial" panose="020B0604020202020204" pitchFamily="34" charset="0"/>
                <a:sym typeface="+mn-ea"/>
              </a:rPr>
              <a:t>j</a:t>
            </a:r>
            <a:r>
              <a:rPr lang="zh-CN" altLang="en-US">
                <a:latin typeface="Arial" panose="020B0604020202020204" pitchFamily="34" charset="0"/>
                <a:sym typeface="+mn-ea"/>
              </a:rPr>
              <a:t>的概率为：</a:t>
            </a:r>
            <a:endParaRPr lang="zh-CN" altLang="en-US">
              <a:latin typeface="Arial" panose="020B0604020202020204" pitchFamily="34" charset="0"/>
              <a:sym typeface="+mn-ea"/>
            </a:endParaRPr>
          </a:p>
          <a:p>
            <a:pPr>
              <a:lnSpc>
                <a:spcPct val="150000"/>
              </a:lnSpc>
            </a:pPr>
            <a:endParaRPr lang="zh-CN" altLang="en-US">
              <a:latin typeface="Arial" panose="020B0604020202020204" pitchFamily="34" charset="0"/>
              <a:sym typeface="+mn-ea"/>
            </a:endParaRPr>
          </a:p>
          <a:p>
            <a:pPr>
              <a:lnSpc>
                <a:spcPct val="150000"/>
              </a:lnSpc>
            </a:pPr>
            <a:endParaRPr lang="zh-CN" altLang="en-US">
              <a:latin typeface="Arial" panose="020B0604020202020204" pitchFamily="34" charset="0"/>
              <a:sym typeface="+mn-ea"/>
            </a:endParaRPr>
          </a:p>
          <a:p>
            <a:pPr>
              <a:lnSpc>
                <a:spcPct val="150000"/>
              </a:lnSpc>
            </a:pPr>
            <a:r>
              <a:rPr lang="zh-CN" altLang="en-US">
                <a:latin typeface="Arial" panose="020B0604020202020204" pitchFamily="34" charset="0"/>
                <a:sym typeface="+mn-ea"/>
              </a:rPr>
              <a:t> 因此，矩阵</a:t>
            </a:r>
            <a:r>
              <a:rPr lang="en-US" altLang="zh-CN">
                <a:latin typeface="Arial" panose="020B0604020202020204" pitchFamily="34" charset="0"/>
                <a:sym typeface="+mn-ea"/>
              </a:rPr>
              <a:t>P</a:t>
            </a:r>
            <a:r>
              <a:rPr lang="zh-CN" altLang="en-US">
                <a:latin typeface="Arial" panose="020B0604020202020204" pitchFamily="34" charset="0"/>
                <a:sym typeface="+mn-ea"/>
              </a:rPr>
              <a:t>即为条件概率转移矩阵。</a:t>
            </a:r>
            <a:endParaRPr lang="zh-CN" altLang="en-US">
              <a:latin typeface="Arial" panose="020B0604020202020204" pitchFamily="34" charset="0"/>
              <a:sym typeface="+mn-ea"/>
            </a:endParaRPr>
          </a:p>
          <a:p>
            <a:pPr lvl="1">
              <a:lnSpc>
                <a:spcPct val="150000"/>
              </a:lnSpc>
            </a:pPr>
            <a:r>
              <a:rPr lang="zh-CN" altLang="en-US">
                <a:latin typeface="Arial" panose="020B0604020202020204" pitchFamily="34" charset="0"/>
                <a:sym typeface="+mn-ea"/>
              </a:rPr>
              <a:t> 矩阵</a:t>
            </a:r>
            <a:r>
              <a:rPr lang="en-US" altLang="zh-CN">
                <a:latin typeface="Arial" panose="020B0604020202020204" pitchFamily="34" charset="0"/>
                <a:sym typeface="+mn-ea"/>
              </a:rPr>
              <a:t>P</a:t>
            </a:r>
            <a:r>
              <a:rPr lang="zh-CN" altLang="en-US">
                <a:latin typeface="Arial" panose="020B0604020202020204" pitchFamily="34" charset="0"/>
                <a:sym typeface="+mn-ea"/>
              </a:rPr>
              <a:t>的第</a:t>
            </a:r>
            <a:r>
              <a:rPr lang="en-US" altLang="zh-CN">
                <a:latin typeface="Arial" panose="020B0604020202020204" pitchFamily="34" charset="0"/>
                <a:sym typeface="+mn-ea"/>
              </a:rPr>
              <a:t>i</a:t>
            </a:r>
            <a:r>
              <a:rPr lang="zh-CN" altLang="en-US">
                <a:latin typeface="Arial" panose="020B0604020202020204" pitchFamily="34" charset="0"/>
                <a:sym typeface="+mn-ea"/>
              </a:rPr>
              <a:t>行元素表示，在上一个状态为</a:t>
            </a:r>
            <a:r>
              <a:rPr lang="en-US" altLang="zh-CN">
                <a:latin typeface="Arial" panose="020B0604020202020204" pitchFamily="34" charset="0"/>
                <a:sym typeface="+mn-ea"/>
              </a:rPr>
              <a:t>i</a:t>
            </a:r>
            <a:r>
              <a:rPr lang="zh-CN" altLang="en-US">
                <a:latin typeface="Arial" panose="020B0604020202020204" pitchFamily="34" charset="0"/>
                <a:sym typeface="+mn-ea"/>
              </a:rPr>
              <a:t>的时候的分布概率，即每行元素的和必须为</a:t>
            </a:r>
            <a:r>
              <a:rPr lang="en-US" altLang="zh-CN">
                <a:latin typeface="Arial" panose="020B0604020202020204" pitchFamily="34" charset="0"/>
                <a:sym typeface="+mn-ea"/>
              </a:rPr>
              <a:t>1</a:t>
            </a:r>
            <a:endParaRPr lang="en-US" altLang="zh-CN">
              <a:latin typeface="Arial" panose="020B0604020202020204" pitchFamily="34" charset="0"/>
              <a:sym typeface="+mn-ea"/>
            </a:endParaRPr>
          </a:p>
        </p:txBody>
      </p:sp>
      <p:graphicFrame>
        <p:nvGraphicFramePr>
          <p:cNvPr id="2" name="对象 1">
            <a:hlinkClick r:id="" action="ppaction://ole?verb=0"/>
          </p:cNvPr>
          <p:cNvGraphicFramePr>
            <a:graphicFrameLocks noChangeAspect="1"/>
          </p:cNvGraphicFramePr>
          <p:nvPr/>
        </p:nvGraphicFramePr>
        <p:xfrm>
          <a:off x="1736090" y="1798955"/>
          <a:ext cx="7874000" cy="1179195"/>
        </p:xfrm>
        <a:graphic>
          <a:graphicData uri="http://schemas.openxmlformats.org/presentationml/2006/ole">
            <mc:AlternateContent xmlns:mc="http://schemas.openxmlformats.org/markup-compatibility/2006">
              <mc:Choice xmlns:v="urn:schemas-microsoft-com:vml" Requires="v">
                <p:oleObj spid="_x0000_s16403" name="" r:id="rId4" imgW="2882900" imgH="431800" progId="Equation.KSEE3">
                  <p:embed/>
                </p:oleObj>
              </mc:Choice>
              <mc:Fallback>
                <p:oleObj name="" r:id="rId4" imgW="2882900" imgH="431800" progId="Equation.KSEE3">
                  <p:embed/>
                  <p:pic>
                    <p:nvPicPr>
                      <p:cNvPr id="0" name="图片 16384"/>
                      <p:cNvPicPr/>
                      <p:nvPr/>
                    </p:nvPicPr>
                    <p:blipFill>
                      <a:blip r:embed="rId5"/>
                      <a:stretch>
                        <a:fillRect/>
                      </a:stretch>
                    </p:blipFill>
                    <p:spPr>
                      <a:xfrm>
                        <a:off x="1736090" y="1798955"/>
                        <a:ext cx="7874000" cy="117919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892675" y="2833370"/>
          <a:ext cx="3477260" cy="722630"/>
        </p:xfrm>
        <a:graphic>
          <a:graphicData uri="http://schemas.openxmlformats.org/presentationml/2006/ole">
            <mc:AlternateContent xmlns:mc="http://schemas.openxmlformats.org/markup-compatibility/2006">
              <mc:Choice xmlns:v="urn:schemas-microsoft-com:vml" Requires="v">
                <p:oleObj spid="_x0000_s16404" name="" r:id="rId6" imgW="977900" imgH="203200" progId="Equation.KSEE3">
                  <p:embed/>
                </p:oleObj>
              </mc:Choice>
              <mc:Fallback>
                <p:oleObj name="" r:id="rId6" imgW="977900" imgH="203200" progId="Equation.KSEE3">
                  <p:embed/>
                  <p:pic>
                    <p:nvPicPr>
                      <p:cNvPr id="0" name="图片 16385"/>
                      <p:cNvPicPr/>
                      <p:nvPr/>
                    </p:nvPicPr>
                    <p:blipFill>
                      <a:blip r:embed="rId7"/>
                      <a:stretch>
                        <a:fillRect/>
                      </a:stretch>
                    </p:blipFill>
                    <p:spPr>
                      <a:xfrm>
                        <a:off x="4892675" y="2833370"/>
                        <a:ext cx="3477260" cy="7226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sym typeface="+mn-ea"/>
              </a:rPr>
              <a:t>马尔可夫链案例</a:t>
            </a:r>
            <a:br>
              <a:rPr lang="zh-CN" altLang="en-US">
                <a:sym typeface="+mn-ea"/>
              </a:rPr>
            </a:br>
            <a:r>
              <a:rPr lang="zh-CN" altLang="en-US"/>
              <a:t>初始概率</a:t>
            </a:r>
            <a:r>
              <a:rPr lang="zh-CN">
                <a:sym typeface="+mn-ea"/>
              </a:rPr>
              <a:t>π</a:t>
            </a:r>
            <a:r>
              <a:rPr lang="en-US" altLang="zh-CN">
                <a:sym typeface="+mn-ea"/>
              </a:rPr>
              <a:t>[0.5,0.3,0.2]</a:t>
            </a:r>
            <a:endParaRPr lang="en-US" altLang="zh-CN">
              <a:sym typeface="+mn-ea"/>
            </a:endParaRPr>
          </a:p>
        </p:txBody>
      </p:sp>
      <p:graphicFrame>
        <p:nvGraphicFramePr>
          <p:cNvPr id="5" name="对象 4">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7427" name="" r:id="rId1" imgW="914400" imgH="215900" progId="Equation.KSEE3">
                  <p:embed/>
                </p:oleObj>
              </mc:Choice>
              <mc:Fallback>
                <p:oleObj name="" r:id="rId1" imgW="914400" imgH="215900" progId="Equation.KSEE3">
                  <p:embed/>
                  <p:pic>
                    <p:nvPicPr>
                      <p:cNvPr id="0" name="图片 17408"/>
                      <p:cNvPicPr/>
                      <p:nvPr/>
                    </p:nvPicPr>
                    <p:blipFill>
                      <a:blip r:embed="rId2"/>
                      <a:stretch>
                        <a:fillRect/>
                      </a:stretch>
                    </p:blipFill>
                    <p:spPr>
                      <a:xfrm>
                        <a:off x="5637530" y="3321050"/>
                        <a:ext cx="914400" cy="215900"/>
                      </a:xfrm>
                      <a:prstGeom prst="rect">
                        <a:avLst/>
                      </a:prstGeom>
                    </p:spPr>
                  </p:pic>
                </p:oleObj>
              </mc:Fallback>
            </mc:AlternateContent>
          </a:graphicData>
        </a:graphic>
      </p:graphicFrame>
      <p:graphicFrame>
        <p:nvGraphicFramePr>
          <p:cNvPr id="7" name="表格 6"/>
          <p:cNvGraphicFramePr/>
          <p:nvPr/>
        </p:nvGraphicFramePr>
        <p:xfrm>
          <a:off x="3059430" y="1275715"/>
          <a:ext cx="4968240" cy="5051425"/>
        </p:xfrm>
        <a:graphic>
          <a:graphicData uri="http://schemas.openxmlformats.org/drawingml/2006/table">
            <a:tbl>
              <a:tblPr firstRow="1" bandRow="1">
                <a:tableStyleId>{00A15C55-8517-42AA-B614-E9B94910E393}</a:tableStyleId>
              </a:tblPr>
              <a:tblGrid>
                <a:gridCol w="1242060"/>
                <a:gridCol w="1242060"/>
                <a:gridCol w="1242060"/>
                <a:gridCol w="1242060"/>
              </a:tblGrid>
              <a:tr h="389255">
                <a:tc>
                  <a:txBody>
                    <a:bodyPr/>
                    <a:lstStyle/>
                    <a:p>
                      <a:pPr algn="ctr">
                        <a:buNone/>
                      </a:pPr>
                      <a:r>
                        <a:rPr lang="zh-CN" altLang="en-US"/>
                        <a:t>第</a:t>
                      </a:r>
                      <a:r>
                        <a:rPr lang="en-US" altLang="zh-CN"/>
                        <a:t>n</a:t>
                      </a:r>
                      <a:r>
                        <a:rPr lang="zh-CN" altLang="en-US"/>
                        <a:t>天</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7985">
                <a:tc>
                  <a:txBody>
                    <a:bodyPr/>
                    <a:lstStyle/>
                    <a:p>
                      <a:pPr algn="ctr">
                        <a:buNone/>
                      </a:pPr>
                      <a:r>
                        <a:rPr lang="en-US" altLang="zh-CN"/>
                        <a:t>0</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0.3</a:t>
                      </a:r>
                      <a:endParaRPr lang="en-US" altLang="zh-CN"/>
                    </a:p>
                  </a:txBody>
                  <a:tcPr anchor="ctr"/>
                </a:tc>
                <a:tc>
                  <a:txBody>
                    <a:bodyPr/>
                    <a:lstStyle/>
                    <a:p>
                      <a:pPr algn="ctr">
                        <a:buNone/>
                      </a:pPr>
                      <a:r>
                        <a:rPr lang="en-US" altLang="zh-CN"/>
                        <a:t>0.2</a:t>
                      </a:r>
                      <a:endParaRPr lang="en-US" altLang="zh-CN"/>
                    </a:p>
                  </a:txBody>
                  <a:tcPr anchor="ctr"/>
                </a:tc>
              </a:tr>
              <a:tr h="389255">
                <a:tc>
                  <a:txBody>
                    <a:bodyPr/>
                    <a:lstStyle/>
                    <a:p>
                      <a:pPr algn="ctr">
                        <a:buNone/>
                      </a:pPr>
                      <a:r>
                        <a:rPr lang="en-US" altLang="zh-CN"/>
                        <a:t>1</a:t>
                      </a:r>
                      <a:endParaRPr lang="en-US" altLang="zh-CN"/>
                    </a:p>
                  </a:txBody>
                  <a:tcPr anchor="ctr"/>
                </a:tc>
                <a:tc>
                  <a:txBody>
                    <a:bodyPr/>
                    <a:lstStyle/>
                    <a:p>
                      <a:pPr algn="ctr">
                        <a:buNone/>
                      </a:pPr>
                      <a:r>
                        <a:rPr lang="zh-CN" altLang="en-US"/>
                        <a:t>0.575</a:t>
                      </a:r>
                      <a:endParaRPr lang="zh-CN" altLang="en-US"/>
                    </a:p>
                  </a:txBody>
                  <a:tcPr anchor="ctr"/>
                </a:tc>
                <a:tc>
                  <a:txBody>
                    <a:bodyPr/>
                    <a:lstStyle/>
                    <a:p>
                      <a:pPr algn="ctr">
                        <a:buNone/>
                      </a:pPr>
                      <a:r>
                        <a:rPr lang="en-US" altLang="zh-CN"/>
                        <a:t>0.2375</a:t>
                      </a:r>
                      <a:endParaRPr lang="en-US" altLang="zh-CN"/>
                    </a:p>
                  </a:txBody>
                  <a:tcPr anchor="ctr"/>
                </a:tc>
                <a:tc>
                  <a:txBody>
                    <a:bodyPr/>
                    <a:lstStyle/>
                    <a:p>
                      <a:pPr algn="ctr">
                        <a:buNone/>
                      </a:pPr>
                      <a:r>
                        <a:rPr lang="en-US" altLang="zh-CN"/>
                        <a:t>0.1875</a:t>
                      </a:r>
                      <a:endParaRPr lang="en-US" altLang="zh-CN"/>
                    </a:p>
                  </a:txBody>
                  <a:tcPr anchor="ctr"/>
                </a:tc>
              </a:tr>
              <a:tr h="387985">
                <a:tc>
                  <a:txBody>
                    <a:bodyPr/>
                    <a:lstStyle/>
                    <a:p>
                      <a:pPr algn="ctr">
                        <a:buNone/>
                      </a:pPr>
                      <a:r>
                        <a:rPr lang="en-US" altLang="zh-CN"/>
                        <a:t>2</a:t>
                      </a:r>
                      <a:endParaRPr lang="en-US" altLang="zh-CN"/>
                    </a:p>
                  </a:txBody>
                  <a:tcPr anchor="ctr"/>
                </a:tc>
                <a:tc>
                  <a:txBody>
                    <a:bodyPr/>
                    <a:lstStyle/>
                    <a:p>
                      <a:pPr algn="ctr">
                        <a:buNone/>
                      </a:pPr>
                      <a:r>
                        <a:rPr lang="en-US" altLang="zh-CN"/>
                        <a:t>0.5969</a:t>
                      </a:r>
                      <a:endParaRPr lang="en-US" altLang="zh-CN"/>
                    </a:p>
                  </a:txBody>
                  <a:tcPr anchor="ctr"/>
                </a:tc>
                <a:tc>
                  <a:txBody>
                    <a:bodyPr/>
                    <a:lstStyle/>
                    <a:p>
                      <a:pPr algn="ctr">
                        <a:buNone/>
                      </a:pPr>
                      <a:r>
                        <a:rPr lang="en-US" altLang="zh-CN"/>
                        <a:t>0.225</a:t>
                      </a:r>
                      <a:endParaRPr lang="en-US" altLang="zh-CN"/>
                    </a:p>
                  </a:txBody>
                  <a:tcPr anchor="ctr"/>
                </a:tc>
                <a:tc>
                  <a:txBody>
                    <a:bodyPr/>
                    <a:lstStyle/>
                    <a:p>
                      <a:pPr algn="ctr">
                        <a:buNone/>
                      </a:pPr>
                      <a:r>
                        <a:rPr lang="en-US" altLang="zh-CN"/>
                        <a:t>0.1781</a:t>
                      </a:r>
                      <a:endParaRPr lang="en-US" altLang="zh-CN"/>
                    </a:p>
                  </a:txBody>
                  <a:tcPr anchor="ctr"/>
                </a:tc>
              </a:tr>
              <a:tr h="389255">
                <a:tc>
                  <a:txBody>
                    <a:bodyPr/>
                    <a:lstStyle/>
                    <a:p>
                      <a:pPr algn="ctr">
                        <a:buNone/>
                      </a:pPr>
                      <a:r>
                        <a:rPr lang="en-US" altLang="zh-CN"/>
                        <a:t>3</a:t>
                      </a:r>
                      <a:endParaRPr lang="en-US" altLang="zh-CN"/>
                    </a:p>
                  </a:txBody>
                  <a:tcPr anchor="ctr"/>
                </a:tc>
                <a:tc>
                  <a:txBody>
                    <a:bodyPr/>
                    <a:lstStyle/>
                    <a:p>
                      <a:pPr algn="ctr">
                        <a:buNone/>
                      </a:pPr>
                      <a:r>
                        <a:rPr lang="en-US" altLang="zh-CN"/>
                        <a:t>0.6047</a:t>
                      </a:r>
                      <a:endParaRPr lang="en-US" altLang="zh-CN"/>
                    </a:p>
                  </a:txBody>
                  <a:tcPr anchor="ctr"/>
                </a:tc>
                <a:tc>
                  <a:txBody>
                    <a:bodyPr/>
                    <a:lstStyle/>
                    <a:p>
                      <a:pPr algn="ctr">
                        <a:buNone/>
                      </a:pPr>
                      <a:r>
                        <a:rPr lang="en-US" altLang="zh-CN"/>
                        <a:t>0.2199</a:t>
                      </a:r>
                      <a:endParaRPr lang="en-US" altLang="zh-CN"/>
                    </a:p>
                  </a:txBody>
                  <a:tcPr anchor="ctr"/>
                </a:tc>
                <a:tc>
                  <a:txBody>
                    <a:bodyPr/>
                    <a:lstStyle/>
                    <a:p>
                      <a:pPr algn="ctr">
                        <a:buNone/>
                      </a:pPr>
                      <a:r>
                        <a:rPr lang="en-US" altLang="zh-CN"/>
                        <a:t>0.1754</a:t>
                      </a:r>
                      <a:endParaRPr lang="en-US" altLang="zh-CN"/>
                    </a:p>
                  </a:txBody>
                  <a:tcPr anchor="ctr"/>
                </a:tc>
              </a:tr>
              <a:tr h="387985">
                <a:tc>
                  <a:txBody>
                    <a:bodyPr/>
                    <a:lstStyle/>
                    <a:p>
                      <a:pPr algn="ctr">
                        <a:buNone/>
                      </a:pPr>
                      <a:r>
                        <a:rPr lang="en-US" altLang="zh-CN"/>
                        <a:t>4</a:t>
                      </a:r>
                      <a:endParaRPr lang="en-US" altLang="zh-CN"/>
                    </a:p>
                  </a:txBody>
                  <a:tcPr anchor="ctr"/>
                </a:tc>
                <a:tc>
                  <a:txBody>
                    <a:bodyPr/>
                    <a:lstStyle/>
                    <a:p>
                      <a:pPr algn="ctr">
                        <a:buNone/>
                      </a:pPr>
                      <a:r>
                        <a:rPr lang="en-US" altLang="zh-CN"/>
                        <a:t>0.6073</a:t>
                      </a:r>
                      <a:endParaRPr lang="en-US" altLang="zh-CN"/>
                    </a:p>
                  </a:txBody>
                  <a:tcPr anchor="ctr"/>
                </a:tc>
                <a:tc>
                  <a:txBody>
                    <a:bodyPr/>
                    <a:lstStyle/>
                    <a:p>
                      <a:pPr algn="ctr">
                        <a:buNone/>
                      </a:pPr>
                      <a:r>
                        <a:rPr lang="en-US" altLang="zh-CN"/>
                        <a:t>0.2183</a:t>
                      </a:r>
                      <a:endParaRPr lang="en-US" altLang="zh-CN"/>
                    </a:p>
                  </a:txBody>
                  <a:tcPr anchor="ctr"/>
                </a:tc>
                <a:tc>
                  <a:txBody>
                    <a:bodyPr/>
                    <a:lstStyle/>
                    <a:p>
                      <a:pPr algn="ctr">
                        <a:buNone/>
                      </a:pPr>
                      <a:r>
                        <a:rPr lang="en-US" altLang="zh-CN"/>
                        <a:t>0.1744</a:t>
                      </a:r>
                      <a:endParaRPr lang="en-US" altLang="zh-CN"/>
                    </a:p>
                  </a:txBody>
                  <a:tcPr anchor="ctr"/>
                </a:tc>
              </a:tr>
              <a:tr h="389255">
                <a:tc>
                  <a:txBody>
                    <a:bodyPr/>
                    <a:lstStyle/>
                    <a:p>
                      <a:pPr algn="ctr">
                        <a:buNone/>
                      </a:pPr>
                      <a:r>
                        <a:rPr lang="en-US" altLang="zh-CN"/>
                        <a:t>5</a:t>
                      </a:r>
                      <a:endParaRPr lang="en-US" altLang="zh-CN"/>
                    </a:p>
                  </a:txBody>
                  <a:tcPr anchor="ctr"/>
                </a:tc>
                <a:tc>
                  <a:txBody>
                    <a:bodyPr/>
                    <a:lstStyle/>
                    <a:p>
                      <a:pPr algn="ctr">
                        <a:buNone/>
                      </a:pPr>
                      <a:r>
                        <a:rPr lang="en-US" altLang="zh-CN"/>
                        <a:t>0.6082</a:t>
                      </a:r>
                      <a:endParaRPr lang="en-US" altLang="zh-CN"/>
                    </a:p>
                  </a:txBody>
                  <a:tcPr anchor="ctr"/>
                </a:tc>
                <a:tc>
                  <a:txBody>
                    <a:bodyPr/>
                    <a:lstStyle/>
                    <a:p>
                      <a:pPr algn="ctr">
                        <a:buNone/>
                      </a:pPr>
                      <a:r>
                        <a:rPr lang="en-US" altLang="zh-CN"/>
                        <a:t>0.2177</a:t>
                      </a:r>
                      <a:endParaRPr lang="en-US" altLang="zh-CN"/>
                    </a:p>
                  </a:txBody>
                  <a:tcPr anchor="ctr"/>
                </a:tc>
                <a:tc>
                  <a:txBody>
                    <a:bodyPr/>
                    <a:lstStyle/>
                    <a:p>
                      <a:pPr algn="ctr">
                        <a:buNone/>
                      </a:pPr>
                      <a:r>
                        <a:rPr lang="en-US" altLang="zh-CN"/>
                        <a:t>0.1741</a:t>
                      </a:r>
                      <a:endParaRPr lang="en-US" altLang="zh-CN"/>
                    </a:p>
                  </a:txBody>
                  <a:tcPr anchor="ctr"/>
                </a:tc>
              </a:tr>
              <a:tr h="387985">
                <a:tc>
                  <a:txBody>
                    <a:bodyPr/>
                    <a:lstStyle/>
                    <a:p>
                      <a:pPr algn="ctr">
                        <a:buNone/>
                      </a:pPr>
                      <a:r>
                        <a:rPr lang="en-US" altLang="zh-CN"/>
                        <a:t>6</a:t>
                      </a:r>
                      <a:endParaRPr lang="en-US" altLang="zh-CN"/>
                    </a:p>
                  </a:txBody>
                  <a:tcPr anchor="ctr"/>
                </a:tc>
                <a:tc>
                  <a:txBody>
                    <a:bodyPr/>
                    <a:lstStyle/>
                    <a:p>
                      <a:pPr algn="ctr">
                        <a:buNone/>
                      </a:pPr>
                      <a:r>
                        <a:rPr lang="en-US" altLang="zh-CN"/>
                        <a:t>0.6085</a:t>
                      </a:r>
                      <a:endParaRPr lang="en-US" altLang="zh-CN"/>
                    </a:p>
                  </a:txBody>
                  <a:tcPr anchor="ctr"/>
                </a:tc>
                <a:tc>
                  <a:txBody>
                    <a:bodyPr/>
                    <a:lstStyle/>
                    <a:p>
                      <a:pPr algn="ctr">
                        <a:buNone/>
                      </a:pPr>
                      <a:r>
                        <a:rPr lang="en-US" altLang="zh-CN"/>
                        <a:t>0.2175</a:t>
                      </a:r>
                      <a:endParaRPr lang="en-US" altLang="zh-CN"/>
                    </a:p>
                  </a:txBody>
                  <a:tcPr anchor="ctr"/>
                </a:tc>
                <a:tc>
                  <a:txBody>
                    <a:bodyPr/>
                    <a:lstStyle/>
                    <a:p>
                      <a:pPr algn="ctr">
                        <a:buNone/>
                      </a:pPr>
                      <a:r>
                        <a:rPr lang="en-US" altLang="zh-CN"/>
                        <a:t>0.174</a:t>
                      </a:r>
                      <a:endParaRPr lang="en-US" altLang="zh-CN"/>
                    </a:p>
                  </a:txBody>
                  <a:tcPr anchor="ctr"/>
                </a:tc>
              </a:tr>
              <a:tr h="389255">
                <a:tc>
                  <a:txBody>
                    <a:bodyPr/>
                    <a:lstStyle/>
                    <a:p>
                      <a:pPr algn="ctr">
                        <a:buNone/>
                      </a:pPr>
                      <a:r>
                        <a:rPr lang="en-US" altLang="zh-CN"/>
                        <a:t>7</a:t>
                      </a:r>
                      <a:endParaRPr lang="en-US" altLang="zh-CN"/>
                    </a:p>
                  </a:txBody>
                  <a:tcPr anchor="ctr"/>
                </a:tc>
                <a:tc>
                  <a:txBody>
                    <a:bodyPr/>
                    <a:lstStyle/>
                    <a:p>
                      <a:pPr algn="ctr">
                        <a:buNone/>
                      </a:pPr>
                      <a:r>
                        <a:rPr lang="en-US" altLang="zh-CN">
                          <a:solidFill>
                            <a:schemeClr val="tx1"/>
                          </a:solidFill>
                        </a:rPr>
                        <a:t>0.6086</a:t>
                      </a:r>
                      <a:endParaRPr lang="en-US" altLang="zh-CN">
                        <a:solidFill>
                          <a:schemeClr val="tx1"/>
                        </a:solidFill>
                      </a:endParaRPr>
                    </a:p>
                  </a:txBody>
                  <a:tcPr anchor="ctr"/>
                </a:tc>
                <a:tc>
                  <a:txBody>
                    <a:bodyPr/>
                    <a:lstStyle/>
                    <a:p>
                      <a:pPr algn="ctr">
                        <a:buNone/>
                      </a:pPr>
                      <a:r>
                        <a:rPr lang="en-US" altLang="zh-CN">
                          <a:solidFill>
                            <a:schemeClr val="tx1"/>
                          </a:solidFill>
                        </a:rPr>
                        <a:t>0.2174</a:t>
                      </a:r>
                      <a:endParaRPr lang="en-US" altLang="zh-CN">
                        <a:solidFill>
                          <a:schemeClr val="tx1"/>
                        </a:solidFill>
                      </a:endParaRPr>
                    </a:p>
                  </a:txBody>
                  <a:tcPr anchor="ctr"/>
                </a:tc>
                <a:tc>
                  <a:txBody>
                    <a:bodyPr/>
                    <a:lstStyle/>
                    <a:p>
                      <a:pPr algn="ctr">
                        <a:buNone/>
                      </a:pPr>
                      <a:r>
                        <a:rPr lang="en-US" altLang="zh-CN">
                          <a:solidFill>
                            <a:schemeClr val="tx1"/>
                          </a:solidFill>
                        </a:rPr>
                        <a:t>0.1739</a:t>
                      </a:r>
                      <a:endParaRPr lang="en-US" altLang="zh-CN">
                        <a:solidFill>
                          <a:schemeClr val="tx1"/>
                        </a:solidFill>
                      </a:endParaRPr>
                    </a:p>
                  </a:txBody>
                  <a:tcPr anchor="ctr"/>
                </a:tc>
              </a:tr>
              <a:tr h="387985">
                <a:tc>
                  <a:txBody>
                    <a:bodyPr/>
                    <a:lstStyle/>
                    <a:p>
                      <a:pPr algn="ctr">
                        <a:buNone/>
                      </a:pPr>
                      <a:r>
                        <a:rPr lang="en-US" altLang="zh-CN"/>
                        <a:t>8</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9255">
                <a:tc>
                  <a:txBody>
                    <a:bodyPr/>
                    <a:lstStyle/>
                    <a:p>
                      <a:pPr algn="ctr">
                        <a:buNone/>
                      </a:pPr>
                      <a:r>
                        <a:rPr lang="en-US" altLang="zh-CN"/>
                        <a:t>9</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10</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11</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bl>
          </a:graphicData>
        </a:graphic>
      </p:graphicFrame>
      <p:graphicFrame>
        <p:nvGraphicFramePr>
          <p:cNvPr id="8" name="对象 7">
            <a:hlinkClick r:id="" action="ppaction://ole?verb=0"/>
          </p:cNvPr>
          <p:cNvGraphicFramePr>
            <a:graphicFrameLocks noChangeAspect="1"/>
          </p:cNvGraphicFramePr>
          <p:nvPr/>
        </p:nvGraphicFramePr>
        <p:xfrm>
          <a:off x="8386445" y="652145"/>
          <a:ext cx="3023235" cy="1302385"/>
        </p:xfrm>
        <a:graphic>
          <a:graphicData uri="http://schemas.openxmlformats.org/presentationml/2006/ole">
            <mc:AlternateContent xmlns:mc="http://schemas.openxmlformats.org/markup-compatibility/2006">
              <mc:Choice xmlns:v="urn:schemas-microsoft-com:vml" Requires="v">
                <p:oleObj spid="_x0000_s17428" name="" r:id="rId3" imgW="1651000" imgH="711200" progId="Equation.KSEE3">
                  <p:embed/>
                </p:oleObj>
              </mc:Choice>
              <mc:Fallback>
                <p:oleObj name="" r:id="rId3" imgW="1651000" imgH="711200" progId="Equation.KSEE3">
                  <p:embed/>
                  <p:pic>
                    <p:nvPicPr>
                      <p:cNvPr id="0" name="图片 17409"/>
                      <p:cNvPicPr/>
                      <p:nvPr/>
                    </p:nvPicPr>
                    <p:blipFill>
                      <a:blip r:embed="rId4"/>
                      <a:stretch>
                        <a:fillRect/>
                      </a:stretch>
                    </p:blipFill>
                    <p:spPr>
                      <a:xfrm>
                        <a:off x="8386445" y="652145"/>
                        <a:ext cx="3023235" cy="13023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sym typeface="+mn-ea"/>
              </a:rPr>
              <a:t>马尔可夫链案例</a:t>
            </a:r>
            <a:br>
              <a:rPr lang="zh-CN" altLang="en-US">
                <a:sym typeface="+mn-ea"/>
              </a:rPr>
            </a:br>
            <a:r>
              <a:rPr lang="zh-CN" altLang="en-US"/>
              <a:t>初始概率</a:t>
            </a:r>
            <a:r>
              <a:rPr lang="zh-CN">
                <a:sym typeface="+mn-ea"/>
              </a:rPr>
              <a:t>π</a:t>
            </a:r>
            <a:r>
              <a:rPr lang="en-US" altLang="zh-CN">
                <a:sym typeface="+mn-ea"/>
              </a:rPr>
              <a:t>[0.1,0.6,0.3]</a:t>
            </a:r>
            <a:endParaRPr lang="en-US" altLang="zh-CN">
              <a:sym typeface="+mn-ea"/>
            </a:endParaRPr>
          </a:p>
        </p:txBody>
      </p:sp>
      <p:graphicFrame>
        <p:nvGraphicFramePr>
          <p:cNvPr id="5" name="对象 4">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8449" name="" r:id="rId1" imgW="914400" imgH="215900" progId="Equation.KSEE3">
                  <p:embed/>
                </p:oleObj>
              </mc:Choice>
              <mc:Fallback>
                <p:oleObj name="" r:id="rId1" imgW="914400" imgH="215900" progId="Equation.KSEE3">
                  <p:embed/>
                  <p:pic>
                    <p:nvPicPr>
                      <p:cNvPr id="0" name="图片 17408"/>
                      <p:cNvPicPr/>
                      <p:nvPr/>
                    </p:nvPicPr>
                    <p:blipFill>
                      <a:blip r:embed="rId2"/>
                      <a:stretch>
                        <a:fillRect/>
                      </a:stretch>
                    </p:blipFill>
                    <p:spPr>
                      <a:xfrm>
                        <a:off x="5637530" y="3321050"/>
                        <a:ext cx="914400" cy="215900"/>
                      </a:xfrm>
                      <a:prstGeom prst="rect">
                        <a:avLst/>
                      </a:prstGeom>
                    </p:spPr>
                  </p:pic>
                </p:oleObj>
              </mc:Fallback>
            </mc:AlternateContent>
          </a:graphicData>
        </a:graphic>
      </p:graphicFrame>
      <p:graphicFrame>
        <p:nvGraphicFramePr>
          <p:cNvPr id="7" name="表格 6"/>
          <p:cNvGraphicFramePr/>
          <p:nvPr/>
        </p:nvGraphicFramePr>
        <p:xfrm>
          <a:off x="3188970" y="1419225"/>
          <a:ext cx="4968240" cy="5051425"/>
        </p:xfrm>
        <a:graphic>
          <a:graphicData uri="http://schemas.openxmlformats.org/drawingml/2006/table">
            <a:tbl>
              <a:tblPr firstRow="1" bandRow="1">
                <a:tableStyleId>{00A15C55-8517-42AA-B614-E9B94910E393}</a:tableStyleId>
              </a:tblPr>
              <a:tblGrid>
                <a:gridCol w="1242060"/>
                <a:gridCol w="1242060"/>
                <a:gridCol w="1242060"/>
                <a:gridCol w="1242060"/>
              </a:tblGrid>
              <a:tr h="389255">
                <a:tc>
                  <a:txBody>
                    <a:bodyPr/>
                    <a:lstStyle/>
                    <a:p>
                      <a:pPr algn="ctr">
                        <a:buNone/>
                      </a:pPr>
                      <a:r>
                        <a:rPr lang="zh-CN" altLang="en-US"/>
                        <a:t>第</a:t>
                      </a:r>
                      <a:r>
                        <a:rPr lang="en-US" altLang="zh-CN"/>
                        <a:t>n</a:t>
                      </a:r>
                      <a:r>
                        <a:rPr lang="zh-CN" altLang="en-US"/>
                        <a:t>天</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7985">
                <a:tc>
                  <a:txBody>
                    <a:bodyPr/>
                    <a:lstStyle/>
                    <a:p>
                      <a:pPr algn="ctr">
                        <a:buNone/>
                      </a:pPr>
                      <a:r>
                        <a:rPr lang="en-US" altLang="zh-CN"/>
                        <a:t>0</a:t>
                      </a:r>
                      <a:endParaRPr lang="en-US" altLang="zh-CN"/>
                    </a:p>
                  </a:txBody>
                  <a:tcPr anchor="ctr"/>
                </a:tc>
                <a:tc>
                  <a:txBody>
                    <a:bodyPr/>
                    <a:lstStyle/>
                    <a:p>
                      <a:pPr algn="ctr">
                        <a:buNone/>
                      </a:pPr>
                      <a:r>
                        <a:rPr lang="en-US" altLang="zh-CN"/>
                        <a:t>0.1</a:t>
                      </a:r>
                      <a:endParaRPr lang="en-US" altLang="zh-CN"/>
                    </a:p>
                  </a:txBody>
                  <a:tcPr anchor="ctr"/>
                </a:tc>
                <a:tc>
                  <a:txBody>
                    <a:bodyPr/>
                    <a:lstStyle/>
                    <a:p>
                      <a:pPr algn="ctr">
                        <a:buNone/>
                      </a:pPr>
                      <a:r>
                        <a:rPr lang="en-US" altLang="zh-CN"/>
                        <a:t>0.6</a:t>
                      </a:r>
                      <a:endParaRPr lang="en-US" altLang="zh-CN"/>
                    </a:p>
                  </a:txBody>
                  <a:tcPr anchor="ctr"/>
                </a:tc>
                <a:tc>
                  <a:txBody>
                    <a:bodyPr/>
                    <a:lstStyle/>
                    <a:p>
                      <a:pPr algn="ctr">
                        <a:buNone/>
                      </a:pPr>
                      <a:r>
                        <a:rPr lang="en-US" altLang="zh-CN"/>
                        <a:t>0.3</a:t>
                      </a:r>
                      <a:endParaRPr lang="en-US" altLang="zh-CN"/>
                    </a:p>
                  </a:txBody>
                  <a:tcPr anchor="ctr"/>
                </a:tc>
              </a:tr>
              <a:tr h="389255">
                <a:tc>
                  <a:txBody>
                    <a:bodyPr/>
                    <a:lstStyle/>
                    <a:p>
                      <a:pPr algn="ctr">
                        <a:buNone/>
                      </a:pPr>
                      <a:r>
                        <a:rPr lang="en-US" altLang="zh-CN"/>
                        <a:t>1</a:t>
                      </a:r>
                      <a:endParaRPr lang="en-US" altLang="zh-CN"/>
                    </a:p>
                  </a:txBody>
                  <a:tcPr anchor="ctr"/>
                </a:tc>
                <a:tc>
                  <a:txBody>
                    <a:bodyPr/>
                    <a:lstStyle/>
                    <a:p>
                      <a:pPr algn="ctr">
                        <a:buNone/>
                      </a:pPr>
                      <a:r>
                        <a:rPr lang="en-US" altLang="zh-CN"/>
                        <a:t>0.45</a:t>
                      </a:r>
                      <a:endParaRPr lang="en-US" altLang="zh-CN"/>
                    </a:p>
                  </a:txBody>
                  <a:tcPr anchor="ctr"/>
                </a:tc>
                <a:tc>
                  <a:txBody>
                    <a:bodyPr/>
                    <a:lstStyle/>
                    <a:p>
                      <a:pPr algn="ctr">
                        <a:buNone/>
                      </a:pPr>
                      <a:r>
                        <a:rPr lang="en-US" altLang="zh-CN"/>
                        <a:t>0.3125</a:t>
                      </a:r>
                      <a:endParaRPr lang="en-US" altLang="zh-CN"/>
                    </a:p>
                  </a:txBody>
                  <a:tcPr anchor="ctr"/>
                </a:tc>
                <a:tc>
                  <a:txBody>
                    <a:bodyPr/>
                    <a:lstStyle/>
                    <a:p>
                      <a:pPr algn="ctr">
                        <a:buNone/>
                      </a:pPr>
                      <a:r>
                        <a:rPr lang="en-US" altLang="zh-CN"/>
                        <a:t>0.2375</a:t>
                      </a:r>
                      <a:endParaRPr lang="en-US" altLang="zh-CN"/>
                    </a:p>
                  </a:txBody>
                  <a:tcPr anchor="ctr"/>
                </a:tc>
              </a:tr>
              <a:tr h="387985">
                <a:tc>
                  <a:txBody>
                    <a:bodyPr/>
                    <a:lstStyle/>
                    <a:p>
                      <a:pPr algn="ctr">
                        <a:buNone/>
                      </a:pPr>
                      <a:r>
                        <a:rPr lang="en-US" altLang="zh-CN"/>
                        <a:t>2</a:t>
                      </a:r>
                      <a:endParaRPr lang="en-US" altLang="zh-CN"/>
                    </a:p>
                  </a:txBody>
                  <a:tcPr anchor="ctr"/>
                </a:tc>
                <a:tc>
                  <a:txBody>
                    <a:bodyPr/>
                    <a:lstStyle/>
                    <a:p>
                      <a:pPr algn="ctr">
                        <a:buNone/>
                      </a:pPr>
                      <a:r>
                        <a:rPr lang="en-US" altLang="zh-CN"/>
                        <a:t>0.5531</a:t>
                      </a:r>
                      <a:endParaRPr lang="en-US" altLang="zh-CN"/>
                    </a:p>
                  </a:txBody>
                  <a:tcPr anchor="ctr"/>
                </a:tc>
                <a:tc>
                  <a:txBody>
                    <a:bodyPr/>
                    <a:lstStyle/>
                    <a:p>
                      <a:pPr algn="ctr">
                        <a:buNone/>
                      </a:pPr>
                      <a:r>
                        <a:rPr lang="en-US" altLang="zh-CN"/>
                        <a:t>0.2531</a:t>
                      </a:r>
                      <a:endParaRPr lang="en-US" altLang="zh-CN"/>
                    </a:p>
                  </a:txBody>
                  <a:tcPr anchor="ctr"/>
                </a:tc>
                <a:tc>
                  <a:txBody>
                    <a:bodyPr/>
                    <a:lstStyle/>
                    <a:p>
                      <a:pPr algn="ctr">
                        <a:buNone/>
                      </a:pPr>
                      <a:r>
                        <a:rPr lang="en-US" altLang="zh-CN"/>
                        <a:t>0.1937</a:t>
                      </a:r>
                      <a:endParaRPr lang="en-US" altLang="zh-CN"/>
                    </a:p>
                  </a:txBody>
                  <a:tcPr anchor="ctr"/>
                </a:tc>
              </a:tr>
              <a:tr h="389255">
                <a:tc>
                  <a:txBody>
                    <a:bodyPr/>
                    <a:lstStyle/>
                    <a:p>
                      <a:pPr algn="ctr">
                        <a:buNone/>
                      </a:pPr>
                      <a:r>
                        <a:rPr lang="en-US" altLang="zh-CN"/>
                        <a:t>3</a:t>
                      </a:r>
                      <a:endParaRPr lang="en-US" altLang="zh-CN"/>
                    </a:p>
                  </a:txBody>
                  <a:tcPr anchor="ctr"/>
                </a:tc>
                <a:tc>
                  <a:txBody>
                    <a:bodyPr/>
                    <a:lstStyle/>
                    <a:p>
                      <a:pPr algn="ctr">
                        <a:buNone/>
                      </a:pPr>
                      <a:r>
                        <a:rPr lang="en-US" altLang="zh-CN"/>
                        <a:t>0.5898</a:t>
                      </a:r>
                      <a:endParaRPr lang="en-US" altLang="zh-CN"/>
                    </a:p>
                  </a:txBody>
                  <a:tcPr anchor="ctr"/>
                </a:tc>
                <a:tc>
                  <a:txBody>
                    <a:bodyPr/>
                    <a:lstStyle/>
                    <a:p>
                      <a:pPr algn="ctr">
                        <a:buNone/>
                      </a:pPr>
                      <a:r>
                        <a:rPr lang="en-US" altLang="zh-CN"/>
                        <a:t>0.2293</a:t>
                      </a:r>
                      <a:endParaRPr lang="en-US" altLang="zh-CN"/>
                    </a:p>
                  </a:txBody>
                  <a:tcPr anchor="ctr"/>
                </a:tc>
                <a:tc>
                  <a:txBody>
                    <a:bodyPr/>
                    <a:lstStyle/>
                    <a:p>
                      <a:pPr algn="ctr">
                        <a:buNone/>
                      </a:pPr>
                      <a:r>
                        <a:rPr lang="en-US" altLang="zh-CN"/>
                        <a:t>0.1809</a:t>
                      </a:r>
                      <a:endParaRPr lang="en-US" altLang="zh-CN"/>
                    </a:p>
                  </a:txBody>
                  <a:tcPr anchor="ctr"/>
                </a:tc>
              </a:tr>
              <a:tr h="387985">
                <a:tc>
                  <a:txBody>
                    <a:bodyPr/>
                    <a:lstStyle/>
                    <a:p>
                      <a:pPr algn="ctr">
                        <a:buNone/>
                      </a:pPr>
                      <a:r>
                        <a:rPr lang="en-US" altLang="zh-CN"/>
                        <a:t>4</a:t>
                      </a:r>
                      <a:endParaRPr lang="en-US" altLang="zh-CN"/>
                    </a:p>
                  </a:txBody>
                  <a:tcPr anchor="ctr"/>
                </a:tc>
                <a:tc>
                  <a:txBody>
                    <a:bodyPr/>
                    <a:lstStyle/>
                    <a:p>
                      <a:pPr algn="ctr">
                        <a:buNone/>
                      </a:pPr>
                      <a:r>
                        <a:rPr lang="en-US" altLang="zh-CN"/>
                        <a:t>0.6022</a:t>
                      </a:r>
                      <a:endParaRPr lang="en-US" altLang="zh-CN"/>
                    </a:p>
                  </a:txBody>
                  <a:tcPr anchor="ctr"/>
                </a:tc>
                <a:tc>
                  <a:txBody>
                    <a:bodyPr/>
                    <a:lstStyle/>
                    <a:p>
                      <a:pPr algn="ctr">
                        <a:buNone/>
                      </a:pPr>
                      <a:r>
                        <a:rPr lang="en-US" altLang="zh-CN"/>
                        <a:t>0.2215</a:t>
                      </a:r>
                      <a:endParaRPr lang="en-US" altLang="zh-CN"/>
                    </a:p>
                  </a:txBody>
                  <a:tcPr anchor="ctr"/>
                </a:tc>
                <a:tc>
                  <a:txBody>
                    <a:bodyPr/>
                    <a:lstStyle/>
                    <a:p>
                      <a:pPr algn="ctr">
                        <a:buNone/>
                      </a:pPr>
                      <a:r>
                        <a:rPr lang="en-US" altLang="zh-CN"/>
                        <a:t>0.1763</a:t>
                      </a:r>
                      <a:endParaRPr lang="en-US" altLang="zh-CN"/>
                    </a:p>
                  </a:txBody>
                  <a:tcPr anchor="ctr"/>
                </a:tc>
              </a:tr>
              <a:tr h="389255">
                <a:tc>
                  <a:txBody>
                    <a:bodyPr/>
                    <a:lstStyle/>
                    <a:p>
                      <a:pPr algn="ctr">
                        <a:buNone/>
                      </a:pPr>
                      <a:r>
                        <a:rPr lang="en-US" altLang="zh-CN"/>
                        <a:t>5</a:t>
                      </a:r>
                      <a:endParaRPr lang="en-US" altLang="zh-CN"/>
                    </a:p>
                  </a:txBody>
                  <a:tcPr anchor="ctr"/>
                </a:tc>
                <a:tc>
                  <a:txBody>
                    <a:bodyPr/>
                    <a:lstStyle/>
                    <a:p>
                      <a:pPr algn="ctr">
                        <a:buNone/>
                      </a:pPr>
                      <a:r>
                        <a:rPr lang="en-US" altLang="zh-CN"/>
                        <a:t>0.6065</a:t>
                      </a:r>
                      <a:endParaRPr lang="en-US" altLang="zh-CN"/>
                    </a:p>
                  </a:txBody>
                  <a:tcPr anchor="ctr"/>
                </a:tc>
                <a:tc>
                  <a:txBody>
                    <a:bodyPr/>
                    <a:lstStyle/>
                    <a:p>
                      <a:pPr algn="ctr">
                        <a:buNone/>
                      </a:pPr>
                      <a:r>
                        <a:rPr lang="en-US" altLang="zh-CN"/>
                        <a:t>0.2188</a:t>
                      </a:r>
                      <a:endParaRPr lang="en-US" altLang="zh-CN"/>
                    </a:p>
                  </a:txBody>
                  <a:tcPr anchor="ctr"/>
                </a:tc>
                <a:tc>
                  <a:txBody>
                    <a:bodyPr/>
                    <a:lstStyle/>
                    <a:p>
                      <a:pPr algn="ctr">
                        <a:buNone/>
                      </a:pPr>
                      <a:r>
                        <a:rPr lang="en-US" altLang="zh-CN"/>
                        <a:t>0.1747</a:t>
                      </a:r>
                      <a:endParaRPr lang="en-US" altLang="zh-CN"/>
                    </a:p>
                  </a:txBody>
                  <a:tcPr anchor="ctr"/>
                </a:tc>
              </a:tr>
              <a:tr h="387985">
                <a:tc>
                  <a:txBody>
                    <a:bodyPr/>
                    <a:lstStyle/>
                    <a:p>
                      <a:pPr algn="ctr">
                        <a:buNone/>
                      </a:pPr>
                      <a:r>
                        <a:rPr lang="en-US" altLang="zh-CN"/>
                        <a:t>6</a:t>
                      </a:r>
                      <a:endParaRPr lang="en-US" altLang="zh-CN"/>
                    </a:p>
                  </a:txBody>
                  <a:tcPr anchor="ctr"/>
                </a:tc>
                <a:tc>
                  <a:txBody>
                    <a:bodyPr/>
                    <a:lstStyle/>
                    <a:p>
                      <a:pPr algn="ctr">
                        <a:buNone/>
                      </a:pPr>
                      <a:r>
                        <a:rPr lang="en-US" altLang="zh-CN"/>
                        <a:t>0.6079</a:t>
                      </a:r>
                      <a:endParaRPr lang="en-US" altLang="zh-CN"/>
                    </a:p>
                  </a:txBody>
                  <a:tcPr anchor="ctr"/>
                </a:tc>
                <a:tc>
                  <a:txBody>
                    <a:bodyPr/>
                    <a:lstStyle/>
                    <a:p>
                      <a:pPr algn="ctr">
                        <a:buNone/>
                      </a:pPr>
                      <a:r>
                        <a:rPr lang="en-US" altLang="zh-CN"/>
                        <a:t>0.2179</a:t>
                      </a:r>
                      <a:endParaRPr lang="en-US" altLang="zh-CN"/>
                    </a:p>
                  </a:txBody>
                  <a:tcPr anchor="ctr"/>
                </a:tc>
                <a:tc>
                  <a:txBody>
                    <a:bodyPr/>
                    <a:lstStyle/>
                    <a:p>
                      <a:pPr algn="ctr">
                        <a:buNone/>
                      </a:pPr>
                      <a:r>
                        <a:rPr lang="en-US" altLang="zh-CN"/>
                        <a:t>0.1742</a:t>
                      </a:r>
                      <a:endParaRPr lang="en-US" altLang="zh-CN"/>
                    </a:p>
                  </a:txBody>
                  <a:tcPr anchor="ctr"/>
                </a:tc>
              </a:tr>
              <a:tr h="389255">
                <a:tc>
                  <a:txBody>
                    <a:bodyPr/>
                    <a:lstStyle/>
                    <a:p>
                      <a:pPr algn="ctr">
                        <a:buNone/>
                      </a:pPr>
                      <a:r>
                        <a:rPr lang="en-US" altLang="zh-CN"/>
                        <a:t>7</a:t>
                      </a:r>
                      <a:endParaRPr lang="en-US" altLang="zh-CN"/>
                    </a:p>
                  </a:txBody>
                  <a:tcPr anchor="ctr"/>
                </a:tc>
                <a:tc>
                  <a:txBody>
                    <a:bodyPr/>
                    <a:lstStyle/>
                    <a:p>
                      <a:pPr algn="ctr">
                        <a:buNone/>
                      </a:pPr>
                      <a:r>
                        <a:rPr lang="en-US" altLang="zh-CN"/>
                        <a:t>0.6084</a:t>
                      </a:r>
                      <a:endParaRPr lang="en-US" altLang="zh-CN"/>
                    </a:p>
                  </a:txBody>
                  <a:tcPr anchor="ctr"/>
                </a:tc>
                <a:tc>
                  <a:txBody>
                    <a:bodyPr/>
                    <a:lstStyle/>
                    <a:p>
                      <a:pPr algn="ctr">
                        <a:buNone/>
                      </a:pPr>
                      <a:r>
                        <a:rPr lang="en-US" altLang="zh-CN"/>
                        <a:t>0.2176</a:t>
                      </a:r>
                      <a:endParaRPr lang="en-US" altLang="zh-CN"/>
                    </a:p>
                  </a:txBody>
                  <a:tcPr anchor="ctr"/>
                </a:tc>
                <a:tc>
                  <a:txBody>
                    <a:bodyPr/>
                    <a:lstStyle/>
                    <a:p>
                      <a:pPr algn="ctr">
                        <a:buNone/>
                      </a:pPr>
                      <a:r>
                        <a:rPr lang="en-US" altLang="zh-CN"/>
                        <a:t>0.174</a:t>
                      </a:r>
                      <a:endParaRPr lang="en-US" altLang="zh-CN"/>
                    </a:p>
                  </a:txBody>
                  <a:tcPr anchor="ctr"/>
                </a:tc>
              </a:tr>
              <a:tr h="387985">
                <a:tc>
                  <a:txBody>
                    <a:bodyPr/>
                    <a:lstStyle/>
                    <a:p>
                      <a:pPr algn="ctr">
                        <a:buNone/>
                      </a:pPr>
                      <a:r>
                        <a:rPr lang="en-US" altLang="zh-CN"/>
                        <a:t>8</a:t>
                      </a:r>
                      <a:endParaRPr lang="en-US" altLang="zh-CN"/>
                    </a:p>
                  </a:txBody>
                  <a:tcPr anchor="ctr"/>
                </a:tc>
                <a:tc>
                  <a:txBody>
                    <a:bodyPr/>
                    <a:lstStyle/>
                    <a:p>
                      <a:pPr algn="ctr">
                        <a:buNone/>
                      </a:pPr>
                      <a:r>
                        <a:rPr lang="en-US" altLang="zh-CN">
                          <a:solidFill>
                            <a:schemeClr val="tx1"/>
                          </a:solidFill>
                        </a:rPr>
                        <a:t>0.6086</a:t>
                      </a:r>
                      <a:endParaRPr lang="en-US" altLang="zh-CN">
                        <a:solidFill>
                          <a:schemeClr val="tx1"/>
                        </a:solidFill>
                      </a:endParaRPr>
                    </a:p>
                  </a:txBody>
                  <a:tcPr anchor="ctr"/>
                </a:tc>
                <a:tc>
                  <a:txBody>
                    <a:bodyPr/>
                    <a:lstStyle/>
                    <a:p>
                      <a:pPr algn="ctr">
                        <a:buNone/>
                      </a:pPr>
                      <a:r>
                        <a:rPr lang="en-US" altLang="zh-CN">
                          <a:solidFill>
                            <a:schemeClr val="tx1"/>
                          </a:solidFill>
                        </a:rPr>
                        <a:t>0.2174</a:t>
                      </a:r>
                      <a:endParaRPr lang="en-US" altLang="zh-CN">
                        <a:solidFill>
                          <a:schemeClr val="tx1"/>
                        </a:solidFill>
                      </a:endParaRPr>
                    </a:p>
                  </a:txBody>
                  <a:tcPr anchor="ctr"/>
                </a:tc>
                <a:tc>
                  <a:txBody>
                    <a:bodyPr/>
                    <a:lstStyle/>
                    <a:p>
                      <a:pPr algn="ctr">
                        <a:buNone/>
                      </a:pPr>
                      <a:r>
                        <a:rPr lang="en-US" altLang="zh-CN">
                          <a:solidFill>
                            <a:schemeClr val="tx1"/>
                          </a:solidFill>
                        </a:rPr>
                        <a:t>0.1739</a:t>
                      </a:r>
                      <a:endParaRPr lang="en-US" altLang="zh-CN">
                        <a:solidFill>
                          <a:schemeClr val="tx1"/>
                        </a:solidFill>
                      </a:endParaRPr>
                    </a:p>
                  </a:txBody>
                  <a:tcPr anchor="ctr"/>
                </a:tc>
              </a:tr>
              <a:tr h="389255">
                <a:tc>
                  <a:txBody>
                    <a:bodyPr/>
                    <a:lstStyle/>
                    <a:p>
                      <a:pPr algn="ctr">
                        <a:buNone/>
                      </a:pPr>
                      <a:r>
                        <a:rPr lang="en-US" altLang="zh-CN"/>
                        <a:t>9</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10</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11</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bl>
          </a:graphicData>
        </a:graphic>
      </p:graphicFrame>
      <p:graphicFrame>
        <p:nvGraphicFramePr>
          <p:cNvPr id="8" name="对象 7">
            <a:hlinkClick r:id="" action="ppaction://ole?verb=0"/>
          </p:cNvPr>
          <p:cNvGraphicFramePr>
            <a:graphicFrameLocks noChangeAspect="1"/>
          </p:cNvGraphicFramePr>
          <p:nvPr/>
        </p:nvGraphicFramePr>
        <p:xfrm>
          <a:off x="8386445" y="652145"/>
          <a:ext cx="3023235" cy="1302385"/>
        </p:xfrm>
        <a:graphic>
          <a:graphicData uri="http://schemas.openxmlformats.org/presentationml/2006/ole">
            <mc:AlternateContent xmlns:mc="http://schemas.openxmlformats.org/markup-compatibility/2006">
              <mc:Choice xmlns:v="urn:schemas-microsoft-com:vml" Requires="v">
                <p:oleObj spid="_x0000_s18450" name="" r:id="rId3" imgW="1651000" imgH="711200" progId="Equation.KSEE3">
                  <p:embed/>
                </p:oleObj>
              </mc:Choice>
              <mc:Fallback>
                <p:oleObj name="" r:id="rId3" imgW="1651000" imgH="711200" progId="Equation.KSEE3">
                  <p:embed/>
                  <p:pic>
                    <p:nvPicPr>
                      <p:cNvPr id="0" name="图片 17409"/>
                      <p:cNvPicPr/>
                      <p:nvPr/>
                    </p:nvPicPr>
                    <p:blipFill>
                      <a:blip r:embed="rId4"/>
                      <a:stretch>
                        <a:fillRect/>
                      </a:stretch>
                    </p:blipFill>
                    <p:spPr>
                      <a:xfrm>
                        <a:off x="8386445" y="652145"/>
                        <a:ext cx="3023235" cy="13023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06095" y="1014730"/>
            <a:ext cx="11178540" cy="4308475"/>
          </a:xfrm>
        </p:spPr>
        <p:txBody>
          <a:bodyPr/>
          <a:lstStyle/>
          <a:p>
            <a:r>
              <a:rPr lang="en-US" altLang="zh-CN"/>
              <a:t> </a:t>
            </a:r>
            <a:r>
              <a:rPr lang="zh-CN" altLang="en-US"/>
              <a:t>隐马尔可夫模型</a:t>
            </a:r>
            <a:r>
              <a:rPr lang="en-US" altLang="zh-CN"/>
              <a:t>(Hidden Markov Model, HMM)</a:t>
            </a:r>
            <a:r>
              <a:rPr lang="zh-CN" altLang="en-US"/>
              <a:t>是一种统计模型，在语音识别、行为识别、</a:t>
            </a:r>
            <a:r>
              <a:rPr lang="en-US" altLang="zh-CN"/>
              <a:t>NLP</a:t>
            </a:r>
            <a:r>
              <a:rPr lang="zh-CN" altLang="en-US"/>
              <a:t>、故障诊断等领域具有高效的性能。</a:t>
            </a:r>
            <a:endParaRPr lang="zh-CN" altLang="en-US"/>
          </a:p>
          <a:p>
            <a:r>
              <a:rPr lang="zh-CN" altLang="en-US"/>
              <a:t> </a:t>
            </a:r>
            <a:r>
              <a:rPr lang="en-US" altLang="zh-CN"/>
              <a:t>HMM</a:t>
            </a:r>
            <a:r>
              <a:rPr lang="zh-CN" altLang="en-US"/>
              <a:t>是关于时序的概率模型，描述一个含有未知参数的马尔可夫链所生成的不可观测的状态随机序列，再由各个状态生成观测随机序列的过程。</a:t>
            </a:r>
            <a:r>
              <a:rPr lang="en-US" altLang="zh-CN"/>
              <a:t>HMM</a:t>
            </a:r>
            <a:r>
              <a:rPr lang="zh-CN" altLang="en-US"/>
              <a:t>是一个双重随机过程</a:t>
            </a:r>
            <a:r>
              <a:rPr lang="en-US" altLang="zh-CN"/>
              <a:t>---</a:t>
            </a:r>
            <a:r>
              <a:rPr lang="zh-CN" altLang="en-US"/>
              <a:t>具有一定状态的隐马尔可夫链和随机的观测序列。</a:t>
            </a:r>
            <a:endParaRPr lang="zh-CN" altLang="en-US"/>
          </a:p>
          <a:p>
            <a:r>
              <a:rPr lang="zh-CN" altLang="en-US"/>
              <a:t> </a:t>
            </a:r>
            <a:r>
              <a:rPr lang="en-US" altLang="zh-CN"/>
              <a:t>HMM</a:t>
            </a:r>
            <a:r>
              <a:rPr lang="zh-CN" altLang="en-US"/>
              <a:t>随机生成的状态随机序列被称为状态序列；每个状态生成一个观测，由此产生的观测随机序列，被称为观测序列。</a:t>
            </a:r>
            <a:endParaRPr lang="zh-CN" altLang="en-US"/>
          </a:p>
        </p:txBody>
      </p:sp>
      <p:sp>
        <p:nvSpPr>
          <p:cNvPr id="4" name="标题 3"/>
          <p:cNvSpPr>
            <a:spLocks noGrp="1"/>
          </p:cNvSpPr>
          <p:nvPr>
            <p:ph type="title"/>
          </p:nvPr>
        </p:nvSpPr>
        <p:spPr/>
        <p:txBody>
          <a:bodyPr/>
          <a:lstStyle/>
          <a:p>
            <a:r>
              <a:rPr lang="en-US" altLang="zh-CN"/>
              <a:t>HMM</a:t>
            </a:r>
            <a:r>
              <a:rPr lang="zh-CN" altLang="en-US"/>
              <a:t> </a:t>
            </a:r>
            <a:endParaRPr lang="zh-CN" altLang="en-US"/>
          </a:p>
        </p:txBody>
      </p:sp>
      <p:grpSp>
        <p:nvGrpSpPr>
          <p:cNvPr id="37" name="组合 36"/>
          <p:cNvGrpSpPr/>
          <p:nvPr/>
        </p:nvGrpSpPr>
        <p:grpSpPr>
          <a:xfrm>
            <a:off x="2712720" y="5323205"/>
            <a:ext cx="6219190" cy="1240155"/>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468" cy="1278"/>
                <a:chOff x="232" y="2631"/>
                <a:chExt cx="5468"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1</a:t>
                  </a:r>
                  <a:endParaRPr lang="en-US" altLang="zh-CN" sz="10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2</a:t>
                  </a:r>
                  <a:endParaRPr lang="en-US" altLang="zh-CN" sz="10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9" y="3271"/>
                  <a:ext cx="1181" cy="59"/>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n-1</a:t>
                  </a:r>
                  <a:endParaRPr lang="en-US" altLang="zh-CN" sz="10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a:t>
                  </a:r>
                  <a:endParaRPr lang="en-US" altLang="zh-CN" sz="10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758" cy="1277"/>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n+1</a:t>
                  </a:r>
                  <a:endParaRPr lang="en-US" altLang="zh-CN" sz="10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449" y="3316"/>
                <a:ext cx="1137" cy="13"/>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881" y="2952"/>
                <a:ext cx="1568" cy="730"/>
              </a:xfrm>
              <a:prstGeom prst="rect">
                <a:avLst/>
              </a:prstGeom>
              <a:noFill/>
            </p:spPr>
            <p:txBody>
              <a:bodyPr wrap="square" rtlCol="0">
                <a:spAutoFit/>
              </a:bodyPr>
              <a:lstStyle/>
              <a:p>
                <a:r>
                  <a:rPr lang="en-US" altLang="zh-CN" sz="1000" b="1">
                    <a:solidFill>
                      <a:srgbClr val="ED7D31"/>
                    </a:solidFill>
                  </a:rPr>
                  <a:t>.........</a:t>
                </a:r>
                <a:endParaRPr lang="en-US" altLang="zh-CN" sz="10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1</a:t>
              </a:r>
              <a:endParaRPr lang="en-US" altLang="zh-CN" sz="1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2</a:t>
              </a:r>
              <a:endParaRPr lang="en-US" altLang="zh-CN" sz="1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n-1</a:t>
              </a:r>
              <a:endParaRPr lang="en-US" altLang="zh-CN" sz="1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a:t>
              </a:r>
              <a:endParaRPr lang="en-US" altLang="zh-CN" sz="1000" b="1" baseline="-25000">
                <a:solidFill>
                  <a:schemeClr val="tx1"/>
                </a:solidFill>
              </a:endParaRPr>
            </a:p>
          </p:txBody>
        </p:sp>
        <p:sp>
          <p:nvSpPr>
            <p:cNvPr id="31" name="椭圆 30"/>
            <p:cNvSpPr/>
            <p:nvPr/>
          </p:nvSpPr>
          <p:spPr>
            <a:xfrm>
              <a:off x="15414" y="5037"/>
              <a:ext cx="1760" cy="1277"/>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n+1</a:t>
              </a:r>
              <a:endParaRPr lang="en-US" altLang="zh-CN" sz="1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294" y="3909"/>
              <a:ext cx="0" cy="1128"/>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4657</Words>
  <Application>WPS 演示</Application>
  <PresentationFormat>自定义</PresentationFormat>
  <Paragraphs>741</Paragraphs>
  <Slides>55</Slides>
  <Notes>11</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144</vt:i4>
      </vt:variant>
      <vt:variant>
        <vt:lpstr>幻灯片标题</vt:lpstr>
      </vt:variant>
      <vt:variant>
        <vt:i4>55</vt:i4>
      </vt:variant>
    </vt:vector>
  </HeadingPairs>
  <TitlesOfParts>
    <vt:vector size="212" baseType="lpstr">
      <vt:lpstr>Arial</vt:lpstr>
      <vt:lpstr>宋体</vt:lpstr>
      <vt:lpstr>Wingdings</vt:lpstr>
      <vt:lpstr>黑体</vt:lpstr>
      <vt:lpstr>微软雅黑</vt:lpstr>
      <vt:lpstr>Calibri</vt:lpstr>
      <vt:lpstr>Arial Unicode MS</vt:lpstr>
      <vt:lpstr>华文行楷</vt:lpstr>
      <vt:lpstr>Arial Unicode MS</vt:lpstr>
      <vt:lpstr>Calibri Light</vt:lpstr>
      <vt:lpstr>Office 主题</vt:lpstr>
      <vt:lpstr>1_Office 主题</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课程内容</vt:lpstr>
      <vt:lpstr>马尔可夫性质</vt:lpstr>
      <vt:lpstr>马尔可夫链</vt:lpstr>
      <vt:lpstr>马尔可夫链案例</vt:lpstr>
      <vt:lpstr>马尔可夫链案例</vt:lpstr>
      <vt:lpstr>马尔可夫链案例 初始概率π[0.5,0.3,0.2]</vt:lpstr>
      <vt:lpstr>马尔可夫链案例 初始概率π[0.1,0.6,0.3]</vt:lpstr>
      <vt:lpstr>HMM </vt:lpstr>
      <vt:lpstr>HMM</vt:lpstr>
      <vt:lpstr>HMM</vt:lpstr>
      <vt:lpstr>HMM参数说明</vt:lpstr>
      <vt:lpstr>HMM参数</vt:lpstr>
      <vt:lpstr>HMM参数</vt:lpstr>
      <vt:lpstr>HMM参数</vt:lpstr>
      <vt:lpstr>HMM的两个基本性质</vt:lpstr>
      <vt:lpstr>HMM案例</vt:lpstr>
      <vt:lpstr>HMM案例</vt:lpstr>
      <vt:lpstr>HMM案例思考</vt:lpstr>
      <vt:lpstr>HMM的三个问题</vt:lpstr>
      <vt:lpstr>概率计算问题</vt:lpstr>
      <vt:lpstr>直接计算法</vt:lpstr>
      <vt:lpstr>前向概率-后向概率</vt:lpstr>
      <vt:lpstr>前向概率-后向概率</vt:lpstr>
      <vt:lpstr>前向算法</vt:lpstr>
      <vt:lpstr>前向算法</vt:lpstr>
      <vt:lpstr>前向算法</vt:lpstr>
      <vt:lpstr>HMM案例-前向算法</vt:lpstr>
      <vt:lpstr>HMM案例-前向算法</vt:lpstr>
      <vt:lpstr>HMM案例-前向算法</vt:lpstr>
      <vt:lpstr>HMM案例-前向算法</vt:lpstr>
      <vt:lpstr>后向算法</vt:lpstr>
      <vt:lpstr>后向算法</vt:lpstr>
      <vt:lpstr>后向算法</vt:lpstr>
      <vt:lpstr>单个状态的概率</vt:lpstr>
      <vt:lpstr>单个状态的概率</vt:lpstr>
      <vt:lpstr>两个状态的联合概率</vt:lpstr>
      <vt:lpstr>两个状态的联合概率</vt:lpstr>
      <vt:lpstr>学习问题</vt:lpstr>
      <vt:lpstr>学习问题_监督学习</vt:lpstr>
      <vt:lpstr>学习问题_非监督学习</vt:lpstr>
      <vt:lpstr>Baum-Welch算法</vt:lpstr>
      <vt:lpstr>Baum-Welch算法 π求解</vt:lpstr>
      <vt:lpstr>Baum-Welch算法 A求解</vt:lpstr>
      <vt:lpstr>Baum-Welch算法 B求解</vt:lpstr>
      <vt:lpstr>Baum-Welch算法</vt:lpstr>
      <vt:lpstr>预测问题</vt:lpstr>
      <vt:lpstr>近似算法</vt:lpstr>
      <vt:lpstr>Viterbi算法</vt:lpstr>
      <vt:lpstr>HMM案例-Viterbi</vt:lpstr>
      <vt:lpstr>HMM案例-Viterbi</vt:lpstr>
      <vt:lpstr>HMM案例-Viterbi</vt:lpstr>
      <vt:lpstr>HMM应用</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Administrator</cp:lastModifiedBy>
  <cp:revision>821</cp:revision>
  <dcterms:created xsi:type="dcterms:W3CDTF">2015-04-21T08:21:00Z</dcterms:created>
  <dcterms:modified xsi:type="dcterms:W3CDTF">2019-11-16T01:24:39Z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