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3" r:id="rId3"/>
    <p:sldMasterId id="2147483658" r:id="rId4"/>
  </p:sldMasterIdLst>
  <p:notesMasterIdLst>
    <p:notesMasterId r:id="rId7"/>
  </p:notesMasterIdLst>
  <p:handoutMasterIdLst>
    <p:handoutMasterId r:id="rId48"/>
  </p:handoutMasterIdLst>
  <p:sldIdLst>
    <p:sldId id="458" r:id="rId5"/>
    <p:sldId id="257" r:id="rId6"/>
    <p:sldId id="454" r:id="rId8"/>
    <p:sldId id="452" r:id="rId9"/>
    <p:sldId id="453" r:id="rId10"/>
    <p:sldId id="620" r:id="rId11"/>
    <p:sldId id="738" r:id="rId12"/>
    <p:sldId id="739" r:id="rId13"/>
    <p:sldId id="740" r:id="rId14"/>
    <p:sldId id="468" r:id="rId15"/>
    <p:sldId id="803" r:id="rId16"/>
    <p:sldId id="805" r:id="rId17"/>
    <p:sldId id="622" r:id="rId18"/>
    <p:sldId id="623" r:id="rId19"/>
    <p:sldId id="624" r:id="rId20"/>
    <p:sldId id="625" r:id="rId21"/>
    <p:sldId id="626" r:id="rId22"/>
    <p:sldId id="628" r:id="rId23"/>
    <p:sldId id="638" r:id="rId24"/>
    <p:sldId id="629" r:id="rId25"/>
    <p:sldId id="631" r:id="rId26"/>
    <p:sldId id="632" r:id="rId27"/>
    <p:sldId id="633" r:id="rId28"/>
    <p:sldId id="634" r:id="rId29"/>
    <p:sldId id="635" r:id="rId30"/>
    <p:sldId id="636" r:id="rId31"/>
    <p:sldId id="779" r:id="rId32"/>
    <p:sldId id="806" r:id="rId33"/>
    <p:sldId id="807" r:id="rId34"/>
    <p:sldId id="643" r:id="rId35"/>
    <p:sldId id="741" r:id="rId36"/>
    <p:sldId id="742" r:id="rId37"/>
    <p:sldId id="808" r:id="rId38"/>
    <p:sldId id="809" r:id="rId39"/>
    <p:sldId id="745" r:id="rId40"/>
    <p:sldId id="641" r:id="rId41"/>
    <p:sldId id="682" r:id="rId42"/>
    <p:sldId id="683" r:id="rId43"/>
    <p:sldId id="810" r:id="rId44"/>
    <p:sldId id="811" r:id="rId45"/>
    <p:sldId id="736" r:id="rId46"/>
    <p:sldId id="286" r:id="rId47"/>
  </p:sldIdLst>
  <p:sldSz cx="12190095" cy="6859270"/>
  <p:notesSz cx="6858000" cy="9144000"/>
  <p:embeddedFontLst>
    <p:embeddedFont>
      <p:font typeface="黑体" panose="02010609060101010101" pitchFamily="49" charset="-122"/>
      <p:regular r:id="rId53"/>
    </p:embeddedFont>
    <p:embeddedFont>
      <p:font typeface="微软雅黑" panose="020B0503020204020204" pitchFamily="34" charset="-122"/>
      <p:regular r:id="rId54"/>
    </p:embeddedFont>
    <p:embeddedFont>
      <p:font typeface="Calibri" panose="020F0502020204030204" pitchFamily="34" charset="0"/>
      <p:regular r:id="rId55"/>
      <p:bold r:id="rId56"/>
      <p:italic r:id="rId57"/>
      <p:boldItalic r:id="rId58"/>
    </p:embeddedFont>
    <p:embeddedFont>
      <p:font typeface="Arial Unicode MS" panose="020B0604020202020204" pitchFamily="34" charset="-122"/>
      <p:regular r:id="rId59"/>
    </p:embeddedFont>
    <p:embeddedFont>
      <p:font typeface="华文行楷" panose="02010800040101010101" pitchFamily="2" charset="-122"/>
      <p:regular r:id="rId60"/>
    </p:embeddedFont>
    <p:embeddedFont>
      <p:font typeface="Calibri Light" panose="020F0302020204030204" charset="0"/>
      <p:regular r:id="rId61"/>
      <p:italic r:id="rId62"/>
    </p:embeddedFont>
  </p:embeddedFont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ch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3A875"/>
    <a:srgbClr val="FFD966"/>
    <a:srgbClr val="EF8D4B"/>
    <a:srgbClr val="F79431"/>
    <a:srgbClr val="ED7D31"/>
    <a:srgbClr val="FFC207"/>
    <a:srgbClr val="FFEDB7"/>
    <a:srgbClr val="A1C0E4"/>
    <a:srgbClr val="E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5031" autoAdjust="0"/>
  </p:normalViewPr>
  <p:slideViewPr>
    <p:cSldViewPr>
      <p:cViewPr varScale="1">
        <p:scale>
          <a:sx n="71" d="100"/>
          <a:sy n="71" d="100"/>
        </p:scale>
        <p:origin x="684" y="54"/>
      </p:cViewPr>
      <p:guideLst>
        <p:guide orient="horz" pos="2218"/>
        <p:guide pos="385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2.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9CD06-4AE2-4DC0-9132-F1AF5752DDB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9A6215-2194-424A-A04A-FA7C7EBE190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F80319-5A5B-4EB9-AD60-149102EA105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1312-D7D7-4555-9598-3C8B25654954}"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1088390" rtl="0" eaLnBrk="1" latinLnBrk="0" hangingPunct="1">
      <a:defRPr sz="1400" kern="1200">
        <a:solidFill>
          <a:schemeClr val="tx1"/>
        </a:solidFill>
        <a:latin typeface="+mn-lt"/>
        <a:ea typeface="+mn-ea"/>
        <a:cs typeface="+mn-cs"/>
      </a:defRPr>
    </a:lvl1pPr>
    <a:lvl2pPr marL="544195" algn="l" defTabSz="1088390" rtl="0" eaLnBrk="1" latinLnBrk="0" hangingPunct="1">
      <a:defRPr sz="1400" kern="1200">
        <a:solidFill>
          <a:schemeClr val="tx1"/>
        </a:solidFill>
        <a:latin typeface="+mn-lt"/>
        <a:ea typeface="+mn-ea"/>
        <a:cs typeface="+mn-cs"/>
      </a:defRPr>
    </a:lvl2pPr>
    <a:lvl3pPr marL="1088390" algn="l" defTabSz="1088390" rtl="0" eaLnBrk="1" latinLnBrk="0" hangingPunct="1">
      <a:defRPr sz="1400" kern="1200">
        <a:solidFill>
          <a:schemeClr val="tx1"/>
        </a:solidFill>
        <a:latin typeface="+mn-lt"/>
        <a:ea typeface="+mn-ea"/>
        <a:cs typeface="+mn-cs"/>
      </a:defRPr>
    </a:lvl3pPr>
    <a:lvl4pPr marL="1632585" algn="l" defTabSz="1088390" rtl="0" eaLnBrk="1" latinLnBrk="0" hangingPunct="1">
      <a:defRPr sz="1400" kern="1200">
        <a:solidFill>
          <a:schemeClr val="tx1"/>
        </a:solidFill>
        <a:latin typeface="+mn-lt"/>
        <a:ea typeface="+mn-ea"/>
        <a:cs typeface="+mn-cs"/>
      </a:defRPr>
    </a:lvl4pPr>
    <a:lvl5pPr marL="2176780" algn="l" defTabSz="1088390" rtl="0" eaLnBrk="1" latinLnBrk="0" hangingPunct="1">
      <a:defRPr sz="1400" kern="1200">
        <a:solidFill>
          <a:schemeClr val="tx1"/>
        </a:solidFill>
        <a:latin typeface="+mn-lt"/>
        <a:ea typeface="+mn-ea"/>
        <a:cs typeface="+mn-cs"/>
      </a:defRPr>
    </a:lvl5pPr>
    <a:lvl6pPr marL="2720975" algn="l" defTabSz="1088390" rtl="0" eaLnBrk="1" latinLnBrk="0" hangingPunct="1">
      <a:defRPr sz="1400" kern="1200">
        <a:solidFill>
          <a:schemeClr val="tx1"/>
        </a:solidFill>
        <a:latin typeface="+mn-lt"/>
        <a:ea typeface="+mn-ea"/>
        <a:cs typeface="+mn-cs"/>
      </a:defRPr>
    </a:lvl6pPr>
    <a:lvl7pPr marL="3265805" algn="l" defTabSz="1088390" rtl="0" eaLnBrk="1" latinLnBrk="0" hangingPunct="1">
      <a:defRPr sz="1400" kern="1200">
        <a:solidFill>
          <a:schemeClr val="tx1"/>
        </a:solidFill>
        <a:latin typeface="+mn-lt"/>
        <a:ea typeface="+mn-ea"/>
        <a:cs typeface="+mn-cs"/>
      </a:defRPr>
    </a:lvl7pPr>
    <a:lvl8pPr marL="3810000" algn="l" defTabSz="1088390" rtl="0" eaLnBrk="1" latinLnBrk="0" hangingPunct="1">
      <a:defRPr sz="1400" kern="1200">
        <a:solidFill>
          <a:schemeClr val="tx1"/>
        </a:solidFill>
        <a:latin typeface="+mn-lt"/>
        <a:ea typeface="+mn-ea"/>
        <a:cs typeface="+mn-cs"/>
      </a:defRPr>
    </a:lvl8pPr>
    <a:lvl9pPr marL="4354195" algn="l" defTabSz="108839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http://blog.csdn.net/heiyeshuwu/article/details/43483655</a:t>
            </a:r>
            <a:endParaRPr lang="zh-CN" altLang="en-US"/>
          </a:p>
        </p:txBody>
      </p:sp>
      <p:sp>
        <p:nvSpPr>
          <p:cNvPr id="4" name="灯片编号占位符 3"/>
          <p:cNvSpPr>
            <a:spLocks noGrp="1"/>
          </p:cNvSpPr>
          <p:nvPr>
            <p:ph type="sldNum" sz="quarter" idx="10"/>
          </p:nvPr>
        </p:nvSpPr>
        <p:spPr/>
        <p:txBody>
          <a:bodyPr/>
          <a:lstStyle/>
          <a:p>
            <a:fld id="{C9891312-D7D7-4555-9598-3C8B256549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http://f.dataguru.cn/thread-310909-1-1.html</a:t>
            </a:r>
            <a:endParaRPr lang="zh-CN" altLang="en-US"/>
          </a:p>
          <a:p>
            <a:r>
              <a:rPr lang="zh-CN" altLang="en-US"/>
              <a:t>https://nlp.stanford.edu/IR-book/pdf/18lsi.pdf</a:t>
            </a:r>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import numpy as np</a:t>
            </a:r>
            <a:endParaRPr lang="en-US" altLang="zh-CN"/>
          </a:p>
          <a:p>
            <a:r>
              <a:rPr lang="zh-CN" altLang="en-US"/>
              <a:t>a = np.array([[1,1,1],[0,1,1],[1,0,0],[0,1,0],[1,0,0],[1,0,1],[1,1,1],[1,1,1],[1,0,1],[0,2,0],[0,1,1]])</a:t>
            </a:r>
            <a:endParaRPr lang="zh-CN" altLang="en-US"/>
          </a:p>
          <a:p>
            <a:r>
              <a:rPr lang="zh-CN" altLang="en-US"/>
              <a:t>u,sigma,v = np.linalg.svd(a)</a:t>
            </a:r>
            <a:endParaRPr lang="zh-CN" altLang="en-US"/>
          </a:p>
          <a:p>
            <a:r>
              <a:rPr lang="zh-CN" altLang="en-US"/>
              <a:t>u[:,:2]</a:t>
            </a:r>
            <a:endParaRPr lang="zh-CN" altLang="en-US"/>
          </a:p>
          <a:p>
            <a:r>
              <a:rPr lang="zh-CN" altLang="en-US"/>
              <a:t>v[:,:2].T</a:t>
            </a:r>
            <a:endParaRPr lang="zh-CN" altLang="en-US"/>
          </a:p>
          <a:p>
            <a:r>
              <a:rPr lang="en-US" altLang="zh-CN"/>
              <a:t>s = [[sigma[0], 0], [0, sigma[1]]]</a:t>
            </a:r>
            <a:endParaRPr lang="en-US" altLang="zh-CN"/>
          </a:p>
          <a:p>
            <a:r>
              <a:rPr lang="en-US" altLang="zh-CN"/>
              <a:t>np.dot(np.dot(</a:t>
            </a:r>
            <a:r>
              <a:rPr lang="zh-CN" altLang="en-US">
                <a:sym typeface="+mn-ea"/>
              </a:rPr>
              <a:t>u[:,:2]</a:t>
            </a:r>
            <a:r>
              <a:rPr lang="en-US" altLang="zh-CN">
                <a:sym typeface="+mn-ea"/>
              </a:rPr>
              <a:t>, s), </a:t>
            </a:r>
            <a:r>
              <a:rPr lang="zh-CN" altLang="en-US">
                <a:sym typeface="+mn-ea"/>
              </a:rPr>
              <a:t>v[:,:2].T</a:t>
            </a:r>
            <a:r>
              <a:rPr lang="en-US" altLang="zh-CN"/>
              <a:t>)</a:t>
            </a:r>
            <a:endParaRPr lang="en-US" altLang="zh-CN"/>
          </a:p>
          <a:p>
            <a:endParaRPr lang="en-US" altLang="zh-CN"/>
          </a:p>
          <a:p>
            <a:endParaRPr lang="en-US" altLang="zh-CN"/>
          </a:p>
          <a:p>
            <a:r>
              <a:rPr lang="en-US" altLang="zh-CN"/>
              <a:t>def sim(a, b):</a:t>
            </a:r>
            <a:endParaRPr lang="en-US" altLang="zh-CN"/>
          </a:p>
          <a:p>
            <a:r>
              <a:rPr lang="en-US" altLang="zh-CN"/>
              <a:t>  m = a[0] * b[0] + a[1] * b[1]</a:t>
            </a:r>
            <a:endParaRPr lang="en-US" altLang="zh-CN"/>
          </a:p>
          <a:p>
            <a:r>
              <a:rPr lang="en-US" altLang="zh-CN"/>
              <a:t>  n1 = a[0] ** 2 + a[1] ** 2</a:t>
            </a:r>
            <a:endParaRPr lang="en-US" altLang="zh-CN"/>
          </a:p>
          <a:p>
            <a:r>
              <a:rPr lang="en-US" altLang="zh-CN"/>
              <a:t>  n2 = b[0] ** 2 + b[1] ** 2</a:t>
            </a:r>
            <a:endParaRPr lang="en-US" altLang="zh-CN"/>
          </a:p>
          <a:p>
            <a:r>
              <a:rPr lang="en-US" altLang="zh-CN"/>
              <a:t>  n = np.sqrt(n1) * np.sqrt(n2)</a:t>
            </a:r>
            <a:endParaRPr lang="en-US" altLang="zh-CN"/>
          </a:p>
          <a:p>
            <a:r>
              <a:rPr lang="en-US" altLang="zh-CN"/>
              <a:t>  return 1.0*m/n</a:t>
            </a:r>
            <a:endParaRPr lang="en-US" altLang="zh-CN"/>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第一个缺点解决方案：</a:t>
            </a:r>
            <a:r>
              <a:rPr lang="en-US" altLang="zh-CN"/>
              <a:t>NMF</a:t>
            </a:r>
            <a:endParaRPr lang="en-US" altLang="zh-CN"/>
          </a:p>
          <a:p>
            <a:r>
              <a:rPr lang="zh-CN" altLang="en-US"/>
              <a:t>第二个缺点解决方案：大部分的比较难，可以考虑较新的</a:t>
            </a:r>
            <a:r>
              <a:rPr lang="en-US" altLang="zh-CN"/>
              <a:t>HDP</a:t>
            </a:r>
            <a:r>
              <a:rPr lang="zh-CN" altLang="en-US"/>
              <a:t>算法</a:t>
            </a:r>
            <a:endParaRPr lang="zh-CN" altLang="en-US"/>
          </a:p>
          <a:p>
            <a:r>
              <a:rPr lang="zh-CN" altLang="en-US"/>
              <a:t>第三个缺点解决方案：</a:t>
            </a:r>
            <a:r>
              <a:rPr lang="en-US" altLang="zh-CN"/>
              <a:t>pLSA</a:t>
            </a:r>
            <a:r>
              <a:rPr lang="zh-CN" altLang="en-US"/>
              <a:t>、</a:t>
            </a:r>
            <a:r>
              <a:rPr lang="en-US" altLang="zh-CN"/>
              <a:t>LDA</a:t>
            </a:r>
            <a:endParaRPr lang="en-US" altLang="zh-CN"/>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C9891312-D7D7-4555-9598-3C8B256549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20800"/>
            <a:ext cx="11178540" cy="494474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67790"/>
            <a:ext cx="11178540" cy="489775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67790"/>
            <a:ext cx="11178540" cy="489775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20800"/>
            <a:ext cx="11178540" cy="494474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29" name="标题 28"/>
          <p:cNvSpPr>
            <a:spLocks noGrp="1"/>
          </p:cNvSpPr>
          <p:nvPr>
            <p:ph type="title"/>
          </p:nvPr>
        </p:nvSpPr>
        <p:spPr>
          <a:xfrm>
            <a:off x="1558290" y="262255"/>
            <a:ext cx="8229600" cy="752475"/>
          </a:xfr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67790"/>
            <a:ext cx="11178540" cy="489775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41" name="矩形 40"/>
          <p:cNvSpPr/>
          <p:nvPr userDrawn="1"/>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userDrawn="1"/>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userDrawn="1"/>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userDrawn="1"/>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pic>
        <p:nvPicPr>
          <p:cNvPr id="24" name="图片 2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4" name="图片 2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334566" y="330273"/>
            <a:ext cx="871610" cy="294385"/>
          </a:xfrm>
          <a:prstGeom prst="rect">
            <a:avLst/>
          </a:prstGeom>
        </p:spPr>
      </p:pic>
      <p:sp>
        <p:nvSpPr>
          <p:cNvPr id="25" name="矩形 24"/>
          <p:cNvSpPr/>
          <p:nvPr userDrawn="1"/>
        </p:nvSpPr>
        <p:spPr>
          <a:xfrm>
            <a:off x="0" y="0"/>
            <a:ext cx="334566" cy="693490"/>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a:off x="12071869" y="189434"/>
            <a:ext cx="118543" cy="43204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userDrawn="1"/>
        </p:nvSpPr>
        <p:spPr>
          <a:xfrm>
            <a:off x="10461179" y="165868"/>
            <a:ext cx="1569660" cy="276999"/>
          </a:xfrm>
          <a:prstGeom prst="rect">
            <a:avLst/>
          </a:prstGeom>
          <a:noFill/>
        </p:spPr>
        <p:txBody>
          <a:bodyPr wrap="none" rtlCol="0">
            <a:spAutoFit/>
          </a:bodyPr>
          <a:lstStyle/>
          <a:p>
            <a:pPr algn="r"/>
            <a:r>
              <a:rPr lang="en-US" altLang="zh-CN" sz="1200" dirty="0">
                <a:solidFill>
                  <a:srgbClr val="00AEEF"/>
                </a:solidFill>
                <a:latin typeface="黑体" panose="02010609060101010101" pitchFamily="49" charset="-122"/>
                <a:ea typeface="黑体" panose="02010609060101010101" pitchFamily="49" charset="-122"/>
              </a:rPr>
              <a:t>IT</a:t>
            </a:r>
            <a:r>
              <a:rPr lang="zh-CN" altLang="en-US" sz="1200" dirty="0">
                <a:solidFill>
                  <a:srgbClr val="00AEEF"/>
                </a:solidFill>
                <a:latin typeface="黑体" panose="02010609060101010101" pitchFamily="49" charset="-122"/>
                <a:ea typeface="黑体" panose="02010609060101010101" pitchFamily="49" charset="-122"/>
              </a:rPr>
              <a:t>在线教育领导品牌</a:t>
            </a:r>
            <a:endParaRPr lang="zh-CN" altLang="en-US" sz="1200" dirty="0">
              <a:solidFill>
                <a:srgbClr val="00AEEF"/>
              </a:solidFill>
              <a:latin typeface="黑体" panose="02010609060101010101" pitchFamily="49" charset="-122"/>
              <a:ea typeface="黑体" panose="02010609060101010101" pitchFamily="49" charset="-122"/>
            </a:endParaRPr>
          </a:p>
        </p:txBody>
      </p:sp>
      <p:sp>
        <p:nvSpPr>
          <p:cNvPr id="28" name="文本框 27"/>
          <p:cNvSpPr txBox="1"/>
          <p:nvPr userDrawn="1"/>
        </p:nvSpPr>
        <p:spPr>
          <a:xfrm>
            <a:off x="9551590" y="406038"/>
            <a:ext cx="2479249" cy="215444"/>
          </a:xfrm>
          <a:prstGeom prst="rect">
            <a:avLst/>
          </a:prstGeom>
          <a:noFill/>
        </p:spPr>
        <p:txBody>
          <a:bodyPr wrap="square" rtlCol="0">
            <a:spAutoFit/>
          </a:bodyPr>
          <a:lstStyle/>
          <a:p>
            <a:pPr algn="r"/>
            <a:r>
              <a:rPr lang="en-US" altLang="zh-CN" sz="800" dirty="0">
                <a:solidFill>
                  <a:schemeClr val="bg1">
                    <a:lumMod val="65000"/>
                  </a:schemeClr>
                </a:solidFill>
                <a:latin typeface="黑体" panose="02010609060101010101" pitchFamily="49" charset="-122"/>
                <a:ea typeface="黑体" panose="02010609060101010101" pitchFamily="49" charset="-122"/>
              </a:rPr>
              <a:t>EDUCATION TO CREATE A BRIGHT FUTURE</a:t>
            </a:r>
            <a:endParaRPr lang="zh-CN" altLang="en-US" sz="800" dirty="0">
              <a:solidFill>
                <a:schemeClr val="bg1">
                  <a:lumMod val="65000"/>
                </a:schemeClr>
              </a:solidFill>
              <a:latin typeface="黑体" panose="02010609060101010101" pitchFamily="49" charset="-122"/>
              <a:ea typeface="黑体" panose="02010609060101010101" pitchFamily="49" charset="-122"/>
            </a:endParaRPr>
          </a:p>
        </p:txBody>
      </p:sp>
      <p:sp>
        <p:nvSpPr>
          <p:cNvPr id="3" name="内容占位符 2"/>
          <p:cNvSpPr>
            <a:spLocks noGrp="1"/>
          </p:cNvSpPr>
          <p:nvPr>
            <p:ph idx="13"/>
          </p:nvPr>
        </p:nvSpPr>
        <p:spPr>
          <a:xfrm>
            <a:off x="533400" y="1320800"/>
            <a:ext cx="11178540" cy="4944745"/>
          </a:xfrm>
        </p:spPr>
        <p:txBody>
          <a:bodyPr/>
          <a:lstStyle>
            <a:lvl1pPr eaLnBrk="1" fontAlgn="auto" latinLnBrk="0" hangingPunct="1">
              <a:lnSpc>
                <a:spcPct val="150000"/>
              </a:lnSpc>
              <a:buSzPct val="80000"/>
              <a:buFontTx/>
              <a:buBlip>
                <a:blip r:embed="rId3"/>
              </a:buBlip>
              <a:defRPr sz="2400" b="0">
                <a:solidFill>
                  <a:schemeClr val="tx1"/>
                </a:solidFill>
                <a:latin typeface="微软雅黑" panose="020B0503020204020204" pitchFamily="34" charset="-122"/>
                <a:ea typeface="微软雅黑" panose="020B0503020204020204" pitchFamily="34" charset="-122"/>
              </a:defRPr>
            </a:lvl1pPr>
            <a:lvl2pPr eaLnBrk="1" fontAlgn="auto" latinLnBrk="0" hangingPunct="1">
              <a:lnSpc>
                <a:spcPct val="150000"/>
              </a:lnSpc>
              <a:buSzPct val="100000"/>
              <a:buFontTx/>
              <a:buBlip>
                <a:blip r:embed="rId4"/>
              </a:buBlip>
              <a:defRPr sz="2200" b="0">
                <a:solidFill>
                  <a:schemeClr val="tx1"/>
                </a:solidFill>
                <a:latin typeface="微软雅黑" panose="020B0503020204020204" pitchFamily="34" charset="-122"/>
                <a:ea typeface="微软雅黑" panose="020B0503020204020204" pitchFamily="34" charset="-122"/>
              </a:defRPr>
            </a:lvl2pPr>
            <a:lvl3pPr eaLnBrk="1" fontAlgn="auto" latinLnBrk="0" hangingPunct="1">
              <a:lnSpc>
                <a:spcPct val="150000"/>
              </a:lnSpc>
              <a:buClr>
                <a:schemeClr val="tx2"/>
              </a:buClr>
              <a:buSzPct val="85000"/>
              <a:buFontTx/>
              <a:buBlip>
                <a:blip r:embed="rId5"/>
              </a:buBlip>
              <a:defRPr sz="2000" b="0">
                <a:solidFill>
                  <a:schemeClr val="tx1"/>
                </a:solidFill>
                <a:latin typeface="微软雅黑" panose="020B0503020204020204" pitchFamily="34" charset="-122"/>
                <a:ea typeface="微软雅黑" panose="020B0503020204020204" pitchFamily="34" charset="-122"/>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grpSp>
        <p:nvGrpSpPr>
          <p:cNvPr id="9" name="组合 8"/>
          <p:cNvGrpSpPr/>
          <p:nvPr userDrawn="1"/>
        </p:nvGrpSpPr>
        <p:grpSpPr>
          <a:xfrm>
            <a:off x="-24765" y="6480175"/>
            <a:ext cx="12117705" cy="421640"/>
            <a:chOff x="-40" y="10165"/>
            <a:chExt cx="19235" cy="664"/>
          </a:xfrm>
        </p:grpSpPr>
        <p:sp>
          <p:nvSpPr>
            <p:cNvPr id="10" name="矩形 9"/>
            <p:cNvSpPr/>
            <p:nvPr userDrawn="1"/>
          </p:nvSpPr>
          <p:spPr>
            <a:xfrm>
              <a:off x="3" y="10561"/>
              <a:ext cx="17507" cy="2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可选过程 10"/>
            <p:cNvSpPr/>
            <p:nvPr userDrawn="1"/>
          </p:nvSpPr>
          <p:spPr>
            <a:xfrm>
              <a:off x="17651" y="10165"/>
              <a:ext cx="1545" cy="641"/>
            </a:xfrm>
            <a:prstGeom prst="flowChartAlternateProces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 y="10486"/>
              <a:ext cx="17578" cy="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a:xfrm>
            <a:off x="1558290" y="262255"/>
            <a:ext cx="8229600" cy="752475"/>
          </a:xfrm>
        </p:spPr>
        <p:txBody>
          <a:bodyPr/>
          <a:lstStyle>
            <a:lvl1pPr algn="ctr">
              <a:defRPr sz="2800"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2" name="文本框 1"/>
          <p:cNvSpPr txBox="1"/>
          <p:nvPr userDrawn="1"/>
        </p:nvSpPr>
        <p:spPr>
          <a:xfrm>
            <a:off x="11195027" y="6451041"/>
            <a:ext cx="936113" cy="414020"/>
          </a:xfrm>
          <a:prstGeom prst="rect">
            <a:avLst/>
          </a:prstGeom>
          <a:noFill/>
        </p:spPr>
        <p:txBody>
          <a:bodyPr wrap="square" rtlCol="0">
            <a:spAutoFit/>
          </a:bodyPr>
          <a:lstStyle/>
          <a:p>
            <a:pPr algn="ctr"/>
            <a:fld id="{1432915B-D1EE-487E-8AD7-1B72CA128E11}" type="slidenum">
              <a:rPr lang="en-US" altLang="zh-CN"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4" y="365210"/>
            <a:ext cx="10514231" cy="132587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4" y="1826048"/>
            <a:ext cx="10514231" cy="435234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4"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9C4E7F47-A825-41A1-8532-6D49258A7ED0}"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19.wmf"/><Relationship Id="rId3" Type="http://schemas.openxmlformats.org/officeDocument/2006/relationships/oleObject" Target="../embeddings/oleObject4.bin"/><Relationship Id="rId2" Type="http://schemas.openxmlformats.org/officeDocument/2006/relationships/image" Target="../media/image18.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3.wmf"/><Relationship Id="rId3" Type="http://schemas.openxmlformats.org/officeDocument/2006/relationships/oleObject" Target="../embeddings/oleObject6.bin"/><Relationship Id="rId2" Type="http://schemas.openxmlformats.org/officeDocument/2006/relationships/image" Target="../media/image22.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xml"/><Relationship Id="rId3" Type="http://schemas.openxmlformats.org/officeDocument/2006/relationships/image" Target="../media/image24.wmf"/><Relationship Id="rId2" Type="http://schemas.openxmlformats.org/officeDocument/2006/relationships/oleObject" Target="../embeddings/oleObject7.bin"/><Relationship Id="rId1" Type="http://schemas.openxmlformats.org/officeDocument/2006/relationships/hyperlink" Target="https://www.csie.ntu.edu.tw/~cjlin/papers/pgradnmf.pdf"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image" Target="../media/image28.wmf"/><Relationship Id="rId5" Type="http://schemas.openxmlformats.org/officeDocument/2006/relationships/oleObject" Target="../embeddings/oleObject10.bin"/><Relationship Id="rId4" Type="http://schemas.openxmlformats.org/officeDocument/2006/relationships/image" Target="../media/image27.wmf"/><Relationship Id="rId3" Type="http://schemas.openxmlformats.org/officeDocument/2006/relationships/oleObject" Target="../embeddings/oleObject9.bin"/><Relationship Id="rId2" Type="http://schemas.openxmlformats.org/officeDocument/2006/relationships/image" Target="../media/image26.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xml"/><Relationship Id="rId2" Type="http://schemas.openxmlformats.org/officeDocument/2006/relationships/image" Target="../media/image29.wmf"/><Relationship Id="rId1"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30.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xml"/><Relationship Id="rId4" Type="http://schemas.openxmlformats.org/officeDocument/2006/relationships/image" Target="../media/image34.wmf"/><Relationship Id="rId3" Type="http://schemas.openxmlformats.org/officeDocument/2006/relationships/oleObject" Target="../embeddings/oleObject14.bin"/><Relationship Id="rId2" Type="http://schemas.openxmlformats.org/officeDocument/2006/relationships/image" Target="../media/image33.wmf"/><Relationship Id="rId1"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xml"/><Relationship Id="rId2" Type="http://schemas.openxmlformats.org/officeDocument/2006/relationships/image" Target="../media/image35.w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5.xml"/><Relationship Id="rId4" Type="http://schemas.openxmlformats.org/officeDocument/2006/relationships/image" Target="../media/image37.wmf"/><Relationship Id="rId3" Type="http://schemas.openxmlformats.org/officeDocument/2006/relationships/oleObject" Target="../embeddings/oleObject17.bin"/><Relationship Id="rId2" Type="http://schemas.openxmlformats.org/officeDocument/2006/relationships/image" Target="../media/image36.wmf"/><Relationship Id="rId1" Type="http://schemas.openxmlformats.org/officeDocument/2006/relationships/oleObject" Target="../embeddings/oleObject1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21.bin"/><Relationship Id="rId7" Type="http://schemas.openxmlformats.org/officeDocument/2006/relationships/image" Target="../media/image41.wmf"/><Relationship Id="rId6" Type="http://schemas.openxmlformats.org/officeDocument/2006/relationships/oleObject" Target="../embeddings/oleObject20.bin"/><Relationship Id="rId5" Type="http://schemas.openxmlformats.org/officeDocument/2006/relationships/image" Target="../media/image40.wmf"/><Relationship Id="rId4" Type="http://schemas.openxmlformats.org/officeDocument/2006/relationships/oleObject" Target="../embeddings/oleObject19.bin"/><Relationship Id="rId3" Type="http://schemas.openxmlformats.org/officeDocument/2006/relationships/image" Target="../media/image39.png"/><Relationship Id="rId2" Type="http://schemas.openxmlformats.org/officeDocument/2006/relationships/image" Target="../media/image38.wmf"/><Relationship Id="rId13" Type="http://schemas.openxmlformats.org/officeDocument/2006/relationships/vmlDrawing" Target="../drawings/vmlDrawing12.vml"/><Relationship Id="rId12" Type="http://schemas.openxmlformats.org/officeDocument/2006/relationships/slideLayout" Target="../slideLayouts/slideLayout1.xml"/><Relationship Id="rId11" Type="http://schemas.openxmlformats.org/officeDocument/2006/relationships/image" Target="../media/image43.wmf"/><Relationship Id="rId10" Type="http://schemas.openxmlformats.org/officeDocument/2006/relationships/oleObject" Target="../embeddings/oleObject22.bin"/><Relationship Id="rId1"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7.wmf"/><Relationship Id="rId7" Type="http://schemas.openxmlformats.org/officeDocument/2006/relationships/oleObject" Target="../embeddings/oleObject26.bin"/><Relationship Id="rId6" Type="http://schemas.openxmlformats.org/officeDocument/2006/relationships/image" Target="../media/image46.wmf"/><Relationship Id="rId5" Type="http://schemas.openxmlformats.org/officeDocument/2006/relationships/oleObject" Target="../embeddings/oleObject25.bin"/><Relationship Id="rId4" Type="http://schemas.openxmlformats.org/officeDocument/2006/relationships/image" Target="../media/image45.wmf"/><Relationship Id="rId3" Type="http://schemas.openxmlformats.org/officeDocument/2006/relationships/oleObject" Target="../embeddings/oleObject24.bin"/><Relationship Id="rId2" Type="http://schemas.openxmlformats.org/officeDocument/2006/relationships/image" Target="../media/image44.wmf"/><Relationship Id="rId10" Type="http://schemas.openxmlformats.org/officeDocument/2006/relationships/vmlDrawing" Target="../drawings/vmlDrawing13.vml"/><Relationship Id="rId1" Type="http://schemas.openxmlformats.org/officeDocument/2006/relationships/oleObject" Target="../embeddings/oleObject23.bin"/></Relationships>
</file>

<file path=ppt/slides/_rels/slide32.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30.bin"/><Relationship Id="rId7" Type="http://schemas.openxmlformats.org/officeDocument/2006/relationships/image" Target="../media/image51.wmf"/><Relationship Id="rId6" Type="http://schemas.openxmlformats.org/officeDocument/2006/relationships/oleObject" Target="../embeddings/oleObject29.bin"/><Relationship Id="rId5" Type="http://schemas.openxmlformats.org/officeDocument/2006/relationships/image" Target="../media/image50.wmf"/><Relationship Id="rId4" Type="http://schemas.openxmlformats.org/officeDocument/2006/relationships/oleObject" Target="../embeddings/oleObject28.bin"/><Relationship Id="rId3" Type="http://schemas.openxmlformats.org/officeDocument/2006/relationships/image" Target="../media/image49.wmf"/><Relationship Id="rId2" Type="http://schemas.openxmlformats.org/officeDocument/2006/relationships/oleObject" Target="../embeddings/oleObject27.bin"/><Relationship Id="rId11" Type="http://schemas.openxmlformats.org/officeDocument/2006/relationships/vmlDrawing" Target="../drawings/vmlDrawing14.vml"/><Relationship Id="rId10" Type="http://schemas.openxmlformats.org/officeDocument/2006/relationships/slideLayout" Target="../slideLayouts/slideLayout1.xml"/><Relationship Id="rId1" Type="http://schemas.openxmlformats.org/officeDocument/2006/relationships/image" Target="../media/image48.png"/></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image" Target="../media/image55.wmf"/><Relationship Id="rId5" Type="http://schemas.openxmlformats.org/officeDocument/2006/relationships/oleObject" Target="../embeddings/oleObject33.bin"/><Relationship Id="rId4" Type="http://schemas.openxmlformats.org/officeDocument/2006/relationships/image" Target="../media/image54.wmf"/><Relationship Id="rId3" Type="http://schemas.openxmlformats.org/officeDocument/2006/relationships/oleObject" Target="../embeddings/oleObject32.bin"/><Relationship Id="rId2" Type="http://schemas.openxmlformats.org/officeDocument/2006/relationships/image" Target="../media/image53.wmf"/><Relationship Id="rId1"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58.wmf"/><Relationship Id="rId7" Type="http://schemas.openxmlformats.org/officeDocument/2006/relationships/oleObject" Target="../embeddings/oleObject37.bin"/><Relationship Id="rId6" Type="http://schemas.openxmlformats.org/officeDocument/2006/relationships/image" Target="../media/image57.wmf"/><Relationship Id="rId5" Type="http://schemas.openxmlformats.org/officeDocument/2006/relationships/oleObject" Target="../embeddings/oleObject36.bin"/><Relationship Id="rId4" Type="http://schemas.openxmlformats.org/officeDocument/2006/relationships/image" Target="../media/image56.wmf"/><Relationship Id="rId3" Type="http://schemas.openxmlformats.org/officeDocument/2006/relationships/oleObject" Target="../embeddings/oleObject35.bin"/><Relationship Id="rId2" Type="http://schemas.openxmlformats.org/officeDocument/2006/relationships/image" Target="../media/image54.wmf"/><Relationship Id="rId11" Type="http://schemas.openxmlformats.org/officeDocument/2006/relationships/notesSlide" Target="../notesSlides/notesSlide5.xml"/><Relationship Id="rId10" Type="http://schemas.openxmlformats.org/officeDocument/2006/relationships/vmlDrawing" Target="../drawings/vmlDrawing16.vml"/><Relationship Id="rId1"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2.wmf"/><Relationship Id="rId7" Type="http://schemas.openxmlformats.org/officeDocument/2006/relationships/oleObject" Target="../embeddings/oleObject41.bin"/><Relationship Id="rId6" Type="http://schemas.openxmlformats.org/officeDocument/2006/relationships/image" Target="../media/image61.wmf"/><Relationship Id="rId5" Type="http://schemas.openxmlformats.org/officeDocument/2006/relationships/oleObject" Target="../embeddings/oleObject40.bin"/><Relationship Id="rId4" Type="http://schemas.openxmlformats.org/officeDocument/2006/relationships/image" Target="../media/image60.wmf"/><Relationship Id="rId3" Type="http://schemas.openxmlformats.org/officeDocument/2006/relationships/oleObject" Target="../embeddings/oleObject39.bin"/><Relationship Id="rId2" Type="http://schemas.openxmlformats.org/officeDocument/2006/relationships/image" Target="../media/image59.wmf"/><Relationship Id="rId10" Type="http://schemas.openxmlformats.org/officeDocument/2006/relationships/vmlDrawing" Target="../drawings/vmlDrawing17.vml"/><Relationship Id="rId1"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39.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45.bin"/><Relationship Id="rId7" Type="http://schemas.openxmlformats.org/officeDocument/2006/relationships/image" Target="../media/image66.wmf"/><Relationship Id="rId6" Type="http://schemas.openxmlformats.org/officeDocument/2006/relationships/oleObject" Target="../embeddings/oleObject44.bin"/><Relationship Id="rId5" Type="http://schemas.openxmlformats.org/officeDocument/2006/relationships/image" Target="../media/image65.wmf"/><Relationship Id="rId4" Type="http://schemas.openxmlformats.org/officeDocument/2006/relationships/oleObject" Target="../embeddings/oleObject43.bin"/><Relationship Id="rId3" Type="http://schemas.openxmlformats.org/officeDocument/2006/relationships/image" Target="../media/image64.wmf"/><Relationship Id="rId2" Type="http://schemas.openxmlformats.org/officeDocument/2006/relationships/oleObject" Target="../embeddings/oleObject42.bin"/><Relationship Id="rId16" Type="http://schemas.openxmlformats.org/officeDocument/2006/relationships/vmlDrawing" Target="../drawings/vmlDrawing18.vml"/><Relationship Id="rId15" Type="http://schemas.openxmlformats.org/officeDocument/2006/relationships/slideLayout" Target="../slideLayouts/slideLayout1.xml"/><Relationship Id="rId14" Type="http://schemas.openxmlformats.org/officeDocument/2006/relationships/image" Target="../media/image68.wmf"/><Relationship Id="rId13" Type="http://schemas.openxmlformats.org/officeDocument/2006/relationships/oleObject" Target="../embeddings/oleObject46.bin"/><Relationship Id="rId12" Type="http://schemas.openxmlformats.org/officeDocument/2006/relationships/image" Target="../media/image4.png"/><Relationship Id="rId11" Type="http://schemas.openxmlformats.org/officeDocument/2006/relationships/image" Target="../media/image3.png"/><Relationship Id="rId10" Type="http://schemas.openxmlformats.org/officeDocument/2006/relationships/image" Target="../media/image2.png"/><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0.png"/><Relationship Id="rId1" Type="http://schemas.openxmlformats.org/officeDocument/2006/relationships/image" Target="../media/image6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fontScale="92500"/>
          </a:bodyPr>
          <a:lstStyle/>
          <a:p>
            <a:pPr>
              <a:lnSpc>
                <a:spcPts val="4200"/>
              </a:lnSpc>
            </a:pPr>
            <a:r>
              <a:rPr lang="zh-CN" altLang="en-US" sz="3600">
                <a:latin typeface="华文行楷" panose="02010800040101010101" pitchFamily="2" charset="-122"/>
                <a:ea typeface="华文行楷" panose="02010800040101010101" pitchFamily="2" charset="-122"/>
              </a:rPr>
              <a:t>本课件包括演示文稿、示例、代码、题库、视频和声音等内容，北风网和讲师拥有完全知识产权；只限于善意学习者在本课程使用，不得在课程范围外向任何第三方散播。任何其他人或者机构不得盗版、复制、仿造其中的创意和内容，我们保留一切通过法律手段追究违反者的权利。</a:t>
            </a:r>
            <a:endParaRPr lang="en-US" altLang="zh-CN" sz="3600">
              <a:latin typeface="华文行楷" panose="02010800040101010101" pitchFamily="2" charset="-122"/>
              <a:ea typeface="华文行楷" panose="02010800040101010101" pitchFamily="2" charset="-122"/>
            </a:endParaRPr>
          </a:p>
          <a:p>
            <a:pPr>
              <a:lnSpc>
                <a:spcPts val="4200"/>
              </a:lnSpc>
            </a:pPr>
            <a:r>
              <a:rPr lang="zh-CN" altLang="en-US" sz="3600">
                <a:latin typeface="华文行楷" panose="02010800040101010101" pitchFamily="2" charset="-122"/>
                <a:ea typeface="华文行楷" panose="02010800040101010101" pitchFamily="2" charset="-122"/>
              </a:rPr>
              <a:t>课程详情请咨询</a:t>
            </a:r>
            <a:endParaRPr lang="en-US" altLang="zh-CN" sz="36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微信公众号：北风教育</a:t>
            </a:r>
            <a:endParaRPr lang="en-US" altLang="zh-CN" sz="3200">
              <a:latin typeface="华文行楷" panose="02010800040101010101" pitchFamily="2" charset="-122"/>
              <a:ea typeface="华文行楷" panose="02010800040101010101" pitchFamily="2" charset="-122"/>
            </a:endParaRPr>
          </a:p>
          <a:p>
            <a:pPr lvl="1">
              <a:lnSpc>
                <a:spcPts val="4200"/>
              </a:lnSpc>
            </a:pPr>
            <a:r>
              <a:rPr lang="zh-CN" altLang="en-US" sz="3200">
                <a:latin typeface="华文行楷" panose="02010800040101010101" pitchFamily="2" charset="-122"/>
                <a:ea typeface="华文行楷" panose="02010800040101010101" pitchFamily="2" charset="-122"/>
              </a:rPr>
              <a:t>官方网址：</a:t>
            </a:r>
            <a:r>
              <a:rPr lang="en-US" altLang="zh-CN" sz="3200">
                <a:latin typeface="华文行楷" panose="02010800040101010101" pitchFamily="2" charset="-122"/>
                <a:ea typeface="华文行楷" panose="02010800040101010101" pitchFamily="2" charset="-122"/>
              </a:rPr>
              <a:t>http://www.ibeifeng.com/</a:t>
            </a:r>
            <a:endParaRPr lang="zh-CN" altLang="en-US" sz="3200">
              <a:latin typeface="华文行楷" panose="02010800040101010101" pitchFamily="2" charset="-122"/>
              <a:ea typeface="华文行楷" panose="02010800040101010101" pitchFamily="2" charset="-122"/>
            </a:endParaRPr>
          </a:p>
        </p:txBody>
      </p:sp>
      <p:sp>
        <p:nvSpPr>
          <p:cNvPr id="3" name="标题 2"/>
          <p:cNvSpPr>
            <a:spLocks noGrp="1"/>
          </p:cNvSpPr>
          <p:nvPr>
            <p:ph type="title"/>
          </p:nvPr>
        </p:nvSpPr>
        <p:spPr/>
        <p:txBody>
          <a:bodyPr>
            <a:normAutofit/>
          </a:bodyPr>
          <a:lstStyle/>
          <a:p>
            <a:r>
              <a:rPr lang="zh-CN" altLang="en-US" sz="4400"/>
              <a:t>法律声明</a:t>
            </a:r>
            <a:endParaRPr lang="zh-CN" altLang="en-US" sz="4400"/>
          </a:p>
        </p:txBody>
      </p:sp>
      <p:pic>
        <p:nvPicPr>
          <p:cNvPr id="1028" name="Picture 4" descr="http://www.ibeifeng.com/themes/newibeifeng/images/bfjywx.jpg"/>
          <p:cNvPicPr>
            <a:picLocks noChangeAspect="1" noChangeArrowheads="1"/>
          </p:cNvPicPr>
          <p:nvPr/>
        </p:nvPicPr>
        <p:blipFill rotWithShape="1">
          <a:blip r:embed="rId1">
            <a:extLst>
              <a:ext uri="{28A0092B-C50C-407E-A947-70E740481C1C}">
                <a14:useLocalDpi xmlns:a14="http://schemas.microsoft.com/office/drawing/2010/main" val="0"/>
              </a:ext>
            </a:extLst>
          </a:blip>
          <a:srcRect l="10866" t="9333" r="11517" b="24001"/>
          <a:stretch>
            <a:fillRect/>
          </a:stretch>
        </p:blipFill>
        <p:spPr bwMode="auto">
          <a:xfrm>
            <a:off x="8687494" y="4129572"/>
            <a:ext cx="2376265" cy="2376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t>怎样才能生成主题？对文章的主题应该怎么分析？这是主题模型要解决的问题。</a:t>
            </a:r>
            <a:endParaRPr lang="zh-CN" altLang="en-US" sz="2400" dirty="0"/>
          </a:p>
        </p:txBody>
      </p:sp>
      <p:sp>
        <p:nvSpPr>
          <p:cNvPr id="3" name="标题 2"/>
          <p:cNvSpPr>
            <a:spLocks noGrp="1"/>
          </p:cNvSpPr>
          <p:nvPr>
            <p:ph type="title"/>
          </p:nvPr>
        </p:nvSpPr>
        <p:spPr/>
        <p:txBody>
          <a:bodyPr/>
          <a:lstStyle/>
          <a:p>
            <a:r>
              <a:rPr lang="zh-CN" altLang="en-US">
                <a:sym typeface="+mn-ea"/>
              </a:rPr>
              <a:t>主题模型</a:t>
            </a:r>
            <a:endParaRPr lang="zh-CN" altLang="en-US" dirty="0"/>
          </a:p>
        </p:txBody>
      </p:sp>
      <p:pic>
        <p:nvPicPr>
          <p:cNvPr id="2" name="图片 1"/>
          <p:cNvPicPr>
            <a:picLocks noChangeAspect="1"/>
          </p:cNvPicPr>
          <p:nvPr/>
        </p:nvPicPr>
        <p:blipFill>
          <a:blip r:embed="rId1"/>
          <a:stretch>
            <a:fillRect/>
          </a:stretch>
        </p:blipFill>
        <p:spPr>
          <a:xfrm>
            <a:off x="1913355" y="1803400"/>
            <a:ext cx="7181750" cy="1440815"/>
          </a:xfrm>
          <a:prstGeom prst="rect">
            <a:avLst/>
          </a:prstGeom>
        </p:spPr>
      </p:pic>
      <p:pic>
        <p:nvPicPr>
          <p:cNvPr id="5" name="图片 4"/>
          <p:cNvPicPr>
            <a:picLocks noChangeAspect="1"/>
          </p:cNvPicPr>
          <p:nvPr/>
        </p:nvPicPr>
        <p:blipFill>
          <a:blip r:embed="rId2"/>
          <a:stretch>
            <a:fillRect/>
          </a:stretch>
        </p:blipFill>
        <p:spPr>
          <a:xfrm>
            <a:off x="1735959" y="3359225"/>
            <a:ext cx="7537114" cy="22355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SVD</a:t>
            </a:r>
            <a:endParaRPr lang="en-US" altLang="zh-CN"/>
          </a:p>
        </p:txBody>
      </p:sp>
      <p:pic>
        <p:nvPicPr>
          <p:cNvPr id="7" name="图片 6" descr="123"/>
          <p:cNvPicPr>
            <a:picLocks noChangeAspect="1"/>
          </p:cNvPicPr>
          <p:nvPr/>
        </p:nvPicPr>
        <p:blipFill>
          <a:blip r:embed="rId1"/>
          <a:stretch>
            <a:fillRect/>
          </a:stretch>
        </p:blipFill>
        <p:spPr>
          <a:xfrm>
            <a:off x="483870" y="1232535"/>
            <a:ext cx="10817860" cy="4770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对于奇异值,它跟我们特征分解中的特征值类似，在奇异值矩阵中也是按照从大到小排列，而且奇异值的减少特别的快，在很多情况下，前10%甚至1%的奇异值的和就占了全部的奇异值之和的99%以上的比例。也就是说，我们也可以用最大的k个的奇异值和对应的左右奇异向量来近似描述矩阵。</a:t>
            </a:r>
            <a:endParaRPr lang="en-US" altLang="zh-CN"/>
          </a:p>
          <a:p>
            <a:endParaRPr lang="en-US" altLang="zh-CN"/>
          </a:p>
          <a:p>
            <a:r>
              <a:rPr lang="en-US" altLang="zh-CN"/>
              <a:t> </a:t>
            </a:r>
            <a:r>
              <a:rPr lang="zh-CN" altLang="en-US"/>
              <a:t>由于可以使用小矩阵来近似的描述样本信息的这个重要特性，</a:t>
            </a:r>
            <a:r>
              <a:rPr lang="en-US" altLang="zh-CN"/>
              <a:t>SVD</a:t>
            </a:r>
            <a:r>
              <a:rPr lang="zh-CN" altLang="en-US"/>
              <a:t>可以常用于</a:t>
            </a:r>
            <a:r>
              <a:rPr lang="en-US" altLang="zh-CN"/>
              <a:t>PCA</a:t>
            </a:r>
            <a:r>
              <a:rPr lang="zh-CN" altLang="en-US"/>
              <a:t>降维、推荐系统以及主题模型等场景中。</a:t>
            </a:r>
            <a:endParaRPr lang="zh-CN" altLang="en-US"/>
          </a:p>
        </p:txBody>
      </p:sp>
      <p:sp>
        <p:nvSpPr>
          <p:cNvPr id="4" name="标题 3"/>
          <p:cNvSpPr>
            <a:spLocks noGrp="1"/>
          </p:cNvSpPr>
          <p:nvPr>
            <p:ph type="title"/>
          </p:nvPr>
        </p:nvSpPr>
        <p:spPr/>
        <p:txBody>
          <a:bodyPr/>
          <a:p>
            <a:r>
              <a:rPr lang="en-US" altLang="zh-CN"/>
              <a:t>SVD</a:t>
            </a:r>
            <a:r>
              <a:rPr lang="zh-CN" altLang="en-US"/>
              <a:t>的特性</a:t>
            </a:r>
            <a:endParaRPr lang="zh-CN" altLang="en-US"/>
          </a:p>
        </p:txBody>
      </p:sp>
      <p:graphicFrame>
        <p:nvGraphicFramePr>
          <p:cNvPr id="6" name="对象 5">
            <a:hlinkClick r:id="" action="ppaction://ole?verb="/>
          </p:cNvPr>
          <p:cNvGraphicFramePr>
            <a:graphicFrameLocks noChangeAspect="1"/>
          </p:cNvGraphicFramePr>
          <p:nvPr/>
        </p:nvGraphicFramePr>
        <p:xfrm>
          <a:off x="2499043" y="3570288"/>
          <a:ext cx="7191375" cy="866775"/>
        </p:xfrm>
        <a:graphic>
          <a:graphicData uri="http://schemas.openxmlformats.org/presentationml/2006/ole">
            <mc:AlternateContent xmlns:mc="http://schemas.openxmlformats.org/markup-compatibility/2006">
              <mc:Choice xmlns:v="urn:schemas-microsoft-com:vml" Requires="v">
                <p:oleObj spid="_x0000_s1025" name="" r:id="rId1" imgW="2108200" imgH="254000" progId="Equation.KSEE3">
                  <p:embed/>
                </p:oleObj>
              </mc:Choice>
              <mc:Fallback>
                <p:oleObj name="" r:id="rId1" imgW="2108200" imgH="254000" progId="Equation.KSEE3">
                  <p:embed/>
                  <p:pic>
                    <p:nvPicPr>
                      <p:cNvPr id="0" name="图片 1024"/>
                      <p:cNvPicPr/>
                      <p:nvPr/>
                    </p:nvPicPr>
                    <p:blipFill>
                      <a:blip r:embed="rId2"/>
                      <a:stretch>
                        <a:fillRect/>
                      </a:stretch>
                    </p:blipFill>
                    <p:spPr>
                      <a:xfrm>
                        <a:off x="2499043" y="3570288"/>
                        <a:ext cx="7191375" cy="86677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320800"/>
            <a:ext cx="11178540" cy="5018405"/>
          </a:xfrm>
        </p:spPr>
        <p:txBody>
          <a:bodyPr>
            <a:normAutofit lnSpcReduction="20000"/>
          </a:bodyPr>
          <a:p>
            <a:pPr>
              <a:lnSpc>
                <a:spcPct val="150000"/>
              </a:lnSpc>
            </a:pPr>
            <a:r>
              <a:rPr lang="en-US" altLang="zh-CN"/>
              <a:t> </a:t>
            </a:r>
            <a:r>
              <a:rPr lang="zh-CN" altLang="en-US"/>
              <a:t>潜在语义分析</a:t>
            </a:r>
            <a:r>
              <a:rPr lang="en-US" altLang="zh-CN"/>
              <a:t>(Latent Semantic Analysis, LSA)</a:t>
            </a:r>
            <a:r>
              <a:rPr lang="zh-CN" altLang="en-US"/>
              <a:t>，也叫做</a:t>
            </a:r>
            <a:r>
              <a:rPr lang="en-US" altLang="zh-CN"/>
              <a:t>Latent Semantic Indexing, LSI. </a:t>
            </a:r>
            <a:r>
              <a:rPr lang="zh-CN" altLang="en-US"/>
              <a:t>是一种常用的简单的主题模型。</a:t>
            </a:r>
            <a:r>
              <a:rPr lang="en-US" altLang="zh-CN"/>
              <a:t>LSA</a:t>
            </a:r>
            <a:r>
              <a:rPr lang="zh-CN" altLang="en-US"/>
              <a:t>是基于奇异值分解</a:t>
            </a:r>
            <a:r>
              <a:rPr lang="en-US" altLang="zh-CN"/>
              <a:t>(SVD)</a:t>
            </a:r>
            <a:r>
              <a:rPr lang="zh-CN" altLang="en-US"/>
              <a:t>的方法得到文本主题的一种方式。</a:t>
            </a:r>
            <a:endParaRPr lang="zh-CN" altLang="en-US"/>
          </a:p>
          <a:p>
            <a:pPr>
              <a:lnSpc>
                <a:spcPct val="150000"/>
              </a:lnSpc>
            </a:pPr>
            <a:endParaRPr lang="zh-CN" altLang="en-US"/>
          </a:p>
          <a:p>
            <a:pPr>
              <a:lnSpc>
                <a:spcPct val="150000"/>
              </a:lnSpc>
            </a:pPr>
            <a:endParaRPr lang="zh-CN" altLang="en-US"/>
          </a:p>
          <a:p>
            <a:pPr>
              <a:lnSpc>
                <a:spcPct val="150000"/>
              </a:lnSpc>
            </a:pPr>
            <a:r>
              <a:rPr lang="zh-CN" altLang="en-US"/>
              <a:t> 总结：我们输入的有m个文本，每个文本有n个词。而A</a:t>
            </a:r>
            <a:r>
              <a:rPr lang="zh-CN" altLang="en-US" baseline="-25000"/>
              <a:t>ij</a:t>
            </a:r>
            <a:r>
              <a:rPr lang="zh-CN" altLang="en-US"/>
              <a:t>则对应第i个文本的第j个词的特征值。k是我们假设的主题数，一般要比文本数少。SVD分解后，U</a:t>
            </a:r>
            <a:r>
              <a:rPr lang="zh-CN" altLang="en-US" baseline="-25000"/>
              <a:t>il</a:t>
            </a:r>
            <a:r>
              <a:rPr lang="zh-CN" altLang="en-US"/>
              <a:t>对应第i个文本和第l个主题的相关度。V</a:t>
            </a:r>
            <a:r>
              <a:rPr lang="en-US" altLang="zh-CN" baseline="-25000"/>
              <a:t>jm</a:t>
            </a:r>
            <a:r>
              <a:rPr lang="zh-CN" altLang="en-US"/>
              <a:t>对应</a:t>
            </a:r>
            <a:r>
              <a:rPr lang="zh-CN" altLang="en-US">
                <a:sym typeface="+mn-ea"/>
              </a:rPr>
              <a:t>第j个词</a:t>
            </a:r>
            <a:r>
              <a:rPr lang="zh-CN" altLang="en-US"/>
              <a:t>和</a:t>
            </a:r>
            <a:r>
              <a:rPr lang="zh-CN" altLang="en-US">
                <a:sym typeface="+mn-ea"/>
              </a:rPr>
              <a:t>第m个词义</a:t>
            </a:r>
            <a:r>
              <a:rPr lang="zh-CN" altLang="en-US"/>
              <a:t>的相关度。Σ</a:t>
            </a:r>
            <a:r>
              <a:rPr lang="zh-CN" altLang="en-US" baseline="-25000"/>
              <a:t>lm</a:t>
            </a:r>
            <a:r>
              <a:rPr lang="zh-CN" altLang="en-US"/>
              <a:t>对应第l个主题和第m个词义的相关度。</a:t>
            </a:r>
            <a:endParaRPr lang="zh-CN" altLang="en-US"/>
          </a:p>
        </p:txBody>
      </p:sp>
      <p:sp>
        <p:nvSpPr>
          <p:cNvPr id="4" name="标题 3"/>
          <p:cNvSpPr>
            <a:spLocks noGrp="1"/>
          </p:cNvSpPr>
          <p:nvPr>
            <p:ph type="title"/>
          </p:nvPr>
        </p:nvSpPr>
        <p:spPr/>
        <p:txBody>
          <a:bodyPr/>
          <a:p>
            <a:r>
              <a:rPr lang="en-US" altLang="zh-CN"/>
              <a:t>LSA</a:t>
            </a:r>
            <a:endParaRPr lang="en-US" altLang="zh-CN"/>
          </a:p>
        </p:txBody>
      </p:sp>
      <p:graphicFrame>
        <p:nvGraphicFramePr>
          <p:cNvPr id="5" name="对象 4">
            <a:hlinkClick r:id="" action="ppaction://ole?verb="/>
          </p:cNvPr>
          <p:cNvGraphicFramePr>
            <a:graphicFrameLocks noChangeAspect="1"/>
          </p:cNvGraphicFramePr>
          <p:nvPr/>
        </p:nvGraphicFramePr>
        <p:xfrm>
          <a:off x="1396048" y="2996248"/>
          <a:ext cx="4115435" cy="866775"/>
        </p:xfrm>
        <a:graphic>
          <a:graphicData uri="http://schemas.openxmlformats.org/presentationml/2006/ole">
            <mc:AlternateContent xmlns:mc="http://schemas.openxmlformats.org/markup-compatibility/2006">
              <mc:Choice xmlns:v="urn:schemas-microsoft-com:vml" Requires="v">
                <p:oleObj spid="_x0000_s1025" name="" r:id="rId1" imgW="1206500" imgH="254000" progId="Equation.KSEE3">
                  <p:embed/>
                </p:oleObj>
              </mc:Choice>
              <mc:Fallback>
                <p:oleObj name="" r:id="rId1" imgW="1206500" imgH="254000" progId="Equation.KSEE3">
                  <p:embed/>
                  <p:pic>
                    <p:nvPicPr>
                      <p:cNvPr id="0" name="图片 1024"/>
                      <p:cNvPicPr/>
                      <p:nvPr/>
                    </p:nvPicPr>
                    <p:blipFill>
                      <a:blip r:embed="rId2"/>
                      <a:stretch>
                        <a:fillRect/>
                      </a:stretch>
                    </p:blipFill>
                    <p:spPr>
                      <a:xfrm>
                        <a:off x="1396048" y="2996248"/>
                        <a:ext cx="4115435" cy="86677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327458" y="3017838"/>
          <a:ext cx="4072255" cy="823595"/>
        </p:xfrm>
        <a:graphic>
          <a:graphicData uri="http://schemas.openxmlformats.org/presentationml/2006/ole">
            <mc:AlternateContent xmlns:mc="http://schemas.openxmlformats.org/markup-compatibility/2006">
              <mc:Choice xmlns:v="urn:schemas-microsoft-com:vml" Requires="v">
                <p:oleObj spid="_x0000_s2" name="" r:id="rId3" imgW="1193800" imgH="241300" progId="Equation.KSEE3">
                  <p:embed/>
                </p:oleObj>
              </mc:Choice>
              <mc:Fallback>
                <p:oleObj name="" r:id="rId3" imgW="1193800" imgH="241300" progId="Equation.KSEE3">
                  <p:embed/>
                  <p:pic>
                    <p:nvPicPr>
                      <p:cNvPr id="0" name="图片 1024"/>
                      <p:cNvPicPr/>
                      <p:nvPr/>
                    </p:nvPicPr>
                    <p:blipFill>
                      <a:blip r:embed="rId4"/>
                      <a:stretch>
                        <a:fillRect/>
                      </a:stretch>
                    </p:blipFill>
                    <p:spPr>
                      <a:xfrm>
                        <a:off x="6327458" y="3017838"/>
                        <a:ext cx="4072255" cy="82359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09980"/>
            <a:ext cx="11178540" cy="5155565"/>
          </a:xfrm>
        </p:spPr>
        <p:txBody>
          <a:bodyPr/>
          <a:p>
            <a:r>
              <a:rPr lang="en-US" altLang="zh-CN"/>
              <a:t> </a:t>
            </a:r>
            <a:r>
              <a:rPr lang="zh-CN" altLang="en-US"/>
              <a:t>假设有</a:t>
            </a:r>
            <a:r>
              <a:rPr lang="en-US" altLang="zh-CN"/>
              <a:t>10</a:t>
            </a:r>
            <a:r>
              <a:rPr lang="zh-CN" altLang="en-US"/>
              <a:t>个词、</a:t>
            </a:r>
            <a:r>
              <a:rPr lang="en-US" altLang="zh-CN"/>
              <a:t>3</a:t>
            </a:r>
            <a:r>
              <a:rPr lang="zh-CN" altLang="en-US"/>
              <a:t>个文本对应的词频</a:t>
            </a:r>
            <a:r>
              <a:rPr lang="en-US" altLang="zh-CN"/>
              <a:t>TF</a:t>
            </a:r>
            <a:r>
              <a:rPr lang="zh-CN" altLang="en-US"/>
              <a:t>矩阵如下：</a:t>
            </a:r>
            <a:endParaRPr lang="zh-CN" altLang="en-US"/>
          </a:p>
        </p:txBody>
      </p:sp>
      <p:sp>
        <p:nvSpPr>
          <p:cNvPr id="4" name="标题 3"/>
          <p:cNvSpPr>
            <a:spLocks noGrp="1"/>
          </p:cNvSpPr>
          <p:nvPr>
            <p:ph type="title"/>
          </p:nvPr>
        </p:nvSpPr>
        <p:spPr/>
        <p:txBody>
          <a:bodyPr/>
          <a:p>
            <a:r>
              <a:rPr lang="en-US" altLang="zh-CN"/>
              <a:t>LSA</a:t>
            </a:r>
            <a:r>
              <a:rPr lang="zh-CN" altLang="en-US"/>
              <a:t>案例</a:t>
            </a:r>
            <a:endParaRPr lang="zh-CN" altLang="en-US"/>
          </a:p>
        </p:txBody>
      </p:sp>
      <p:pic>
        <p:nvPicPr>
          <p:cNvPr id="5" name="图片 4"/>
          <p:cNvPicPr>
            <a:picLocks noChangeAspect="1"/>
          </p:cNvPicPr>
          <p:nvPr/>
        </p:nvPicPr>
        <p:blipFill>
          <a:blip r:embed="rId1"/>
          <a:stretch>
            <a:fillRect/>
          </a:stretch>
        </p:blipFill>
        <p:spPr>
          <a:xfrm>
            <a:off x="2396490" y="2065020"/>
            <a:ext cx="6240145" cy="41059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84580"/>
            <a:ext cx="11178540" cy="5180965"/>
          </a:xfrm>
        </p:spPr>
        <p:txBody>
          <a:bodyPr/>
          <a:p>
            <a:r>
              <a:rPr lang="en-US" altLang="zh-CN"/>
              <a:t> </a:t>
            </a:r>
            <a:r>
              <a:rPr lang="zh-CN" altLang="en-US"/>
              <a:t>假定主题数为</a:t>
            </a:r>
            <a:r>
              <a:rPr lang="en-US" altLang="zh-CN"/>
              <a:t>2</a:t>
            </a:r>
            <a:r>
              <a:rPr lang="zh-CN" altLang="en-US"/>
              <a:t>，通过</a:t>
            </a:r>
            <a:r>
              <a:rPr lang="en-US" altLang="zh-CN"/>
              <a:t>SVD</a:t>
            </a:r>
            <a:r>
              <a:rPr lang="zh-CN" altLang="en-US"/>
              <a:t>降维后的三个矩阵分布为：</a:t>
            </a:r>
            <a:endParaRPr lang="zh-CN" altLang="en-US"/>
          </a:p>
        </p:txBody>
      </p:sp>
      <p:sp>
        <p:nvSpPr>
          <p:cNvPr id="4" name="标题 3"/>
          <p:cNvSpPr>
            <a:spLocks noGrp="1"/>
          </p:cNvSpPr>
          <p:nvPr>
            <p:ph type="title"/>
          </p:nvPr>
        </p:nvSpPr>
        <p:spPr/>
        <p:txBody>
          <a:bodyPr/>
          <a:p>
            <a:r>
              <a:rPr lang="en-US" altLang="zh-CN">
                <a:sym typeface="+mn-ea"/>
              </a:rPr>
              <a:t>LSA</a:t>
            </a:r>
            <a:r>
              <a:rPr lang="zh-CN" altLang="en-US">
                <a:sym typeface="+mn-ea"/>
              </a:rPr>
              <a:t>案例</a:t>
            </a:r>
            <a:endParaRPr lang="zh-CN" altLang="en-US"/>
          </a:p>
        </p:txBody>
      </p:sp>
      <p:pic>
        <p:nvPicPr>
          <p:cNvPr id="5" name="图片 4"/>
          <p:cNvPicPr>
            <a:picLocks noChangeAspect="1"/>
          </p:cNvPicPr>
          <p:nvPr/>
        </p:nvPicPr>
        <p:blipFill>
          <a:blip r:embed="rId1"/>
          <a:stretch>
            <a:fillRect/>
          </a:stretch>
        </p:blipFill>
        <p:spPr>
          <a:xfrm>
            <a:off x="1558290" y="1904365"/>
            <a:ext cx="8267065" cy="43611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095"/>
            <a:ext cx="11178540" cy="5251450"/>
          </a:xfrm>
        </p:spPr>
        <p:txBody>
          <a:bodyPr/>
          <a:p>
            <a:r>
              <a:rPr lang="en-US" altLang="zh-CN"/>
              <a:t> </a:t>
            </a:r>
            <a:r>
              <a:rPr lang="zh-CN" altLang="en-US"/>
              <a:t>通过</a:t>
            </a:r>
            <a:r>
              <a:rPr lang="en-US" altLang="zh-CN"/>
              <a:t>SVD</a:t>
            </a:r>
            <a:r>
              <a:rPr lang="zh-CN" altLang="en-US"/>
              <a:t>矩阵分解我们可以得到文本、词与主题、语义之间的相关性，但是这个时候计算出来的内容存在负数，我们比较难解释，所以我们可以对</a:t>
            </a:r>
            <a:r>
              <a:rPr lang="en-US" altLang="zh-CN"/>
              <a:t>LSI</a:t>
            </a:r>
            <a:r>
              <a:rPr lang="zh-CN" altLang="en-US"/>
              <a:t>得到文本主题矩阵使用余弦相似度计算文本的相似度的计算。最终我们得到第一个和第三个文档比较相似，和第二个文档不太相似。</a:t>
            </a:r>
            <a:r>
              <a:rPr lang="en-US" altLang="zh-CN"/>
              <a:t>(</a:t>
            </a:r>
            <a:r>
              <a:rPr lang="zh-CN" altLang="en-US"/>
              <a:t>备注：这个时候直接在文本主题矩阵的基础上直接应用聚类算法即可</a:t>
            </a:r>
            <a:r>
              <a:rPr lang="en-US" altLang="zh-CN"/>
              <a:t>)</a:t>
            </a:r>
            <a:endParaRPr lang="en-US" altLang="zh-CN"/>
          </a:p>
        </p:txBody>
      </p:sp>
      <p:sp>
        <p:nvSpPr>
          <p:cNvPr id="4" name="标题 3"/>
          <p:cNvSpPr>
            <a:spLocks noGrp="1"/>
          </p:cNvSpPr>
          <p:nvPr>
            <p:ph type="title"/>
          </p:nvPr>
        </p:nvSpPr>
        <p:spPr/>
        <p:txBody>
          <a:bodyPr/>
          <a:p>
            <a:r>
              <a:rPr lang="en-US" altLang="zh-CN"/>
              <a:t>LSA</a:t>
            </a:r>
            <a:endParaRPr lang="en-US" altLang="zh-CN"/>
          </a:p>
        </p:txBody>
      </p:sp>
      <p:graphicFrame>
        <p:nvGraphicFramePr>
          <p:cNvPr id="5" name="对象 4">
            <a:hlinkClick r:id="" action="ppaction://ole?verb="/>
          </p:cNvPr>
          <p:cNvGraphicFramePr>
            <a:graphicFrameLocks noChangeAspect="1"/>
          </p:cNvGraphicFramePr>
          <p:nvPr/>
        </p:nvGraphicFramePr>
        <p:xfrm>
          <a:off x="533400" y="4032250"/>
          <a:ext cx="10650220" cy="1102995"/>
        </p:xfrm>
        <a:graphic>
          <a:graphicData uri="http://schemas.openxmlformats.org/presentationml/2006/ole">
            <mc:AlternateContent xmlns:mc="http://schemas.openxmlformats.org/markup-compatibility/2006">
              <mc:Choice xmlns:v="urn:schemas-microsoft-com:vml" Requires="v">
                <p:oleObj spid="_x0000_s2049" name="" r:id="rId1" imgW="4660265" imgH="482600" progId="Equation.KSEE3">
                  <p:embed/>
                </p:oleObj>
              </mc:Choice>
              <mc:Fallback>
                <p:oleObj name="" r:id="rId1" imgW="4660265" imgH="482600" progId="Equation.KSEE3">
                  <p:embed/>
                  <p:pic>
                    <p:nvPicPr>
                      <p:cNvPr id="0" name="图片 2048"/>
                      <p:cNvPicPr/>
                      <p:nvPr/>
                    </p:nvPicPr>
                    <p:blipFill>
                      <a:blip r:embed="rId2"/>
                      <a:stretch>
                        <a:fillRect/>
                      </a:stretch>
                    </p:blipFill>
                    <p:spPr>
                      <a:xfrm>
                        <a:off x="533400" y="4032250"/>
                        <a:ext cx="10650220" cy="11029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47371" y="5401945"/>
          <a:ext cx="9984740" cy="1102995"/>
        </p:xfrm>
        <a:graphic>
          <a:graphicData uri="http://schemas.openxmlformats.org/presentationml/2006/ole">
            <mc:AlternateContent xmlns:mc="http://schemas.openxmlformats.org/markup-compatibility/2006">
              <mc:Choice xmlns:v="urn:schemas-microsoft-com:vml" Requires="v">
                <p:oleObj spid="_x0000_s2" name="" r:id="rId3" imgW="4368800" imgH="482600" progId="Equation.KSEE3">
                  <p:embed/>
                </p:oleObj>
              </mc:Choice>
              <mc:Fallback>
                <p:oleObj name="" r:id="rId3" imgW="4368800" imgH="482600" progId="Equation.KSEE3">
                  <p:embed/>
                  <p:pic>
                    <p:nvPicPr>
                      <p:cNvPr id="0" name="图片 2048"/>
                      <p:cNvPicPr/>
                      <p:nvPr/>
                    </p:nvPicPr>
                    <p:blipFill>
                      <a:blip r:embed="rId4"/>
                      <a:stretch>
                        <a:fillRect/>
                      </a:stretch>
                    </p:blipFill>
                    <p:spPr>
                      <a:xfrm>
                        <a:off x="547371" y="5401945"/>
                        <a:ext cx="9984740" cy="1102995"/>
                      </a:xfrm>
                      <a:prstGeom prst="rect">
                        <a:avLst/>
                      </a:prstGeom>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除非数据规模比较小，而且希望快速的粗粒度的找出一些主题分布关系，否则我们一般不会使用</a:t>
            </a:r>
            <a:r>
              <a:rPr lang="en-US" altLang="zh-CN"/>
              <a:t>LSA</a:t>
            </a:r>
            <a:r>
              <a:rPr lang="zh-CN" altLang="en-US"/>
              <a:t>主题模型。</a:t>
            </a:r>
            <a:r>
              <a:rPr lang="en-US" altLang="zh-CN"/>
              <a:t> </a:t>
            </a:r>
            <a:endParaRPr lang="en-US" altLang="zh-CN"/>
          </a:p>
          <a:p>
            <a:r>
              <a:rPr lang="zh-CN" altLang="en-US"/>
              <a:t>优点：</a:t>
            </a:r>
            <a:endParaRPr lang="zh-CN" altLang="en-US"/>
          </a:p>
          <a:p>
            <a:pPr lvl="1"/>
            <a:r>
              <a:rPr lang="zh-CN" altLang="en-US" sz="2200"/>
              <a:t> 原理简单，一次</a:t>
            </a:r>
            <a:r>
              <a:rPr lang="en-US" altLang="zh-CN" sz="2200"/>
              <a:t>SVD</a:t>
            </a:r>
            <a:r>
              <a:rPr lang="zh-CN" altLang="en-US" sz="2200"/>
              <a:t>分解即可得到主题模型，可以同时解决词义的问题。</a:t>
            </a:r>
            <a:endParaRPr lang="zh-CN" altLang="en-US" sz="2200"/>
          </a:p>
          <a:p>
            <a:r>
              <a:rPr lang="zh-CN" altLang="en-US"/>
              <a:t> 缺点：</a:t>
            </a:r>
            <a:endParaRPr lang="zh-CN" altLang="en-US"/>
          </a:p>
          <a:p>
            <a:pPr lvl="1"/>
            <a:r>
              <a:rPr lang="zh-CN" altLang="en-US"/>
              <a:t> </a:t>
            </a:r>
            <a:r>
              <a:rPr lang="en-US" altLang="zh-CN"/>
              <a:t>SVD</a:t>
            </a:r>
            <a:r>
              <a:rPr lang="zh-CN" altLang="en-US"/>
              <a:t>分解的计算非常耗时，对于高维度矩阵做</a:t>
            </a:r>
            <a:r>
              <a:rPr lang="en-US" altLang="zh-CN"/>
              <a:t>SVD</a:t>
            </a:r>
            <a:r>
              <a:rPr lang="zh-CN" altLang="en-US"/>
              <a:t>分解非常困难；</a:t>
            </a:r>
            <a:endParaRPr lang="zh-CN" altLang="en-US"/>
          </a:p>
          <a:p>
            <a:pPr lvl="1"/>
            <a:r>
              <a:rPr lang="zh-CN" altLang="en-US"/>
              <a:t> 主题模型数量的选取对于结果的影响非常大，很难选择合适的</a:t>
            </a:r>
            <a:r>
              <a:rPr lang="en-US" altLang="zh-CN"/>
              <a:t>k</a:t>
            </a:r>
            <a:r>
              <a:rPr lang="zh-CN" altLang="en-US"/>
              <a:t>值；</a:t>
            </a:r>
            <a:endParaRPr lang="zh-CN" altLang="en-US"/>
          </a:p>
          <a:p>
            <a:pPr lvl="1"/>
            <a:r>
              <a:rPr lang="zh-CN" altLang="en-US"/>
              <a:t> </a:t>
            </a:r>
            <a:r>
              <a:rPr lang="en-US" altLang="zh-CN"/>
              <a:t>LSA</a:t>
            </a:r>
            <a:r>
              <a:rPr lang="zh-CN" altLang="en-US"/>
              <a:t>模型不是概率模型，缺乏统计基础，结果难以直观的解释。</a:t>
            </a:r>
            <a:endParaRPr lang="zh-CN" altLang="en-US"/>
          </a:p>
        </p:txBody>
      </p:sp>
      <p:sp>
        <p:nvSpPr>
          <p:cNvPr id="4" name="标题 3"/>
          <p:cNvSpPr>
            <a:spLocks noGrp="1"/>
          </p:cNvSpPr>
          <p:nvPr>
            <p:ph type="title"/>
          </p:nvPr>
        </p:nvSpPr>
        <p:spPr/>
        <p:txBody>
          <a:bodyPr/>
          <a:p>
            <a:r>
              <a:rPr lang="en-US" altLang="zh-CN"/>
              <a:t>LSA</a:t>
            </a:r>
            <a:r>
              <a:rPr lang="zh-CN" altLang="en-US"/>
              <a:t>主题模型总结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非负矩阵分解</a:t>
            </a:r>
            <a:r>
              <a:rPr lang="en-US" altLang="zh-CN"/>
              <a:t>(Non-negative Matrix Factorization, NMF)</a:t>
            </a:r>
            <a:r>
              <a:rPr lang="zh-CN" altLang="en-US"/>
              <a:t>是一种常用的矩阵分解方式，常用于矩阵分解、降维、主题模型等应用场景。</a:t>
            </a:r>
            <a:endParaRPr lang="zh-CN" altLang="en-US"/>
          </a:p>
          <a:p>
            <a:r>
              <a:rPr lang="zh-CN" altLang="en-US"/>
              <a:t> </a:t>
            </a:r>
            <a:r>
              <a:rPr lang="en-US" altLang="zh-CN"/>
              <a:t>NMF</a:t>
            </a:r>
            <a:r>
              <a:rPr lang="zh-CN" altLang="en-US"/>
              <a:t>虽然和</a:t>
            </a:r>
            <a:r>
              <a:rPr lang="en-US" altLang="zh-CN"/>
              <a:t>SVD</a:t>
            </a:r>
            <a:r>
              <a:rPr lang="zh-CN" altLang="en-US"/>
              <a:t>一样都是矩阵分解，但是</a:t>
            </a:r>
            <a:r>
              <a:rPr lang="en-US" altLang="zh-CN"/>
              <a:t>NMF</a:t>
            </a:r>
            <a:r>
              <a:rPr lang="zh-CN" altLang="en-US"/>
              <a:t>不同的是：它的目标希望是将矩阵分解成为两个子矩阵，两个子矩阵中所有的值均大于等于</a:t>
            </a:r>
            <a:r>
              <a:rPr lang="en-US" altLang="zh-CN"/>
              <a:t>0</a:t>
            </a:r>
            <a:r>
              <a:rPr lang="zh-CN" altLang="en-US"/>
              <a:t>。</a:t>
            </a:r>
            <a:endParaRPr lang="zh-CN" altLang="en-US"/>
          </a:p>
          <a:p>
            <a:r>
              <a:rPr lang="zh-CN" altLang="en-US"/>
              <a:t> 参考：</a:t>
            </a:r>
            <a:r>
              <a:rPr lang="zh-CN" altLang="en-US">
                <a:hlinkClick r:id="rId1" action="ppaction://hlinkfile"/>
              </a:rPr>
              <a:t>https://www.csie.ntu.edu.tw/~cjlin/papers/pgradnmf.pdf</a:t>
            </a:r>
            <a:endParaRPr lang="zh-CN" altLang="en-US"/>
          </a:p>
        </p:txBody>
      </p:sp>
      <p:sp>
        <p:nvSpPr>
          <p:cNvPr id="4" name="标题 3"/>
          <p:cNvSpPr>
            <a:spLocks noGrp="1"/>
          </p:cNvSpPr>
          <p:nvPr>
            <p:ph type="title"/>
          </p:nvPr>
        </p:nvSpPr>
        <p:spPr/>
        <p:txBody>
          <a:bodyPr/>
          <a:p>
            <a:r>
              <a:rPr lang="en-US" altLang="zh-CN"/>
              <a:t>NMF	</a:t>
            </a:r>
            <a:endParaRPr lang="en-US" altLang="zh-CN"/>
          </a:p>
        </p:txBody>
      </p:sp>
      <p:graphicFrame>
        <p:nvGraphicFramePr>
          <p:cNvPr id="5" name="对象 4">
            <a:hlinkClick r:id="" action="ppaction://ole?verb="/>
          </p:cNvPr>
          <p:cNvGraphicFramePr>
            <a:graphicFrameLocks noChangeAspect="1"/>
          </p:cNvGraphicFramePr>
          <p:nvPr/>
        </p:nvGraphicFramePr>
        <p:xfrm>
          <a:off x="3803333" y="4608513"/>
          <a:ext cx="3380105" cy="780415"/>
        </p:xfrm>
        <a:graphic>
          <a:graphicData uri="http://schemas.openxmlformats.org/presentationml/2006/ole">
            <mc:AlternateContent xmlns:mc="http://schemas.openxmlformats.org/markup-compatibility/2006">
              <mc:Choice xmlns:v="urn:schemas-microsoft-com:vml" Requires="v">
                <p:oleObj spid="_x0000_s7" name="" r:id="rId2" imgW="990600" imgH="228600" progId="Equation.KSEE3">
                  <p:embed/>
                </p:oleObj>
              </mc:Choice>
              <mc:Fallback>
                <p:oleObj name="" r:id="rId2" imgW="990600" imgH="228600" progId="Equation.KSEE3">
                  <p:embed/>
                  <p:pic>
                    <p:nvPicPr>
                      <p:cNvPr id="0" name="图片 1024"/>
                      <p:cNvPicPr/>
                      <p:nvPr/>
                    </p:nvPicPr>
                    <p:blipFill>
                      <a:blip r:embed="rId3"/>
                      <a:stretch>
                        <a:fillRect/>
                      </a:stretch>
                    </p:blipFill>
                    <p:spPr>
                      <a:xfrm>
                        <a:off x="3803333" y="4608513"/>
                        <a:ext cx="3380105" cy="78041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在</a:t>
            </a:r>
            <a:r>
              <a:rPr lang="en-US" altLang="zh-CN"/>
              <a:t>NMF</a:t>
            </a:r>
            <a:r>
              <a:rPr lang="zh-CN" altLang="en-US"/>
              <a:t>中求解出来的</a:t>
            </a:r>
            <a:r>
              <a:rPr lang="en-US" altLang="zh-CN"/>
              <a:t>W</a:t>
            </a:r>
            <a:r>
              <a:rPr lang="zh-CN" altLang="en-US"/>
              <a:t>和</a:t>
            </a:r>
            <a:r>
              <a:rPr lang="en-US" altLang="zh-CN"/>
              <a:t>H</a:t>
            </a:r>
            <a:r>
              <a:rPr lang="zh-CN" altLang="en-US"/>
              <a:t>，分别体现的是文本和主题的概率相关度，以及词和主题的概率相关度；</a:t>
            </a:r>
            <a:endParaRPr lang="zh-CN" altLang="en-US"/>
          </a:p>
        </p:txBody>
      </p:sp>
      <p:sp>
        <p:nvSpPr>
          <p:cNvPr id="4" name="标题 3"/>
          <p:cNvSpPr>
            <a:spLocks noGrp="1"/>
          </p:cNvSpPr>
          <p:nvPr>
            <p:ph type="title"/>
          </p:nvPr>
        </p:nvSpPr>
        <p:spPr/>
        <p:txBody>
          <a:bodyPr/>
          <a:p>
            <a:r>
              <a:rPr lang="en-US" altLang="zh-CN"/>
              <a:t>NMF</a:t>
            </a:r>
            <a:endParaRPr lang="en-US" altLang="zh-CN"/>
          </a:p>
        </p:txBody>
      </p:sp>
      <p:pic>
        <p:nvPicPr>
          <p:cNvPr id="5" name="图片 4"/>
          <p:cNvPicPr>
            <a:picLocks noChangeAspect="1"/>
          </p:cNvPicPr>
          <p:nvPr/>
        </p:nvPicPr>
        <p:blipFill>
          <a:blip r:embed="rId1"/>
          <a:stretch>
            <a:fillRect/>
          </a:stretch>
        </p:blipFill>
        <p:spPr>
          <a:xfrm>
            <a:off x="1806575" y="2709545"/>
            <a:ext cx="7733030" cy="3017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5"/>
          <p:cNvSpPr txBox="1">
            <a:spLocks noChangeArrowheads="1"/>
          </p:cNvSpPr>
          <p:nvPr/>
        </p:nvSpPr>
        <p:spPr bwMode="auto">
          <a:xfrm>
            <a:off x="2363699" y="4810815"/>
            <a:ext cx="5839332"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eaLnBrk="1" hangingPunct="1">
              <a:defRPr/>
            </a:pPr>
            <a:r>
              <a:rPr lang="zh-CN" altLang="en-US" sz="28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上海育创网络科技有限公司</a:t>
            </a:r>
            <a:endParaRPr lang="zh-CN" altLang="en-US" sz="32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82361" y="-4850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rot="13277834">
            <a:off x="-6734022" y="1631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5" name="矩形 14"/>
          <p:cNvSpPr/>
          <p:nvPr/>
        </p:nvSpPr>
        <p:spPr>
          <a:xfrm rot="13277834">
            <a:off x="9311045" y="7245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8" name="矩形 17"/>
          <p:cNvSpPr/>
          <p:nvPr/>
        </p:nvSpPr>
        <p:spPr>
          <a:xfrm rot="13277834">
            <a:off x="9953863" y="5764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2" name="矩形 21"/>
          <p:cNvSpPr/>
          <p:nvPr/>
        </p:nvSpPr>
        <p:spPr>
          <a:xfrm rot="13277834">
            <a:off x="1916252" y="9245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7" name="标题 1"/>
          <p:cNvSpPr txBox="1"/>
          <p:nvPr/>
        </p:nvSpPr>
        <p:spPr>
          <a:xfrm>
            <a:off x="0" y="1177175"/>
            <a:ext cx="12192000" cy="840468"/>
          </a:xfrm>
          <a:prstGeom prst="rect">
            <a:avLst/>
          </a:prstGeom>
          <a:solidFill>
            <a:srgbClr val="0096F0"/>
          </a:solidFill>
          <a:ln>
            <a:noFill/>
          </a:ln>
        </p:spPr>
        <p:txBody>
          <a:bodyPr anchor="b">
            <a:normAutofit fontScale="97500"/>
          </a:bodyPr>
          <a:lstStyle>
            <a:lvl1pPr algn="ctr" defTabSz="914400" rtl="0" eaLnBrk="1" latinLnBrk="0" hangingPunct="1">
              <a:lnSpc>
                <a:spcPct val="90000"/>
              </a:lnSpc>
              <a:spcBef>
                <a:spcPct val="0"/>
              </a:spcBef>
              <a:buNone/>
              <a:defRPr sz="4800" kern="1200">
                <a:solidFill>
                  <a:schemeClr val="tx1"/>
                </a:solidFill>
                <a:latin typeface="微软雅黑" panose="020B0503020204020204" pitchFamily="34" charset="-122"/>
                <a:ea typeface="微软雅黑" panose="020B0503020204020204" pitchFamily="34" charset="-122"/>
                <a:cs typeface="+mj-cs"/>
              </a:defRPr>
            </a:lvl1pPr>
          </a:lstStyle>
          <a:p>
            <a:pPr lvl="0" eaLnBrk="1" hangingPunct="1"/>
            <a:r>
              <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rPr>
              <a:t>人工智能之机器学习</a:t>
            </a:r>
            <a:endParaRPr lang="zh-CN" altLang="en-US" dirty="0">
              <a:solidFill>
                <a:schemeClr val="tx1">
                  <a:lumMod val="75000"/>
                  <a:lumOff val="25000"/>
                </a:schemeClr>
              </a:solidFill>
              <a:effectLst>
                <a:outerShdw blurRad="50800" dist="38100" dir="2700000" algn="tl" rotWithShape="0">
                  <a:prstClr val="black">
                    <a:alpha val="40000"/>
                  </a:prstClr>
                </a:outerShdw>
              </a:effectLst>
              <a:cs typeface="+mn-cs"/>
              <a:sym typeface="+mn-ea"/>
            </a:endParaRPr>
          </a:p>
        </p:txBody>
      </p:sp>
      <p:pic>
        <p:nvPicPr>
          <p:cNvPr id="8" name="图片 1" descr="wps9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682990" y="4775413"/>
            <a:ext cx="1673860" cy="608330"/>
          </a:xfrm>
          <a:prstGeom prst="rect">
            <a:avLst/>
          </a:prstGeom>
          <a:noFill/>
          <a:ln>
            <a:noFill/>
          </a:ln>
        </p:spPr>
      </p:pic>
      <p:sp>
        <p:nvSpPr>
          <p:cNvPr id="10" name="副标题 2"/>
          <p:cNvSpPr>
            <a:spLocks noGrp="1"/>
          </p:cNvSpPr>
          <p:nvPr>
            <p:ph type="subTitle" idx="4294967295"/>
          </p:nvPr>
        </p:nvSpPr>
        <p:spPr>
          <a:xfrm>
            <a:off x="2980690" y="2637790"/>
            <a:ext cx="6593205" cy="1655445"/>
          </a:xfrm>
          <a:ln w="9525">
            <a:noFill/>
            <a:miter/>
          </a:ln>
        </p:spPr>
        <p:txBody>
          <a:bodyPr vert="horz" wrap="square" lIns="91440" tIns="45720" rIns="91440" bIns="45720" anchor="t">
            <a:normAutofit/>
          </a:bodyP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eaLnBrk="1" hangingPunct="1"/>
            <a:r>
              <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主题模型</a:t>
            </a:r>
            <a:endParaRPr lang="zh-CN" altLang="en-US" sz="4000" b="1"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a:p>
            <a:pPr lvl="0" eaLnBrk="1" hangingPunct="1"/>
            <a:r>
              <a:rPr lang="zh-CN" altLang="en-US"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主讲人：</a:t>
            </a:r>
            <a:r>
              <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Gerry</a:t>
            </a:r>
            <a:endParaRPr lang="en-US" altLang="zh-CN" sz="2400" dirty="0">
              <a:solidFill>
                <a:schemeClr val="tx1">
                  <a:lumMod val="75000"/>
                  <a:lumOff val="25000"/>
                </a:schemeClr>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309361" y="-4723502"/>
            <a:ext cx="3420430" cy="116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rot="13277834">
            <a:off x="-6607022" y="1758648"/>
            <a:ext cx="10010509" cy="47616"/>
          </a:xfrm>
          <a:prstGeom prst="rect">
            <a:avLst/>
          </a:prstGeom>
          <a:solidFill>
            <a:srgbClr val="FD6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19" name="矩形 18"/>
          <p:cNvSpPr/>
          <p:nvPr/>
        </p:nvSpPr>
        <p:spPr>
          <a:xfrm rot="13277834">
            <a:off x="9438045" y="7372596"/>
            <a:ext cx="2890302" cy="14126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0" name="矩形 19"/>
          <p:cNvSpPr/>
          <p:nvPr/>
        </p:nvSpPr>
        <p:spPr>
          <a:xfrm rot="13277834">
            <a:off x="10080863" y="5891732"/>
            <a:ext cx="10010509" cy="4920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
        <p:nvSpPr>
          <p:cNvPr id="21" name="矩形 20"/>
          <p:cNvSpPr/>
          <p:nvPr/>
        </p:nvSpPr>
        <p:spPr>
          <a:xfrm rot="13277834">
            <a:off x="2043252" y="9372476"/>
            <a:ext cx="10008921" cy="49203"/>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1" hangingPunct="1">
              <a:spcBef>
                <a:spcPts val="0"/>
              </a:spcBef>
              <a:spcAft>
                <a:spcPts val="0"/>
              </a:spcAft>
              <a:defRPr/>
            </a:pPr>
            <a:endParaRPr lang="zh-CN"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25220"/>
            <a:ext cx="11178540" cy="5140325"/>
          </a:xfrm>
        </p:spPr>
        <p:txBody>
          <a:bodyPr/>
          <a:p>
            <a:r>
              <a:rPr lang="en-US" altLang="zh-CN"/>
              <a:t> NMF</a:t>
            </a:r>
            <a:r>
              <a:rPr lang="zh-CN" altLang="en-US"/>
              <a:t>的期望是找到两个</a:t>
            </a:r>
            <a:r>
              <a:rPr lang="en-US" altLang="zh-CN"/>
              <a:t>W</a:t>
            </a:r>
            <a:r>
              <a:rPr lang="zh-CN" altLang="en-US"/>
              <a:t>、</a:t>
            </a:r>
            <a:r>
              <a:rPr lang="en-US" altLang="zh-CN"/>
              <a:t>H</a:t>
            </a:r>
            <a:r>
              <a:rPr lang="zh-CN" altLang="en-US"/>
              <a:t>矩阵，使得</a:t>
            </a:r>
            <a:r>
              <a:rPr lang="en-US" altLang="zh-CN"/>
              <a:t>WH</a:t>
            </a:r>
            <a:r>
              <a:rPr lang="zh-CN" altLang="en-US"/>
              <a:t>的矩阵乘积结果和对应的原矩阵</a:t>
            </a:r>
            <a:r>
              <a:rPr lang="en-US" altLang="zh-CN"/>
              <a:t>V</a:t>
            </a:r>
            <a:r>
              <a:rPr lang="zh-CN" altLang="en-US"/>
              <a:t>对应位置的值相比误差尽可能的小。</a:t>
            </a:r>
            <a:endParaRPr lang="zh-CN" altLang="en-US"/>
          </a:p>
        </p:txBody>
      </p:sp>
      <p:sp>
        <p:nvSpPr>
          <p:cNvPr id="4" name="标题 3"/>
          <p:cNvSpPr>
            <a:spLocks noGrp="1"/>
          </p:cNvSpPr>
          <p:nvPr>
            <p:ph type="title"/>
          </p:nvPr>
        </p:nvSpPr>
        <p:spPr/>
        <p:txBody>
          <a:bodyPr/>
          <a:p>
            <a:r>
              <a:rPr lang="en-US" altLang="zh-CN"/>
              <a:t>NMF</a:t>
            </a:r>
            <a:endParaRPr lang="en-US" altLang="zh-CN"/>
          </a:p>
        </p:txBody>
      </p:sp>
      <p:graphicFrame>
        <p:nvGraphicFramePr>
          <p:cNvPr id="2" name="对象 1">
            <a:hlinkClick r:id="" action="ppaction://ole?verb="/>
          </p:cNvPr>
          <p:cNvGraphicFramePr>
            <a:graphicFrameLocks noChangeAspect="1"/>
          </p:cNvGraphicFramePr>
          <p:nvPr/>
        </p:nvGraphicFramePr>
        <p:xfrm>
          <a:off x="3408680" y="2240915"/>
          <a:ext cx="5201285" cy="1005840"/>
        </p:xfrm>
        <a:graphic>
          <a:graphicData uri="http://schemas.openxmlformats.org/presentationml/2006/ole">
            <mc:AlternateContent xmlns:mc="http://schemas.openxmlformats.org/markup-compatibility/2006">
              <mc:Choice xmlns:v="urn:schemas-microsoft-com:vml" Requires="v">
                <p:oleObj spid="_x0000_s1025" name="" r:id="rId1" imgW="2298700" imgH="444500" progId="Equation.KSEE3">
                  <p:embed/>
                </p:oleObj>
              </mc:Choice>
              <mc:Fallback>
                <p:oleObj name="" r:id="rId1" imgW="2298700" imgH="444500" progId="Equation.KSEE3">
                  <p:embed/>
                  <p:pic>
                    <p:nvPicPr>
                      <p:cNvPr id="0" name="图片 1024"/>
                      <p:cNvPicPr/>
                      <p:nvPr/>
                    </p:nvPicPr>
                    <p:blipFill>
                      <a:blip r:embed="rId2"/>
                      <a:stretch>
                        <a:fillRect/>
                      </a:stretch>
                    </p:blipFill>
                    <p:spPr>
                      <a:xfrm>
                        <a:off x="3408680" y="2240915"/>
                        <a:ext cx="5201285" cy="100584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408680" y="3367405"/>
          <a:ext cx="6080125" cy="656590"/>
        </p:xfrm>
        <a:graphic>
          <a:graphicData uri="http://schemas.openxmlformats.org/presentationml/2006/ole">
            <mc:AlternateContent xmlns:mc="http://schemas.openxmlformats.org/markup-compatibility/2006">
              <mc:Choice xmlns:v="urn:schemas-microsoft-com:vml" Requires="v">
                <p:oleObj spid="_x0000_s1026" name="" r:id="rId3" imgW="2234565" imgH="241300" progId="Equation.KSEE3">
                  <p:embed/>
                </p:oleObj>
              </mc:Choice>
              <mc:Fallback>
                <p:oleObj name="" r:id="rId3" imgW="2234565" imgH="241300" progId="Equation.KSEE3">
                  <p:embed/>
                  <p:pic>
                    <p:nvPicPr>
                      <p:cNvPr id="0" name="图片 1025"/>
                      <p:cNvPicPr/>
                      <p:nvPr/>
                    </p:nvPicPr>
                    <p:blipFill>
                      <a:blip r:embed="rId4"/>
                      <a:stretch>
                        <a:fillRect/>
                      </a:stretch>
                    </p:blipFill>
                    <p:spPr>
                      <a:xfrm>
                        <a:off x="3408680" y="3367405"/>
                        <a:ext cx="6080125" cy="6565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408680" y="4109085"/>
          <a:ext cx="5949315" cy="1318260"/>
        </p:xfrm>
        <a:graphic>
          <a:graphicData uri="http://schemas.openxmlformats.org/presentationml/2006/ole">
            <mc:AlternateContent xmlns:mc="http://schemas.openxmlformats.org/markup-compatibility/2006">
              <mc:Choice xmlns:v="urn:schemas-microsoft-com:vml" Requires="v">
                <p:oleObj spid="_x0000_s1027" name="" r:id="rId5" imgW="2005965" imgH="444500" progId="Equation.KSEE3">
                  <p:embed/>
                </p:oleObj>
              </mc:Choice>
              <mc:Fallback>
                <p:oleObj name="" r:id="rId5" imgW="2005965" imgH="444500" progId="Equation.KSEE3">
                  <p:embed/>
                  <p:pic>
                    <p:nvPicPr>
                      <p:cNvPr id="0" name="图片 1026"/>
                      <p:cNvPicPr/>
                      <p:nvPr/>
                    </p:nvPicPr>
                    <p:blipFill>
                      <a:blip r:embed="rId6"/>
                      <a:stretch>
                        <a:fillRect/>
                      </a:stretch>
                    </p:blipFill>
                    <p:spPr>
                      <a:xfrm>
                        <a:off x="3408680" y="4109085"/>
                        <a:ext cx="5949315" cy="131826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NMF</a:t>
            </a:r>
            <a:r>
              <a:rPr lang="zh-CN" altLang="en-US"/>
              <a:t>的目标函数中总共包含了</a:t>
            </a:r>
            <a:r>
              <a:rPr lang="en-US" altLang="zh-CN"/>
              <a:t>m*k+k*n</a:t>
            </a:r>
            <a:r>
              <a:rPr lang="zh-CN" altLang="en-US"/>
              <a:t>个参数，可以直接使用梯度下降法或者拟牛顿法来进行求解。</a:t>
            </a:r>
            <a:endParaRPr lang="zh-CN" altLang="en-US"/>
          </a:p>
        </p:txBody>
      </p:sp>
      <p:sp>
        <p:nvSpPr>
          <p:cNvPr id="4" name="标题 3"/>
          <p:cNvSpPr>
            <a:spLocks noGrp="1"/>
          </p:cNvSpPr>
          <p:nvPr>
            <p:ph type="title"/>
          </p:nvPr>
        </p:nvSpPr>
        <p:spPr/>
        <p:txBody>
          <a:bodyPr/>
          <a:p>
            <a:r>
              <a:rPr lang="en-US" altLang="zh-CN"/>
              <a:t>NMF</a:t>
            </a:r>
            <a:endParaRPr lang="en-US" altLang="zh-CN"/>
          </a:p>
        </p:txBody>
      </p:sp>
      <p:graphicFrame>
        <p:nvGraphicFramePr>
          <p:cNvPr id="2" name="对象 1">
            <a:hlinkClick r:id="" action="ppaction://ole?verb="/>
          </p:cNvPr>
          <p:cNvGraphicFramePr>
            <a:graphicFrameLocks noChangeAspect="1"/>
          </p:cNvGraphicFramePr>
          <p:nvPr/>
        </p:nvGraphicFramePr>
        <p:xfrm>
          <a:off x="2157730" y="2552065"/>
          <a:ext cx="7030720" cy="1509395"/>
        </p:xfrm>
        <a:graphic>
          <a:graphicData uri="http://schemas.openxmlformats.org/presentationml/2006/ole">
            <mc:AlternateContent xmlns:mc="http://schemas.openxmlformats.org/markup-compatibility/2006">
              <mc:Choice xmlns:v="urn:schemas-microsoft-com:vml" Requires="v">
                <p:oleObj spid="_x0000_s2049" name="" r:id="rId1" imgW="2247900" imgH="482600" progId="Equation.KSEE3">
                  <p:embed/>
                </p:oleObj>
              </mc:Choice>
              <mc:Fallback>
                <p:oleObj name="" r:id="rId1" imgW="2247900" imgH="482600" progId="Equation.KSEE3">
                  <p:embed/>
                  <p:pic>
                    <p:nvPicPr>
                      <p:cNvPr id="0" name="图片 2048"/>
                      <p:cNvPicPr/>
                      <p:nvPr/>
                    </p:nvPicPr>
                    <p:blipFill>
                      <a:blip r:embed="rId2"/>
                      <a:stretch>
                        <a:fillRect/>
                      </a:stretch>
                    </p:blipFill>
                    <p:spPr>
                      <a:xfrm>
                        <a:off x="2157730" y="2552065"/>
                        <a:ext cx="7030720" cy="150939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为了防止过拟合，也可以在</a:t>
            </a:r>
            <a:r>
              <a:rPr lang="en-US" altLang="zh-CN"/>
              <a:t>NMF</a:t>
            </a:r>
            <a:r>
              <a:rPr lang="zh-CN" altLang="en-US"/>
              <a:t>的目标函数的基础上添加一个正则化项</a:t>
            </a:r>
            <a:endParaRPr lang="zh-CN" altLang="en-US"/>
          </a:p>
          <a:p>
            <a:endParaRPr lang="zh-CN" altLang="en-US"/>
          </a:p>
          <a:p>
            <a:endParaRPr lang="zh-CN" altLang="en-US"/>
          </a:p>
          <a:p>
            <a:r>
              <a:rPr lang="zh-CN" altLang="en-US"/>
              <a:t> 但是当加入</a:t>
            </a:r>
            <a:r>
              <a:rPr lang="en-US" altLang="zh-CN"/>
              <a:t>L1</a:t>
            </a:r>
            <a:r>
              <a:rPr lang="zh-CN" altLang="en-US"/>
              <a:t>正则项后，由于没法求解出正常的导函数出来</a:t>
            </a:r>
            <a:r>
              <a:rPr lang="en-US" altLang="zh-CN"/>
              <a:t>(</a:t>
            </a:r>
            <a:r>
              <a:rPr lang="zh-CN" altLang="en-US"/>
              <a:t>导函数不是连续的</a:t>
            </a:r>
            <a:r>
              <a:rPr lang="en-US" altLang="zh-CN"/>
              <a:t>)</a:t>
            </a:r>
            <a:r>
              <a:rPr lang="zh-CN" altLang="en-US"/>
              <a:t>，也就没法使用梯度下降法和拟牛顿法求解参数，此时一般采用坐标轴下降法来进行参数的求解。</a:t>
            </a:r>
            <a:endParaRPr lang="zh-CN" altLang="en-US"/>
          </a:p>
        </p:txBody>
      </p:sp>
      <p:sp>
        <p:nvSpPr>
          <p:cNvPr id="4" name="标题 3"/>
          <p:cNvSpPr>
            <a:spLocks noGrp="1"/>
          </p:cNvSpPr>
          <p:nvPr>
            <p:ph type="title"/>
          </p:nvPr>
        </p:nvSpPr>
        <p:spPr/>
        <p:txBody>
          <a:bodyPr/>
          <a:p>
            <a:r>
              <a:rPr lang="en-US" altLang="zh-CN"/>
              <a:t>NMF</a:t>
            </a:r>
            <a:endParaRPr lang="en-US" altLang="zh-CN"/>
          </a:p>
        </p:txBody>
      </p:sp>
      <p:graphicFrame>
        <p:nvGraphicFramePr>
          <p:cNvPr id="2" name="对象 1">
            <a:hlinkClick r:id="" action="ppaction://ole?verb="/>
          </p:cNvPr>
          <p:cNvGraphicFramePr>
            <a:graphicFrameLocks noChangeAspect="1"/>
          </p:cNvGraphicFramePr>
          <p:nvPr/>
        </p:nvGraphicFramePr>
        <p:xfrm>
          <a:off x="1109980" y="2107565"/>
          <a:ext cx="10026015" cy="1029335"/>
        </p:xfrm>
        <a:graphic>
          <a:graphicData uri="http://schemas.openxmlformats.org/presentationml/2006/ole">
            <mc:AlternateContent xmlns:mc="http://schemas.openxmlformats.org/markup-compatibility/2006">
              <mc:Choice xmlns:v="urn:schemas-microsoft-com:vml" Requires="v">
                <p:oleObj spid="_x0000_s3073" name="" r:id="rId1" imgW="3834765" imgH="393700" progId="Equation.KSEE3">
                  <p:embed/>
                </p:oleObj>
              </mc:Choice>
              <mc:Fallback>
                <p:oleObj name="" r:id="rId1" imgW="3834765" imgH="393700" progId="Equation.KSEE3">
                  <p:embed/>
                  <p:pic>
                    <p:nvPicPr>
                      <p:cNvPr id="0" name="图片 3072"/>
                      <p:cNvPicPr/>
                      <p:nvPr/>
                    </p:nvPicPr>
                    <p:blipFill>
                      <a:blip r:embed="rId2"/>
                      <a:stretch>
                        <a:fillRect/>
                      </a:stretch>
                    </p:blipFill>
                    <p:spPr>
                      <a:xfrm>
                        <a:off x="1109980" y="2107565"/>
                        <a:ext cx="10026015" cy="102933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22680"/>
            <a:ext cx="11178540" cy="5142865"/>
          </a:xfrm>
        </p:spPr>
        <p:txBody>
          <a:bodyPr/>
          <a:p>
            <a:r>
              <a:rPr lang="en-US" altLang="zh-CN"/>
              <a:t> </a:t>
            </a:r>
            <a:r>
              <a:rPr lang="zh-CN" altLang="en-US"/>
              <a:t>坐标轴下降法</a:t>
            </a:r>
            <a:r>
              <a:rPr lang="en-US" altLang="zh-CN"/>
              <a:t>(Coordinate Descent</a:t>
            </a:r>
            <a:r>
              <a:rPr lang="zh-CN" altLang="en-US"/>
              <a:t>， </a:t>
            </a:r>
            <a:r>
              <a:rPr lang="en-US" altLang="zh-CN"/>
              <a:t>CD)</a:t>
            </a:r>
            <a:r>
              <a:rPr lang="zh-CN" altLang="en-US"/>
              <a:t>是一种迭代法，通过启发式的方法一步步的迭代求解函数的最小值，和梯度下降法</a:t>
            </a:r>
            <a:r>
              <a:rPr lang="en-US" altLang="zh-CN"/>
              <a:t>(GD)</a:t>
            </a:r>
            <a:r>
              <a:rPr lang="zh-CN" altLang="en-US"/>
              <a:t>不同的时候，坐标轴下降法是沿着坐标轴的方向去下降，而不是采用梯度的负方向下降。</a:t>
            </a:r>
            <a:endParaRPr lang="zh-CN" altLang="en-US"/>
          </a:p>
        </p:txBody>
      </p:sp>
      <p:sp>
        <p:nvSpPr>
          <p:cNvPr id="4" name="标题 3"/>
          <p:cNvSpPr>
            <a:spLocks noGrp="1"/>
          </p:cNvSpPr>
          <p:nvPr>
            <p:ph type="title"/>
          </p:nvPr>
        </p:nvSpPr>
        <p:spPr/>
        <p:txBody>
          <a:bodyPr/>
          <a:p>
            <a:r>
              <a:rPr lang="zh-CN" altLang="en-US"/>
              <a:t>坐标轴下降法</a:t>
            </a:r>
            <a:endParaRPr lang="zh-CN" altLang="en-US"/>
          </a:p>
        </p:txBody>
      </p:sp>
      <p:pic>
        <p:nvPicPr>
          <p:cNvPr id="5" name="图片 4"/>
          <p:cNvPicPr>
            <a:picLocks noChangeAspect="1"/>
          </p:cNvPicPr>
          <p:nvPr/>
        </p:nvPicPr>
        <p:blipFill>
          <a:blip r:embed="rId1"/>
          <a:stretch>
            <a:fillRect/>
          </a:stretch>
        </p:blipFill>
        <p:spPr>
          <a:xfrm>
            <a:off x="3006725" y="2807970"/>
            <a:ext cx="5050790" cy="37884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095"/>
            <a:ext cx="11178540" cy="5251450"/>
          </a:xfrm>
        </p:spPr>
        <p:txBody>
          <a:bodyPr/>
          <a:p>
            <a:r>
              <a:rPr lang="en-US" altLang="zh-CN"/>
              <a:t> </a:t>
            </a:r>
            <a:r>
              <a:rPr lang="zh-CN" altLang="en-US"/>
              <a:t>坐标轴下降法利用</a:t>
            </a:r>
            <a:r>
              <a:rPr lang="en-US" altLang="zh-CN"/>
              <a:t>EM</a:t>
            </a:r>
            <a:r>
              <a:rPr lang="zh-CN" altLang="en-US"/>
              <a:t>算法的思想，在参数更新过程中，每次均先固定</a:t>
            </a:r>
            <a:r>
              <a:rPr lang="en-US" altLang="zh-CN"/>
              <a:t>m-1</a:t>
            </a:r>
            <a:r>
              <a:rPr lang="zh-CN" altLang="en-US"/>
              <a:t>个参数值，求解剩下的一个参数的局部最优解；然后进行迭代式的更新操作。</a:t>
            </a:r>
            <a:endParaRPr lang="zh-CN" altLang="en-US"/>
          </a:p>
          <a:p>
            <a:r>
              <a:rPr lang="zh-CN" altLang="en-US"/>
              <a:t> 坐标轴下降法的核心思想是多变量函数</a:t>
            </a:r>
            <a:r>
              <a:rPr lang="en-US" altLang="zh-CN"/>
              <a:t>F(X)</a:t>
            </a:r>
            <a:r>
              <a:rPr lang="zh-CN" altLang="en-US"/>
              <a:t>可以通过每次沿着一个方向优化来获取最小值；其数学依据是：对于一个可微凸函数</a:t>
            </a:r>
            <a:r>
              <a:rPr lang="en-US" altLang="zh-CN"/>
              <a:t>f(</a:t>
            </a:r>
            <a:r>
              <a:rPr lang="en-US" altLang="zh-CN">
                <a:latin typeface="Arial" panose="020B0604020202020204" pitchFamily="34" charset="0"/>
              </a:rPr>
              <a:t>θ</a:t>
            </a:r>
            <a:r>
              <a:rPr lang="en-US" altLang="zh-CN"/>
              <a:t>)</a:t>
            </a:r>
            <a:r>
              <a:rPr lang="zh-CN" altLang="en-US"/>
              <a:t>，其中</a:t>
            </a:r>
            <a:r>
              <a:rPr lang="en-US" altLang="zh-CN">
                <a:latin typeface="Arial" panose="020B0604020202020204" pitchFamily="34" charset="0"/>
                <a:sym typeface="+mn-ea"/>
              </a:rPr>
              <a:t>θ</a:t>
            </a:r>
            <a:r>
              <a:rPr lang="zh-CN" altLang="en-US"/>
              <a:t>为</a:t>
            </a:r>
            <a:r>
              <a:rPr lang="en-US" altLang="zh-CN"/>
              <a:t>n*1</a:t>
            </a:r>
            <a:r>
              <a:rPr lang="zh-CN" altLang="en-US"/>
              <a:t>的向量，如果对于一个解</a:t>
            </a:r>
            <a:r>
              <a:rPr lang="en-US" altLang="zh-CN">
                <a:latin typeface="Arial" panose="020B0604020202020204" pitchFamily="34" charset="0"/>
                <a:sym typeface="+mn-ea"/>
              </a:rPr>
              <a:t>θ=(θ</a:t>
            </a:r>
            <a:r>
              <a:rPr lang="en-US" altLang="zh-CN" baseline="-25000">
                <a:latin typeface="Arial" panose="020B0604020202020204" pitchFamily="34" charset="0"/>
                <a:sym typeface="+mn-ea"/>
              </a:rPr>
              <a:t>1</a:t>
            </a:r>
            <a:r>
              <a:rPr lang="en-US" altLang="zh-CN">
                <a:latin typeface="Arial" panose="020B0604020202020204" pitchFamily="34" charset="0"/>
                <a:sym typeface="+mn-ea"/>
              </a:rPr>
              <a:t>,θ</a:t>
            </a:r>
            <a:r>
              <a:rPr lang="en-US" altLang="zh-CN" baseline="-25000">
                <a:latin typeface="Arial" panose="020B0604020202020204" pitchFamily="34" charset="0"/>
                <a:sym typeface="+mn-ea"/>
              </a:rPr>
              <a:t>2</a:t>
            </a:r>
            <a:r>
              <a:rPr lang="en-US" altLang="zh-CN">
                <a:latin typeface="Arial" panose="020B0604020202020204" pitchFamily="34" charset="0"/>
                <a:sym typeface="+mn-ea"/>
              </a:rPr>
              <a:t>,...,θ</a:t>
            </a:r>
            <a:r>
              <a:rPr lang="en-US" altLang="zh-CN" baseline="-25000">
                <a:latin typeface="Arial" panose="020B0604020202020204" pitchFamily="34" charset="0"/>
                <a:sym typeface="+mn-ea"/>
              </a:rPr>
              <a:t>n</a:t>
            </a:r>
            <a:r>
              <a:rPr lang="en-US" altLang="zh-CN">
                <a:latin typeface="Arial" panose="020B0604020202020204" pitchFamily="34" charset="0"/>
                <a:sym typeface="+mn-ea"/>
              </a:rPr>
              <a:t>)</a:t>
            </a:r>
            <a:r>
              <a:rPr lang="zh-CN" altLang="en-US"/>
              <a:t>，使得</a:t>
            </a:r>
            <a:r>
              <a:rPr lang="en-US" altLang="zh-CN"/>
              <a:t>f(</a:t>
            </a:r>
            <a:r>
              <a:rPr lang="en-US" altLang="zh-CN">
                <a:latin typeface="Arial" panose="020B0604020202020204" pitchFamily="34" charset="0"/>
                <a:sym typeface="+mn-ea"/>
              </a:rPr>
              <a:t>θ</a:t>
            </a:r>
            <a:r>
              <a:rPr lang="en-US" altLang="zh-CN"/>
              <a:t>)</a:t>
            </a:r>
            <a:r>
              <a:rPr lang="zh-CN" altLang="en-US"/>
              <a:t>在每一个坐标轴</a:t>
            </a:r>
            <a:r>
              <a:rPr lang="en-US" altLang="zh-CN">
                <a:latin typeface="Arial" panose="020B0604020202020204" pitchFamily="34" charset="0"/>
                <a:sym typeface="+mn-ea"/>
              </a:rPr>
              <a:t>θ</a:t>
            </a:r>
            <a:r>
              <a:rPr lang="en-US" altLang="zh-CN" baseline="-25000">
                <a:latin typeface="Arial" panose="020B0604020202020204" pitchFamily="34" charset="0"/>
                <a:sym typeface="+mn-ea"/>
              </a:rPr>
              <a:t>i</a:t>
            </a:r>
            <a:r>
              <a:rPr lang="en-US" altLang="zh-CN">
                <a:latin typeface="Arial" panose="020B0604020202020204" pitchFamily="34" charset="0"/>
                <a:sym typeface="+mn-ea"/>
              </a:rPr>
              <a:t>(i=1,2,..,n)</a:t>
            </a:r>
            <a:r>
              <a:rPr lang="zh-CN" altLang="en-US"/>
              <a:t>上都能达到最小值，则</a:t>
            </a:r>
            <a:r>
              <a:rPr lang="en-US" altLang="zh-CN">
                <a:latin typeface="Arial" panose="020B0604020202020204" pitchFamily="34" charset="0"/>
                <a:sym typeface="+mn-ea"/>
              </a:rPr>
              <a:t>θ=(θ</a:t>
            </a:r>
            <a:r>
              <a:rPr lang="en-US" altLang="zh-CN" baseline="-25000">
                <a:latin typeface="Arial" panose="020B0604020202020204" pitchFamily="34" charset="0"/>
                <a:sym typeface="+mn-ea"/>
              </a:rPr>
              <a:t>1</a:t>
            </a:r>
            <a:r>
              <a:rPr lang="en-US" altLang="zh-CN">
                <a:latin typeface="Arial" panose="020B0604020202020204" pitchFamily="34" charset="0"/>
                <a:sym typeface="+mn-ea"/>
              </a:rPr>
              <a:t>,θ</a:t>
            </a:r>
            <a:r>
              <a:rPr lang="en-US" altLang="zh-CN" baseline="-25000">
                <a:latin typeface="Arial" panose="020B0604020202020204" pitchFamily="34" charset="0"/>
                <a:sym typeface="+mn-ea"/>
              </a:rPr>
              <a:t>2</a:t>
            </a:r>
            <a:r>
              <a:rPr lang="en-US" altLang="zh-CN">
                <a:latin typeface="Arial" panose="020B0604020202020204" pitchFamily="34" charset="0"/>
                <a:sym typeface="+mn-ea"/>
              </a:rPr>
              <a:t>,...,θ</a:t>
            </a:r>
            <a:r>
              <a:rPr lang="en-US" altLang="zh-CN" baseline="-25000">
                <a:latin typeface="Arial" panose="020B0604020202020204" pitchFamily="34" charset="0"/>
                <a:sym typeface="+mn-ea"/>
              </a:rPr>
              <a:t>n</a:t>
            </a:r>
            <a:r>
              <a:rPr lang="en-US" altLang="zh-CN">
                <a:latin typeface="Arial" panose="020B0604020202020204" pitchFamily="34" charset="0"/>
                <a:sym typeface="+mn-ea"/>
              </a:rPr>
              <a:t>)</a:t>
            </a:r>
            <a:r>
              <a:rPr lang="zh-CN" altLang="en-US"/>
              <a:t>就是的</a:t>
            </a:r>
            <a:r>
              <a:rPr lang="en-US" altLang="zh-CN">
                <a:sym typeface="+mn-ea"/>
              </a:rPr>
              <a:t>f(</a:t>
            </a:r>
            <a:r>
              <a:rPr lang="en-US" altLang="zh-CN">
                <a:latin typeface="Arial" panose="020B0604020202020204" pitchFamily="34" charset="0"/>
                <a:sym typeface="+mn-ea"/>
              </a:rPr>
              <a:t>θ</a:t>
            </a:r>
            <a:r>
              <a:rPr lang="en-US" altLang="zh-CN">
                <a:sym typeface="+mn-ea"/>
              </a:rPr>
              <a:t>)</a:t>
            </a:r>
            <a:r>
              <a:rPr lang="zh-CN" altLang="en-US"/>
              <a:t>全局的最小值点</a:t>
            </a:r>
            <a:endParaRPr lang="zh-CN" altLang="en-US"/>
          </a:p>
        </p:txBody>
      </p:sp>
      <p:sp>
        <p:nvSpPr>
          <p:cNvPr id="4" name="标题 3"/>
          <p:cNvSpPr>
            <a:spLocks noGrp="1"/>
          </p:cNvSpPr>
          <p:nvPr>
            <p:ph type="title"/>
          </p:nvPr>
        </p:nvSpPr>
        <p:spPr/>
        <p:txBody>
          <a:bodyPr/>
          <a:p>
            <a:r>
              <a:rPr lang="zh-CN" altLang="en-US"/>
              <a:t>坐标轴下降法</a:t>
            </a:r>
            <a:endParaRPr lang="zh-CN" altLang="en-US"/>
          </a:p>
        </p:txBody>
      </p:sp>
      <p:pic>
        <p:nvPicPr>
          <p:cNvPr id="5" name="图片 4"/>
          <p:cNvPicPr>
            <a:picLocks noChangeAspect="1"/>
          </p:cNvPicPr>
          <p:nvPr/>
        </p:nvPicPr>
        <p:blipFill>
          <a:blip r:embed="rId1"/>
          <a:srcRect b="6636"/>
          <a:stretch>
            <a:fillRect/>
          </a:stretch>
        </p:blipFill>
        <p:spPr>
          <a:xfrm>
            <a:off x="7394575" y="4172585"/>
            <a:ext cx="3404235" cy="23799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在</a:t>
            </a:r>
            <a:r>
              <a:rPr lang="zh-CN" altLang="en-US">
                <a:sym typeface="+mn-ea"/>
              </a:rPr>
              <a:t>坐标轴下降法中，优化方向从算法的一开始就固定了，即沿着坐标的方向进行变化。在算法中，循环最小化各个坐标方向的目标函数。即：如果</a:t>
            </a:r>
            <a:r>
              <a:rPr lang="en-US" altLang="zh-CN">
                <a:sym typeface="+mn-ea"/>
              </a:rPr>
              <a:t>x</a:t>
            </a:r>
            <a:r>
              <a:rPr lang="en-US" altLang="zh-CN" baseline="30000">
                <a:sym typeface="+mn-ea"/>
              </a:rPr>
              <a:t>k</a:t>
            </a:r>
            <a:r>
              <a:rPr lang="zh-CN" altLang="en-US">
                <a:sym typeface="+mn-ea"/>
              </a:rPr>
              <a:t>给定，那么</a:t>
            </a:r>
            <a:r>
              <a:rPr lang="en-US" altLang="zh-CN">
                <a:sym typeface="+mn-ea"/>
              </a:rPr>
              <a:t>x</a:t>
            </a:r>
            <a:r>
              <a:rPr lang="en-US" altLang="zh-CN" baseline="30000">
                <a:sym typeface="+mn-ea"/>
              </a:rPr>
              <a:t>k+1</a:t>
            </a:r>
            <a:r>
              <a:rPr lang="zh-CN" altLang="en-US">
                <a:sym typeface="+mn-ea"/>
              </a:rPr>
              <a:t>的第</a:t>
            </a:r>
            <a:r>
              <a:rPr lang="en-US" altLang="zh-CN">
                <a:sym typeface="+mn-ea"/>
              </a:rPr>
              <a:t>i</a:t>
            </a:r>
            <a:r>
              <a:rPr lang="zh-CN" altLang="en-US">
                <a:sym typeface="+mn-ea"/>
              </a:rPr>
              <a:t>维度为</a:t>
            </a:r>
            <a:r>
              <a:rPr lang="en-US" altLang="zh-CN">
                <a:sym typeface="+mn-ea"/>
              </a:rPr>
              <a:t>:</a:t>
            </a:r>
            <a:endParaRPr lang="en-US" altLang="zh-CN">
              <a:sym typeface="+mn-ea"/>
            </a:endParaRPr>
          </a:p>
          <a:p>
            <a:endParaRPr lang="en-US" altLang="zh-CN">
              <a:sym typeface="+mn-ea"/>
            </a:endParaRPr>
          </a:p>
          <a:p>
            <a:r>
              <a:rPr lang="en-US" altLang="zh-CN">
                <a:sym typeface="+mn-ea"/>
              </a:rPr>
              <a:t> </a:t>
            </a:r>
            <a:r>
              <a:rPr lang="zh-CN" altLang="en-US">
                <a:sym typeface="+mn-ea"/>
              </a:rPr>
              <a:t>因此，从一个初始的</a:t>
            </a:r>
            <a:r>
              <a:rPr lang="en-US" altLang="zh-CN">
                <a:sym typeface="+mn-ea"/>
              </a:rPr>
              <a:t>x0</a:t>
            </a:r>
            <a:r>
              <a:rPr lang="zh-CN" altLang="en-US">
                <a:sym typeface="+mn-ea"/>
              </a:rPr>
              <a:t>求得函数</a:t>
            </a:r>
            <a:r>
              <a:rPr lang="en-US" altLang="zh-CN">
                <a:sym typeface="+mn-ea"/>
              </a:rPr>
              <a:t>F(x)</a:t>
            </a:r>
            <a:r>
              <a:rPr lang="zh-CN" altLang="en-US">
                <a:sym typeface="+mn-ea"/>
              </a:rPr>
              <a:t>的局部最优解，可以迭代获取</a:t>
            </a:r>
            <a:r>
              <a:rPr lang="en-US" altLang="zh-CN">
                <a:sym typeface="+mn-ea"/>
              </a:rPr>
              <a:t>x0</a:t>
            </a:r>
            <a:r>
              <a:rPr lang="zh-CN" altLang="en-US">
                <a:sym typeface="+mn-ea"/>
              </a:rPr>
              <a:t>、</a:t>
            </a:r>
            <a:r>
              <a:rPr lang="en-US" altLang="zh-CN">
                <a:sym typeface="+mn-ea"/>
              </a:rPr>
              <a:t>x1</a:t>
            </a:r>
            <a:r>
              <a:rPr lang="zh-CN" altLang="en-US">
                <a:sym typeface="+mn-ea"/>
              </a:rPr>
              <a:t>、</a:t>
            </a:r>
            <a:r>
              <a:rPr lang="en-US" altLang="zh-CN">
                <a:sym typeface="+mn-ea"/>
              </a:rPr>
              <a:t>x2... </a:t>
            </a:r>
            <a:r>
              <a:rPr lang="zh-CN" altLang="en-US">
                <a:sym typeface="+mn-ea"/>
              </a:rPr>
              <a:t>的序列，从而可以得到</a:t>
            </a:r>
            <a:r>
              <a:rPr lang="en-US" altLang="zh-CN">
                <a:sym typeface="+mn-ea"/>
              </a:rPr>
              <a:t>: </a:t>
            </a:r>
            <a:endParaRPr lang="en-US" altLang="zh-CN">
              <a:sym typeface="+mn-ea"/>
            </a:endParaRPr>
          </a:p>
          <a:p>
            <a:endParaRPr lang="zh-CN" altLang="en-US"/>
          </a:p>
        </p:txBody>
      </p:sp>
      <p:sp>
        <p:nvSpPr>
          <p:cNvPr id="4" name="标题 3"/>
          <p:cNvSpPr>
            <a:spLocks noGrp="1"/>
          </p:cNvSpPr>
          <p:nvPr>
            <p:ph type="title"/>
          </p:nvPr>
        </p:nvSpPr>
        <p:spPr/>
        <p:txBody>
          <a:bodyPr/>
          <a:p>
            <a:r>
              <a:rPr lang="zh-CN" altLang="en-US"/>
              <a:t>坐标轴下降法</a:t>
            </a:r>
            <a:endParaRPr lang="zh-CN" altLang="en-US"/>
          </a:p>
        </p:txBody>
      </p:sp>
      <p:graphicFrame>
        <p:nvGraphicFramePr>
          <p:cNvPr id="2" name="对象 1">
            <a:hlinkClick r:id="" action="ppaction://ole?verb="/>
          </p:cNvPr>
          <p:cNvGraphicFramePr>
            <a:graphicFrameLocks noChangeAspect="1"/>
          </p:cNvGraphicFramePr>
          <p:nvPr/>
        </p:nvGraphicFramePr>
        <p:xfrm>
          <a:off x="2752090" y="2915920"/>
          <a:ext cx="7756525" cy="1026795"/>
        </p:xfrm>
        <a:graphic>
          <a:graphicData uri="http://schemas.openxmlformats.org/presentationml/2006/ole">
            <mc:AlternateContent xmlns:mc="http://schemas.openxmlformats.org/markup-compatibility/2006">
              <mc:Choice xmlns:v="urn:schemas-microsoft-com:vml" Requires="v">
                <p:oleObj spid="_x0000_s4097" name="" r:id="rId1" imgW="2590800" imgH="342900" progId="Equation.KSEE3">
                  <p:embed/>
                </p:oleObj>
              </mc:Choice>
              <mc:Fallback>
                <p:oleObj name="" r:id="rId1" imgW="2590800" imgH="342900" progId="Equation.KSEE3">
                  <p:embed/>
                  <p:pic>
                    <p:nvPicPr>
                      <p:cNvPr id="0" name="图片 4096"/>
                      <p:cNvPicPr/>
                      <p:nvPr/>
                    </p:nvPicPr>
                    <p:blipFill>
                      <a:blip r:embed="rId2"/>
                      <a:stretch>
                        <a:fillRect/>
                      </a:stretch>
                    </p:blipFill>
                    <p:spPr>
                      <a:xfrm>
                        <a:off x="2752090" y="2915920"/>
                        <a:ext cx="7756525" cy="10267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787650" y="5026660"/>
          <a:ext cx="6670040" cy="851535"/>
        </p:xfrm>
        <a:graphic>
          <a:graphicData uri="http://schemas.openxmlformats.org/presentationml/2006/ole">
            <mc:AlternateContent xmlns:mc="http://schemas.openxmlformats.org/markup-compatibility/2006">
              <mc:Choice xmlns:v="urn:schemas-microsoft-com:vml" Requires="v">
                <p:oleObj spid="_x0000_s4098" name="" r:id="rId3" imgW="1790700" imgH="228600" progId="Equation.KSEE3">
                  <p:embed/>
                </p:oleObj>
              </mc:Choice>
              <mc:Fallback>
                <p:oleObj name="" r:id="rId3" imgW="1790700" imgH="228600" progId="Equation.KSEE3">
                  <p:embed/>
                  <p:pic>
                    <p:nvPicPr>
                      <p:cNvPr id="0" name="图片 4097"/>
                      <p:cNvPicPr/>
                      <p:nvPr/>
                    </p:nvPicPr>
                    <p:blipFill>
                      <a:blip r:embed="rId4"/>
                      <a:stretch>
                        <a:fillRect/>
                      </a:stretch>
                    </p:blipFill>
                    <p:spPr>
                      <a:xfrm>
                        <a:off x="2787650" y="5026660"/>
                        <a:ext cx="6670040" cy="85153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97915"/>
            <a:ext cx="11178540" cy="5167630"/>
          </a:xfrm>
        </p:spPr>
        <p:txBody>
          <a:bodyPr>
            <a:normAutofit fontScale="90000" lnSpcReduction="20000"/>
          </a:bodyPr>
          <a:p>
            <a:r>
              <a:rPr lang="en-US" altLang="zh-CN"/>
              <a:t> 1. </a:t>
            </a:r>
            <a:r>
              <a:rPr lang="zh-CN" altLang="en-US"/>
              <a:t>给</a:t>
            </a:r>
            <a:r>
              <a:rPr lang="zh-CN" altLang="en-US">
                <a:latin typeface="Arial" panose="020B0604020202020204" pitchFamily="34" charset="0"/>
              </a:rPr>
              <a:t>θ向量随机选取一个初值，记做</a:t>
            </a:r>
            <a:r>
              <a:rPr lang="zh-CN" altLang="en-US">
                <a:latin typeface="Arial" panose="020B0604020202020204" pitchFamily="34" charset="0"/>
                <a:sym typeface="+mn-ea"/>
              </a:rPr>
              <a:t>θ</a:t>
            </a:r>
            <a:r>
              <a:rPr lang="en-US" altLang="zh-CN" baseline="30000">
                <a:latin typeface="Arial" panose="020B0604020202020204" pitchFamily="34" charset="0"/>
                <a:sym typeface="+mn-ea"/>
              </a:rPr>
              <a:t>0</a:t>
            </a:r>
            <a:r>
              <a:rPr lang="zh-CN" altLang="en-US">
                <a:latin typeface="Arial" panose="020B0604020202020204" pitchFamily="34" charset="0"/>
                <a:sym typeface="+mn-ea"/>
              </a:rPr>
              <a:t>；</a:t>
            </a:r>
            <a:endParaRPr lang="zh-CN" altLang="en-US">
              <a:latin typeface="Arial" panose="020B0604020202020204" pitchFamily="34" charset="0"/>
              <a:sym typeface="+mn-ea"/>
            </a:endParaRPr>
          </a:p>
          <a:p>
            <a:r>
              <a:rPr lang="zh-CN" altLang="en-US">
                <a:latin typeface="Arial" panose="020B0604020202020204" pitchFamily="34" charset="0"/>
              </a:rPr>
              <a:t> </a:t>
            </a:r>
            <a:r>
              <a:rPr lang="en-US" altLang="zh-CN">
                <a:latin typeface="Arial" panose="020B0604020202020204" pitchFamily="34" charset="0"/>
              </a:rPr>
              <a:t>2. </a:t>
            </a:r>
            <a:r>
              <a:rPr lang="zh-CN" altLang="en-US">
                <a:latin typeface="Arial" panose="020B0604020202020204" pitchFamily="34" charset="0"/>
              </a:rPr>
              <a:t>对于第</a:t>
            </a:r>
            <a:r>
              <a:rPr lang="en-US" altLang="zh-CN">
                <a:latin typeface="Arial" panose="020B0604020202020204" pitchFamily="34" charset="0"/>
              </a:rPr>
              <a:t>k</a:t>
            </a:r>
            <a:r>
              <a:rPr lang="zh-CN" altLang="en-US">
                <a:latin typeface="Arial" panose="020B0604020202020204" pitchFamily="34" charset="0"/>
              </a:rPr>
              <a:t>轮的迭代，从</a:t>
            </a:r>
            <a:r>
              <a:rPr lang="zh-CN" altLang="en-US">
                <a:latin typeface="Arial" panose="020B0604020202020204" pitchFamily="34" charset="0"/>
                <a:sym typeface="+mn-ea"/>
              </a:rPr>
              <a:t>θ</a:t>
            </a:r>
            <a:r>
              <a:rPr lang="en-US" altLang="zh-CN" baseline="-25000">
                <a:latin typeface="Arial" panose="020B0604020202020204" pitchFamily="34" charset="0"/>
                <a:sym typeface="+mn-ea"/>
              </a:rPr>
              <a:t>1</a:t>
            </a:r>
            <a:r>
              <a:rPr lang="en-US" altLang="zh-CN" baseline="30000">
                <a:latin typeface="Arial" panose="020B0604020202020204" pitchFamily="34" charset="0"/>
                <a:sym typeface="+mn-ea"/>
              </a:rPr>
              <a:t>k</a:t>
            </a:r>
            <a:r>
              <a:rPr lang="zh-CN" altLang="en-US">
                <a:latin typeface="Arial" panose="020B0604020202020204" pitchFamily="34" charset="0"/>
                <a:sym typeface="+mn-ea"/>
              </a:rPr>
              <a:t>开始计算，θ</a:t>
            </a:r>
            <a:r>
              <a:rPr lang="en-US" altLang="zh-CN" baseline="-25000">
                <a:latin typeface="Arial" panose="020B0604020202020204" pitchFamily="34" charset="0"/>
                <a:sym typeface="+mn-ea"/>
              </a:rPr>
              <a:t>n</a:t>
            </a:r>
            <a:r>
              <a:rPr lang="en-US" altLang="zh-CN" baseline="30000">
                <a:latin typeface="Arial" panose="020B0604020202020204" pitchFamily="34" charset="0"/>
                <a:sym typeface="+mn-ea"/>
              </a:rPr>
              <a:t>k</a:t>
            </a:r>
            <a:r>
              <a:rPr lang="zh-CN" altLang="en-US">
                <a:latin typeface="Arial" panose="020B0604020202020204" pitchFamily="34" charset="0"/>
                <a:sym typeface="+mn-ea"/>
              </a:rPr>
              <a:t>到为止，计算公式如下：</a:t>
            </a:r>
            <a:endParaRPr lang="zh-CN" altLang="en-US">
              <a:latin typeface="Arial" panose="020B0604020202020204" pitchFamily="34" charset="0"/>
              <a:sym typeface="+mn-ea"/>
            </a:endParaRPr>
          </a:p>
          <a:p>
            <a:endParaRPr lang="zh-CN" altLang="en-US">
              <a:latin typeface="Arial" panose="020B0604020202020204" pitchFamily="34" charset="0"/>
              <a:sym typeface="+mn-ea"/>
            </a:endParaRPr>
          </a:p>
          <a:p>
            <a:endParaRPr lang="zh-CN" altLang="en-US">
              <a:latin typeface="Arial" panose="020B0604020202020204" pitchFamily="34" charset="0"/>
              <a:sym typeface="+mn-ea"/>
            </a:endParaRPr>
          </a:p>
          <a:p>
            <a:endParaRPr lang="zh-CN" altLang="en-US">
              <a:latin typeface="Arial" panose="020B0604020202020204" pitchFamily="34" charset="0"/>
              <a:sym typeface="+mn-ea"/>
            </a:endParaRPr>
          </a:p>
          <a:p>
            <a:endParaRPr lang="zh-CN" altLang="en-US">
              <a:latin typeface="Arial" panose="020B0604020202020204" pitchFamily="34" charset="0"/>
              <a:sym typeface="+mn-ea"/>
            </a:endParaRPr>
          </a:p>
          <a:p>
            <a:r>
              <a:rPr lang="zh-CN" altLang="en-US">
                <a:latin typeface="Arial" panose="020B0604020202020204" pitchFamily="34" charset="0"/>
                <a:sym typeface="+mn-ea"/>
              </a:rPr>
              <a:t> 检查θ</a:t>
            </a:r>
            <a:r>
              <a:rPr lang="en-US" altLang="zh-CN" baseline="30000">
                <a:latin typeface="Arial" panose="020B0604020202020204" pitchFamily="34" charset="0"/>
                <a:sym typeface="+mn-ea"/>
              </a:rPr>
              <a:t>k</a:t>
            </a:r>
            <a:r>
              <a:rPr lang="zh-CN" altLang="en-US">
                <a:latin typeface="Arial" panose="020B0604020202020204" pitchFamily="34" charset="0"/>
                <a:sym typeface="+mn-ea"/>
              </a:rPr>
              <a:t>和θ</a:t>
            </a:r>
            <a:r>
              <a:rPr lang="en-US" altLang="zh-CN" baseline="30000">
                <a:latin typeface="Arial" panose="020B0604020202020204" pitchFamily="34" charset="0"/>
                <a:sym typeface="+mn-ea"/>
              </a:rPr>
              <a:t>k-1</a:t>
            </a:r>
            <a:r>
              <a:rPr lang="zh-CN" altLang="en-US">
                <a:latin typeface="Arial" panose="020B0604020202020204" pitchFamily="34" charset="0"/>
                <a:sym typeface="+mn-ea"/>
              </a:rPr>
              <a:t>向量在各个维度上的变化情况，如果所有维度的变化情况都比较小的话，那么认为结束迭代，否则继续</a:t>
            </a:r>
            <a:r>
              <a:rPr lang="en-US" altLang="zh-CN">
                <a:latin typeface="Arial" panose="020B0604020202020204" pitchFamily="34" charset="0"/>
                <a:sym typeface="+mn-ea"/>
              </a:rPr>
              <a:t>k+1</a:t>
            </a:r>
            <a:r>
              <a:rPr lang="zh-CN" altLang="en-US">
                <a:latin typeface="Arial" panose="020B0604020202020204" pitchFamily="34" charset="0"/>
                <a:sym typeface="+mn-ea"/>
              </a:rPr>
              <a:t>轮的迭代。或者以函数</a:t>
            </a:r>
            <a:r>
              <a:rPr lang="en-US" altLang="zh-CN">
                <a:latin typeface="Arial" panose="020B0604020202020204" pitchFamily="34" charset="0"/>
                <a:sym typeface="+mn-ea"/>
              </a:rPr>
              <a:t>J</a:t>
            </a:r>
            <a:r>
              <a:rPr lang="zh-CN" altLang="en-US">
                <a:latin typeface="Arial" panose="020B0604020202020204" pitchFamily="34" charset="0"/>
                <a:sym typeface="+mn-ea"/>
              </a:rPr>
              <a:t>的变化值作为收敛条件。</a:t>
            </a:r>
            <a:endParaRPr lang="zh-CN" altLang="en-US">
              <a:latin typeface="Arial" panose="020B0604020202020204" pitchFamily="34" charset="0"/>
              <a:sym typeface="+mn-ea"/>
            </a:endParaRPr>
          </a:p>
          <a:p>
            <a:r>
              <a:rPr lang="zh-CN" altLang="en-US">
                <a:latin typeface="Arial" panose="020B0604020202020204" pitchFamily="34" charset="0"/>
                <a:sym typeface="+mn-ea"/>
              </a:rPr>
              <a:t> 备注：在求解每个参数局部最优解的时候可以求导的方式来求解。</a:t>
            </a:r>
            <a:endParaRPr lang="zh-CN" altLang="en-US">
              <a:latin typeface="Arial" panose="020B0604020202020204" pitchFamily="34" charset="0"/>
              <a:sym typeface="+mn-ea"/>
            </a:endParaRPr>
          </a:p>
        </p:txBody>
      </p:sp>
      <p:sp>
        <p:nvSpPr>
          <p:cNvPr id="4" name="标题 3"/>
          <p:cNvSpPr>
            <a:spLocks noGrp="1"/>
          </p:cNvSpPr>
          <p:nvPr>
            <p:ph type="title"/>
          </p:nvPr>
        </p:nvSpPr>
        <p:spPr/>
        <p:txBody>
          <a:bodyPr/>
          <a:p>
            <a:r>
              <a:rPr lang="zh-CN" altLang="en-US"/>
              <a:t>坐标轴下降法算法过程</a:t>
            </a:r>
            <a:endParaRPr lang="zh-CN" altLang="en-US"/>
          </a:p>
        </p:txBody>
      </p:sp>
      <p:graphicFrame>
        <p:nvGraphicFramePr>
          <p:cNvPr id="5" name="对象 4">
            <a:hlinkClick r:id="" action="ppaction://ole?verb="/>
          </p:cNvPr>
          <p:cNvGraphicFramePr>
            <a:graphicFrameLocks noChangeAspect="1"/>
          </p:cNvGraphicFramePr>
          <p:nvPr/>
        </p:nvGraphicFramePr>
        <p:xfrm>
          <a:off x="2873375" y="2268220"/>
          <a:ext cx="4337685" cy="2322830"/>
        </p:xfrm>
        <a:graphic>
          <a:graphicData uri="http://schemas.openxmlformats.org/presentationml/2006/ole">
            <mc:AlternateContent xmlns:mc="http://schemas.openxmlformats.org/markup-compatibility/2006">
              <mc:Choice xmlns:v="urn:schemas-microsoft-com:vml" Requires="v">
                <p:oleObj spid="_x0000_s3073" name="" r:id="rId1" imgW="2171700" imgH="1295400" progId="Equation.KSEE3">
                  <p:embed/>
                </p:oleObj>
              </mc:Choice>
              <mc:Fallback>
                <p:oleObj name="" r:id="rId1" imgW="2171700" imgH="1295400" progId="Equation.KSEE3">
                  <p:embed/>
                  <p:pic>
                    <p:nvPicPr>
                      <p:cNvPr id="0" name="图片 3072"/>
                      <p:cNvPicPr/>
                      <p:nvPr/>
                    </p:nvPicPr>
                    <p:blipFill>
                      <a:blip r:embed="rId2"/>
                      <a:stretch>
                        <a:fillRect/>
                      </a:stretch>
                    </p:blipFill>
                    <p:spPr>
                      <a:xfrm>
                        <a:off x="2873375" y="2268220"/>
                        <a:ext cx="4337685" cy="232283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252730" y="1320800"/>
            <a:ext cx="11459210" cy="4944745"/>
          </a:xfrm>
        </p:spPr>
        <p:txBody>
          <a:bodyPr>
            <a:normAutofit lnSpcReduction="20000"/>
          </a:bodyPr>
          <a:p>
            <a:r>
              <a:rPr lang="en-US" altLang="zh-CN"/>
              <a:t> 坐标轴下降法在每次迭代中</a:t>
            </a:r>
            <a:r>
              <a:rPr lang="zh-CN" altLang="en-US"/>
              <a:t>，计算</a:t>
            </a:r>
            <a:r>
              <a:rPr lang="en-US" altLang="zh-CN"/>
              <a:t>当前点处沿一个坐标方向进行一维搜索 ，固定</a:t>
            </a:r>
            <a:r>
              <a:rPr lang="zh-CN" altLang="en-US"/>
              <a:t>其它维度</a:t>
            </a:r>
            <a:r>
              <a:rPr lang="en-US" altLang="zh-CN"/>
              <a:t>的坐标方向，找到一个函数的局部极小值。而梯度下降总是沿着梯度的负方向求函数的局部最小值</a:t>
            </a:r>
            <a:r>
              <a:rPr lang="zh-CN" altLang="en-US"/>
              <a:t>；</a:t>
            </a:r>
            <a:endParaRPr lang="zh-CN" altLang="en-US"/>
          </a:p>
          <a:p>
            <a:r>
              <a:rPr lang="en-US" altLang="zh-CN"/>
              <a:t> 坐标轴下降优化方法是一种非梯度优化算法。在整个过程中依次循环使用不同的坐标方向进行迭代，一个周期的一维搜索迭代过程相当于一个梯度下降的迭代</a:t>
            </a:r>
            <a:r>
              <a:rPr lang="zh-CN" altLang="en-US"/>
              <a:t>；</a:t>
            </a:r>
            <a:endParaRPr lang="zh-CN" altLang="en-US"/>
          </a:p>
          <a:p>
            <a:r>
              <a:rPr lang="zh-CN" altLang="en-US"/>
              <a:t> 梯度下降是利用目标函数的导数来确定搜索方向的，该梯度方向可能不与任何坐标轴平行。而坐标轴下降法法是利用当前坐标方向进行搜索，不需要求目标函数的导数，只按照某一坐标方向进行搜索最小值；</a:t>
            </a:r>
            <a:endParaRPr lang="zh-CN" altLang="en-US"/>
          </a:p>
          <a:p>
            <a:r>
              <a:rPr lang="en-US" altLang="zh-CN"/>
              <a:t> </a:t>
            </a:r>
            <a:r>
              <a:rPr lang="zh-CN" altLang="en-US"/>
              <a:t>两者都是迭代算法，且每一轮迭代都需要</a:t>
            </a:r>
            <a:r>
              <a:rPr lang="en-US" altLang="zh-CN"/>
              <a:t>O(mn)</a:t>
            </a:r>
            <a:r>
              <a:rPr lang="zh-CN" altLang="en-US"/>
              <a:t>的计算量</a:t>
            </a:r>
            <a:r>
              <a:rPr lang="en-US" altLang="zh-CN"/>
              <a:t>(m</a:t>
            </a:r>
            <a:r>
              <a:rPr lang="zh-CN" altLang="en-US"/>
              <a:t>为样本数，</a:t>
            </a:r>
            <a:r>
              <a:rPr lang="en-US" altLang="zh-CN"/>
              <a:t>n</a:t>
            </a:r>
            <a:r>
              <a:rPr lang="zh-CN" altLang="en-US"/>
              <a:t>为维度数</a:t>
            </a:r>
            <a:r>
              <a:rPr lang="en-US" altLang="zh-CN"/>
              <a:t>)</a:t>
            </a:r>
            <a:endParaRPr lang="en-US" altLang="zh-CN"/>
          </a:p>
        </p:txBody>
      </p:sp>
      <p:sp>
        <p:nvSpPr>
          <p:cNvPr id="4" name="标题 3"/>
          <p:cNvSpPr>
            <a:spLocks noGrp="1"/>
          </p:cNvSpPr>
          <p:nvPr>
            <p:ph type="title"/>
          </p:nvPr>
        </p:nvSpPr>
        <p:spPr/>
        <p:txBody>
          <a:bodyPr/>
          <a:p>
            <a:r>
              <a:rPr lang="zh-CN" altLang="en-US"/>
              <a:t>坐标轴下降法和梯度下降法的区别</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875030"/>
            <a:ext cx="11178540" cy="5390515"/>
          </a:xfrm>
        </p:spPr>
        <p:txBody>
          <a:bodyPr/>
          <a:p>
            <a:r>
              <a:rPr lang="en-US" altLang="zh-CN"/>
              <a:t> </a:t>
            </a:r>
            <a:r>
              <a:rPr lang="zh-CN" altLang="en-US" b="1"/>
              <a:t>先验概率</a:t>
            </a:r>
            <a:r>
              <a:rPr lang="zh-CN" altLang="en-US"/>
              <a:t>：在事情尚未发生前，对该事件发生概率的估计。利用过去历史资料计算出来得到的先验概率叫做客观先验概率；凭主观经验来判断而得到的先验概率叫做主观先验概率。</a:t>
            </a:r>
            <a:endParaRPr lang="zh-CN" altLang="en-US"/>
          </a:p>
          <a:p>
            <a:r>
              <a:rPr lang="zh-CN" altLang="en-US"/>
              <a:t> </a:t>
            </a:r>
            <a:r>
              <a:rPr lang="zh-CN" altLang="en-US" b="1"/>
              <a:t>后验概率</a:t>
            </a:r>
            <a:r>
              <a:rPr lang="zh-CN" altLang="en-US"/>
              <a:t>：通过调查或其它方式获取新的附加信息，利用贝叶斯公式对先验概率进行修正后，而得到的概率。</a:t>
            </a:r>
            <a:endParaRPr lang="zh-CN" altLang="en-US"/>
          </a:p>
          <a:p>
            <a:r>
              <a:rPr lang="zh-CN" altLang="en-US"/>
              <a:t> </a:t>
            </a:r>
            <a:r>
              <a:rPr lang="zh-CN" altLang="en-US" b="1"/>
              <a:t>似然函数</a:t>
            </a:r>
            <a:r>
              <a:rPr lang="zh-CN" altLang="en-US"/>
              <a:t>：给定模型参数</a:t>
            </a:r>
            <a:r>
              <a:rPr lang="en-US" altLang="zh-CN"/>
              <a:t>θ</a:t>
            </a:r>
            <a:r>
              <a:rPr lang="zh-CN" altLang="en-US"/>
              <a:t>的条件下，样本数据服从这一概率模型的相似程度。</a:t>
            </a:r>
            <a:endParaRPr lang="en-US" altLang="zh-CN"/>
          </a:p>
        </p:txBody>
      </p:sp>
      <p:sp>
        <p:nvSpPr>
          <p:cNvPr id="4" name="标题 3"/>
          <p:cNvSpPr>
            <a:spLocks noGrp="1"/>
          </p:cNvSpPr>
          <p:nvPr>
            <p:ph type="title"/>
          </p:nvPr>
        </p:nvSpPr>
        <p:spPr/>
        <p:txBody>
          <a:bodyPr/>
          <a:p>
            <a:r>
              <a:rPr lang="zh-CN" altLang="en-US"/>
              <a:t>概率知识回顾</a:t>
            </a:r>
            <a:endParaRPr lang="zh-CN" altLang="en-US"/>
          </a:p>
        </p:txBody>
      </p:sp>
      <p:grpSp>
        <p:nvGrpSpPr>
          <p:cNvPr id="18" name="组合 17"/>
          <p:cNvGrpSpPr/>
          <p:nvPr/>
        </p:nvGrpSpPr>
        <p:grpSpPr>
          <a:xfrm>
            <a:off x="1195070" y="4612005"/>
            <a:ext cx="9972675" cy="1870075"/>
            <a:chOff x="348" y="7328"/>
            <a:chExt cx="15705" cy="2945"/>
          </a:xfrm>
        </p:grpSpPr>
        <p:grpSp>
          <p:nvGrpSpPr>
            <p:cNvPr id="11" name="组合 10"/>
            <p:cNvGrpSpPr/>
            <p:nvPr/>
          </p:nvGrpSpPr>
          <p:grpSpPr>
            <a:xfrm>
              <a:off x="4002" y="7379"/>
              <a:ext cx="10328" cy="2894"/>
              <a:chOff x="3038" y="7424"/>
              <a:chExt cx="10328" cy="2894"/>
            </a:xfrm>
          </p:grpSpPr>
          <p:sp>
            <p:nvSpPr>
              <p:cNvPr id="10" name="圆角矩形 9"/>
              <p:cNvSpPr/>
              <p:nvPr/>
            </p:nvSpPr>
            <p:spPr>
              <a:xfrm>
                <a:off x="8672" y="7555"/>
                <a:ext cx="1380" cy="79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p>
                <a:pPr algn="ctr"/>
                <a:endParaRPr lang="zh-CN" altLang="en-US"/>
              </a:p>
            </p:txBody>
          </p:sp>
          <p:sp>
            <p:nvSpPr>
              <p:cNvPr id="9" name="圆角矩形 8"/>
              <p:cNvSpPr/>
              <p:nvPr/>
            </p:nvSpPr>
            <p:spPr>
              <a:xfrm>
                <a:off x="6877" y="7555"/>
                <a:ext cx="1796" cy="79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8" name="圆角矩形 7"/>
              <p:cNvSpPr/>
              <p:nvPr/>
            </p:nvSpPr>
            <p:spPr>
              <a:xfrm>
                <a:off x="3868" y="7840"/>
                <a:ext cx="1989" cy="1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grpSp>
            <p:nvGrpSpPr>
              <p:cNvPr id="7" name="组合 6"/>
              <p:cNvGrpSpPr/>
              <p:nvPr/>
            </p:nvGrpSpPr>
            <p:grpSpPr>
              <a:xfrm>
                <a:off x="3038" y="7424"/>
                <a:ext cx="10329" cy="2894"/>
                <a:chOff x="3170" y="7398"/>
                <a:chExt cx="10329" cy="2894"/>
              </a:xfrm>
            </p:grpSpPr>
            <p:graphicFrame>
              <p:nvGraphicFramePr>
                <p:cNvPr id="2" name="对象 1">
                  <a:hlinkClick r:id="" action="ppaction://ole?verb="/>
                </p:cNvPr>
                <p:cNvGraphicFramePr>
                  <a:graphicFrameLocks noChangeAspect="1"/>
                </p:cNvGraphicFramePr>
                <p:nvPr/>
              </p:nvGraphicFramePr>
              <p:xfrm>
                <a:off x="3868" y="7398"/>
                <a:ext cx="6745" cy="2145"/>
              </p:xfrm>
              <a:graphic>
                <a:graphicData uri="http://schemas.openxmlformats.org/presentationml/2006/ole">
                  <mc:AlternateContent xmlns:mc="http://schemas.openxmlformats.org/markup-compatibility/2006">
                    <mc:Choice xmlns:v="urn:schemas-microsoft-com:vml" Requires="v">
                      <p:oleObj spid="_x0000_s5121" name="" r:id="rId1" imgW="1701800" imgH="508000" progId="Equation.KSEE3">
                        <p:embed/>
                      </p:oleObj>
                    </mc:Choice>
                    <mc:Fallback>
                      <p:oleObj name="" r:id="rId1" imgW="1701800" imgH="508000" progId="Equation.KSEE3">
                        <p:embed/>
                        <p:pic>
                          <p:nvPicPr>
                            <p:cNvPr id="0" name="图片 5120"/>
                            <p:cNvPicPr/>
                            <p:nvPr/>
                          </p:nvPicPr>
                          <p:blipFill>
                            <a:blip r:embed="rId2"/>
                            <a:stretch>
                              <a:fillRect/>
                            </a:stretch>
                          </p:blipFill>
                          <p:spPr>
                            <a:xfrm>
                              <a:off x="3868" y="7398"/>
                              <a:ext cx="6745" cy="214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170" y="9543"/>
                <a:ext cx="10329" cy="749"/>
              </p:xfrm>
              <a:graphic>
                <a:graphicData uri="http://schemas.openxmlformats.org/presentationml/2006/ole">
                  <mc:AlternateContent xmlns:mc="http://schemas.openxmlformats.org/markup-compatibility/2006">
                    <mc:Choice xmlns:v="urn:schemas-microsoft-com:vml" Requires="v">
                      <p:oleObj spid="_x0000_s5122" name="" r:id="rId3" imgW="2997200" imgH="215900" progId="Equation.KSEE3">
                        <p:embed/>
                      </p:oleObj>
                    </mc:Choice>
                    <mc:Fallback>
                      <p:oleObj name="" r:id="rId3" imgW="2997200" imgH="215900" progId="Equation.KSEE3">
                        <p:embed/>
                        <p:pic>
                          <p:nvPicPr>
                            <p:cNvPr id="0" name="图片 5121"/>
                            <p:cNvPicPr/>
                            <p:nvPr/>
                          </p:nvPicPr>
                          <p:blipFill>
                            <a:blip r:embed="rId4"/>
                            <a:stretch>
                              <a:fillRect/>
                            </a:stretch>
                          </p:blipFill>
                          <p:spPr>
                            <a:xfrm>
                              <a:off x="3170" y="9543"/>
                              <a:ext cx="10329" cy="749"/>
                            </a:xfrm>
                            <a:prstGeom prst="rect">
                              <a:avLst/>
                            </a:prstGeom>
                          </p:spPr>
                        </p:pic>
                      </p:oleObj>
                    </mc:Fallback>
                  </mc:AlternateContent>
                </a:graphicData>
              </a:graphic>
            </p:graphicFrame>
          </p:grpSp>
        </p:grpSp>
        <p:sp>
          <p:nvSpPr>
            <p:cNvPr id="12" name="圆角矩形 11"/>
            <p:cNvSpPr/>
            <p:nvPr/>
          </p:nvSpPr>
          <p:spPr>
            <a:xfrm>
              <a:off x="348" y="9139"/>
              <a:ext cx="2495" cy="11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b="1"/>
                <a:t>后验概率</a:t>
              </a:r>
              <a:endParaRPr lang="zh-CN" altLang="en-US" b="1"/>
            </a:p>
          </p:txBody>
        </p:sp>
        <p:sp>
          <p:nvSpPr>
            <p:cNvPr id="13" name="圆角矩形 12"/>
            <p:cNvSpPr/>
            <p:nvPr/>
          </p:nvSpPr>
          <p:spPr>
            <a:xfrm>
              <a:off x="461" y="7328"/>
              <a:ext cx="2382" cy="10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b="1"/>
                <a:t>似然函数</a:t>
              </a:r>
              <a:endParaRPr lang="zh-CN" altLang="en-US" b="1"/>
            </a:p>
          </p:txBody>
        </p:sp>
        <p:sp>
          <p:nvSpPr>
            <p:cNvPr id="14" name="圆角矩形 13"/>
            <p:cNvSpPr/>
            <p:nvPr/>
          </p:nvSpPr>
          <p:spPr>
            <a:xfrm>
              <a:off x="13671" y="7936"/>
              <a:ext cx="2382" cy="9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b="1"/>
                <a:t>先验概率</a:t>
              </a:r>
              <a:endParaRPr lang="zh-CN" altLang="en-US" b="1"/>
            </a:p>
          </p:txBody>
        </p:sp>
        <p:cxnSp>
          <p:nvCxnSpPr>
            <p:cNvPr id="15" name="直接箭头连接符 14"/>
            <p:cNvCxnSpPr>
              <a:stCxn id="12" idx="3"/>
              <a:endCxn id="2" idx="1"/>
            </p:cNvCxnSpPr>
            <p:nvPr/>
          </p:nvCxnSpPr>
          <p:spPr>
            <a:xfrm flipV="1">
              <a:off x="2843" y="8452"/>
              <a:ext cx="1857" cy="1254"/>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3" idx="3"/>
            </p:cNvCxnSpPr>
            <p:nvPr/>
          </p:nvCxnSpPr>
          <p:spPr>
            <a:xfrm>
              <a:off x="2843" y="7838"/>
              <a:ext cx="4941" cy="57"/>
            </a:xfrm>
            <a:prstGeom prst="straightConnector1">
              <a:avLst/>
            </a:prstGeom>
            <a:ln w="38100">
              <a:solidFill>
                <a:srgbClr val="F3A875"/>
              </a:solidFill>
              <a:tailEnd type="arrow" w="med" len="med"/>
            </a:ln>
          </p:spPr>
          <p:style>
            <a:lnRef idx="1">
              <a:schemeClr val="accent5"/>
            </a:lnRef>
            <a:fillRef idx="0">
              <a:schemeClr val="accent5"/>
            </a:fillRef>
            <a:effectRef idx="0">
              <a:schemeClr val="accent5"/>
            </a:effectRef>
            <a:fontRef idx="minor">
              <a:schemeClr val="tx1"/>
            </a:fontRef>
          </p:style>
        </p:cxnSp>
        <p:cxnSp>
          <p:nvCxnSpPr>
            <p:cNvPr id="17" name="直接箭头连接符 16"/>
            <p:cNvCxnSpPr>
              <a:stCxn id="14" idx="1"/>
            </p:cNvCxnSpPr>
            <p:nvPr/>
          </p:nvCxnSpPr>
          <p:spPr>
            <a:xfrm flipH="1" flipV="1">
              <a:off x="10723" y="7754"/>
              <a:ext cx="2948" cy="636"/>
            </a:xfrm>
            <a:prstGeom prst="straightConnector1">
              <a:avLst/>
            </a:prstGeom>
            <a:ln w="38100">
              <a:tailEnd type="arrow" w="med" len="med"/>
            </a:ln>
          </p:spPr>
          <p:style>
            <a:lnRef idx="3">
              <a:schemeClr val="accent4"/>
            </a:lnRef>
            <a:fillRef idx="0">
              <a:schemeClr val="accent4"/>
            </a:fillRef>
            <a:effectRef idx="2">
              <a:schemeClr val="accent4"/>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normAutofit lnSpcReduction="20000"/>
          </a:bodyPr>
          <a:p>
            <a:r>
              <a:rPr lang="en-US" altLang="zh-CN"/>
              <a:t> </a:t>
            </a:r>
            <a:r>
              <a:rPr lang="zh-CN" altLang="en-US" b="1"/>
              <a:t>先验分布</a:t>
            </a:r>
            <a:r>
              <a:rPr lang="zh-CN" altLang="en-US"/>
              <a:t>：反映在进行统计试验之前根据其他有关参数知识得到的分布；也就是说在观测获取样本之前，人们对</a:t>
            </a:r>
            <a:r>
              <a:rPr lang="en-US" altLang="zh-CN"/>
              <a:t>θ</a:t>
            </a:r>
            <a:r>
              <a:rPr lang="zh-CN" altLang="en-US"/>
              <a:t>已经有一些知识，此时这个</a:t>
            </a:r>
            <a:r>
              <a:rPr lang="en-US" altLang="zh-CN"/>
              <a:t>θ</a:t>
            </a:r>
            <a:r>
              <a:rPr lang="zh-CN" altLang="en-US"/>
              <a:t>的分布函数为</a:t>
            </a:r>
            <a:r>
              <a:rPr lang="en-US" altLang="zh-CN"/>
              <a:t>H(θ)</a:t>
            </a:r>
            <a:r>
              <a:rPr lang="zh-CN" altLang="en-US"/>
              <a:t>，</a:t>
            </a:r>
            <a:r>
              <a:rPr lang="en-US" altLang="zh-CN"/>
              <a:t>θ</a:t>
            </a:r>
            <a:r>
              <a:rPr lang="zh-CN" altLang="en-US"/>
              <a:t>的密度函数为</a:t>
            </a:r>
            <a:r>
              <a:rPr lang="en-US" altLang="zh-CN"/>
              <a:t>h(θ)</a:t>
            </a:r>
            <a:r>
              <a:rPr lang="zh-CN" altLang="en-US"/>
              <a:t>，分别称为先验分布函数和先验密度函数，统称先验分布。</a:t>
            </a:r>
            <a:endParaRPr lang="zh-CN" altLang="en-US"/>
          </a:p>
          <a:p>
            <a:r>
              <a:rPr lang="zh-CN" altLang="en-US"/>
              <a:t> </a:t>
            </a:r>
            <a:r>
              <a:rPr lang="zh-CN" altLang="en-US" b="1"/>
              <a:t>后验分布</a:t>
            </a:r>
            <a:r>
              <a:rPr lang="zh-CN" altLang="en-US"/>
              <a:t>：根据样本</a:t>
            </a:r>
            <a:r>
              <a:rPr lang="en-US" altLang="zh-CN"/>
              <a:t>X</a:t>
            </a:r>
            <a:r>
              <a:rPr lang="zh-CN" altLang="en-US"/>
              <a:t>的分布以及</a:t>
            </a:r>
            <a:r>
              <a:rPr lang="en-US" altLang="zh-CN"/>
              <a:t>θ</a:t>
            </a:r>
            <a:r>
              <a:rPr lang="zh-CN" altLang="en-US"/>
              <a:t>的先验分布</a:t>
            </a:r>
            <a:r>
              <a:rPr lang="en-US" altLang="zh-CN"/>
              <a:t>π(θ)</a:t>
            </a:r>
            <a:r>
              <a:rPr lang="zh-CN" altLang="en-US"/>
              <a:t>，使用概率论中求解条件概率的方式可以计算出来已知</a:t>
            </a:r>
            <a:r>
              <a:rPr lang="en-US" altLang="zh-CN"/>
              <a:t>X</a:t>
            </a:r>
            <a:r>
              <a:rPr lang="zh-CN" altLang="en-US"/>
              <a:t>的条件下，</a:t>
            </a:r>
            <a:r>
              <a:rPr lang="en-US" altLang="zh-CN"/>
              <a:t>θ</a:t>
            </a:r>
            <a:r>
              <a:rPr lang="zh-CN" altLang="en-US"/>
              <a:t>的条件分布</a:t>
            </a:r>
            <a:r>
              <a:rPr lang="en-US" altLang="zh-CN"/>
              <a:t>π(θ|x)</a:t>
            </a:r>
            <a:r>
              <a:rPr lang="zh-CN" altLang="en-US"/>
              <a:t>。因为该分布是在获取样本</a:t>
            </a:r>
            <a:r>
              <a:rPr lang="en-US" altLang="zh-CN"/>
              <a:t>x</a:t>
            </a:r>
            <a:r>
              <a:rPr lang="zh-CN" altLang="en-US"/>
              <a:t>之后计算出来的，所以称为后验分布。</a:t>
            </a:r>
            <a:endParaRPr lang="zh-CN" altLang="en-US"/>
          </a:p>
          <a:p>
            <a:r>
              <a:rPr lang="zh-CN" altLang="en-US"/>
              <a:t> </a:t>
            </a:r>
            <a:r>
              <a:rPr lang="zh-CN" altLang="en-US" b="1"/>
              <a:t>共轭分布</a:t>
            </a:r>
            <a:r>
              <a:rPr lang="zh-CN" altLang="en-US"/>
              <a:t>：如果先验分布和后验分布具有相同的形式，那么先验分布和似然函数被称为共轭分布。</a:t>
            </a:r>
            <a:endParaRPr lang="zh-CN" altLang="en-US"/>
          </a:p>
        </p:txBody>
      </p:sp>
      <p:sp>
        <p:nvSpPr>
          <p:cNvPr id="4" name="标题 3"/>
          <p:cNvSpPr>
            <a:spLocks noGrp="1"/>
          </p:cNvSpPr>
          <p:nvPr>
            <p:ph type="title"/>
          </p:nvPr>
        </p:nvSpPr>
        <p:spPr/>
        <p:txBody>
          <a:bodyPr>
            <a:normAutofit/>
          </a:bodyPr>
          <a:p>
            <a:r>
              <a:rPr lang="zh-CN" altLang="en-US">
                <a:sym typeface="+mn-ea"/>
              </a:rPr>
              <a:t>概率知识回顾</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p:txBody>
          <a:bodyPr>
            <a:normAutofit/>
          </a:bodyPr>
          <a:lstStyle/>
          <a:p>
            <a:pPr>
              <a:lnSpc>
                <a:spcPct val="150000"/>
              </a:lnSpc>
            </a:pPr>
            <a:r>
              <a:rPr lang="zh-CN" altLang="en-US" sz="2400" dirty="0"/>
              <a:t>课上课下“九字”真言</a:t>
            </a:r>
            <a:endParaRPr lang="en-US" altLang="zh-CN" sz="2400" dirty="0"/>
          </a:p>
          <a:p>
            <a:pPr lvl="1">
              <a:lnSpc>
                <a:spcPct val="150000"/>
              </a:lnSpc>
            </a:pPr>
            <a:r>
              <a:rPr lang="zh-CN" altLang="en-US" sz="2000" dirty="0"/>
              <a:t>认真听，善摘录，勤思考</a:t>
            </a:r>
            <a:endParaRPr lang="en-US" altLang="zh-CN" sz="2000" dirty="0"/>
          </a:p>
          <a:p>
            <a:pPr lvl="1">
              <a:lnSpc>
                <a:spcPct val="150000"/>
              </a:lnSpc>
            </a:pPr>
            <a:r>
              <a:rPr lang="zh-CN" altLang="en-US" sz="2000" b="1" dirty="0">
                <a:solidFill>
                  <a:srgbClr val="FF0000"/>
                </a:solidFill>
              </a:rPr>
              <a:t>多温故，乐实践</a:t>
            </a:r>
            <a:r>
              <a:rPr lang="zh-CN" altLang="en-US" sz="2000" dirty="0"/>
              <a:t>，再发散</a:t>
            </a:r>
            <a:endParaRPr lang="en-US" altLang="zh-CN" sz="2000" dirty="0"/>
          </a:p>
          <a:p>
            <a:pPr>
              <a:lnSpc>
                <a:spcPct val="150000"/>
              </a:lnSpc>
            </a:pPr>
            <a:r>
              <a:rPr lang="zh-CN" altLang="en-US" sz="2400" dirty="0"/>
              <a:t>四不原则</a:t>
            </a:r>
            <a:endParaRPr lang="en-US" altLang="zh-CN" sz="2400" dirty="0"/>
          </a:p>
          <a:p>
            <a:pPr lvl="1">
              <a:lnSpc>
                <a:spcPct val="150000"/>
              </a:lnSpc>
            </a:pPr>
            <a:r>
              <a:rPr lang="zh-CN" altLang="en-US" sz="2000" dirty="0">
                <a:solidFill>
                  <a:srgbClr val="FF0000"/>
                </a:solidFill>
              </a:rPr>
              <a:t>不懒散惰性，不迟到早退</a:t>
            </a:r>
            <a:endParaRPr lang="en-US" altLang="zh-CN" sz="2000" dirty="0">
              <a:solidFill>
                <a:srgbClr val="FF0000"/>
              </a:solidFill>
            </a:endParaRPr>
          </a:p>
          <a:p>
            <a:pPr lvl="1">
              <a:lnSpc>
                <a:spcPct val="150000"/>
              </a:lnSpc>
            </a:pPr>
            <a:r>
              <a:rPr lang="zh-CN" altLang="en-US" sz="2000" dirty="0">
                <a:solidFill>
                  <a:srgbClr val="FF0000"/>
                </a:solidFill>
              </a:rPr>
              <a:t>不请假旷课，不拖延作业</a:t>
            </a:r>
            <a:endParaRPr lang="en-US" altLang="zh-CN" sz="2000" dirty="0">
              <a:solidFill>
                <a:srgbClr val="FF0000"/>
              </a:solidFill>
            </a:endParaRPr>
          </a:p>
          <a:p>
            <a:pPr>
              <a:lnSpc>
                <a:spcPct val="150000"/>
              </a:lnSpc>
            </a:pPr>
            <a:r>
              <a:rPr lang="zh-CN" altLang="en-US" sz="2400" dirty="0"/>
              <a:t>一点注意事项</a:t>
            </a:r>
            <a:endParaRPr lang="en-US" altLang="zh-CN" sz="2400" dirty="0"/>
          </a:p>
          <a:p>
            <a:pPr lvl="1">
              <a:lnSpc>
                <a:spcPct val="150000"/>
              </a:lnSpc>
            </a:pPr>
            <a:r>
              <a:rPr lang="zh-CN" altLang="en-US" sz="2000" dirty="0"/>
              <a:t>违反“四不原则”，不包就业和推荐就业</a:t>
            </a:r>
            <a:endParaRPr lang="en-US" altLang="zh-CN" sz="2000" dirty="0"/>
          </a:p>
        </p:txBody>
      </p:sp>
      <p:sp>
        <p:nvSpPr>
          <p:cNvPr id="3" name="标题 2"/>
          <p:cNvSpPr>
            <a:spLocks noGrp="1"/>
          </p:cNvSpPr>
          <p:nvPr>
            <p:ph type="title"/>
          </p:nvPr>
        </p:nvSpPr>
        <p:spPr/>
        <p:txBody>
          <a:bodyPr/>
          <a:lstStyle/>
          <a:p>
            <a:r>
              <a:rPr lang="zh-CN" altLang="en-US" dirty="0"/>
              <a:t>课程要求</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33400" y="1102360"/>
            <a:ext cx="11178540" cy="5163185"/>
          </a:xfrm>
        </p:spPr>
        <p:txBody>
          <a:bodyPr>
            <a:normAutofit/>
          </a:bodyPr>
          <a:lstStyle/>
          <a:p>
            <a:pPr>
              <a:lnSpc>
                <a:spcPct val="150000"/>
              </a:lnSpc>
            </a:pPr>
            <a:r>
              <a:rPr lang="zh-CN" altLang="en-US" sz="2400" dirty="0"/>
              <a:t>二项分布是从伯努利分布推导过来的。伯努利分布，又称两点分布或0-1分布，是一个离散型的随机分布，其中的随机变量只有两类取值，非正即负{+，-}。而二项分布即重复n次的伯努利试验，记为                 。简言之，只做一次实验，是伯努利分布，重复做了n次，是二项分布。二项分布的概率密度函数为：</a:t>
            </a:r>
            <a:endParaRPr lang="zh-CN" altLang="en-US" sz="2400" dirty="0"/>
          </a:p>
          <a:p>
            <a:pPr>
              <a:lnSpc>
                <a:spcPct val="150000"/>
              </a:lnSpc>
            </a:pPr>
            <a:endParaRPr lang="zh-CN" altLang="en-US" sz="2400" dirty="0"/>
          </a:p>
        </p:txBody>
      </p:sp>
      <p:sp>
        <p:nvSpPr>
          <p:cNvPr id="3" name="标题 2"/>
          <p:cNvSpPr>
            <a:spLocks noGrp="1"/>
          </p:cNvSpPr>
          <p:nvPr>
            <p:ph type="title"/>
          </p:nvPr>
        </p:nvSpPr>
        <p:spPr/>
        <p:txBody>
          <a:bodyPr/>
          <a:lstStyle/>
          <a:p>
            <a:r>
              <a:rPr lang="zh-CN" altLang="en-US" dirty="0"/>
              <a:t>二项分布</a:t>
            </a:r>
            <a:endParaRPr lang="zh-CN" altLang="en-US" dirty="0"/>
          </a:p>
        </p:txBody>
      </p:sp>
      <p:graphicFrame>
        <p:nvGraphicFramePr>
          <p:cNvPr id="7" name="对象 6">
            <a:hlinkClick r:id="" action="ppaction://ole?verb="/>
          </p:cNvPr>
          <p:cNvGraphicFramePr>
            <a:graphicFrameLocks noChangeAspect="1"/>
          </p:cNvGraphicFramePr>
          <p:nvPr/>
        </p:nvGraphicFramePr>
        <p:xfrm>
          <a:off x="6212840" y="2371090"/>
          <a:ext cx="1605280" cy="470535"/>
        </p:xfrm>
        <a:graphic>
          <a:graphicData uri="http://schemas.openxmlformats.org/presentationml/2006/ole">
            <mc:AlternateContent xmlns:mc="http://schemas.openxmlformats.org/markup-compatibility/2006">
              <mc:Choice xmlns:v="urn:schemas-microsoft-com:vml" Requires="v">
                <p:oleObj spid="_x0000_s2049" name="" r:id="rId1" imgW="736600" imgH="215900" progId="Equation.KSEE3">
                  <p:embed/>
                </p:oleObj>
              </mc:Choice>
              <mc:Fallback>
                <p:oleObj name="" r:id="rId1" imgW="736600" imgH="215900" progId="Equation.KSEE3">
                  <p:embed/>
                  <p:pic>
                    <p:nvPicPr>
                      <p:cNvPr id="0" name="图片 2048"/>
                      <p:cNvPicPr/>
                      <p:nvPr/>
                    </p:nvPicPr>
                    <p:blipFill>
                      <a:blip r:embed="rId2"/>
                      <a:stretch>
                        <a:fillRect/>
                      </a:stretch>
                    </p:blipFill>
                    <p:spPr>
                      <a:xfrm>
                        <a:off x="6212840" y="2371090"/>
                        <a:ext cx="1605280" cy="470535"/>
                      </a:xfrm>
                      <a:prstGeom prst="rect">
                        <a:avLst/>
                      </a:prstGeom>
                    </p:spPr>
                  </p:pic>
                </p:oleObj>
              </mc:Fallback>
            </mc:AlternateContent>
          </a:graphicData>
        </a:graphic>
      </p:graphicFrame>
      <p:pic>
        <p:nvPicPr>
          <p:cNvPr id="8" name="图片 7"/>
          <p:cNvPicPr>
            <a:picLocks noChangeAspect="1"/>
          </p:cNvPicPr>
          <p:nvPr/>
        </p:nvPicPr>
        <p:blipFill>
          <a:blip r:embed="rId3"/>
          <a:stretch>
            <a:fillRect/>
          </a:stretch>
        </p:blipFill>
        <p:spPr>
          <a:xfrm>
            <a:off x="8231505" y="3596005"/>
            <a:ext cx="3608070" cy="3084195"/>
          </a:xfrm>
          <a:prstGeom prst="rect">
            <a:avLst/>
          </a:prstGeom>
        </p:spPr>
      </p:pic>
      <p:grpSp>
        <p:nvGrpSpPr>
          <p:cNvPr id="13" name="组合 12"/>
          <p:cNvGrpSpPr/>
          <p:nvPr/>
        </p:nvGrpSpPr>
        <p:grpSpPr>
          <a:xfrm>
            <a:off x="1233805" y="3596005"/>
            <a:ext cx="6664960" cy="1104900"/>
            <a:chOff x="1560" y="5400"/>
            <a:chExt cx="10496" cy="1740"/>
          </a:xfrm>
        </p:grpSpPr>
        <p:graphicFrame>
          <p:nvGraphicFramePr>
            <p:cNvPr id="9" name="对象 8">
              <a:hlinkClick r:id="" action="ppaction://ole?verb="/>
            </p:cNvPr>
            <p:cNvGraphicFramePr>
              <a:graphicFrameLocks noChangeAspect="1"/>
            </p:cNvGraphicFramePr>
            <p:nvPr/>
          </p:nvGraphicFramePr>
          <p:xfrm>
            <a:off x="1560" y="5400"/>
            <a:ext cx="6379" cy="1740"/>
          </p:xfrm>
          <a:graphic>
            <a:graphicData uri="http://schemas.openxmlformats.org/presentationml/2006/ole">
              <mc:AlternateContent xmlns:mc="http://schemas.openxmlformats.org/markup-compatibility/2006">
                <mc:Choice xmlns:v="urn:schemas-microsoft-com:vml" Requires="v">
                  <p:oleObj spid="_x0000_s2050" name="" r:id="rId4" imgW="1676400" imgH="457200" progId="Equation.KSEE3">
                    <p:embed/>
                  </p:oleObj>
                </mc:Choice>
                <mc:Fallback>
                  <p:oleObj name="" r:id="rId4" imgW="1676400" imgH="457200" progId="Equation.KSEE3">
                    <p:embed/>
                    <p:pic>
                      <p:nvPicPr>
                        <p:cNvPr id="0" name="图片 2049"/>
                        <p:cNvPicPr/>
                        <p:nvPr/>
                      </p:nvPicPr>
                      <p:blipFill>
                        <a:blip r:embed="rId5"/>
                        <a:stretch>
                          <a:fillRect/>
                        </a:stretch>
                      </p:blipFill>
                      <p:spPr>
                        <a:xfrm>
                          <a:off x="1560" y="5400"/>
                          <a:ext cx="6379" cy="174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8334" y="5400"/>
            <a:ext cx="3722" cy="1740"/>
          </p:xfrm>
          <a:graphic>
            <a:graphicData uri="http://schemas.openxmlformats.org/presentationml/2006/ole">
              <mc:AlternateContent xmlns:mc="http://schemas.openxmlformats.org/markup-compatibility/2006">
                <mc:Choice xmlns:v="urn:schemas-microsoft-com:vml" Requires="v">
                  <p:oleObj spid="_x0000_s12" name="" r:id="rId6" imgW="977900" imgH="457200" progId="Equation.KSEE3">
                    <p:embed/>
                  </p:oleObj>
                </mc:Choice>
                <mc:Fallback>
                  <p:oleObj name="" r:id="rId6" imgW="977900" imgH="457200" progId="Equation.KSEE3">
                    <p:embed/>
                    <p:pic>
                      <p:nvPicPr>
                        <p:cNvPr id="0" name="图片 2049"/>
                        <p:cNvPicPr/>
                        <p:nvPr/>
                      </p:nvPicPr>
                      <p:blipFill>
                        <a:blip r:embed="rId7"/>
                        <a:stretch>
                          <a:fillRect/>
                        </a:stretch>
                      </p:blipFill>
                      <p:spPr>
                        <a:xfrm>
                          <a:off x="8334" y="5400"/>
                          <a:ext cx="3722" cy="1740"/>
                        </a:xfrm>
                        <a:prstGeom prst="rect">
                          <a:avLst/>
                        </a:prstGeom>
                      </p:spPr>
                    </p:pic>
                  </p:oleObj>
                </mc:Fallback>
              </mc:AlternateContent>
            </a:graphicData>
          </a:graphic>
        </p:graphicFrame>
      </p:grpSp>
      <p:grpSp>
        <p:nvGrpSpPr>
          <p:cNvPr id="16" name="组合 15"/>
          <p:cNvGrpSpPr/>
          <p:nvPr/>
        </p:nvGrpSpPr>
        <p:grpSpPr>
          <a:xfrm>
            <a:off x="2718435" y="4920615"/>
            <a:ext cx="3194050" cy="1465580"/>
            <a:chOff x="5230" y="7749"/>
            <a:chExt cx="5030" cy="2308"/>
          </a:xfrm>
        </p:grpSpPr>
        <p:graphicFrame>
          <p:nvGraphicFramePr>
            <p:cNvPr id="14" name="对象 13">
              <a:hlinkClick r:id="" action="ppaction://ole?verb="/>
            </p:cNvPr>
            <p:cNvGraphicFramePr>
              <a:graphicFrameLocks noChangeAspect="1"/>
            </p:cNvGraphicFramePr>
            <p:nvPr/>
          </p:nvGraphicFramePr>
          <p:xfrm>
            <a:off x="5230" y="7749"/>
            <a:ext cx="3088" cy="1051"/>
          </p:xfrm>
          <a:graphic>
            <a:graphicData uri="http://schemas.openxmlformats.org/presentationml/2006/ole">
              <mc:AlternateContent xmlns:mc="http://schemas.openxmlformats.org/markup-compatibility/2006">
                <mc:Choice xmlns:v="urn:schemas-microsoft-com:vml" Requires="v">
                  <p:oleObj spid="_x0000_s2051" name="" r:id="rId8" imgW="634365" imgH="215900" progId="Equation.KSEE3">
                    <p:embed/>
                  </p:oleObj>
                </mc:Choice>
                <mc:Fallback>
                  <p:oleObj name="" r:id="rId8" imgW="634365" imgH="215900" progId="Equation.KSEE3">
                    <p:embed/>
                    <p:pic>
                      <p:nvPicPr>
                        <p:cNvPr id="0" name="图片 2050"/>
                        <p:cNvPicPr/>
                        <p:nvPr/>
                      </p:nvPicPr>
                      <p:blipFill>
                        <a:blip r:embed="rId9"/>
                        <a:stretch>
                          <a:fillRect/>
                        </a:stretch>
                      </p:blipFill>
                      <p:spPr>
                        <a:xfrm>
                          <a:off x="5230" y="7749"/>
                          <a:ext cx="3088" cy="105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230" y="8989"/>
            <a:ext cx="5030" cy="1069"/>
          </p:xfrm>
          <a:graphic>
            <a:graphicData uri="http://schemas.openxmlformats.org/presentationml/2006/ole">
              <mc:AlternateContent xmlns:mc="http://schemas.openxmlformats.org/markup-compatibility/2006">
                <mc:Choice xmlns:v="urn:schemas-microsoft-com:vml" Requires="v">
                  <p:oleObj spid="_x0000_s2052" name="" r:id="rId10" imgW="1016000" imgH="215900" progId="Equation.KSEE3">
                    <p:embed/>
                  </p:oleObj>
                </mc:Choice>
                <mc:Fallback>
                  <p:oleObj name="" r:id="rId10" imgW="1016000" imgH="215900" progId="Equation.KSEE3">
                    <p:embed/>
                    <p:pic>
                      <p:nvPicPr>
                        <p:cNvPr id="0" name="图片 2051"/>
                        <p:cNvPicPr/>
                        <p:nvPr/>
                      </p:nvPicPr>
                      <p:blipFill>
                        <a:blip r:embed="rId11"/>
                        <a:stretch>
                          <a:fillRect/>
                        </a:stretch>
                      </p:blipFill>
                      <p:spPr>
                        <a:xfrm>
                          <a:off x="5230" y="8989"/>
                          <a:ext cx="5030" cy="1069"/>
                        </a:xfrm>
                        <a:prstGeom prst="rect">
                          <a:avLst/>
                        </a:prstGeom>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014730"/>
            <a:ext cx="11178540" cy="5250815"/>
          </a:xfrm>
        </p:spPr>
        <p:txBody>
          <a:bodyPr/>
          <a:p>
            <a:r>
              <a:rPr lang="en-US" altLang="zh-CN"/>
              <a:t> </a:t>
            </a:r>
            <a:r>
              <a:rPr lang="zh-CN" altLang="en-US"/>
              <a:t>多项分布</a:t>
            </a:r>
            <a:r>
              <a:rPr lang="en-US" altLang="zh-CN"/>
              <a:t>(Multinomial Distribution)</a:t>
            </a:r>
            <a:r>
              <a:rPr lang="zh-CN" altLang="en-US"/>
              <a:t>是二项分布的推广。</a:t>
            </a:r>
            <a:endParaRPr lang="zh-CN" altLang="en-US"/>
          </a:p>
          <a:p>
            <a:r>
              <a:rPr lang="zh-CN" altLang="en-US"/>
              <a:t> </a:t>
            </a:r>
            <a:r>
              <a:rPr lang="zh-CN" altLang="en-US" dirty="0">
                <a:sym typeface="+mn-ea"/>
              </a:rPr>
              <a:t>多项分布是指单次试验中的随机变量的取值不再是0</a:t>
            </a:r>
            <a:r>
              <a:rPr lang="en-US" altLang="zh-CN" dirty="0">
                <a:sym typeface="+mn-ea"/>
              </a:rPr>
              <a:t>/</a:t>
            </a:r>
            <a:r>
              <a:rPr lang="zh-CN" altLang="en-US" dirty="0">
                <a:sym typeface="+mn-ea"/>
              </a:rPr>
              <a:t>1的，而是有多种离散值可能（1,2,3...,k）。比如投掷6个面的骰子实验，N次实验结果服从K=6的多项分布。其中</a:t>
            </a:r>
            <a:r>
              <a:rPr lang="en-US" altLang="zh-CN" dirty="0">
                <a:sym typeface="+mn-ea"/>
              </a:rPr>
              <a:t>K</a:t>
            </a:r>
            <a:r>
              <a:rPr lang="zh-CN" altLang="en-US" dirty="0">
                <a:sym typeface="+mn-ea"/>
              </a:rPr>
              <a:t>个离散值的概率为：</a:t>
            </a:r>
            <a:endParaRPr lang="zh-CN" altLang="en-US" dirty="0">
              <a:sym typeface="+mn-ea"/>
            </a:endParaRPr>
          </a:p>
          <a:p>
            <a:endParaRPr lang="zh-CN" altLang="en-US" dirty="0">
              <a:sym typeface="+mn-ea"/>
            </a:endParaRPr>
          </a:p>
          <a:p>
            <a:r>
              <a:rPr lang="zh-CN" altLang="en-US" dirty="0">
                <a:sym typeface="+mn-ea"/>
              </a:rPr>
              <a:t> 多项分布的概率密度函数为：</a:t>
            </a:r>
            <a:endParaRPr lang="zh-CN" altLang="en-US" dirty="0"/>
          </a:p>
          <a:p>
            <a:endParaRPr lang="zh-CN" altLang="en-US" dirty="0">
              <a:sym typeface="+mn-ea"/>
            </a:endParaRPr>
          </a:p>
          <a:p>
            <a:endParaRPr lang="zh-CN" altLang="en-US"/>
          </a:p>
        </p:txBody>
      </p:sp>
      <p:sp>
        <p:nvSpPr>
          <p:cNvPr id="4" name="标题 3"/>
          <p:cNvSpPr>
            <a:spLocks noGrp="1"/>
          </p:cNvSpPr>
          <p:nvPr>
            <p:ph type="title"/>
          </p:nvPr>
        </p:nvSpPr>
        <p:spPr/>
        <p:txBody>
          <a:bodyPr/>
          <a:p>
            <a:r>
              <a:rPr lang="zh-CN" altLang="en-US"/>
              <a:t>多项分布</a:t>
            </a:r>
            <a:endParaRPr lang="zh-CN" altLang="en-US"/>
          </a:p>
        </p:txBody>
      </p:sp>
      <p:graphicFrame>
        <p:nvGraphicFramePr>
          <p:cNvPr id="7" name="对象 6">
            <a:hlinkClick r:id="" action="ppaction://ole?verb="/>
          </p:cNvPr>
          <p:cNvGraphicFramePr>
            <a:graphicFrameLocks noChangeAspect="1"/>
          </p:cNvGraphicFramePr>
          <p:nvPr/>
        </p:nvGraphicFramePr>
        <p:xfrm>
          <a:off x="4517390" y="2882900"/>
          <a:ext cx="1445895" cy="1092835"/>
        </p:xfrm>
        <a:graphic>
          <a:graphicData uri="http://schemas.openxmlformats.org/presentationml/2006/ole">
            <mc:AlternateContent xmlns:mc="http://schemas.openxmlformats.org/markup-compatibility/2006">
              <mc:Choice xmlns:v="urn:schemas-microsoft-com:vml" Requires="v">
                <p:oleObj spid="_x0000_s3073" name="" r:id="rId1" imgW="571500" imgH="431800" progId="Equation.KSEE3">
                  <p:embed/>
                </p:oleObj>
              </mc:Choice>
              <mc:Fallback>
                <p:oleObj name="" r:id="rId1" imgW="571500" imgH="431800" progId="Equation.KSEE3">
                  <p:embed/>
                  <p:pic>
                    <p:nvPicPr>
                      <p:cNvPr id="0" name="图片 3072"/>
                      <p:cNvPicPr/>
                      <p:nvPr/>
                    </p:nvPicPr>
                    <p:blipFill>
                      <a:blip r:embed="rId2"/>
                      <a:stretch>
                        <a:fillRect/>
                      </a:stretch>
                    </p:blipFill>
                    <p:spPr>
                      <a:xfrm>
                        <a:off x="4517390" y="2882900"/>
                        <a:ext cx="1445895" cy="10928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86130" y="5628005"/>
          <a:ext cx="10471150" cy="1011555"/>
        </p:xfrm>
        <a:graphic>
          <a:graphicData uri="http://schemas.openxmlformats.org/presentationml/2006/ole">
            <mc:AlternateContent xmlns:mc="http://schemas.openxmlformats.org/markup-compatibility/2006">
              <mc:Choice xmlns:v="urn:schemas-microsoft-com:vml" Requires="v">
                <p:oleObj spid="_x0000_s3075" name="" r:id="rId3" imgW="4470400" imgH="431800" progId="Equation.KSEE3">
                  <p:embed/>
                </p:oleObj>
              </mc:Choice>
              <mc:Fallback>
                <p:oleObj name="" r:id="rId3" imgW="4470400" imgH="431800" progId="Equation.KSEE3">
                  <p:embed/>
                  <p:pic>
                    <p:nvPicPr>
                      <p:cNvPr id="0" name="图片 3074"/>
                      <p:cNvPicPr/>
                      <p:nvPr/>
                    </p:nvPicPr>
                    <p:blipFill>
                      <a:blip r:embed="rId4"/>
                      <a:stretch>
                        <a:fillRect/>
                      </a:stretch>
                    </p:blipFill>
                    <p:spPr>
                      <a:xfrm>
                        <a:off x="786130" y="5628005"/>
                        <a:ext cx="10471150" cy="1011555"/>
                      </a:xfrm>
                      <a:prstGeom prst="rect">
                        <a:avLst/>
                      </a:prstGeom>
                    </p:spPr>
                  </p:pic>
                </p:oleObj>
              </mc:Fallback>
            </mc:AlternateContent>
          </a:graphicData>
        </a:graphic>
      </p:graphicFrame>
      <p:grpSp>
        <p:nvGrpSpPr>
          <p:cNvPr id="11" name="组合 10"/>
          <p:cNvGrpSpPr/>
          <p:nvPr/>
        </p:nvGrpSpPr>
        <p:grpSpPr>
          <a:xfrm>
            <a:off x="2693035" y="4688840"/>
            <a:ext cx="5751195" cy="1116330"/>
            <a:chOff x="3383" y="7641"/>
            <a:chExt cx="9057" cy="1758"/>
          </a:xfrm>
        </p:grpSpPr>
        <p:graphicFrame>
          <p:nvGraphicFramePr>
            <p:cNvPr id="8" name="对象 7">
              <a:hlinkClick r:id="" action="ppaction://ole?verb="/>
            </p:cNvPr>
            <p:cNvGraphicFramePr>
              <a:graphicFrameLocks noChangeAspect="1"/>
            </p:cNvGraphicFramePr>
            <p:nvPr/>
          </p:nvGraphicFramePr>
          <p:xfrm>
            <a:off x="3383" y="7921"/>
            <a:ext cx="5862" cy="1199"/>
          </p:xfrm>
          <a:graphic>
            <a:graphicData uri="http://schemas.openxmlformats.org/presentationml/2006/ole">
              <mc:AlternateContent xmlns:mc="http://schemas.openxmlformats.org/markup-compatibility/2006">
                <mc:Choice xmlns:v="urn:schemas-microsoft-com:vml" Requires="v">
                  <p:oleObj spid="_x0000_s3074" name="" r:id="rId5" imgW="1117600" imgH="228600" progId="Equation.KSEE3">
                    <p:embed/>
                  </p:oleObj>
                </mc:Choice>
                <mc:Fallback>
                  <p:oleObj name="" r:id="rId5" imgW="1117600" imgH="228600" progId="Equation.KSEE3">
                    <p:embed/>
                    <p:pic>
                      <p:nvPicPr>
                        <p:cNvPr id="0" name="图片 3073"/>
                        <p:cNvPicPr/>
                        <p:nvPr/>
                      </p:nvPicPr>
                      <p:blipFill>
                        <a:blip r:embed="rId6"/>
                        <a:stretch>
                          <a:fillRect/>
                        </a:stretch>
                      </p:blipFill>
                      <p:spPr>
                        <a:xfrm>
                          <a:off x="3383" y="7921"/>
                          <a:ext cx="5862" cy="1199"/>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9958" y="7641"/>
            <a:ext cx="2482" cy="1758"/>
          </p:xfrm>
          <a:graphic>
            <a:graphicData uri="http://schemas.openxmlformats.org/presentationml/2006/ole">
              <mc:AlternateContent xmlns:mc="http://schemas.openxmlformats.org/markup-compatibility/2006">
                <mc:Choice xmlns:v="urn:schemas-microsoft-com:vml" Requires="v">
                  <p:oleObj spid="_x0000_s3076" name="" r:id="rId7" imgW="609600" imgH="431800" progId="Equation.KSEE3">
                    <p:embed/>
                  </p:oleObj>
                </mc:Choice>
                <mc:Fallback>
                  <p:oleObj name="" r:id="rId7" imgW="609600" imgH="431800" progId="Equation.KSEE3">
                    <p:embed/>
                    <p:pic>
                      <p:nvPicPr>
                        <p:cNvPr id="0" name="图片 3075"/>
                        <p:cNvPicPr/>
                        <p:nvPr/>
                      </p:nvPicPr>
                      <p:blipFill>
                        <a:blip r:embed="rId8"/>
                        <a:stretch>
                          <a:fillRect/>
                        </a:stretch>
                      </p:blipFill>
                      <p:spPr>
                        <a:xfrm>
                          <a:off x="9958" y="7641"/>
                          <a:ext cx="2482" cy="1758"/>
                        </a:xfrm>
                        <a:prstGeom prst="rect">
                          <a:avLst/>
                        </a:prstGeom>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Beta</a:t>
            </a:r>
            <a:r>
              <a:rPr lang="zh-CN" altLang="en-US"/>
              <a:t>分布是二项分布的共轭分布，是指一组定义在</a:t>
            </a:r>
            <a:r>
              <a:rPr lang="en-US" altLang="zh-CN"/>
              <a:t>(0,1)</a:t>
            </a:r>
            <a:r>
              <a:rPr lang="zh-CN" altLang="en-US"/>
              <a:t>区间的连续概率分布，具有两个参数：</a:t>
            </a:r>
            <a:r>
              <a:rPr lang="en-US" altLang="zh-CN"/>
              <a:t>α,β&gt;0;</a:t>
            </a:r>
            <a:endParaRPr lang="en-US" altLang="zh-CN"/>
          </a:p>
        </p:txBody>
      </p:sp>
      <p:sp>
        <p:nvSpPr>
          <p:cNvPr id="4" name="标题 3"/>
          <p:cNvSpPr>
            <a:spLocks noGrp="1"/>
          </p:cNvSpPr>
          <p:nvPr>
            <p:ph type="title"/>
          </p:nvPr>
        </p:nvSpPr>
        <p:spPr/>
        <p:txBody>
          <a:bodyPr/>
          <a:p>
            <a:r>
              <a:rPr lang="en-US" altLang="zh-CN"/>
              <a:t>Beta</a:t>
            </a:r>
            <a:r>
              <a:rPr lang="zh-CN" altLang="en-US"/>
              <a:t>分布</a:t>
            </a:r>
            <a:endParaRPr lang="zh-CN" altLang="en-US"/>
          </a:p>
        </p:txBody>
      </p:sp>
      <p:pic>
        <p:nvPicPr>
          <p:cNvPr id="6" name="图片 5" descr="730e0cf3d7ca7bcbee16a1b6b5096b63f624a83e"/>
          <p:cNvPicPr>
            <a:picLocks noChangeAspect="1"/>
          </p:cNvPicPr>
          <p:nvPr/>
        </p:nvPicPr>
        <p:blipFill>
          <a:blip r:embed="rId1"/>
          <a:stretch>
            <a:fillRect/>
          </a:stretch>
        </p:blipFill>
        <p:spPr>
          <a:xfrm>
            <a:off x="6654800" y="2448560"/>
            <a:ext cx="5057140" cy="4047490"/>
          </a:xfrm>
          <a:prstGeom prst="rect">
            <a:avLst/>
          </a:prstGeom>
        </p:spPr>
      </p:pic>
      <p:graphicFrame>
        <p:nvGraphicFramePr>
          <p:cNvPr id="8" name="对象 7">
            <a:hlinkClick r:id="" action="ppaction://ole?verb="/>
          </p:cNvPr>
          <p:cNvGraphicFramePr>
            <a:graphicFrameLocks noChangeAspect="1"/>
          </p:cNvGraphicFramePr>
          <p:nvPr/>
        </p:nvGraphicFramePr>
        <p:xfrm>
          <a:off x="692150" y="3930015"/>
          <a:ext cx="3728085" cy="1230630"/>
        </p:xfrm>
        <a:graphic>
          <a:graphicData uri="http://schemas.openxmlformats.org/presentationml/2006/ole">
            <mc:AlternateContent xmlns:mc="http://schemas.openxmlformats.org/markup-compatibility/2006">
              <mc:Choice xmlns:v="urn:schemas-microsoft-com:vml" Requires="v">
                <p:oleObj spid="_x0000_s4097" name="" r:id="rId2" imgW="1270000" imgH="419100" progId="Equation.KSEE3">
                  <p:embed/>
                </p:oleObj>
              </mc:Choice>
              <mc:Fallback>
                <p:oleObj name="" r:id="rId2" imgW="1270000" imgH="419100" progId="Equation.KSEE3">
                  <p:embed/>
                  <p:pic>
                    <p:nvPicPr>
                      <p:cNvPr id="0" name="图片 4096"/>
                      <p:cNvPicPr/>
                      <p:nvPr/>
                    </p:nvPicPr>
                    <p:blipFill>
                      <a:blip r:embed="rId3"/>
                      <a:stretch>
                        <a:fillRect/>
                      </a:stretch>
                    </p:blipFill>
                    <p:spPr>
                      <a:xfrm>
                        <a:off x="692150" y="3930015"/>
                        <a:ext cx="3728085" cy="123063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92150" y="2596515"/>
          <a:ext cx="5962650" cy="1105535"/>
        </p:xfrm>
        <a:graphic>
          <a:graphicData uri="http://schemas.openxmlformats.org/presentationml/2006/ole">
            <mc:AlternateContent xmlns:mc="http://schemas.openxmlformats.org/markup-compatibility/2006">
              <mc:Choice xmlns:v="urn:schemas-microsoft-com:vml" Requires="v">
                <p:oleObj spid="_x0000_s4098" name="" r:id="rId4" imgW="2260600" imgH="419100" progId="Equation.KSEE3">
                  <p:embed/>
                </p:oleObj>
              </mc:Choice>
              <mc:Fallback>
                <p:oleObj name="" r:id="rId4" imgW="2260600" imgH="419100" progId="Equation.KSEE3">
                  <p:embed/>
                  <p:pic>
                    <p:nvPicPr>
                      <p:cNvPr id="0" name="图片 4097"/>
                      <p:cNvPicPr/>
                      <p:nvPr/>
                    </p:nvPicPr>
                    <p:blipFill>
                      <a:blip r:embed="rId5"/>
                      <a:stretch>
                        <a:fillRect/>
                      </a:stretch>
                    </p:blipFill>
                    <p:spPr>
                      <a:xfrm>
                        <a:off x="692150" y="2596515"/>
                        <a:ext cx="5962650" cy="110553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692150" y="5387975"/>
          <a:ext cx="2837180" cy="730885"/>
        </p:xfrm>
        <a:graphic>
          <a:graphicData uri="http://schemas.openxmlformats.org/presentationml/2006/ole">
            <mc:AlternateContent xmlns:mc="http://schemas.openxmlformats.org/markup-compatibility/2006">
              <mc:Choice xmlns:v="urn:schemas-microsoft-com:vml" Requires="v">
                <p:oleObj spid="_x0000_s4099" name="" r:id="rId6" imgW="838200" imgH="215900" progId="Equation.KSEE3">
                  <p:embed/>
                </p:oleObj>
              </mc:Choice>
              <mc:Fallback>
                <p:oleObj name="" r:id="rId6" imgW="838200" imgH="215900" progId="Equation.KSEE3">
                  <p:embed/>
                  <p:pic>
                    <p:nvPicPr>
                      <p:cNvPr id="0" name="图片 4098"/>
                      <p:cNvPicPr/>
                      <p:nvPr/>
                    </p:nvPicPr>
                    <p:blipFill>
                      <a:blip r:embed="rId7"/>
                      <a:stretch>
                        <a:fillRect/>
                      </a:stretch>
                    </p:blipFill>
                    <p:spPr>
                      <a:xfrm>
                        <a:off x="692150" y="5387975"/>
                        <a:ext cx="2837180" cy="73088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4640580" y="5192395"/>
          <a:ext cx="2277110" cy="1122045"/>
        </p:xfrm>
        <a:graphic>
          <a:graphicData uri="http://schemas.openxmlformats.org/presentationml/2006/ole">
            <mc:AlternateContent xmlns:mc="http://schemas.openxmlformats.org/markup-compatibility/2006">
              <mc:Choice xmlns:v="urn:schemas-microsoft-com:vml" Requires="v">
                <p:oleObj spid="_x0000_s10241" name="" r:id="rId8" imgW="850900" imgH="419100" progId="Equation.KSEE3">
                  <p:embed/>
                </p:oleObj>
              </mc:Choice>
              <mc:Fallback>
                <p:oleObj name="" r:id="rId8" imgW="850900" imgH="419100" progId="Equation.KSEE3">
                  <p:embed/>
                  <p:pic>
                    <p:nvPicPr>
                      <p:cNvPr id="0" name="图片 10240"/>
                      <p:cNvPicPr/>
                      <p:nvPr/>
                    </p:nvPicPr>
                    <p:blipFill>
                      <a:blip r:embed="rId9"/>
                      <a:stretch>
                        <a:fillRect/>
                      </a:stretch>
                    </p:blipFill>
                    <p:spPr>
                      <a:xfrm>
                        <a:off x="4640580" y="5192395"/>
                        <a:ext cx="2277110" cy="1122045"/>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除去系数不看，</a:t>
            </a:r>
            <a:r>
              <a:rPr lang="en-US" altLang="zh-CN"/>
              <a:t>Beta</a:t>
            </a:r>
            <a:r>
              <a:rPr lang="zh-CN" altLang="en-US"/>
              <a:t>分布和二项分布具有相同的形式。将</a:t>
            </a:r>
            <a:r>
              <a:rPr lang="en-US" altLang="zh-CN"/>
              <a:t>Beta</a:t>
            </a:r>
            <a:r>
              <a:rPr lang="zh-CN" altLang="en-US"/>
              <a:t>分布当做先验分布，将二项分布当做似然函数。</a:t>
            </a:r>
            <a:endParaRPr lang="zh-CN" altLang="en-US"/>
          </a:p>
        </p:txBody>
      </p:sp>
      <p:sp>
        <p:nvSpPr>
          <p:cNvPr id="4" name="标题 3"/>
          <p:cNvSpPr>
            <a:spLocks noGrp="1"/>
          </p:cNvSpPr>
          <p:nvPr>
            <p:ph type="title"/>
          </p:nvPr>
        </p:nvSpPr>
        <p:spPr/>
        <p:txBody>
          <a:bodyPr/>
          <a:p>
            <a:r>
              <a:rPr lang="en-US" altLang="zh-CN"/>
              <a:t>Beta</a:t>
            </a:r>
            <a:r>
              <a:rPr lang="zh-CN" altLang="en-US"/>
              <a:t>分布和二项分布</a:t>
            </a:r>
            <a:endParaRPr lang="zh-CN" altLang="en-US"/>
          </a:p>
        </p:txBody>
      </p:sp>
      <p:graphicFrame>
        <p:nvGraphicFramePr>
          <p:cNvPr id="9" name="对象 8">
            <a:hlinkClick r:id="" action="ppaction://ole?verb="/>
          </p:cNvPr>
          <p:cNvGraphicFramePr>
            <a:graphicFrameLocks noChangeAspect="1"/>
          </p:cNvGraphicFramePr>
          <p:nvPr/>
        </p:nvGraphicFramePr>
        <p:xfrm>
          <a:off x="3490278" y="2526665"/>
          <a:ext cx="4623435" cy="1105535"/>
        </p:xfrm>
        <a:graphic>
          <a:graphicData uri="http://schemas.openxmlformats.org/presentationml/2006/ole">
            <mc:AlternateContent xmlns:mc="http://schemas.openxmlformats.org/markup-compatibility/2006">
              <mc:Choice xmlns:v="urn:schemas-microsoft-com:vml" Requires="v">
                <p:oleObj spid="_x0000_s4098" name="" r:id="rId1" imgW="1752600" imgH="419100" progId="Equation.KSEE3">
                  <p:embed/>
                </p:oleObj>
              </mc:Choice>
              <mc:Fallback>
                <p:oleObj name="" r:id="rId1" imgW="1752600" imgH="419100" progId="Equation.KSEE3">
                  <p:embed/>
                  <p:pic>
                    <p:nvPicPr>
                      <p:cNvPr id="0" name="图片 4097"/>
                      <p:cNvPicPr/>
                      <p:nvPr/>
                    </p:nvPicPr>
                    <p:blipFill>
                      <a:blip r:embed="rId2"/>
                      <a:stretch>
                        <a:fillRect/>
                      </a:stretch>
                    </p:blipFill>
                    <p:spPr>
                      <a:xfrm>
                        <a:off x="3490278" y="2526665"/>
                        <a:ext cx="4623435" cy="110553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6145" name="" r:id="rId3" imgW="914400" imgH="215900" progId="Equation.KSEE3">
                  <p:embed/>
                </p:oleObj>
              </mc:Choice>
              <mc:Fallback>
                <p:oleObj name="" r:id="rId3" imgW="914400" imgH="215900" progId="Equation.KSEE3">
                  <p:embed/>
                  <p:pic>
                    <p:nvPicPr>
                      <p:cNvPr id="0" name="图片 6144"/>
                      <p:cNvPicPr/>
                      <p:nvPr/>
                    </p:nvPicPr>
                    <p:blipFill>
                      <a:blip r:embed="rId4"/>
                      <a:stretch>
                        <a:fillRect/>
                      </a:stretch>
                    </p:blipFill>
                    <p:spPr>
                      <a:xfrm>
                        <a:off x="563753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461703" y="3930015"/>
          <a:ext cx="4681220" cy="1257300"/>
        </p:xfrm>
        <a:graphic>
          <a:graphicData uri="http://schemas.openxmlformats.org/presentationml/2006/ole">
            <mc:AlternateContent xmlns:mc="http://schemas.openxmlformats.org/markup-compatibility/2006">
              <mc:Choice xmlns:v="urn:schemas-microsoft-com:vml" Requires="v">
                <p:oleObj spid="_x0000_s2050" name="" r:id="rId5" imgW="1701800" imgH="457200" progId="Equation.KSEE3">
                  <p:embed/>
                </p:oleObj>
              </mc:Choice>
              <mc:Fallback>
                <p:oleObj name="" r:id="rId5" imgW="1701800" imgH="457200" progId="Equation.KSEE3">
                  <p:embed/>
                  <p:pic>
                    <p:nvPicPr>
                      <p:cNvPr id="0" name="图片 2049"/>
                      <p:cNvPicPr/>
                      <p:nvPr/>
                    </p:nvPicPr>
                    <p:blipFill>
                      <a:blip r:embed="rId6"/>
                      <a:stretch>
                        <a:fillRect/>
                      </a:stretch>
                    </p:blipFill>
                    <p:spPr>
                      <a:xfrm>
                        <a:off x="3461703" y="3930015"/>
                        <a:ext cx="4681220" cy="125730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7741920" y="1014730"/>
            <a:ext cx="4164965" cy="3473450"/>
          </a:xfrm>
        </p:spPr>
        <p:txBody>
          <a:bodyPr>
            <a:normAutofit/>
          </a:bodyPr>
          <a:p>
            <a:r>
              <a:rPr lang="en-US" altLang="zh-CN"/>
              <a:t> </a:t>
            </a:r>
            <a:r>
              <a:rPr lang="zh-CN" altLang="en-US"/>
              <a:t>除去系数不看，可以发现先验概率和后验概率都属于</a:t>
            </a:r>
            <a:r>
              <a:rPr lang="en-US" altLang="zh-CN"/>
              <a:t>Beta</a:t>
            </a:r>
            <a:r>
              <a:rPr lang="zh-CN" altLang="en-US"/>
              <a:t>分布，所以认为</a:t>
            </a:r>
            <a:r>
              <a:rPr lang="en-US" altLang="zh-CN"/>
              <a:t>Beta</a:t>
            </a:r>
            <a:r>
              <a:rPr lang="zh-CN" altLang="en-US"/>
              <a:t>分布和二项分布属于共轭分布</a:t>
            </a:r>
            <a:endParaRPr lang="zh-CN" altLang="en-US"/>
          </a:p>
        </p:txBody>
      </p:sp>
      <p:sp>
        <p:nvSpPr>
          <p:cNvPr id="4" name="标题 3"/>
          <p:cNvSpPr>
            <a:spLocks noGrp="1"/>
          </p:cNvSpPr>
          <p:nvPr>
            <p:ph type="title"/>
          </p:nvPr>
        </p:nvSpPr>
        <p:spPr/>
        <p:txBody>
          <a:bodyPr/>
          <a:p>
            <a:r>
              <a:rPr lang="en-US" altLang="zh-CN"/>
              <a:t>Beta</a:t>
            </a:r>
            <a:r>
              <a:rPr lang="zh-CN" altLang="en-US"/>
              <a:t>分布和二项分布</a:t>
            </a:r>
            <a:endParaRPr lang="zh-CN" altLang="en-US"/>
          </a:p>
        </p:txBody>
      </p:sp>
      <p:graphicFrame>
        <p:nvGraphicFramePr>
          <p:cNvPr id="5" name="对象 4">
            <a:hlinkClick r:id="" action="ppaction://ole?verb="/>
          </p:cNvPr>
          <p:cNvGraphicFramePr>
            <a:graphicFrameLocks noChangeAspect="1"/>
          </p:cNvGraphicFramePr>
          <p:nvPr/>
        </p:nvGraphicFramePr>
        <p:xfrm>
          <a:off x="5637530" y="3321050"/>
          <a:ext cx="914400" cy="215900"/>
        </p:xfrm>
        <a:graphic>
          <a:graphicData uri="http://schemas.openxmlformats.org/presentationml/2006/ole">
            <mc:AlternateContent xmlns:mc="http://schemas.openxmlformats.org/markup-compatibility/2006">
              <mc:Choice xmlns:v="urn:schemas-microsoft-com:vml" Requires="v">
                <p:oleObj spid="_x0000_s6145" name="" r:id="rId1" imgW="914400" imgH="215900" progId="Equation.KSEE3">
                  <p:embed/>
                </p:oleObj>
              </mc:Choice>
              <mc:Fallback>
                <p:oleObj name="" r:id="rId1" imgW="914400" imgH="215900" progId="Equation.KSEE3">
                  <p:embed/>
                  <p:pic>
                    <p:nvPicPr>
                      <p:cNvPr id="0" name="图片 6144"/>
                      <p:cNvPicPr/>
                      <p:nvPr/>
                    </p:nvPicPr>
                    <p:blipFill>
                      <a:blip r:embed="rId2"/>
                      <a:stretch>
                        <a:fillRect/>
                      </a:stretch>
                    </p:blipFill>
                    <p:spPr>
                      <a:xfrm>
                        <a:off x="5637530" y="3321050"/>
                        <a:ext cx="914400" cy="215900"/>
                      </a:xfrm>
                      <a:prstGeom prst="rect">
                        <a:avLst/>
                      </a:prstGeom>
                    </p:spPr>
                  </p:pic>
                </p:oleObj>
              </mc:Fallback>
            </mc:AlternateContent>
          </a:graphicData>
        </a:graphic>
      </p:graphicFrame>
      <p:grpSp>
        <p:nvGrpSpPr>
          <p:cNvPr id="7" name="组合 6"/>
          <p:cNvGrpSpPr/>
          <p:nvPr/>
        </p:nvGrpSpPr>
        <p:grpSpPr>
          <a:xfrm>
            <a:off x="325120" y="984885"/>
            <a:ext cx="8227695" cy="5359400"/>
            <a:chOff x="512" y="1551"/>
            <a:chExt cx="12957" cy="8440"/>
          </a:xfrm>
        </p:grpSpPr>
        <p:graphicFrame>
          <p:nvGraphicFramePr>
            <p:cNvPr id="9" name="对象 8">
              <a:hlinkClick r:id="" action="ppaction://ole?verb="/>
            </p:cNvPr>
            <p:cNvGraphicFramePr>
              <a:graphicFrameLocks noChangeAspect="1"/>
            </p:cNvGraphicFramePr>
            <p:nvPr/>
          </p:nvGraphicFramePr>
          <p:xfrm>
            <a:off x="1167" y="3291"/>
            <a:ext cx="9762" cy="4855"/>
          </p:xfrm>
          <a:graphic>
            <a:graphicData uri="http://schemas.openxmlformats.org/presentationml/2006/ole">
              <mc:AlternateContent xmlns:mc="http://schemas.openxmlformats.org/markup-compatibility/2006">
                <mc:Choice xmlns:v="urn:schemas-microsoft-com:vml" Requires="v">
                  <p:oleObj spid="_x0000_s4098" name="" r:id="rId3" imgW="2349500" imgH="1168400" progId="Equation.KSEE3">
                    <p:embed/>
                  </p:oleObj>
                </mc:Choice>
                <mc:Fallback>
                  <p:oleObj name="" r:id="rId3" imgW="2349500" imgH="1168400" progId="Equation.KSEE3">
                    <p:embed/>
                    <p:pic>
                      <p:nvPicPr>
                        <p:cNvPr id="0" name="图片 4097"/>
                        <p:cNvPicPr/>
                        <p:nvPr/>
                      </p:nvPicPr>
                      <p:blipFill>
                        <a:blip r:embed="rId4"/>
                        <a:stretch>
                          <a:fillRect/>
                        </a:stretch>
                      </p:blipFill>
                      <p:spPr>
                        <a:xfrm>
                          <a:off x="1167" y="3291"/>
                          <a:ext cx="9762" cy="485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512" y="1551"/>
            <a:ext cx="8968" cy="1925"/>
          </p:xfrm>
          <a:graphic>
            <a:graphicData uri="http://schemas.openxmlformats.org/presentationml/2006/ole">
              <mc:AlternateContent xmlns:mc="http://schemas.openxmlformats.org/markup-compatibility/2006">
                <mc:Choice xmlns:v="urn:schemas-microsoft-com:vml" Requires="v">
                  <p:oleObj spid="_x0000_s2050" name="" r:id="rId5" imgW="2070100" imgH="444500" progId="Equation.KSEE3">
                    <p:embed/>
                  </p:oleObj>
                </mc:Choice>
                <mc:Fallback>
                  <p:oleObj name="" r:id="rId5" imgW="2070100" imgH="444500" progId="Equation.KSEE3">
                    <p:embed/>
                    <p:pic>
                      <p:nvPicPr>
                        <p:cNvPr id="0" name="图片 2049"/>
                        <p:cNvPicPr/>
                        <p:nvPr/>
                      </p:nvPicPr>
                      <p:blipFill>
                        <a:blip r:embed="rId6"/>
                        <a:stretch>
                          <a:fillRect/>
                        </a:stretch>
                      </p:blipFill>
                      <p:spPr>
                        <a:xfrm>
                          <a:off x="512" y="1551"/>
                          <a:ext cx="8968" cy="192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1167" y="7961"/>
            <a:ext cx="12302" cy="2030"/>
          </p:xfrm>
          <a:graphic>
            <a:graphicData uri="http://schemas.openxmlformats.org/presentationml/2006/ole">
              <mc:AlternateContent xmlns:mc="http://schemas.openxmlformats.org/markup-compatibility/2006">
                <mc:Choice xmlns:v="urn:schemas-microsoft-com:vml" Requires="v">
                  <p:oleObj spid="_x0000_s7169" name="" r:id="rId7" imgW="2540000" imgH="419100" progId="Equation.KSEE3">
                    <p:embed/>
                  </p:oleObj>
                </mc:Choice>
                <mc:Fallback>
                  <p:oleObj name="" r:id="rId7" imgW="2540000" imgH="419100" progId="Equation.KSEE3">
                    <p:embed/>
                    <p:pic>
                      <p:nvPicPr>
                        <p:cNvPr id="0" name="图片 7168"/>
                        <p:cNvPicPr/>
                        <p:nvPr/>
                      </p:nvPicPr>
                      <p:blipFill>
                        <a:blip r:embed="rId8"/>
                        <a:stretch>
                          <a:fillRect/>
                        </a:stretch>
                      </p:blipFill>
                      <p:spPr>
                        <a:xfrm>
                          <a:off x="1167" y="7961"/>
                          <a:ext cx="12302" cy="2030"/>
                        </a:xfrm>
                        <a:prstGeom prst="rect">
                          <a:avLst/>
                        </a:prstGeom>
                      </p:spPr>
                    </p:pic>
                  </p:oleObj>
                </mc:Fallback>
              </mc:AlternateContent>
            </a:graphicData>
          </a:graphic>
        </p:graphicFrame>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Dirichlet</a:t>
            </a:r>
            <a:r>
              <a:rPr lang="zh-CN" altLang="en-US"/>
              <a:t>分布是由</a:t>
            </a:r>
            <a:r>
              <a:rPr lang="en-US" altLang="zh-CN"/>
              <a:t>Beta</a:t>
            </a:r>
            <a:r>
              <a:rPr lang="zh-CN" altLang="en-US"/>
              <a:t>分布推广而来的，是多项式分布的共轭分布。</a:t>
            </a:r>
            <a:endParaRPr lang="zh-CN" altLang="en-US"/>
          </a:p>
        </p:txBody>
      </p:sp>
      <p:sp>
        <p:nvSpPr>
          <p:cNvPr id="4" name="标题 3"/>
          <p:cNvSpPr>
            <a:spLocks noGrp="1"/>
          </p:cNvSpPr>
          <p:nvPr>
            <p:ph type="title"/>
          </p:nvPr>
        </p:nvSpPr>
        <p:spPr/>
        <p:txBody>
          <a:bodyPr>
            <a:normAutofit/>
          </a:bodyPr>
          <a:p>
            <a:r>
              <a:rPr lang="zh-CN" altLang="en-US">
                <a:sym typeface="+mn-ea"/>
              </a:rPr>
              <a:t>Dirichlet分布</a:t>
            </a:r>
            <a:endParaRPr lang="zh-CN" altLang="en-US"/>
          </a:p>
        </p:txBody>
      </p:sp>
      <p:graphicFrame>
        <p:nvGraphicFramePr>
          <p:cNvPr id="7" name="对象 6">
            <a:hlinkClick r:id="" action="ppaction://ole?verb="/>
          </p:cNvPr>
          <p:cNvGraphicFramePr>
            <a:graphicFrameLocks noChangeAspect="1"/>
          </p:cNvGraphicFramePr>
          <p:nvPr/>
        </p:nvGraphicFramePr>
        <p:xfrm>
          <a:off x="1878965" y="2059305"/>
          <a:ext cx="7216140" cy="1174115"/>
        </p:xfrm>
        <a:graphic>
          <a:graphicData uri="http://schemas.openxmlformats.org/presentationml/2006/ole">
            <mc:AlternateContent xmlns:mc="http://schemas.openxmlformats.org/markup-compatibility/2006">
              <mc:Choice xmlns:v="urn:schemas-microsoft-com:vml" Requires="v">
                <p:oleObj spid="_x0000_s5121" name="" r:id="rId1" imgW="2654300" imgH="431800" progId="Equation.KSEE3">
                  <p:embed/>
                </p:oleObj>
              </mc:Choice>
              <mc:Fallback>
                <p:oleObj name="" r:id="rId1" imgW="2654300" imgH="431800" progId="Equation.KSEE3">
                  <p:embed/>
                  <p:pic>
                    <p:nvPicPr>
                      <p:cNvPr id="0" name="图片 5120"/>
                      <p:cNvPicPr/>
                      <p:nvPr/>
                    </p:nvPicPr>
                    <p:blipFill>
                      <a:blip r:embed="rId2"/>
                      <a:stretch>
                        <a:fillRect/>
                      </a:stretch>
                    </p:blipFill>
                    <p:spPr>
                      <a:xfrm>
                        <a:off x="1878965" y="2059305"/>
                        <a:ext cx="7216140" cy="11741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2292350" y="3233420"/>
          <a:ext cx="2513330" cy="2009775"/>
        </p:xfrm>
        <a:graphic>
          <a:graphicData uri="http://schemas.openxmlformats.org/presentationml/2006/ole">
            <mc:AlternateContent xmlns:mc="http://schemas.openxmlformats.org/markup-compatibility/2006">
              <mc:Choice xmlns:v="urn:schemas-microsoft-com:vml" Requires="v">
                <p:oleObj spid="_x0000_s5122" name="" r:id="rId3" imgW="1079500" imgH="862965" progId="Equation.KSEE3">
                  <p:embed/>
                </p:oleObj>
              </mc:Choice>
              <mc:Fallback>
                <p:oleObj name="" r:id="rId3" imgW="1079500" imgH="862965" progId="Equation.KSEE3">
                  <p:embed/>
                  <p:pic>
                    <p:nvPicPr>
                      <p:cNvPr id="0" name="图片 5121"/>
                      <p:cNvPicPr/>
                      <p:nvPr/>
                    </p:nvPicPr>
                    <p:blipFill>
                      <a:blip r:embed="rId4"/>
                      <a:stretch>
                        <a:fillRect/>
                      </a:stretch>
                    </p:blipFill>
                    <p:spPr>
                      <a:xfrm>
                        <a:off x="2292350" y="3233420"/>
                        <a:ext cx="2513330" cy="200977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292350" y="5517515"/>
          <a:ext cx="4457065" cy="911860"/>
        </p:xfrm>
        <a:graphic>
          <a:graphicData uri="http://schemas.openxmlformats.org/presentationml/2006/ole">
            <mc:AlternateContent xmlns:mc="http://schemas.openxmlformats.org/markup-compatibility/2006">
              <mc:Choice xmlns:v="urn:schemas-microsoft-com:vml" Requires="v">
                <p:oleObj spid="_x0000_s5123" name="" r:id="rId5" imgW="1117600" imgH="228600" progId="Equation.KSEE3">
                  <p:embed/>
                </p:oleObj>
              </mc:Choice>
              <mc:Fallback>
                <p:oleObj name="" r:id="rId5" imgW="1117600" imgH="228600" progId="Equation.KSEE3">
                  <p:embed/>
                  <p:pic>
                    <p:nvPicPr>
                      <p:cNvPr id="0" name="图片 5122"/>
                      <p:cNvPicPr/>
                      <p:nvPr/>
                    </p:nvPicPr>
                    <p:blipFill>
                      <a:blip r:embed="rId6"/>
                      <a:stretch>
                        <a:fillRect/>
                      </a:stretch>
                    </p:blipFill>
                    <p:spPr>
                      <a:xfrm>
                        <a:off x="2292350" y="5517515"/>
                        <a:ext cx="4457065" cy="91186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7038975" y="3878580"/>
          <a:ext cx="2379980" cy="1734185"/>
        </p:xfrm>
        <a:graphic>
          <a:graphicData uri="http://schemas.openxmlformats.org/presentationml/2006/ole">
            <mc:AlternateContent xmlns:mc="http://schemas.openxmlformats.org/markup-compatibility/2006">
              <mc:Choice xmlns:v="urn:schemas-microsoft-com:vml" Requires="v">
                <p:oleObj spid="_x0000_s10241" name="" r:id="rId7" imgW="889000" imgH="647700" progId="Equation.KSEE3">
                  <p:embed/>
                </p:oleObj>
              </mc:Choice>
              <mc:Fallback>
                <p:oleObj name="" r:id="rId7" imgW="889000" imgH="647700" progId="Equation.KSEE3">
                  <p:embed/>
                  <p:pic>
                    <p:nvPicPr>
                      <p:cNvPr id="0" name="图片 10240"/>
                      <p:cNvPicPr/>
                      <p:nvPr/>
                    </p:nvPicPr>
                    <p:blipFill>
                      <a:blip r:embed="rId8"/>
                      <a:stretch>
                        <a:fillRect/>
                      </a:stretch>
                    </p:blipFill>
                    <p:spPr>
                      <a:xfrm>
                        <a:off x="7038975" y="3878580"/>
                        <a:ext cx="2379980" cy="1734185"/>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22680"/>
            <a:ext cx="11178540" cy="5142865"/>
          </a:xfrm>
        </p:spPr>
        <p:txBody>
          <a:bodyPr/>
          <a:p>
            <a:r>
              <a:rPr lang="en-US" altLang="zh-CN"/>
              <a:t> </a:t>
            </a:r>
            <a:r>
              <a:rPr lang="zh-CN" altLang="en-US"/>
              <a:t>隐含狄利克雷分布</a:t>
            </a:r>
            <a:r>
              <a:rPr lang="en-US" altLang="zh-CN"/>
              <a:t>(Latent Dirichlet Allocation, LDA)</a:t>
            </a:r>
            <a:r>
              <a:rPr lang="zh-CN" altLang="en-US"/>
              <a:t>是一种基于贝叶斯算法模型，利用先验分布对数据进行似然估计并最终得到后验分布的一种方式。</a:t>
            </a:r>
            <a:r>
              <a:rPr lang="en-US" altLang="zh-CN"/>
              <a:t>LDA</a:t>
            </a:r>
            <a:r>
              <a:rPr lang="zh-CN" altLang="en-US"/>
              <a:t>是一种比较常用的主题模型。</a:t>
            </a:r>
            <a:endParaRPr lang="zh-CN" altLang="en-US"/>
          </a:p>
          <a:p>
            <a:r>
              <a:rPr lang="zh-CN" altLang="en-US"/>
              <a:t> </a:t>
            </a:r>
            <a:r>
              <a:rPr lang="en-US" altLang="zh-CN"/>
              <a:t>LDA</a:t>
            </a:r>
            <a:r>
              <a:rPr lang="zh-CN" altLang="en-US"/>
              <a:t>假设文档主题是多项分布，多项分布的参数</a:t>
            </a:r>
            <a:r>
              <a:rPr lang="en-US" altLang="zh-CN"/>
              <a:t>(</a:t>
            </a:r>
            <a:r>
              <a:rPr lang="zh-CN" altLang="en-US"/>
              <a:t>先验分布</a:t>
            </a:r>
            <a:r>
              <a:rPr lang="en-US" altLang="zh-CN"/>
              <a:t>)</a:t>
            </a:r>
            <a:r>
              <a:rPr lang="zh-CN" altLang="en-US"/>
              <a:t>是服从</a:t>
            </a:r>
            <a:r>
              <a:rPr lang="en-US" altLang="zh-CN"/>
              <a:t>Dirichlet</a:t>
            </a:r>
            <a:r>
              <a:rPr lang="zh-CN" altLang="en-US"/>
              <a:t>分布，其实</a:t>
            </a:r>
            <a:r>
              <a:rPr lang="en-US" altLang="zh-CN"/>
              <a:t>LDA</a:t>
            </a:r>
            <a:r>
              <a:rPr lang="zh-CN" altLang="en-US"/>
              <a:t>是一种三层的贝叶斯模型。</a:t>
            </a:r>
            <a:endParaRPr lang="zh-CN" altLang="en-US"/>
          </a:p>
        </p:txBody>
      </p:sp>
      <p:sp>
        <p:nvSpPr>
          <p:cNvPr id="4" name="标题 3"/>
          <p:cNvSpPr>
            <a:spLocks noGrp="1"/>
          </p:cNvSpPr>
          <p:nvPr>
            <p:ph type="title"/>
          </p:nvPr>
        </p:nvSpPr>
        <p:spPr/>
        <p:txBody>
          <a:bodyPr/>
          <a:p>
            <a:r>
              <a:rPr lang="en-US" altLang="zh-CN"/>
              <a:t>LDA</a:t>
            </a:r>
            <a:endParaRPr lang="en-US" altLang="zh-CN"/>
          </a:p>
        </p:txBody>
      </p:sp>
      <p:pic>
        <p:nvPicPr>
          <p:cNvPr id="2" name="图片 1"/>
          <p:cNvPicPr>
            <a:picLocks noChangeAspect="1"/>
          </p:cNvPicPr>
          <p:nvPr/>
        </p:nvPicPr>
        <p:blipFill>
          <a:blip r:embed="rId1"/>
          <a:stretch>
            <a:fillRect/>
          </a:stretch>
        </p:blipFill>
        <p:spPr>
          <a:xfrm>
            <a:off x="3218815" y="4025900"/>
            <a:ext cx="5304790" cy="260921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59510"/>
            <a:ext cx="11178540" cy="5106035"/>
          </a:xfrm>
        </p:spPr>
        <p:txBody>
          <a:bodyPr/>
          <a:p>
            <a:r>
              <a:rPr lang="en-US" altLang="zh-CN"/>
              <a:t> </a:t>
            </a:r>
            <a:r>
              <a:rPr lang="zh-CN" altLang="en-US"/>
              <a:t>共有</a:t>
            </a:r>
            <a:r>
              <a:rPr lang="en-US" altLang="zh-CN"/>
              <a:t>M</a:t>
            </a:r>
            <a:r>
              <a:rPr lang="zh-CN" altLang="en-US"/>
              <a:t>篇文档，每个文档有</a:t>
            </a:r>
            <a:r>
              <a:rPr lang="en-US" altLang="zh-CN"/>
              <a:t>N</a:t>
            </a:r>
            <a:r>
              <a:rPr lang="en-US" altLang="zh-CN" baseline="-25000"/>
              <a:t>m</a:t>
            </a:r>
            <a:r>
              <a:rPr lang="zh-CN" altLang="en-US"/>
              <a:t>个单词，一共涉及到</a:t>
            </a:r>
            <a:r>
              <a:rPr lang="en-US" altLang="zh-CN"/>
              <a:t>K</a:t>
            </a:r>
            <a:r>
              <a:rPr lang="zh-CN" altLang="en-US"/>
              <a:t>个主题；</a:t>
            </a:r>
            <a:endParaRPr lang="zh-CN" altLang="en-US"/>
          </a:p>
          <a:p>
            <a:r>
              <a:rPr lang="zh-CN" altLang="en-US"/>
              <a:t> 每篇文档都有各自的主题，主题分布是多项式分布，该多项式分布的参数服从</a:t>
            </a:r>
            <a:r>
              <a:rPr lang="en-US" altLang="zh-CN"/>
              <a:t>Dirichlet</a:t>
            </a:r>
            <a:r>
              <a:rPr lang="zh-CN" altLang="en-US"/>
              <a:t>分布，该</a:t>
            </a:r>
            <a:r>
              <a:rPr lang="en-US" altLang="zh-CN"/>
              <a:t>Dirichlet</a:t>
            </a:r>
            <a:r>
              <a:rPr lang="zh-CN" altLang="en-US"/>
              <a:t>分布的参数为</a:t>
            </a:r>
            <a:r>
              <a:rPr lang="en-US" altLang="zh-CN"/>
              <a:t>α</a:t>
            </a:r>
            <a:r>
              <a:rPr lang="zh-CN" altLang="en-US"/>
              <a:t>；</a:t>
            </a:r>
            <a:endParaRPr lang="zh-CN" altLang="en-US"/>
          </a:p>
          <a:p>
            <a:r>
              <a:rPr lang="zh-CN" altLang="en-US"/>
              <a:t> 每个主题都有各自的词分布，词分布为为多项式分布，该多项式分布的参数服从</a:t>
            </a:r>
            <a:r>
              <a:rPr lang="en-US" altLang="zh-CN"/>
              <a:t>Dirichlet</a:t>
            </a:r>
            <a:r>
              <a:rPr lang="zh-CN" altLang="en-US"/>
              <a:t>分布，该</a:t>
            </a:r>
            <a:r>
              <a:rPr lang="en-US" altLang="zh-CN"/>
              <a:t>Dirichlet</a:t>
            </a:r>
            <a:r>
              <a:rPr lang="zh-CN" altLang="en-US"/>
              <a:t>分布的参数为η；</a:t>
            </a:r>
            <a:endParaRPr lang="zh-CN" altLang="en-US"/>
          </a:p>
          <a:p>
            <a:r>
              <a:rPr lang="zh-CN" altLang="en-US"/>
              <a:t> 对于某篇文档</a:t>
            </a:r>
            <a:r>
              <a:rPr lang="en-US" altLang="zh-CN"/>
              <a:t>d</a:t>
            </a:r>
            <a:r>
              <a:rPr lang="zh-CN" altLang="en-US"/>
              <a:t>中的第</a:t>
            </a:r>
            <a:r>
              <a:rPr lang="en-US" altLang="zh-CN"/>
              <a:t>n</a:t>
            </a:r>
            <a:r>
              <a:rPr lang="zh-CN" altLang="en-US"/>
              <a:t>个词，首先从该文档的主题分布中采用一个主题，然后再这个主题对应的词分布中采用一个词，不断重复该操作，直到</a:t>
            </a:r>
            <a:r>
              <a:rPr lang="en-US" altLang="zh-CN"/>
              <a:t>m</a:t>
            </a:r>
            <a:r>
              <a:rPr lang="zh-CN" altLang="en-US"/>
              <a:t>篇文档全部完成上述过程。</a:t>
            </a:r>
            <a:endParaRPr lang="zh-CN" altLang="en-US"/>
          </a:p>
        </p:txBody>
      </p:sp>
      <p:sp>
        <p:nvSpPr>
          <p:cNvPr id="4" name="标题 3"/>
          <p:cNvSpPr>
            <a:spLocks noGrp="1"/>
          </p:cNvSpPr>
          <p:nvPr>
            <p:ph type="title"/>
          </p:nvPr>
        </p:nvSpPr>
        <p:spPr/>
        <p:txBody>
          <a:bodyPr/>
          <a:p>
            <a:r>
              <a:rPr lang="en-US" altLang="zh-CN"/>
              <a:t>LDA</a:t>
            </a:r>
            <a:endParaRPr lang="en-US" altLang="zh-CN"/>
          </a:p>
        </p:txBody>
      </p:sp>
      <p:pic>
        <p:nvPicPr>
          <p:cNvPr id="5" name="图片 4"/>
          <p:cNvPicPr>
            <a:picLocks noChangeAspect="1"/>
          </p:cNvPicPr>
          <p:nvPr/>
        </p:nvPicPr>
        <p:blipFill>
          <a:blip r:embed="rId1"/>
          <a:stretch>
            <a:fillRect/>
          </a:stretch>
        </p:blipFill>
        <p:spPr>
          <a:xfrm>
            <a:off x="9093835" y="62865"/>
            <a:ext cx="2881630" cy="12579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normAutofit fontScale="90000"/>
          </a:bodyPr>
          <a:p>
            <a:r>
              <a:rPr lang="en-US" altLang="zh-CN"/>
              <a:t> </a:t>
            </a:r>
            <a:r>
              <a:rPr lang="zh-CN" altLang="en-US"/>
              <a:t>词汇表中共有</a:t>
            </a:r>
            <a:r>
              <a:rPr lang="en-US" altLang="zh-CN"/>
              <a:t>V</a:t>
            </a:r>
            <a:r>
              <a:rPr lang="zh-CN" altLang="en-US"/>
              <a:t>个</a:t>
            </a:r>
            <a:r>
              <a:rPr lang="en-US" altLang="zh-CN"/>
              <a:t>term(</a:t>
            </a:r>
            <a:r>
              <a:rPr lang="zh-CN" altLang="en-US"/>
              <a:t>不可重复</a:t>
            </a:r>
            <a:r>
              <a:rPr lang="en-US" altLang="zh-CN"/>
              <a:t>); </a:t>
            </a:r>
            <a:endParaRPr lang="en-US" altLang="zh-CN"/>
          </a:p>
          <a:p>
            <a:r>
              <a:rPr lang="en-US" altLang="zh-CN"/>
              <a:t> </a:t>
            </a:r>
            <a:r>
              <a:rPr lang="zh-CN" altLang="en-US"/>
              <a:t>语料库中共有</a:t>
            </a:r>
            <a:r>
              <a:rPr lang="en-US" altLang="zh-CN"/>
              <a:t>m</a:t>
            </a:r>
            <a:r>
              <a:rPr lang="zh-CN" altLang="en-US"/>
              <a:t>篇文档</a:t>
            </a:r>
            <a:r>
              <a:rPr lang="en-US" altLang="zh-CN"/>
              <a:t>d</a:t>
            </a:r>
            <a:r>
              <a:rPr lang="en-US" altLang="zh-CN" baseline="-25000"/>
              <a:t>1</a:t>
            </a:r>
            <a:r>
              <a:rPr lang="en-US" altLang="zh-CN"/>
              <a:t>,d</a:t>
            </a:r>
            <a:r>
              <a:rPr lang="en-US" altLang="zh-CN" baseline="-25000"/>
              <a:t>2</a:t>
            </a:r>
            <a:r>
              <a:rPr lang="en-US" altLang="zh-CN"/>
              <a:t>,..,d</a:t>
            </a:r>
            <a:r>
              <a:rPr lang="en-US" altLang="zh-CN" baseline="-25000"/>
              <a:t>m</a:t>
            </a:r>
            <a:r>
              <a:rPr lang="en-US" altLang="zh-CN"/>
              <a:t>;</a:t>
            </a:r>
            <a:r>
              <a:rPr lang="zh-CN" altLang="en-US"/>
              <a:t>对于文档</a:t>
            </a:r>
            <a:r>
              <a:rPr lang="en-US" altLang="zh-CN"/>
              <a:t>d</a:t>
            </a:r>
            <a:r>
              <a:rPr lang="en-US" altLang="zh-CN" baseline="-25000"/>
              <a:t>i</a:t>
            </a:r>
            <a:r>
              <a:rPr lang="zh-CN" altLang="en-US"/>
              <a:t>，是由</a:t>
            </a:r>
            <a:r>
              <a:rPr lang="en-US" altLang="zh-CN"/>
              <a:t>N</a:t>
            </a:r>
            <a:r>
              <a:rPr lang="en-US" altLang="zh-CN" baseline="-25000"/>
              <a:t>i</a:t>
            </a:r>
            <a:r>
              <a:rPr lang="zh-CN" altLang="en-US"/>
              <a:t>个</a:t>
            </a:r>
            <a:r>
              <a:rPr lang="en-US" altLang="zh-CN"/>
              <a:t>word</a:t>
            </a:r>
            <a:r>
              <a:rPr lang="zh-CN" altLang="en-US"/>
              <a:t>组成的</a:t>
            </a:r>
            <a:r>
              <a:rPr lang="en-US" altLang="zh-CN"/>
              <a:t>(word</a:t>
            </a:r>
            <a:r>
              <a:rPr lang="zh-CN" altLang="en-US"/>
              <a:t>可重复</a:t>
            </a:r>
            <a:r>
              <a:rPr lang="en-US" altLang="zh-CN"/>
              <a:t>);</a:t>
            </a:r>
            <a:r>
              <a:rPr lang="zh-CN" altLang="en-US"/>
              <a:t>语料库共有</a:t>
            </a:r>
            <a:r>
              <a:rPr lang="en-US" altLang="zh-CN"/>
              <a:t>K</a:t>
            </a:r>
            <a:r>
              <a:rPr lang="zh-CN" altLang="en-US"/>
              <a:t>个主题</a:t>
            </a:r>
            <a:r>
              <a:rPr lang="en-US" altLang="zh-CN"/>
              <a:t>T</a:t>
            </a:r>
            <a:r>
              <a:rPr lang="en-US" altLang="zh-CN" baseline="-25000"/>
              <a:t>1</a:t>
            </a:r>
            <a:r>
              <a:rPr lang="en-US" altLang="zh-CN"/>
              <a:t>,T</a:t>
            </a:r>
            <a:r>
              <a:rPr lang="en-US" altLang="zh-CN" baseline="-25000"/>
              <a:t>2</a:t>
            </a:r>
            <a:r>
              <a:rPr lang="en-US" altLang="zh-CN"/>
              <a:t>,...,T</a:t>
            </a:r>
            <a:r>
              <a:rPr lang="en-US" altLang="zh-CN" baseline="-25000"/>
              <a:t>k</a:t>
            </a:r>
            <a:r>
              <a:rPr lang="en-US" altLang="zh-CN"/>
              <a:t>;</a:t>
            </a:r>
            <a:endParaRPr lang="en-US" altLang="zh-CN"/>
          </a:p>
          <a:p>
            <a:r>
              <a:rPr lang="en-US" altLang="zh-CN"/>
              <a:t> α</a:t>
            </a:r>
            <a:r>
              <a:rPr lang="zh-CN" altLang="en-US"/>
              <a:t>和η是先验分布</a:t>
            </a:r>
            <a:r>
              <a:rPr lang="en-US" altLang="zh-CN"/>
              <a:t>(</a:t>
            </a:r>
            <a:r>
              <a:rPr lang="en-US" altLang="zh-CN">
                <a:sym typeface="+mn-ea"/>
              </a:rPr>
              <a:t>Dirichlet</a:t>
            </a:r>
            <a:r>
              <a:rPr lang="zh-CN" altLang="en-US">
                <a:sym typeface="+mn-ea"/>
              </a:rPr>
              <a:t>分布</a:t>
            </a:r>
            <a:r>
              <a:rPr lang="en-US" altLang="zh-CN"/>
              <a:t>)</a:t>
            </a:r>
            <a:r>
              <a:rPr lang="zh-CN" altLang="en-US"/>
              <a:t>的参数；</a:t>
            </a:r>
            <a:endParaRPr lang="zh-CN" altLang="en-US"/>
          </a:p>
          <a:p>
            <a:r>
              <a:rPr lang="zh-CN" altLang="en-US"/>
              <a:t> </a:t>
            </a:r>
            <a:r>
              <a:rPr lang="en-US" altLang="zh-CN"/>
              <a:t>θ</a:t>
            </a:r>
            <a:r>
              <a:rPr lang="zh-CN" altLang="en-US"/>
              <a:t>是每篇文档的</a:t>
            </a:r>
            <a:r>
              <a:rPr lang="zh-CN" altLang="en-US" b="1">
                <a:solidFill>
                  <a:srgbClr val="FF0000"/>
                </a:solidFill>
              </a:rPr>
              <a:t>主题分布</a:t>
            </a:r>
            <a:r>
              <a:rPr lang="zh-CN" altLang="en-US"/>
              <a:t>，是一个</a:t>
            </a:r>
            <a:r>
              <a:rPr lang="en-US" altLang="zh-CN"/>
              <a:t>K</a:t>
            </a:r>
            <a:r>
              <a:rPr lang="zh-CN" altLang="en-US"/>
              <a:t>维的向量；</a:t>
            </a:r>
            <a:endParaRPr lang="zh-CN" altLang="en-US"/>
          </a:p>
          <a:p>
            <a:r>
              <a:rPr lang="zh-CN" altLang="en-US"/>
              <a:t> 对于第</a:t>
            </a:r>
            <a:r>
              <a:rPr lang="en-US" altLang="zh-CN"/>
              <a:t>i</a:t>
            </a:r>
            <a:r>
              <a:rPr lang="zh-CN" altLang="en-US"/>
              <a:t>篇文档</a:t>
            </a:r>
            <a:r>
              <a:rPr lang="en-US" altLang="zh-CN"/>
              <a:t>d</a:t>
            </a:r>
            <a:r>
              <a:rPr lang="en-US" altLang="zh-CN" baseline="-25000"/>
              <a:t>i</a:t>
            </a:r>
            <a:r>
              <a:rPr lang="zh-CN" altLang="en-US"/>
              <a:t>，在主题分布</a:t>
            </a:r>
            <a:r>
              <a:rPr lang="en-US" altLang="zh-CN"/>
              <a:t>θ</a:t>
            </a:r>
            <a:r>
              <a:rPr lang="en-US" altLang="zh-CN" baseline="-25000"/>
              <a:t>i</a:t>
            </a:r>
            <a:r>
              <a:rPr lang="zh-CN" altLang="en-US"/>
              <a:t>下，可以确定一个具体的主题</a:t>
            </a:r>
            <a:r>
              <a:rPr lang="en-US" altLang="zh-CN"/>
              <a:t>z</a:t>
            </a:r>
            <a:r>
              <a:rPr lang="en-US" altLang="zh-CN" baseline="-25000"/>
              <a:t>ij</a:t>
            </a:r>
            <a:r>
              <a:rPr lang="en-US" altLang="zh-CN"/>
              <a:t>=k</a:t>
            </a:r>
            <a:endParaRPr lang="en-US" altLang="zh-CN"/>
          </a:p>
          <a:p>
            <a:r>
              <a:rPr lang="zh-CN" altLang="en-US"/>
              <a:t> </a:t>
            </a:r>
            <a:r>
              <a:rPr lang="zh-CN" altLang="en-US">
                <a:latin typeface="Arial" panose="020B0604020202020204" pitchFamily="34" charset="0"/>
              </a:rPr>
              <a:t>β是每个主题的</a:t>
            </a:r>
            <a:r>
              <a:rPr lang="zh-CN" altLang="en-US" b="1">
                <a:solidFill>
                  <a:srgbClr val="FF0000"/>
                </a:solidFill>
                <a:latin typeface="Arial" panose="020B0604020202020204" pitchFamily="34" charset="0"/>
              </a:rPr>
              <a:t>词分布</a:t>
            </a:r>
            <a:r>
              <a:rPr lang="zh-CN" altLang="en-US">
                <a:latin typeface="Arial" panose="020B0604020202020204" pitchFamily="34" charset="0"/>
              </a:rPr>
              <a:t>，是一个</a:t>
            </a:r>
            <a:r>
              <a:rPr lang="en-US" altLang="zh-CN">
                <a:latin typeface="Arial" panose="020B0604020202020204" pitchFamily="34" charset="0"/>
              </a:rPr>
              <a:t>V</a:t>
            </a:r>
            <a:r>
              <a:rPr lang="zh-CN" altLang="en-US">
                <a:latin typeface="Arial" panose="020B0604020202020204" pitchFamily="34" charset="0"/>
              </a:rPr>
              <a:t>维的向量；</a:t>
            </a:r>
            <a:endParaRPr lang="zh-CN" altLang="en-US">
              <a:latin typeface="Arial" panose="020B0604020202020204" pitchFamily="34" charset="0"/>
            </a:endParaRPr>
          </a:p>
          <a:p>
            <a:r>
              <a:rPr lang="zh-CN" altLang="en-US">
                <a:latin typeface="Arial" panose="020B0604020202020204" pitchFamily="34" charset="0"/>
              </a:rPr>
              <a:t> 由</a:t>
            </a:r>
            <a:r>
              <a:rPr lang="en-US" altLang="zh-CN">
                <a:latin typeface="Arial" panose="020B0604020202020204" pitchFamily="34" charset="0"/>
              </a:rPr>
              <a:t>z</a:t>
            </a:r>
            <a:r>
              <a:rPr lang="en-US" altLang="zh-CN" baseline="-25000">
                <a:sym typeface="+mn-ea"/>
              </a:rPr>
              <a:t>ij</a:t>
            </a:r>
            <a:r>
              <a:rPr lang="zh-CN" altLang="en-US">
                <a:latin typeface="Arial" panose="020B0604020202020204" pitchFamily="34" charset="0"/>
              </a:rPr>
              <a:t>选择</a:t>
            </a:r>
            <a:r>
              <a:rPr lang="zh-CN" altLang="en-US">
                <a:latin typeface="Arial" panose="020B0604020202020204" pitchFamily="34" charset="0"/>
                <a:sym typeface="+mn-ea"/>
              </a:rPr>
              <a:t>β</a:t>
            </a:r>
            <a:r>
              <a:rPr lang="en-US" altLang="zh-CN" baseline="-25000">
                <a:sym typeface="+mn-ea"/>
              </a:rPr>
              <a:t>zij</a:t>
            </a:r>
            <a:r>
              <a:rPr lang="en-US" altLang="zh-CN">
                <a:latin typeface="Arial" panose="020B0604020202020204" pitchFamily="34" charset="0"/>
                <a:sym typeface="+mn-ea"/>
              </a:rPr>
              <a:t>(</a:t>
            </a:r>
            <a:r>
              <a:rPr lang="zh-CN" altLang="en-US">
                <a:latin typeface="Arial" panose="020B0604020202020204" pitchFamily="34" charset="0"/>
                <a:sym typeface="+mn-ea"/>
              </a:rPr>
              <a:t>单词概率</a:t>
            </a:r>
            <a:r>
              <a:rPr lang="en-US" altLang="zh-CN">
                <a:latin typeface="Arial" panose="020B0604020202020204" pitchFamily="34" charset="0"/>
                <a:sym typeface="+mn-ea"/>
              </a:rPr>
              <a:t>)</a:t>
            </a:r>
            <a:r>
              <a:rPr lang="zh-CN" altLang="en-US">
                <a:latin typeface="Arial" panose="020B0604020202020204" pitchFamily="34" charset="0"/>
                <a:sym typeface="+mn-ea"/>
              </a:rPr>
              <a:t>，表示由词分布β</a:t>
            </a:r>
            <a:r>
              <a:rPr lang="en-US" altLang="zh-CN" baseline="-25000">
                <a:sym typeface="+mn-ea"/>
              </a:rPr>
              <a:t>zij</a:t>
            </a:r>
            <a:r>
              <a:rPr lang="zh-CN" altLang="en-US">
                <a:latin typeface="Arial" panose="020B0604020202020204" pitchFamily="34" charset="0"/>
                <a:sym typeface="+mn-ea"/>
              </a:rPr>
              <a:t>确定</a:t>
            </a:r>
            <a:r>
              <a:rPr lang="en-US" altLang="zh-CN">
                <a:latin typeface="Arial" panose="020B0604020202020204" pitchFamily="34" charset="0"/>
                <a:sym typeface="+mn-ea"/>
              </a:rPr>
              <a:t>term</a:t>
            </a:r>
            <a:r>
              <a:rPr lang="zh-CN" altLang="en-US">
                <a:latin typeface="Arial" panose="020B0604020202020204" pitchFamily="34" charset="0"/>
                <a:sym typeface="+mn-ea"/>
              </a:rPr>
              <a:t>，即可得到最终的观测值</a:t>
            </a:r>
            <a:r>
              <a:rPr lang="en-US" altLang="zh-CN">
                <a:latin typeface="Arial" panose="020B0604020202020204" pitchFamily="34" charset="0"/>
                <a:sym typeface="+mn-ea"/>
              </a:rPr>
              <a:t>w</a:t>
            </a:r>
            <a:r>
              <a:rPr lang="en-US" altLang="zh-CN" baseline="-25000">
                <a:sym typeface="+mn-ea"/>
              </a:rPr>
              <a:t>ij</a:t>
            </a:r>
            <a:r>
              <a:rPr lang="zh-CN" altLang="en-US">
                <a:latin typeface="Arial" panose="020B0604020202020204" pitchFamily="34" charset="0"/>
                <a:sym typeface="+mn-ea"/>
              </a:rPr>
              <a:t>。</a:t>
            </a:r>
            <a:endParaRPr lang="zh-CN" altLang="en-US">
              <a:latin typeface="Arial" panose="020B0604020202020204" pitchFamily="34" charset="0"/>
              <a:sym typeface="+mn-ea"/>
            </a:endParaRPr>
          </a:p>
        </p:txBody>
      </p:sp>
      <p:sp>
        <p:nvSpPr>
          <p:cNvPr id="4" name="标题 3"/>
          <p:cNvSpPr>
            <a:spLocks noGrp="1"/>
          </p:cNvSpPr>
          <p:nvPr>
            <p:ph type="title"/>
          </p:nvPr>
        </p:nvSpPr>
        <p:spPr/>
        <p:txBody>
          <a:bodyPr/>
          <a:p>
            <a:r>
              <a:rPr lang="en-US" altLang="zh-CN"/>
              <a:t>LDA</a:t>
            </a:r>
            <a:r>
              <a:rPr lang="zh-CN" altLang="en-US"/>
              <a:t>详细解释</a:t>
            </a:r>
            <a:endParaRPr lang="zh-CN" altLang="en-US"/>
          </a:p>
        </p:txBody>
      </p:sp>
      <p:pic>
        <p:nvPicPr>
          <p:cNvPr id="5" name="图片 4"/>
          <p:cNvPicPr>
            <a:picLocks noChangeAspect="1"/>
          </p:cNvPicPr>
          <p:nvPr/>
        </p:nvPicPr>
        <p:blipFill>
          <a:blip r:embed="rId1"/>
          <a:stretch>
            <a:fillRect/>
          </a:stretch>
        </p:blipFill>
        <p:spPr>
          <a:xfrm>
            <a:off x="9081135" y="62865"/>
            <a:ext cx="2881630" cy="125793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452120" y="1070610"/>
            <a:ext cx="11178540" cy="4154805"/>
          </a:xfrm>
        </p:spPr>
        <p:txBody>
          <a:bodyPr/>
          <a:p>
            <a:r>
              <a:rPr lang="en-US" altLang="zh-CN"/>
              <a:t> LDA</a:t>
            </a:r>
            <a:r>
              <a:rPr lang="zh-CN" altLang="en-US"/>
              <a:t>在进行文本的主题模型构建的时候，对于</a:t>
            </a:r>
            <a:r>
              <a:rPr lang="en-US" altLang="zh-CN"/>
              <a:t>D</a:t>
            </a:r>
            <a:r>
              <a:rPr lang="zh-CN" altLang="en-US"/>
              <a:t>个文档，</a:t>
            </a:r>
            <a:r>
              <a:rPr lang="en-US" altLang="zh-CN"/>
              <a:t>K</a:t>
            </a:r>
            <a:r>
              <a:rPr lang="zh-CN" altLang="en-US"/>
              <a:t>个主题的模型构建流程如下所示：</a:t>
            </a:r>
            <a:endParaRPr lang="zh-CN" altLang="en-US"/>
          </a:p>
          <a:p>
            <a:pPr lvl="1"/>
            <a:r>
              <a:rPr lang="zh-CN" altLang="en-US"/>
              <a:t> 对于每一个</a:t>
            </a:r>
            <a:r>
              <a:rPr lang="en-US" altLang="zh-CN"/>
              <a:t>Topic k</a:t>
            </a:r>
            <a:r>
              <a:rPr lang="zh-CN" altLang="en-US"/>
              <a:t>，计算出</a:t>
            </a:r>
            <a:r>
              <a:rPr lang="en-US" altLang="zh-CN"/>
              <a:t>β</a:t>
            </a:r>
            <a:r>
              <a:rPr lang="zh-CN" altLang="en-US"/>
              <a:t>的值：</a:t>
            </a:r>
            <a:endParaRPr lang="zh-CN" altLang="en-US"/>
          </a:p>
          <a:p>
            <a:pPr lvl="1"/>
            <a:r>
              <a:rPr lang="zh-CN" altLang="en-US"/>
              <a:t> 对于每一个</a:t>
            </a:r>
            <a:r>
              <a:rPr lang="en-US" altLang="zh-CN"/>
              <a:t>Document d</a:t>
            </a:r>
            <a:r>
              <a:rPr lang="zh-CN" altLang="en-US"/>
              <a:t>，计算出</a:t>
            </a:r>
            <a:r>
              <a:rPr lang="en-US" altLang="zh-CN"/>
              <a:t>θ</a:t>
            </a:r>
            <a:r>
              <a:rPr lang="zh-CN" altLang="en-US"/>
              <a:t>的值：</a:t>
            </a:r>
            <a:endParaRPr lang="zh-CN" altLang="en-US"/>
          </a:p>
          <a:p>
            <a:pPr lvl="1"/>
            <a:r>
              <a:rPr lang="zh-CN" altLang="en-US"/>
              <a:t> 对于</a:t>
            </a:r>
            <a:r>
              <a:rPr lang="en-US" altLang="zh-CN"/>
              <a:t>Document d</a:t>
            </a:r>
            <a:r>
              <a:rPr lang="zh-CN" altLang="en-US"/>
              <a:t>中的</a:t>
            </a:r>
            <a:r>
              <a:rPr lang="en-US" altLang="zh-CN"/>
              <a:t>word i</a:t>
            </a:r>
            <a:r>
              <a:rPr lang="zh-CN" altLang="en-US"/>
              <a:t>：</a:t>
            </a:r>
            <a:endParaRPr lang="zh-CN" altLang="en-US"/>
          </a:p>
          <a:p>
            <a:pPr lvl="2"/>
            <a:r>
              <a:rPr lang="zh-CN" altLang="en-US"/>
              <a:t> 计算所属的</a:t>
            </a:r>
            <a:r>
              <a:rPr lang="en-US" altLang="zh-CN"/>
              <a:t>topic z</a:t>
            </a:r>
            <a:r>
              <a:rPr lang="zh-CN" altLang="en-US"/>
              <a:t>值；</a:t>
            </a:r>
            <a:endParaRPr lang="zh-CN" altLang="en-US"/>
          </a:p>
          <a:p>
            <a:pPr lvl="2"/>
            <a:r>
              <a:rPr lang="zh-CN" altLang="en-US"/>
              <a:t> 计算出观测到的单词</a:t>
            </a:r>
            <a:r>
              <a:rPr lang="en-US" altLang="zh-CN"/>
              <a:t>w</a:t>
            </a:r>
            <a:r>
              <a:rPr lang="zh-CN" altLang="en-US"/>
              <a:t>；</a:t>
            </a:r>
            <a:endParaRPr lang="zh-CN" altLang="en-US"/>
          </a:p>
        </p:txBody>
      </p:sp>
      <p:sp>
        <p:nvSpPr>
          <p:cNvPr id="4" name="标题 3"/>
          <p:cNvSpPr>
            <a:spLocks noGrp="1"/>
          </p:cNvSpPr>
          <p:nvPr>
            <p:ph type="title"/>
          </p:nvPr>
        </p:nvSpPr>
        <p:spPr/>
        <p:txBody>
          <a:bodyPr>
            <a:normAutofit/>
          </a:bodyPr>
          <a:p>
            <a:r>
              <a:rPr lang="en-US" altLang="zh-CN">
                <a:sym typeface="+mn-ea"/>
              </a:rPr>
              <a:t>LDA</a:t>
            </a:r>
            <a:r>
              <a:rPr lang="zh-CN" altLang="en-US">
                <a:sym typeface="+mn-ea"/>
              </a:rPr>
              <a:t>详细解释</a:t>
            </a:r>
            <a:endParaRPr lang="zh-CN" altLang="en-US"/>
          </a:p>
        </p:txBody>
      </p:sp>
      <p:pic>
        <p:nvPicPr>
          <p:cNvPr id="5" name="图片 4"/>
          <p:cNvPicPr>
            <a:picLocks noChangeAspect="1"/>
          </p:cNvPicPr>
          <p:nvPr/>
        </p:nvPicPr>
        <p:blipFill>
          <a:blip r:embed="rId1"/>
          <a:stretch>
            <a:fillRect/>
          </a:stretch>
        </p:blipFill>
        <p:spPr>
          <a:xfrm>
            <a:off x="9081135" y="62865"/>
            <a:ext cx="2881630" cy="1257935"/>
          </a:xfrm>
          <a:prstGeom prst="rect">
            <a:avLst/>
          </a:prstGeom>
        </p:spPr>
      </p:pic>
      <p:graphicFrame>
        <p:nvGraphicFramePr>
          <p:cNvPr id="7" name="对象 6">
            <a:hlinkClick r:id="" action="ppaction://ole?verb="/>
          </p:cNvPr>
          <p:cNvGraphicFramePr>
            <a:graphicFrameLocks noChangeAspect="1"/>
          </p:cNvGraphicFramePr>
          <p:nvPr/>
        </p:nvGraphicFramePr>
        <p:xfrm>
          <a:off x="5773420" y="2272030"/>
          <a:ext cx="4014470" cy="543560"/>
        </p:xfrm>
        <a:graphic>
          <a:graphicData uri="http://schemas.openxmlformats.org/presentationml/2006/ole">
            <mc:AlternateContent xmlns:mc="http://schemas.openxmlformats.org/markup-compatibility/2006">
              <mc:Choice xmlns:v="urn:schemas-microsoft-com:vml" Requires="v">
                <p:oleObj spid="_x0000_s8193" name="" r:id="rId2" imgW="1688465" imgH="228600" progId="Equation.KSEE3">
                  <p:embed/>
                </p:oleObj>
              </mc:Choice>
              <mc:Fallback>
                <p:oleObj name="" r:id="rId2" imgW="1688465" imgH="228600" progId="Equation.KSEE3">
                  <p:embed/>
                  <p:pic>
                    <p:nvPicPr>
                      <p:cNvPr id="0" name="图片 8192"/>
                      <p:cNvPicPr/>
                      <p:nvPr/>
                    </p:nvPicPr>
                    <p:blipFill>
                      <a:blip r:embed="rId3"/>
                      <a:stretch>
                        <a:fillRect/>
                      </a:stretch>
                    </p:blipFill>
                    <p:spPr>
                      <a:xfrm>
                        <a:off x="5773420" y="2272030"/>
                        <a:ext cx="4014470" cy="54356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440170" y="2894330"/>
          <a:ext cx="4211320" cy="570230"/>
        </p:xfrm>
        <a:graphic>
          <a:graphicData uri="http://schemas.openxmlformats.org/presentationml/2006/ole">
            <mc:AlternateContent xmlns:mc="http://schemas.openxmlformats.org/markup-compatibility/2006">
              <mc:Choice xmlns:v="urn:schemas-microsoft-com:vml" Requires="v">
                <p:oleObj spid="_x0000_s8194" name="" r:id="rId4" imgW="1688465" imgH="228600" progId="Equation.KSEE3">
                  <p:embed/>
                </p:oleObj>
              </mc:Choice>
              <mc:Fallback>
                <p:oleObj name="" r:id="rId4" imgW="1688465" imgH="228600" progId="Equation.KSEE3">
                  <p:embed/>
                  <p:pic>
                    <p:nvPicPr>
                      <p:cNvPr id="0" name="图片 8193"/>
                      <p:cNvPicPr/>
                      <p:nvPr/>
                    </p:nvPicPr>
                    <p:blipFill>
                      <a:blip r:embed="rId5"/>
                      <a:stretch>
                        <a:fillRect/>
                      </a:stretch>
                    </p:blipFill>
                    <p:spPr>
                      <a:xfrm>
                        <a:off x="6440170" y="2894330"/>
                        <a:ext cx="4211320" cy="57023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94505" y="3914140"/>
          <a:ext cx="3820795" cy="636905"/>
        </p:xfrm>
        <a:graphic>
          <a:graphicData uri="http://schemas.openxmlformats.org/presentationml/2006/ole">
            <mc:AlternateContent xmlns:mc="http://schemas.openxmlformats.org/markup-compatibility/2006">
              <mc:Choice xmlns:v="urn:schemas-microsoft-com:vml" Requires="v">
                <p:oleObj spid="_x0000_s8195" name="" r:id="rId6" imgW="1371600" imgH="228600" progId="Equation.KSEE3">
                  <p:embed/>
                </p:oleObj>
              </mc:Choice>
              <mc:Fallback>
                <p:oleObj name="" r:id="rId6" imgW="1371600" imgH="228600" progId="Equation.KSEE3">
                  <p:embed/>
                  <p:pic>
                    <p:nvPicPr>
                      <p:cNvPr id="0" name="图片 8194"/>
                      <p:cNvPicPr/>
                      <p:nvPr/>
                    </p:nvPicPr>
                    <p:blipFill>
                      <a:blip r:embed="rId7"/>
                      <a:stretch>
                        <a:fillRect/>
                      </a:stretch>
                    </p:blipFill>
                    <p:spPr>
                      <a:xfrm>
                        <a:off x="4294505" y="3914140"/>
                        <a:ext cx="3820795" cy="63690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504690" y="4551045"/>
          <a:ext cx="3073400" cy="516890"/>
        </p:xfrm>
        <a:graphic>
          <a:graphicData uri="http://schemas.openxmlformats.org/presentationml/2006/ole">
            <mc:AlternateContent xmlns:mc="http://schemas.openxmlformats.org/markup-compatibility/2006">
              <mc:Choice xmlns:v="urn:schemas-microsoft-com:vml" Requires="v">
                <p:oleObj spid="_x0000_s8196" name="" r:id="rId8" imgW="1435100" imgH="241300" progId="Equation.KSEE3">
                  <p:embed/>
                </p:oleObj>
              </mc:Choice>
              <mc:Fallback>
                <p:oleObj name="" r:id="rId8" imgW="1435100" imgH="241300" progId="Equation.KSEE3">
                  <p:embed/>
                  <p:pic>
                    <p:nvPicPr>
                      <p:cNvPr id="0" name="图片 8195"/>
                      <p:cNvPicPr/>
                      <p:nvPr/>
                    </p:nvPicPr>
                    <p:blipFill>
                      <a:blip r:embed="rId9"/>
                      <a:stretch>
                        <a:fillRect/>
                      </a:stretch>
                    </p:blipFill>
                    <p:spPr>
                      <a:xfrm>
                        <a:off x="4504690" y="4551045"/>
                        <a:ext cx="3073400" cy="516890"/>
                      </a:xfrm>
                      <a:prstGeom prst="rect">
                        <a:avLst/>
                      </a:prstGeom>
                    </p:spPr>
                  </p:pic>
                </p:oleObj>
              </mc:Fallback>
            </mc:AlternateContent>
          </a:graphicData>
        </a:graphic>
      </p:graphicFrame>
      <p:sp>
        <p:nvSpPr>
          <p:cNvPr id="11" name="内容占位符 2"/>
          <p:cNvSpPr>
            <a:spLocks noGrp="1"/>
          </p:cNvSpPr>
          <p:nvPr/>
        </p:nvSpPr>
        <p:spPr>
          <a:xfrm>
            <a:off x="615315" y="4935855"/>
            <a:ext cx="11178540" cy="1706880"/>
          </a:xfrm>
          <a:prstGeom prst="rect">
            <a:avLst/>
          </a:prstGeom>
        </p:spPr>
        <p:txBody>
          <a:bodyPr vert="horz" lIns="91440" tIns="45720" rIns="91440" bIns="45720" rtlCol="0">
            <a:normAutofit/>
          </a:bodyPr>
          <a:lstStyle>
            <a:lvl1pPr marL="228600" indent="-228600" algn="l" defTabSz="914400" rtl="0" eaLnBrk="1" fontAlgn="auto" latinLnBrk="0" hangingPunct="1">
              <a:lnSpc>
                <a:spcPct val="150000"/>
              </a:lnSpc>
              <a:spcBef>
                <a:spcPts val="1000"/>
              </a:spcBef>
              <a:buSzPct val="80000"/>
              <a:buFontTx/>
              <a:buBlip>
                <a:blip r:embed="rId10"/>
              </a:buBlip>
              <a:defRPr sz="24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fontAlgn="auto" latinLnBrk="0" hangingPunct="1">
              <a:lnSpc>
                <a:spcPct val="150000"/>
              </a:lnSpc>
              <a:spcBef>
                <a:spcPts val="500"/>
              </a:spcBef>
              <a:buSzPct val="100000"/>
              <a:buFontTx/>
              <a:buBlip>
                <a:blip r:embed="rId11"/>
              </a:buBlip>
              <a:defRPr sz="22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fontAlgn="auto" latinLnBrk="0" hangingPunct="1">
              <a:lnSpc>
                <a:spcPct val="150000"/>
              </a:lnSpc>
              <a:spcBef>
                <a:spcPts val="500"/>
              </a:spcBef>
              <a:buClr>
                <a:schemeClr val="tx2"/>
              </a:buClr>
              <a:buSzPct val="85000"/>
              <a:buFontTx/>
              <a:buBlip>
                <a:blip r:embed="rId12"/>
              </a:buBlip>
              <a:defRPr sz="20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 </a:t>
            </a:r>
            <a:r>
              <a:rPr lang="zh-CN" altLang="en-US"/>
              <a:t>对于</a:t>
            </a:r>
            <a:r>
              <a:rPr lang="en-US" altLang="zh-CN"/>
              <a:t>θ</a:t>
            </a:r>
            <a:r>
              <a:rPr lang="zh-CN" altLang="en-US"/>
              <a:t>、</a:t>
            </a:r>
            <a:r>
              <a:rPr lang="en-US" altLang="zh-CN"/>
              <a:t>β</a:t>
            </a:r>
            <a:r>
              <a:rPr lang="zh-CN" altLang="en-US"/>
              <a:t>、</a:t>
            </a:r>
            <a:r>
              <a:rPr lang="en-US" altLang="zh-CN"/>
              <a:t>z</a:t>
            </a:r>
            <a:r>
              <a:rPr lang="zh-CN" altLang="en-US"/>
              <a:t>的参数估计，基于贝叶斯算法可以得到如下公式：</a:t>
            </a:r>
            <a:endParaRPr lang="zh-CN" altLang="en-US"/>
          </a:p>
        </p:txBody>
      </p:sp>
      <p:graphicFrame>
        <p:nvGraphicFramePr>
          <p:cNvPr id="12" name="对象 11">
            <a:hlinkClick r:id="" action="ppaction://ole?verb="/>
          </p:cNvPr>
          <p:cNvGraphicFramePr>
            <a:graphicFrameLocks noChangeAspect="1"/>
          </p:cNvGraphicFramePr>
          <p:nvPr/>
        </p:nvGraphicFramePr>
        <p:xfrm>
          <a:off x="989965" y="5681345"/>
          <a:ext cx="10210800" cy="961390"/>
        </p:xfrm>
        <a:graphic>
          <a:graphicData uri="http://schemas.openxmlformats.org/presentationml/2006/ole">
            <mc:AlternateContent xmlns:mc="http://schemas.openxmlformats.org/markup-compatibility/2006">
              <mc:Choice xmlns:v="urn:schemas-microsoft-com:vml" Requires="v">
                <p:oleObj spid="_x0000_s8197" name="" r:id="rId13" imgW="4991100" imgH="469900" progId="Equation.KSEE3">
                  <p:embed/>
                </p:oleObj>
              </mc:Choice>
              <mc:Fallback>
                <p:oleObj name="" r:id="rId13" imgW="4991100" imgH="469900" progId="Equation.KSEE3">
                  <p:embed/>
                  <p:pic>
                    <p:nvPicPr>
                      <p:cNvPr id="0" name="图片 8196"/>
                      <p:cNvPicPr/>
                      <p:nvPr/>
                    </p:nvPicPr>
                    <p:blipFill>
                      <a:blip r:embed="rId14"/>
                      <a:stretch>
                        <a:fillRect/>
                      </a:stretch>
                    </p:blipFill>
                    <p:spPr>
                      <a:xfrm>
                        <a:off x="989965" y="5681345"/>
                        <a:ext cx="10210800" cy="96139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3"/>
          </p:nvPr>
        </p:nvPicPr>
        <p:blipFill>
          <a:blip r:embed="rId1"/>
          <a:stretch>
            <a:fillRect/>
          </a:stretch>
        </p:blipFill>
        <p:spPr>
          <a:xfrm>
            <a:off x="1558290" y="1269554"/>
            <a:ext cx="9001000" cy="5065679"/>
          </a:xfrm>
          <a:prstGeom prst="rect">
            <a:avLst/>
          </a:prstGeom>
        </p:spPr>
      </p:pic>
      <p:sp>
        <p:nvSpPr>
          <p:cNvPr id="3" name="标题 2"/>
          <p:cNvSpPr>
            <a:spLocks noGrp="1"/>
          </p:cNvSpPr>
          <p:nvPr>
            <p:ph type="title"/>
          </p:nvPr>
        </p:nvSpPr>
        <p:spPr/>
        <p:txBody>
          <a:bodyPr/>
          <a:lstStyle/>
          <a:p>
            <a:r>
              <a:rPr lang="zh-CN" altLang="en-US"/>
              <a:t>严格是大爱</a:t>
            </a:r>
            <a:endParaRPr lang="zh-CN" altLang="en-US"/>
          </a:p>
        </p:txBody>
      </p:sp>
      <p:sp>
        <p:nvSpPr>
          <p:cNvPr id="7" name="矩形 6"/>
          <p:cNvSpPr/>
          <p:nvPr/>
        </p:nvSpPr>
        <p:spPr>
          <a:xfrm>
            <a:off x="1702718" y="2133650"/>
            <a:ext cx="3960440" cy="4032448"/>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 形 7"/>
          <p:cNvSpPr/>
          <p:nvPr/>
        </p:nvSpPr>
        <p:spPr>
          <a:xfrm rot="1902819" flipH="1">
            <a:off x="3257367" y="2688711"/>
            <a:ext cx="1014493" cy="2367535"/>
          </a:xfrm>
          <a:prstGeom prst="corner">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p:cNvSpPr/>
          <p:nvPr/>
        </p:nvSpPr>
        <p:spPr>
          <a:xfrm>
            <a:off x="6383238" y="2133650"/>
            <a:ext cx="3960440" cy="4032448"/>
          </a:xfrm>
          <a:prstGeom prst="rect">
            <a:avLst/>
          </a:prstGeom>
          <a:noFill/>
          <a:ln w="762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9596" y="3003392"/>
            <a:ext cx="2142748" cy="2142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style.rotation</p:attrName>
                                        </p:attrNameLst>
                                      </p:cBhvr>
                                      <p:tavLst>
                                        <p:tav tm="0">
                                          <p:val>
                                            <p:fltVal val="90"/>
                                          </p:val>
                                        </p:tav>
                                        <p:tav tm="100000">
                                          <p:val>
                                            <p:fltVal val="0"/>
                                          </p:val>
                                        </p:tav>
                                      </p:tavLst>
                                    </p:anim>
                                    <p:animEffect transition="in" filter="fade">
                                      <p:cBhvr>
                                        <p:cTn id="23" dur="1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en-US" altLang="zh-CN">
                <a:sym typeface="+mn-ea"/>
              </a:rPr>
              <a:t>LDA</a:t>
            </a:r>
            <a:r>
              <a:rPr lang="zh-CN" altLang="en-US">
                <a:sym typeface="+mn-ea"/>
              </a:rPr>
              <a:t>理解</a:t>
            </a:r>
            <a:endParaRPr lang="zh-CN" altLang="en-US">
              <a:sym typeface="+mn-ea"/>
            </a:endParaRPr>
          </a:p>
        </p:txBody>
      </p:sp>
      <p:grpSp>
        <p:nvGrpSpPr>
          <p:cNvPr id="22" name="组合 21"/>
          <p:cNvGrpSpPr/>
          <p:nvPr/>
        </p:nvGrpSpPr>
        <p:grpSpPr>
          <a:xfrm>
            <a:off x="1713230" y="817245"/>
            <a:ext cx="8763635" cy="5634990"/>
            <a:chOff x="958" y="1598"/>
            <a:chExt cx="13801" cy="8874"/>
          </a:xfrm>
        </p:grpSpPr>
        <p:pic>
          <p:nvPicPr>
            <p:cNvPr id="6" name="图片 5"/>
            <p:cNvPicPr>
              <a:picLocks noChangeAspect="1"/>
            </p:cNvPicPr>
            <p:nvPr/>
          </p:nvPicPr>
          <p:blipFill>
            <a:blip r:embed="rId1"/>
            <a:stretch>
              <a:fillRect/>
            </a:stretch>
          </p:blipFill>
          <p:spPr>
            <a:xfrm rot="5400000">
              <a:off x="4711" y="3993"/>
              <a:ext cx="8875" cy="4085"/>
            </a:xfrm>
            <a:prstGeom prst="rect">
              <a:avLst/>
            </a:prstGeom>
          </p:spPr>
        </p:pic>
        <p:sp>
          <p:nvSpPr>
            <p:cNvPr id="9" name="文本框 8"/>
            <p:cNvSpPr txBox="1"/>
            <p:nvPr/>
          </p:nvSpPr>
          <p:spPr>
            <a:xfrm>
              <a:off x="1427" y="1778"/>
              <a:ext cx="3096" cy="1161"/>
            </a:xfrm>
            <a:prstGeom prst="rect">
              <a:avLst/>
            </a:prstGeom>
            <a:noFill/>
          </p:spPr>
          <p:txBody>
            <a:bodyPr wrap="none" rtlCol="0">
              <a:spAutoFit/>
            </a:bodyPr>
            <a:p>
              <a:pPr algn="ctr"/>
              <a:r>
                <a:rPr lang="en-US" altLang="zh-CN" b="1">
                  <a:solidFill>
                    <a:srgbClr val="5B9BD5"/>
                  </a:solidFill>
                </a:rPr>
                <a:t>Document Topic</a:t>
              </a:r>
              <a:endParaRPr lang="en-US" altLang="zh-CN" b="1">
                <a:solidFill>
                  <a:srgbClr val="5B9BD5"/>
                </a:solidFill>
              </a:endParaRPr>
            </a:p>
            <a:p>
              <a:pPr algn="ctr"/>
              <a:r>
                <a:rPr lang="en-US" altLang="zh-CN" b="1">
                  <a:solidFill>
                    <a:srgbClr val="5B9BD5"/>
                  </a:solidFill>
                </a:rPr>
                <a:t>parameter</a:t>
              </a:r>
              <a:endParaRPr lang="en-US" altLang="zh-CN" b="1">
                <a:solidFill>
                  <a:srgbClr val="5B9BD5"/>
                </a:solidFill>
              </a:endParaRPr>
            </a:p>
          </p:txBody>
        </p:sp>
        <p:sp>
          <p:nvSpPr>
            <p:cNvPr id="10" name="文本框 9"/>
            <p:cNvSpPr txBox="1"/>
            <p:nvPr/>
          </p:nvSpPr>
          <p:spPr>
            <a:xfrm>
              <a:off x="12643" y="3564"/>
              <a:ext cx="2116" cy="1161"/>
            </a:xfrm>
            <a:prstGeom prst="rect">
              <a:avLst/>
            </a:prstGeom>
            <a:noFill/>
          </p:spPr>
          <p:txBody>
            <a:bodyPr wrap="none" rtlCol="0">
              <a:spAutoFit/>
            </a:bodyPr>
            <a:p>
              <a:pPr algn="ctr"/>
              <a:r>
                <a:rPr lang="en-US" altLang="zh-CN" b="1">
                  <a:solidFill>
                    <a:srgbClr val="5B9BD5"/>
                  </a:solidFill>
                </a:rPr>
                <a:t>Topic</a:t>
              </a:r>
              <a:endParaRPr lang="en-US" altLang="zh-CN" b="1">
                <a:solidFill>
                  <a:srgbClr val="5B9BD5"/>
                </a:solidFill>
              </a:endParaRPr>
            </a:p>
            <a:p>
              <a:pPr algn="ctr"/>
              <a:r>
                <a:rPr lang="en-US" altLang="zh-CN" b="1">
                  <a:solidFill>
                    <a:srgbClr val="5B9BD5"/>
                  </a:solidFill>
                </a:rPr>
                <a:t>parameter</a:t>
              </a:r>
              <a:endParaRPr lang="en-US" altLang="zh-CN" b="1">
                <a:solidFill>
                  <a:srgbClr val="5B9BD5"/>
                </a:solidFill>
              </a:endParaRPr>
            </a:p>
          </p:txBody>
        </p:sp>
        <p:sp>
          <p:nvSpPr>
            <p:cNvPr id="11" name="文本框 10"/>
            <p:cNvSpPr txBox="1"/>
            <p:nvPr/>
          </p:nvSpPr>
          <p:spPr>
            <a:xfrm>
              <a:off x="958" y="3823"/>
              <a:ext cx="3565" cy="1161"/>
            </a:xfrm>
            <a:prstGeom prst="rect">
              <a:avLst/>
            </a:prstGeom>
            <a:noFill/>
          </p:spPr>
          <p:txBody>
            <a:bodyPr wrap="none" rtlCol="0">
              <a:spAutoFit/>
            </a:bodyPr>
            <a:p>
              <a:pPr algn="ctr"/>
              <a:r>
                <a:rPr lang="en-US" altLang="zh-CN" b="1">
                  <a:solidFill>
                    <a:srgbClr val="5B9BD5"/>
                  </a:solidFill>
                </a:rPr>
                <a:t>Per-document</a:t>
              </a:r>
              <a:endParaRPr lang="en-US" altLang="zh-CN" b="1">
                <a:solidFill>
                  <a:srgbClr val="5B9BD5"/>
                </a:solidFill>
              </a:endParaRPr>
            </a:p>
            <a:p>
              <a:pPr algn="ctr"/>
              <a:r>
                <a:rPr lang="en-US" altLang="zh-CN" b="1">
                  <a:solidFill>
                    <a:srgbClr val="5B9BD5"/>
                  </a:solidFill>
                </a:rPr>
                <a:t>topic proportitions</a:t>
              </a:r>
              <a:endParaRPr lang="en-US" altLang="zh-CN" b="1">
                <a:solidFill>
                  <a:srgbClr val="5B9BD5"/>
                </a:solidFill>
              </a:endParaRPr>
            </a:p>
          </p:txBody>
        </p:sp>
        <p:sp>
          <p:nvSpPr>
            <p:cNvPr id="12" name="文本框 11"/>
            <p:cNvSpPr txBox="1"/>
            <p:nvPr/>
          </p:nvSpPr>
          <p:spPr>
            <a:xfrm>
              <a:off x="1279" y="5471"/>
              <a:ext cx="3244" cy="1161"/>
            </a:xfrm>
            <a:prstGeom prst="rect">
              <a:avLst/>
            </a:prstGeom>
            <a:noFill/>
          </p:spPr>
          <p:txBody>
            <a:bodyPr wrap="none" rtlCol="0">
              <a:spAutoFit/>
            </a:bodyPr>
            <a:p>
              <a:pPr algn="ctr"/>
              <a:r>
                <a:rPr lang="en-US" altLang="zh-CN" b="1">
                  <a:solidFill>
                    <a:srgbClr val="5B9BD5"/>
                  </a:solidFill>
                </a:rPr>
                <a:t>Per-word </a:t>
              </a:r>
              <a:endParaRPr lang="en-US" altLang="zh-CN" b="1">
                <a:solidFill>
                  <a:srgbClr val="5B9BD5"/>
                </a:solidFill>
              </a:endParaRPr>
            </a:p>
            <a:p>
              <a:pPr algn="ctr"/>
              <a:r>
                <a:rPr lang="en-US" altLang="zh-CN" b="1">
                  <a:solidFill>
                    <a:srgbClr val="5B9BD5"/>
                  </a:solidFill>
                </a:rPr>
                <a:t>topic assignment</a:t>
              </a:r>
              <a:endParaRPr lang="en-US" altLang="zh-CN" b="1">
                <a:solidFill>
                  <a:srgbClr val="5B9BD5"/>
                </a:solidFill>
              </a:endParaRPr>
            </a:p>
          </p:txBody>
        </p:sp>
        <p:sp>
          <p:nvSpPr>
            <p:cNvPr id="13" name="文本框 12"/>
            <p:cNvSpPr txBox="1"/>
            <p:nvPr/>
          </p:nvSpPr>
          <p:spPr>
            <a:xfrm>
              <a:off x="2567" y="7627"/>
              <a:ext cx="1956" cy="1161"/>
            </a:xfrm>
            <a:prstGeom prst="rect">
              <a:avLst/>
            </a:prstGeom>
            <a:noFill/>
          </p:spPr>
          <p:txBody>
            <a:bodyPr wrap="none" rtlCol="0">
              <a:spAutoFit/>
            </a:bodyPr>
            <a:p>
              <a:pPr algn="ctr"/>
              <a:r>
                <a:rPr lang="en-US" altLang="zh-CN" b="1">
                  <a:solidFill>
                    <a:srgbClr val="5B9BD5"/>
                  </a:solidFill>
                </a:rPr>
                <a:t>Observed</a:t>
              </a:r>
              <a:endParaRPr lang="en-US" altLang="zh-CN" b="1">
                <a:solidFill>
                  <a:srgbClr val="5B9BD5"/>
                </a:solidFill>
              </a:endParaRPr>
            </a:p>
            <a:p>
              <a:pPr algn="ctr"/>
              <a:r>
                <a:rPr lang="en-US" altLang="zh-CN" b="1">
                  <a:solidFill>
                    <a:srgbClr val="5B9BD5"/>
                  </a:solidFill>
                </a:rPr>
                <a:t>word</a:t>
              </a:r>
              <a:endParaRPr lang="en-US" altLang="zh-CN" b="1">
                <a:solidFill>
                  <a:srgbClr val="5B9BD5"/>
                </a:solidFill>
              </a:endParaRPr>
            </a:p>
          </p:txBody>
        </p:sp>
        <p:sp>
          <p:nvSpPr>
            <p:cNvPr id="14" name="文本框 13"/>
            <p:cNvSpPr txBox="1"/>
            <p:nvPr/>
          </p:nvSpPr>
          <p:spPr>
            <a:xfrm>
              <a:off x="12643" y="5740"/>
              <a:ext cx="1357" cy="652"/>
            </a:xfrm>
            <a:prstGeom prst="rect">
              <a:avLst/>
            </a:prstGeom>
            <a:noFill/>
          </p:spPr>
          <p:txBody>
            <a:bodyPr wrap="none" rtlCol="0">
              <a:spAutoFit/>
            </a:bodyPr>
            <a:p>
              <a:pPr algn="ctr"/>
              <a:r>
                <a:rPr lang="en-US" altLang="zh-CN" b="1">
                  <a:solidFill>
                    <a:srgbClr val="5B9BD5"/>
                  </a:solidFill>
                </a:rPr>
                <a:t>Topics</a:t>
              </a:r>
              <a:endParaRPr lang="en-US" altLang="zh-CN" b="1">
                <a:solidFill>
                  <a:srgbClr val="5B9BD5"/>
                </a:solidFill>
              </a:endParaRPr>
            </a:p>
          </p:txBody>
        </p:sp>
        <p:cxnSp>
          <p:nvCxnSpPr>
            <p:cNvPr id="16" name="直接箭头连接符 15"/>
            <p:cNvCxnSpPr>
              <a:stCxn id="10" idx="1"/>
            </p:cNvCxnSpPr>
            <p:nvPr/>
          </p:nvCxnSpPr>
          <p:spPr>
            <a:xfrm flipH="1">
              <a:off x="10883" y="4145"/>
              <a:ext cx="1760" cy="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3"/>
            </p:cNvCxnSpPr>
            <p:nvPr/>
          </p:nvCxnSpPr>
          <p:spPr>
            <a:xfrm>
              <a:off x="4523" y="2359"/>
              <a:ext cx="314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3"/>
            </p:cNvCxnSpPr>
            <p:nvPr/>
          </p:nvCxnSpPr>
          <p:spPr>
            <a:xfrm flipV="1">
              <a:off x="4523" y="4380"/>
              <a:ext cx="3261" cy="2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3"/>
            </p:cNvCxnSpPr>
            <p:nvPr/>
          </p:nvCxnSpPr>
          <p:spPr>
            <a:xfrm>
              <a:off x="4523" y="6052"/>
              <a:ext cx="3375" cy="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3"/>
            </p:cNvCxnSpPr>
            <p:nvPr/>
          </p:nvCxnSpPr>
          <p:spPr>
            <a:xfrm flipV="1">
              <a:off x="4523" y="8122"/>
              <a:ext cx="3375" cy="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1"/>
            </p:cNvCxnSpPr>
            <p:nvPr/>
          </p:nvCxnSpPr>
          <p:spPr>
            <a:xfrm flipH="1">
              <a:off x="10846" y="6066"/>
              <a:ext cx="1797" cy="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06095" y="1123950"/>
            <a:ext cx="11178540" cy="4944745"/>
          </a:xfrm>
        </p:spPr>
        <p:txBody>
          <a:bodyPr/>
          <a:p>
            <a:r>
              <a:rPr lang="en-US" altLang="zh-CN"/>
              <a:t> </a:t>
            </a:r>
            <a:r>
              <a:rPr lang="zh-CN" altLang="en-US"/>
              <a:t>安装</a:t>
            </a:r>
            <a:r>
              <a:rPr lang="en-US" altLang="zh-CN"/>
              <a:t>lda</a:t>
            </a:r>
            <a:r>
              <a:rPr lang="zh-CN" altLang="en-US"/>
              <a:t>， </a:t>
            </a:r>
            <a:r>
              <a:rPr lang="en-US" altLang="zh-CN"/>
              <a:t>eg: pip install lda</a:t>
            </a:r>
            <a:endParaRPr lang="en-US" altLang="zh-CN"/>
          </a:p>
        </p:txBody>
      </p:sp>
      <p:sp>
        <p:nvSpPr>
          <p:cNvPr id="4" name="标题 3"/>
          <p:cNvSpPr>
            <a:spLocks noGrp="1"/>
          </p:cNvSpPr>
          <p:nvPr>
            <p:ph type="title"/>
          </p:nvPr>
        </p:nvSpPr>
        <p:spPr/>
        <p:txBody>
          <a:bodyPr/>
          <a:p>
            <a:r>
              <a:rPr lang="en-US" altLang="zh-CN"/>
              <a:t>LDA</a:t>
            </a:r>
            <a:r>
              <a:rPr lang="zh-CN" altLang="en-US"/>
              <a:t>主题模型案例</a:t>
            </a:r>
            <a:endParaRPr lang="zh-CN" altLang="en-US"/>
          </a:p>
        </p:txBody>
      </p:sp>
      <p:pic>
        <p:nvPicPr>
          <p:cNvPr id="6" name="图片 5" descr="1234590"/>
          <p:cNvPicPr>
            <a:picLocks noChangeAspect="1"/>
          </p:cNvPicPr>
          <p:nvPr/>
        </p:nvPicPr>
        <p:blipFill>
          <a:blip r:embed="rId1"/>
          <a:stretch>
            <a:fillRect/>
          </a:stretch>
        </p:blipFill>
        <p:spPr>
          <a:xfrm>
            <a:off x="1558290" y="1868805"/>
            <a:ext cx="4110355" cy="4617085"/>
          </a:xfrm>
          <a:prstGeom prst="rect">
            <a:avLst/>
          </a:prstGeom>
        </p:spPr>
      </p:pic>
      <p:pic>
        <p:nvPicPr>
          <p:cNvPr id="7" name="图片 6" descr="1234590"/>
          <p:cNvPicPr>
            <a:picLocks noChangeAspect="1"/>
          </p:cNvPicPr>
          <p:nvPr/>
        </p:nvPicPr>
        <p:blipFill>
          <a:blip r:embed="rId2"/>
          <a:stretch>
            <a:fillRect/>
          </a:stretch>
        </p:blipFill>
        <p:spPr>
          <a:xfrm>
            <a:off x="6091555" y="1668145"/>
            <a:ext cx="4251325" cy="481774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566814" y="2061642"/>
            <a:ext cx="7488832" cy="2808312"/>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7480" y="1125537"/>
            <a:ext cx="6480718" cy="2281541"/>
          </a:xfrm>
          <a:prstGeom prst="rect">
            <a:avLst/>
          </a:prstGeom>
          <a:solidFill>
            <a:srgbClr val="FFFFFF">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p:cNvSpPr txBox="1">
            <a:spLocks noChangeArrowheads="1"/>
          </p:cNvSpPr>
          <p:nvPr/>
        </p:nvSpPr>
        <p:spPr bwMode="auto">
          <a:xfrm>
            <a:off x="2737620" y="2997111"/>
            <a:ext cx="7291360" cy="10156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en-US" altLang="zh-CN" sz="6000" spc="300" dirty="0">
                <a:latin typeface="微软雅黑" panose="020B0503020204020204" pitchFamily="34" charset="-122"/>
                <a:ea typeface="微软雅黑" panose="020B0503020204020204" pitchFamily="34" charset="-122"/>
                <a:cs typeface="Arial Unicode MS" panose="020B0604020202020204" pitchFamily="34" charset="-122"/>
              </a:rPr>
              <a:t>THANK YOU</a:t>
            </a:r>
            <a:endParaRPr lang="zh-CN" altLang="en-US" sz="6000" spc="300" dirty="0">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9" name="TextBox 55"/>
          <p:cNvSpPr txBox="1">
            <a:spLocks noChangeArrowheads="1"/>
          </p:cNvSpPr>
          <p:nvPr/>
        </p:nvSpPr>
        <p:spPr bwMode="auto">
          <a:xfrm>
            <a:off x="4575843" y="4049833"/>
            <a:ext cx="3038737" cy="3694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a:r>
              <a:rPr lang="zh-CN" altLang="en-US" sz="1800" dirty="0">
                <a:solidFill>
                  <a:srgbClr val="0070C0"/>
                </a:solidFill>
                <a:latin typeface="微软雅黑" panose="020B0503020204020204" pitchFamily="34" charset="-122"/>
                <a:ea typeface="微软雅黑" panose="020B0503020204020204" pitchFamily="34" charset="-122"/>
              </a:rPr>
              <a:t>上海育创网络科技有限公司</a:t>
            </a:r>
            <a:endParaRPr lang="zh-CN" altLang="en-US" sz="2000" dirty="0">
              <a:solidFill>
                <a:srgbClr val="0070C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4831469" y="2196834"/>
            <a:ext cx="2455467" cy="8293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250" fill="hold"/>
                                        <p:tgtEl>
                                          <p:spTgt spid="35"/>
                                        </p:tgtEl>
                                        <p:attrNameLst>
                                          <p:attrName>ppt_x</p:attrName>
                                        </p:attrNameLst>
                                      </p:cBhvr>
                                      <p:tavLst>
                                        <p:tav tm="0">
                                          <p:val>
                                            <p:strVal val="#ppt_x"/>
                                          </p:val>
                                        </p:tav>
                                        <p:tav tm="100000">
                                          <p:val>
                                            <p:strVal val="#ppt_x"/>
                                          </p:val>
                                        </p:tav>
                                      </p:tavLst>
                                    </p:anim>
                                    <p:anim calcmode="lin" valueType="num">
                                      <p:cBhvr additive="base">
                                        <p:cTn id="8" dur="250" fill="hold"/>
                                        <p:tgtEl>
                                          <p:spTgt spid="35"/>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寄语</a:t>
            </a:r>
            <a:endParaRPr lang="zh-CN" altLang="en-US"/>
          </a:p>
        </p:txBody>
      </p:sp>
      <p:pic>
        <p:nvPicPr>
          <p:cNvPr id="2050" name="Picture 2" descr="http://s1.sinaimg.cn/large/0038578Agy6Ly3ilh2E00"/>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l="3294" t="25312" r="47295" b="24194"/>
          <a:stretch>
            <a:fillRect/>
          </a:stretch>
        </p:blipFill>
        <p:spPr bwMode="auto">
          <a:xfrm>
            <a:off x="4150990" y="4221882"/>
            <a:ext cx="4320480" cy="21546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http://s11.sinaimg.cn/mw690/753273f9gdfb57556476a&amp;690"/>
          <p:cNvPicPr>
            <a:picLocks noChangeAspect="1" noChangeArrowheads="1"/>
          </p:cNvPicPr>
          <p:nvPr/>
        </p:nvPicPr>
        <p:blipFill rotWithShape="1">
          <a:blip r:embed="rId2">
            <a:extLst>
              <a:ext uri="{28A0092B-C50C-407E-A947-70E740481C1C}">
                <a14:useLocalDpi xmlns:a14="http://schemas.microsoft.com/office/drawing/2010/main" val="0"/>
              </a:ext>
            </a:extLst>
          </a:blip>
          <a:srcRect l="746" r="1493"/>
          <a:stretch>
            <a:fillRect/>
          </a:stretch>
        </p:blipFill>
        <p:spPr bwMode="auto">
          <a:xfrm>
            <a:off x="1414686" y="1358218"/>
            <a:ext cx="9433048" cy="26569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r>
              <a:rPr lang="en-US" altLang="zh-CN"/>
              <a:t> </a:t>
            </a:r>
            <a:r>
              <a:rPr lang="zh-CN" altLang="en-US"/>
              <a:t>主题模型</a:t>
            </a:r>
            <a:r>
              <a:rPr lang="en-US" altLang="zh-CN"/>
              <a:t> </a:t>
            </a:r>
            <a:endParaRPr lang="en-US" altLang="zh-CN"/>
          </a:p>
          <a:p>
            <a:r>
              <a:rPr lang="en-US" altLang="zh-CN"/>
              <a:t> LSA</a:t>
            </a:r>
            <a:endParaRPr lang="en-US" altLang="zh-CN"/>
          </a:p>
          <a:p>
            <a:r>
              <a:rPr lang="en-US" altLang="zh-CN"/>
              <a:t> LDA</a:t>
            </a:r>
            <a:endParaRPr lang="en-US" altLang="zh-CN"/>
          </a:p>
          <a:p>
            <a:pPr marL="0" indent="0">
              <a:buNone/>
            </a:pPr>
            <a:endParaRPr lang="en-US" altLang="zh-CN"/>
          </a:p>
        </p:txBody>
      </p:sp>
      <p:sp>
        <p:nvSpPr>
          <p:cNvPr id="4" name="标题 3"/>
          <p:cNvSpPr>
            <a:spLocks noGrp="1"/>
          </p:cNvSpPr>
          <p:nvPr>
            <p:ph type="title"/>
          </p:nvPr>
        </p:nvSpPr>
        <p:spPr/>
        <p:txBody>
          <a:bodyPr/>
          <a:p>
            <a:r>
              <a:rPr lang="zh-CN" altLang="en-US"/>
              <a:t>课程内容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p>
            <a:pPr>
              <a:lnSpc>
                <a:spcPct val="150000"/>
              </a:lnSpc>
            </a:pPr>
            <a:r>
              <a:rPr lang="en-US" altLang="zh-CN" dirty="0">
                <a:sym typeface="+mn-ea"/>
              </a:rPr>
              <a:t> </a:t>
            </a:r>
            <a:r>
              <a:rPr lang="zh-CN" altLang="en-US" dirty="0">
                <a:sym typeface="+mn-ea"/>
              </a:rPr>
              <a:t>传统判断两个文档相似性的方法是通过查看两个文档共同出现的单词的多少，如TF-IDF等，这种方法没有考虑到文字背后的语义关联，可能在两个文档共同出现的单词很少甚至没有，但两个文档是相似的。</a:t>
            </a:r>
            <a:endParaRPr lang="zh-CN" altLang="en-US" dirty="0">
              <a:sym typeface="+mn-ea"/>
            </a:endParaRPr>
          </a:p>
          <a:p>
            <a:pPr>
              <a:lnSpc>
                <a:spcPct val="150000"/>
              </a:lnSpc>
            </a:pPr>
            <a:r>
              <a:rPr lang="zh-CN" altLang="en-US" dirty="0">
                <a:sym typeface="+mn-ea"/>
              </a:rPr>
              <a:t> 举个例子，有两个句子分别如下：</a:t>
            </a:r>
            <a:endParaRPr lang="zh-CN" altLang="en-US" dirty="0">
              <a:sym typeface="+mn-ea"/>
            </a:endParaRPr>
          </a:p>
          <a:p>
            <a:pPr lvl="1">
              <a:lnSpc>
                <a:spcPct val="150000"/>
              </a:lnSpc>
            </a:pPr>
            <a:r>
              <a:rPr lang="en-US" altLang="zh-CN" dirty="0">
                <a:sym typeface="+mn-ea"/>
              </a:rPr>
              <a:t>“</a:t>
            </a:r>
            <a:r>
              <a:rPr lang="zh-CN" altLang="en-US" dirty="0">
                <a:sym typeface="+mn-ea"/>
              </a:rPr>
              <a:t>乔布斯离我们而去了，苹果公司可能会发生动荡。”</a:t>
            </a:r>
            <a:endParaRPr lang="zh-CN" altLang="en-US" dirty="0">
              <a:sym typeface="+mn-ea"/>
            </a:endParaRPr>
          </a:p>
          <a:p>
            <a:pPr lvl="1">
              <a:lnSpc>
                <a:spcPct val="150000"/>
              </a:lnSpc>
            </a:pPr>
            <a:r>
              <a:rPr lang="zh-CN" altLang="en-US" dirty="0">
                <a:sym typeface="+mn-ea"/>
              </a:rPr>
              <a:t> </a:t>
            </a:r>
            <a:r>
              <a:rPr lang="en-US" altLang="zh-CN" dirty="0">
                <a:sym typeface="+mn-ea"/>
              </a:rPr>
              <a:t>“</a:t>
            </a:r>
            <a:r>
              <a:rPr lang="zh-CN" altLang="en-US" dirty="0">
                <a:sym typeface="+mn-ea"/>
              </a:rPr>
              <a:t>苹果手机价格会不会降？”</a:t>
            </a:r>
            <a:endParaRPr lang="zh-CN" altLang="en-US" dirty="0"/>
          </a:p>
          <a:p>
            <a:endParaRPr lang="zh-CN" altLang="en-US"/>
          </a:p>
        </p:txBody>
      </p:sp>
      <p:sp>
        <p:nvSpPr>
          <p:cNvPr id="4" name="标题 3"/>
          <p:cNvSpPr>
            <a:spLocks noGrp="1"/>
          </p:cNvSpPr>
          <p:nvPr>
            <p:ph type="title"/>
          </p:nvPr>
        </p:nvSpPr>
        <p:spPr/>
        <p:txBody>
          <a:bodyPr/>
          <a:p>
            <a:r>
              <a:rPr lang="zh-CN" altLang="en-US"/>
              <a:t>主题模型</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a:xfrm>
            <a:off x="533400" y="1135380"/>
            <a:ext cx="11178540" cy="5130165"/>
          </a:xfrm>
        </p:spPr>
        <p:txBody>
          <a:bodyPr>
            <a:normAutofit fontScale="90000" lnSpcReduction="10000"/>
          </a:bodyPr>
          <a:p>
            <a:r>
              <a:rPr lang="en-US" altLang="zh-CN"/>
              <a:t> </a:t>
            </a:r>
            <a:r>
              <a:rPr lang="zh-CN" altLang="en-US"/>
              <a:t>主题模型</a:t>
            </a:r>
            <a:r>
              <a:rPr lang="en-US" altLang="zh-CN"/>
              <a:t>(Topic Model)</a:t>
            </a:r>
            <a:r>
              <a:rPr lang="zh-CN" altLang="en-US"/>
              <a:t>是用来在一系列文档中发现</a:t>
            </a:r>
            <a:r>
              <a:rPr lang="zh-CN" altLang="en-US" b="1"/>
              <a:t>抽象主题</a:t>
            </a:r>
            <a:r>
              <a:rPr lang="zh-CN" altLang="en-US"/>
              <a:t>的一种统计模型。直观来讲，如果一篇文章有一个中心思想，那么一定存在一些特定词语会出现的比较频繁。比方说，如果现在一篇文章是在讲苹果公司的，那么</a:t>
            </a:r>
            <a:r>
              <a:rPr lang="en-US" altLang="zh-CN"/>
              <a:t>“</a:t>
            </a:r>
            <a:r>
              <a:rPr lang="zh-CN" altLang="en-US"/>
              <a:t>乔布斯</a:t>
            </a:r>
            <a:r>
              <a:rPr lang="en-US" altLang="zh-CN"/>
              <a:t>”</a:t>
            </a:r>
            <a:r>
              <a:rPr lang="zh-CN" altLang="en-US"/>
              <a:t>和</a:t>
            </a:r>
            <a:r>
              <a:rPr lang="en-US" altLang="zh-CN"/>
              <a:t>“IPhone”</a:t>
            </a:r>
            <a:r>
              <a:rPr lang="zh-CN" altLang="en-US"/>
              <a:t>等词语出现的频率会更高一些；如果现在一篇文章是在描述微软公司的，那么</a:t>
            </a:r>
            <a:r>
              <a:rPr lang="en-US" altLang="zh-CN"/>
              <a:t>“Windows”</a:t>
            </a:r>
            <a:r>
              <a:rPr lang="zh-CN" altLang="en-US"/>
              <a:t>和</a:t>
            </a:r>
            <a:r>
              <a:rPr lang="en-US" altLang="zh-CN"/>
              <a:t>“Microsoft”</a:t>
            </a:r>
            <a:r>
              <a:rPr lang="zh-CN" altLang="en-US"/>
              <a:t>等词语出现的频率会更高一些；但真实情况下，一篇文章中通常包含多种主题，而且每个主题所占的比例各不相同，比如一篇文章中</a:t>
            </a:r>
            <a:r>
              <a:rPr lang="en-US" altLang="zh-CN"/>
              <a:t>10%</a:t>
            </a:r>
            <a:r>
              <a:rPr lang="zh-CN" altLang="en-US"/>
              <a:t>和苹果公司有关，</a:t>
            </a:r>
            <a:r>
              <a:rPr lang="en-US" altLang="zh-CN"/>
              <a:t>90%</a:t>
            </a:r>
            <a:r>
              <a:rPr lang="zh-CN" altLang="en-US"/>
              <a:t>和微软公司有关，那么和微软有关的关键字出现的次数应该是苹果关键字出现次数的</a:t>
            </a:r>
            <a:r>
              <a:rPr lang="en-US" altLang="zh-CN"/>
              <a:t>9</a:t>
            </a:r>
            <a:r>
              <a:rPr lang="zh-CN" altLang="en-US"/>
              <a:t>倍。</a:t>
            </a:r>
            <a:endParaRPr lang="zh-CN" altLang="en-US"/>
          </a:p>
          <a:p>
            <a:r>
              <a:rPr lang="zh-CN" altLang="en-US"/>
              <a:t> 主题模型就是一种自动分析每个文档，统计文档内词语，根据统计的信息判断当前文档包含哪些主题以及各个主题所占比例各为多少。</a:t>
            </a:r>
            <a:endParaRPr lang="zh-CN" altLang="en-US"/>
          </a:p>
        </p:txBody>
      </p:sp>
      <p:sp>
        <p:nvSpPr>
          <p:cNvPr id="4" name="标题 3"/>
          <p:cNvSpPr>
            <a:spLocks noGrp="1"/>
          </p:cNvSpPr>
          <p:nvPr>
            <p:ph type="title"/>
          </p:nvPr>
        </p:nvSpPr>
        <p:spPr/>
        <p:txBody>
          <a:bodyPr/>
          <a:p>
            <a:r>
              <a:rPr lang="zh-CN" altLang="en-US"/>
              <a:t>主题模型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3"/>
          </p:nvPr>
        </p:nvSpPr>
        <p:spPr/>
        <p:txBody>
          <a:bodyPr>
            <a:normAutofit lnSpcReduction="20000"/>
          </a:bodyPr>
          <a:p>
            <a:r>
              <a:rPr lang="en-US" altLang="zh-CN"/>
              <a:t> </a:t>
            </a:r>
            <a:r>
              <a:rPr lang="zh-CN" altLang="en-US"/>
              <a:t>主题模型是对文本中隐含主题的一种建模方法，每个主题其实是词表上单词的概率分布；</a:t>
            </a:r>
            <a:endParaRPr lang="zh-CN" altLang="en-US"/>
          </a:p>
          <a:p>
            <a:r>
              <a:rPr lang="zh-CN" altLang="en-US"/>
              <a:t> 主题模型是一种生成模型，一篇文章中每个词都是通过</a:t>
            </a:r>
            <a:r>
              <a:rPr lang="en-US" altLang="zh-CN"/>
              <a:t>“</a:t>
            </a:r>
            <a:r>
              <a:rPr lang="zh-CN" altLang="en-US"/>
              <a:t>以一定概率选择某个主题，并从这个主题中以一定概率选择某个词语</a:t>
            </a:r>
            <a:r>
              <a:rPr lang="en-US" altLang="zh-CN"/>
              <a:t>”</a:t>
            </a:r>
            <a:r>
              <a:rPr lang="zh-CN" altLang="en-US"/>
              <a:t>这样一个过程得到的；</a:t>
            </a:r>
            <a:endParaRPr lang="zh-CN" altLang="en-US"/>
          </a:p>
          <a:p>
            <a:endParaRPr lang="zh-CN" altLang="en-US"/>
          </a:p>
          <a:p>
            <a:endParaRPr lang="zh-CN" altLang="en-US"/>
          </a:p>
          <a:p>
            <a:r>
              <a:rPr lang="zh-CN" altLang="en-US"/>
              <a:t> 主题模型克服了传统信息检索中文档相似度计算方法的缺点，并且能够在海量的数据中找出文字间的语义主题。主题模型在自然语言和给予文本的搜索上起到了重要的作用。</a:t>
            </a:r>
            <a:endParaRPr lang="zh-CN" altLang="en-US"/>
          </a:p>
        </p:txBody>
      </p:sp>
      <p:sp>
        <p:nvSpPr>
          <p:cNvPr id="4" name="标题 3"/>
          <p:cNvSpPr>
            <a:spLocks noGrp="1"/>
          </p:cNvSpPr>
          <p:nvPr>
            <p:ph type="title"/>
          </p:nvPr>
        </p:nvSpPr>
        <p:spPr/>
        <p:txBody>
          <a:bodyPr/>
          <a:p>
            <a:r>
              <a:rPr lang="zh-CN" altLang="en-US"/>
              <a:t>主题模型</a:t>
            </a:r>
            <a:endParaRPr lang="zh-CN" altLang="en-US"/>
          </a:p>
        </p:txBody>
      </p:sp>
      <p:graphicFrame>
        <p:nvGraphicFramePr>
          <p:cNvPr id="5" name="对象 4">
            <a:hlinkClick r:id="" action="ppaction://ole?verb="/>
          </p:cNvPr>
          <p:cNvGraphicFramePr>
            <a:graphicFrameLocks noChangeAspect="1"/>
          </p:cNvGraphicFramePr>
          <p:nvPr/>
        </p:nvGraphicFramePr>
        <p:xfrm>
          <a:off x="1993900" y="3691255"/>
          <a:ext cx="7945120" cy="993140"/>
        </p:xfrm>
        <a:graphic>
          <a:graphicData uri="http://schemas.openxmlformats.org/presentationml/2006/ole">
            <mc:AlternateContent xmlns:mc="http://schemas.openxmlformats.org/markup-compatibility/2006">
              <mc:Choice xmlns:v="urn:schemas-microsoft-com:vml" Requires="v">
                <p:oleObj spid="_x0000_s1025" name="" r:id="rId1" imgW="2844800" imgH="355600" progId="Equation.KSEE3">
                  <p:embed/>
                </p:oleObj>
              </mc:Choice>
              <mc:Fallback>
                <p:oleObj name="" r:id="rId1" imgW="2844800" imgH="355600" progId="Equation.KSEE3">
                  <p:embed/>
                  <p:pic>
                    <p:nvPicPr>
                      <p:cNvPr id="0" name="图片 1024"/>
                      <p:cNvPicPr/>
                      <p:nvPr/>
                    </p:nvPicPr>
                    <p:blipFill>
                      <a:blip r:embed="rId2"/>
                      <a:stretch>
                        <a:fillRect/>
                      </a:stretch>
                    </p:blipFill>
                    <p:spPr>
                      <a:xfrm>
                        <a:off x="1993900" y="3691255"/>
                        <a:ext cx="7945120" cy="99314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5385</Words>
  <Application>WPS 演示</Application>
  <PresentationFormat>自定义</PresentationFormat>
  <Paragraphs>265</Paragraphs>
  <Slides>42</Slides>
  <Notes>1</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46</vt:i4>
      </vt:variant>
      <vt:variant>
        <vt:lpstr>幻灯片标题</vt:lpstr>
      </vt:variant>
      <vt:variant>
        <vt:i4>42</vt:i4>
      </vt:variant>
    </vt:vector>
  </HeadingPairs>
  <TitlesOfParts>
    <vt:vector size="100" baseType="lpstr">
      <vt:lpstr>Arial</vt:lpstr>
      <vt:lpstr>宋体</vt:lpstr>
      <vt:lpstr>Wingdings</vt:lpstr>
      <vt:lpstr>黑体</vt:lpstr>
      <vt:lpstr>微软雅黑</vt:lpstr>
      <vt:lpstr>Calibri</vt:lpstr>
      <vt:lpstr>Arial Unicode MS</vt:lpstr>
      <vt:lpstr>华文行楷</vt:lpstr>
      <vt:lpstr>Calibri Light</vt:lpstr>
      <vt:lpstr>Office 主题</vt:lpstr>
      <vt:lpstr>1_Office 主题</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法律声明</vt:lpstr>
      <vt:lpstr>PowerPoint 演示文稿</vt:lpstr>
      <vt:lpstr>课程要求</vt:lpstr>
      <vt:lpstr>严格是大爱</vt:lpstr>
      <vt:lpstr>寄语</vt:lpstr>
      <vt:lpstr>课程内容</vt:lpstr>
      <vt:lpstr>主题模型</vt:lpstr>
      <vt:lpstr>主题模型</vt:lpstr>
      <vt:lpstr>主题模型</vt:lpstr>
      <vt:lpstr>主题模型</vt:lpstr>
      <vt:lpstr>SVD</vt:lpstr>
      <vt:lpstr>SVD的特性</vt:lpstr>
      <vt:lpstr>LSA</vt:lpstr>
      <vt:lpstr>LSA案例</vt:lpstr>
      <vt:lpstr>LSA案例</vt:lpstr>
      <vt:lpstr>LSA</vt:lpstr>
      <vt:lpstr>LSA主题模型总结</vt:lpstr>
      <vt:lpstr>NMF	</vt:lpstr>
      <vt:lpstr>NMF</vt:lpstr>
      <vt:lpstr>NMF</vt:lpstr>
      <vt:lpstr>NMF</vt:lpstr>
      <vt:lpstr>NMF</vt:lpstr>
      <vt:lpstr>坐标轴下降法</vt:lpstr>
      <vt:lpstr>坐标轴下降法</vt:lpstr>
      <vt:lpstr>坐标轴下降法</vt:lpstr>
      <vt:lpstr>坐标轴下降法算法过程</vt:lpstr>
      <vt:lpstr>坐标轴下降法和梯度下降法的区别</vt:lpstr>
      <vt:lpstr>概率知识回顾</vt:lpstr>
      <vt:lpstr>概率知识回顾</vt:lpstr>
      <vt:lpstr>二项分布</vt:lpstr>
      <vt:lpstr>多项分布</vt:lpstr>
      <vt:lpstr>Beta分布</vt:lpstr>
      <vt:lpstr>Beta分布和二项分布</vt:lpstr>
      <vt:lpstr>Beta分布和二项分布</vt:lpstr>
      <vt:lpstr>Dirichlet分布</vt:lpstr>
      <vt:lpstr>LDA</vt:lpstr>
      <vt:lpstr>LDA</vt:lpstr>
      <vt:lpstr>LDA详细解释</vt:lpstr>
      <vt:lpstr>LDA详细解释</vt:lpstr>
      <vt:lpstr>LDA理解</vt:lpstr>
      <vt:lpstr>LDA主题模型案例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dc:title>
  <dc:creator>锐普PPT</dc:creator>
  <dc:description>本素材由锐普原创，版权受国家法律保护，仅授权购买者本人使用，为了您个人和锐普的利益，请勿复制、传播、销售，否则将承担法律责任。</dc:description>
  <cp:lastModifiedBy>ibf</cp:lastModifiedBy>
  <cp:revision>806</cp:revision>
  <dcterms:created xsi:type="dcterms:W3CDTF">2015-04-21T08:21:00Z</dcterms:created>
  <dcterms:modified xsi:type="dcterms:W3CDTF">2018-10-14T04:26:26Z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