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61" r:id="rId6"/>
    <p:sldId id="262" r:id="rId7"/>
    <p:sldId id="263" r:id="rId8"/>
    <p:sldId id="264" r:id="rId9"/>
    <p:sldId id="265" r:id="rId10"/>
    <p:sldId id="266" r:id="rId11"/>
    <p:sldId id="267" r:id="rId12"/>
    <p:sldId id="268" r:id="rId13"/>
    <p:sldId id="270" r:id="rId14"/>
    <p:sldId id="271" r:id="rId15"/>
    <p:sldId id="272" r:id="rId16"/>
    <p:sldId id="275" r:id="rId17"/>
    <p:sldId id="273"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619250" y="765175"/>
            <a:ext cx="7391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828800"/>
            <a:ext cx="8229600" cy="4495800"/>
          </a:xfrm>
        </p:spPr>
        <p:txBody>
          <a:bodyPr/>
          <a:lstStyle/>
          <a:p>
            <a:endParaRPr lang="zh-CN" altLang="en-US"/>
          </a:p>
        </p:txBody>
      </p:sp>
      <p:sp>
        <p:nvSpPr>
          <p:cNvPr id="4" name="页脚占位符 3"/>
          <p:cNvSpPr>
            <a:spLocks noGrp="1"/>
          </p:cNvSpPr>
          <p:nvPr>
            <p:ph type="ftr" sz="quarter" idx="10"/>
          </p:nvPr>
        </p:nvSpPr>
        <p:spPr>
          <a:xfrm>
            <a:off x="3124200" y="6400800"/>
            <a:ext cx="2895600" cy="320675"/>
          </a:xfrm>
        </p:spPr>
        <p:txBody>
          <a:bodyPr/>
          <a:lstStyle>
            <a:lvl1pPr>
              <a:defRPr/>
            </a:lvl1pPr>
          </a:lstStyle>
          <a:p>
            <a:r>
              <a:rPr lang="en-US" altLang="zh-CN"/>
              <a:t>Page </a:t>
            </a:r>
            <a:fld id="{8809F2E5-CF0C-4099-8924-EA36079F89DF}" type="slidenum">
              <a:rPr lang="en-US" altLang="zh-CN"/>
              <a:pPr/>
              <a:t>‹#›</a:t>
            </a:fld>
            <a:r>
              <a:rPr lang="en-US" altLang="zh-CN"/>
              <a:t>/31</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19250" y="765175"/>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400800"/>
            <a:ext cx="2895600" cy="320675"/>
          </a:xfrm>
        </p:spPr>
        <p:txBody>
          <a:bodyPr/>
          <a:lstStyle>
            <a:lvl1pPr>
              <a:defRPr/>
            </a:lvl1pPr>
          </a:lstStyle>
          <a:p>
            <a:r>
              <a:rPr lang="en-US" altLang="zh-CN"/>
              <a:t>Page </a:t>
            </a:r>
            <a:fld id="{8B644895-2506-4B87-9273-CB886C5AB79E}" type="slidenum">
              <a:rPr lang="en-US" altLang="zh-CN"/>
              <a:pPr/>
              <a:t>‹#›</a:t>
            </a:fld>
            <a:r>
              <a:rPr lang="en-US" altLang="zh-CN"/>
              <a:t>/31</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2438400" y="6248400"/>
            <a:ext cx="2130425" cy="474663"/>
          </a:xfrm>
        </p:spPr>
        <p:txBody>
          <a:bodyPr/>
          <a:lstStyle>
            <a:lvl1pPr>
              <a:defRPr/>
            </a:lvl1pPr>
          </a:lstStyle>
          <a:p>
            <a:endParaRPr lang="en-US" altLang="zh-CN"/>
          </a:p>
        </p:txBody>
      </p:sp>
      <p:sp>
        <p:nvSpPr>
          <p:cNvPr id="4" name="页脚占位符 3"/>
          <p:cNvSpPr>
            <a:spLocks noGrp="1"/>
          </p:cNvSpPr>
          <p:nvPr>
            <p:ph type="ftr" sz="quarter" idx="11"/>
          </p:nvPr>
        </p:nvSpPr>
        <p:spPr>
          <a:xfrm>
            <a:off x="5791200" y="6248400"/>
            <a:ext cx="2897188" cy="474663"/>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4138" y="6242050"/>
            <a:ext cx="587375" cy="488950"/>
          </a:xfrm>
        </p:spPr>
        <p:txBody>
          <a:bodyPr/>
          <a:lstStyle>
            <a:lvl1pPr>
              <a:defRPr/>
            </a:lvl1pPr>
          </a:lstStyle>
          <a:p>
            <a:fld id="{F83A73AB-C03E-410E-AD77-8C34A946B93E}"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0E5907-36FE-458F-8058-4D322F96F751}" type="datetimeFigureOut">
              <a:rPr lang="zh-CN" altLang="en-US" smtClean="0"/>
              <a:pPr/>
              <a:t>2015/8/25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5DFF6-A5F7-4FB6-A12A-609846C6882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E5907-36FE-458F-8058-4D322F96F751}" type="datetimeFigureOut">
              <a:rPr lang="zh-CN" altLang="en-US" smtClean="0"/>
              <a:pPr/>
              <a:t>2015/8/25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5DFF6-A5F7-4FB6-A12A-609846C6882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4" descr="321_1.jpg"/>
          <p:cNvPicPr>
            <a:picLocks noChangeAspect="1"/>
          </p:cNvPicPr>
          <p:nvPr/>
        </p:nvPicPr>
        <p:blipFill>
          <a:blip r:embed="rId2"/>
          <a:srcRect/>
          <a:stretch>
            <a:fillRect/>
          </a:stretch>
        </p:blipFill>
        <p:spPr bwMode="auto">
          <a:xfrm>
            <a:off x="0" y="0"/>
            <a:ext cx="9144000" cy="6929438"/>
          </a:xfrm>
          <a:prstGeom prst="rect">
            <a:avLst/>
          </a:prstGeom>
          <a:noFill/>
          <a:ln w="9525">
            <a:noFill/>
            <a:miter lim="800000"/>
            <a:headEnd/>
            <a:tailEnd/>
          </a:ln>
        </p:spPr>
      </p:pic>
      <p:sp>
        <p:nvSpPr>
          <p:cNvPr id="5" name="TextBox 5"/>
          <p:cNvSpPr txBox="1">
            <a:spLocks noChangeArrowheads="1"/>
          </p:cNvSpPr>
          <p:nvPr/>
        </p:nvSpPr>
        <p:spPr bwMode="auto">
          <a:xfrm>
            <a:off x="1690688" y="5715000"/>
            <a:ext cx="5821362" cy="646113"/>
          </a:xfrm>
          <a:prstGeom prst="rect">
            <a:avLst/>
          </a:prstGeom>
          <a:noFill/>
          <a:ln w="9525">
            <a:noFill/>
            <a:miter lim="800000"/>
            <a:headEnd/>
            <a:tailEnd/>
          </a:ln>
        </p:spPr>
        <p:txBody>
          <a:bodyPr wrap="none">
            <a:spAutoFit/>
          </a:bodyPr>
          <a:lstStyle/>
          <a:p>
            <a:r>
              <a:rPr lang="zh-CN" altLang="en-US" b="1" dirty="0">
                <a:latin typeface="微软雅黑" pitchFamily="34" charset="-122"/>
                <a:ea typeface="微软雅黑" pitchFamily="34" charset="-122"/>
              </a:rPr>
              <a:t>深   圳   市   泽   林   信   息   咨   询   有   限   公   司</a:t>
            </a:r>
            <a:endParaRPr lang="en-US" altLang="zh-CN" b="1" dirty="0">
              <a:latin typeface="微软雅黑" pitchFamily="34" charset="-122"/>
              <a:ea typeface="微软雅黑" pitchFamily="34" charset="-122"/>
            </a:endParaRPr>
          </a:p>
          <a:p>
            <a:r>
              <a:rPr lang="en-US" altLang="zh-CN" sz="1700" dirty="0">
                <a:latin typeface="微软雅黑" pitchFamily="34" charset="-122"/>
                <a:ea typeface="微软雅黑" pitchFamily="34" charset="-122"/>
              </a:rPr>
              <a:t> Shenzhen  </a:t>
            </a:r>
            <a:r>
              <a:rPr lang="en-US" altLang="zh-CN" sz="1700" dirty="0" err="1">
                <a:latin typeface="微软雅黑" pitchFamily="34" charset="-122"/>
                <a:ea typeface="微软雅黑" pitchFamily="34" charset="-122"/>
              </a:rPr>
              <a:t>Zelin</a:t>
            </a:r>
            <a:r>
              <a:rPr lang="en-US" altLang="zh-CN" sz="1700" dirty="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6" name="TextBox 5"/>
          <p:cNvSpPr txBox="1"/>
          <p:nvPr/>
        </p:nvSpPr>
        <p:spPr>
          <a:xfrm>
            <a:off x="1428728" y="1357298"/>
            <a:ext cx="7500990" cy="1107996"/>
          </a:xfrm>
          <a:prstGeom prst="rect">
            <a:avLst/>
          </a:prstGeom>
          <a:noFill/>
        </p:spPr>
        <p:txBody>
          <a:bodyPr wrap="square" rtlCol="0">
            <a:spAutoFit/>
          </a:bodyPr>
          <a:lstStyle/>
          <a:p>
            <a:r>
              <a:rPr lang="zh-CN" altLang="en-US" sz="6600" b="1" dirty="0" smtClean="0"/>
              <a:t>计算机网络基础</a:t>
            </a:r>
            <a:endParaRPr lang="zh-CN" altLang="en-US" sz="6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357158" y="0"/>
            <a:ext cx="8229600" cy="725470"/>
          </a:xfrm>
        </p:spPr>
        <p:txBody>
          <a:bodyPr>
            <a:normAutofit fontScale="90000"/>
          </a:bodyPr>
          <a:lstStyle/>
          <a:p>
            <a:r>
              <a:rPr lang="en-US" altLang="zh-CN" dirty="0"/>
              <a:t>TCP/IP</a:t>
            </a:r>
            <a:r>
              <a:rPr lang="zh-CN" altLang="en-US" dirty="0"/>
              <a:t>模型与</a:t>
            </a:r>
            <a:r>
              <a:rPr lang="en-US" altLang="zh-CN" dirty="0"/>
              <a:t>OSI</a:t>
            </a:r>
            <a:r>
              <a:rPr lang="zh-CN" altLang="en-US" dirty="0"/>
              <a:t>模型的比较</a:t>
            </a:r>
          </a:p>
        </p:txBody>
      </p:sp>
      <p:sp>
        <p:nvSpPr>
          <p:cNvPr id="438276" name="Rectangle 4"/>
          <p:cNvSpPr>
            <a:spLocks noGrp="1" noChangeArrowheads="1"/>
          </p:cNvSpPr>
          <p:nvPr>
            <p:ph type="body" idx="1"/>
          </p:nvPr>
        </p:nvSpPr>
        <p:spPr/>
        <p:txBody>
          <a:bodyPr>
            <a:normAutofit lnSpcReduction="10000"/>
          </a:bodyPr>
          <a:lstStyle/>
          <a:p>
            <a:r>
              <a:rPr lang="zh-CN" altLang="en-US" dirty="0"/>
              <a:t>相同点</a:t>
            </a:r>
          </a:p>
          <a:p>
            <a:pPr lvl="1"/>
            <a:r>
              <a:rPr lang="zh-CN" altLang="en-US" dirty="0"/>
              <a:t>两者都是以协议栈的概念为基础</a:t>
            </a:r>
          </a:p>
          <a:p>
            <a:pPr lvl="1"/>
            <a:r>
              <a:rPr lang="zh-CN" altLang="en-US" dirty="0"/>
              <a:t>协议栈中的协议彼此相互独立</a:t>
            </a:r>
          </a:p>
          <a:p>
            <a:pPr lvl="1"/>
            <a:r>
              <a:rPr lang="zh-CN" altLang="en-US" dirty="0"/>
              <a:t>下层对上层提供服务</a:t>
            </a:r>
          </a:p>
          <a:p>
            <a:r>
              <a:rPr lang="zh-CN" altLang="en-US" dirty="0"/>
              <a:t>不同点</a:t>
            </a:r>
          </a:p>
          <a:p>
            <a:pPr lvl="1"/>
            <a:r>
              <a:rPr lang="en-US" altLang="zh-CN" dirty="0"/>
              <a:t>OSI</a:t>
            </a:r>
            <a:r>
              <a:rPr lang="zh-CN" altLang="en-US" dirty="0"/>
              <a:t>是先有模型；</a:t>
            </a:r>
            <a:r>
              <a:rPr lang="en-US" altLang="zh-CN" dirty="0"/>
              <a:t>TCP/IP</a:t>
            </a:r>
            <a:r>
              <a:rPr lang="zh-CN" altLang="en-US" dirty="0"/>
              <a:t>是先有协议，后有模型</a:t>
            </a:r>
          </a:p>
          <a:p>
            <a:pPr lvl="1"/>
            <a:r>
              <a:rPr lang="en-US" altLang="zh-CN" dirty="0"/>
              <a:t>OSI</a:t>
            </a:r>
            <a:r>
              <a:rPr lang="zh-CN" altLang="en-US" dirty="0"/>
              <a:t>适用于各种协议栈；</a:t>
            </a:r>
            <a:r>
              <a:rPr lang="en-US" altLang="zh-CN" dirty="0"/>
              <a:t>TCP/IP</a:t>
            </a:r>
            <a:r>
              <a:rPr lang="zh-CN" altLang="en-US" dirty="0"/>
              <a:t>只适用于</a:t>
            </a:r>
            <a:r>
              <a:rPr lang="en-US" altLang="zh-CN" dirty="0"/>
              <a:t>TCP/IP</a:t>
            </a:r>
            <a:r>
              <a:rPr lang="zh-CN" altLang="en-US" dirty="0"/>
              <a:t>网络</a:t>
            </a:r>
          </a:p>
          <a:p>
            <a:pPr lvl="1"/>
            <a:r>
              <a:rPr lang="zh-CN" altLang="en-US" dirty="0"/>
              <a:t>层次数量不同</a:t>
            </a:r>
          </a:p>
          <a:p>
            <a:pPr>
              <a:buFont typeface="Wingdings" pitchFamily="2" charset="2"/>
              <a:buNone/>
            </a:pPr>
            <a:endParaRPr lang="zh-CN" altLang="en-US" dirty="0"/>
          </a:p>
          <a:p>
            <a:pPr>
              <a:buFont typeface="Wingdings" pitchFamily="2" charset="2"/>
              <a:buNone/>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1042988" y="1916113"/>
            <a:ext cx="7772400" cy="4537075"/>
          </a:xfrm>
        </p:spPr>
        <p:txBody>
          <a:bodyPr/>
          <a:lstStyle/>
          <a:p>
            <a:pPr>
              <a:lnSpc>
                <a:spcPct val="90000"/>
              </a:lnSpc>
              <a:buFont typeface="Wingdings" pitchFamily="2" charset="2"/>
              <a:buNone/>
            </a:pPr>
            <a:r>
              <a:rPr lang="en-US" altLang="zh-CN" sz="3600" dirty="0" smtClean="0"/>
              <a:t>TCP/IP</a:t>
            </a:r>
            <a:r>
              <a:rPr lang="zh-CN" altLang="en-US" sz="3600" dirty="0" smtClean="0"/>
              <a:t>的运输层有两个不同的协议：</a:t>
            </a:r>
          </a:p>
          <a:p>
            <a:pPr>
              <a:lnSpc>
                <a:spcPct val="90000"/>
              </a:lnSpc>
              <a:buFont typeface="Wingdings" pitchFamily="2" charset="2"/>
              <a:buNone/>
            </a:pPr>
            <a:r>
              <a:rPr lang="en-US" altLang="zh-CN" sz="3600" dirty="0" smtClean="0"/>
              <a:t>(1) </a:t>
            </a:r>
            <a:r>
              <a:rPr lang="zh-CN" altLang="en-US" sz="3600" dirty="0" smtClean="0"/>
              <a:t>用户数据报协议 </a:t>
            </a:r>
            <a:r>
              <a:rPr lang="en-US" altLang="zh-CN" sz="3600" dirty="0" smtClean="0"/>
              <a:t>UDP             	(User Datagram Protocol)</a:t>
            </a:r>
          </a:p>
          <a:p>
            <a:pPr>
              <a:lnSpc>
                <a:spcPct val="90000"/>
              </a:lnSpc>
              <a:buFont typeface="Wingdings" pitchFamily="2" charset="2"/>
              <a:buNone/>
            </a:pPr>
            <a:r>
              <a:rPr lang="en-US" altLang="zh-CN" sz="3600" dirty="0" smtClean="0"/>
              <a:t>(2) </a:t>
            </a:r>
            <a:r>
              <a:rPr lang="zh-CN" altLang="en-US" sz="3600" dirty="0" smtClean="0"/>
              <a:t>传输控制协议 </a:t>
            </a:r>
            <a:r>
              <a:rPr lang="en-US" altLang="zh-CN" sz="3600" dirty="0" smtClean="0"/>
              <a:t>TCP     	(Transmission Control Protocol)</a:t>
            </a:r>
          </a:p>
        </p:txBody>
      </p:sp>
      <p:sp>
        <p:nvSpPr>
          <p:cNvPr id="14339" name="Rectangle 2"/>
          <p:cNvSpPr>
            <a:spLocks noGrp="1" noChangeArrowheads="1"/>
          </p:cNvSpPr>
          <p:nvPr>
            <p:ph type="title"/>
          </p:nvPr>
        </p:nvSpPr>
        <p:spPr>
          <a:xfrm>
            <a:off x="571472" y="0"/>
            <a:ext cx="8229600" cy="654032"/>
          </a:xfrm>
        </p:spPr>
        <p:txBody>
          <a:bodyPr>
            <a:normAutofit fontScale="90000"/>
          </a:bodyPr>
          <a:lstStyle/>
          <a:p>
            <a:r>
              <a:rPr lang="en-US" altLang="zh-CN" dirty="0" smtClean="0"/>
              <a:t>TCP/IP </a:t>
            </a:r>
            <a:r>
              <a:rPr lang="zh-CN" altLang="en-US" dirty="0" smtClean="0"/>
              <a:t>体系中的传输层</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428596" y="0"/>
            <a:ext cx="8229600" cy="868346"/>
          </a:xfrm>
        </p:spPr>
        <p:txBody>
          <a:bodyPr/>
          <a:lstStyle/>
          <a:p>
            <a:r>
              <a:rPr lang="en-US" altLang="zh-CN" dirty="0" smtClean="0"/>
              <a:t>TCP/IP </a:t>
            </a:r>
            <a:r>
              <a:rPr lang="zh-CN" altLang="en-US" dirty="0" smtClean="0"/>
              <a:t>体系中的传输层协议 </a:t>
            </a:r>
          </a:p>
        </p:txBody>
      </p:sp>
      <p:sp>
        <p:nvSpPr>
          <p:cNvPr id="15363" name="Rectangle 5"/>
          <p:cNvSpPr>
            <a:spLocks noChangeArrowheads="1"/>
          </p:cNvSpPr>
          <p:nvPr/>
        </p:nvSpPr>
        <p:spPr bwMode="auto">
          <a:xfrm>
            <a:off x="3057525" y="2197100"/>
            <a:ext cx="3021013" cy="2417763"/>
          </a:xfrm>
          <a:prstGeom prst="rect">
            <a:avLst/>
          </a:prstGeom>
          <a:solidFill>
            <a:schemeClr val="bg1"/>
          </a:solidFill>
          <a:ln w="25400">
            <a:solidFill>
              <a:schemeClr val="tx1"/>
            </a:solidFill>
            <a:miter lim="800000"/>
            <a:headEnd/>
            <a:tailEnd/>
          </a:ln>
        </p:spPr>
        <p:txBody>
          <a:bodyPr wrap="none" anchor="ctr"/>
          <a:lstStyle/>
          <a:p>
            <a:endParaRPr lang="zh-CN" altLang="en-US"/>
          </a:p>
        </p:txBody>
      </p:sp>
      <p:sp>
        <p:nvSpPr>
          <p:cNvPr id="15364" name="Line 6"/>
          <p:cNvSpPr>
            <a:spLocks noChangeShapeType="1"/>
          </p:cNvSpPr>
          <p:nvPr/>
        </p:nvSpPr>
        <p:spPr bwMode="auto">
          <a:xfrm>
            <a:off x="3055938" y="2706688"/>
            <a:ext cx="3017837" cy="0"/>
          </a:xfrm>
          <a:prstGeom prst="line">
            <a:avLst/>
          </a:prstGeom>
          <a:noFill/>
          <a:ln w="12700">
            <a:solidFill>
              <a:schemeClr val="tx1"/>
            </a:solidFill>
            <a:round/>
            <a:headEnd/>
            <a:tailEnd/>
          </a:ln>
        </p:spPr>
        <p:txBody>
          <a:bodyPr wrap="none" anchor="ctr"/>
          <a:lstStyle/>
          <a:p>
            <a:endParaRPr lang="zh-CN" altLang="en-US"/>
          </a:p>
        </p:txBody>
      </p:sp>
      <p:sp>
        <p:nvSpPr>
          <p:cNvPr id="15365" name="Line 7"/>
          <p:cNvSpPr>
            <a:spLocks noChangeShapeType="1"/>
          </p:cNvSpPr>
          <p:nvPr/>
        </p:nvSpPr>
        <p:spPr bwMode="auto">
          <a:xfrm>
            <a:off x="3055938" y="3225800"/>
            <a:ext cx="3028950" cy="0"/>
          </a:xfrm>
          <a:prstGeom prst="line">
            <a:avLst/>
          </a:prstGeom>
          <a:noFill/>
          <a:ln w="12700">
            <a:solidFill>
              <a:schemeClr val="tx1"/>
            </a:solidFill>
            <a:round/>
            <a:headEnd/>
            <a:tailEnd/>
          </a:ln>
        </p:spPr>
        <p:txBody>
          <a:bodyPr wrap="none" anchor="ctr"/>
          <a:lstStyle/>
          <a:p>
            <a:endParaRPr lang="zh-CN" altLang="en-US"/>
          </a:p>
        </p:txBody>
      </p:sp>
      <p:sp>
        <p:nvSpPr>
          <p:cNvPr id="15366" name="Rectangle 8"/>
          <p:cNvSpPr>
            <a:spLocks noChangeArrowheads="1"/>
          </p:cNvSpPr>
          <p:nvPr/>
        </p:nvSpPr>
        <p:spPr bwMode="auto">
          <a:xfrm>
            <a:off x="3081338" y="2224088"/>
            <a:ext cx="2986087" cy="461962"/>
          </a:xfrm>
          <a:prstGeom prst="rect">
            <a:avLst/>
          </a:prstGeom>
          <a:solidFill>
            <a:srgbClr val="CCECFF"/>
          </a:solidFill>
          <a:ln w="12700">
            <a:noFill/>
            <a:miter lim="800000"/>
            <a:headEnd/>
            <a:tailEnd/>
          </a:ln>
        </p:spPr>
        <p:txBody>
          <a:bodyPr wrap="none" anchor="ctr"/>
          <a:lstStyle/>
          <a:p>
            <a:endParaRPr lang="zh-CN" altLang="en-US"/>
          </a:p>
        </p:txBody>
      </p:sp>
      <p:sp>
        <p:nvSpPr>
          <p:cNvPr id="15367" name="Rectangle 9"/>
          <p:cNvSpPr>
            <a:spLocks noChangeArrowheads="1"/>
          </p:cNvSpPr>
          <p:nvPr/>
        </p:nvSpPr>
        <p:spPr bwMode="auto">
          <a:xfrm>
            <a:off x="3081338" y="3244850"/>
            <a:ext cx="2978150" cy="1346200"/>
          </a:xfrm>
          <a:prstGeom prst="rect">
            <a:avLst/>
          </a:prstGeom>
          <a:solidFill>
            <a:srgbClr val="CCECFF"/>
          </a:solidFill>
          <a:ln w="12700">
            <a:noFill/>
            <a:miter lim="800000"/>
            <a:headEnd/>
            <a:tailEnd/>
          </a:ln>
        </p:spPr>
        <p:txBody>
          <a:bodyPr wrap="none" anchor="ctr"/>
          <a:lstStyle/>
          <a:p>
            <a:endParaRPr lang="zh-CN" altLang="en-US"/>
          </a:p>
        </p:txBody>
      </p:sp>
      <p:sp>
        <p:nvSpPr>
          <p:cNvPr id="15368" name="Line 10"/>
          <p:cNvSpPr>
            <a:spLocks noChangeShapeType="1"/>
          </p:cNvSpPr>
          <p:nvPr/>
        </p:nvSpPr>
        <p:spPr bwMode="auto">
          <a:xfrm>
            <a:off x="4554538" y="2711450"/>
            <a:ext cx="0" cy="508000"/>
          </a:xfrm>
          <a:prstGeom prst="line">
            <a:avLst/>
          </a:prstGeom>
          <a:noFill/>
          <a:ln w="12700">
            <a:solidFill>
              <a:schemeClr val="tx1"/>
            </a:solidFill>
            <a:round/>
            <a:headEnd/>
            <a:tailEnd/>
          </a:ln>
        </p:spPr>
        <p:txBody>
          <a:bodyPr wrap="none" anchor="ctr"/>
          <a:lstStyle/>
          <a:p>
            <a:endParaRPr lang="zh-CN" altLang="en-US"/>
          </a:p>
        </p:txBody>
      </p:sp>
      <p:sp>
        <p:nvSpPr>
          <p:cNvPr id="15369" name="Rectangle 11"/>
          <p:cNvSpPr>
            <a:spLocks noChangeArrowheads="1"/>
          </p:cNvSpPr>
          <p:nvPr/>
        </p:nvSpPr>
        <p:spPr bwMode="auto">
          <a:xfrm>
            <a:off x="4905375" y="2767013"/>
            <a:ext cx="690563"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TCP</a:t>
            </a:r>
          </a:p>
        </p:txBody>
      </p:sp>
      <p:sp>
        <p:nvSpPr>
          <p:cNvPr id="15370" name="Rectangle 12"/>
          <p:cNvSpPr>
            <a:spLocks noChangeArrowheads="1"/>
          </p:cNvSpPr>
          <p:nvPr/>
        </p:nvSpPr>
        <p:spPr bwMode="auto">
          <a:xfrm>
            <a:off x="3417888" y="2767013"/>
            <a:ext cx="719137"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UDP</a:t>
            </a:r>
          </a:p>
        </p:txBody>
      </p:sp>
      <p:sp>
        <p:nvSpPr>
          <p:cNvPr id="15371" name="Rectangle 15"/>
          <p:cNvSpPr>
            <a:spLocks noChangeArrowheads="1"/>
          </p:cNvSpPr>
          <p:nvPr/>
        </p:nvSpPr>
        <p:spPr bwMode="auto">
          <a:xfrm>
            <a:off x="4316413" y="3260725"/>
            <a:ext cx="420687" cy="393700"/>
          </a:xfrm>
          <a:prstGeom prst="rect">
            <a:avLst/>
          </a:prstGeom>
          <a:solidFill>
            <a:srgbClr val="CCECFF"/>
          </a:solid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IP</a:t>
            </a:r>
          </a:p>
        </p:txBody>
      </p:sp>
      <p:sp>
        <p:nvSpPr>
          <p:cNvPr id="15372" name="Rectangle 18"/>
          <p:cNvSpPr>
            <a:spLocks noChangeArrowheads="1"/>
          </p:cNvSpPr>
          <p:nvPr/>
        </p:nvSpPr>
        <p:spPr bwMode="auto">
          <a:xfrm>
            <a:off x="4067175" y="2276475"/>
            <a:ext cx="944563" cy="39528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应用层</a:t>
            </a:r>
          </a:p>
        </p:txBody>
      </p:sp>
      <p:sp>
        <p:nvSpPr>
          <p:cNvPr id="15373" name="Rectangle 19"/>
          <p:cNvSpPr>
            <a:spLocks noChangeArrowheads="1"/>
          </p:cNvSpPr>
          <p:nvPr/>
        </p:nvSpPr>
        <p:spPr bwMode="auto">
          <a:xfrm>
            <a:off x="3494088" y="3932238"/>
            <a:ext cx="2303462"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与各种网络接口</a:t>
            </a:r>
          </a:p>
        </p:txBody>
      </p:sp>
      <p:sp>
        <p:nvSpPr>
          <p:cNvPr id="15374" name="Line 20"/>
          <p:cNvSpPr>
            <a:spLocks noChangeShapeType="1"/>
          </p:cNvSpPr>
          <p:nvPr/>
        </p:nvSpPr>
        <p:spPr bwMode="auto">
          <a:xfrm>
            <a:off x="3055938" y="3725863"/>
            <a:ext cx="3017837" cy="0"/>
          </a:xfrm>
          <a:prstGeom prst="line">
            <a:avLst/>
          </a:prstGeom>
          <a:noFill/>
          <a:ln w="12700">
            <a:solidFill>
              <a:schemeClr val="tx1"/>
            </a:solidFill>
            <a:round/>
            <a:headEnd/>
            <a:tailEnd/>
          </a:ln>
        </p:spPr>
        <p:txBody>
          <a:bodyPr wrap="none" anchor="ctr"/>
          <a:lstStyle/>
          <a:p>
            <a:endParaRPr lang="zh-CN" altLang="en-US"/>
          </a:p>
        </p:txBody>
      </p:sp>
      <p:sp>
        <p:nvSpPr>
          <p:cNvPr id="15375" name="Text Box 22"/>
          <p:cNvSpPr txBox="1">
            <a:spLocks noChangeArrowheads="1"/>
          </p:cNvSpPr>
          <p:nvPr/>
        </p:nvSpPr>
        <p:spPr bwMode="auto">
          <a:xfrm>
            <a:off x="1692275" y="2708275"/>
            <a:ext cx="877163" cy="369332"/>
          </a:xfrm>
          <a:prstGeom prst="rect">
            <a:avLst/>
          </a:prstGeom>
          <a:noFill/>
          <a:ln w="9525">
            <a:noFill/>
            <a:miter lim="800000"/>
            <a:headEnd/>
            <a:tailEnd/>
          </a:ln>
        </p:spPr>
        <p:txBody>
          <a:bodyPr wrap="none">
            <a:spAutoFit/>
          </a:bodyPr>
          <a:lstStyle/>
          <a:p>
            <a:r>
              <a:rPr lang="zh-CN" altLang="en-US" dirty="0" smtClean="0">
                <a:solidFill>
                  <a:srgbClr val="333399"/>
                </a:solidFill>
                <a:ea typeface="黑体" pitchFamily="2" charset="-122"/>
              </a:rPr>
              <a:t>传输层</a:t>
            </a:r>
            <a:endParaRPr lang="zh-CN" altLang="en-US" dirty="0">
              <a:solidFill>
                <a:srgbClr val="333399"/>
              </a:solidFill>
              <a:ea typeface="黑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428596" y="0"/>
            <a:ext cx="8229600" cy="785794"/>
          </a:xfrm>
        </p:spPr>
        <p:txBody>
          <a:bodyPr/>
          <a:lstStyle/>
          <a:p>
            <a:r>
              <a:rPr lang="zh-CN" altLang="en-US" dirty="0"/>
              <a:t>服务类型</a:t>
            </a:r>
          </a:p>
        </p:txBody>
      </p:sp>
      <p:sp>
        <p:nvSpPr>
          <p:cNvPr id="409603" name="Rectangle 3"/>
          <p:cNvSpPr>
            <a:spLocks noGrp="1" noChangeArrowheads="1"/>
          </p:cNvSpPr>
          <p:nvPr>
            <p:ph type="body" idx="1"/>
          </p:nvPr>
        </p:nvSpPr>
        <p:spPr>
          <a:xfrm>
            <a:off x="571472" y="1071546"/>
            <a:ext cx="7570788" cy="4495800"/>
          </a:xfrm>
        </p:spPr>
        <p:txBody>
          <a:bodyPr>
            <a:normAutofit fontScale="92500"/>
          </a:bodyPr>
          <a:lstStyle/>
          <a:p>
            <a:r>
              <a:rPr lang="zh-CN" altLang="en-US" dirty="0"/>
              <a:t>面向连接的服务</a:t>
            </a:r>
          </a:p>
          <a:p>
            <a:pPr lvl="1"/>
            <a:r>
              <a:rPr lang="zh-CN" altLang="en-US" dirty="0"/>
              <a:t>先建立连接再传输数据，之后再断开连接</a:t>
            </a:r>
          </a:p>
          <a:p>
            <a:pPr lvl="1"/>
            <a:r>
              <a:rPr lang="zh-CN" altLang="en-US" dirty="0"/>
              <a:t>数据传输过程中，数据包不需要携带目的地址</a:t>
            </a:r>
          </a:p>
          <a:p>
            <a:pPr lvl="1"/>
            <a:r>
              <a:rPr lang="zh-CN" altLang="en-US" dirty="0"/>
              <a:t>保证数据传输的可靠性</a:t>
            </a:r>
          </a:p>
          <a:p>
            <a:pPr lvl="1"/>
            <a:endParaRPr lang="zh-CN" altLang="en-US" dirty="0"/>
          </a:p>
          <a:p>
            <a:r>
              <a:rPr lang="zh-CN" altLang="en-US" dirty="0"/>
              <a:t>无连接的服务</a:t>
            </a:r>
          </a:p>
          <a:p>
            <a:pPr lvl="1"/>
            <a:r>
              <a:rPr lang="zh-CN" altLang="en-US" dirty="0"/>
              <a:t>不需要事先建立连接，直接发送数据</a:t>
            </a:r>
          </a:p>
          <a:p>
            <a:pPr lvl="1"/>
            <a:r>
              <a:rPr lang="zh-CN" altLang="en-US" dirty="0"/>
              <a:t>每个报文都带有完整的目的地址</a:t>
            </a:r>
          </a:p>
          <a:p>
            <a:pPr lvl="1"/>
            <a:r>
              <a:rPr lang="zh-CN" altLang="en-US" dirty="0"/>
              <a:t>不保证报文传输的可靠性</a:t>
            </a:r>
          </a:p>
        </p:txBody>
      </p:sp>
      <p:grpSp>
        <p:nvGrpSpPr>
          <p:cNvPr id="2" name="Group 325"/>
          <p:cNvGrpSpPr>
            <a:grpSpLocks/>
          </p:cNvGrpSpPr>
          <p:nvPr/>
        </p:nvGrpSpPr>
        <p:grpSpPr bwMode="auto">
          <a:xfrm>
            <a:off x="6643702" y="2571744"/>
            <a:ext cx="912812" cy="965200"/>
            <a:chOff x="3243" y="1162"/>
            <a:chExt cx="711" cy="880"/>
          </a:xfrm>
        </p:grpSpPr>
        <p:sp>
          <p:nvSpPr>
            <p:cNvPr id="409745" name="Freeform 145"/>
            <p:cNvSpPr>
              <a:spLocks/>
            </p:cNvSpPr>
            <p:nvPr/>
          </p:nvSpPr>
          <p:spPr bwMode="auto">
            <a:xfrm>
              <a:off x="3391" y="1541"/>
              <a:ext cx="397" cy="378"/>
            </a:xfrm>
            <a:custGeom>
              <a:avLst/>
              <a:gdLst/>
              <a:ahLst/>
              <a:cxnLst>
                <a:cxn ang="0">
                  <a:pos x="0" y="419"/>
                </a:cxn>
                <a:cxn ang="0">
                  <a:pos x="349" y="0"/>
                </a:cxn>
                <a:cxn ang="0">
                  <a:pos x="522" y="60"/>
                </a:cxn>
                <a:cxn ang="0">
                  <a:pos x="186" y="494"/>
                </a:cxn>
                <a:cxn ang="0">
                  <a:pos x="0" y="419"/>
                </a:cxn>
              </a:cxnLst>
              <a:rect l="0" t="0" r="r" b="b"/>
              <a:pathLst>
                <a:path w="523" h="495">
                  <a:moveTo>
                    <a:pt x="0" y="419"/>
                  </a:moveTo>
                  <a:lnTo>
                    <a:pt x="349" y="0"/>
                  </a:lnTo>
                  <a:lnTo>
                    <a:pt x="522" y="60"/>
                  </a:lnTo>
                  <a:lnTo>
                    <a:pt x="186" y="494"/>
                  </a:lnTo>
                  <a:lnTo>
                    <a:pt x="0" y="419"/>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746" name="Freeform 146"/>
            <p:cNvSpPr>
              <a:spLocks/>
            </p:cNvSpPr>
            <p:nvPr/>
          </p:nvSpPr>
          <p:spPr bwMode="auto">
            <a:xfrm>
              <a:off x="3477" y="1538"/>
              <a:ext cx="316" cy="396"/>
            </a:xfrm>
            <a:custGeom>
              <a:avLst/>
              <a:gdLst/>
              <a:ahLst/>
              <a:cxnLst>
                <a:cxn ang="0">
                  <a:pos x="252" y="4"/>
                </a:cxn>
                <a:cxn ang="0">
                  <a:pos x="236" y="0"/>
                </a:cxn>
                <a:cxn ang="0">
                  <a:pos x="20" y="261"/>
                </a:cxn>
                <a:cxn ang="0">
                  <a:pos x="0" y="290"/>
                </a:cxn>
                <a:cxn ang="0">
                  <a:pos x="0" y="315"/>
                </a:cxn>
                <a:cxn ang="0">
                  <a:pos x="36" y="274"/>
                </a:cxn>
                <a:cxn ang="0">
                  <a:pos x="188" y="332"/>
                </a:cxn>
                <a:cxn ang="0">
                  <a:pos x="176" y="348"/>
                </a:cxn>
                <a:cxn ang="0">
                  <a:pos x="68" y="485"/>
                </a:cxn>
                <a:cxn ang="0">
                  <a:pos x="32" y="477"/>
                </a:cxn>
                <a:cxn ang="0">
                  <a:pos x="32" y="493"/>
                </a:cxn>
                <a:cxn ang="0">
                  <a:pos x="32" y="497"/>
                </a:cxn>
                <a:cxn ang="0">
                  <a:pos x="88" y="518"/>
                </a:cxn>
                <a:cxn ang="0">
                  <a:pos x="88" y="497"/>
                </a:cxn>
                <a:cxn ang="0">
                  <a:pos x="416" y="66"/>
                </a:cxn>
                <a:cxn ang="0">
                  <a:pos x="396" y="58"/>
                </a:cxn>
                <a:cxn ang="0">
                  <a:pos x="380" y="75"/>
                </a:cxn>
                <a:cxn ang="0">
                  <a:pos x="304" y="170"/>
                </a:cxn>
                <a:cxn ang="0">
                  <a:pos x="172" y="124"/>
                </a:cxn>
                <a:cxn ang="0">
                  <a:pos x="160" y="116"/>
                </a:cxn>
                <a:cxn ang="0">
                  <a:pos x="252" y="4"/>
                </a:cxn>
              </a:cxnLst>
              <a:rect l="0" t="0" r="r" b="b"/>
              <a:pathLst>
                <a:path w="417" h="519">
                  <a:moveTo>
                    <a:pt x="252" y="4"/>
                  </a:moveTo>
                  <a:lnTo>
                    <a:pt x="236" y="0"/>
                  </a:lnTo>
                  <a:lnTo>
                    <a:pt x="20" y="261"/>
                  </a:lnTo>
                  <a:lnTo>
                    <a:pt x="0" y="290"/>
                  </a:lnTo>
                  <a:lnTo>
                    <a:pt x="0" y="315"/>
                  </a:lnTo>
                  <a:lnTo>
                    <a:pt x="36" y="274"/>
                  </a:lnTo>
                  <a:lnTo>
                    <a:pt x="188" y="332"/>
                  </a:lnTo>
                  <a:lnTo>
                    <a:pt x="176" y="348"/>
                  </a:lnTo>
                  <a:lnTo>
                    <a:pt x="68" y="485"/>
                  </a:lnTo>
                  <a:lnTo>
                    <a:pt x="32" y="477"/>
                  </a:lnTo>
                  <a:lnTo>
                    <a:pt x="32" y="493"/>
                  </a:lnTo>
                  <a:lnTo>
                    <a:pt x="32" y="497"/>
                  </a:lnTo>
                  <a:lnTo>
                    <a:pt x="88" y="518"/>
                  </a:lnTo>
                  <a:lnTo>
                    <a:pt x="88" y="497"/>
                  </a:lnTo>
                  <a:lnTo>
                    <a:pt x="416" y="66"/>
                  </a:lnTo>
                  <a:lnTo>
                    <a:pt x="396" y="58"/>
                  </a:lnTo>
                  <a:lnTo>
                    <a:pt x="380" y="75"/>
                  </a:lnTo>
                  <a:lnTo>
                    <a:pt x="304" y="170"/>
                  </a:lnTo>
                  <a:lnTo>
                    <a:pt x="172" y="124"/>
                  </a:lnTo>
                  <a:lnTo>
                    <a:pt x="160" y="116"/>
                  </a:lnTo>
                  <a:lnTo>
                    <a:pt x="252" y="4"/>
                  </a:lnTo>
                  <a:close/>
                </a:path>
              </a:pathLst>
            </a:custGeom>
            <a:solidFill>
              <a:srgbClr val="CCCCFF">
                <a:alpha val="58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nvGrpSpPr>
            <p:cNvPr id="3" name="Group 147"/>
            <p:cNvGrpSpPr>
              <a:grpSpLocks/>
            </p:cNvGrpSpPr>
            <p:nvPr/>
          </p:nvGrpSpPr>
          <p:grpSpPr bwMode="auto">
            <a:xfrm>
              <a:off x="3386" y="1867"/>
              <a:ext cx="343" cy="172"/>
              <a:chOff x="3088" y="3236"/>
              <a:chExt cx="453" cy="225"/>
            </a:xfrm>
          </p:grpSpPr>
          <p:sp>
            <p:nvSpPr>
              <p:cNvPr id="409748" name="Freeform 148"/>
              <p:cNvSpPr>
                <a:spLocks/>
              </p:cNvSpPr>
              <p:nvPr/>
            </p:nvSpPr>
            <p:spPr bwMode="auto">
              <a:xfrm>
                <a:off x="3240" y="3302"/>
                <a:ext cx="301" cy="159"/>
              </a:xfrm>
              <a:custGeom>
                <a:avLst/>
                <a:gdLst/>
                <a:ahLst/>
                <a:cxnLst>
                  <a:cxn ang="0">
                    <a:pos x="300" y="158"/>
                  </a:cxn>
                  <a:cxn ang="0">
                    <a:pos x="0" y="29"/>
                  </a:cxn>
                  <a:cxn ang="0">
                    <a:pos x="0" y="21"/>
                  </a:cxn>
                  <a:cxn ang="0">
                    <a:pos x="0" y="17"/>
                  </a:cxn>
                  <a:cxn ang="0">
                    <a:pos x="0" y="0"/>
                  </a:cxn>
                  <a:cxn ang="0">
                    <a:pos x="56" y="21"/>
                  </a:cxn>
                  <a:cxn ang="0">
                    <a:pos x="296" y="116"/>
                  </a:cxn>
                  <a:cxn ang="0">
                    <a:pos x="300" y="158"/>
                  </a:cxn>
                </a:cxnLst>
                <a:rect l="0" t="0" r="r" b="b"/>
                <a:pathLst>
                  <a:path w="301" h="159">
                    <a:moveTo>
                      <a:pt x="300" y="158"/>
                    </a:moveTo>
                    <a:lnTo>
                      <a:pt x="0" y="29"/>
                    </a:lnTo>
                    <a:lnTo>
                      <a:pt x="0" y="21"/>
                    </a:lnTo>
                    <a:lnTo>
                      <a:pt x="0" y="17"/>
                    </a:lnTo>
                    <a:lnTo>
                      <a:pt x="0" y="0"/>
                    </a:lnTo>
                    <a:lnTo>
                      <a:pt x="56" y="21"/>
                    </a:lnTo>
                    <a:lnTo>
                      <a:pt x="296" y="116"/>
                    </a:lnTo>
                    <a:lnTo>
                      <a:pt x="300" y="158"/>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749" name="Freeform 149"/>
              <p:cNvSpPr>
                <a:spLocks/>
              </p:cNvSpPr>
              <p:nvPr/>
            </p:nvSpPr>
            <p:spPr bwMode="auto">
              <a:xfrm>
                <a:off x="3088" y="3236"/>
                <a:ext cx="109" cy="80"/>
              </a:xfrm>
              <a:custGeom>
                <a:avLst/>
                <a:gdLst/>
                <a:ahLst/>
                <a:cxnLst>
                  <a:cxn ang="0">
                    <a:pos x="0" y="0"/>
                  </a:cxn>
                  <a:cxn ang="0">
                    <a:pos x="12" y="33"/>
                  </a:cxn>
                  <a:cxn ang="0">
                    <a:pos x="108" y="79"/>
                  </a:cxn>
                  <a:cxn ang="0">
                    <a:pos x="104" y="62"/>
                  </a:cxn>
                  <a:cxn ang="0">
                    <a:pos x="104" y="46"/>
                  </a:cxn>
                  <a:cxn ang="0">
                    <a:pos x="0" y="0"/>
                  </a:cxn>
                </a:cxnLst>
                <a:rect l="0" t="0" r="r" b="b"/>
                <a:pathLst>
                  <a:path w="109" h="80">
                    <a:moveTo>
                      <a:pt x="0" y="0"/>
                    </a:moveTo>
                    <a:lnTo>
                      <a:pt x="12" y="33"/>
                    </a:lnTo>
                    <a:lnTo>
                      <a:pt x="108" y="79"/>
                    </a:lnTo>
                    <a:lnTo>
                      <a:pt x="104" y="62"/>
                    </a:lnTo>
                    <a:lnTo>
                      <a:pt x="104" y="46"/>
                    </a:lnTo>
                    <a:lnTo>
                      <a:pt x="0" y="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grpSp>
        <p:grpSp>
          <p:nvGrpSpPr>
            <p:cNvPr id="4" name="Group 150"/>
            <p:cNvGrpSpPr>
              <a:grpSpLocks/>
            </p:cNvGrpSpPr>
            <p:nvPr/>
          </p:nvGrpSpPr>
          <p:grpSpPr bwMode="auto">
            <a:xfrm>
              <a:off x="3428" y="1760"/>
              <a:ext cx="183" cy="149"/>
              <a:chOff x="3144" y="3095"/>
              <a:chExt cx="241" cy="196"/>
            </a:xfrm>
          </p:grpSpPr>
          <p:sp>
            <p:nvSpPr>
              <p:cNvPr id="409751" name="Freeform 151"/>
              <p:cNvSpPr>
                <a:spLocks/>
              </p:cNvSpPr>
              <p:nvPr/>
            </p:nvSpPr>
            <p:spPr bwMode="auto">
              <a:xfrm>
                <a:off x="3212" y="3095"/>
                <a:ext cx="173" cy="196"/>
              </a:xfrm>
              <a:custGeom>
                <a:avLst/>
                <a:gdLst/>
                <a:ahLst/>
                <a:cxnLst>
                  <a:cxn ang="0">
                    <a:pos x="28" y="187"/>
                  </a:cxn>
                  <a:cxn ang="0">
                    <a:pos x="28" y="183"/>
                  </a:cxn>
                  <a:cxn ang="0">
                    <a:pos x="28" y="158"/>
                  </a:cxn>
                  <a:cxn ang="0">
                    <a:pos x="24" y="137"/>
                  </a:cxn>
                  <a:cxn ang="0">
                    <a:pos x="20" y="125"/>
                  </a:cxn>
                  <a:cxn ang="0">
                    <a:pos x="12" y="83"/>
                  </a:cxn>
                  <a:cxn ang="0">
                    <a:pos x="0" y="42"/>
                  </a:cxn>
                  <a:cxn ang="0">
                    <a:pos x="32" y="0"/>
                  </a:cxn>
                  <a:cxn ang="0">
                    <a:pos x="172" y="58"/>
                  </a:cxn>
                  <a:cxn ang="0">
                    <a:pos x="64" y="195"/>
                  </a:cxn>
                  <a:cxn ang="0">
                    <a:pos x="28" y="187"/>
                  </a:cxn>
                </a:cxnLst>
                <a:rect l="0" t="0" r="r" b="b"/>
                <a:pathLst>
                  <a:path w="173" h="196">
                    <a:moveTo>
                      <a:pt x="28" y="187"/>
                    </a:moveTo>
                    <a:lnTo>
                      <a:pt x="28" y="183"/>
                    </a:lnTo>
                    <a:lnTo>
                      <a:pt x="28" y="158"/>
                    </a:lnTo>
                    <a:lnTo>
                      <a:pt x="24" y="137"/>
                    </a:lnTo>
                    <a:lnTo>
                      <a:pt x="20" y="125"/>
                    </a:lnTo>
                    <a:lnTo>
                      <a:pt x="12" y="83"/>
                    </a:lnTo>
                    <a:lnTo>
                      <a:pt x="0" y="42"/>
                    </a:lnTo>
                    <a:lnTo>
                      <a:pt x="32" y="0"/>
                    </a:lnTo>
                    <a:lnTo>
                      <a:pt x="172" y="58"/>
                    </a:lnTo>
                    <a:lnTo>
                      <a:pt x="64" y="195"/>
                    </a:lnTo>
                    <a:lnTo>
                      <a:pt x="28" y="187"/>
                    </a:lnTo>
                    <a:close/>
                  </a:path>
                </a:pathLst>
              </a:custGeom>
              <a:solidFill>
                <a:srgbClr val="CCCCFF"/>
              </a:solidFill>
              <a:ln w="3175" cap="flat">
                <a:noFill/>
                <a:prstDash val="solid"/>
                <a:round/>
                <a:headEnd/>
                <a:tailEnd/>
              </a:ln>
              <a:effectLst>
                <a:prstShdw prst="shdw18" dist="17961" dir="13500000">
                  <a:srgbClr val="CCCCFF">
                    <a:gamma/>
                    <a:shade val="60000"/>
                    <a:invGamma/>
                  </a:srgbClr>
                </a:prstShdw>
              </a:effectLst>
            </p:spPr>
            <p:txBody>
              <a:bodyPr wrap="none" anchor="ctr">
                <a:spAutoFit/>
              </a:bodyPr>
              <a:lstStyle/>
              <a:p>
                <a:endParaRPr lang="zh-CN" altLang="en-US"/>
              </a:p>
            </p:txBody>
          </p:sp>
          <p:sp>
            <p:nvSpPr>
              <p:cNvPr id="409752" name="Freeform 152"/>
              <p:cNvSpPr>
                <a:spLocks/>
              </p:cNvSpPr>
              <p:nvPr/>
            </p:nvSpPr>
            <p:spPr bwMode="auto">
              <a:xfrm>
                <a:off x="3144" y="3191"/>
                <a:ext cx="45" cy="67"/>
              </a:xfrm>
              <a:custGeom>
                <a:avLst/>
                <a:gdLst/>
                <a:ahLst/>
                <a:cxnLst>
                  <a:cxn ang="0">
                    <a:pos x="36" y="41"/>
                  </a:cxn>
                  <a:cxn ang="0">
                    <a:pos x="44" y="66"/>
                  </a:cxn>
                  <a:cxn ang="0">
                    <a:pos x="8" y="49"/>
                  </a:cxn>
                  <a:cxn ang="0">
                    <a:pos x="0" y="41"/>
                  </a:cxn>
                  <a:cxn ang="0">
                    <a:pos x="0" y="33"/>
                  </a:cxn>
                  <a:cxn ang="0">
                    <a:pos x="24" y="0"/>
                  </a:cxn>
                  <a:cxn ang="0">
                    <a:pos x="36" y="41"/>
                  </a:cxn>
                </a:cxnLst>
                <a:rect l="0" t="0" r="r" b="b"/>
                <a:pathLst>
                  <a:path w="45" h="67">
                    <a:moveTo>
                      <a:pt x="36" y="41"/>
                    </a:moveTo>
                    <a:lnTo>
                      <a:pt x="44" y="66"/>
                    </a:lnTo>
                    <a:lnTo>
                      <a:pt x="8" y="49"/>
                    </a:lnTo>
                    <a:lnTo>
                      <a:pt x="0" y="41"/>
                    </a:lnTo>
                    <a:lnTo>
                      <a:pt x="0" y="33"/>
                    </a:lnTo>
                    <a:lnTo>
                      <a:pt x="24" y="0"/>
                    </a:lnTo>
                    <a:lnTo>
                      <a:pt x="36" y="41"/>
                    </a:lnTo>
                    <a:close/>
                  </a:path>
                </a:pathLst>
              </a:custGeom>
              <a:solidFill>
                <a:srgbClr val="CCCCFF"/>
              </a:solidFill>
              <a:ln w="3175" cap="flat">
                <a:noFill/>
                <a:prstDash val="solid"/>
                <a:round/>
                <a:headEnd/>
                <a:tailEnd/>
              </a:ln>
              <a:effectLst>
                <a:prstShdw prst="shdw18" dist="17961" dir="13500000">
                  <a:srgbClr val="CCCCFF">
                    <a:gamma/>
                    <a:shade val="60000"/>
                    <a:invGamma/>
                  </a:srgbClr>
                </a:prstShdw>
              </a:effectLst>
            </p:spPr>
            <p:txBody>
              <a:bodyPr wrap="none" anchor="ctr">
                <a:spAutoFit/>
              </a:bodyPr>
              <a:lstStyle/>
              <a:p>
                <a:endParaRPr lang="zh-CN" altLang="en-US"/>
              </a:p>
            </p:txBody>
          </p:sp>
        </p:grpSp>
        <p:sp>
          <p:nvSpPr>
            <p:cNvPr id="409754" name="Freeform 154"/>
            <p:cNvSpPr>
              <a:spLocks/>
            </p:cNvSpPr>
            <p:nvPr/>
          </p:nvSpPr>
          <p:spPr bwMode="auto">
            <a:xfrm>
              <a:off x="3543" y="1588"/>
              <a:ext cx="411" cy="419"/>
            </a:xfrm>
            <a:custGeom>
              <a:avLst/>
              <a:gdLst/>
              <a:ahLst/>
              <a:cxnLst>
                <a:cxn ang="0">
                  <a:pos x="248" y="460"/>
                </a:cxn>
                <a:cxn ang="0">
                  <a:pos x="76" y="378"/>
                </a:cxn>
                <a:cxn ang="0">
                  <a:pos x="248" y="398"/>
                </a:cxn>
                <a:cxn ang="0">
                  <a:pos x="204" y="386"/>
                </a:cxn>
                <a:cxn ang="0">
                  <a:pos x="164" y="365"/>
                </a:cxn>
                <a:cxn ang="0">
                  <a:pos x="148" y="340"/>
                </a:cxn>
                <a:cxn ang="0">
                  <a:pos x="164" y="365"/>
                </a:cxn>
                <a:cxn ang="0">
                  <a:pos x="184" y="357"/>
                </a:cxn>
                <a:cxn ang="0">
                  <a:pos x="204" y="386"/>
                </a:cxn>
                <a:cxn ang="0">
                  <a:pos x="232" y="369"/>
                </a:cxn>
                <a:cxn ang="0">
                  <a:pos x="272" y="369"/>
                </a:cxn>
                <a:cxn ang="0">
                  <a:pos x="228" y="357"/>
                </a:cxn>
                <a:cxn ang="0">
                  <a:pos x="184" y="340"/>
                </a:cxn>
                <a:cxn ang="0">
                  <a:pos x="168" y="307"/>
                </a:cxn>
                <a:cxn ang="0">
                  <a:pos x="184" y="340"/>
                </a:cxn>
                <a:cxn ang="0">
                  <a:pos x="208" y="320"/>
                </a:cxn>
                <a:cxn ang="0">
                  <a:pos x="228" y="357"/>
                </a:cxn>
                <a:cxn ang="0">
                  <a:pos x="252" y="340"/>
                </a:cxn>
                <a:cxn ang="0">
                  <a:pos x="296" y="340"/>
                </a:cxn>
                <a:cxn ang="0">
                  <a:pos x="248" y="324"/>
                </a:cxn>
                <a:cxn ang="0">
                  <a:pos x="204" y="307"/>
                </a:cxn>
                <a:cxn ang="0">
                  <a:pos x="188" y="274"/>
                </a:cxn>
                <a:cxn ang="0">
                  <a:pos x="204" y="307"/>
                </a:cxn>
                <a:cxn ang="0">
                  <a:pos x="232" y="290"/>
                </a:cxn>
                <a:cxn ang="0">
                  <a:pos x="248" y="324"/>
                </a:cxn>
                <a:cxn ang="0">
                  <a:pos x="276" y="307"/>
                </a:cxn>
                <a:cxn ang="0">
                  <a:pos x="316" y="307"/>
                </a:cxn>
                <a:cxn ang="0">
                  <a:pos x="272" y="290"/>
                </a:cxn>
                <a:cxn ang="0">
                  <a:pos x="232" y="274"/>
                </a:cxn>
                <a:cxn ang="0">
                  <a:pos x="212" y="241"/>
                </a:cxn>
                <a:cxn ang="0">
                  <a:pos x="232" y="274"/>
                </a:cxn>
                <a:cxn ang="0">
                  <a:pos x="256" y="257"/>
                </a:cxn>
                <a:cxn ang="0">
                  <a:pos x="272" y="290"/>
                </a:cxn>
                <a:cxn ang="0">
                  <a:pos x="296" y="274"/>
                </a:cxn>
                <a:cxn ang="0">
                  <a:pos x="384" y="278"/>
                </a:cxn>
                <a:cxn ang="0">
                  <a:pos x="200" y="195"/>
                </a:cxn>
                <a:cxn ang="0">
                  <a:pos x="324" y="21"/>
                </a:cxn>
                <a:cxn ang="0">
                  <a:pos x="536" y="67"/>
                </a:cxn>
                <a:cxn ang="0">
                  <a:pos x="0" y="431"/>
                </a:cxn>
                <a:cxn ang="0">
                  <a:pos x="232" y="523"/>
                </a:cxn>
                <a:cxn ang="0">
                  <a:pos x="352" y="361"/>
                </a:cxn>
                <a:cxn ang="0">
                  <a:pos x="236" y="531"/>
                </a:cxn>
                <a:cxn ang="0">
                  <a:pos x="0" y="431"/>
                </a:cxn>
                <a:cxn ang="0">
                  <a:pos x="240" y="547"/>
                </a:cxn>
                <a:cxn ang="0">
                  <a:pos x="536" y="67"/>
                </a:cxn>
                <a:cxn ang="0">
                  <a:pos x="400" y="253"/>
                </a:cxn>
                <a:cxn ang="0">
                  <a:pos x="196" y="195"/>
                </a:cxn>
                <a:cxn ang="0">
                  <a:pos x="384" y="278"/>
                </a:cxn>
                <a:cxn ang="0">
                  <a:pos x="320" y="303"/>
                </a:cxn>
                <a:cxn ang="0">
                  <a:pos x="296" y="336"/>
                </a:cxn>
                <a:cxn ang="0">
                  <a:pos x="276" y="365"/>
                </a:cxn>
                <a:cxn ang="0">
                  <a:pos x="248" y="398"/>
                </a:cxn>
              </a:cxnLst>
              <a:rect l="0" t="0" r="r" b="b"/>
              <a:pathLst>
                <a:path w="541" h="548">
                  <a:moveTo>
                    <a:pt x="256" y="448"/>
                  </a:moveTo>
                  <a:lnTo>
                    <a:pt x="248" y="460"/>
                  </a:lnTo>
                  <a:lnTo>
                    <a:pt x="72" y="390"/>
                  </a:lnTo>
                  <a:lnTo>
                    <a:pt x="76" y="378"/>
                  </a:lnTo>
                  <a:lnTo>
                    <a:pt x="256" y="448"/>
                  </a:lnTo>
                  <a:lnTo>
                    <a:pt x="248" y="398"/>
                  </a:lnTo>
                  <a:lnTo>
                    <a:pt x="216" y="390"/>
                  </a:lnTo>
                  <a:lnTo>
                    <a:pt x="204" y="386"/>
                  </a:lnTo>
                  <a:lnTo>
                    <a:pt x="176" y="373"/>
                  </a:lnTo>
                  <a:lnTo>
                    <a:pt x="164" y="365"/>
                  </a:lnTo>
                  <a:lnTo>
                    <a:pt x="132" y="361"/>
                  </a:lnTo>
                  <a:lnTo>
                    <a:pt x="148" y="340"/>
                  </a:lnTo>
                  <a:lnTo>
                    <a:pt x="180" y="349"/>
                  </a:lnTo>
                  <a:lnTo>
                    <a:pt x="164" y="365"/>
                  </a:lnTo>
                  <a:lnTo>
                    <a:pt x="176" y="373"/>
                  </a:lnTo>
                  <a:lnTo>
                    <a:pt x="184" y="357"/>
                  </a:lnTo>
                  <a:lnTo>
                    <a:pt x="220" y="365"/>
                  </a:lnTo>
                  <a:lnTo>
                    <a:pt x="204" y="386"/>
                  </a:lnTo>
                  <a:lnTo>
                    <a:pt x="216" y="390"/>
                  </a:lnTo>
                  <a:lnTo>
                    <a:pt x="232" y="369"/>
                  </a:lnTo>
                  <a:lnTo>
                    <a:pt x="264" y="382"/>
                  </a:lnTo>
                  <a:lnTo>
                    <a:pt x="272" y="369"/>
                  </a:lnTo>
                  <a:lnTo>
                    <a:pt x="240" y="361"/>
                  </a:lnTo>
                  <a:lnTo>
                    <a:pt x="228" y="357"/>
                  </a:lnTo>
                  <a:lnTo>
                    <a:pt x="196" y="344"/>
                  </a:lnTo>
                  <a:lnTo>
                    <a:pt x="184" y="340"/>
                  </a:lnTo>
                  <a:lnTo>
                    <a:pt x="152" y="328"/>
                  </a:lnTo>
                  <a:lnTo>
                    <a:pt x="168" y="307"/>
                  </a:lnTo>
                  <a:lnTo>
                    <a:pt x="200" y="315"/>
                  </a:lnTo>
                  <a:lnTo>
                    <a:pt x="184" y="340"/>
                  </a:lnTo>
                  <a:lnTo>
                    <a:pt x="196" y="344"/>
                  </a:lnTo>
                  <a:lnTo>
                    <a:pt x="208" y="320"/>
                  </a:lnTo>
                  <a:lnTo>
                    <a:pt x="244" y="332"/>
                  </a:lnTo>
                  <a:lnTo>
                    <a:pt x="228" y="357"/>
                  </a:lnTo>
                  <a:lnTo>
                    <a:pt x="240" y="361"/>
                  </a:lnTo>
                  <a:lnTo>
                    <a:pt x="252" y="340"/>
                  </a:lnTo>
                  <a:lnTo>
                    <a:pt x="288" y="349"/>
                  </a:lnTo>
                  <a:lnTo>
                    <a:pt x="296" y="340"/>
                  </a:lnTo>
                  <a:lnTo>
                    <a:pt x="264" y="328"/>
                  </a:lnTo>
                  <a:lnTo>
                    <a:pt x="248" y="324"/>
                  </a:lnTo>
                  <a:lnTo>
                    <a:pt x="216" y="311"/>
                  </a:lnTo>
                  <a:lnTo>
                    <a:pt x="204" y="307"/>
                  </a:lnTo>
                  <a:lnTo>
                    <a:pt x="180" y="295"/>
                  </a:lnTo>
                  <a:lnTo>
                    <a:pt x="188" y="274"/>
                  </a:lnTo>
                  <a:lnTo>
                    <a:pt x="220" y="286"/>
                  </a:lnTo>
                  <a:lnTo>
                    <a:pt x="204" y="307"/>
                  </a:lnTo>
                  <a:lnTo>
                    <a:pt x="216" y="311"/>
                  </a:lnTo>
                  <a:lnTo>
                    <a:pt x="232" y="290"/>
                  </a:lnTo>
                  <a:lnTo>
                    <a:pt x="264" y="299"/>
                  </a:lnTo>
                  <a:lnTo>
                    <a:pt x="248" y="324"/>
                  </a:lnTo>
                  <a:lnTo>
                    <a:pt x="264" y="328"/>
                  </a:lnTo>
                  <a:lnTo>
                    <a:pt x="276" y="307"/>
                  </a:lnTo>
                  <a:lnTo>
                    <a:pt x="308" y="315"/>
                  </a:lnTo>
                  <a:lnTo>
                    <a:pt x="316" y="307"/>
                  </a:lnTo>
                  <a:lnTo>
                    <a:pt x="284" y="295"/>
                  </a:lnTo>
                  <a:lnTo>
                    <a:pt x="272" y="290"/>
                  </a:lnTo>
                  <a:lnTo>
                    <a:pt x="240" y="282"/>
                  </a:lnTo>
                  <a:lnTo>
                    <a:pt x="232" y="274"/>
                  </a:lnTo>
                  <a:lnTo>
                    <a:pt x="196" y="261"/>
                  </a:lnTo>
                  <a:lnTo>
                    <a:pt x="212" y="241"/>
                  </a:lnTo>
                  <a:lnTo>
                    <a:pt x="244" y="253"/>
                  </a:lnTo>
                  <a:lnTo>
                    <a:pt x="232" y="274"/>
                  </a:lnTo>
                  <a:lnTo>
                    <a:pt x="240" y="282"/>
                  </a:lnTo>
                  <a:lnTo>
                    <a:pt x="256" y="257"/>
                  </a:lnTo>
                  <a:lnTo>
                    <a:pt x="288" y="270"/>
                  </a:lnTo>
                  <a:lnTo>
                    <a:pt x="272" y="290"/>
                  </a:lnTo>
                  <a:lnTo>
                    <a:pt x="284" y="295"/>
                  </a:lnTo>
                  <a:lnTo>
                    <a:pt x="296" y="274"/>
                  </a:lnTo>
                  <a:lnTo>
                    <a:pt x="328" y="286"/>
                  </a:lnTo>
                  <a:lnTo>
                    <a:pt x="384" y="278"/>
                  </a:lnTo>
                  <a:lnTo>
                    <a:pt x="188" y="208"/>
                  </a:lnTo>
                  <a:lnTo>
                    <a:pt x="200" y="195"/>
                  </a:lnTo>
                  <a:lnTo>
                    <a:pt x="208" y="183"/>
                  </a:lnTo>
                  <a:lnTo>
                    <a:pt x="324" y="21"/>
                  </a:lnTo>
                  <a:lnTo>
                    <a:pt x="508" y="83"/>
                  </a:lnTo>
                  <a:lnTo>
                    <a:pt x="536" y="67"/>
                  </a:lnTo>
                  <a:lnTo>
                    <a:pt x="328" y="0"/>
                  </a:lnTo>
                  <a:lnTo>
                    <a:pt x="0" y="431"/>
                  </a:lnTo>
                  <a:lnTo>
                    <a:pt x="40" y="444"/>
                  </a:lnTo>
                  <a:lnTo>
                    <a:pt x="232" y="523"/>
                  </a:lnTo>
                  <a:lnTo>
                    <a:pt x="240" y="523"/>
                  </a:lnTo>
                  <a:lnTo>
                    <a:pt x="352" y="361"/>
                  </a:lnTo>
                  <a:lnTo>
                    <a:pt x="240" y="531"/>
                  </a:lnTo>
                  <a:lnTo>
                    <a:pt x="236" y="531"/>
                  </a:lnTo>
                  <a:lnTo>
                    <a:pt x="40" y="444"/>
                  </a:lnTo>
                  <a:lnTo>
                    <a:pt x="0" y="431"/>
                  </a:lnTo>
                  <a:lnTo>
                    <a:pt x="0" y="452"/>
                  </a:lnTo>
                  <a:lnTo>
                    <a:pt x="240" y="547"/>
                  </a:lnTo>
                  <a:lnTo>
                    <a:pt x="540" y="75"/>
                  </a:lnTo>
                  <a:lnTo>
                    <a:pt x="536" y="67"/>
                  </a:lnTo>
                  <a:lnTo>
                    <a:pt x="508" y="83"/>
                  </a:lnTo>
                  <a:lnTo>
                    <a:pt x="400" y="253"/>
                  </a:lnTo>
                  <a:lnTo>
                    <a:pt x="208" y="183"/>
                  </a:lnTo>
                  <a:lnTo>
                    <a:pt x="196" y="195"/>
                  </a:lnTo>
                  <a:lnTo>
                    <a:pt x="392" y="266"/>
                  </a:lnTo>
                  <a:lnTo>
                    <a:pt x="384" y="278"/>
                  </a:lnTo>
                  <a:lnTo>
                    <a:pt x="328" y="286"/>
                  </a:lnTo>
                  <a:lnTo>
                    <a:pt x="320" y="303"/>
                  </a:lnTo>
                  <a:lnTo>
                    <a:pt x="308" y="315"/>
                  </a:lnTo>
                  <a:lnTo>
                    <a:pt x="296" y="336"/>
                  </a:lnTo>
                  <a:lnTo>
                    <a:pt x="288" y="349"/>
                  </a:lnTo>
                  <a:lnTo>
                    <a:pt x="276" y="365"/>
                  </a:lnTo>
                  <a:lnTo>
                    <a:pt x="264" y="382"/>
                  </a:lnTo>
                  <a:lnTo>
                    <a:pt x="248" y="398"/>
                  </a:lnTo>
                  <a:lnTo>
                    <a:pt x="256" y="44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55" name="Freeform 155"/>
            <p:cNvSpPr>
              <a:spLocks/>
            </p:cNvSpPr>
            <p:nvPr/>
          </p:nvSpPr>
          <p:spPr bwMode="auto">
            <a:xfrm>
              <a:off x="3573" y="1864"/>
              <a:ext cx="238" cy="131"/>
            </a:xfrm>
            <a:custGeom>
              <a:avLst/>
              <a:gdLst/>
              <a:ahLst/>
              <a:cxnLst>
                <a:cxn ang="0">
                  <a:pos x="0" y="83"/>
                </a:cxn>
                <a:cxn ang="0">
                  <a:pos x="196" y="170"/>
                </a:cxn>
                <a:cxn ang="0">
                  <a:pos x="200" y="170"/>
                </a:cxn>
                <a:cxn ang="0">
                  <a:pos x="312" y="0"/>
                </a:cxn>
                <a:cxn ang="0">
                  <a:pos x="200" y="162"/>
                </a:cxn>
                <a:cxn ang="0">
                  <a:pos x="192" y="162"/>
                </a:cxn>
                <a:cxn ang="0">
                  <a:pos x="0" y="83"/>
                </a:cxn>
              </a:cxnLst>
              <a:rect l="0" t="0" r="r" b="b"/>
              <a:pathLst>
                <a:path w="313" h="171">
                  <a:moveTo>
                    <a:pt x="0" y="83"/>
                  </a:moveTo>
                  <a:lnTo>
                    <a:pt x="196" y="170"/>
                  </a:lnTo>
                  <a:lnTo>
                    <a:pt x="200" y="170"/>
                  </a:lnTo>
                  <a:lnTo>
                    <a:pt x="312" y="0"/>
                  </a:lnTo>
                  <a:lnTo>
                    <a:pt x="200" y="162"/>
                  </a:lnTo>
                  <a:lnTo>
                    <a:pt x="192" y="162"/>
                  </a:lnTo>
                  <a:lnTo>
                    <a:pt x="0" y="83"/>
                  </a:lnTo>
                  <a:close/>
                </a:path>
              </a:pathLst>
            </a:custGeom>
            <a:solidFill>
              <a:srgbClr val="CCCCFF">
                <a:alpha val="64999"/>
              </a:srgbClr>
            </a:solidFill>
            <a:ln w="3175" cap="flat">
              <a:solidFill>
                <a:srgbClr val="000000"/>
              </a:solidFill>
              <a:prstDash val="solid"/>
              <a:round/>
              <a:headEnd/>
              <a:tailEnd/>
            </a:ln>
            <a:effectLst>
              <a:prstShdw prst="shdw17" dist="17961" dir="2700000">
                <a:srgbClr val="000000">
                  <a:gamma/>
                  <a:shade val="60000"/>
                  <a:invGamma/>
                </a:srgbClr>
              </a:prstShdw>
            </a:effectLst>
          </p:spPr>
          <p:txBody>
            <a:bodyPr wrap="none" anchor="ctr">
              <a:spAutoFit/>
            </a:bodyPr>
            <a:lstStyle/>
            <a:p>
              <a:endParaRPr lang="zh-CN" altLang="en-US"/>
            </a:p>
          </p:txBody>
        </p:sp>
        <p:sp>
          <p:nvSpPr>
            <p:cNvPr id="409756" name="Freeform 156"/>
            <p:cNvSpPr>
              <a:spLocks/>
            </p:cNvSpPr>
            <p:nvPr/>
          </p:nvSpPr>
          <p:spPr bwMode="auto">
            <a:xfrm>
              <a:off x="3607" y="1560"/>
              <a:ext cx="159" cy="108"/>
            </a:xfrm>
            <a:custGeom>
              <a:avLst/>
              <a:gdLst/>
              <a:ahLst/>
              <a:cxnLst>
                <a:cxn ang="0">
                  <a:pos x="0" y="95"/>
                </a:cxn>
                <a:cxn ang="0">
                  <a:pos x="132" y="141"/>
                </a:cxn>
                <a:cxn ang="0">
                  <a:pos x="208" y="46"/>
                </a:cxn>
                <a:cxn ang="0">
                  <a:pos x="80" y="0"/>
                </a:cxn>
                <a:cxn ang="0">
                  <a:pos x="0" y="95"/>
                </a:cxn>
              </a:cxnLst>
              <a:rect l="0" t="0" r="r" b="b"/>
              <a:pathLst>
                <a:path w="209" h="142">
                  <a:moveTo>
                    <a:pt x="0" y="95"/>
                  </a:moveTo>
                  <a:lnTo>
                    <a:pt x="132" y="141"/>
                  </a:lnTo>
                  <a:lnTo>
                    <a:pt x="208" y="46"/>
                  </a:lnTo>
                  <a:lnTo>
                    <a:pt x="80" y="0"/>
                  </a:lnTo>
                  <a:lnTo>
                    <a:pt x="0" y="95"/>
                  </a:lnTo>
                  <a:close/>
                </a:path>
              </a:pathLst>
            </a:custGeom>
            <a:solidFill>
              <a:srgbClr val="CCCCFF"/>
            </a:solidFill>
            <a:ln w="3175" cap="flat">
              <a:noFill/>
              <a:prstDash val="solid"/>
              <a:round/>
              <a:headEnd/>
              <a:tailEnd/>
            </a:ln>
            <a:effectLst>
              <a:prstShdw prst="shdw18" dist="17961" dir="13500000">
                <a:srgbClr val="CCCCFF">
                  <a:gamma/>
                  <a:shade val="60000"/>
                  <a:invGamma/>
                </a:srgbClr>
              </a:prstShdw>
            </a:effectLst>
          </p:spPr>
          <p:txBody>
            <a:bodyPr wrap="none" anchor="ctr">
              <a:spAutoFit/>
            </a:bodyPr>
            <a:lstStyle/>
            <a:p>
              <a:endParaRPr lang="zh-CN" altLang="en-US"/>
            </a:p>
          </p:txBody>
        </p:sp>
        <p:sp>
          <p:nvSpPr>
            <p:cNvPr id="409757" name="Freeform 157"/>
            <p:cNvSpPr>
              <a:spLocks/>
            </p:cNvSpPr>
            <p:nvPr/>
          </p:nvSpPr>
          <p:spPr bwMode="auto">
            <a:xfrm>
              <a:off x="3701" y="1604"/>
              <a:ext cx="229" cy="178"/>
            </a:xfrm>
            <a:custGeom>
              <a:avLst/>
              <a:gdLst/>
              <a:ahLst/>
              <a:cxnLst>
                <a:cxn ang="0">
                  <a:pos x="300" y="62"/>
                </a:cxn>
                <a:cxn ang="0">
                  <a:pos x="192" y="232"/>
                </a:cxn>
                <a:cxn ang="0">
                  <a:pos x="0" y="162"/>
                </a:cxn>
                <a:cxn ang="0">
                  <a:pos x="116" y="0"/>
                </a:cxn>
                <a:cxn ang="0">
                  <a:pos x="300" y="62"/>
                </a:cxn>
              </a:cxnLst>
              <a:rect l="0" t="0" r="r" b="b"/>
              <a:pathLst>
                <a:path w="301" h="233">
                  <a:moveTo>
                    <a:pt x="300" y="62"/>
                  </a:moveTo>
                  <a:lnTo>
                    <a:pt x="192" y="232"/>
                  </a:lnTo>
                  <a:lnTo>
                    <a:pt x="0" y="162"/>
                  </a:lnTo>
                  <a:lnTo>
                    <a:pt x="116" y="0"/>
                  </a:lnTo>
                  <a:lnTo>
                    <a:pt x="300" y="6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58" name="Freeform 158"/>
            <p:cNvSpPr>
              <a:spLocks/>
            </p:cNvSpPr>
            <p:nvPr/>
          </p:nvSpPr>
          <p:spPr bwMode="auto">
            <a:xfrm>
              <a:off x="3686" y="1737"/>
              <a:ext cx="156" cy="64"/>
            </a:xfrm>
            <a:custGeom>
              <a:avLst/>
              <a:gdLst/>
              <a:ahLst/>
              <a:cxnLst>
                <a:cxn ang="0">
                  <a:pos x="204" y="71"/>
                </a:cxn>
                <a:cxn ang="0">
                  <a:pos x="196" y="83"/>
                </a:cxn>
                <a:cxn ang="0">
                  <a:pos x="0" y="13"/>
                </a:cxn>
                <a:cxn ang="0">
                  <a:pos x="8" y="0"/>
                </a:cxn>
                <a:cxn ang="0">
                  <a:pos x="204" y="71"/>
                </a:cxn>
              </a:cxnLst>
              <a:rect l="0" t="0" r="r" b="b"/>
              <a:pathLst>
                <a:path w="205" h="84">
                  <a:moveTo>
                    <a:pt x="204" y="71"/>
                  </a:moveTo>
                  <a:lnTo>
                    <a:pt x="196" y="83"/>
                  </a:lnTo>
                  <a:lnTo>
                    <a:pt x="0" y="13"/>
                  </a:lnTo>
                  <a:lnTo>
                    <a:pt x="8" y="0"/>
                  </a:lnTo>
                  <a:lnTo>
                    <a:pt x="204" y="71"/>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59" name="Freeform 159"/>
            <p:cNvSpPr>
              <a:spLocks/>
            </p:cNvSpPr>
            <p:nvPr/>
          </p:nvSpPr>
          <p:spPr bwMode="auto">
            <a:xfrm>
              <a:off x="3759" y="1798"/>
              <a:ext cx="34" cy="26"/>
            </a:xfrm>
            <a:custGeom>
              <a:avLst/>
              <a:gdLst/>
              <a:ahLst/>
              <a:cxnLst>
                <a:cxn ang="0">
                  <a:pos x="44" y="12"/>
                </a:cxn>
                <a:cxn ang="0">
                  <a:pos x="32" y="33"/>
                </a:cxn>
                <a:cxn ang="0">
                  <a:pos x="0" y="21"/>
                </a:cxn>
                <a:cxn ang="0">
                  <a:pos x="12" y="0"/>
                </a:cxn>
                <a:cxn ang="0">
                  <a:pos x="44" y="12"/>
                </a:cxn>
              </a:cxnLst>
              <a:rect l="0" t="0" r="r" b="b"/>
              <a:pathLst>
                <a:path w="45" h="34">
                  <a:moveTo>
                    <a:pt x="44" y="12"/>
                  </a:moveTo>
                  <a:lnTo>
                    <a:pt x="32" y="33"/>
                  </a:lnTo>
                  <a:lnTo>
                    <a:pt x="0" y="21"/>
                  </a:lnTo>
                  <a:lnTo>
                    <a:pt x="12" y="0"/>
                  </a:lnTo>
                  <a:lnTo>
                    <a:pt x="44"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0" name="Freeform 160"/>
            <p:cNvSpPr>
              <a:spLocks/>
            </p:cNvSpPr>
            <p:nvPr/>
          </p:nvSpPr>
          <p:spPr bwMode="auto">
            <a:xfrm>
              <a:off x="3725" y="1785"/>
              <a:ext cx="38" cy="26"/>
            </a:xfrm>
            <a:custGeom>
              <a:avLst/>
              <a:gdLst/>
              <a:ahLst/>
              <a:cxnLst>
                <a:cxn ang="0">
                  <a:pos x="0" y="25"/>
                </a:cxn>
                <a:cxn ang="0">
                  <a:pos x="32" y="33"/>
                </a:cxn>
                <a:cxn ang="0">
                  <a:pos x="48" y="13"/>
                </a:cxn>
                <a:cxn ang="0">
                  <a:pos x="16" y="0"/>
                </a:cxn>
                <a:cxn ang="0">
                  <a:pos x="0" y="25"/>
                </a:cxn>
              </a:cxnLst>
              <a:rect l="0" t="0" r="r" b="b"/>
              <a:pathLst>
                <a:path w="49" h="34">
                  <a:moveTo>
                    <a:pt x="0" y="25"/>
                  </a:moveTo>
                  <a:lnTo>
                    <a:pt x="32" y="33"/>
                  </a:lnTo>
                  <a:lnTo>
                    <a:pt x="48" y="13"/>
                  </a:lnTo>
                  <a:lnTo>
                    <a:pt x="16" y="0"/>
                  </a:lnTo>
                  <a:lnTo>
                    <a:pt x="0" y="25"/>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1" name="Freeform 161"/>
            <p:cNvSpPr>
              <a:spLocks/>
            </p:cNvSpPr>
            <p:nvPr/>
          </p:nvSpPr>
          <p:spPr bwMode="auto">
            <a:xfrm>
              <a:off x="3692" y="1772"/>
              <a:ext cx="37" cy="26"/>
            </a:xfrm>
            <a:custGeom>
              <a:avLst/>
              <a:gdLst/>
              <a:ahLst/>
              <a:cxnLst>
                <a:cxn ang="0">
                  <a:pos x="48" y="12"/>
                </a:cxn>
                <a:cxn ang="0">
                  <a:pos x="36" y="33"/>
                </a:cxn>
                <a:cxn ang="0">
                  <a:pos x="0" y="20"/>
                </a:cxn>
                <a:cxn ang="0">
                  <a:pos x="16" y="0"/>
                </a:cxn>
                <a:cxn ang="0">
                  <a:pos x="48" y="12"/>
                </a:cxn>
              </a:cxnLst>
              <a:rect l="0" t="0" r="r" b="b"/>
              <a:pathLst>
                <a:path w="49" h="34">
                  <a:moveTo>
                    <a:pt x="48" y="12"/>
                  </a:moveTo>
                  <a:lnTo>
                    <a:pt x="36" y="33"/>
                  </a:lnTo>
                  <a:lnTo>
                    <a:pt x="0" y="20"/>
                  </a:lnTo>
                  <a:lnTo>
                    <a:pt x="16" y="0"/>
                  </a:lnTo>
                  <a:lnTo>
                    <a:pt x="4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2" name="Freeform 162"/>
            <p:cNvSpPr>
              <a:spLocks/>
            </p:cNvSpPr>
            <p:nvPr/>
          </p:nvSpPr>
          <p:spPr bwMode="auto">
            <a:xfrm>
              <a:off x="3744" y="1823"/>
              <a:ext cx="34" cy="26"/>
            </a:xfrm>
            <a:custGeom>
              <a:avLst/>
              <a:gdLst/>
              <a:ahLst/>
              <a:cxnLst>
                <a:cxn ang="0">
                  <a:pos x="44" y="8"/>
                </a:cxn>
                <a:cxn ang="0">
                  <a:pos x="32" y="33"/>
                </a:cxn>
                <a:cxn ang="0">
                  <a:pos x="0" y="21"/>
                </a:cxn>
                <a:cxn ang="0">
                  <a:pos x="12" y="0"/>
                </a:cxn>
                <a:cxn ang="0">
                  <a:pos x="44" y="8"/>
                </a:cxn>
              </a:cxnLst>
              <a:rect l="0" t="0" r="r" b="b"/>
              <a:pathLst>
                <a:path w="45" h="34">
                  <a:moveTo>
                    <a:pt x="44" y="8"/>
                  </a:moveTo>
                  <a:lnTo>
                    <a:pt x="32" y="33"/>
                  </a:lnTo>
                  <a:lnTo>
                    <a:pt x="0" y="21"/>
                  </a:lnTo>
                  <a:lnTo>
                    <a:pt x="12" y="0"/>
                  </a:lnTo>
                  <a:lnTo>
                    <a:pt x="44"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3" name="Freeform 163"/>
            <p:cNvSpPr>
              <a:spLocks/>
            </p:cNvSpPr>
            <p:nvPr/>
          </p:nvSpPr>
          <p:spPr bwMode="auto">
            <a:xfrm>
              <a:off x="3707" y="1810"/>
              <a:ext cx="37" cy="27"/>
            </a:xfrm>
            <a:custGeom>
              <a:avLst/>
              <a:gdLst/>
              <a:ahLst/>
              <a:cxnLst>
                <a:cxn ang="0">
                  <a:pos x="0" y="21"/>
                </a:cxn>
                <a:cxn ang="0">
                  <a:pos x="32" y="34"/>
                </a:cxn>
                <a:cxn ang="0">
                  <a:pos x="48" y="9"/>
                </a:cxn>
                <a:cxn ang="0">
                  <a:pos x="16" y="0"/>
                </a:cxn>
                <a:cxn ang="0">
                  <a:pos x="0" y="21"/>
                </a:cxn>
              </a:cxnLst>
              <a:rect l="0" t="0" r="r" b="b"/>
              <a:pathLst>
                <a:path w="49" h="35">
                  <a:moveTo>
                    <a:pt x="0" y="21"/>
                  </a:moveTo>
                  <a:lnTo>
                    <a:pt x="32" y="34"/>
                  </a:lnTo>
                  <a:lnTo>
                    <a:pt x="48" y="9"/>
                  </a:lnTo>
                  <a:lnTo>
                    <a:pt x="16" y="0"/>
                  </a:lnTo>
                  <a:lnTo>
                    <a:pt x="0" y="21"/>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4" name="Freeform 164"/>
            <p:cNvSpPr>
              <a:spLocks/>
            </p:cNvSpPr>
            <p:nvPr/>
          </p:nvSpPr>
          <p:spPr bwMode="auto">
            <a:xfrm>
              <a:off x="3680" y="1798"/>
              <a:ext cx="31" cy="26"/>
            </a:xfrm>
            <a:custGeom>
              <a:avLst/>
              <a:gdLst/>
              <a:ahLst/>
              <a:cxnLst>
                <a:cxn ang="0">
                  <a:pos x="40" y="12"/>
                </a:cxn>
                <a:cxn ang="0">
                  <a:pos x="24" y="33"/>
                </a:cxn>
                <a:cxn ang="0">
                  <a:pos x="0" y="21"/>
                </a:cxn>
                <a:cxn ang="0">
                  <a:pos x="8" y="0"/>
                </a:cxn>
                <a:cxn ang="0">
                  <a:pos x="40" y="12"/>
                </a:cxn>
              </a:cxnLst>
              <a:rect l="0" t="0" r="r" b="b"/>
              <a:pathLst>
                <a:path w="41" h="34">
                  <a:moveTo>
                    <a:pt x="40" y="12"/>
                  </a:moveTo>
                  <a:lnTo>
                    <a:pt x="24" y="33"/>
                  </a:lnTo>
                  <a:lnTo>
                    <a:pt x="0" y="21"/>
                  </a:lnTo>
                  <a:lnTo>
                    <a:pt x="8" y="0"/>
                  </a:lnTo>
                  <a:lnTo>
                    <a:pt x="40"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5" name="Freeform 165"/>
            <p:cNvSpPr>
              <a:spLocks/>
            </p:cNvSpPr>
            <p:nvPr/>
          </p:nvSpPr>
          <p:spPr bwMode="auto">
            <a:xfrm>
              <a:off x="3725" y="1848"/>
              <a:ext cx="38" cy="23"/>
            </a:xfrm>
            <a:custGeom>
              <a:avLst/>
              <a:gdLst/>
              <a:ahLst/>
              <a:cxnLst>
                <a:cxn ang="0">
                  <a:pos x="48" y="9"/>
                </a:cxn>
                <a:cxn ang="0">
                  <a:pos x="32" y="29"/>
                </a:cxn>
                <a:cxn ang="0">
                  <a:pos x="0" y="21"/>
                </a:cxn>
                <a:cxn ang="0">
                  <a:pos x="12" y="0"/>
                </a:cxn>
                <a:cxn ang="0">
                  <a:pos x="48" y="9"/>
                </a:cxn>
              </a:cxnLst>
              <a:rect l="0" t="0" r="r" b="b"/>
              <a:pathLst>
                <a:path w="49" h="30">
                  <a:moveTo>
                    <a:pt x="48" y="9"/>
                  </a:moveTo>
                  <a:lnTo>
                    <a:pt x="32" y="29"/>
                  </a:lnTo>
                  <a:lnTo>
                    <a:pt x="0" y="21"/>
                  </a:lnTo>
                  <a:lnTo>
                    <a:pt x="12" y="0"/>
                  </a:lnTo>
                  <a:lnTo>
                    <a:pt x="4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6" name="Freeform 166"/>
            <p:cNvSpPr>
              <a:spLocks/>
            </p:cNvSpPr>
            <p:nvPr/>
          </p:nvSpPr>
          <p:spPr bwMode="auto">
            <a:xfrm>
              <a:off x="3658" y="1823"/>
              <a:ext cx="38" cy="26"/>
            </a:xfrm>
            <a:custGeom>
              <a:avLst/>
              <a:gdLst/>
              <a:ahLst/>
              <a:cxnLst>
                <a:cxn ang="0">
                  <a:pos x="48" y="8"/>
                </a:cxn>
                <a:cxn ang="0">
                  <a:pos x="32" y="33"/>
                </a:cxn>
                <a:cxn ang="0">
                  <a:pos x="0" y="21"/>
                </a:cxn>
                <a:cxn ang="0">
                  <a:pos x="16" y="0"/>
                </a:cxn>
                <a:cxn ang="0">
                  <a:pos x="48" y="8"/>
                </a:cxn>
              </a:cxnLst>
              <a:rect l="0" t="0" r="r" b="b"/>
              <a:pathLst>
                <a:path w="49" h="34">
                  <a:moveTo>
                    <a:pt x="48" y="8"/>
                  </a:moveTo>
                  <a:lnTo>
                    <a:pt x="32" y="33"/>
                  </a:lnTo>
                  <a:lnTo>
                    <a:pt x="0" y="21"/>
                  </a:lnTo>
                  <a:lnTo>
                    <a:pt x="16" y="0"/>
                  </a:lnTo>
                  <a:lnTo>
                    <a:pt x="4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7" name="Freeform 167"/>
            <p:cNvSpPr>
              <a:spLocks/>
            </p:cNvSpPr>
            <p:nvPr/>
          </p:nvSpPr>
          <p:spPr bwMode="auto">
            <a:xfrm>
              <a:off x="3707" y="1870"/>
              <a:ext cx="37" cy="23"/>
            </a:xfrm>
            <a:custGeom>
              <a:avLst/>
              <a:gdLst/>
              <a:ahLst/>
              <a:cxnLst>
                <a:cxn ang="0">
                  <a:pos x="48" y="13"/>
                </a:cxn>
                <a:cxn ang="0">
                  <a:pos x="32" y="29"/>
                </a:cxn>
                <a:cxn ang="0">
                  <a:pos x="0" y="21"/>
                </a:cxn>
                <a:cxn ang="0">
                  <a:pos x="16" y="0"/>
                </a:cxn>
                <a:cxn ang="0">
                  <a:pos x="48" y="13"/>
                </a:cxn>
              </a:cxnLst>
              <a:rect l="0" t="0" r="r" b="b"/>
              <a:pathLst>
                <a:path w="49" h="30">
                  <a:moveTo>
                    <a:pt x="48" y="13"/>
                  </a:moveTo>
                  <a:lnTo>
                    <a:pt x="32" y="29"/>
                  </a:lnTo>
                  <a:lnTo>
                    <a:pt x="0" y="21"/>
                  </a:lnTo>
                  <a:lnTo>
                    <a:pt x="16" y="0"/>
                  </a:lnTo>
                  <a:lnTo>
                    <a:pt x="48"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8" name="Freeform 168"/>
            <p:cNvSpPr>
              <a:spLocks/>
            </p:cNvSpPr>
            <p:nvPr/>
          </p:nvSpPr>
          <p:spPr bwMode="auto">
            <a:xfrm>
              <a:off x="3677" y="1861"/>
              <a:ext cx="34" cy="23"/>
            </a:xfrm>
            <a:custGeom>
              <a:avLst/>
              <a:gdLst/>
              <a:ahLst/>
              <a:cxnLst>
                <a:cxn ang="0">
                  <a:pos x="0" y="16"/>
                </a:cxn>
                <a:cxn ang="0">
                  <a:pos x="28" y="29"/>
                </a:cxn>
                <a:cxn ang="0">
                  <a:pos x="44" y="8"/>
                </a:cxn>
                <a:cxn ang="0">
                  <a:pos x="8" y="0"/>
                </a:cxn>
                <a:cxn ang="0">
                  <a:pos x="0" y="16"/>
                </a:cxn>
              </a:cxnLst>
              <a:rect l="0" t="0" r="r" b="b"/>
              <a:pathLst>
                <a:path w="45" h="30">
                  <a:moveTo>
                    <a:pt x="0" y="16"/>
                  </a:moveTo>
                  <a:lnTo>
                    <a:pt x="28" y="29"/>
                  </a:lnTo>
                  <a:lnTo>
                    <a:pt x="44" y="8"/>
                  </a:lnTo>
                  <a:lnTo>
                    <a:pt x="8" y="0"/>
                  </a:lnTo>
                  <a:lnTo>
                    <a:pt x="0" y="16"/>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69" name="Freeform 169"/>
            <p:cNvSpPr>
              <a:spLocks/>
            </p:cNvSpPr>
            <p:nvPr/>
          </p:nvSpPr>
          <p:spPr bwMode="auto">
            <a:xfrm>
              <a:off x="3643" y="1848"/>
              <a:ext cx="38" cy="20"/>
            </a:xfrm>
            <a:custGeom>
              <a:avLst/>
              <a:gdLst/>
              <a:ahLst/>
              <a:cxnLst>
                <a:cxn ang="0">
                  <a:pos x="48" y="9"/>
                </a:cxn>
                <a:cxn ang="0">
                  <a:pos x="32" y="25"/>
                </a:cxn>
                <a:cxn ang="0">
                  <a:pos x="0" y="21"/>
                </a:cxn>
                <a:cxn ang="0">
                  <a:pos x="16" y="0"/>
                </a:cxn>
                <a:cxn ang="0">
                  <a:pos x="48" y="9"/>
                </a:cxn>
              </a:cxnLst>
              <a:rect l="0" t="0" r="r" b="b"/>
              <a:pathLst>
                <a:path w="49" h="26">
                  <a:moveTo>
                    <a:pt x="48" y="9"/>
                  </a:moveTo>
                  <a:lnTo>
                    <a:pt x="32" y="25"/>
                  </a:lnTo>
                  <a:lnTo>
                    <a:pt x="0" y="21"/>
                  </a:lnTo>
                  <a:lnTo>
                    <a:pt x="16" y="0"/>
                  </a:lnTo>
                  <a:lnTo>
                    <a:pt x="4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anchor="ctr">
              <a:spAutoFit/>
            </a:bodyPr>
            <a:lstStyle/>
            <a:p>
              <a:endParaRPr lang="zh-CN" altLang="en-US"/>
            </a:p>
          </p:txBody>
        </p:sp>
        <p:sp>
          <p:nvSpPr>
            <p:cNvPr id="409770" name="Freeform 170"/>
            <p:cNvSpPr>
              <a:spLocks/>
            </p:cNvSpPr>
            <p:nvPr/>
          </p:nvSpPr>
          <p:spPr bwMode="auto">
            <a:xfrm>
              <a:off x="3598" y="1877"/>
              <a:ext cx="140" cy="63"/>
            </a:xfrm>
            <a:custGeom>
              <a:avLst/>
              <a:gdLst/>
              <a:ahLst/>
              <a:cxnLst>
                <a:cxn ang="0">
                  <a:pos x="184" y="70"/>
                </a:cxn>
                <a:cxn ang="0">
                  <a:pos x="176" y="82"/>
                </a:cxn>
                <a:cxn ang="0">
                  <a:pos x="0" y="12"/>
                </a:cxn>
                <a:cxn ang="0">
                  <a:pos x="4" y="0"/>
                </a:cxn>
                <a:cxn ang="0">
                  <a:pos x="184" y="70"/>
                </a:cxn>
              </a:cxnLst>
              <a:rect l="0" t="0" r="r" b="b"/>
              <a:pathLst>
                <a:path w="185" h="83">
                  <a:moveTo>
                    <a:pt x="184" y="70"/>
                  </a:moveTo>
                  <a:lnTo>
                    <a:pt x="176" y="82"/>
                  </a:lnTo>
                  <a:lnTo>
                    <a:pt x="0" y="12"/>
                  </a:lnTo>
                  <a:lnTo>
                    <a:pt x="4" y="0"/>
                  </a:lnTo>
                  <a:lnTo>
                    <a:pt x="184" y="70"/>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1" name="Freeform 171"/>
            <p:cNvSpPr>
              <a:spLocks/>
            </p:cNvSpPr>
            <p:nvPr/>
          </p:nvSpPr>
          <p:spPr bwMode="auto">
            <a:xfrm>
              <a:off x="3725" y="1646"/>
              <a:ext cx="229" cy="393"/>
            </a:xfrm>
            <a:custGeom>
              <a:avLst/>
              <a:gdLst/>
              <a:ahLst/>
              <a:cxnLst>
                <a:cxn ang="0">
                  <a:pos x="4" y="514"/>
                </a:cxn>
                <a:cxn ang="0">
                  <a:pos x="248" y="170"/>
                </a:cxn>
                <a:cxn ang="0">
                  <a:pos x="264" y="116"/>
                </a:cxn>
                <a:cxn ang="0">
                  <a:pos x="292" y="66"/>
                </a:cxn>
                <a:cxn ang="0">
                  <a:pos x="300" y="0"/>
                </a:cxn>
                <a:cxn ang="0">
                  <a:pos x="0" y="472"/>
                </a:cxn>
                <a:cxn ang="0">
                  <a:pos x="4" y="514"/>
                </a:cxn>
                <a:cxn ang="0">
                  <a:pos x="4" y="514"/>
                </a:cxn>
              </a:cxnLst>
              <a:rect l="0" t="0" r="r" b="b"/>
              <a:pathLst>
                <a:path w="301" h="515">
                  <a:moveTo>
                    <a:pt x="4" y="514"/>
                  </a:moveTo>
                  <a:lnTo>
                    <a:pt x="248" y="170"/>
                  </a:lnTo>
                  <a:lnTo>
                    <a:pt x="264" y="116"/>
                  </a:lnTo>
                  <a:lnTo>
                    <a:pt x="292" y="66"/>
                  </a:lnTo>
                  <a:lnTo>
                    <a:pt x="300" y="0"/>
                  </a:lnTo>
                  <a:lnTo>
                    <a:pt x="0" y="472"/>
                  </a:lnTo>
                  <a:lnTo>
                    <a:pt x="4" y="514"/>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2" name="Freeform 172"/>
            <p:cNvSpPr>
              <a:spLocks/>
            </p:cNvSpPr>
            <p:nvPr/>
          </p:nvSpPr>
          <p:spPr bwMode="auto">
            <a:xfrm>
              <a:off x="3725" y="1646"/>
              <a:ext cx="229" cy="393"/>
            </a:xfrm>
            <a:custGeom>
              <a:avLst/>
              <a:gdLst/>
              <a:ahLst/>
              <a:cxnLst>
                <a:cxn ang="0">
                  <a:pos x="4" y="514"/>
                </a:cxn>
                <a:cxn ang="0">
                  <a:pos x="248" y="170"/>
                </a:cxn>
                <a:cxn ang="0">
                  <a:pos x="264" y="116"/>
                </a:cxn>
                <a:cxn ang="0">
                  <a:pos x="292" y="66"/>
                </a:cxn>
                <a:cxn ang="0">
                  <a:pos x="300" y="0"/>
                </a:cxn>
                <a:cxn ang="0">
                  <a:pos x="0" y="472"/>
                </a:cxn>
                <a:cxn ang="0">
                  <a:pos x="4" y="514"/>
                </a:cxn>
              </a:cxnLst>
              <a:rect l="0" t="0" r="r" b="b"/>
              <a:pathLst>
                <a:path w="301" h="515">
                  <a:moveTo>
                    <a:pt x="4" y="514"/>
                  </a:moveTo>
                  <a:lnTo>
                    <a:pt x="248" y="170"/>
                  </a:lnTo>
                  <a:lnTo>
                    <a:pt x="264" y="116"/>
                  </a:lnTo>
                  <a:lnTo>
                    <a:pt x="292" y="66"/>
                  </a:lnTo>
                  <a:lnTo>
                    <a:pt x="300" y="0"/>
                  </a:lnTo>
                  <a:lnTo>
                    <a:pt x="0" y="472"/>
                  </a:lnTo>
                  <a:lnTo>
                    <a:pt x="4" y="514"/>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3" name="Freeform 173"/>
            <p:cNvSpPr>
              <a:spLocks/>
            </p:cNvSpPr>
            <p:nvPr/>
          </p:nvSpPr>
          <p:spPr bwMode="auto">
            <a:xfrm>
              <a:off x="3829" y="1762"/>
              <a:ext cx="19" cy="17"/>
            </a:xfrm>
            <a:custGeom>
              <a:avLst/>
              <a:gdLst/>
              <a:ahLst/>
              <a:cxnLst>
                <a:cxn ang="0">
                  <a:pos x="24" y="4"/>
                </a:cxn>
                <a:cxn ang="0">
                  <a:pos x="16" y="21"/>
                </a:cxn>
                <a:cxn ang="0">
                  <a:pos x="0" y="9"/>
                </a:cxn>
                <a:cxn ang="0">
                  <a:pos x="4" y="0"/>
                </a:cxn>
                <a:cxn ang="0">
                  <a:pos x="24" y="4"/>
                </a:cxn>
                <a:cxn ang="0">
                  <a:pos x="24" y="4"/>
                </a:cxn>
              </a:cxnLst>
              <a:rect l="0" t="0" r="r" b="b"/>
              <a:pathLst>
                <a:path w="25" h="22">
                  <a:moveTo>
                    <a:pt x="24" y="4"/>
                  </a:moveTo>
                  <a:lnTo>
                    <a:pt x="16" y="21"/>
                  </a:lnTo>
                  <a:lnTo>
                    <a:pt x="0" y="9"/>
                  </a:lnTo>
                  <a:lnTo>
                    <a:pt x="4" y="0"/>
                  </a:lnTo>
                  <a:lnTo>
                    <a:pt x="24" y="4"/>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4" name="Freeform 174"/>
            <p:cNvSpPr>
              <a:spLocks/>
            </p:cNvSpPr>
            <p:nvPr/>
          </p:nvSpPr>
          <p:spPr bwMode="auto">
            <a:xfrm>
              <a:off x="3829" y="1762"/>
              <a:ext cx="19" cy="17"/>
            </a:xfrm>
            <a:custGeom>
              <a:avLst/>
              <a:gdLst/>
              <a:ahLst/>
              <a:cxnLst>
                <a:cxn ang="0">
                  <a:pos x="24" y="4"/>
                </a:cxn>
                <a:cxn ang="0">
                  <a:pos x="16" y="21"/>
                </a:cxn>
                <a:cxn ang="0">
                  <a:pos x="0" y="9"/>
                </a:cxn>
                <a:cxn ang="0">
                  <a:pos x="4" y="0"/>
                </a:cxn>
                <a:cxn ang="0">
                  <a:pos x="24" y="4"/>
                </a:cxn>
              </a:cxnLst>
              <a:rect l="0" t="0" r="r" b="b"/>
              <a:pathLst>
                <a:path w="25" h="22">
                  <a:moveTo>
                    <a:pt x="24" y="4"/>
                  </a:moveTo>
                  <a:lnTo>
                    <a:pt x="16" y="21"/>
                  </a:lnTo>
                  <a:lnTo>
                    <a:pt x="0" y="9"/>
                  </a:lnTo>
                  <a:lnTo>
                    <a:pt x="4" y="0"/>
                  </a:lnTo>
                  <a:lnTo>
                    <a:pt x="24" y="4"/>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5" name="Freeform 175"/>
            <p:cNvSpPr>
              <a:spLocks/>
            </p:cNvSpPr>
            <p:nvPr/>
          </p:nvSpPr>
          <p:spPr bwMode="auto">
            <a:xfrm>
              <a:off x="3835" y="1747"/>
              <a:ext cx="22" cy="16"/>
            </a:xfrm>
            <a:custGeom>
              <a:avLst/>
              <a:gdLst/>
              <a:ahLst/>
              <a:cxnLst>
                <a:cxn ang="0">
                  <a:pos x="28" y="8"/>
                </a:cxn>
                <a:cxn ang="0">
                  <a:pos x="20" y="20"/>
                </a:cxn>
                <a:cxn ang="0">
                  <a:pos x="0" y="12"/>
                </a:cxn>
                <a:cxn ang="0">
                  <a:pos x="8" y="0"/>
                </a:cxn>
                <a:cxn ang="0">
                  <a:pos x="28" y="8"/>
                </a:cxn>
                <a:cxn ang="0">
                  <a:pos x="28" y="8"/>
                </a:cxn>
              </a:cxnLst>
              <a:rect l="0" t="0" r="r" b="b"/>
              <a:pathLst>
                <a:path w="29" h="21">
                  <a:moveTo>
                    <a:pt x="28" y="8"/>
                  </a:moveTo>
                  <a:lnTo>
                    <a:pt x="20" y="20"/>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6" name="Freeform 176"/>
            <p:cNvSpPr>
              <a:spLocks/>
            </p:cNvSpPr>
            <p:nvPr/>
          </p:nvSpPr>
          <p:spPr bwMode="auto">
            <a:xfrm>
              <a:off x="3835" y="1747"/>
              <a:ext cx="22" cy="16"/>
            </a:xfrm>
            <a:custGeom>
              <a:avLst/>
              <a:gdLst/>
              <a:ahLst/>
              <a:cxnLst>
                <a:cxn ang="0">
                  <a:pos x="28" y="8"/>
                </a:cxn>
                <a:cxn ang="0">
                  <a:pos x="20" y="20"/>
                </a:cxn>
                <a:cxn ang="0">
                  <a:pos x="0" y="12"/>
                </a:cxn>
                <a:cxn ang="0">
                  <a:pos x="8" y="0"/>
                </a:cxn>
                <a:cxn ang="0">
                  <a:pos x="28" y="8"/>
                </a:cxn>
              </a:cxnLst>
              <a:rect l="0" t="0" r="r" b="b"/>
              <a:pathLst>
                <a:path w="29" h="21">
                  <a:moveTo>
                    <a:pt x="28" y="8"/>
                  </a:moveTo>
                  <a:lnTo>
                    <a:pt x="20" y="20"/>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7" name="Freeform 177"/>
            <p:cNvSpPr>
              <a:spLocks/>
            </p:cNvSpPr>
            <p:nvPr/>
          </p:nvSpPr>
          <p:spPr bwMode="auto">
            <a:xfrm>
              <a:off x="3844" y="1734"/>
              <a:ext cx="22" cy="17"/>
            </a:xfrm>
            <a:custGeom>
              <a:avLst/>
              <a:gdLst/>
              <a:ahLst/>
              <a:cxnLst>
                <a:cxn ang="0">
                  <a:pos x="28" y="8"/>
                </a:cxn>
                <a:cxn ang="0">
                  <a:pos x="20" y="21"/>
                </a:cxn>
                <a:cxn ang="0">
                  <a:pos x="0" y="12"/>
                </a:cxn>
                <a:cxn ang="0">
                  <a:pos x="8" y="0"/>
                </a:cxn>
                <a:cxn ang="0">
                  <a:pos x="28" y="8"/>
                </a:cxn>
                <a:cxn ang="0">
                  <a:pos x="28" y="8"/>
                </a:cxn>
              </a:cxnLst>
              <a:rect l="0" t="0" r="r" b="b"/>
              <a:pathLst>
                <a:path w="29" h="22">
                  <a:moveTo>
                    <a:pt x="28" y="8"/>
                  </a:moveTo>
                  <a:lnTo>
                    <a:pt x="20" y="21"/>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8" name="Freeform 178"/>
            <p:cNvSpPr>
              <a:spLocks/>
            </p:cNvSpPr>
            <p:nvPr/>
          </p:nvSpPr>
          <p:spPr bwMode="auto">
            <a:xfrm>
              <a:off x="3844" y="1734"/>
              <a:ext cx="22" cy="17"/>
            </a:xfrm>
            <a:custGeom>
              <a:avLst/>
              <a:gdLst/>
              <a:ahLst/>
              <a:cxnLst>
                <a:cxn ang="0">
                  <a:pos x="28" y="8"/>
                </a:cxn>
                <a:cxn ang="0">
                  <a:pos x="20" y="21"/>
                </a:cxn>
                <a:cxn ang="0">
                  <a:pos x="0" y="12"/>
                </a:cxn>
                <a:cxn ang="0">
                  <a:pos x="8" y="0"/>
                </a:cxn>
                <a:cxn ang="0">
                  <a:pos x="28" y="8"/>
                </a:cxn>
              </a:cxnLst>
              <a:rect l="0" t="0" r="r" b="b"/>
              <a:pathLst>
                <a:path w="29" h="22">
                  <a:moveTo>
                    <a:pt x="28" y="8"/>
                  </a:moveTo>
                  <a:lnTo>
                    <a:pt x="20" y="21"/>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79" name="Freeform 179"/>
            <p:cNvSpPr>
              <a:spLocks/>
            </p:cNvSpPr>
            <p:nvPr/>
          </p:nvSpPr>
          <p:spPr bwMode="auto">
            <a:xfrm>
              <a:off x="3853" y="1721"/>
              <a:ext cx="22" cy="17"/>
            </a:xfrm>
            <a:custGeom>
              <a:avLst/>
              <a:gdLst/>
              <a:ahLst/>
              <a:cxnLst>
                <a:cxn ang="0">
                  <a:pos x="28" y="9"/>
                </a:cxn>
                <a:cxn ang="0">
                  <a:pos x="16" y="21"/>
                </a:cxn>
                <a:cxn ang="0">
                  <a:pos x="0" y="13"/>
                </a:cxn>
                <a:cxn ang="0">
                  <a:pos x="8" y="0"/>
                </a:cxn>
                <a:cxn ang="0">
                  <a:pos x="28" y="9"/>
                </a:cxn>
                <a:cxn ang="0">
                  <a:pos x="28" y="9"/>
                </a:cxn>
              </a:cxnLst>
              <a:rect l="0" t="0" r="r" b="b"/>
              <a:pathLst>
                <a:path w="29" h="22">
                  <a:moveTo>
                    <a:pt x="28" y="9"/>
                  </a:moveTo>
                  <a:lnTo>
                    <a:pt x="16" y="21"/>
                  </a:lnTo>
                  <a:lnTo>
                    <a:pt x="0" y="13"/>
                  </a:lnTo>
                  <a:lnTo>
                    <a:pt x="8"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0" name="Freeform 180"/>
            <p:cNvSpPr>
              <a:spLocks/>
            </p:cNvSpPr>
            <p:nvPr/>
          </p:nvSpPr>
          <p:spPr bwMode="auto">
            <a:xfrm>
              <a:off x="3853" y="1721"/>
              <a:ext cx="22" cy="17"/>
            </a:xfrm>
            <a:custGeom>
              <a:avLst/>
              <a:gdLst/>
              <a:ahLst/>
              <a:cxnLst>
                <a:cxn ang="0">
                  <a:pos x="28" y="9"/>
                </a:cxn>
                <a:cxn ang="0">
                  <a:pos x="16" y="21"/>
                </a:cxn>
                <a:cxn ang="0">
                  <a:pos x="0" y="13"/>
                </a:cxn>
                <a:cxn ang="0">
                  <a:pos x="8" y="0"/>
                </a:cxn>
                <a:cxn ang="0">
                  <a:pos x="28" y="9"/>
                </a:cxn>
              </a:cxnLst>
              <a:rect l="0" t="0" r="r" b="b"/>
              <a:pathLst>
                <a:path w="29" h="22">
                  <a:moveTo>
                    <a:pt x="28" y="9"/>
                  </a:moveTo>
                  <a:lnTo>
                    <a:pt x="16" y="21"/>
                  </a:lnTo>
                  <a:lnTo>
                    <a:pt x="0" y="13"/>
                  </a:lnTo>
                  <a:lnTo>
                    <a:pt x="8"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1" name="Freeform 181"/>
            <p:cNvSpPr>
              <a:spLocks/>
            </p:cNvSpPr>
            <p:nvPr/>
          </p:nvSpPr>
          <p:spPr bwMode="auto">
            <a:xfrm>
              <a:off x="3859" y="1709"/>
              <a:ext cx="22" cy="17"/>
            </a:xfrm>
            <a:custGeom>
              <a:avLst/>
              <a:gdLst/>
              <a:ahLst/>
              <a:cxnLst>
                <a:cxn ang="0">
                  <a:pos x="28" y="8"/>
                </a:cxn>
                <a:cxn ang="0">
                  <a:pos x="24" y="21"/>
                </a:cxn>
                <a:cxn ang="0">
                  <a:pos x="0" y="12"/>
                </a:cxn>
                <a:cxn ang="0">
                  <a:pos x="8" y="0"/>
                </a:cxn>
                <a:cxn ang="0">
                  <a:pos x="28" y="8"/>
                </a:cxn>
                <a:cxn ang="0">
                  <a:pos x="28" y="8"/>
                </a:cxn>
              </a:cxnLst>
              <a:rect l="0" t="0" r="r" b="b"/>
              <a:pathLst>
                <a:path w="29" h="22">
                  <a:moveTo>
                    <a:pt x="28" y="8"/>
                  </a:moveTo>
                  <a:lnTo>
                    <a:pt x="24" y="21"/>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2" name="Freeform 182"/>
            <p:cNvSpPr>
              <a:spLocks/>
            </p:cNvSpPr>
            <p:nvPr/>
          </p:nvSpPr>
          <p:spPr bwMode="auto">
            <a:xfrm>
              <a:off x="3859" y="1709"/>
              <a:ext cx="22" cy="17"/>
            </a:xfrm>
            <a:custGeom>
              <a:avLst/>
              <a:gdLst/>
              <a:ahLst/>
              <a:cxnLst>
                <a:cxn ang="0">
                  <a:pos x="28" y="8"/>
                </a:cxn>
                <a:cxn ang="0">
                  <a:pos x="24" y="21"/>
                </a:cxn>
                <a:cxn ang="0">
                  <a:pos x="0" y="12"/>
                </a:cxn>
                <a:cxn ang="0">
                  <a:pos x="8" y="0"/>
                </a:cxn>
                <a:cxn ang="0">
                  <a:pos x="28" y="8"/>
                </a:cxn>
              </a:cxnLst>
              <a:rect l="0" t="0" r="r" b="b"/>
              <a:pathLst>
                <a:path w="29" h="22">
                  <a:moveTo>
                    <a:pt x="28" y="8"/>
                  </a:moveTo>
                  <a:lnTo>
                    <a:pt x="24" y="21"/>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3" name="Freeform 183"/>
            <p:cNvSpPr>
              <a:spLocks/>
            </p:cNvSpPr>
            <p:nvPr/>
          </p:nvSpPr>
          <p:spPr bwMode="auto">
            <a:xfrm>
              <a:off x="3868" y="1696"/>
              <a:ext cx="22" cy="17"/>
            </a:xfrm>
            <a:custGeom>
              <a:avLst/>
              <a:gdLst/>
              <a:ahLst/>
              <a:cxnLst>
                <a:cxn ang="0">
                  <a:pos x="28" y="9"/>
                </a:cxn>
                <a:cxn ang="0">
                  <a:pos x="20" y="21"/>
                </a:cxn>
                <a:cxn ang="0">
                  <a:pos x="0" y="13"/>
                </a:cxn>
                <a:cxn ang="0">
                  <a:pos x="12" y="0"/>
                </a:cxn>
                <a:cxn ang="0">
                  <a:pos x="28" y="9"/>
                </a:cxn>
                <a:cxn ang="0">
                  <a:pos x="28" y="9"/>
                </a:cxn>
              </a:cxnLst>
              <a:rect l="0" t="0" r="r" b="b"/>
              <a:pathLst>
                <a:path w="29" h="22">
                  <a:moveTo>
                    <a:pt x="28" y="9"/>
                  </a:moveTo>
                  <a:lnTo>
                    <a:pt x="20" y="21"/>
                  </a:lnTo>
                  <a:lnTo>
                    <a:pt x="0" y="13"/>
                  </a:lnTo>
                  <a:lnTo>
                    <a:pt x="12"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4" name="Freeform 184"/>
            <p:cNvSpPr>
              <a:spLocks/>
            </p:cNvSpPr>
            <p:nvPr/>
          </p:nvSpPr>
          <p:spPr bwMode="auto">
            <a:xfrm>
              <a:off x="3868" y="1696"/>
              <a:ext cx="22" cy="17"/>
            </a:xfrm>
            <a:custGeom>
              <a:avLst/>
              <a:gdLst/>
              <a:ahLst/>
              <a:cxnLst>
                <a:cxn ang="0">
                  <a:pos x="28" y="9"/>
                </a:cxn>
                <a:cxn ang="0">
                  <a:pos x="20" y="21"/>
                </a:cxn>
                <a:cxn ang="0">
                  <a:pos x="0" y="13"/>
                </a:cxn>
                <a:cxn ang="0">
                  <a:pos x="12" y="0"/>
                </a:cxn>
                <a:cxn ang="0">
                  <a:pos x="28" y="9"/>
                </a:cxn>
              </a:cxnLst>
              <a:rect l="0" t="0" r="r" b="b"/>
              <a:pathLst>
                <a:path w="29" h="22">
                  <a:moveTo>
                    <a:pt x="28" y="9"/>
                  </a:moveTo>
                  <a:lnTo>
                    <a:pt x="20" y="21"/>
                  </a:lnTo>
                  <a:lnTo>
                    <a:pt x="0" y="13"/>
                  </a:lnTo>
                  <a:lnTo>
                    <a:pt x="12"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5" name="Freeform 185"/>
            <p:cNvSpPr>
              <a:spLocks/>
            </p:cNvSpPr>
            <p:nvPr/>
          </p:nvSpPr>
          <p:spPr bwMode="auto">
            <a:xfrm>
              <a:off x="3877" y="1684"/>
              <a:ext cx="25" cy="16"/>
            </a:xfrm>
            <a:custGeom>
              <a:avLst/>
              <a:gdLst/>
              <a:ahLst/>
              <a:cxnLst>
                <a:cxn ang="0">
                  <a:pos x="32" y="8"/>
                </a:cxn>
                <a:cxn ang="0">
                  <a:pos x="20" y="20"/>
                </a:cxn>
                <a:cxn ang="0">
                  <a:pos x="0" y="12"/>
                </a:cxn>
                <a:cxn ang="0">
                  <a:pos x="8" y="0"/>
                </a:cxn>
                <a:cxn ang="0">
                  <a:pos x="32" y="8"/>
                </a:cxn>
                <a:cxn ang="0">
                  <a:pos x="32" y="8"/>
                </a:cxn>
              </a:cxnLst>
              <a:rect l="0" t="0" r="r" b="b"/>
              <a:pathLst>
                <a:path w="33" h="21">
                  <a:moveTo>
                    <a:pt x="32" y="8"/>
                  </a:moveTo>
                  <a:lnTo>
                    <a:pt x="20" y="20"/>
                  </a:lnTo>
                  <a:lnTo>
                    <a:pt x="0" y="12"/>
                  </a:lnTo>
                  <a:lnTo>
                    <a:pt x="8" y="0"/>
                  </a:lnTo>
                  <a:lnTo>
                    <a:pt x="32"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6" name="Freeform 186"/>
            <p:cNvSpPr>
              <a:spLocks/>
            </p:cNvSpPr>
            <p:nvPr/>
          </p:nvSpPr>
          <p:spPr bwMode="auto">
            <a:xfrm>
              <a:off x="3877" y="1684"/>
              <a:ext cx="25" cy="16"/>
            </a:xfrm>
            <a:custGeom>
              <a:avLst/>
              <a:gdLst/>
              <a:ahLst/>
              <a:cxnLst>
                <a:cxn ang="0">
                  <a:pos x="32" y="8"/>
                </a:cxn>
                <a:cxn ang="0">
                  <a:pos x="20" y="20"/>
                </a:cxn>
                <a:cxn ang="0">
                  <a:pos x="0" y="12"/>
                </a:cxn>
                <a:cxn ang="0">
                  <a:pos x="8" y="0"/>
                </a:cxn>
                <a:cxn ang="0">
                  <a:pos x="32" y="8"/>
                </a:cxn>
              </a:cxnLst>
              <a:rect l="0" t="0" r="r" b="b"/>
              <a:pathLst>
                <a:path w="33" h="21">
                  <a:moveTo>
                    <a:pt x="32" y="8"/>
                  </a:moveTo>
                  <a:lnTo>
                    <a:pt x="20" y="20"/>
                  </a:lnTo>
                  <a:lnTo>
                    <a:pt x="0" y="12"/>
                  </a:lnTo>
                  <a:lnTo>
                    <a:pt x="8" y="0"/>
                  </a:lnTo>
                  <a:lnTo>
                    <a:pt x="32"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7" name="Freeform 187"/>
            <p:cNvSpPr>
              <a:spLocks/>
            </p:cNvSpPr>
            <p:nvPr/>
          </p:nvSpPr>
          <p:spPr bwMode="auto">
            <a:xfrm>
              <a:off x="3886" y="1671"/>
              <a:ext cx="22" cy="17"/>
            </a:xfrm>
            <a:custGeom>
              <a:avLst/>
              <a:gdLst/>
              <a:ahLst/>
              <a:cxnLst>
                <a:cxn ang="0">
                  <a:pos x="28" y="8"/>
                </a:cxn>
                <a:cxn ang="0">
                  <a:pos x="20" y="21"/>
                </a:cxn>
                <a:cxn ang="0">
                  <a:pos x="0" y="13"/>
                </a:cxn>
                <a:cxn ang="0">
                  <a:pos x="8" y="0"/>
                </a:cxn>
                <a:cxn ang="0">
                  <a:pos x="28" y="8"/>
                </a:cxn>
                <a:cxn ang="0">
                  <a:pos x="28" y="8"/>
                </a:cxn>
              </a:cxnLst>
              <a:rect l="0" t="0" r="r" b="b"/>
              <a:pathLst>
                <a:path w="29" h="22">
                  <a:moveTo>
                    <a:pt x="28" y="8"/>
                  </a:moveTo>
                  <a:lnTo>
                    <a:pt x="20" y="21"/>
                  </a:lnTo>
                  <a:lnTo>
                    <a:pt x="0" y="13"/>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8" name="Freeform 188"/>
            <p:cNvSpPr>
              <a:spLocks/>
            </p:cNvSpPr>
            <p:nvPr/>
          </p:nvSpPr>
          <p:spPr bwMode="auto">
            <a:xfrm>
              <a:off x="3886" y="1671"/>
              <a:ext cx="22" cy="17"/>
            </a:xfrm>
            <a:custGeom>
              <a:avLst/>
              <a:gdLst/>
              <a:ahLst/>
              <a:cxnLst>
                <a:cxn ang="0">
                  <a:pos x="28" y="8"/>
                </a:cxn>
                <a:cxn ang="0">
                  <a:pos x="20" y="21"/>
                </a:cxn>
                <a:cxn ang="0">
                  <a:pos x="0" y="13"/>
                </a:cxn>
                <a:cxn ang="0">
                  <a:pos x="8" y="0"/>
                </a:cxn>
                <a:cxn ang="0">
                  <a:pos x="28" y="8"/>
                </a:cxn>
              </a:cxnLst>
              <a:rect l="0" t="0" r="r" b="b"/>
              <a:pathLst>
                <a:path w="29" h="22">
                  <a:moveTo>
                    <a:pt x="28" y="8"/>
                  </a:moveTo>
                  <a:lnTo>
                    <a:pt x="20" y="21"/>
                  </a:lnTo>
                  <a:lnTo>
                    <a:pt x="0" y="13"/>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89" name="Freeform 189"/>
            <p:cNvSpPr>
              <a:spLocks/>
            </p:cNvSpPr>
            <p:nvPr/>
          </p:nvSpPr>
          <p:spPr bwMode="auto">
            <a:xfrm>
              <a:off x="3896" y="1659"/>
              <a:ext cx="22" cy="16"/>
            </a:xfrm>
            <a:custGeom>
              <a:avLst/>
              <a:gdLst/>
              <a:ahLst/>
              <a:cxnLst>
                <a:cxn ang="0">
                  <a:pos x="28" y="8"/>
                </a:cxn>
                <a:cxn ang="0">
                  <a:pos x="20" y="20"/>
                </a:cxn>
                <a:cxn ang="0">
                  <a:pos x="0" y="8"/>
                </a:cxn>
                <a:cxn ang="0">
                  <a:pos x="8" y="0"/>
                </a:cxn>
                <a:cxn ang="0">
                  <a:pos x="28" y="8"/>
                </a:cxn>
                <a:cxn ang="0">
                  <a:pos x="28" y="8"/>
                </a:cxn>
              </a:cxnLst>
              <a:rect l="0" t="0" r="r" b="b"/>
              <a:pathLst>
                <a:path w="29" h="21">
                  <a:moveTo>
                    <a:pt x="28" y="8"/>
                  </a:moveTo>
                  <a:lnTo>
                    <a:pt x="20" y="20"/>
                  </a:lnTo>
                  <a:lnTo>
                    <a:pt x="0" y="8"/>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0" name="Freeform 190"/>
            <p:cNvSpPr>
              <a:spLocks/>
            </p:cNvSpPr>
            <p:nvPr/>
          </p:nvSpPr>
          <p:spPr bwMode="auto">
            <a:xfrm>
              <a:off x="3896" y="1659"/>
              <a:ext cx="22" cy="16"/>
            </a:xfrm>
            <a:custGeom>
              <a:avLst/>
              <a:gdLst/>
              <a:ahLst/>
              <a:cxnLst>
                <a:cxn ang="0">
                  <a:pos x="28" y="8"/>
                </a:cxn>
                <a:cxn ang="0">
                  <a:pos x="20" y="20"/>
                </a:cxn>
                <a:cxn ang="0">
                  <a:pos x="0" y="8"/>
                </a:cxn>
                <a:cxn ang="0">
                  <a:pos x="8" y="0"/>
                </a:cxn>
                <a:cxn ang="0">
                  <a:pos x="28" y="8"/>
                </a:cxn>
              </a:cxnLst>
              <a:rect l="0" t="0" r="r" b="b"/>
              <a:pathLst>
                <a:path w="29" h="21">
                  <a:moveTo>
                    <a:pt x="28" y="8"/>
                  </a:moveTo>
                  <a:lnTo>
                    <a:pt x="20" y="20"/>
                  </a:lnTo>
                  <a:lnTo>
                    <a:pt x="0" y="8"/>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1" name="Freeform 191"/>
            <p:cNvSpPr>
              <a:spLocks/>
            </p:cNvSpPr>
            <p:nvPr/>
          </p:nvSpPr>
          <p:spPr bwMode="auto">
            <a:xfrm>
              <a:off x="3902" y="1646"/>
              <a:ext cx="25" cy="16"/>
            </a:xfrm>
            <a:custGeom>
              <a:avLst/>
              <a:gdLst/>
              <a:ahLst/>
              <a:cxnLst>
                <a:cxn ang="0">
                  <a:pos x="32" y="8"/>
                </a:cxn>
                <a:cxn ang="0">
                  <a:pos x="24" y="21"/>
                </a:cxn>
                <a:cxn ang="0">
                  <a:pos x="0" y="12"/>
                </a:cxn>
                <a:cxn ang="0">
                  <a:pos x="12" y="0"/>
                </a:cxn>
                <a:cxn ang="0">
                  <a:pos x="32" y="8"/>
                </a:cxn>
                <a:cxn ang="0">
                  <a:pos x="32" y="8"/>
                </a:cxn>
              </a:cxnLst>
              <a:rect l="0" t="0" r="r" b="b"/>
              <a:pathLst>
                <a:path w="33" h="22">
                  <a:moveTo>
                    <a:pt x="32" y="8"/>
                  </a:moveTo>
                  <a:lnTo>
                    <a:pt x="24" y="21"/>
                  </a:lnTo>
                  <a:lnTo>
                    <a:pt x="0" y="12"/>
                  </a:lnTo>
                  <a:lnTo>
                    <a:pt x="12" y="0"/>
                  </a:lnTo>
                  <a:lnTo>
                    <a:pt x="32"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2" name="Freeform 192"/>
            <p:cNvSpPr>
              <a:spLocks/>
            </p:cNvSpPr>
            <p:nvPr/>
          </p:nvSpPr>
          <p:spPr bwMode="auto">
            <a:xfrm>
              <a:off x="3902" y="1646"/>
              <a:ext cx="25" cy="16"/>
            </a:xfrm>
            <a:custGeom>
              <a:avLst/>
              <a:gdLst/>
              <a:ahLst/>
              <a:cxnLst>
                <a:cxn ang="0">
                  <a:pos x="32" y="8"/>
                </a:cxn>
                <a:cxn ang="0">
                  <a:pos x="24" y="21"/>
                </a:cxn>
                <a:cxn ang="0">
                  <a:pos x="0" y="12"/>
                </a:cxn>
                <a:cxn ang="0">
                  <a:pos x="12" y="0"/>
                </a:cxn>
                <a:cxn ang="0">
                  <a:pos x="32" y="8"/>
                </a:cxn>
              </a:cxnLst>
              <a:rect l="0" t="0" r="r" b="b"/>
              <a:pathLst>
                <a:path w="33" h="22">
                  <a:moveTo>
                    <a:pt x="32" y="8"/>
                  </a:moveTo>
                  <a:lnTo>
                    <a:pt x="24" y="21"/>
                  </a:lnTo>
                  <a:lnTo>
                    <a:pt x="0" y="12"/>
                  </a:lnTo>
                  <a:lnTo>
                    <a:pt x="12" y="0"/>
                  </a:lnTo>
                  <a:lnTo>
                    <a:pt x="32"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3" name="Freeform 193"/>
            <p:cNvSpPr>
              <a:spLocks/>
            </p:cNvSpPr>
            <p:nvPr/>
          </p:nvSpPr>
          <p:spPr bwMode="auto">
            <a:xfrm>
              <a:off x="3707" y="1718"/>
              <a:ext cx="25" cy="17"/>
            </a:xfrm>
            <a:custGeom>
              <a:avLst/>
              <a:gdLst/>
              <a:ahLst/>
              <a:cxnLst>
                <a:cxn ang="0">
                  <a:pos x="32" y="9"/>
                </a:cxn>
                <a:cxn ang="0">
                  <a:pos x="20" y="21"/>
                </a:cxn>
                <a:cxn ang="0">
                  <a:pos x="0" y="13"/>
                </a:cxn>
                <a:cxn ang="0">
                  <a:pos x="8" y="0"/>
                </a:cxn>
                <a:cxn ang="0">
                  <a:pos x="32" y="9"/>
                </a:cxn>
                <a:cxn ang="0">
                  <a:pos x="32" y="9"/>
                </a:cxn>
              </a:cxnLst>
              <a:rect l="0" t="0" r="r" b="b"/>
              <a:pathLst>
                <a:path w="33" h="22">
                  <a:moveTo>
                    <a:pt x="32" y="9"/>
                  </a:moveTo>
                  <a:lnTo>
                    <a:pt x="20" y="21"/>
                  </a:lnTo>
                  <a:lnTo>
                    <a:pt x="0" y="13"/>
                  </a:lnTo>
                  <a:lnTo>
                    <a:pt x="8" y="0"/>
                  </a:lnTo>
                  <a:lnTo>
                    <a:pt x="32"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4" name="Freeform 194"/>
            <p:cNvSpPr>
              <a:spLocks/>
            </p:cNvSpPr>
            <p:nvPr/>
          </p:nvSpPr>
          <p:spPr bwMode="auto">
            <a:xfrm>
              <a:off x="3707" y="1718"/>
              <a:ext cx="25" cy="17"/>
            </a:xfrm>
            <a:custGeom>
              <a:avLst/>
              <a:gdLst/>
              <a:ahLst/>
              <a:cxnLst>
                <a:cxn ang="0">
                  <a:pos x="32" y="9"/>
                </a:cxn>
                <a:cxn ang="0">
                  <a:pos x="20" y="21"/>
                </a:cxn>
                <a:cxn ang="0">
                  <a:pos x="0" y="13"/>
                </a:cxn>
                <a:cxn ang="0">
                  <a:pos x="8" y="0"/>
                </a:cxn>
                <a:cxn ang="0">
                  <a:pos x="32" y="9"/>
                </a:cxn>
              </a:cxnLst>
              <a:rect l="0" t="0" r="r" b="b"/>
              <a:pathLst>
                <a:path w="33" h="22">
                  <a:moveTo>
                    <a:pt x="32" y="9"/>
                  </a:moveTo>
                  <a:lnTo>
                    <a:pt x="20" y="21"/>
                  </a:lnTo>
                  <a:lnTo>
                    <a:pt x="0" y="13"/>
                  </a:lnTo>
                  <a:lnTo>
                    <a:pt x="8" y="0"/>
                  </a:lnTo>
                  <a:lnTo>
                    <a:pt x="32"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5" name="Freeform 195"/>
            <p:cNvSpPr>
              <a:spLocks/>
            </p:cNvSpPr>
            <p:nvPr/>
          </p:nvSpPr>
          <p:spPr bwMode="auto">
            <a:xfrm>
              <a:off x="3719" y="1703"/>
              <a:ext cx="22" cy="16"/>
            </a:xfrm>
            <a:custGeom>
              <a:avLst/>
              <a:gdLst/>
              <a:ahLst/>
              <a:cxnLst>
                <a:cxn ang="0">
                  <a:pos x="28" y="12"/>
                </a:cxn>
                <a:cxn ang="0">
                  <a:pos x="16" y="20"/>
                </a:cxn>
                <a:cxn ang="0">
                  <a:pos x="0" y="16"/>
                </a:cxn>
                <a:cxn ang="0">
                  <a:pos x="8" y="0"/>
                </a:cxn>
                <a:cxn ang="0">
                  <a:pos x="28" y="12"/>
                </a:cxn>
                <a:cxn ang="0">
                  <a:pos x="28" y="12"/>
                </a:cxn>
              </a:cxnLst>
              <a:rect l="0" t="0" r="r" b="b"/>
              <a:pathLst>
                <a:path w="29" h="21">
                  <a:moveTo>
                    <a:pt x="28" y="12"/>
                  </a:moveTo>
                  <a:lnTo>
                    <a:pt x="16" y="20"/>
                  </a:lnTo>
                  <a:lnTo>
                    <a:pt x="0" y="16"/>
                  </a:lnTo>
                  <a:lnTo>
                    <a:pt x="8" y="0"/>
                  </a:lnTo>
                  <a:lnTo>
                    <a:pt x="2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6" name="Freeform 196"/>
            <p:cNvSpPr>
              <a:spLocks/>
            </p:cNvSpPr>
            <p:nvPr/>
          </p:nvSpPr>
          <p:spPr bwMode="auto">
            <a:xfrm>
              <a:off x="3719" y="1703"/>
              <a:ext cx="22" cy="16"/>
            </a:xfrm>
            <a:custGeom>
              <a:avLst/>
              <a:gdLst/>
              <a:ahLst/>
              <a:cxnLst>
                <a:cxn ang="0">
                  <a:pos x="28" y="12"/>
                </a:cxn>
                <a:cxn ang="0">
                  <a:pos x="16" y="20"/>
                </a:cxn>
                <a:cxn ang="0">
                  <a:pos x="0" y="16"/>
                </a:cxn>
                <a:cxn ang="0">
                  <a:pos x="8" y="0"/>
                </a:cxn>
                <a:cxn ang="0">
                  <a:pos x="28" y="12"/>
                </a:cxn>
              </a:cxnLst>
              <a:rect l="0" t="0" r="r" b="b"/>
              <a:pathLst>
                <a:path w="29" h="21">
                  <a:moveTo>
                    <a:pt x="28" y="12"/>
                  </a:moveTo>
                  <a:lnTo>
                    <a:pt x="16" y="20"/>
                  </a:lnTo>
                  <a:lnTo>
                    <a:pt x="0" y="16"/>
                  </a:lnTo>
                  <a:lnTo>
                    <a:pt x="8" y="0"/>
                  </a:lnTo>
                  <a:lnTo>
                    <a:pt x="2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7" name="Freeform 197"/>
            <p:cNvSpPr>
              <a:spLocks/>
            </p:cNvSpPr>
            <p:nvPr/>
          </p:nvSpPr>
          <p:spPr bwMode="auto">
            <a:xfrm>
              <a:off x="3728" y="1690"/>
              <a:ext cx="22" cy="17"/>
            </a:xfrm>
            <a:custGeom>
              <a:avLst/>
              <a:gdLst/>
              <a:ahLst/>
              <a:cxnLst>
                <a:cxn ang="0">
                  <a:pos x="28" y="12"/>
                </a:cxn>
                <a:cxn ang="0">
                  <a:pos x="20" y="21"/>
                </a:cxn>
                <a:cxn ang="0">
                  <a:pos x="0" y="17"/>
                </a:cxn>
                <a:cxn ang="0">
                  <a:pos x="8" y="0"/>
                </a:cxn>
                <a:cxn ang="0">
                  <a:pos x="28" y="12"/>
                </a:cxn>
                <a:cxn ang="0">
                  <a:pos x="28" y="12"/>
                </a:cxn>
              </a:cxnLst>
              <a:rect l="0" t="0" r="r" b="b"/>
              <a:pathLst>
                <a:path w="29" h="22">
                  <a:moveTo>
                    <a:pt x="28" y="12"/>
                  </a:moveTo>
                  <a:lnTo>
                    <a:pt x="20" y="21"/>
                  </a:lnTo>
                  <a:lnTo>
                    <a:pt x="0" y="17"/>
                  </a:lnTo>
                  <a:lnTo>
                    <a:pt x="8" y="0"/>
                  </a:lnTo>
                  <a:lnTo>
                    <a:pt x="2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8" name="Freeform 198"/>
            <p:cNvSpPr>
              <a:spLocks/>
            </p:cNvSpPr>
            <p:nvPr/>
          </p:nvSpPr>
          <p:spPr bwMode="auto">
            <a:xfrm>
              <a:off x="3728" y="1690"/>
              <a:ext cx="22" cy="17"/>
            </a:xfrm>
            <a:custGeom>
              <a:avLst/>
              <a:gdLst/>
              <a:ahLst/>
              <a:cxnLst>
                <a:cxn ang="0">
                  <a:pos x="28" y="12"/>
                </a:cxn>
                <a:cxn ang="0">
                  <a:pos x="20" y="21"/>
                </a:cxn>
                <a:cxn ang="0">
                  <a:pos x="0" y="17"/>
                </a:cxn>
                <a:cxn ang="0">
                  <a:pos x="8" y="0"/>
                </a:cxn>
                <a:cxn ang="0">
                  <a:pos x="28" y="12"/>
                </a:cxn>
              </a:cxnLst>
              <a:rect l="0" t="0" r="r" b="b"/>
              <a:pathLst>
                <a:path w="29" h="22">
                  <a:moveTo>
                    <a:pt x="28" y="12"/>
                  </a:moveTo>
                  <a:lnTo>
                    <a:pt x="20" y="21"/>
                  </a:lnTo>
                  <a:lnTo>
                    <a:pt x="0" y="17"/>
                  </a:lnTo>
                  <a:lnTo>
                    <a:pt x="8" y="0"/>
                  </a:lnTo>
                  <a:lnTo>
                    <a:pt x="28"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799" name="Freeform 199"/>
            <p:cNvSpPr>
              <a:spLocks/>
            </p:cNvSpPr>
            <p:nvPr/>
          </p:nvSpPr>
          <p:spPr bwMode="auto">
            <a:xfrm>
              <a:off x="3737" y="1677"/>
              <a:ext cx="23" cy="20"/>
            </a:xfrm>
            <a:custGeom>
              <a:avLst/>
              <a:gdLst/>
              <a:ahLst/>
              <a:cxnLst>
                <a:cxn ang="0">
                  <a:pos x="28" y="13"/>
                </a:cxn>
                <a:cxn ang="0">
                  <a:pos x="20" y="25"/>
                </a:cxn>
                <a:cxn ang="0">
                  <a:pos x="0" y="17"/>
                </a:cxn>
                <a:cxn ang="0">
                  <a:pos x="8" y="0"/>
                </a:cxn>
                <a:cxn ang="0">
                  <a:pos x="28" y="13"/>
                </a:cxn>
                <a:cxn ang="0">
                  <a:pos x="28" y="13"/>
                </a:cxn>
              </a:cxnLst>
              <a:rect l="0" t="0" r="r" b="b"/>
              <a:pathLst>
                <a:path w="29" h="26">
                  <a:moveTo>
                    <a:pt x="28" y="13"/>
                  </a:moveTo>
                  <a:lnTo>
                    <a:pt x="20" y="25"/>
                  </a:lnTo>
                  <a:lnTo>
                    <a:pt x="0" y="17"/>
                  </a:lnTo>
                  <a:lnTo>
                    <a:pt x="8" y="0"/>
                  </a:lnTo>
                  <a:lnTo>
                    <a:pt x="28"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0" name="Freeform 200"/>
            <p:cNvSpPr>
              <a:spLocks/>
            </p:cNvSpPr>
            <p:nvPr/>
          </p:nvSpPr>
          <p:spPr bwMode="auto">
            <a:xfrm>
              <a:off x="3737" y="1677"/>
              <a:ext cx="23" cy="20"/>
            </a:xfrm>
            <a:custGeom>
              <a:avLst/>
              <a:gdLst/>
              <a:ahLst/>
              <a:cxnLst>
                <a:cxn ang="0">
                  <a:pos x="28" y="13"/>
                </a:cxn>
                <a:cxn ang="0">
                  <a:pos x="20" y="25"/>
                </a:cxn>
                <a:cxn ang="0">
                  <a:pos x="0" y="17"/>
                </a:cxn>
                <a:cxn ang="0">
                  <a:pos x="8" y="0"/>
                </a:cxn>
                <a:cxn ang="0">
                  <a:pos x="28" y="13"/>
                </a:cxn>
              </a:cxnLst>
              <a:rect l="0" t="0" r="r" b="b"/>
              <a:pathLst>
                <a:path w="29" h="26">
                  <a:moveTo>
                    <a:pt x="28" y="13"/>
                  </a:moveTo>
                  <a:lnTo>
                    <a:pt x="20" y="25"/>
                  </a:lnTo>
                  <a:lnTo>
                    <a:pt x="0" y="17"/>
                  </a:lnTo>
                  <a:lnTo>
                    <a:pt x="8" y="0"/>
                  </a:lnTo>
                  <a:lnTo>
                    <a:pt x="28"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1" name="Freeform 201"/>
            <p:cNvSpPr>
              <a:spLocks/>
            </p:cNvSpPr>
            <p:nvPr/>
          </p:nvSpPr>
          <p:spPr bwMode="auto">
            <a:xfrm>
              <a:off x="3744" y="1665"/>
              <a:ext cx="25" cy="16"/>
            </a:xfrm>
            <a:custGeom>
              <a:avLst/>
              <a:gdLst/>
              <a:ahLst/>
              <a:cxnLst>
                <a:cxn ang="0">
                  <a:pos x="32" y="12"/>
                </a:cxn>
                <a:cxn ang="0">
                  <a:pos x="24" y="21"/>
                </a:cxn>
                <a:cxn ang="0">
                  <a:pos x="0" y="16"/>
                </a:cxn>
                <a:cxn ang="0">
                  <a:pos x="12" y="0"/>
                </a:cxn>
                <a:cxn ang="0">
                  <a:pos x="32" y="12"/>
                </a:cxn>
                <a:cxn ang="0">
                  <a:pos x="32" y="12"/>
                </a:cxn>
              </a:cxnLst>
              <a:rect l="0" t="0" r="r" b="b"/>
              <a:pathLst>
                <a:path w="33" h="22">
                  <a:moveTo>
                    <a:pt x="32" y="12"/>
                  </a:moveTo>
                  <a:lnTo>
                    <a:pt x="24" y="21"/>
                  </a:lnTo>
                  <a:lnTo>
                    <a:pt x="0" y="16"/>
                  </a:lnTo>
                  <a:lnTo>
                    <a:pt x="12" y="0"/>
                  </a:lnTo>
                  <a:lnTo>
                    <a:pt x="32"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2" name="Freeform 202"/>
            <p:cNvSpPr>
              <a:spLocks/>
            </p:cNvSpPr>
            <p:nvPr/>
          </p:nvSpPr>
          <p:spPr bwMode="auto">
            <a:xfrm>
              <a:off x="3744" y="1665"/>
              <a:ext cx="25" cy="16"/>
            </a:xfrm>
            <a:custGeom>
              <a:avLst/>
              <a:gdLst/>
              <a:ahLst/>
              <a:cxnLst>
                <a:cxn ang="0">
                  <a:pos x="32" y="12"/>
                </a:cxn>
                <a:cxn ang="0">
                  <a:pos x="24" y="21"/>
                </a:cxn>
                <a:cxn ang="0">
                  <a:pos x="0" y="16"/>
                </a:cxn>
                <a:cxn ang="0">
                  <a:pos x="12" y="0"/>
                </a:cxn>
                <a:cxn ang="0">
                  <a:pos x="32" y="12"/>
                </a:cxn>
              </a:cxnLst>
              <a:rect l="0" t="0" r="r" b="b"/>
              <a:pathLst>
                <a:path w="33" h="22">
                  <a:moveTo>
                    <a:pt x="32" y="12"/>
                  </a:moveTo>
                  <a:lnTo>
                    <a:pt x="24" y="21"/>
                  </a:lnTo>
                  <a:lnTo>
                    <a:pt x="0" y="16"/>
                  </a:lnTo>
                  <a:lnTo>
                    <a:pt x="12" y="0"/>
                  </a:lnTo>
                  <a:lnTo>
                    <a:pt x="32"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3" name="Freeform 203"/>
            <p:cNvSpPr>
              <a:spLocks/>
            </p:cNvSpPr>
            <p:nvPr/>
          </p:nvSpPr>
          <p:spPr bwMode="auto">
            <a:xfrm>
              <a:off x="3756" y="1652"/>
              <a:ext cx="22" cy="16"/>
            </a:xfrm>
            <a:custGeom>
              <a:avLst/>
              <a:gdLst/>
              <a:ahLst/>
              <a:cxnLst>
                <a:cxn ang="0">
                  <a:pos x="28" y="9"/>
                </a:cxn>
                <a:cxn ang="0">
                  <a:pos x="16" y="21"/>
                </a:cxn>
                <a:cxn ang="0">
                  <a:pos x="0" y="17"/>
                </a:cxn>
                <a:cxn ang="0">
                  <a:pos x="8" y="0"/>
                </a:cxn>
                <a:cxn ang="0">
                  <a:pos x="28" y="9"/>
                </a:cxn>
                <a:cxn ang="0">
                  <a:pos x="28" y="9"/>
                </a:cxn>
              </a:cxnLst>
              <a:rect l="0" t="0" r="r" b="b"/>
              <a:pathLst>
                <a:path w="29" h="22">
                  <a:moveTo>
                    <a:pt x="28" y="9"/>
                  </a:moveTo>
                  <a:lnTo>
                    <a:pt x="16" y="21"/>
                  </a:lnTo>
                  <a:lnTo>
                    <a:pt x="0" y="17"/>
                  </a:lnTo>
                  <a:lnTo>
                    <a:pt x="8"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4" name="Freeform 204"/>
            <p:cNvSpPr>
              <a:spLocks/>
            </p:cNvSpPr>
            <p:nvPr/>
          </p:nvSpPr>
          <p:spPr bwMode="auto">
            <a:xfrm>
              <a:off x="3756" y="1652"/>
              <a:ext cx="22" cy="16"/>
            </a:xfrm>
            <a:custGeom>
              <a:avLst/>
              <a:gdLst/>
              <a:ahLst/>
              <a:cxnLst>
                <a:cxn ang="0">
                  <a:pos x="28" y="9"/>
                </a:cxn>
                <a:cxn ang="0">
                  <a:pos x="16" y="21"/>
                </a:cxn>
                <a:cxn ang="0">
                  <a:pos x="0" y="17"/>
                </a:cxn>
                <a:cxn ang="0">
                  <a:pos x="8" y="0"/>
                </a:cxn>
                <a:cxn ang="0">
                  <a:pos x="28" y="9"/>
                </a:cxn>
              </a:cxnLst>
              <a:rect l="0" t="0" r="r" b="b"/>
              <a:pathLst>
                <a:path w="29" h="22">
                  <a:moveTo>
                    <a:pt x="28" y="9"/>
                  </a:moveTo>
                  <a:lnTo>
                    <a:pt x="16" y="21"/>
                  </a:lnTo>
                  <a:lnTo>
                    <a:pt x="0" y="17"/>
                  </a:lnTo>
                  <a:lnTo>
                    <a:pt x="8" y="0"/>
                  </a:lnTo>
                  <a:lnTo>
                    <a:pt x="28" y="9"/>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5" name="Freeform 205"/>
            <p:cNvSpPr>
              <a:spLocks/>
            </p:cNvSpPr>
            <p:nvPr/>
          </p:nvSpPr>
          <p:spPr bwMode="auto">
            <a:xfrm>
              <a:off x="3765" y="1639"/>
              <a:ext cx="19" cy="16"/>
            </a:xfrm>
            <a:custGeom>
              <a:avLst/>
              <a:gdLst/>
              <a:ahLst/>
              <a:cxnLst>
                <a:cxn ang="0">
                  <a:pos x="24" y="12"/>
                </a:cxn>
                <a:cxn ang="0">
                  <a:pos x="20" y="20"/>
                </a:cxn>
                <a:cxn ang="0">
                  <a:pos x="0" y="16"/>
                </a:cxn>
                <a:cxn ang="0">
                  <a:pos x="4" y="0"/>
                </a:cxn>
                <a:cxn ang="0">
                  <a:pos x="24" y="12"/>
                </a:cxn>
                <a:cxn ang="0">
                  <a:pos x="24" y="12"/>
                </a:cxn>
              </a:cxnLst>
              <a:rect l="0" t="0" r="r" b="b"/>
              <a:pathLst>
                <a:path w="25" h="21">
                  <a:moveTo>
                    <a:pt x="24" y="12"/>
                  </a:moveTo>
                  <a:lnTo>
                    <a:pt x="20" y="20"/>
                  </a:lnTo>
                  <a:lnTo>
                    <a:pt x="0" y="16"/>
                  </a:lnTo>
                  <a:lnTo>
                    <a:pt x="4" y="0"/>
                  </a:lnTo>
                  <a:lnTo>
                    <a:pt x="24"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6" name="Freeform 206"/>
            <p:cNvSpPr>
              <a:spLocks/>
            </p:cNvSpPr>
            <p:nvPr/>
          </p:nvSpPr>
          <p:spPr bwMode="auto">
            <a:xfrm>
              <a:off x="3765" y="1639"/>
              <a:ext cx="19" cy="16"/>
            </a:xfrm>
            <a:custGeom>
              <a:avLst/>
              <a:gdLst/>
              <a:ahLst/>
              <a:cxnLst>
                <a:cxn ang="0">
                  <a:pos x="24" y="12"/>
                </a:cxn>
                <a:cxn ang="0">
                  <a:pos x="20" y="20"/>
                </a:cxn>
                <a:cxn ang="0">
                  <a:pos x="0" y="16"/>
                </a:cxn>
                <a:cxn ang="0">
                  <a:pos x="4" y="0"/>
                </a:cxn>
                <a:cxn ang="0">
                  <a:pos x="24" y="12"/>
                </a:cxn>
              </a:cxnLst>
              <a:rect l="0" t="0" r="r" b="b"/>
              <a:pathLst>
                <a:path w="25" h="21">
                  <a:moveTo>
                    <a:pt x="24" y="12"/>
                  </a:moveTo>
                  <a:lnTo>
                    <a:pt x="20" y="20"/>
                  </a:lnTo>
                  <a:lnTo>
                    <a:pt x="0" y="16"/>
                  </a:lnTo>
                  <a:lnTo>
                    <a:pt x="4" y="0"/>
                  </a:lnTo>
                  <a:lnTo>
                    <a:pt x="24" y="12"/>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7" name="Freeform 207"/>
            <p:cNvSpPr>
              <a:spLocks/>
            </p:cNvSpPr>
            <p:nvPr/>
          </p:nvSpPr>
          <p:spPr bwMode="auto">
            <a:xfrm>
              <a:off x="3768" y="1626"/>
              <a:ext cx="25" cy="20"/>
            </a:xfrm>
            <a:custGeom>
              <a:avLst/>
              <a:gdLst/>
              <a:ahLst/>
              <a:cxnLst>
                <a:cxn ang="0">
                  <a:pos x="32" y="13"/>
                </a:cxn>
                <a:cxn ang="0">
                  <a:pos x="24" y="25"/>
                </a:cxn>
                <a:cxn ang="0">
                  <a:pos x="0" y="17"/>
                </a:cxn>
                <a:cxn ang="0">
                  <a:pos x="12" y="0"/>
                </a:cxn>
                <a:cxn ang="0">
                  <a:pos x="32" y="13"/>
                </a:cxn>
                <a:cxn ang="0">
                  <a:pos x="32" y="13"/>
                </a:cxn>
              </a:cxnLst>
              <a:rect l="0" t="0" r="r" b="b"/>
              <a:pathLst>
                <a:path w="33" h="26">
                  <a:moveTo>
                    <a:pt x="32" y="13"/>
                  </a:moveTo>
                  <a:lnTo>
                    <a:pt x="24" y="25"/>
                  </a:lnTo>
                  <a:lnTo>
                    <a:pt x="0" y="17"/>
                  </a:lnTo>
                  <a:lnTo>
                    <a:pt x="12" y="0"/>
                  </a:lnTo>
                  <a:lnTo>
                    <a:pt x="32"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8" name="Freeform 208"/>
            <p:cNvSpPr>
              <a:spLocks/>
            </p:cNvSpPr>
            <p:nvPr/>
          </p:nvSpPr>
          <p:spPr bwMode="auto">
            <a:xfrm>
              <a:off x="3768" y="1626"/>
              <a:ext cx="25" cy="20"/>
            </a:xfrm>
            <a:custGeom>
              <a:avLst/>
              <a:gdLst/>
              <a:ahLst/>
              <a:cxnLst>
                <a:cxn ang="0">
                  <a:pos x="32" y="13"/>
                </a:cxn>
                <a:cxn ang="0">
                  <a:pos x="24" y="25"/>
                </a:cxn>
                <a:cxn ang="0">
                  <a:pos x="0" y="17"/>
                </a:cxn>
                <a:cxn ang="0">
                  <a:pos x="12" y="0"/>
                </a:cxn>
                <a:cxn ang="0">
                  <a:pos x="32" y="13"/>
                </a:cxn>
              </a:cxnLst>
              <a:rect l="0" t="0" r="r" b="b"/>
              <a:pathLst>
                <a:path w="33" h="26">
                  <a:moveTo>
                    <a:pt x="32" y="13"/>
                  </a:moveTo>
                  <a:lnTo>
                    <a:pt x="24" y="25"/>
                  </a:lnTo>
                  <a:lnTo>
                    <a:pt x="0" y="17"/>
                  </a:lnTo>
                  <a:lnTo>
                    <a:pt x="12" y="0"/>
                  </a:lnTo>
                  <a:lnTo>
                    <a:pt x="32" y="13"/>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09" name="Freeform 209"/>
            <p:cNvSpPr>
              <a:spLocks/>
            </p:cNvSpPr>
            <p:nvPr/>
          </p:nvSpPr>
          <p:spPr bwMode="auto">
            <a:xfrm>
              <a:off x="3780" y="1617"/>
              <a:ext cx="22" cy="16"/>
            </a:xfrm>
            <a:custGeom>
              <a:avLst/>
              <a:gdLst/>
              <a:ahLst/>
              <a:cxnLst>
                <a:cxn ang="0">
                  <a:pos x="28" y="8"/>
                </a:cxn>
                <a:cxn ang="0">
                  <a:pos x="16" y="20"/>
                </a:cxn>
                <a:cxn ang="0">
                  <a:pos x="0" y="12"/>
                </a:cxn>
                <a:cxn ang="0">
                  <a:pos x="8" y="0"/>
                </a:cxn>
                <a:cxn ang="0">
                  <a:pos x="28" y="8"/>
                </a:cxn>
                <a:cxn ang="0">
                  <a:pos x="28" y="8"/>
                </a:cxn>
              </a:cxnLst>
              <a:rect l="0" t="0" r="r" b="b"/>
              <a:pathLst>
                <a:path w="29" h="21">
                  <a:moveTo>
                    <a:pt x="28" y="8"/>
                  </a:moveTo>
                  <a:lnTo>
                    <a:pt x="16" y="20"/>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0" name="Freeform 210"/>
            <p:cNvSpPr>
              <a:spLocks/>
            </p:cNvSpPr>
            <p:nvPr/>
          </p:nvSpPr>
          <p:spPr bwMode="auto">
            <a:xfrm>
              <a:off x="3780" y="1617"/>
              <a:ext cx="22" cy="16"/>
            </a:xfrm>
            <a:custGeom>
              <a:avLst/>
              <a:gdLst/>
              <a:ahLst/>
              <a:cxnLst>
                <a:cxn ang="0">
                  <a:pos x="28" y="8"/>
                </a:cxn>
                <a:cxn ang="0">
                  <a:pos x="16" y="20"/>
                </a:cxn>
                <a:cxn ang="0">
                  <a:pos x="0" y="12"/>
                </a:cxn>
                <a:cxn ang="0">
                  <a:pos x="8" y="0"/>
                </a:cxn>
                <a:cxn ang="0">
                  <a:pos x="28" y="8"/>
                </a:cxn>
              </a:cxnLst>
              <a:rect l="0" t="0" r="r" b="b"/>
              <a:pathLst>
                <a:path w="29" h="21">
                  <a:moveTo>
                    <a:pt x="28" y="8"/>
                  </a:moveTo>
                  <a:lnTo>
                    <a:pt x="16" y="20"/>
                  </a:lnTo>
                  <a:lnTo>
                    <a:pt x="0" y="12"/>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1" name="Freeform 211"/>
            <p:cNvSpPr>
              <a:spLocks/>
            </p:cNvSpPr>
            <p:nvPr/>
          </p:nvSpPr>
          <p:spPr bwMode="auto">
            <a:xfrm>
              <a:off x="3786" y="1604"/>
              <a:ext cx="22" cy="17"/>
            </a:xfrm>
            <a:custGeom>
              <a:avLst/>
              <a:gdLst/>
              <a:ahLst/>
              <a:cxnLst>
                <a:cxn ang="0">
                  <a:pos x="28" y="8"/>
                </a:cxn>
                <a:cxn ang="0">
                  <a:pos x="24" y="21"/>
                </a:cxn>
                <a:cxn ang="0">
                  <a:pos x="0" y="13"/>
                </a:cxn>
                <a:cxn ang="0">
                  <a:pos x="8" y="0"/>
                </a:cxn>
                <a:cxn ang="0">
                  <a:pos x="28" y="8"/>
                </a:cxn>
                <a:cxn ang="0">
                  <a:pos x="28" y="8"/>
                </a:cxn>
              </a:cxnLst>
              <a:rect l="0" t="0" r="r" b="b"/>
              <a:pathLst>
                <a:path w="29" h="22">
                  <a:moveTo>
                    <a:pt x="28" y="8"/>
                  </a:moveTo>
                  <a:lnTo>
                    <a:pt x="24" y="21"/>
                  </a:lnTo>
                  <a:lnTo>
                    <a:pt x="0" y="13"/>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2" name="Freeform 212"/>
            <p:cNvSpPr>
              <a:spLocks/>
            </p:cNvSpPr>
            <p:nvPr/>
          </p:nvSpPr>
          <p:spPr bwMode="auto">
            <a:xfrm>
              <a:off x="3786" y="1604"/>
              <a:ext cx="22" cy="17"/>
            </a:xfrm>
            <a:custGeom>
              <a:avLst/>
              <a:gdLst/>
              <a:ahLst/>
              <a:cxnLst>
                <a:cxn ang="0">
                  <a:pos x="28" y="8"/>
                </a:cxn>
                <a:cxn ang="0">
                  <a:pos x="24" y="21"/>
                </a:cxn>
                <a:cxn ang="0">
                  <a:pos x="0" y="13"/>
                </a:cxn>
                <a:cxn ang="0">
                  <a:pos x="8" y="0"/>
                </a:cxn>
                <a:cxn ang="0">
                  <a:pos x="28" y="8"/>
                </a:cxn>
              </a:cxnLst>
              <a:rect l="0" t="0" r="r" b="b"/>
              <a:pathLst>
                <a:path w="29" h="22">
                  <a:moveTo>
                    <a:pt x="28" y="8"/>
                  </a:moveTo>
                  <a:lnTo>
                    <a:pt x="24" y="21"/>
                  </a:lnTo>
                  <a:lnTo>
                    <a:pt x="0" y="13"/>
                  </a:lnTo>
                  <a:lnTo>
                    <a:pt x="8" y="0"/>
                  </a:lnTo>
                  <a:lnTo>
                    <a:pt x="28" y="8"/>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3" name="Freeform 213"/>
            <p:cNvSpPr>
              <a:spLocks/>
            </p:cNvSpPr>
            <p:nvPr/>
          </p:nvSpPr>
          <p:spPr bwMode="auto">
            <a:xfrm>
              <a:off x="3771" y="1626"/>
              <a:ext cx="89" cy="131"/>
            </a:xfrm>
            <a:custGeom>
              <a:avLst/>
              <a:gdLst/>
              <a:ahLst/>
              <a:cxnLst>
                <a:cxn ang="0">
                  <a:pos x="112" y="0"/>
                </a:cxn>
                <a:cxn ang="0">
                  <a:pos x="0" y="170"/>
                </a:cxn>
                <a:cxn ang="0">
                  <a:pos x="8" y="170"/>
                </a:cxn>
                <a:cxn ang="0">
                  <a:pos x="116" y="4"/>
                </a:cxn>
                <a:cxn ang="0">
                  <a:pos x="112" y="0"/>
                </a:cxn>
              </a:cxnLst>
              <a:rect l="0" t="0" r="r" b="b"/>
              <a:pathLst>
                <a:path w="117" h="171">
                  <a:moveTo>
                    <a:pt x="112" y="0"/>
                  </a:moveTo>
                  <a:lnTo>
                    <a:pt x="0" y="170"/>
                  </a:lnTo>
                  <a:lnTo>
                    <a:pt x="8" y="170"/>
                  </a:lnTo>
                  <a:lnTo>
                    <a:pt x="116" y="4"/>
                  </a:lnTo>
                  <a:lnTo>
                    <a:pt x="112" y="0"/>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4" name="Freeform 214"/>
            <p:cNvSpPr>
              <a:spLocks/>
            </p:cNvSpPr>
            <p:nvPr/>
          </p:nvSpPr>
          <p:spPr bwMode="auto">
            <a:xfrm>
              <a:off x="3771" y="1626"/>
              <a:ext cx="89" cy="131"/>
            </a:xfrm>
            <a:custGeom>
              <a:avLst/>
              <a:gdLst/>
              <a:ahLst/>
              <a:cxnLst>
                <a:cxn ang="0">
                  <a:pos x="112" y="0"/>
                </a:cxn>
                <a:cxn ang="0">
                  <a:pos x="0" y="170"/>
                </a:cxn>
                <a:cxn ang="0">
                  <a:pos x="8" y="170"/>
                </a:cxn>
                <a:cxn ang="0">
                  <a:pos x="116" y="4"/>
                </a:cxn>
                <a:cxn ang="0">
                  <a:pos x="112" y="0"/>
                </a:cxn>
              </a:cxnLst>
              <a:rect l="0" t="0" r="r" b="b"/>
              <a:pathLst>
                <a:path w="117" h="171">
                  <a:moveTo>
                    <a:pt x="112" y="0"/>
                  </a:moveTo>
                  <a:lnTo>
                    <a:pt x="0" y="170"/>
                  </a:lnTo>
                  <a:lnTo>
                    <a:pt x="8" y="170"/>
                  </a:lnTo>
                  <a:lnTo>
                    <a:pt x="116" y="4"/>
                  </a:lnTo>
                  <a:lnTo>
                    <a:pt x="112" y="0"/>
                  </a:lnTo>
                  <a:close/>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5" name="Freeform 215"/>
            <p:cNvSpPr>
              <a:spLocks/>
            </p:cNvSpPr>
            <p:nvPr/>
          </p:nvSpPr>
          <p:spPr bwMode="auto">
            <a:xfrm>
              <a:off x="3786" y="1617"/>
              <a:ext cx="138" cy="48"/>
            </a:xfrm>
            <a:custGeom>
              <a:avLst/>
              <a:gdLst/>
              <a:ahLst/>
              <a:cxnLst>
                <a:cxn ang="0">
                  <a:pos x="180" y="62"/>
                </a:cxn>
                <a:cxn ang="0">
                  <a:pos x="0" y="0"/>
                </a:cxn>
              </a:cxnLst>
              <a:rect l="0" t="0" r="r" b="b"/>
              <a:pathLst>
                <a:path w="181" h="63">
                  <a:moveTo>
                    <a:pt x="180" y="62"/>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6" name="Freeform 216"/>
            <p:cNvSpPr>
              <a:spLocks/>
            </p:cNvSpPr>
            <p:nvPr/>
          </p:nvSpPr>
          <p:spPr bwMode="auto">
            <a:xfrm>
              <a:off x="3777" y="1626"/>
              <a:ext cx="137" cy="52"/>
            </a:xfrm>
            <a:custGeom>
              <a:avLst/>
              <a:gdLst/>
              <a:ahLst/>
              <a:cxnLst>
                <a:cxn ang="0">
                  <a:pos x="180" y="66"/>
                </a:cxn>
                <a:cxn ang="0">
                  <a:pos x="0" y="0"/>
                </a:cxn>
              </a:cxnLst>
              <a:rect l="0" t="0" r="r" b="b"/>
              <a:pathLst>
                <a:path w="181" h="67">
                  <a:moveTo>
                    <a:pt x="180" y="66"/>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7" name="Freeform 217"/>
            <p:cNvSpPr>
              <a:spLocks/>
            </p:cNvSpPr>
            <p:nvPr/>
          </p:nvSpPr>
          <p:spPr bwMode="auto">
            <a:xfrm>
              <a:off x="3765" y="1639"/>
              <a:ext cx="143" cy="52"/>
            </a:xfrm>
            <a:custGeom>
              <a:avLst/>
              <a:gdLst/>
              <a:ahLst/>
              <a:cxnLst>
                <a:cxn ang="0">
                  <a:pos x="188" y="66"/>
                </a:cxn>
                <a:cxn ang="0">
                  <a:pos x="0" y="0"/>
                </a:cxn>
              </a:cxnLst>
              <a:rect l="0" t="0" r="r" b="b"/>
              <a:pathLst>
                <a:path w="189" h="67">
                  <a:moveTo>
                    <a:pt x="188" y="66"/>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8" name="Freeform 218"/>
            <p:cNvSpPr>
              <a:spLocks/>
            </p:cNvSpPr>
            <p:nvPr/>
          </p:nvSpPr>
          <p:spPr bwMode="auto">
            <a:xfrm>
              <a:off x="3759" y="1652"/>
              <a:ext cx="140" cy="52"/>
            </a:xfrm>
            <a:custGeom>
              <a:avLst/>
              <a:gdLst/>
              <a:ahLst/>
              <a:cxnLst>
                <a:cxn ang="0">
                  <a:pos x="184" y="67"/>
                </a:cxn>
                <a:cxn ang="0">
                  <a:pos x="0" y="0"/>
                </a:cxn>
              </a:cxnLst>
              <a:rect l="0" t="0" r="r" b="b"/>
              <a:pathLst>
                <a:path w="185" h="68">
                  <a:moveTo>
                    <a:pt x="184" y="67"/>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19" name="Freeform 219"/>
            <p:cNvSpPr>
              <a:spLocks/>
            </p:cNvSpPr>
            <p:nvPr/>
          </p:nvSpPr>
          <p:spPr bwMode="auto">
            <a:xfrm>
              <a:off x="3753" y="1665"/>
              <a:ext cx="137" cy="54"/>
            </a:xfrm>
            <a:custGeom>
              <a:avLst/>
              <a:gdLst/>
              <a:ahLst/>
              <a:cxnLst>
                <a:cxn ang="0">
                  <a:pos x="180" y="70"/>
                </a:cxn>
                <a:cxn ang="0">
                  <a:pos x="0" y="0"/>
                </a:cxn>
              </a:cxnLst>
              <a:rect l="0" t="0" r="r" b="b"/>
              <a:pathLst>
                <a:path w="181" h="71">
                  <a:moveTo>
                    <a:pt x="180" y="70"/>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0" name="Freeform 220"/>
            <p:cNvSpPr>
              <a:spLocks/>
            </p:cNvSpPr>
            <p:nvPr/>
          </p:nvSpPr>
          <p:spPr bwMode="auto">
            <a:xfrm>
              <a:off x="3741" y="1677"/>
              <a:ext cx="140" cy="55"/>
            </a:xfrm>
            <a:custGeom>
              <a:avLst/>
              <a:gdLst/>
              <a:ahLst/>
              <a:cxnLst>
                <a:cxn ang="0">
                  <a:pos x="184" y="71"/>
                </a:cxn>
                <a:cxn ang="0">
                  <a:pos x="0" y="0"/>
                </a:cxn>
              </a:cxnLst>
              <a:rect l="0" t="0" r="r" b="b"/>
              <a:pathLst>
                <a:path w="185" h="72">
                  <a:moveTo>
                    <a:pt x="184" y="71"/>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1" name="Freeform 221"/>
            <p:cNvSpPr>
              <a:spLocks/>
            </p:cNvSpPr>
            <p:nvPr/>
          </p:nvSpPr>
          <p:spPr bwMode="auto">
            <a:xfrm>
              <a:off x="3731" y="1690"/>
              <a:ext cx="144" cy="51"/>
            </a:xfrm>
            <a:custGeom>
              <a:avLst/>
              <a:gdLst/>
              <a:ahLst/>
              <a:cxnLst>
                <a:cxn ang="0">
                  <a:pos x="188" y="66"/>
                </a:cxn>
                <a:cxn ang="0">
                  <a:pos x="0" y="0"/>
                </a:cxn>
              </a:cxnLst>
              <a:rect l="0" t="0" r="r" b="b"/>
              <a:pathLst>
                <a:path w="189" h="67">
                  <a:moveTo>
                    <a:pt x="188" y="66"/>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2" name="Freeform 222"/>
            <p:cNvSpPr>
              <a:spLocks/>
            </p:cNvSpPr>
            <p:nvPr/>
          </p:nvSpPr>
          <p:spPr bwMode="auto">
            <a:xfrm>
              <a:off x="3722" y="1703"/>
              <a:ext cx="141" cy="51"/>
            </a:xfrm>
            <a:custGeom>
              <a:avLst/>
              <a:gdLst/>
              <a:ahLst/>
              <a:cxnLst>
                <a:cxn ang="0">
                  <a:pos x="184" y="66"/>
                </a:cxn>
                <a:cxn ang="0">
                  <a:pos x="0" y="0"/>
                </a:cxn>
              </a:cxnLst>
              <a:rect l="0" t="0" r="r" b="b"/>
              <a:pathLst>
                <a:path w="185" h="67">
                  <a:moveTo>
                    <a:pt x="184" y="66"/>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3" name="Freeform 223"/>
            <p:cNvSpPr>
              <a:spLocks/>
            </p:cNvSpPr>
            <p:nvPr/>
          </p:nvSpPr>
          <p:spPr bwMode="auto">
            <a:xfrm>
              <a:off x="3713" y="1715"/>
              <a:ext cx="141" cy="55"/>
            </a:xfrm>
            <a:custGeom>
              <a:avLst/>
              <a:gdLst/>
              <a:ahLst/>
              <a:cxnLst>
                <a:cxn ang="0">
                  <a:pos x="184" y="71"/>
                </a:cxn>
                <a:cxn ang="0">
                  <a:pos x="0" y="0"/>
                </a:cxn>
              </a:cxnLst>
              <a:rect l="0" t="0" r="r" b="b"/>
              <a:pathLst>
                <a:path w="185" h="72">
                  <a:moveTo>
                    <a:pt x="184" y="71"/>
                  </a:moveTo>
                  <a:lnTo>
                    <a:pt x="0" y="0"/>
                  </a:lnTo>
                </a:path>
              </a:pathLst>
            </a:custGeom>
            <a:solidFill>
              <a:srgbClr val="CCCCFF">
                <a:alpha val="64999"/>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nvGrpSpPr>
            <p:cNvPr id="5" name="Group 224"/>
            <p:cNvGrpSpPr>
              <a:grpSpLocks/>
            </p:cNvGrpSpPr>
            <p:nvPr/>
          </p:nvGrpSpPr>
          <p:grpSpPr bwMode="auto">
            <a:xfrm>
              <a:off x="3243" y="1162"/>
              <a:ext cx="344" cy="880"/>
              <a:chOff x="2900" y="2312"/>
              <a:chExt cx="453" cy="1153"/>
            </a:xfrm>
          </p:grpSpPr>
          <p:sp>
            <p:nvSpPr>
              <p:cNvPr id="409825" name="Freeform 225"/>
              <p:cNvSpPr>
                <a:spLocks/>
              </p:cNvSpPr>
              <p:nvPr/>
            </p:nvSpPr>
            <p:spPr bwMode="auto">
              <a:xfrm>
                <a:off x="3088" y="3153"/>
                <a:ext cx="105" cy="130"/>
              </a:xfrm>
              <a:custGeom>
                <a:avLst/>
                <a:gdLst/>
                <a:ahLst/>
                <a:cxnLst>
                  <a:cxn ang="0">
                    <a:pos x="76" y="21"/>
                  </a:cxn>
                  <a:cxn ang="0">
                    <a:pos x="40" y="67"/>
                  </a:cxn>
                  <a:cxn ang="0">
                    <a:pos x="40" y="75"/>
                  </a:cxn>
                  <a:cxn ang="0">
                    <a:pos x="44" y="79"/>
                  </a:cxn>
                  <a:cxn ang="0">
                    <a:pos x="72" y="91"/>
                  </a:cxn>
                  <a:cxn ang="0">
                    <a:pos x="100" y="104"/>
                  </a:cxn>
                  <a:cxn ang="0">
                    <a:pos x="104" y="129"/>
                  </a:cxn>
                  <a:cxn ang="0">
                    <a:pos x="0" y="83"/>
                  </a:cxn>
                  <a:cxn ang="0">
                    <a:pos x="64" y="13"/>
                  </a:cxn>
                  <a:cxn ang="0">
                    <a:pos x="72" y="0"/>
                  </a:cxn>
                  <a:cxn ang="0">
                    <a:pos x="76" y="21"/>
                  </a:cxn>
                </a:cxnLst>
                <a:rect l="0" t="0" r="r" b="b"/>
                <a:pathLst>
                  <a:path w="105" h="130">
                    <a:moveTo>
                      <a:pt x="76" y="21"/>
                    </a:moveTo>
                    <a:lnTo>
                      <a:pt x="40" y="67"/>
                    </a:lnTo>
                    <a:lnTo>
                      <a:pt x="40" y="75"/>
                    </a:lnTo>
                    <a:lnTo>
                      <a:pt x="44" y="79"/>
                    </a:lnTo>
                    <a:lnTo>
                      <a:pt x="72" y="91"/>
                    </a:lnTo>
                    <a:lnTo>
                      <a:pt x="100" y="104"/>
                    </a:lnTo>
                    <a:lnTo>
                      <a:pt x="104" y="129"/>
                    </a:lnTo>
                    <a:lnTo>
                      <a:pt x="0" y="83"/>
                    </a:lnTo>
                    <a:lnTo>
                      <a:pt x="64" y="13"/>
                    </a:lnTo>
                    <a:lnTo>
                      <a:pt x="72" y="0"/>
                    </a:lnTo>
                    <a:lnTo>
                      <a:pt x="76" y="21"/>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nvGrpSpPr>
              <p:cNvPr id="6" name="Group 226"/>
              <p:cNvGrpSpPr>
                <a:grpSpLocks/>
              </p:cNvGrpSpPr>
              <p:nvPr/>
            </p:nvGrpSpPr>
            <p:grpSpPr bwMode="auto">
              <a:xfrm>
                <a:off x="3096" y="2312"/>
                <a:ext cx="257" cy="618"/>
                <a:chOff x="3096" y="2312"/>
                <a:chExt cx="257" cy="618"/>
              </a:xfrm>
            </p:grpSpPr>
            <p:sp>
              <p:nvSpPr>
                <p:cNvPr id="409827" name="Freeform 227"/>
                <p:cNvSpPr>
                  <a:spLocks/>
                </p:cNvSpPr>
                <p:nvPr/>
              </p:nvSpPr>
              <p:spPr bwMode="auto">
                <a:xfrm>
                  <a:off x="3176" y="2685"/>
                  <a:ext cx="177" cy="241"/>
                </a:xfrm>
                <a:custGeom>
                  <a:avLst/>
                  <a:gdLst/>
                  <a:ahLst/>
                  <a:cxnLst>
                    <a:cxn ang="0">
                      <a:pos x="164" y="162"/>
                    </a:cxn>
                    <a:cxn ang="0">
                      <a:pos x="168" y="174"/>
                    </a:cxn>
                    <a:cxn ang="0">
                      <a:pos x="168" y="178"/>
                    </a:cxn>
                    <a:cxn ang="0">
                      <a:pos x="156" y="170"/>
                    </a:cxn>
                    <a:cxn ang="0">
                      <a:pos x="144" y="162"/>
                    </a:cxn>
                    <a:cxn ang="0">
                      <a:pos x="96" y="104"/>
                    </a:cxn>
                    <a:cxn ang="0">
                      <a:pos x="64" y="21"/>
                    </a:cxn>
                    <a:cxn ang="0">
                      <a:pos x="64" y="17"/>
                    </a:cxn>
                    <a:cxn ang="0">
                      <a:pos x="68" y="17"/>
                    </a:cxn>
                    <a:cxn ang="0">
                      <a:pos x="76" y="12"/>
                    </a:cxn>
                    <a:cxn ang="0">
                      <a:pos x="76" y="17"/>
                    </a:cxn>
                    <a:cxn ang="0">
                      <a:pos x="64" y="4"/>
                    </a:cxn>
                    <a:cxn ang="0">
                      <a:pos x="48" y="0"/>
                    </a:cxn>
                    <a:cxn ang="0">
                      <a:pos x="32" y="4"/>
                    </a:cxn>
                    <a:cxn ang="0">
                      <a:pos x="12" y="21"/>
                    </a:cxn>
                    <a:cxn ang="0">
                      <a:pos x="12" y="17"/>
                    </a:cxn>
                    <a:cxn ang="0">
                      <a:pos x="0" y="37"/>
                    </a:cxn>
                    <a:cxn ang="0">
                      <a:pos x="4" y="75"/>
                    </a:cxn>
                    <a:cxn ang="0">
                      <a:pos x="20" y="124"/>
                    </a:cxn>
                    <a:cxn ang="0">
                      <a:pos x="44" y="170"/>
                    </a:cxn>
                    <a:cxn ang="0">
                      <a:pos x="104" y="240"/>
                    </a:cxn>
                    <a:cxn ang="0">
                      <a:pos x="140" y="220"/>
                    </a:cxn>
                    <a:cxn ang="0">
                      <a:pos x="172" y="203"/>
                    </a:cxn>
                    <a:cxn ang="0">
                      <a:pos x="176" y="186"/>
                    </a:cxn>
                    <a:cxn ang="0">
                      <a:pos x="176" y="174"/>
                    </a:cxn>
                    <a:cxn ang="0">
                      <a:pos x="152" y="112"/>
                    </a:cxn>
                    <a:cxn ang="0">
                      <a:pos x="152" y="112"/>
                    </a:cxn>
                    <a:cxn ang="0">
                      <a:pos x="164" y="162"/>
                    </a:cxn>
                  </a:cxnLst>
                  <a:rect l="0" t="0" r="r" b="b"/>
                  <a:pathLst>
                    <a:path w="177" h="241">
                      <a:moveTo>
                        <a:pt x="164" y="162"/>
                      </a:moveTo>
                      <a:lnTo>
                        <a:pt x="168" y="174"/>
                      </a:lnTo>
                      <a:lnTo>
                        <a:pt x="168" y="178"/>
                      </a:lnTo>
                      <a:lnTo>
                        <a:pt x="156" y="170"/>
                      </a:lnTo>
                      <a:lnTo>
                        <a:pt x="144" y="162"/>
                      </a:lnTo>
                      <a:lnTo>
                        <a:pt x="96" y="104"/>
                      </a:lnTo>
                      <a:lnTo>
                        <a:pt x="64" y="21"/>
                      </a:lnTo>
                      <a:lnTo>
                        <a:pt x="64" y="17"/>
                      </a:lnTo>
                      <a:lnTo>
                        <a:pt x="68" y="17"/>
                      </a:lnTo>
                      <a:lnTo>
                        <a:pt x="76" y="12"/>
                      </a:lnTo>
                      <a:lnTo>
                        <a:pt x="76" y="17"/>
                      </a:lnTo>
                      <a:lnTo>
                        <a:pt x="64" y="4"/>
                      </a:lnTo>
                      <a:lnTo>
                        <a:pt x="48" y="0"/>
                      </a:lnTo>
                      <a:lnTo>
                        <a:pt x="32" y="4"/>
                      </a:lnTo>
                      <a:lnTo>
                        <a:pt x="12" y="21"/>
                      </a:lnTo>
                      <a:lnTo>
                        <a:pt x="12" y="17"/>
                      </a:lnTo>
                      <a:lnTo>
                        <a:pt x="0" y="37"/>
                      </a:lnTo>
                      <a:lnTo>
                        <a:pt x="4" y="75"/>
                      </a:lnTo>
                      <a:lnTo>
                        <a:pt x="20" y="124"/>
                      </a:lnTo>
                      <a:lnTo>
                        <a:pt x="44" y="170"/>
                      </a:lnTo>
                      <a:lnTo>
                        <a:pt x="104" y="240"/>
                      </a:lnTo>
                      <a:lnTo>
                        <a:pt x="140" y="220"/>
                      </a:lnTo>
                      <a:lnTo>
                        <a:pt x="172" y="203"/>
                      </a:lnTo>
                      <a:lnTo>
                        <a:pt x="176" y="186"/>
                      </a:lnTo>
                      <a:lnTo>
                        <a:pt x="176" y="174"/>
                      </a:lnTo>
                      <a:lnTo>
                        <a:pt x="152" y="112"/>
                      </a:lnTo>
                      <a:lnTo>
                        <a:pt x="164" y="16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8" name="Freeform 228"/>
                <p:cNvSpPr>
                  <a:spLocks/>
                </p:cNvSpPr>
                <p:nvPr/>
              </p:nvSpPr>
              <p:spPr bwMode="auto">
                <a:xfrm>
                  <a:off x="3096" y="2324"/>
                  <a:ext cx="185" cy="606"/>
                </a:xfrm>
                <a:custGeom>
                  <a:avLst/>
                  <a:gdLst/>
                  <a:ahLst/>
                  <a:cxnLst>
                    <a:cxn ang="0">
                      <a:pos x="128" y="0"/>
                    </a:cxn>
                    <a:cxn ang="0">
                      <a:pos x="104" y="17"/>
                    </a:cxn>
                    <a:cxn ang="0">
                      <a:pos x="88" y="29"/>
                    </a:cxn>
                    <a:cxn ang="0">
                      <a:pos x="76" y="46"/>
                    </a:cxn>
                    <a:cxn ang="0">
                      <a:pos x="60" y="67"/>
                    </a:cxn>
                    <a:cxn ang="0">
                      <a:pos x="56" y="83"/>
                    </a:cxn>
                    <a:cxn ang="0">
                      <a:pos x="40" y="133"/>
                    </a:cxn>
                    <a:cxn ang="0">
                      <a:pos x="32" y="170"/>
                    </a:cxn>
                    <a:cxn ang="0">
                      <a:pos x="16" y="249"/>
                    </a:cxn>
                    <a:cxn ang="0">
                      <a:pos x="8" y="286"/>
                    </a:cxn>
                    <a:cxn ang="0">
                      <a:pos x="4" y="332"/>
                    </a:cxn>
                    <a:cxn ang="0">
                      <a:pos x="0" y="365"/>
                    </a:cxn>
                    <a:cxn ang="0">
                      <a:pos x="0" y="398"/>
                    </a:cxn>
                    <a:cxn ang="0">
                      <a:pos x="0" y="431"/>
                    </a:cxn>
                    <a:cxn ang="0">
                      <a:pos x="0" y="456"/>
                    </a:cxn>
                    <a:cxn ang="0">
                      <a:pos x="0" y="477"/>
                    </a:cxn>
                    <a:cxn ang="0">
                      <a:pos x="4" y="514"/>
                    </a:cxn>
                    <a:cxn ang="0">
                      <a:pos x="20" y="547"/>
                    </a:cxn>
                    <a:cxn ang="0">
                      <a:pos x="44" y="568"/>
                    </a:cxn>
                    <a:cxn ang="0">
                      <a:pos x="72" y="589"/>
                    </a:cxn>
                    <a:cxn ang="0">
                      <a:pos x="84" y="576"/>
                    </a:cxn>
                    <a:cxn ang="0">
                      <a:pos x="108" y="585"/>
                    </a:cxn>
                    <a:cxn ang="0">
                      <a:pos x="100" y="597"/>
                    </a:cxn>
                    <a:cxn ang="0">
                      <a:pos x="96" y="597"/>
                    </a:cxn>
                    <a:cxn ang="0">
                      <a:pos x="100" y="597"/>
                    </a:cxn>
                    <a:cxn ang="0">
                      <a:pos x="132" y="605"/>
                    </a:cxn>
                    <a:cxn ang="0">
                      <a:pos x="160" y="605"/>
                    </a:cxn>
                    <a:cxn ang="0">
                      <a:pos x="184" y="601"/>
                    </a:cxn>
                    <a:cxn ang="0">
                      <a:pos x="124" y="531"/>
                    </a:cxn>
                    <a:cxn ang="0">
                      <a:pos x="100" y="481"/>
                    </a:cxn>
                    <a:cxn ang="0">
                      <a:pos x="88" y="436"/>
                    </a:cxn>
                    <a:cxn ang="0">
                      <a:pos x="84" y="415"/>
                    </a:cxn>
                    <a:cxn ang="0">
                      <a:pos x="88" y="394"/>
                    </a:cxn>
                    <a:cxn ang="0">
                      <a:pos x="92" y="378"/>
                    </a:cxn>
                    <a:cxn ang="0">
                      <a:pos x="80" y="378"/>
                    </a:cxn>
                    <a:cxn ang="0">
                      <a:pos x="72" y="369"/>
                    </a:cxn>
                    <a:cxn ang="0">
                      <a:pos x="68" y="353"/>
                    </a:cxn>
                    <a:cxn ang="0">
                      <a:pos x="64" y="336"/>
                    </a:cxn>
                    <a:cxn ang="0">
                      <a:pos x="68" y="282"/>
                    </a:cxn>
                    <a:cxn ang="0">
                      <a:pos x="76" y="232"/>
                    </a:cxn>
                    <a:cxn ang="0">
                      <a:pos x="92" y="183"/>
                    </a:cxn>
                    <a:cxn ang="0">
                      <a:pos x="96" y="195"/>
                    </a:cxn>
                    <a:cxn ang="0">
                      <a:pos x="108" y="208"/>
                    </a:cxn>
                    <a:cxn ang="0">
                      <a:pos x="120" y="220"/>
                    </a:cxn>
                    <a:cxn ang="0">
                      <a:pos x="140" y="208"/>
                    </a:cxn>
                    <a:cxn ang="0">
                      <a:pos x="152" y="199"/>
                    </a:cxn>
                    <a:cxn ang="0">
                      <a:pos x="176" y="183"/>
                    </a:cxn>
                    <a:cxn ang="0">
                      <a:pos x="144" y="150"/>
                    </a:cxn>
                    <a:cxn ang="0">
                      <a:pos x="116" y="100"/>
                    </a:cxn>
                    <a:cxn ang="0">
                      <a:pos x="112" y="63"/>
                    </a:cxn>
                    <a:cxn ang="0">
                      <a:pos x="112" y="29"/>
                    </a:cxn>
                    <a:cxn ang="0">
                      <a:pos x="120" y="17"/>
                    </a:cxn>
                    <a:cxn ang="0">
                      <a:pos x="128" y="0"/>
                    </a:cxn>
                    <a:cxn ang="0">
                      <a:pos x="128" y="0"/>
                    </a:cxn>
                    <a:cxn ang="0">
                      <a:pos x="128" y="0"/>
                    </a:cxn>
                  </a:cxnLst>
                  <a:rect l="0" t="0" r="r" b="b"/>
                  <a:pathLst>
                    <a:path w="185" h="606">
                      <a:moveTo>
                        <a:pt x="128" y="0"/>
                      </a:moveTo>
                      <a:lnTo>
                        <a:pt x="104" y="17"/>
                      </a:lnTo>
                      <a:lnTo>
                        <a:pt x="88" y="29"/>
                      </a:lnTo>
                      <a:lnTo>
                        <a:pt x="76" y="46"/>
                      </a:lnTo>
                      <a:lnTo>
                        <a:pt x="60" y="67"/>
                      </a:lnTo>
                      <a:lnTo>
                        <a:pt x="56" y="83"/>
                      </a:lnTo>
                      <a:lnTo>
                        <a:pt x="40" y="133"/>
                      </a:lnTo>
                      <a:lnTo>
                        <a:pt x="32" y="170"/>
                      </a:lnTo>
                      <a:lnTo>
                        <a:pt x="16" y="249"/>
                      </a:lnTo>
                      <a:lnTo>
                        <a:pt x="8" y="286"/>
                      </a:lnTo>
                      <a:lnTo>
                        <a:pt x="4" y="332"/>
                      </a:lnTo>
                      <a:lnTo>
                        <a:pt x="0" y="365"/>
                      </a:lnTo>
                      <a:lnTo>
                        <a:pt x="0" y="398"/>
                      </a:lnTo>
                      <a:lnTo>
                        <a:pt x="0" y="431"/>
                      </a:lnTo>
                      <a:lnTo>
                        <a:pt x="0" y="456"/>
                      </a:lnTo>
                      <a:lnTo>
                        <a:pt x="0" y="477"/>
                      </a:lnTo>
                      <a:lnTo>
                        <a:pt x="4" y="514"/>
                      </a:lnTo>
                      <a:lnTo>
                        <a:pt x="20" y="547"/>
                      </a:lnTo>
                      <a:lnTo>
                        <a:pt x="44" y="568"/>
                      </a:lnTo>
                      <a:lnTo>
                        <a:pt x="72" y="589"/>
                      </a:lnTo>
                      <a:lnTo>
                        <a:pt x="84" y="576"/>
                      </a:lnTo>
                      <a:lnTo>
                        <a:pt x="108" y="585"/>
                      </a:lnTo>
                      <a:lnTo>
                        <a:pt x="100" y="597"/>
                      </a:lnTo>
                      <a:lnTo>
                        <a:pt x="96" y="597"/>
                      </a:lnTo>
                      <a:lnTo>
                        <a:pt x="100" y="597"/>
                      </a:lnTo>
                      <a:lnTo>
                        <a:pt x="132" y="605"/>
                      </a:lnTo>
                      <a:lnTo>
                        <a:pt x="160" y="605"/>
                      </a:lnTo>
                      <a:lnTo>
                        <a:pt x="184" y="601"/>
                      </a:lnTo>
                      <a:lnTo>
                        <a:pt x="124" y="531"/>
                      </a:lnTo>
                      <a:lnTo>
                        <a:pt x="100" y="481"/>
                      </a:lnTo>
                      <a:lnTo>
                        <a:pt x="88" y="436"/>
                      </a:lnTo>
                      <a:lnTo>
                        <a:pt x="84" y="415"/>
                      </a:lnTo>
                      <a:lnTo>
                        <a:pt x="88" y="394"/>
                      </a:lnTo>
                      <a:lnTo>
                        <a:pt x="92" y="378"/>
                      </a:lnTo>
                      <a:lnTo>
                        <a:pt x="80" y="378"/>
                      </a:lnTo>
                      <a:lnTo>
                        <a:pt x="72" y="369"/>
                      </a:lnTo>
                      <a:lnTo>
                        <a:pt x="68" y="353"/>
                      </a:lnTo>
                      <a:lnTo>
                        <a:pt x="64" y="336"/>
                      </a:lnTo>
                      <a:lnTo>
                        <a:pt x="68" y="282"/>
                      </a:lnTo>
                      <a:lnTo>
                        <a:pt x="76" y="232"/>
                      </a:lnTo>
                      <a:lnTo>
                        <a:pt x="92" y="183"/>
                      </a:lnTo>
                      <a:lnTo>
                        <a:pt x="96" y="195"/>
                      </a:lnTo>
                      <a:lnTo>
                        <a:pt x="108" y="208"/>
                      </a:lnTo>
                      <a:lnTo>
                        <a:pt x="120" y="220"/>
                      </a:lnTo>
                      <a:lnTo>
                        <a:pt x="140" y="208"/>
                      </a:lnTo>
                      <a:lnTo>
                        <a:pt x="152" y="199"/>
                      </a:lnTo>
                      <a:lnTo>
                        <a:pt x="176" y="183"/>
                      </a:lnTo>
                      <a:lnTo>
                        <a:pt x="144" y="150"/>
                      </a:lnTo>
                      <a:lnTo>
                        <a:pt x="116" y="100"/>
                      </a:lnTo>
                      <a:lnTo>
                        <a:pt x="112" y="63"/>
                      </a:lnTo>
                      <a:lnTo>
                        <a:pt x="112" y="29"/>
                      </a:lnTo>
                      <a:lnTo>
                        <a:pt x="120" y="17"/>
                      </a:lnTo>
                      <a:lnTo>
                        <a:pt x="128"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29" name="Freeform 229"/>
                <p:cNvSpPr>
                  <a:spLocks/>
                </p:cNvSpPr>
                <p:nvPr/>
              </p:nvSpPr>
              <p:spPr bwMode="auto">
                <a:xfrm>
                  <a:off x="3208" y="2312"/>
                  <a:ext cx="137" cy="196"/>
                </a:xfrm>
                <a:custGeom>
                  <a:avLst/>
                  <a:gdLst/>
                  <a:ahLst/>
                  <a:cxnLst>
                    <a:cxn ang="0">
                      <a:pos x="16" y="12"/>
                    </a:cxn>
                    <a:cxn ang="0">
                      <a:pos x="36" y="4"/>
                    </a:cxn>
                    <a:cxn ang="0">
                      <a:pos x="60" y="0"/>
                    </a:cxn>
                    <a:cxn ang="0">
                      <a:pos x="80" y="8"/>
                    </a:cxn>
                    <a:cxn ang="0">
                      <a:pos x="100" y="17"/>
                    </a:cxn>
                    <a:cxn ang="0">
                      <a:pos x="120" y="46"/>
                    </a:cxn>
                    <a:cxn ang="0">
                      <a:pos x="128" y="70"/>
                    </a:cxn>
                    <a:cxn ang="0">
                      <a:pos x="136" y="95"/>
                    </a:cxn>
                    <a:cxn ang="0">
                      <a:pos x="136" y="128"/>
                    </a:cxn>
                    <a:cxn ang="0">
                      <a:pos x="128" y="162"/>
                    </a:cxn>
                    <a:cxn ang="0">
                      <a:pos x="108" y="178"/>
                    </a:cxn>
                    <a:cxn ang="0">
                      <a:pos x="72" y="195"/>
                    </a:cxn>
                    <a:cxn ang="0">
                      <a:pos x="64" y="195"/>
                    </a:cxn>
                    <a:cxn ang="0">
                      <a:pos x="64" y="195"/>
                    </a:cxn>
                    <a:cxn ang="0">
                      <a:pos x="48" y="191"/>
                    </a:cxn>
                    <a:cxn ang="0">
                      <a:pos x="32" y="178"/>
                    </a:cxn>
                    <a:cxn ang="0">
                      <a:pos x="16" y="145"/>
                    </a:cxn>
                    <a:cxn ang="0">
                      <a:pos x="0" y="120"/>
                    </a:cxn>
                    <a:cxn ang="0">
                      <a:pos x="0" y="95"/>
                    </a:cxn>
                    <a:cxn ang="0">
                      <a:pos x="0" y="66"/>
                    </a:cxn>
                    <a:cxn ang="0">
                      <a:pos x="0" y="41"/>
                    </a:cxn>
                    <a:cxn ang="0">
                      <a:pos x="8" y="29"/>
                    </a:cxn>
                    <a:cxn ang="0">
                      <a:pos x="16" y="12"/>
                    </a:cxn>
                    <a:cxn ang="0">
                      <a:pos x="16" y="12"/>
                    </a:cxn>
                    <a:cxn ang="0">
                      <a:pos x="16" y="12"/>
                    </a:cxn>
                  </a:cxnLst>
                  <a:rect l="0" t="0" r="r" b="b"/>
                  <a:pathLst>
                    <a:path w="137" h="196">
                      <a:moveTo>
                        <a:pt x="16" y="12"/>
                      </a:moveTo>
                      <a:lnTo>
                        <a:pt x="36" y="4"/>
                      </a:lnTo>
                      <a:lnTo>
                        <a:pt x="60" y="0"/>
                      </a:lnTo>
                      <a:lnTo>
                        <a:pt x="80" y="8"/>
                      </a:lnTo>
                      <a:lnTo>
                        <a:pt x="100" y="17"/>
                      </a:lnTo>
                      <a:lnTo>
                        <a:pt x="120" y="46"/>
                      </a:lnTo>
                      <a:lnTo>
                        <a:pt x="128" y="70"/>
                      </a:lnTo>
                      <a:lnTo>
                        <a:pt x="136" y="95"/>
                      </a:lnTo>
                      <a:lnTo>
                        <a:pt x="136" y="128"/>
                      </a:lnTo>
                      <a:lnTo>
                        <a:pt x="128" y="162"/>
                      </a:lnTo>
                      <a:lnTo>
                        <a:pt x="108" y="178"/>
                      </a:lnTo>
                      <a:lnTo>
                        <a:pt x="72" y="195"/>
                      </a:lnTo>
                      <a:lnTo>
                        <a:pt x="64" y="195"/>
                      </a:lnTo>
                      <a:lnTo>
                        <a:pt x="48" y="191"/>
                      </a:lnTo>
                      <a:lnTo>
                        <a:pt x="32" y="178"/>
                      </a:lnTo>
                      <a:lnTo>
                        <a:pt x="16" y="145"/>
                      </a:lnTo>
                      <a:lnTo>
                        <a:pt x="0" y="120"/>
                      </a:lnTo>
                      <a:lnTo>
                        <a:pt x="0" y="95"/>
                      </a:lnTo>
                      <a:lnTo>
                        <a:pt x="0" y="66"/>
                      </a:lnTo>
                      <a:lnTo>
                        <a:pt x="0" y="41"/>
                      </a:lnTo>
                      <a:lnTo>
                        <a:pt x="8" y="29"/>
                      </a:lnTo>
                      <a:lnTo>
                        <a:pt x="16"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0" name="Freeform 230"/>
                <p:cNvSpPr>
                  <a:spLocks/>
                </p:cNvSpPr>
                <p:nvPr/>
              </p:nvSpPr>
              <p:spPr bwMode="auto">
                <a:xfrm>
                  <a:off x="3160" y="2507"/>
                  <a:ext cx="57" cy="200"/>
                </a:xfrm>
                <a:custGeom>
                  <a:avLst/>
                  <a:gdLst/>
                  <a:ahLst/>
                  <a:cxnLst>
                    <a:cxn ang="0">
                      <a:pos x="28" y="199"/>
                    </a:cxn>
                    <a:cxn ang="0">
                      <a:pos x="16" y="195"/>
                    </a:cxn>
                    <a:cxn ang="0">
                      <a:pos x="8" y="186"/>
                    </a:cxn>
                    <a:cxn ang="0">
                      <a:pos x="4" y="170"/>
                    </a:cxn>
                    <a:cxn ang="0">
                      <a:pos x="0" y="153"/>
                    </a:cxn>
                    <a:cxn ang="0">
                      <a:pos x="4" y="99"/>
                    </a:cxn>
                    <a:cxn ang="0">
                      <a:pos x="12" y="49"/>
                    </a:cxn>
                    <a:cxn ang="0">
                      <a:pos x="28" y="0"/>
                    </a:cxn>
                    <a:cxn ang="0">
                      <a:pos x="32" y="12"/>
                    </a:cxn>
                    <a:cxn ang="0">
                      <a:pos x="44" y="25"/>
                    </a:cxn>
                    <a:cxn ang="0">
                      <a:pos x="56" y="37"/>
                    </a:cxn>
                    <a:cxn ang="0">
                      <a:pos x="52" y="95"/>
                    </a:cxn>
                    <a:cxn ang="0">
                      <a:pos x="48" y="128"/>
                    </a:cxn>
                    <a:cxn ang="0">
                      <a:pos x="48" y="182"/>
                    </a:cxn>
                    <a:cxn ang="0">
                      <a:pos x="28" y="199"/>
                    </a:cxn>
                  </a:cxnLst>
                  <a:rect l="0" t="0" r="r" b="b"/>
                  <a:pathLst>
                    <a:path w="57" h="200">
                      <a:moveTo>
                        <a:pt x="28" y="199"/>
                      </a:moveTo>
                      <a:lnTo>
                        <a:pt x="16" y="195"/>
                      </a:lnTo>
                      <a:lnTo>
                        <a:pt x="8" y="186"/>
                      </a:lnTo>
                      <a:lnTo>
                        <a:pt x="4" y="170"/>
                      </a:lnTo>
                      <a:lnTo>
                        <a:pt x="0" y="153"/>
                      </a:lnTo>
                      <a:lnTo>
                        <a:pt x="4" y="99"/>
                      </a:lnTo>
                      <a:lnTo>
                        <a:pt x="12" y="49"/>
                      </a:lnTo>
                      <a:lnTo>
                        <a:pt x="28" y="0"/>
                      </a:lnTo>
                      <a:lnTo>
                        <a:pt x="32" y="12"/>
                      </a:lnTo>
                      <a:lnTo>
                        <a:pt x="44" y="25"/>
                      </a:lnTo>
                      <a:lnTo>
                        <a:pt x="56" y="37"/>
                      </a:lnTo>
                      <a:lnTo>
                        <a:pt x="52" y="95"/>
                      </a:lnTo>
                      <a:lnTo>
                        <a:pt x="48" y="128"/>
                      </a:lnTo>
                      <a:lnTo>
                        <a:pt x="48" y="182"/>
                      </a:lnTo>
                      <a:lnTo>
                        <a:pt x="28" y="199"/>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1" name="Freeform 231"/>
                <p:cNvSpPr>
                  <a:spLocks/>
                </p:cNvSpPr>
                <p:nvPr/>
              </p:nvSpPr>
              <p:spPr bwMode="auto">
                <a:xfrm>
                  <a:off x="3272" y="2370"/>
                  <a:ext cx="37" cy="71"/>
                </a:xfrm>
                <a:custGeom>
                  <a:avLst/>
                  <a:gdLst/>
                  <a:ahLst/>
                  <a:cxnLst>
                    <a:cxn ang="0">
                      <a:pos x="4" y="50"/>
                    </a:cxn>
                    <a:cxn ang="0">
                      <a:pos x="0" y="29"/>
                    </a:cxn>
                    <a:cxn ang="0">
                      <a:pos x="0" y="8"/>
                    </a:cxn>
                    <a:cxn ang="0">
                      <a:pos x="4" y="0"/>
                    </a:cxn>
                    <a:cxn ang="0">
                      <a:pos x="16" y="0"/>
                    </a:cxn>
                    <a:cxn ang="0">
                      <a:pos x="28" y="8"/>
                    </a:cxn>
                    <a:cxn ang="0">
                      <a:pos x="32" y="25"/>
                    </a:cxn>
                    <a:cxn ang="0">
                      <a:pos x="36" y="50"/>
                    </a:cxn>
                    <a:cxn ang="0">
                      <a:pos x="32" y="62"/>
                    </a:cxn>
                    <a:cxn ang="0">
                      <a:pos x="28" y="70"/>
                    </a:cxn>
                    <a:cxn ang="0">
                      <a:pos x="16" y="66"/>
                    </a:cxn>
                    <a:cxn ang="0">
                      <a:pos x="8" y="58"/>
                    </a:cxn>
                    <a:cxn ang="0">
                      <a:pos x="4" y="50"/>
                    </a:cxn>
                    <a:cxn ang="0">
                      <a:pos x="4" y="50"/>
                    </a:cxn>
                  </a:cxnLst>
                  <a:rect l="0" t="0" r="r" b="b"/>
                  <a:pathLst>
                    <a:path w="37" h="71">
                      <a:moveTo>
                        <a:pt x="4" y="50"/>
                      </a:moveTo>
                      <a:lnTo>
                        <a:pt x="0" y="29"/>
                      </a:lnTo>
                      <a:lnTo>
                        <a:pt x="0" y="8"/>
                      </a:lnTo>
                      <a:lnTo>
                        <a:pt x="4" y="0"/>
                      </a:lnTo>
                      <a:lnTo>
                        <a:pt x="16" y="0"/>
                      </a:lnTo>
                      <a:lnTo>
                        <a:pt x="28" y="8"/>
                      </a:lnTo>
                      <a:lnTo>
                        <a:pt x="32" y="25"/>
                      </a:lnTo>
                      <a:lnTo>
                        <a:pt x="36" y="50"/>
                      </a:lnTo>
                      <a:lnTo>
                        <a:pt x="32" y="62"/>
                      </a:lnTo>
                      <a:lnTo>
                        <a:pt x="28" y="70"/>
                      </a:lnTo>
                      <a:lnTo>
                        <a:pt x="16" y="66"/>
                      </a:lnTo>
                      <a:lnTo>
                        <a:pt x="8" y="58"/>
                      </a:lnTo>
                      <a:lnTo>
                        <a:pt x="4" y="5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2" name="Freeform 232"/>
                <p:cNvSpPr>
                  <a:spLocks/>
                </p:cNvSpPr>
                <p:nvPr/>
              </p:nvSpPr>
              <p:spPr bwMode="auto">
                <a:xfrm>
                  <a:off x="3272" y="2370"/>
                  <a:ext cx="37" cy="71"/>
                </a:xfrm>
                <a:custGeom>
                  <a:avLst/>
                  <a:gdLst/>
                  <a:ahLst/>
                  <a:cxnLst>
                    <a:cxn ang="0">
                      <a:pos x="4" y="50"/>
                    </a:cxn>
                    <a:cxn ang="0">
                      <a:pos x="0" y="29"/>
                    </a:cxn>
                    <a:cxn ang="0">
                      <a:pos x="0" y="8"/>
                    </a:cxn>
                    <a:cxn ang="0">
                      <a:pos x="4" y="0"/>
                    </a:cxn>
                    <a:cxn ang="0">
                      <a:pos x="16" y="0"/>
                    </a:cxn>
                    <a:cxn ang="0">
                      <a:pos x="28" y="8"/>
                    </a:cxn>
                    <a:cxn ang="0">
                      <a:pos x="32" y="25"/>
                    </a:cxn>
                    <a:cxn ang="0">
                      <a:pos x="36" y="50"/>
                    </a:cxn>
                    <a:cxn ang="0">
                      <a:pos x="32" y="62"/>
                    </a:cxn>
                    <a:cxn ang="0">
                      <a:pos x="28" y="70"/>
                    </a:cxn>
                    <a:cxn ang="0">
                      <a:pos x="16" y="66"/>
                    </a:cxn>
                    <a:cxn ang="0">
                      <a:pos x="8" y="58"/>
                    </a:cxn>
                    <a:cxn ang="0">
                      <a:pos x="4" y="50"/>
                    </a:cxn>
                  </a:cxnLst>
                  <a:rect l="0" t="0" r="r" b="b"/>
                  <a:pathLst>
                    <a:path w="37" h="71">
                      <a:moveTo>
                        <a:pt x="4" y="50"/>
                      </a:moveTo>
                      <a:lnTo>
                        <a:pt x="0" y="29"/>
                      </a:lnTo>
                      <a:lnTo>
                        <a:pt x="0" y="8"/>
                      </a:lnTo>
                      <a:lnTo>
                        <a:pt x="4" y="0"/>
                      </a:lnTo>
                      <a:lnTo>
                        <a:pt x="16" y="0"/>
                      </a:lnTo>
                      <a:lnTo>
                        <a:pt x="28" y="8"/>
                      </a:lnTo>
                      <a:lnTo>
                        <a:pt x="32" y="25"/>
                      </a:lnTo>
                      <a:lnTo>
                        <a:pt x="36" y="50"/>
                      </a:lnTo>
                      <a:lnTo>
                        <a:pt x="32" y="62"/>
                      </a:lnTo>
                      <a:lnTo>
                        <a:pt x="28" y="70"/>
                      </a:lnTo>
                      <a:lnTo>
                        <a:pt x="16" y="66"/>
                      </a:lnTo>
                      <a:lnTo>
                        <a:pt x="8" y="58"/>
                      </a:lnTo>
                      <a:lnTo>
                        <a:pt x="4" y="5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3" name="Freeform 233"/>
                <p:cNvSpPr>
                  <a:spLocks/>
                </p:cNvSpPr>
                <p:nvPr/>
              </p:nvSpPr>
              <p:spPr bwMode="auto">
                <a:xfrm>
                  <a:off x="3240" y="2697"/>
                  <a:ext cx="105" cy="167"/>
                </a:xfrm>
                <a:custGeom>
                  <a:avLst/>
                  <a:gdLst/>
                  <a:ahLst/>
                  <a:cxnLst>
                    <a:cxn ang="0">
                      <a:pos x="0" y="9"/>
                    </a:cxn>
                    <a:cxn ang="0">
                      <a:pos x="0" y="5"/>
                    </a:cxn>
                    <a:cxn ang="0">
                      <a:pos x="4" y="0"/>
                    </a:cxn>
                    <a:cxn ang="0">
                      <a:pos x="12" y="5"/>
                    </a:cxn>
                    <a:cxn ang="0">
                      <a:pos x="36" y="23"/>
                    </a:cxn>
                    <a:cxn ang="0">
                      <a:pos x="64" y="54"/>
                    </a:cxn>
                    <a:cxn ang="0">
                      <a:pos x="92" y="108"/>
                    </a:cxn>
                    <a:cxn ang="0">
                      <a:pos x="104" y="154"/>
                    </a:cxn>
                    <a:cxn ang="0">
                      <a:pos x="104" y="162"/>
                    </a:cxn>
                    <a:cxn ang="0">
                      <a:pos x="104" y="166"/>
                    </a:cxn>
                    <a:cxn ang="0">
                      <a:pos x="96" y="166"/>
                    </a:cxn>
                    <a:cxn ang="0">
                      <a:pos x="96" y="166"/>
                    </a:cxn>
                    <a:cxn ang="0">
                      <a:pos x="96" y="158"/>
                    </a:cxn>
                    <a:cxn ang="0">
                      <a:pos x="84" y="129"/>
                    </a:cxn>
                    <a:cxn ang="0">
                      <a:pos x="52" y="67"/>
                    </a:cxn>
                    <a:cxn ang="0">
                      <a:pos x="12" y="13"/>
                    </a:cxn>
                    <a:cxn ang="0">
                      <a:pos x="4" y="9"/>
                    </a:cxn>
                    <a:cxn ang="0">
                      <a:pos x="0" y="9"/>
                    </a:cxn>
                    <a:cxn ang="0">
                      <a:pos x="0" y="9"/>
                    </a:cxn>
                    <a:cxn ang="0">
                      <a:pos x="0" y="9"/>
                    </a:cxn>
                  </a:cxnLst>
                  <a:rect l="0" t="0" r="r" b="b"/>
                  <a:pathLst>
                    <a:path w="105" h="167">
                      <a:moveTo>
                        <a:pt x="0" y="9"/>
                      </a:moveTo>
                      <a:lnTo>
                        <a:pt x="0" y="5"/>
                      </a:lnTo>
                      <a:lnTo>
                        <a:pt x="4" y="0"/>
                      </a:lnTo>
                      <a:lnTo>
                        <a:pt x="12" y="5"/>
                      </a:lnTo>
                      <a:lnTo>
                        <a:pt x="36" y="23"/>
                      </a:lnTo>
                      <a:lnTo>
                        <a:pt x="64" y="54"/>
                      </a:lnTo>
                      <a:lnTo>
                        <a:pt x="92" y="108"/>
                      </a:lnTo>
                      <a:lnTo>
                        <a:pt x="104" y="154"/>
                      </a:lnTo>
                      <a:lnTo>
                        <a:pt x="104" y="162"/>
                      </a:lnTo>
                      <a:lnTo>
                        <a:pt x="104" y="166"/>
                      </a:lnTo>
                      <a:lnTo>
                        <a:pt x="96" y="166"/>
                      </a:lnTo>
                      <a:lnTo>
                        <a:pt x="96" y="158"/>
                      </a:lnTo>
                      <a:lnTo>
                        <a:pt x="84" y="129"/>
                      </a:lnTo>
                      <a:lnTo>
                        <a:pt x="52" y="67"/>
                      </a:lnTo>
                      <a:lnTo>
                        <a:pt x="12" y="13"/>
                      </a:lnTo>
                      <a:lnTo>
                        <a:pt x="4" y="9"/>
                      </a:lnTo>
                      <a:lnTo>
                        <a:pt x="0" y="9"/>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4" name="Freeform 234"/>
                <p:cNvSpPr>
                  <a:spLocks/>
                </p:cNvSpPr>
                <p:nvPr/>
              </p:nvSpPr>
              <p:spPr bwMode="auto">
                <a:xfrm>
                  <a:off x="3240" y="2706"/>
                  <a:ext cx="97" cy="158"/>
                </a:xfrm>
                <a:custGeom>
                  <a:avLst/>
                  <a:gdLst/>
                  <a:ahLst/>
                  <a:cxnLst>
                    <a:cxn ang="0">
                      <a:pos x="0" y="0"/>
                    </a:cxn>
                    <a:cxn ang="0">
                      <a:pos x="12" y="4"/>
                    </a:cxn>
                    <a:cxn ang="0">
                      <a:pos x="32" y="29"/>
                    </a:cxn>
                    <a:cxn ang="0">
                      <a:pos x="56" y="62"/>
                    </a:cxn>
                    <a:cxn ang="0">
                      <a:pos x="68" y="83"/>
                    </a:cxn>
                    <a:cxn ang="0">
                      <a:pos x="84" y="116"/>
                    </a:cxn>
                    <a:cxn ang="0">
                      <a:pos x="96" y="141"/>
                    </a:cxn>
                    <a:cxn ang="0">
                      <a:pos x="96" y="157"/>
                    </a:cxn>
                    <a:cxn ang="0">
                      <a:pos x="80" y="145"/>
                    </a:cxn>
                    <a:cxn ang="0">
                      <a:pos x="56" y="120"/>
                    </a:cxn>
                    <a:cxn ang="0">
                      <a:pos x="32" y="83"/>
                    </a:cxn>
                    <a:cxn ang="0">
                      <a:pos x="16" y="49"/>
                    </a:cxn>
                    <a:cxn ang="0">
                      <a:pos x="4" y="20"/>
                    </a:cxn>
                    <a:cxn ang="0">
                      <a:pos x="0" y="0"/>
                    </a:cxn>
                    <a:cxn ang="0">
                      <a:pos x="0" y="0"/>
                    </a:cxn>
                  </a:cxnLst>
                  <a:rect l="0" t="0" r="r" b="b"/>
                  <a:pathLst>
                    <a:path w="97" h="158">
                      <a:moveTo>
                        <a:pt x="0" y="0"/>
                      </a:moveTo>
                      <a:lnTo>
                        <a:pt x="12" y="4"/>
                      </a:lnTo>
                      <a:lnTo>
                        <a:pt x="32" y="29"/>
                      </a:lnTo>
                      <a:lnTo>
                        <a:pt x="56" y="62"/>
                      </a:lnTo>
                      <a:lnTo>
                        <a:pt x="68" y="83"/>
                      </a:lnTo>
                      <a:lnTo>
                        <a:pt x="84" y="116"/>
                      </a:lnTo>
                      <a:lnTo>
                        <a:pt x="96" y="141"/>
                      </a:lnTo>
                      <a:lnTo>
                        <a:pt x="96" y="157"/>
                      </a:lnTo>
                      <a:lnTo>
                        <a:pt x="80" y="145"/>
                      </a:lnTo>
                      <a:lnTo>
                        <a:pt x="56" y="120"/>
                      </a:lnTo>
                      <a:lnTo>
                        <a:pt x="32" y="83"/>
                      </a:lnTo>
                      <a:lnTo>
                        <a:pt x="16" y="49"/>
                      </a:lnTo>
                      <a:lnTo>
                        <a:pt x="4" y="2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5" name="Freeform 235"/>
                <p:cNvSpPr>
                  <a:spLocks/>
                </p:cNvSpPr>
                <p:nvPr/>
              </p:nvSpPr>
              <p:spPr bwMode="auto">
                <a:xfrm>
                  <a:off x="3240" y="2706"/>
                  <a:ext cx="97" cy="158"/>
                </a:xfrm>
                <a:custGeom>
                  <a:avLst/>
                  <a:gdLst/>
                  <a:ahLst/>
                  <a:cxnLst>
                    <a:cxn ang="0">
                      <a:pos x="0" y="0"/>
                    </a:cxn>
                    <a:cxn ang="0">
                      <a:pos x="12" y="4"/>
                    </a:cxn>
                    <a:cxn ang="0">
                      <a:pos x="32" y="29"/>
                    </a:cxn>
                    <a:cxn ang="0">
                      <a:pos x="56" y="62"/>
                    </a:cxn>
                    <a:cxn ang="0">
                      <a:pos x="68" y="83"/>
                    </a:cxn>
                    <a:cxn ang="0">
                      <a:pos x="84" y="116"/>
                    </a:cxn>
                    <a:cxn ang="0">
                      <a:pos x="96" y="141"/>
                    </a:cxn>
                    <a:cxn ang="0">
                      <a:pos x="96" y="157"/>
                    </a:cxn>
                    <a:cxn ang="0">
                      <a:pos x="80" y="145"/>
                    </a:cxn>
                    <a:cxn ang="0">
                      <a:pos x="56" y="120"/>
                    </a:cxn>
                    <a:cxn ang="0">
                      <a:pos x="32" y="83"/>
                    </a:cxn>
                    <a:cxn ang="0">
                      <a:pos x="16" y="49"/>
                    </a:cxn>
                    <a:cxn ang="0">
                      <a:pos x="4" y="20"/>
                    </a:cxn>
                    <a:cxn ang="0">
                      <a:pos x="0" y="0"/>
                    </a:cxn>
                  </a:cxnLst>
                  <a:rect l="0" t="0" r="r" b="b"/>
                  <a:pathLst>
                    <a:path w="97" h="158">
                      <a:moveTo>
                        <a:pt x="0" y="0"/>
                      </a:moveTo>
                      <a:lnTo>
                        <a:pt x="12" y="4"/>
                      </a:lnTo>
                      <a:lnTo>
                        <a:pt x="32" y="29"/>
                      </a:lnTo>
                      <a:lnTo>
                        <a:pt x="56" y="62"/>
                      </a:lnTo>
                      <a:lnTo>
                        <a:pt x="68" y="83"/>
                      </a:lnTo>
                      <a:lnTo>
                        <a:pt x="84" y="116"/>
                      </a:lnTo>
                      <a:lnTo>
                        <a:pt x="96" y="141"/>
                      </a:lnTo>
                      <a:lnTo>
                        <a:pt x="96" y="157"/>
                      </a:lnTo>
                      <a:lnTo>
                        <a:pt x="80" y="145"/>
                      </a:lnTo>
                      <a:lnTo>
                        <a:pt x="56" y="120"/>
                      </a:lnTo>
                      <a:lnTo>
                        <a:pt x="32" y="83"/>
                      </a:lnTo>
                      <a:lnTo>
                        <a:pt x="16" y="49"/>
                      </a:lnTo>
                      <a:lnTo>
                        <a:pt x="4" y="2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6" name="Freeform 236"/>
                <p:cNvSpPr>
                  <a:spLocks/>
                </p:cNvSpPr>
                <p:nvPr/>
              </p:nvSpPr>
              <p:spPr bwMode="auto">
                <a:xfrm>
                  <a:off x="3116" y="2706"/>
                  <a:ext cx="69" cy="71"/>
                </a:xfrm>
                <a:custGeom>
                  <a:avLst/>
                  <a:gdLst/>
                  <a:ahLst/>
                  <a:cxnLst>
                    <a:cxn ang="0">
                      <a:pos x="0" y="70"/>
                    </a:cxn>
                    <a:cxn ang="0">
                      <a:pos x="8" y="49"/>
                    </a:cxn>
                    <a:cxn ang="0">
                      <a:pos x="24" y="33"/>
                    </a:cxn>
                    <a:cxn ang="0">
                      <a:pos x="44" y="16"/>
                    </a:cxn>
                    <a:cxn ang="0">
                      <a:pos x="68" y="0"/>
                    </a:cxn>
                  </a:cxnLst>
                  <a:rect l="0" t="0" r="r" b="b"/>
                  <a:pathLst>
                    <a:path w="69" h="71">
                      <a:moveTo>
                        <a:pt x="0" y="70"/>
                      </a:moveTo>
                      <a:lnTo>
                        <a:pt x="8" y="49"/>
                      </a:lnTo>
                      <a:lnTo>
                        <a:pt x="24" y="33"/>
                      </a:lnTo>
                      <a:lnTo>
                        <a:pt x="44" y="16"/>
                      </a:lnTo>
                      <a:lnTo>
                        <a:pt x="68" y="0"/>
                      </a:lnTo>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7" name="Freeform 237"/>
                <p:cNvSpPr>
                  <a:spLocks/>
                </p:cNvSpPr>
                <p:nvPr/>
              </p:nvSpPr>
              <p:spPr bwMode="auto">
                <a:xfrm>
                  <a:off x="3264" y="2337"/>
                  <a:ext cx="33" cy="55"/>
                </a:xfrm>
                <a:custGeom>
                  <a:avLst/>
                  <a:gdLst/>
                  <a:ahLst/>
                  <a:cxnLst>
                    <a:cxn ang="0">
                      <a:pos x="32" y="4"/>
                    </a:cxn>
                    <a:cxn ang="0">
                      <a:pos x="28" y="0"/>
                    </a:cxn>
                    <a:cxn ang="0">
                      <a:pos x="16" y="0"/>
                    </a:cxn>
                    <a:cxn ang="0">
                      <a:pos x="8" y="4"/>
                    </a:cxn>
                    <a:cxn ang="0">
                      <a:pos x="4" y="12"/>
                    </a:cxn>
                    <a:cxn ang="0">
                      <a:pos x="0" y="25"/>
                    </a:cxn>
                    <a:cxn ang="0">
                      <a:pos x="4" y="54"/>
                    </a:cxn>
                  </a:cxnLst>
                  <a:rect l="0" t="0" r="r" b="b"/>
                  <a:pathLst>
                    <a:path w="33" h="55">
                      <a:moveTo>
                        <a:pt x="32" y="4"/>
                      </a:moveTo>
                      <a:lnTo>
                        <a:pt x="28" y="0"/>
                      </a:lnTo>
                      <a:lnTo>
                        <a:pt x="16" y="0"/>
                      </a:lnTo>
                      <a:lnTo>
                        <a:pt x="8" y="4"/>
                      </a:lnTo>
                      <a:lnTo>
                        <a:pt x="4" y="12"/>
                      </a:lnTo>
                      <a:lnTo>
                        <a:pt x="0" y="25"/>
                      </a:lnTo>
                      <a:lnTo>
                        <a:pt x="4" y="54"/>
                      </a:lnTo>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38" name="Freeform 238"/>
                <p:cNvSpPr>
                  <a:spLocks/>
                </p:cNvSpPr>
                <p:nvPr/>
              </p:nvSpPr>
              <p:spPr bwMode="auto">
                <a:xfrm>
                  <a:off x="3276" y="2424"/>
                  <a:ext cx="45" cy="38"/>
                </a:xfrm>
                <a:custGeom>
                  <a:avLst/>
                  <a:gdLst/>
                  <a:ahLst/>
                  <a:cxnLst>
                    <a:cxn ang="0">
                      <a:pos x="0" y="0"/>
                    </a:cxn>
                    <a:cxn ang="0">
                      <a:pos x="16" y="25"/>
                    </a:cxn>
                    <a:cxn ang="0">
                      <a:pos x="24" y="37"/>
                    </a:cxn>
                    <a:cxn ang="0">
                      <a:pos x="36" y="37"/>
                    </a:cxn>
                    <a:cxn ang="0">
                      <a:pos x="40" y="37"/>
                    </a:cxn>
                    <a:cxn ang="0">
                      <a:pos x="44" y="29"/>
                    </a:cxn>
                  </a:cxnLst>
                  <a:rect l="0" t="0" r="r" b="b"/>
                  <a:pathLst>
                    <a:path w="45" h="38">
                      <a:moveTo>
                        <a:pt x="0" y="0"/>
                      </a:moveTo>
                      <a:lnTo>
                        <a:pt x="16" y="25"/>
                      </a:lnTo>
                      <a:lnTo>
                        <a:pt x="24" y="37"/>
                      </a:lnTo>
                      <a:lnTo>
                        <a:pt x="36" y="37"/>
                      </a:lnTo>
                      <a:lnTo>
                        <a:pt x="40" y="37"/>
                      </a:lnTo>
                      <a:lnTo>
                        <a:pt x="44" y="29"/>
                      </a:lnTo>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grpSp>
            <p:nvGrpSpPr>
              <p:cNvPr id="7" name="Group 239"/>
              <p:cNvGrpSpPr>
                <a:grpSpLocks/>
              </p:cNvGrpSpPr>
              <p:nvPr/>
            </p:nvGrpSpPr>
            <p:grpSpPr bwMode="auto">
              <a:xfrm>
                <a:off x="2900" y="2900"/>
                <a:ext cx="341" cy="565"/>
                <a:chOff x="2900" y="2900"/>
                <a:chExt cx="341" cy="565"/>
              </a:xfrm>
            </p:grpSpPr>
            <p:sp>
              <p:nvSpPr>
                <p:cNvPr id="409840" name="Freeform 240"/>
                <p:cNvSpPr>
                  <a:spLocks/>
                </p:cNvSpPr>
                <p:nvPr/>
              </p:nvSpPr>
              <p:spPr bwMode="auto">
                <a:xfrm>
                  <a:off x="2900" y="2987"/>
                  <a:ext cx="341" cy="478"/>
                </a:xfrm>
                <a:custGeom>
                  <a:avLst/>
                  <a:gdLst/>
                  <a:ahLst/>
                  <a:cxnLst>
                    <a:cxn ang="0">
                      <a:pos x="100" y="249"/>
                    </a:cxn>
                    <a:cxn ang="0">
                      <a:pos x="52" y="324"/>
                    </a:cxn>
                    <a:cxn ang="0">
                      <a:pos x="280" y="382"/>
                    </a:cxn>
                    <a:cxn ang="0">
                      <a:pos x="288" y="266"/>
                    </a:cxn>
                    <a:cxn ang="0">
                      <a:pos x="264" y="187"/>
                    </a:cxn>
                    <a:cxn ang="0">
                      <a:pos x="256" y="100"/>
                    </a:cxn>
                    <a:cxn ang="0">
                      <a:pos x="256" y="17"/>
                    </a:cxn>
                    <a:cxn ang="0">
                      <a:pos x="292" y="5"/>
                    </a:cxn>
                    <a:cxn ang="0">
                      <a:pos x="308" y="75"/>
                    </a:cxn>
                    <a:cxn ang="0">
                      <a:pos x="316" y="158"/>
                    </a:cxn>
                    <a:cxn ang="0">
                      <a:pos x="336" y="249"/>
                    </a:cxn>
                    <a:cxn ang="0">
                      <a:pos x="328" y="291"/>
                    </a:cxn>
                    <a:cxn ang="0">
                      <a:pos x="312" y="299"/>
                    </a:cxn>
                    <a:cxn ang="0">
                      <a:pos x="340" y="315"/>
                    </a:cxn>
                    <a:cxn ang="0">
                      <a:pos x="328" y="315"/>
                    </a:cxn>
                    <a:cxn ang="0">
                      <a:pos x="324" y="332"/>
                    </a:cxn>
                    <a:cxn ang="0">
                      <a:pos x="328" y="332"/>
                    </a:cxn>
                    <a:cxn ang="0">
                      <a:pos x="340" y="357"/>
                    </a:cxn>
                    <a:cxn ang="0">
                      <a:pos x="324" y="353"/>
                    </a:cxn>
                    <a:cxn ang="0">
                      <a:pos x="332" y="373"/>
                    </a:cxn>
                    <a:cxn ang="0">
                      <a:pos x="320" y="373"/>
                    </a:cxn>
                    <a:cxn ang="0">
                      <a:pos x="308" y="394"/>
                    </a:cxn>
                    <a:cxn ang="0">
                      <a:pos x="308" y="398"/>
                    </a:cxn>
                    <a:cxn ang="0">
                      <a:pos x="308" y="423"/>
                    </a:cxn>
                    <a:cxn ang="0">
                      <a:pos x="280" y="407"/>
                    </a:cxn>
                    <a:cxn ang="0">
                      <a:pos x="308" y="427"/>
                    </a:cxn>
                    <a:cxn ang="0">
                      <a:pos x="268" y="419"/>
                    </a:cxn>
                    <a:cxn ang="0">
                      <a:pos x="272" y="456"/>
                    </a:cxn>
                    <a:cxn ang="0">
                      <a:pos x="256" y="431"/>
                    </a:cxn>
                    <a:cxn ang="0">
                      <a:pos x="252" y="465"/>
                    </a:cxn>
                    <a:cxn ang="0">
                      <a:pos x="240" y="448"/>
                    </a:cxn>
                    <a:cxn ang="0">
                      <a:pos x="236" y="473"/>
                    </a:cxn>
                    <a:cxn ang="0">
                      <a:pos x="216" y="448"/>
                    </a:cxn>
                    <a:cxn ang="0">
                      <a:pos x="224" y="477"/>
                    </a:cxn>
                    <a:cxn ang="0">
                      <a:pos x="196" y="456"/>
                    </a:cxn>
                    <a:cxn ang="0">
                      <a:pos x="192" y="448"/>
                    </a:cxn>
                    <a:cxn ang="0">
                      <a:pos x="196" y="477"/>
                    </a:cxn>
                    <a:cxn ang="0">
                      <a:pos x="176" y="452"/>
                    </a:cxn>
                    <a:cxn ang="0">
                      <a:pos x="180" y="473"/>
                    </a:cxn>
                    <a:cxn ang="0">
                      <a:pos x="152" y="431"/>
                    </a:cxn>
                    <a:cxn ang="0">
                      <a:pos x="152" y="469"/>
                    </a:cxn>
                    <a:cxn ang="0">
                      <a:pos x="132" y="444"/>
                    </a:cxn>
                    <a:cxn ang="0">
                      <a:pos x="136" y="460"/>
                    </a:cxn>
                    <a:cxn ang="0">
                      <a:pos x="108" y="452"/>
                    </a:cxn>
                    <a:cxn ang="0">
                      <a:pos x="100" y="415"/>
                    </a:cxn>
                    <a:cxn ang="0">
                      <a:pos x="92" y="444"/>
                    </a:cxn>
                    <a:cxn ang="0">
                      <a:pos x="56" y="415"/>
                    </a:cxn>
                    <a:cxn ang="0">
                      <a:pos x="36" y="382"/>
                    </a:cxn>
                    <a:cxn ang="0">
                      <a:pos x="4" y="340"/>
                    </a:cxn>
                    <a:cxn ang="0">
                      <a:pos x="48" y="233"/>
                    </a:cxn>
                    <a:cxn ang="0">
                      <a:pos x="260" y="145"/>
                    </a:cxn>
                  </a:cxnLst>
                  <a:rect l="0" t="0" r="r" b="b"/>
                  <a:pathLst>
                    <a:path w="341" h="478">
                      <a:moveTo>
                        <a:pt x="260" y="145"/>
                      </a:moveTo>
                      <a:lnTo>
                        <a:pt x="200" y="179"/>
                      </a:lnTo>
                      <a:lnTo>
                        <a:pt x="100" y="249"/>
                      </a:lnTo>
                      <a:lnTo>
                        <a:pt x="64" y="274"/>
                      </a:lnTo>
                      <a:lnTo>
                        <a:pt x="48" y="299"/>
                      </a:lnTo>
                      <a:lnTo>
                        <a:pt x="52" y="324"/>
                      </a:lnTo>
                      <a:lnTo>
                        <a:pt x="120" y="407"/>
                      </a:lnTo>
                      <a:lnTo>
                        <a:pt x="228" y="419"/>
                      </a:lnTo>
                      <a:lnTo>
                        <a:pt x="280" y="382"/>
                      </a:lnTo>
                      <a:lnTo>
                        <a:pt x="292" y="303"/>
                      </a:lnTo>
                      <a:lnTo>
                        <a:pt x="292" y="295"/>
                      </a:lnTo>
                      <a:lnTo>
                        <a:pt x="288" y="266"/>
                      </a:lnTo>
                      <a:lnTo>
                        <a:pt x="280" y="245"/>
                      </a:lnTo>
                      <a:lnTo>
                        <a:pt x="268" y="204"/>
                      </a:lnTo>
                      <a:lnTo>
                        <a:pt x="264" y="187"/>
                      </a:lnTo>
                      <a:lnTo>
                        <a:pt x="260" y="166"/>
                      </a:lnTo>
                      <a:lnTo>
                        <a:pt x="260" y="150"/>
                      </a:lnTo>
                      <a:lnTo>
                        <a:pt x="256" y="100"/>
                      </a:lnTo>
                      <a:lnTo>
                        <a:pt x="256" y="92"/>
                      </a:lnTo>
                      <a:lnTo>
                        <a:pt x="256" y="54"/>
                      </a:lnTo>
                      <a:lnTo>
                        <a:pt x="256" y="17"/>
                      </a:lnTo>
                      <a:lnTo>
                        <a:pt x="260" y="5"/>
                      </a:lnTo>
                      <a:lnTo>
                        <a:pt x="276" y="0"/>
                      </a:lnTo>
                      <a:lnTo>
                        <a:pt x="292" y="5"/>
                      </a:lnTo>
                      <a:lnTo>
                        <a:pt x="304" y="17"/>
                      </a:lnTo>
                      <a:lnTo>
                        <a:pt x="304" y="50"/>
                      </a:lnTo>
                      <a:lnTo>
                        <a:pt x="308" y="75"/>
                      </a:lnTo>
                      <a:lnTo>
                        <a:pt x="308" y="100"/>
                      </a:lnTo>
                      <a:lnTo>
                        <a:pt x="308" y="133"/>
                      </a:lnTo>
                      <a:lnTo>
                        <a:pt x="316" y="158"/>
                      </a:lnTo>
                      <a:lnTo>
                        <a:pt x="320" y="183"/>
                      </a:lnTo>
                      <a:lnTo>
                        <a:pt x="332" y="233"/>
                      </a:lnTo>
                      <a:lnTo>
                        <a:pt x="336" y="249"/>
                      </a:lnTo>
                      <a:lnTo>
                        <a:pt x="340" y="270"/>
                      </a:lnTo>
                      <a:lnTo>
                        <a:pt x="340" y="291"/>
                      </a:lnTo>
                      <a:lnTo>
                        <a:pt x="328" y="291"/>
                      </a:lnTo>
                      <a:lnTo>
                        <a:pt x="316" y="295"/>
                      </a:lnTo>
                      <a:lnTo>
                        <a:pt x="308" y="299"/>
                      </a:lnTo>
                      <a:lnTo>
                        <a:pt x="312" y="299"/>
                      </a:lnTo>
                      <a:lnTo>
                        <a:pt x="324" y="295"/>
                      </a:lnTo>
                      <a:lnTo>
                        <a:pt x="340" y="295"/>
                      </a:lnTo>
                      <a:lnTo>
                        <a:pt x="340" y="315"/>
                      </a:lnTo>
                      <a:lnTo>
                        <a:pt x="328" y="311"/>
                      </a:lnTo>
                      <a:lnTo>
                        <a:pt x="312" y="315"/>
                      </a:lnTo>
                      <a:lnTo>
                        <a:pt x="328" y="315"/>
                      </a:lnTo>
                      <a:lnTo>
                        <a:pt x="340" y="315"/>
                      </a:lnTo>
                      <a:lnTo>
                        <a:pt x="340" y="332"/>
                      </a:lnTo>
                      <a:lnTo>
                        <a:pt x="324" y="332"/>
                      </a:lnTo>
                      <a:lnTo>
                        <a:pt x="308" y="332"/>
                      </a:lnTo>
                      <a:lnTo>
                        <a:pt x="312" y="332"/>
                      </a:lnTo>
                      <a:lnTo>
                        <a:pt x="328" y="332"/>
                      </a:lnTo>
                      <a:lnTo>
                        <a:pt x="340" y="336"/>
                      </a:lnTo>
                      <a:lnTo>
                        <a:pt x="340" y="344"/>
                      </a:lnTo>
                      <a:lnTo>
                        <a:pt x="340" y="357"/>
                      </a:lnTo>
                      <a:lnTo>
                        <a:pt x="324" y="353"/>
                      </a:lnTo>
                      <a:lnTo>
                        <a:pt x="308" y="353"/>
                      </a:lnTo>
                      <a:lnTo>
                        <a:pt x="324" y="353"/>
                      </a:lnTo>
                      <a:lnTo>
                        <a:pt x="340" y="361"/>
                      </a:lnTo>
                      <a:lnTo>
                        <a:pt x="336" y="378"/>
                      </a:lnTo>
                      <a:lnTo>
                        <a:pt x="332" y="373"/>
                      </a:lnTo>
                      <a:lnTo>
                        <a:pt x="316" y="373"/>
                      </a:lnTo>
                      <a:lnTo>
                        <a:pt x="300" y="369"/>
                      </a:lnTo>
                      <a:lnTo>
                        <a:pt x="320" y="373"/>
                      </a:lnTo>
                      <a:lnTo>
                        <a:pt x="336" y="378"/>
                      </a:lnTo>
                      <a:lnTo>
                        <a:pt x="324" y="402"/>
                      </a:lnTo>
                      <a:lnTo>
                        <a:pt x="308" y="394"/>
                      </a:lnTo>
                      <a:lnTo>
                        <a:pt x="292" y="390"/>
                      </a:lnTo>
                      <a:lnTo>
                        <a:pt x="300" y="394"/>
                      </a:lnTo>
                      <a:lnTo>
                        <a:pt x="308" y="398"/>
                      </a:lnTo>
                      <a:lnTo>
                        <a:pt x="324" y="407"/>
                      </a:lnTo>
                      <a:lnTo>
                        <a:pt x="316" y="415"/>
                      </a:lnTo>
                      <a:lnTo>
                        <a:pt x="308" y="423"/>
                      </a:lnTo>
                      <a:lnTo>
                        <a:pt x="304" y="415"/>
                      </a:lnTo>
                      <a:lnTo>
                        <a:pt x="292" y="415"/>
                      </a:lnTo>
                      <a:lnTo>
                        <a:pt x="280" y="407"/>
                      </a:lnTo>
                      <a:lnTo>
                        <a:pt x="292" y="415"/>
                      </a:lnTo>
                      <a:lnTo>
                        <a:pt x="304" y="423"/>
                      </a:lnTo>
                      <a:lnTo>
                        <a:pt x="308" y="427"/>
                      </a:lnTo>
                      <a:lnTo>
                        <a:pt x="292" y="444"/>
                      </a:lnTo>
                      <a:lnTo>
                        <a:pt x="284" y="436"/>
                      </a:lnTo>
                      <a:lnTo>
                        <a:pt x="268" y="419"/>
                      </a:lnTo>
                      <a:lnTo>
                        <a:pt x="284" y="440"/>
                      </a:lnTo>
                      <a:lnTo>
                        <a:pt x="288" y="448"/>
                      </a:lnTo>
                      <a:lnTo>
                        <a:pt x="272" y="456"/>
                      </a:lnTo>
                      <a:lnTo>
                        <a:pt x="252" y="431"/>
                      </a:lnTo>
                      <a:lnTo>
                        <a:pt x="252" y="427"/>
                      </a:lnTo>
                      <a:lnTo>
                        <a:pt x="256" y="431"/>
                      </a:lnTo>
                      <a:lnTo>
                        <a:pt x="268" y="460"/>
                      </a:lnTo>
                      <a:lnTo>
                        <a:pt x="260" y="465"/>
                      </a:lnTo>
                      <a:lnTo>
                        <a:pt x="252" y="465"/>
                      </a:lnTo>
                      <a:lnTo>
                        <a:pt x="244" y="448"/>
                      </a:lnTo>
                      <a:lnTo>
                        <a:pt x="232" y="431"/>
                      </a:lnTo>
                      <a:lnTo>
                        <a:pt x="240" y="448"/>
                      </a:lnTo>
                      <a:lnTo>
                        <a:pt x="240" y="452"/>
                      </a:lnTo>
                      <a:lnTo>
                        <a:pt x="248" y="469"/>
                      </a:lnTo>
                      <a:lnTo>
                        <a:pt x="236" y="473"/>
                      </a:lnTo>
                      <a:lnTo>
                        <a:pt x="228" y="473"/>
                      </a:lnTo>
                      <a:lnTo>
                        <a:pt x="220" y="456"/>
                      </a:lnTo>
                      <a:lnTo>
                        <a:pt x="216" y="448"/>
                      </a:lnTo>
                      <a:lnTo>
                        <a:pt x="212" y="440"/>
                      </a:lnTo>
                      <a:lnTo>
                        <a:pt x="216" y="456"/>
                      </a:lnTo>
                      <a:lnTo>
                        <a:pt x="224" y="477"/>
                      </a:lnTo>
                      <a:lnTo>
                        <a:pt x="212" y="477"/>
                      </a:lnTo>
                      <a:lnTo>
                        <a:pt x="204" y="477"/>
                      </a:lnTo>
                      <a:lnTo>
                        <a:pt x="196" y="456"/>
                      </a:lnTo>
                      <a:lnTo>
                        <a:pt x="196" y="452"/>
                      </a:lnTo>
                      <a:lnTo>
                        <a:pt x="196" y="436"/>
                      </a:lnTo>
                      <a:lnTo>
                        <a:pt x="192" y="448"/>
                      </a:lnTo>
                      <a:lnTo>
                        <a:pt x="196" y="456"/>
                      </a:lnTo>
                      <a:lnTo>
                        <a:pt x="196" y="465"/>
                      </a:lnTo>
                      <a:lnTo>
                        <a:pt x="196" y="477"/>
                      </a:lnTo>
                      <a:lnTo>
                        <a:pt x="180" y="473"/>
                      </a:lnTo>
                      <a:lnTo>
                        <a:pt x="180" y="465"/>
                      </a:lnTo>
                      <a:lnTo>
                        <a:pt x="176" y="452"/>
                      </a:lnTo>
                      <a:lnTo>
                        <a:pt x="172" y="436"/>
                      </a:lnTo>
                      <a:lnTo>
                        <a:pt x="172" y="456"/>
                      </a:lnTo>
                      <a:lnTo>
                        <a:pt x="180" y="473"/>
                      </a:lnTo>
                      <a:lnTo>
                        <a:pt x="156" y="469"/>
                      </a:lnTo>
                      <a:lnTo>
                        <a:pt x="148" y="448"/>
                      </a:lnTo>
                      <a:lnTo>
                        <a:pt x="152" y="431"/>
                      </a:lnTo>
                      <a:lnTo>
                        <a:pt x="148" y="444"/>
                      </a:lnTo>
                      <a:lnTo>
                        <a:pt x="148" y="456"/>
                      </a:lnTo>
                      <a:lnTo>
                        <a:pt x="152" y="469"/>
                      </a:lnTo>
                      <a:lnTo>
                        <a:pt x="148" y="465"/>
                      </a:lnTo>
                      <a:lnTo>
                        <a:pt x="136" y="460"/>
                      </a:lnTo>
                      <a:lnTo>
                        <a:pt x="132" y="444"/>
                      </a:lnTo>
                      <a:lnTo>
                        <a:pt x="136" y="427"/>
                      </a:lnTo>
                      <a:lnTo>
                        <a:pt x="132" y="444"/>
                      </a:lnTo>
                      <a:lnTo>
                        <a:pt x="136" y="460"/>
                      </a:lnTo>
                      <a:lnTo>
                        <a:pt x="128" y="460"/>
                      </a:lnTo>
                      <a:lnTo>
                        <a:pt x="120" y="456"/>
                      </a:lnTo>
                      <a:lnTo>
                        <a:pt x="108" y="452"/>
                      </a:lnTo>
                      <a:lnTo>
                        <a:pt x="100" y="448"/>
                      </a:lnTo>
                      <a:lnTo>
                        <a:pt x="100" y="431"/>
                      </a:lnTo>
                      <a:lnTo>
                        <a:pt x="100" y="415"/>
                      </a:lnTo>
                      <a:lnTo>
                        <a:pt x="100" y="431"/>
                      </a:lnTo>
                      <a:lnTo>
                        <a:pt x="100" y="448"/>
                      </a:lnTo>
                      <a:lnTo>
                        <a:pt x="92" y="444"/>
                      </a:lnTo>
                      <a:lnTo>
                        <a:pt x="76" y="431"/>
                      </a:lnTo>
                      <a:lnTo>
                        <a:pt x="60" y="419"/>
                      </a:lnTo>
                      <a:lnTo>
                        <a:pt x="56" y="415"/>
                      </a:lnTo>
                      <a:lnTo>
                        <a:pt x="44" y="411"/>
                      </a:lnTo>
                      <a:lnTo>
                        <a:pt x="36" y="398"/>
                      </a:lnTo>
                      <a:lnTo>
                        <a:pt x="36" y="382"/>
                      </a:lnTo>
                      <a:lnTo>
                        <a:pt x="36" y="398"/>
                      </a:lnTo>
                      <a:lnTo>
                        <a:pt x="20" y="378"/>
                      </a:lnTo>
                      <a:lnTo>
                        <a:pt x="4" y="340"/>
                      </a:lnTo>
                      <a:lnTo>
                        <a:pt x="0" y="299"/>
                      </a:lnTo>
                      <a:lnTo>
                        <a:pt x="20" y="262"/>
                      </a:lnTo>
                      <a:lnTo>
                        <a:pt x="48" y="233"/>
                      </a:lnTo>
                      <a:lnTo>
                        <a:pt x="148" y="158"/>
                      </a:lnTo>
                      <a:lnTo>
                        <a:pt x="256" y="92"/>
                      </a:lnTo>
                      <a:lnTo>
                        <a:pt x="260" y="145"/>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1" name="Freeform 241"/>
                <p:cNvSpPr>
                  <a:spLocks/>
                </p:cNvSpPr>
                <p:nvPr/>
              </p:nvSpPr>
              <p:spPr bwMode="auto">
                <a:xfrm>
                  <a:off x="3160" y="2905"/>
                  <a:ext cx="37" cy="88"/>
                </a:xfrm>
                <a:custGeom>
                  <a:avLst/>
                  <a:gdLst/>
                  <a:ahLst/>
                  <a:cxnLst>
                    <a:cxn ang="0">
                      <a:pos x="20" y="33"/>
                    </a:cxn>
                    <a:cxn ang="0">
                      <a:pos x="32" y="16"/>
                    </a:cxn>
                    <a:cxn ang="0">
                      <a:pos x="36" y="8"/>
                    </a:cxn>
                    <a:cxn ang="0">
                      <a:pos x="20" y="0"/>
                    </a:cxn>
                    <a:cxn ang="0">
                      <a:pos x="16" y="8"/>
                    </a:cxn>
                    <a:cxn ang="0">
                      <a:pos x="12" y="16"/>
                    </a:cxn>
                    <a:cxn ang="0">
                      <a:pos x="4" y="45"/>
                    </a:cxn>
                    <a:cxn ang="0">
                      <a:pos x="0" y="74"/>
                    </a:cxn>
                    <a:cxn ang="0">
                      <a:pos x="0" y="87"/>
                    </a:cxn>
                    <a:cxn ang="0">
                      <a:pos x="8" y="58"/>
                    </a:cxn>
                    <a:cxn ang="0">
                      <a:pos x="16" y="37"/>
                    </a:cxn>
                    <a:cxn ang="0">
                      <a:pos x="20" y="33"/>
                    </a:cxn>
                  </a:cxnLst>
                  <a:rect l="0" t="0" r="r" b="b"/>
                  <a:pathLst>
                    <a:path w="37" h="88">
                      <a:moveTo>
                        <a:pt x="20" y="33"/>
                      </a:moveTo>
                      <a:lnTo>
                        <a:pt x="32" y="16"/>
                      </a:lnTo>
                      <a:lnTo>
                        <a:pt x="36" y="8"/>
                      </a:lnTo>
                      <a:lnTo>
                        <a:pt x="20" y="0"/>
                      </a:lnTo>
                      <a:lnTo>
                        <a:pt x="16" y="8"/>
                      </a:lnTo>
                      <a:lnTo>
                        <a:pt x="12" y="16"/>
                      </a:lnTo>
                      <a:lnTo>
                        <a:pt x="4" y="45"/>
                      </a:lnTo>
                      <a:lnTo>
                        <a:pt x="0" y="74"/>
                      </a:lnTo>
                      <a:lnTo>
                        <a:pt x="0" y="87"/>
                      </a:lnTo>
                      <a:lnTo>
                        <a:pt x="8" y="58"/>
                      </a:lnTo>
                      <a:lnTo>
                        <a:pt x="16" y="37"/>
                      </a:lnTo>
                      <a:lnTo>
                        <a:pt x="20" y="33"/>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2" name="Freeform 242"/>
                <p:cNvSpPr>
                  <a:spLocks/>
                </p:cNvSpPr>
                <p:nvPr/>
              </p:nvSpPr>
              <p:spPr bwMode="auto">
                <a:xfrm>
                  <a:off x="3160" y="2938"/>
                  <a:ext cx="21" cy="55"/>
                </a:xfrm>
                <a:custGeom>
                  <a:avLst/>
                  <a:gdLst/>
                  <a:ahLst/>
                  <a:cxnLst>
                    <a:cxn ang="0">
                      <a:pos x="20" y="0"/>
                    </a:cxn>
                    <a:cxn ang="0">
                      <a:pos x="16" y="25"/>
                    </a:cxn>
                    <a:cxn ang="0">
                      <a:pos x="16" y="49"/>
                    </a:cxn>
                    <a:cxn ang="0">
                      <a:pos x="0" y="54"/>
                    </a:cxn>
                    <a:cxn ang="0">
                      <a:pos x="8" y="29"/>
                    </a:cxn>
                    <a:cxn ang="0">
                      <a:pos x="16" y="4"/>
                    </a:cxn>
                    <a:cxn ang="0">
                      <a:pos x="20" y="0"/>
                    </a:cxn>
                    <a:cxn ang="0">
                      <a:pos x="20" y="0"/>
                    </a:cxn>
                    <a:cxn ang="0">
                      <a:pos x="20" y="0"/>
                    </a:cxn>
                  </a:cxnLst>
                  <a:rect l="0" t="0" r="r" b="b"/>
                  <a:pathLst>
                    <a:path w="21" h="55">
                      <a:moveTo>
                        <a:pt x="20" y="0"/>
                      </a:moveTo>
                      <a:lnTo>
                        <a:pt x="16" y="25"/>
                      </a:lnTo>
                      <a:lnTo>
                        <a:pt x="16" y="49"/>
                      </a:lnTo>
                      <a:lnTo>
                        <a:pt x="0" y="54"/>
                      </a:lnTo>
                      <a:lnTo>
                        <a:pt x="8" y="29"/>
                      </a:lnTo>
                      <a:lnTo>
                        <a:pt x="16" y="4"/>
                      </a:lnTo>
                      <a:lnTo>
                        <a:pt x="2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3" name="Freeform 243"/>
                <p:cNvSpPr>
                  <a:spLocks/>
                </p:cNvSpPr>
                <p:nvPr/>
              </p:nvSpPr>
              <p:spPr bwMode="auto">
                <a:xfrm>
                  <a:off x="3160" y="2938"/>
                  <a:ext cx="21" cy="55"/>
                </a:xfrm>
                <a:custGeom>
                  <a:avLst/>
                  <a:gdLst/>
                  <a:ahLst/>
                  <a:cxnLst>
                    <a:cxn ang="0">
                      <a:pos x="20" y="0"/>
                    </a:cxn>
                    <a:cxn ang="0">
                      <a:pos x="16" y="25"/>
                    </a:cxn>
                    <a:cxn ang="0">
                      <a:pos x="16" y="49"/>
                    </a:cxn>
                    <a:cxn ang="0">
                      <a:pos x="0" y="54"/>
                    </a:cxn>
                    <a:cxn ang="0">
                      <a:pos x="8" y="29"/>
                    </a:cxn>
                    <a:cxn ang="0">
                      <a:pos x="16" y="4"/>
                    </a:cxn>
                    <a:cxn ang="0">
                      <a:pos x="20" y="0"/>
                    </a:cxn>
                  </a:cxnLst>
                  <a:rect l="0" t="0" r="r" b="b"/>
                  <a:pathLst>
                    <a:path w="21" h="55">
                      <a:moveTo>
                        <a:pt x="20" y="0"/>
                      </a:moveTo>
                      <a:lnTo>
                        <a:pt x="16" y="25"/>
                      </a:lnTo>
                      <a:lnTo>
                        <a:pt x="16" y="49"/>
                      </a:lnTo>
                      <a:lnTo>
                        <a:pt x="0" y="54"/>
                      </a:lnTo>
                      <a:lnTo>
                        <a:pt x="8" y="29"/>
                      </a:lnTo>
                      <a:lnTo>
                        <a:pt x="16" y="4"/>
                      </a:lnTo>
                      <a:lnTo>
                        <a:pt x="2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4" name="Freeform 244"/>
                <p:cNvSpPr>
                  <a:spLocks/>
                </p:cNvSpPr>
                <p:nvPr/>
              </p:nvSpPr>
              <p:spPr bwMode="auto">
                <a:xfrm>
                  <a:off x="3200" y="3356"/>
                  <a:ext cx="37" cy="10"/>
                </a:xfrm>
                <a:custGeom>
                  <a:avLst/>
                  <a:gdLst/>
                  <a:ahLst/>
                  <a:cxnLst>
                    <a:cxn ang="0">
                      <a:pos x="0" y="0"/>
                    </a:cxn>
                    <a:cxn ang="0">
                      <a:pos x="20" y="4"/>
                    </a:cxn>
                    <a:cxn ang="0">
                      <a:pos x="36" y="9"/>
                    </a:cxn>
                    <a:cxn ang="0">
                      <a:pos x="36" y="9"/>
                    </a:cxn>
                    <a:cxn ang="0">
                      <a:pos x="32" y="4"/>
                    </a:cxn>
                    <a:cxn ang="0">
                      <a:pos x="16" y="4"/>
                    </a:cxn>
                    <a:cxn ang="0">
                      <a:pos x="4" y="0"/>
                    </a:cxn>
                    <a:cxn ang="0">
                      <a:pos x="0" y="0"/>
                    </a:cxn>
                    <a:cxn ang="0">
                      <a:pos x="0" y="0"/>
                    </a:cxn>
                  </a:cxnLst>
                  <a:rect l="0" t="0" r="r" b="b"/>
                  <a:pathLst>
                    <a:path w="37" h="10">
                      <a:moveTo>
                        <a:pt x="0" y="0"/>
                      </a:moveTo>
                      <a:lnTo>
                        <a:pt x="20" y="4"/>
                      </a:lnTo>
                      <a:lnTo>
                        <a:pt x="36" y="9"/>
                      </a:lnTo>
                      <a:lnTo>
                        <a:pt x="32" y="4"/>
                      </a:lnTo>
                      <a:lnTo>
                        <a:pt x="16" y="4"/>
                      </a:lnTo>
                      <a:lnTo>
                        <a:pt x="4" y="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5" name="Freeform 245"/>
                <p:cNvSpPr>
                  <a:spLocks/>
                </p:cNvSpPr>
                <p:nvPr/>
              </p:nvSpPr>
              <p:spPr bwMode="auto">
                <a:xfrm>
                  <a:off x="3200" y="3356"/>
                  <a:ext cx="37" cy="10"/>
                </a:xfrm>
                <a:custGeom>
                  <a:avLst/>
                  <a:gdLst/>
                  <a:ahLst/>
                  <a:cxnLst>
                    <a:cxn ang="0">
                      <a:pos x="0" y="0"/>
                    </a:cxn>
                    <a:cxn ang="0">
                      <a:pos x="20" y="4"/>
                    </a:cxn>
                    <a:cxn ang="0">
                      <a:pos x="36" y="9"/>
                    </a:cxn>
                    <a:cxn ang="0">
                      <a:pos x="32" y="4"/>
                    </a:cxn>
                    <a:cxn ang="0">
                      <a:pos x="16" y="4"/>
                    </a:cxn>
                    <a:cxn ang="0">
                      <a:pos x="4" y="0"/>
                    </a:cxn>
                    <a:cxn ang="0">
                      <a:pos x="0" y="0"/>
                    </a:cxn>
                  </a:cxnLst>
                  <a:rect l="0" t="0" r="r" b="b"/>
                  <a:pathLst>
                    <a:path w="37" h="10">
                      <a:moveTo>
                        <a:pt x="0" y="0"/>
                      </a:moveTo>
                      <a:lnTo>
                        <a:pt x="20" y="4"/>
                      </a:lnTo>
                      <a:lnTo>
                        <a:pt x="36" y="9"/>
                      </a:lnTo>
                      <a:lnTo>
                        <a:pt x="32" y="4"/>
                      </a:lnTo>
                      <a:lnTo>
                        <a:pt x="16" y="4"/>
                      </a:lnTo>
                      <a:lnTo>
                        <a:pt x="4" y="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6" name="Freeform 246"/>
                <p:cNvSpPr>
                  <a:spLocks/>
                </p:cNvSpPr>
                <p:nvPr/>
              </p:nvSpPr>
              <p:spPr bwMode="auto">
                <a:xfrm>
                  <a:off x="3208" y="3340"/>
                  <a:ext cx="33" cy="9"/>
                </a:xfrm>
                <a:custGeom>
                  <a:avLst/>
                  <a:gdLst/>
                  <a:ahLst/>
                  <a:cxnLst>
                    <a:cxn ang="0">
                      <a:pos x="0" y="0"/>
                    </a:cxn>
                    <a:cxn ang="0">
                      <a:pos x="16" y="0"/>
                    </a:cxn>
                    <a:cxn ang="0">
                      <a:pos x="32" y="8"/>
                    </a:cxn>
                    <a:cxn ang="0">
                      <a:pos x="32" y="4"/>
                    </a:cxn>
                    <a:cxn ang="0">
                      <a:pos x="16" y="0"/>
                    </a:cxn>
                    <a:cxn ang="0">
                      <a:pos x="0" y="0"/>
                    </a:cxn>
                    <a:cxn ang="0">
                      <a:pos x="0" y="0"/>
                    </a:cxn>
                    <a:cxn ang="0">
                      <a:pos x="0" y="0"/>
                    </a:cxn>
                  </a:cxnLst>
                  <a:rect l="0" t="0" r="r" b="b"/>
                  <a:pathLst>
                    <a:path w="33" h="9">
                      <a:moveTo>
                        <a:pt x="0" y="0"/>
                      </a:moveTo>
                      <a:lnTo>
                        <a:pt x="16" y="0"/>
                      </a:lnTo>
                      <a:lnTo>
                        <a:pt x="32" y="8"/>
                      </a:lnTo>
                      <a:lnTo>
                        <a:pt x="32" y="4"/>
                      </a:lnTo>
                      <a:lnTo>
                        <a:pt x="16" y="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7" name="Freeform 247"/>
                <p:cNvSpPr>
                  <a:spLocks/>
                </p:cNvSpPr>
                <p:nvPr/>
              </p:nvSpPr>
              <p:spPr bwMode="auto">
                <a:xfrm>
                  <a:off x="3208" y="3340"/>
                  <a:ext cx="33" cy="9"/>
                </a:xfrm>
                <a:custGeom>
                  <a:avLst/>
                  <a:gdLst/>
                  <a:ahLst/>
                  <a:cxnLst>
                    <a:cxn ang="0">
                      <a:pos x="0" y="0"/>
                    </a:cxn>
                    <a:cxn ang="0">
                      <a:pos x="16" y="0"/>
                    </a:cxn>
                    <a:cxn ang="0">
                      <a:pos x="32" y="8"/>
                    </a:cxn>
                    <a:cxn ang="0">
                      <a:pos x="32" y="4"/>
                    </a:cxn>
                    <a:cxn ang="0">
                      <a:pos x="16" y="0"/>
                    </a:cxn>
                    <a:cxn ang="0">
                      <a:pos x="0" y="0"/>
                    </a:cxn>
                  </a:cxnLst>
                  <a:rect l="0" t="0" r="r" b="b"/>
                  <a:pathLst>
                    <a:path w="33" h="9">
                      <a:moveTo>
                        <a:pt x="0" y="0"/>
                      </a:moveTo>
                      <a:lnTo>
                        <a:pt x="16" y="0"/>
                      </a:lnTo>
                      <a:lnTo>
                        <a:pt x="32" y="8"/>
                      </a:lnTo>
                      <a:lnTo>
                        <a:pt x="32" y="4"/>
                      </a:lnTo>
                      <a:lnTo>
                        <a:pt x="16" y="0"/>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8" name="Freeform 248"/>
                <p:cNvSpPr>
                  <a:spLocks/>
                </p:cNvSpPr>
                <p:nvPr/>
              </p:nvSpPr>
              <p:spPr bwMode="auto">
                <a:xfrm>
                  <a:off x="3212" y="3298"/>
                  <a:ext cx="29" cy="5"/>
                </a:xfrm>
                <a:custGeom>
                  <a:avLst/>
                  <a:gdLst/>
                  <a:ahLst/>
                  <a:cxnLst>
                    <a:cxn ang="0">
                      <a:pos x="16" y="4"/>
                    </a:cxn>
                    <a:cxn ang="0">
                      <a:pos x="0" y="4"/>
                    </a:cxn>
                    <a:cxn ang="0">
                      <a:pos x="0" y="4"/>
                    </a:cxn>
                    <a:cxn ang="0">
                      <a:pos x="16" y="0"/>
                    </a:cxn>
                    <a:cxn ang="0">
                      <a:pos x="28" y="4"/>
                    </a:cxn>
                    <a:cxn ang="0">
                      <a:pos x="28" y="0"/>
                    </a:cxn>
                    <a:cxn ang="0">
                      <a:pos x="28" y="4"/>
                    </a:cxn>
                    <a:cxn ang="0">
                      <a:pos x="16" y="4"/>
                    </a:cxn>
                    <a:cxn ang="0">
                      <a:pos x="16" y="4"/>
                    </a:cxn>
                  </a:cxnLst>
                  <a:rect l="0" t="0" r="r" b="b"/>
                  <a:pathLst>
                    <a:path w="29" h="5">
                      <a:moveTo>
                        <a:pt x="16" y="4"/>
                      </a:moveTo>
                      <a:lnTo>
                        <a:pt x="0" y="4"/>
                      </a:lnTo>
                      <a:lnTo>
                        <a:pt x="16" y="0"/>
                      </a:lnTo>
                      <a:lnTo>
                        <a:pt x="28" y="4"/>
                      </a:lnTo>
                      <a:lnTo>
                        <a:pt x="28" y="0"/>
                      </a:lnTo>
                      <a:lnTo>
                        <a:pt x="28" y="4"/>
                      </a:lnTo>
                      <a:lnTo>
                        <a:pt x="16" y="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49" name="Freeform 249"/>
                <p:cNvSpPr>
                  <a:spLocks/>
                </p:cNvSpPr>
                <p:nvPr/>
              </p:nvSpPr>
              <p:spPr bwMode="auto">
                <a:xfrm>
                  <a:off x="3212" y="3298"/>
                  <a:ext cx="29" cy="5"/>
                </a:xfrm>
                <a:custGeom>
                  <a:avLst/>
                  <a:gdLst/>
                  <a:ahLst/>
                  <a:cxnLst>
                    <a:cxn ang="0">
                      <a:pos x="16" y="4"/>
                    </a:cxn>
                    <a:cxn ang="0">
                      <a:pos x="0" y="4"/>
                    </a:cxn>
                    <a:cxn ang="0">
                      <a:pos x="16" y="0"/>
                    </a:cxn>
                    <a:cxn ang="0">
                      <a:pos x="28" y="4"/>
                    </a:cxn>
                    <a:cxn ang="0">
                      <a:pos x="28" y="0"/>
                    </a:cxn>
                    <a:cxn ang="0">
                      <a:pos x="28" y="4"/>
                    </a:cxn>
                    <a:cxn ang="0">
                      <a:pos x="16" y="4"/>
                    </a:cxn>
                  </a:cxnLst>
                  <a:rect l="0" t="0" r="r" b="b"/>
                  <a:pathLst>
                    <a:path w="29" h="5">
                      <a:moveTo>
                        <a:pt x="16" y="4"/>
                      </a:moveTo>
                      <a:lnTo>
                        <a:pt x="0" y="4"/>
                      </a:lnTo>
                      <a:lnTo>
                        <a:pt x="16" y="0"/>
                      </a:lnTo>
                      <a:lnTo>
                        <a:pt x="28" y="4"/>
                      </a:lnTo>
                      <a:lnTo>
                        <a:pt x="28" y="0"/>
                      </a:lnTo>
                      <a:lnTo>
                        <a:pt x="28" y="4"/>
                      </a:lnTo>
                      <a:lnTo>
                        <a:pt x="16" y="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0" name="Freeform 250"/>
                <p:cNvSpPr>
                  <a:spLocks/>
                </p:cNvSpPr>
                <p:nvPr/>
              </p:nvSpPr>
              <p:spPr bwMode="auto">
                <a:xfrm>
                  <a:off x="3208" y="3319"/>
                  <a:ext cx="33" cy="5"/>
                </a:xfrm>
                <a:custGeom>
                  <a:avLst/>
                  <a:gdLst/>
                  <a:ahLst/>
                  <a:cxnLst>
                    <a:cxn ang="0">
                      <a:pos x="32" y="0"/>
                    </a:cxn>
                    <a:cxn ang="0">
                      <a:pos x="32" y="4"/>
                    </a:cxn>
                    <a:cxn ang="0">
                      <a:pos x="16" y="0"/>
                    </a:cxn>
                    <a:cxn ang="0">
                      <a:pos x="4" y="0"/>
                    </a:cxn>
                    <a:cxn ang="0">
                      <a:pos x="0" y="0"/>
                    </a:cxn>
                    <a:cxn ang="0">
                      <a:pos x="0" y="0"/>
                    </a:cxn>
                    <a:cxn ang="0">
                      <a:pos x="16" y="0"/>
                    </a:cxn>
                    <a:cxn ang="0">
                      <a:pos x="32" y="0"/>
                    </a:cxn>
                    <a:cxn ang="0">
                      <a:pos x="32" y="0"/>
                    </a:cxn>
                    <a:cxn ang="0">
                      <a:pos x="32" y="0"/>
                    </a:cxn>
                  </a:cxnLst>
                  <a:rect l="0" t="0" r="r" b="b"/>
                  <a:pathLst>
                    <a:path w="33" h="5">
                      <a:moveTo>
                        <a:pt x="32" y="0"/>
                      </a:moveTo>
                      <a:lnTo>
                        <a:pt x="32" y="4"/>
                      </a:lnTo>
                      <a:lnTo>
                        <a:pt x="16" y="0"/>
                      </a:lnTo>
                      <a:lnTo>
                        <a:pt x="4" y="0"/>
                      </a:lnTo>
                      <a:lnTo>
                        <a:pt x="0" y="0"/>
                      </a:lnTo>
                      <a:lnTo>
                        <a:pt x="16" y="0"/>
                      </a:lnTo>
                      <a:lnTo>
                        <a:pt x="32"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1" name="Freeform 251"/>
                <p:cNvSpPr>
                  <a:spLocks/>
                </p:cNvSpPr>
                <p:nvPr/>
              </p:nvSpPr>
              <p:spPr bwMode="auto">
                <a:xfrm>
                  <a:off x="3208" y="3319"/>
                  <a:ext cx="33" cy="5"/>
                </a:xfrm>
                <a:custGeom>
                  <a:avLst/>
                  <a:gdLst/>
                  <a:ahLst/>
                  <a:cxnLst>
                    <a:cxn ang="0">
                      <a:pos x="32" y="0"/>
                    </a:cxn>
                    <a:cxn ang="0">
                      <a:pos x="32" y="4"/>
                    </a:cxn>
                    <a:cxn ang="0">
                      <a:pos x="16" y="0"/>
                    </a:cxn>
                    <a:cxn ang="0">
                      <a:pos x="4" y="0"/>
                    </a:cxn>
                    <a:cxn ang="0">
                      <a:pos x="0" y="0"/>
                    </a:cxn>
                    <a:cxn ang="0">
                      <a:pos x="16" y="0"/>
                    </a:cxn>
                    <a:cxn ang="0">
                      <a:pos x="32" y="0"/>
                    </a:cxn>
                  </a:cxnLst>
                  <a:rect l="0" t="0" r="r" b="b"/>
                  <a:pathLst>
                    <a:path w="33" h="5">
                      <a:moveTo>
                        <a:pt x="32" y="0"/>
                      </a:moveTo>
                      <a:lnTo>
                        <a:pt x="32" y="4"/>
                      </a:lnTo>
                      <a:lnTo>
                        <a:pt x="16" y="0"/>
                      </a:lnTo>
                      <a:lnTo>
                        <a:pt x="4" y="0"/>
                      </a:lnTo>
                      <a:lnTo>
                        <a:pt x="0" y="0"/>
                      </a:lnTo>
                      <a:lnTo>
                        <a:pt x="16" y="0"/>
                      </a:lnTo>
                      <a:lnTo>
                        <a:pt x="32"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2" name="Freeform 252"/>
                <p:cNvSpPr>
                  <a:spLocks/>
                </p:cNvSpPr>
                <p:nvPr/>
              </p:nvSpPr>
              <p:spPr bwMode="auto">
                <a:xfrm>
                  <a:off x="3208" y="3278"/>
                  <a:ext cx="33" cy="9"/>
                </a:xfrm>
                <a:custGeom>
                  <a:avLst/>
                  <a:gdLst/>
                  <a:ahLst/>
                  <a:cxnLst>
                    <a:cxn ang="0">
                      <a:pos x="0" y="8"/>
                    </a:cxn>
                    <a:cxn ang="0">
                      <a:pos x="8" y="4"/>
                    </a:cxn>
                    <a:cxn ang="0">
                      <a:pos x="20" y="0"/>
                    </a:cxn>
                    <a:cxn ang="0">
                      <a:pos x="32" y="0"/>
                    </a:cxn>
                    <a:cxn ang="0">
                      <a:pos x="32" y="4"/>
                    </a:cxn>
                    <a:cxn ang="0">
                      <a:pos x="16" y="4"/>
                    </a:cxn>
                    <a:cxn ang="0">
                      <a:pos x="4" y="8"/>
                    </a:cxn>
                    <a:cxn ang="0">
                      <a:pos x="0" y="8"/>
                    </a:cxn>
                    <a:cxn ang="0">
                      <a:pos x="0" y="8"/>
                    </a:cxn>
                  </a:cxnLst>
                  <a:rect l="0" t="0" r="r" b="b"/>
                  <a:pathLst>
                    <a:path w="33" h="9">
                      <a:moveTo>
                        <a:pt x="0" y="8"/>
                      </a:moveTo>
                      <a:lnTo>
                        <a:pt x="8" y="4"/>
                      </a:lnTo>
                      <a:lnTo>
                        <a:pt x="20" y="0"/>
                      </a:lnTo>
                      <a:lnTo>
                        <a:pt x="32" y="0"/>
                      </a:lnTo>
                      <a:lnTo>
                        <a:pt x="32" y="4"/>
                      </a:lnTo>
                      <a:lnTo>
                        <a:pt x="16" y="4"/>
                      </a:lnTo>
                      <a:lnTo>
                        <a:pt x="4" y="8"/>
                      </a:lnTo>
                      <a:lnTo>
                        <a:pt x="0" y="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3" name="Freeform 253"/>
                <p:cNvSpPr>
                  <a:spLocks/>
                </p:cNvSpPr>
                <p:nvPr/>
              </p:nvSpPr>
              <p:spPr bwMode="auto">
                <a:xfrm>
                  <a:off x="3208" y="3278"/>
                  <a:ext cx="33" cy="9"/>
                </a:xfrm>
                <a:custGeom>
                  <a:avLst/>
                  <a:gdLst/>
                  <a:ahLst/>
                  <a:cxnLst>
                    <a:cxn ang="0">
                      <a:pos x="0" y="8"/>
                    </a:cxn>
                    <a:cxn ang="0">
                      <a:pos x="8" y="4"/>
                    </a:cxn>
                    <a:cxn ang="0">
                      <a:pos x="20" y="0"/>
                    </a:cxn>
                    <a:cxn ang="0">
                      <a:pos x="32" y="0"/>
                    </a:cxn>
                    <a:cxn ang="0">
                      <a:pos x="32" y="4"/>
                    </a:cxn>
                    <a:cxn ang="0">
                      <a:pos x="16" y="4"/>
                    </a:cxn>
                    <a:cxn ang="0">
                      <a:pos x="4" y="8"/>
                    </a:cxn>
                    <a:cxn ang="0">
                      <a:pos x="0" y="8"/>
                    </a:cxn>
                  </a:cxnLst>
                  <a:rect l="0" t="0" r="r" b="b"/>
                  <a:pathLst>
                    <a:path w="33" h="9">
                      <a:moveTo>
                        <a:pt x="0" y="8"/>
                      </a:moveTo>
                      <a:lnTo>
                        <a:pt x="8" y="4"/>
                      </a:lnTo>
                      <a:lnTo>
                        <a:pt x="20" y="0"/>
                      </a:lnTo>
                      <a:lnTo>
                        <a:pt x="32" y="0"/>
                      </a:lnTo>
                      <a:lnTo>
                        <a:pt x="32" y="4"/>
                      </a:lnTo>
                      <a:lnTo>
                        <a:pt x="16" y="4"/>
                      </a:lnTo>
                      <a:lnTo>
                        <a:pt x="4" y="8"/>
                      </a:lnTo>
                      <a:lnTo>
                        <a:pt x="0" y="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4" name="Freeform 254"/>
                <p:cNvSpPr>
                  <a:spLocks/>
                </p:cNvSpPr>
                <p:nvPr/>
              </p:nvSpPr>
              <p:spPr bwMode="auto">
                <a:xfrm>
                  <a:off x="3072" y="3423"/>
                  <a:ext cx="9" cy="38"/>
                </a:xfrm>
                <a:custGeom>
                  <a:avLst/>
                  <a:gdLst/>
                  <a:ahLst/>
                  <a:cxnLst>
                    <a:cxn ang="0">
                      <a:pos x="8" y="37"/>
                    </a:cxn>
                    <a:cxn ang="0">
                      <a:pos x="8" y="33"/>
                    </a:cxn>
                    <a:cxn ang="0">
                      <a:pos x="4" y="16"/>
                    </a:cxn>
                    <a:cxn ang="0">
                      <a:pos x="0" y="0"/>
                    </a:cxn>
                    <a:cxn ang="0">
                      <a:pos x="0" y="20"/>
                    </a:cxn>
                    <a:cxn ang="0">
                      <a:pos x="8" y="37"/>
                    </a:cxn>
                    <a:cxn ang="0">
                      <a:pos x="8" y="37"/>
                    </a:cxn>
                    <a:cxn ang="0">
                      <a:pos x="8" y="37"/>
                    </a:cxn>
                  </a:cxnLst>
                  <a:rect l="0" t="0" r="r" b="b"/>
                  <a:pathLst>
                    <a:path w="9" h="38">
                      <a:moveTo>
                        <a:pt x="8" y="37"/>
                      </a:moveTo>
                      <a:lnTo>
                        <a:pt x="8" y="33"/>
                      </a:lnTo>
                      <a:lnTo>
                        <a:pt x="4" y="16"/>
                      </a:lnTo>
                      <a:lnTo>
                        <a:pt x="0" y="0"/>
                      </a:lnTo>
                      <a:lnTo>
                        <a:pt x="0" y="20"/>
                      </a:lnTo>
                      <a:lnTo>
                        <a:pt x="8" y="37"/>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5" name="Freeform 255"/>
                <p:cNvSpPr>
                  <a:spLocks/>
                </p:cNvSpPr>
                <p:nvPr/>
              </p:nvSpPr>
              <p:spPr bwMode="auto">
                <a:xfrm>
                  <a:off x="3072" y="3423"/>
                  <a:ext cx="9" cy="38"/>
                </a:xfrm>
                <a:custGeom>
                  <a:avLst/>
                  <a:gdLst/>
                  <a:ahLst/>
                  <a:cxnLst>
                    <a:cxn ang="0">
                      <a:pos x="8" y="37"/>
                    </a:cxn>
                    <a:cxn ang="0">
                      <a:pos x="8" y="33"/>
                    </a:cxn>
                    <a:cxn ang="0">
                      <a:pos x="4" y="16"/>
                    </a:cxn>
                    <a:cxn ang="0">
                      <a:pos x="0" y="0"/>
                    </a:cxn>
                    <a:cxn ang="0">
                      <a:pos x="0" y="20"/>
                    </a:cxn>
                    <a:cxn ang="0">
                      <a:pos x="8" y="37"/>
                    </a:cxn>
                  </a:cxnLst>
                  <a:rect l="0" t="0" r="r" b="b"/>
                  <a:pathLst>
                    <a:path w="9" h="38">
                      <a:moveTo>
                        <a:pt x="8" y="37"/>
                      </a:moveTo>
                      <a:lnTo>
                        <a:pt x="8" y="33"/>
                      </a:lnTo>
                      <a:lnTo>
                        <a:pt x="4" y="16"/>
                      </a:lnTo>
                      <a:lnTo>
                        <a:pt x="0" y="0"/>
                      </a:lnTo>
                      <a:lnTo>
                        <a:pt x="0" y="20"/>
                      </a:lnTo>
                      <a:lnTo>
                        <a:pt x="8" y="37"/>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6" name="Freeform 256"/>
                <p:cNvSpPr>
                  <a:spLocks/>
                </p:cNvSpPr>
                <p:nvPr/>
              </p:nvSpPr>
              <p:spPr bwMode="auto">
                <a:xfrm>
                  <a:off x="3048" y="3418"/>
                  <a:ext cx="9" cy="39"/>
                </a:xfrm>
                <a:custGeom>
                  <a:avLst/>
                  <a:gdLst/>
                  <a:ahLst/>
                  <a:cxnLst>
                    <a:cxn ang="0">
                      <a:pos x="4" y="38"/>
                    </a:cxn>
                    <a:cxn ang="0">
                      <a:pos x="8" y="38"/>
                    </a:cxn>
                    <a:cxn ang="0">
                      <a:pos x="0" y="17"/>
                    </a:cxn>
                    <a:cxn ang="0">
                      <a:pos x="4" y="0"/>
                    </a:cxn>
                    <a:cxn ang="0">
                      <a:pos x="0" y="13"/>
                    </a:cxn>
                    <a:cxn ang="0">
                      <a:pos x="0" y="25"/>
                    </a:cxn>
                    <a:cxn ang="0">
                      <a:pos x="4" y="38"/>
                    </a:cxn>
                    <a:cxn ang="0">
                      <a:pos x="4" y="38"/>
                    </a:cxn>
                  </a:cxnLst>
                  <a:rect l="0" t="0" r="r" b="b"/>
                  <a:pathLst>
                    <a:path w="9" h="39">
                      <a:moveTo>
                        <a:pt x="4" y="38"/>
                      </a:moveTo>
                      <a:lnTo>
                        <a:pt x="8" y="38"/>
                      </a:lnTo>
                      <a:lnTo>
                        <a:pt x="0" y="17"/>
                      </a:lnTo>
                      <a:lnTo>
                        <a:pt x="4" y="0"/>
                      </a:lnTo>
                      <a:lnTo>
                        <a:pt x="0" y="13"/>
                      </a:lnTo>
                      <a:lnTo>
                        <a:pt x="0" y="25"/>
                      </a:lnTo>
                      <a:lnTo>
                        <a:pt x="4" y="3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7" name="Freeform 257"/>
                <p:cNvSpPr>
                  <a:spLocks/>
                </p:cNvSpPr>
                <p:nvPr/>
              </p:nvSpPr>
              <p:spPr bwMode="auto">
                <a:xfrm>
                  <a:off x="3048" y="3418"/>
                  <a:ext cx="9" cy="39"/>
                </a:xfrm>
                <a:custGeom>
                  <a:avLst/>
                  <a:gdLst/>
                  <a:ahLst/>
                  <a:cxnLst>
                    <a:cxn ang="0">
                      <a:pos x="4" y="38"/>
                    </a:cxn>
                    <a:cxn ang="0">
                      <a:pos x="8" y="38"/>
                    </a:cxn>
                    <a:cxn ang="0">
                      <a:pos x="0" y="17"/>
                    </a:cxn>
                    <a:cxn ang="0">
                      <a:pos x="4" y="0"/>
                    </a:cxn>
                    <a:cxn ang="0">
                      <a:pos x="0" y="13"/>
                    </a:cxn>
                    <a:cxn ang="0">
                      <a:pos x="0" y="25"/>
                    </a:cxn>
                    <a:cxn ang="0">
                      <a:pos x="4" y="38"/>
                    </a:cxn>
                  </a:cxnLst>
                  <a:rect l="0" t="0" r="r" b="b"/>
                  <a:pathLst>
                    <a:path w="9" h="39">
                      <a:moveTo>
                        <a:pt x="4" y="38"/>
                      </a:moveTo>
                      <a:lnTo>
                        <a:pt x="8" y="38"/>
                      </a:lnTo>
                      <a:lnTo>
                        <a:pt x="0" y="17"/>
                      </a:lnTo>
                      <a:lnTo>
                        <a:pt x="4" y="0"/>
                      </a:lnTo>
                      <a:lnTo>
                        <a:pt x="0" y="13"/>
                      </a:lnTo>
                      <a:lnTo>
                        <a:pt x="0" y="25"/>
                      </a:lnTo>
                      <a:lnTo>
                        <a:pt x="4" y="3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8" name="Freeform 258"/>
                <p:cNvSpPr>
                  <a:spLocks/>
                </p:cNvSpPr>
                <p:nvPr/>
              </p:nvSpPr>
              <p:spPr bwMode="auto">
                <a:xfrm>
                  <a:off x="3096" y="3423"/>
                  <a:ext cx="9" cy="42"/>
                </a:xfrm>
                <a:custGeom>
                  <a:avLst/>
                  <a:gdLst/>
                  <a:ahLst/>
                  <a:cxnLst>
                    <a:cxn ang="0">
                      <a:pos x="0" y="16"/>
                    </a:cxn>
                    <a:cxn ang="0">
                      <a:pos x="0" y="20"/>
                    </a:cxn>
                    <a:cxn ang="0">
                      <a:pos x="8" y="41"/>
                    </a:cxn>
                    <a:cxn ang="0">
                      <a:pos x="0" y="41"/>
                    </a:cxn>
                    <a:cxn ang="0">
                      <a:pos x="0" y="20"/>
                    </a:cxn>
                    <a:cxn ang="0">
                      <a:pos x="0" y="0"/>
                    </a:cxn>
                    <a:cxn ang="0">
                      <a:pos x="0" y="16"/>
                    </a:cxn>
                    <a:cxn ang="0">
                      <a:pos x="0" y="16"/>
                    </a:cxn>
                  </a:cxnLst>
                  <a:rect l="0" t="0" r="r" b="b"/>
                  <a:pathLst>
                    <a:path w="9" h="42">
                      <a:moveTo>
                        <a:pt x="0" y="16"/>
                      </a:moveTo>
                      <a:lnTo>
                        <a:pt x="0" y="20"/>
                      </a:lnTo>
                      <a:lnTo>
                        <a:pt x="8" y="41"/>
                      </a:lnTo>
                      <a:lnTo>
                        <a:pt x="0" y="41"/>
                      </a:lnTo>
                      <a:lnTo>
                        <a:pt x="0" y="20"/>
                      </a:lnTo>
                      <a:lnTo>
                        <a:pt x="0" y="0"/>
                      </a:lnTo>
                      <a:lnTo>
                        <a:pt x="0" y="16"/>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59" name="Freeform 259"/>
                <p:cNvSpPr>
                  <a:spLocks/>
                </p:cNvSpPr>
                <p:nvPr/>
              </p:nvSpPr>
              <p:spPr bwMode="auto">
                <a:xfrm>
                  <a:off x="3096" y="3423"/>
                  <a:ext cx="9" cy="42"/>
                </a:xfrm>
                <a:custGeom>
                  <a:avLst/>
                  <a:gdLst/>
                  <a:ahLst/>
                  <a:cxnLst>
                    <a:cxn ang="0">
                      <a:pos x="0" y="16"/>
                    </a:cxn>
                    <a:cxn ang="0">
                      <a:pos x="0" y="20"/>
                    </a:cxn>
                    <a:cxn ang="0">
                      <a:pos x="8" y="41"/>
                    </a:cxn>
                    <a:cxn ang="0">
                      <a:pos x="0" y="41"/>
                    </a:cxn>
                    <a:cxn ang="0">
                      <a:pos x="0" y="20"/>
                    </a:cxn>
                    <a:cxn ang="0">
                      <a:pos x="0" y="0"/>
                    </a:cxn>
                    <a:cxn ang="0">
                      <a:pos x="0" y="16"/>
                    </a:cxn>
                  </a:cxnLst>
                  <a:rect l="0" t="0" r="r" b="b"/>
                  <a:pathLst>
                    <a:path w="9" h="42">
                      <a:moveTo>
                        <a:pt x="0" y="16"/>
                      </a:moveTo>
                      <a:lnTo>
                        <a:pt x="0" y="20"/>
                      </a:lnTo>
                      <a:lnTo>
                        <a:pt x="8" y="41"/>
                      </a:lnTo>
                      <a:lnTo>
                        <a:pt x="0" y="41"/>
                      </a:lnTo>
                      <a:lnTo>
                        <a:pt x="0" y="20"/>
                      </a:lnTo>
                      <a:lnTo>
                        <a:pt x="0" y="0"/>
                      </a:lnTo>
                      <a:lnTo>
                        <a:pt x="0" y="16"/>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0" name="Freeform 260"/>
                <p:cNvSpPr>
                  <a:spLocks/>
                </p:cNvSpPr>
                <p:nvPr/>
              </p:nvSpPr>
              <p:spPr bwMode="auto">
                <a:xfrm>
                  <a:off x="3112" y="3427"/>
                  <a:ext cx="17" cy="38"/>
                </a:xfrm>
                <a:custGeom>
                  <a:avLst/>
                  <a:gdLst/>
                  <a:ahLst/>
                  <a:cxnLst>
                    <a:cxn ang="0">
                      <a:pos x="4" y="8"/>
                    </a:cxn>
                    <a:cxn ang="0">
                      <a:pos x="8" y="16"/>
                    </a:cxn>
                    <a:cxn ang="0">
                      <a:pos x="16" y="33"/>
                    </a:cxn>
                    <a:cxn ang="0">
                      <a:pos x="12" y="37"/>
                    </a:cxn>
                    <a:cxn ang="0">
                      <a:pos x="4" y="16"/>
                    </a:cxn>
                    <a:cxn ang="0">
                      <a:pos x="0" y="0"/>
                    </a:cxn>
                    <a:cxn ang="0">
                      <a:pos x="4" y="8"/>
                    </a:cxn>
                    <a:cxn ang="0">
                      <a:pos x="4" y="8"/>
                    </a:cxn>
                  </a:cxnLst>
                  <a:rect l="0" t="0" r="r" b="b"/>
                  <a:pathLst>
                    <a:path w="17" h="38">
                      <a:moveTo>
                        <a:pt x="4" y="8"/>
                      </a:moveTo>
                      <a:lnTo>
                        <a:pt x="8" y="16"/>
                      </a:lnTo>
                      <a:lnTo>
                        <a:pt x="16" y="33"/>
                      </a:lnTo>
                      <a:lnTo>
                        <a:pt x="12" y="37"/>
                      </a:lnTo>
                      <a:lnTo>
                        <a:pt x="4" y="16"/>
                      </a:lnTo>
                      <a:lnTo>
                        <a:pt x="0" y="0"/>
                      </a:lnTo>
                      <a:lnTo>
                        <a:pt x="4" y="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1" name="Freeform 261"/>
                <p:cNvSpPr>
                  <a:spLocks/>
                </p:cNvSpPr>
                <p:nvPr/>
              </p:nvSpPr>
              <p:spPr bwMode="auto">
                <a:xfrm>
                  <a:off x="3112" y="3427"/>
                  <a:ext cx="17" cy="38"/>
                </a:xfrm>
                <a:custGeom>
                  <a:avLst/>
                  <a:gdLst/>
                  <a:ahLst/>
                  <a:cxnLst>
                    <a:cxn ang="0">
                      <a:pos x="4" y="8"/>
                    </a:cxn>
                    <a:cxn ang="0">
                      <a:pos x="8" y="16"/>
                    </a:cxn>
                    <a:cxn ang="0">
                      <a:pos x="16" y="33"/>
                    </a:cxn>
                    <a:cxn ang="0">
                      <a:pos x="12" y="37"/>
                    </a:cxn>
                    <a:cxn ang="0">
                      <a:pos x="4" y="16"/>
                    </a:cxn>
                    <a:cxn ang="0">
                      <a:pos x="0" y="0"/>
                    </a:cxn>
                    <a:cxn ang="0">
                      <a:pos x="4" y="8"/>
                    </a:cxn>
                  </a:cxnLst>
                  <a:rect l="0" t="0" r="r" b="b"/>
                  <a:pathLst>
                    <a:path w="17" h="38">
                      <a:moveTo>
                        <a:pt x="4" y="8"/>
                      </a:moveTo>
                      <a:lnTo>
                        <a:pt x="8" y="16"/>
                      </a:lnTo>
                      <a:lnTo>
                        <a:pt x="16" y="33"/>
                      </a:lnTo>
                      <a:lnTo>
                        <a:pt x="12" y="37"/>
                      </a:lnTo>
                      <a:lnTo>
                        <a:pt x="4" y="16"/>
                      </a:lnTo>
                      <a:lnTo>
                        <a:pt x="0" y="0"/>
                      </a:lnTo>
                      <a:lnTo>
                        <a:pt x="4" y="8"/>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2" name="Freeform 262"/>
                <p:cNvSpPr>
                  <a:spLocks/>
                </p:cNvSpPr>
                <p:nvPr/>
              </p:nvSpPr>
              <p:spPr bwMode="auto">
                <a:xfrm>
                  <a:off x="3132" y="3418"/>
                  <a:ext cx="21" cy="39"/>
                </a:xfrm>
                <a:custGeom>
                  <a:avLst/>
                  <a:gdLst/>
                  <a:ahLst/>
                  <a:cxnLst>
                    <a:cxn ang="0">
                      <a:pos x="20" y="34"/>
                    </a:cxn>
                    <a:cxn ang="0">
                      <a:pos x="16" y="38"/>
                    </a:cxn>
                    <a:cxn ang="0">
                      <a:pos x="8" y="21"/>
                    </a:cxn>
                    <a:cxn ang="0">
                      <a:pos x="4" y="5"/>
                    </a:cxn>
                    <a:cxn ang="0">
                      <a:pos x="0" y="0"/>
                    </a:cxn>
                    <a:cxn ang="0">
                      <a:pos x="12" y="21"/>
                    </a:cxn>
                    <a:cxn ang="0">
                      <a:pos x="20" y="34"/>
                    </a:cxn>
                    <a:cxn ang="0">
                      <a:pos x="20" y="34"/>
                    </a:cxn>
                  </a:cxnLst>
                  <a:rect l="0" t="0" r="r" b="b"/>
                  <a:pathLst>
                    <a:path w="21" h="39">
                      <a:moveTo>
                        <a:pt x="20" y="34"/>
                      </a:moveTo>
                      <a:lnTo>
                        <a:pt x="16" y="38"/>
                      </a:lnTo>
                      <a:lnTo>
                        <a:pt x="8" y="21"/>
                      </a:lnTo>
                      <a:lnTo>
                        <a:pt x="4" y="5"/>
                      </a:lnTo>
                      <a:lnTo>
                        <a:pt x="0" y="0"/>
                      </a:lnTo>
                      <a:lnTo>
                        <a:pt x="12" y="21"/>
                      </a:lnTo>
                      <a:lnTo>
                        <a:pt x="20" y="3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3" name="Freeform 263"/>
                <p:cNvSpPr>
                  <a:spLocks/>
                </p:cNvSpPr>
                <p:nvPr/>
              </p:nvSpPr>
              <p:spPr bwMode="auto">
                <a:xfrm>
                  <a:off x="3132" y="3418"/>
                  <a:ext cx="21" cy="39"/>
                </a:xfrm>
                <a:custGeom>
                  <a:avLst/>
                  <a:gdLst/>
                  <a:ahLst/>
                  <a:cxnLst>
                    <a:cxn ang="0">
                      <a:pos x="20" y="34"/>
                    </a:cxn>
                    <a:cxn ang="0">
                      <a:pos x="16" y="38"/>
                    </a:cxn>
                    <a:cxn ang="0">
                      <a:pos x="8" y="21"/>
                    </a:cxn>
                    <a:cxn ang="0">
                      <a:pos x="4" y="5"/>
                    </a:cxn>
                    <a:cxn ang="0">
                      <a:pos x="0" y="0"/>
                    </a:cxn>
                    <a:cxn ang="0">
                      <a:pos x="12" y="21"/>
                    </a:cxn>
                    <a:cxn ang="0">
                      <a:pos x="20" y="34"/>
                    </a:cxn>
                  </a:cxnLst>
                  <a:rect l="0" t="0" r="r" b="b"/>
                  <a:pathLst>
                    <a:path w="21" h="39">
                      <a:moveTo>
                        <a:pt x="20" y="34"/>
                      </a:moveTo>
                      <a:lnTo>
                        <a:pt x="16" y="38"/>
                      </a:lnTo>
                      <a:lnTo>
                        <a:pt x="8" y="21"/>
                      </a:lnTo>
                      <a:lnTo>
                        <a:pt x="4" y="5"/>
                      </a:lnTo>
                      <a:lnTo>
                        <a:pt x="0" y="0"/>
                      </a:lnTo>
                      <a:lnTo>
                        <a:pt x="12" y="21"/>
                      </a:lnTo>
                      <a:lnTo>
                        <a:pt x="20" y="3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4" name="Freeform 264"/>
                <p:cNvSpPr>
                  <a:spLocks/>
                </p:cNvSpPr>
                <p:nvPr/>
              </p:nvSpPr>
              <p:spPr bwMode="auto">
                <a:xfrm>
                  <a:off x="3152" y="3414"/>
                  <a:ext cx="21" cy="34"/>
                </a:xfrm>
                <a:custGeom>
                  <a:avLst/>
                  <a:gdLst/>
                  <a:ahLst/>
                  <a:cxnLst>
                    <a:cxn ang="0">
                      <a:pos x="0" y="0"/>
                    </a:cxn>
                    <a:cxn ang="0">
                      <a:pos x="4" y="4"/>
                    </a:cxn>
                    <a:cxn ang="0">
                      <a:pos x="16" y="33"/>
                    </a:cxn>
                    <a:cxn ang="0">
                      <a:pos x="20" y="29"/>
                    </a:cxn>
                    <a:cxn ang="0">
                      <a:pos x="4" y="4"/>
                    </a:cxn>
                    <a:cxn ang="0">
                      <a:pos x="0" y="0"/>
                    </a:cxn>
                    <a:cxn ang="0">
                      <a:pos x="0" y="0"/>
                    </a:cxn>
                    <a:cxn ang="0">
                      <a:pos x="0" y="0"/>
                    </a:cxn>
                  </a:cxnLst>
                  <a:rect l="0" t="0" r="r" b="b"/>
                  <a:pathLst>
                    <a:path w="21" h="34">
                      <a:moveTo>
                        <a:pt x="0" y="0"/>
                      </a:moveTo>
                      <a:lnTo>
                        <a:pt x="4" y="4"/>
                      </a:lnTo>
                      <a:lnTo>
                        <a:pt x="16" y="33"/>
                      </a:lnTo>
                      <a:lnTo>
                        <a:pt x="20" y="29"/>
                      </a:lnTo>
                      <a:lnTo>
                        <a:pt x="4" y="4"/>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5" name="Freeform 265"/>
                <p:cNvSpPr>
                  <a:spLocks/>
                </p:cNvSpPr>
                <p:nvPr/>
              </p:nvSpPr>
              <p:spPr bwMode="auto">
                <a:xfrm>
                  <a:off x="3152" y="3414"/>
                  <a:ext cx="21" cy="34"/>
                </a:xfrm>
                <a:custGeom>
                  <a:avLst/>
                  <a:gdLst/>
                  <a:ahLst/>
                  <a:cxnLst>
                    <a:cxn ang="0">
                      <a:pos x="0" y="0"/>
                    </a:cxn>
                    <a:cxn ang="0">
                      <a:pos x="4" y="4"/>
                    </a:cxn>
                    <a:cxn ang="0">
                      <a:pos x="16" y="33"/>
                    </a:cxn>
                    <a:cxn ang="0">
                      <a:pos x="20" y="29"/>
                    </a:cxn>
                    <a:cxn ang="0">
                      <a:pos x="4" y="4"/>
                    </a:cxn>
                    <a:cxn ang="0">
                      <a:pos x="0" y="0"/>
                    </a:cxn>
                  </a:cxnLst>
                  <a:rect l="0" t="0" r="r" b="b"/>
                  <a:pathLst>
                    <a:path w="21" h="34">
                      <a:moveTo>
                        <a:pt x="0" y="0"/>
                      </a:moveTo>
                      <a:lnTo>
                        <a:pt x="4" y="4"/>
                      </a:lnTo>
                      <a:lnTo>
                        <a:pt x="16" y="33"/>
                      </a:lnTo>
                      <a:lnTo>
                        <a:pt x="20" y="29"/>
                      </a:lnTo>
                      <a:lnTo>
                        <a:pt x="4" y="4"/>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6" name="Freeform 266"/>
                <p:cNvSpPr>
                  <a:spLocks/>
                </p:cNvSpPr>
                <p:nvPr/>
              </p:nvSpPr>
              <p:spPr bwMode="auto">
                <a:xfrm>
                  <a:off x="3168" y="3406"/>
                  <a:ext cx="25" cy="30"/>
                </a:xfrm>
                <a:custGeom>
                  <a:avLst/>
                  <a:gdLst/>
                  <a:ahLst/>
                  <a:cxnLst>
                    <a:cxn ang="0">
                      <a:pos x="0" y="0"/>
                    </a:cxn>
                    <a:cxn ang="0">
                      <a:pos x="0" y="0"/>
                    </a:cxn>
                    <a:cxn ang="0">
                      <a:pos x="24" y="25"/>
                    </a:cxn>
                    <a:cxn ang="0">
                      <a:pos x="20" y="29"/>
                    </a:cxn>
                    <a:cxn ang="0">
                      <a:pos x="0" y="0"/>
                    </a:cxn>
                    <a:cxn ang="0">
                      <a:pos x="0" y="0"/>
                    </a:cxn>
                  </a:cxnLst>
                  <a:rect l="0" t="0" r="r" b="b"/>
                  <a:pathLst>
                    <a:path w="25" h="30">
                      <a:moveTo>
                        <a:pt x="0" y="0"/>
                      </a:moveTo>
                      <a:lnTo>
                        <a:pt x="0" y="0"/>
                      </a:lnTo>
                      <a:lnTo>
                        <a:pt x="24" y="25"/>
                      </a:lnTo>
                      <a:lnTo>
                        <a:pt x="20" y="29"/>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7" name="Freeform 267"/>
                <p:cNvSpPr>
                  <a:spLocks/>
                </p:cNvSpPr>
                <p:nvPr/>
              </p:nvSpPr>
              <p:spPr bwMode="auto">
                <a:xfrm>
                  <a:off x="3168" y="3406"/>
                  <a:ext cx="25" cy="30"/>
                </a:xfrm>
                <a:custGeom>
                  <a:avLst/>
                  <a:gdLst/>
                  <a:ahLst/>
                  <a:cxnLst>
                    <a:cxn ang="0">
                      <a:pos x="0" y="0"/>
                    </a:cxn>
                    <a:cxn ang="0">
                      <a:pos x="24" y="25"/>
                    </a:cxn>
                    <a:cxn ang="0">
                      <a:pos x="20" y="29"/>
                    </a:cxn>
                    <a:cxn ang="0">
                      <a:pos x="0" y="0"/>
                    </a:cxn>
                  </a:cxnLst>
                  <a:rect l="0" t="0" r="r" b="b"/>
                  <a:pathLst>
                    <a:path w="25" h="30">
                      <a:moveTo>
                        <a:pt x="0" y="0"/>
                      </a:moveTo>
                      <a:lnTo>
                        <a:pt x="24" y="25"/>
                      </a:lnTo>
                      <a:lnTo>
                        <a:pt x="20" y="29"/>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8" name="Freeform 268"/>
                <p:cNvSpPr>
                  <a:spLocks/>
                </p:cNvSpPr>
                <p:nvPr/>
              </p:nvSpPr>
              <p:spPr bwMode="auto">
                <a:xfrm>
                  <a:off x="3180" y="3394"/>
                  <a:ext cx="29" cy="21"/>
                </a:xfrm>
                <a:custGeom>
                  <a:avLst/>
                  <a:gdLst/>
                  <a:ahLst/>
                  <a:cxnLst>
                    <a:cxn ang="0">
                      <a:pos x="0" y="0"/>
                    </a:cxn>
                    <a:cxn ang="0">
                      <a:pos x="16" y="8"/>
                    </a:cxn>
                    <a:cxn ang="0">
                      <a:pos x="28" y="16"/>
                    </a:cxn>
                    <a:cxn ang="0">
                      <a:pos x="28" y="20"/>
                    </a:cxn>
                    <a:cxn ang="0">
                      <a:pos x="24" y="16"/>
                    </a:cxn>
                    <a:cxn ang="0">
                      <a:pos x="12" y="8"/>
                    </a:cxn>
                    <a:cxn ang="0">
                      <a:pos x="0" y="0"/>
                    </a:cxn>
                    <a:cxn ang="0">
                      <a:pos x="0" y="0"/>
                    </a:cxn>
                    <a:cxn ang="0">
                      <a:pos x="0" y="0"/>
                    </a:cxn>
                  </a:cxnLst>
                  <a:rect l="0" t="0" r="r" b="b"/>
                  <a:pathLst>
                    <a:path w="29" h="21">
                      <a:moveTo>
                        <a:pt x="0" y="0"/>
                      </a:moveTo>
                      <a:lnTo>
                        <a:pt x="16" y="8"/>
                      </a:lnTo>
                      <a:lnTo>
                        <a:pt x="28" y="16"/>
                      </a:lnTo>
                      <a:lnTo>
                        <a:pt x="28" y="20"/>
                      </a:lnTo>
                      <a:lnTo>
                        <a:pt x="24" y="16"/>
                      </a:lnTo>
                      <a:lnTo>
                        <a:pt x="12" y="8"/>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69" name="Freeform 269"/>
                <p:cNvSpPr>
                  <a:spLocks/>
                </p:cNvSpPr>
                <p:nvPr/>
              </p:nvSpPr>
              <p:spPr bwMode="auto">
                <a:xfrm>
                  <a:off x="3180" y="3394"/>
                  <a:ext cx="29" cy="21"/>
                </a:xfrm>
                <a:custGeom>
                  <a:avLst/>
                  <a:gdLst/>
                  <a:ahLst/>
                  <a:cxnLst>
                    <a:cxn ang="0">
                      <a:pos x="0" y="0"/>
                    </a:cxn>
                    <a:cxn ang="0">
                      <a:pos x="16" y="8"/>
                    </a:cxn>
                    <a:cxn ang="0">
                      <a:pos x="28" y="16"/>
                    </a:cxn>
                    <a:cxn ang="0">
                      <a:pos x="28" y="20"/>
                    </a:cxn>
                    <a:cxn ang="0">
                      <a:pos x="24" y="16"/>
                    </a:cxn>
                    <a:cxn ang="0">
                      <a:pos x="12" y="8"/>
                    </a:cxn>
                    <a:cxn ang="0">
                      <a:pos x="0" y="0"/>
                    </a:cxn>
                  </a:cxnLst>
                  <a:rect l="0" t="0" r="r" b="b"/>
                  <a:pathLst>
                    <a:path w="29" h="21">
                      <a:moveTo>
                        <a:pt x="0" y="0"/>
                      </a:moveTo>
                      <a:lnTo>
                        <a:pt x="16" y="8"/>
                      </a:lnTo>
                      <a:lnTo>
                        <a:pt x="28" y="16"/>
                      </a:lnTo>
                      <a:lnTo>
                        <a:pt x="28" y="20"/>
                      </a:lnTo>
                      <a:lnTo>
                        <a:pt x="24" y="16"/>
                      </a:lnTo>
                      <a:lnTo>
                        <a:pt x="12" y="8"/>
                      </a:lnTo>
                      <a:lnTo>
                        <a:pt x="0" y="0"/>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0" name="Freeform 270"/>
                <p:cNvSpPr>
                  <a:spLocks/>
                </p:cNvSpPr>
                <p:nvPr/>
              </p:nvSpPr>
              <p:spPr bwMode="auto">
                <a:xfrm>
                  <a:off x="3192" y="3377"/>
                  <a:ext cx="33" cy="18"/>
                </a:xfrm>
                <a:custGeom>
                  <a:avLst/>
                  <a:gdLst/>
                  <a:ahLst/>
                  <a:cxnLst>
                    <a:cxn ang="0">
                      <a:pos x="32" y="12"/>
                    </a:cxn>
                    <a:cxn ang="0">
                      <a:pos x="16" y="4"/>
                    </a:cxn>
                    <a:cxn ang="0">
                      <a:pos x="0" y="0"/>
                    </a:cxn>
                    <a:cxn ang="0">
                      <a:pos x="8" y="4"/>
                    </a:cxn>
                    <a:cxn ang="0">
                      <a:pos x="32" y="17"/>
                    </a:cxn>
                    <a:cxn ang="0">
                      <a:pos x="32" y="12"/>
                    </a:cxn>
                    <a:cxn ang="0">
                      <a:pos x="32" y="12"/>
                    </a:cxn>
                    <a:cxn ang="0">
                      <a:pos x="32" y="12"/>
                    </a:cxn>
                  </a:cxnLst>
                  <a:rect l="0" t="0" r="r" b="b"/>
                  <a:pathLst>
                    <a:path w="33" h="18">
                      <a:moveTo>
                        <a:pt x="32" y="12"/>
                      </a:moveTo>
                      <a:lnTo>
                        <a:pt x="16" y="4"/>
                      </a:lnTo>
                      <a:lnTo>
                        <a:pt x="0" y="0"/>
                      </a:lnTo>
                      <a:lnTo>
                        <a:pt x="8" y="4"/>
                      </a:lnTo>
                      <a:lnTo>
                        <a:pt x="32" y="17"/>
                      </a:lnTo>
                      <a:lnTo>
                        <a:pt x="32"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1" name="Freeform 271"/>
                <p:cNvSpPr>
                  <a:spLocks/>
                </p:cNvSpPr>
                <p:nvPr/>
              </p:nvSpPr>
              <p:spPr bwMode="auto">
                <a:xfrm>
                  <a:off x="3192" y="3377"/>
                  <a:ext cx="33" cy="18"/>
                </a:xfrm>
                <a:custGeom>
                  <a:avLst/>
                  <a:gdLst/>
                  <a:ahLst/>
                  <a:cxnLst>
                    <a:cxn ang="0">
                      <a:pos x="32" y="12"/>
                    </a:cxn>
                    <a:cxn ang="0">
                      <a:pos x="16" y="4"/>
                    </a:cxn>
                    <a:cxn ang="0">
                      <a:pos x="0" y="0"/>
                    </a:cxn>
                    <a:cxn ang="0">
                      <a:pos x="8" y="4"/>
                    </a:cxn>
                    <a:cxn ang="0">
                      <a:pos x="32" y="17"/>
                    </a:cxn>
                    <a:cxn ang="0">
                      <a:pos x="32" y="12"/>
                    </a:cxn>
                  </a:cxnLst>
                  <a:rect l="0" t="0" r="r" b="b"/>
                  <a:pathLst>
                    <a:path w="33" h="18">
                      <a:moveTo>
                        <a:pt x="32" y="12"/>
                      </a:moveTo>
                      <a:lnTo>
                        <a:pt x="16" y="4"/>
                      </a:lnTo>
                      <a:lnTo>
                        <a:pt x="0" y="0"/>
                      </a:lnTo>
                      <a:lnTo>
                        <a:pt x="8" y="4"/>
                      </a:lnTo>
                      <a:lnTo>
                        <a:pt x="32" y="17"/>
                      </a:lnTo>
                      <a:lnTo>
                        <a:pt x="32"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2" name="Freeform 272"/>
                <p:cNvSpPr>
                  <a:spLocks/>
                </p:cNvSpPr>
                <p:nvPr/>
              </p:nvSpPr>
              <p:spPr bwMode="auto">
                <a:xfrm>
                  <a:off x="3168" y="3074"/>
                  <a:ext cx="25" cy="10"/>
                </a:xfrm>
                <a:custGeom>
                  <a:avLst/>
                  <a:gdLst/>
                  <a:ahLst/>
                  <a:cxnLst>
                    <a:cxn ang="0">
                      <a:pos x="24" y="9"/>
                    </a:cxn>
                    <a:cxn ang="0">
                      <a:pos x="12" y="0"/>
                    </a:cxn>
                    <a:cxn ang="0">
                      <a:pos x="4" y="0"/>
                    </a:cxn>
                    <a:cxn ang="0">
                      <a:pos x="0" y="5"/>
                    </a:cxn>
                    <a:cxn ang="0">
                      <a:pos x="24" y="9"/>
                    </a:cxn>
                    <a:cxn ang="0">
                      <a:pos x="24" y="9"/>
                    </a:cxn>
                    <a:cxn ang="0">
                      <a:pos x="24" y="9"/>
                    </a:cxn>
                  </a:cxnLst>
                  <a:rect l="0" t="0" r="r" b="b"/>
                  <a:pathLst>
                    <a:path w="25" h="10">
                      <a:moveTo>
                        <a:pt x="24" y="9"/>
                      </a:moveTo>
                      <a:lnTo>
                        <a:pt x="12" y="0"/>
                      </a:lnTo>
                      <a:lnTo>
                        <a:pt x="4" y="0"/>
                      </a:lnTo>
                      <a:lnTo>
                        <a:pt x="0" y="5"/>
                      </a:lnTo>
                      <a:lnTo>
                        <a:pt x="24" y="9"/>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3" name="Freeform 273"/>
                <p:cNvSpPr>
                  <a:spLocks/>
                </p:cNvSpPr>
                <p:nvPr/>
              </p:nvSpPr>
              <p:spPr bwMode="auto">
                <a:xfrm>
                  <a:off x="3168" y="3074"/>
                  <a:ext cx="25" cy="10"/>
                </a:xfrm>
                <a:custGeom>
                  <a:avLst/>
                  <a:gdLst/>
                  <a:ahLst/>
                  <a:cxnLst>
                    <a:cxn ang="0">
                      <a:pos x="24" y="9"/>
                    </a:cxn>
                    <a:cxn ang="0">
                      <a:pos x="12" y="0"/>
                    </a:cxn>
                    <a:cxn ang="0">
                      <a:pos x="4" y="0"/>
                    </a:cxn>
                    <a:cxn ang="0">
                      <a:pos x="0" y="5"/>
                    </a:cxn>
                    <a:cxn ang="0">
                      <a:pos x="24" y="9"/>
                    </a:cxn>
                  </a:cxnLst>
                  <a:rect l="0" t="0" r="r" b="b"/>
                  <a:pathLst>
                    <a:path w="25" h="10">
                      <a:moveTo>
                        <a:pt x="24" y="9"/>
                      </a:moveTo>
                      <a:lnTo>
                        <a:pt x="12" y="0"/>
                      </a:lnTo>
                      <a:lnTo>
                        <a:pt x="4" y="0"/>
                      </a:lnTo>
                      <a:lnTo>
                        <a:pt x="0" y="5"/>
                      </a:lnTo>
                      <a:lnTo>
                        <a:pt x="24" y="9"/>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4" name="Freeform 274"/>
                <p:cNvSpPr>
                  <a:spLocks/>
                </p:cNvSpPr>
                <p:nvPr/>
              </p:nvSpPr>
              <p:spPr bwMode="auto">
                <a:xfrm>
                  <a:off x="3164" y="3037"/>
                  <a:ext cx="29" cy="5"/>
                </a:xfrm>
                <a:custGeom>
                  <a:avLst/>
                  <a:gdLst/>
                  <a:ahLst/>
                  <a:cxnLst>
                    <a:cxn ang="0">
                      <a:pos x="28" y="4"/>
                    </a:cxn>
                    <a:cxn ang="0">
                      <a:pos x="12" y="0"/>
                    </a:cxn>
                    <a:cxn ang="0">
                      <a:pos x="0" y="4"/>
                    </a:cxn>
                    <a:cxn ang="0">
                      <a:pos x="0" y="0"/>
                    </a:cxn>
                    <a:cxn ang="0">
                      <a:pos x="12" y="0"/>
                    </a:cxn>
                    <a:cxn ang="0">
                      <a:pos x="28" y="4"/>
                    </a:cxn>
                    <a:cxn ang="0">
                      <a:pos x="28" y="4"/>
                    </a:cxn>
                    <a:cxn ang="0">
                      <a:pos x="28" y="4"/>
                    </a:cxn>
                  </a:cxnLst>
                  <a:rect l="0" t="0" r="r" b="b"/>
                  <a:pathLst>
                    <a:path w="29" h="5">
                      <a:moveTo>
                        <a:pt x="28" y="4"/>
                      </a:moveTo>
                      <a:lnTo>
                        <a:pt x="12" y="0"/>
                      </a:lnTo>
                      <a:lnTo>
                        <a:pt x="0" y="4"/>
                      </a:lnTo>
                      <a:lnTo>
                        <a:pt x="0" y="0"/>
                      </a:lnTo>
                      <a:lnTo>
                        <a:pt x="12" y="0"/>
                      </a:lnTo>
                      <a:lnTo>
                        <a:pt x="28" y="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5" name="Freeform 275"/>
                <p:cNvSpPr>
                  <a:spLocks/>
                </p:cNvSpPr>
                <p:nvPr/>
              </p:nvSpPr>
              <p:spPr bwMode="auto">
                <a:xfrm>
                  <a:off x="3164" y="3037"/>
                  <a:ext cx="29" cy="5"/>
                </a:xfrm>
                <a:custGeom>
                  <a:avLst/>
                  <a:gdLst/>
                  <a:ahLst/>
                  <a:cxnLst>
                    <a:cxn ang="0">
                      <a:pos x="28" y="4"/>
                    </a:cxn>
                    <a:cxn ang="0">
                      <a:pos x="12" y="0"/>
                    </a:cxn>
                    <a:cxn ang="0">
                      <a:pos x="0" y="4"/>
                    </a:cxn>
                    <a:cxn ang="0">
                      <a:pos x="0" y="0"/>
                    </a:cxn>
                    <a:cxn ang="0">
                      <a:pos x="12" y="0"/>
                    </a:cxn>
                    <a:cxn ang="0">
                      <a:pos x="28" y="4"/>
                    </a:cxn>
                  </a:cxnLst>
                  <a:rect l="0" t="0" r="r" b="b"/>
                  <a:pathLst>
                    <a:path w="29" h="5">
                      <a:moveTo>
                        <a:pt x="28" y="4"/>
                      </a:moveTo>
                      <a:lnTo>
                        <a:pt x="12" y="0"/>
                      </a:lnTo>
                      <a:lnTo>
                        <a:pt x="0" y="4"/>
                      </a:lnTo>
                      <a:lnTo>
                        <a:pt x="0" y="0"/>
                      </a:lnTo>
                      <a:lnTo>
                        <a:pt x="12" y="0"/>
                      </a:lnTo>
                      <a:lnTo>
                        <a:pt x="28" y="4"/>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6" name="Freeform 276"/>
                <p:cNvSpPr>
                  <a:spLocks/>
                </p:cNvSpPr>
                <p:nvPr/>
              </p:nvSpPr>
              <p:spPr bwMode="auto">
                <a:xfrm>
                  <a:off x="3168" y="2900"/>
                  <a:ext cx="37" cy="22"/>
                </a:xfrm>
                <a:custGeom>
                  <a:avLst/>
                  <a:gdLst/>
                  <a:ahLst/>
                  <a:cxnLst>
                    <a:cxn ang="0">
                      <a:pos x="28" y="13"/>
                    </a:cxn>
                    <a:cxn ang="0">
                      <a:pos x="12" y="5"/>
                    </a:cxn>
                    <a:cxn ang="0">
                      <a:pos x="8" y="13"/>
                    </a:cxn>
                    <a:cxn ang="0">
                      <a:pos x="0" y="13"/>
                    </a:cxn>
                    <a:cxn ang="0">
                      <a:pos x="12" y="0"/>
                    </a:cxn>
                    <a:cxn ang="0">
                      <a:pos x="36" y="9"/>
                    </a:cxn>
                    <a:cxn ang="0">
                      <a:pos x="28" y="21"/>
                    </a:cxn>
                    <a:cxn ang="0">
                      <a:pos x="24" y="21"/>
                    </a:cxn>
                    <a:cxn ang="0">
                      <a:pos x="28" y="13"/>
                    </a:cxn>
                    <a:cxn ang="0">
                      <a:pos x="28" y="13"/>
                    </a:cxn>
                  </a:cxnLst>
                  <a:rect l="0" t="0" r="r" b="b"/>
                  <a:pathLst>
                    <a:path w="37" h="22">
                      <a:moveTo>
                        <a:pt x="28" y="13"/>
                      </a:moveTo>
                      <a:lnTo>
                        <a:pt x="12" y="5"/>
                      </a:lnTo>
                      <a:lnTo>
                        <a:pt x="8" y="13"/>
                      </a:lnTo>
                      <a:lnTo>
                        <a:pt x="0" y="13"/>
                      </a:lnTo>
                      <a:lnTo>
                        <a:pt x="12" y="0"/>
                      </a:lnTo>
                      <a:lnTo>
                        <a:pt x="36" y="9"/>
                      </a:lnTo>
                      <a:lnTo>
                        <a:pt x="28" y="21"/>
                      </a:lnTo>
                      <a:lnTo>
                        <a:pt x="24" y="21"/>
                      </a:lnTo>
                      <a:lnTo>
                        <a:pt x="28" y="13"/>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7" name="Freeform 277"/>
                <p:cNvSpPr>
                  <a:spLocks/>
                </p:cNvSpPr>
                <p:nvPr/>
              </p:nvSpPr>
              <p:spPr bwMode="auto">
                <a:xfrm>
                  <a:off x="3168" y="2900"/>
                  <a:ext cx="37" cy="22"/>
                </a:xfrm>
                <a:custGeom>
                  <a:avLst/>
                  <a:gdLst/>
                  <a:ahLst/>
                  <a:cxnLst>
                    <a:cxn ang="0">
                      <a:pos x="28" y="13"/>
                    </a:cxn>
                    <a:cxn ang="0">
                      <a:pos x="12" y="5"/>
                    </a:cxn>
                    <a:cxn ang="0">
                      <a:pos x="8" y="13"/>
                    </a:cxn>
                    <a:cxn ang="0">
                      <a:pos x="0" y="13"/>
                    </a:cxn>
                    <a:cxn ang="0">
                      <a:pos x="12" y="0"/>
                    </a:cxn>
                    <a:cxn ang="0">
                      <a:pos x="36" y="9"/>
                    </a:cxn>
                    <a:cxn ang="0">
                      <a:pos x="28" y="21"/>
                    </a:cxn>
                    <a:cxn ang="0">
                      <a:pos x="24" y="21"/>
                    </a:cxn>
                    <a:cxn ang="0">
                      <a:pos x="28" y="13"/>
                    </a:cxn>
                  </a:cxnLst>
                  <a:rect l="0" t="0" r="r" b="b"/>
                  <a:pathLst>
                    <a:path w="37" h="22">
                      <a:moveTo>
                        <a:pt x="28" y="13"/>
                      </a:moveTo>
                      <a:lnTo>
                        <a:pt x="12" y="5"/>
                      </a:lnTo>
                      <a:lnTo>
                        <a:pt x="8" y="13"/>
                      </a:lnTo>
                      <a:lnTo>
                        <a:pt x="0" y="13"/>
                      </a:lnTo>
                      <a:lnTo>
                        <a:pt x="12" y="0"/>
                      </a:lnTo>
                      <a:lnTo>
                        <a:pt x="36" y="9"/>
                      </a:lnTo>
                      <a:lnTo>
                        <a:pt x="28" y="21"/>
                      </a:lnTo>
                      <a:lnTo>
                        <a:pt x="24" y="21"/>
                      </a:lnTo>
                      <a:lnTo>
                        <a:pt x="28" y="13"/>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8" name="Freeform 278"/>
                <p:cNvSpPr>
                  <a:spLocks/>
                </p:cNvSpPr>
                <p:nvPr/>
              </p:nvSpPr>
              <p:spPr bwMode="auto">
                <a:xfrm>
                  <a:off x="3160" y="3004"/>
                  <a:ext cx="33" cy="13"/>
                </a:xfrm>
                <a:custGeom>
                  <a:avLst/>
                  <a:gdLst/>
                  <a:ahLst/>
                  <a:cxnLst>
                    <a:cxn ang="0">
                      <a:pos x="32" y="12"/>
                    </a:cxn>
                    <a:cxn ang="0">
                      <a:pos x="16" y="8"/>
                    </a:cxn>
                    <a:cxn ang="0">
                      <a:pos x="4" y="12"/>
                    </a:cxn>
                    <a:cxn ang="0">
                      <a:pos x="0" y="12"/>
                    </a:cxn>
                    <a:cxn ang="0">
                      <a:pos x="4" y="4"/>
                    </a:cxn>
                    <a:cxn ang="0">
                      <a:pos x="16" y="0"/>
                    </a:cxn>
                    <a:cxn ang="0">
                      <a:pos x="20" y="4"/>
                    </a:cxn>
                    <a:cxn ang="0">
                      <a:pos x="28" y="8"/>
                    </a:cxn>
                    <a:cxn ang="0">
                      <a:pos x="28" y="12"/>
                    </a:cxn>
                    <a:cxn ang="0">
                      <a:pos x="32" y="12"/>
                    </a:cxn>
                    <a:cxn ang="0">
                      <a:pos x="32" y="12"/>
                    </a:cxn>
                  </a:cxnLst>
                  <a:rect l="0" t="0" r="r" b="b"/>
                  <a:pathLst>
                    <a:path w="33" h="13">
                      <a:moveTo>
                        <a:pt x="32" y="12"/>
                      </a:moveTo>
                      <a:lnTo>
                        <a:pt x="16" y="8"/>
                      </a:lnTo>
                      <a:lnTo>
                        <a:pt x="4" y="12"/>
                      </a:lnTo>
                      <a:lnTo>
                        <a:pt x="0" y="12"/>
                      </a:lnTo>
                      <a:lnTo>
                        <a:pt x="4" y="4"/>
                      </a:lnTo>
                      <a:lnTo>
                        <a:pt x="16" y="0"/>
                      </a:lnTo>
                      <a:lnTo>
                        <a:pt x="20" y="4"/>
                      </a:lnTo>
                      <a:lnTo>
                        <a:pt x="28" y="8"/>
                      </a:lnTo>
                      <a:lnTo>
                        <a:pt x="28" y="12"/>
                      </a:lnTo>
                      <a:lnTo>
                        <a:pt x="32"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79" name="Freeform 279"/>
                <p:cNvSpPr>
                  <a:spLocks/>
                </p:cNvSpPr>
                <p:nvPr/>
              </p:nvSpPr>
              <p:spPr bwMode="auto">
                <a:xfrm>
                  <a:off x="3160" y="3004"/>
                  <a:ext cx="33" cy="13"/>
                </a:xfrm>
                <a:custGeom>
                  <a:avLst/>
                  <a:gdLst/>
                  <a:ahLst/>
                  <a:cxnLst>
                    <a:cxn ang="0">
                      <a:pos x="32" y="12"/>
                    </a:cxn>
                    <a:cxn ang="0">
                      <a:pos x="16" y="8"/>
                    </a:cxn>
                    <a:cxn ang="0">
                      <a:pos x="4" y="12"/>
                    </a:cxn>
                    <a:cxn ang="0">
                      <a:pos x="0" y="12"/>
                    </a:cxn>
                    <a:cxn ang="0">
                      <a:pos x="4" y="4"/>
                    </a:cxn>
                    <a:cxn ang="0">
                      <a:pos x="16" y="0"/>
                    </a:cxn>
                    <a:cxn ang="0">
                      <a:pos x="20" y="4"/>
                    </a:cxn>
                    <a:cxn ang="0">
                      <a:pos x="28" y="8"/>
                    </a:cxn>
                    <a:cxn ang="0">
                      <a:pos x="28" y="12"/>
                    </a:cxn>
                    <a:cxn ang="0">
                      <a:pos x="32" y="12"/>
                    </a:cxn>
                  </a:cxnLst>
                  <a:rect l="0" t="0" r="r" b="b"/>
                  <a:pathLst>
                    <a:path w="33" h="13">
                      <a:moveTo>
                        <a:pt x="32" y="12"/>
                      </a:moveTo>
                      <a:lnTo>
                        <a:pt x="16" y="8"/>
                      </a:lnTo>
                      <a:lnTo>
                        <a:pt x="4" y="12"/>
                      </a:lnTo>
                      <a:lnTo>
                        <a:pt x="0" y="12"/>
                      </a:lnTo>
                      <a:lnTo>
                        <a:pt x="4" y="4"/>
                      </a:lnTo>
                      <a:lnTo>
                        <a:pt x="16" y="0"/>
                      </a:lnTo>
                      <a:lnTo>
                        <a:pt x="20" y="4"/>
                      </a:lnTo>
                      <a:lnTo>
                        <a:pt x="28" y="8"/>
                      </a:lnTo>
                      <a:lnTo>
                        <a:pt x="28" y="12"/>
                      </a:lnTo>
                      <a:lnTo>
                        <a:pt x="32" y="12"/>
                      </a:lnTo>
                      <a:close/>
                    </a:path>
                  </a:pathLst>
                </a:custGeom>
                <a:solidFill>
                  <a:srgbClr val="CCCCFF">
                    <a:alpha val="47000"/>
                  </a:srgbClr>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grpSp>
        </p:grpSp>
      </p:grpSp>
      <p:grpSp>
        <p:nvGrpSpPr>
          <p:cNvPr id="8" name="Group 331"/>
          <p:cNvGrpSpPr>
            <a:grpSpLocks/>
          </p:cNvGrpSpPr>
          <p:nvPr/>
        </p:nvGrpSpPr>
        <p:grpSpPr bwMode="auto">
          <a:xfrm>
            <a:off x="6929454" y="4500570"/>
            <a:ext cx="1152525" cy="892175"/>
            <a:chOff x="4332" y="2659"/>
            <a:chExt cx="998" cy="789"/>
          </a:xfrm>
        </p:grpSpPr>
        <p:grpSp>
          <p:nvGrpSpPr>
            <p:cNvPr id="9" name="Group 326"/>
            <p:cNvGrpSpPr>
              <a:grpSpLocks/>
            </p:cNvGrpSpPr>
            <p:nvPr/>
          </p:nvGrpSpPr>
          <p:grpSpPr bwMode="auto">
            <a:xfrm>
              <a:off x="4332" y="2659"/>
              <a:ext cx="623" cy="789"/>
              <a:chOff x="4105" y="2659"/>
              <a:chExt cx="623" cy="789"/>
            </a:xfrm>
          </p:grpSpPr>
          <p:sp>
            <p:nvSpPr>
              <p:cNvPr id="409882" name="Freeform 282"/>
              <p:cNvSpPr>
                <a:spLocks/>
              </p:cNvSpPr>
              <p:nvPr/>
            </p:nvSpPr>
            <p:spPr bwMode="auto">
              <a:xfrm>
                <a:off x="4336" y="3100"/>
                <a:ext cx="147" cy="140"/>
              </a:xfrm>
              <a:custGeom>
                <a:avLst/>
                <a:gdLst/>
                <a:ahLst/>
                <a:cxnLst>
                  <a:cxn ang="0">
                    <a:pos x="198" y="93"/>
                  </a:cxn>
                  <a:cxn ang="0">
                    <a:pos x="204" y="106"/>
                  </a:cxn>
                  <a:cxn ang="0">
                    <a:pos x="211" y="126"/>
                  </a:cxn>
                  <a:cxn ang="0">
                    <a:pos x="225" y="143"/>
                  </a:cxn>
                  <a:cxn ang="0">
                    <a:pos x="235" y="150"/>
                  </a:cxn>
                  <a:cxn ang="0">
                    <a:pos x="235" y="150"/>
                  </a:cxn>
                  <a:cxn ang="0">
                    <a:pos x="241" y="156"/>
                  </a:cxn>
                  <a:cxn ang="0">
                    <a:pos x="231" y="183"/>
                  </a:cxn>
                  <a:cxn ang="0">
                    <a:pos x="221" y="183"/>
                  </a:cxn>
                  <a:cxn ang="0">
                    <a:pos x="218" y="193"/>
                  </a:cxn>
                  <a:cxn ang="0">
                    <a:pos x="211" y="203"/>
                  </a:cxn>
                  <a:cxn ang="0">
                    <a:pos x="208" y="200"/>
                  </a:cxn>
                  <a:cxn ang="0">
                    <a:pos x="137" y="106"/>
                  </a:cxn>
                  <a:cxn ang="0">
                    <a:pos x="80" y="10"/>
                  </a:cxn>
                  <a:cxn ang="0">
                    <a:pos x="67" y="20"/>
                  </a:cxn>
                  <a:cxn ang="0">
                    <a:pos x="0" y="10"/>
                  </a:cxn>
                  <a:cxn ang="0">
                    <a:pos x="3" y="0"/>
                  </a:cxn>
                  <a:cxn ang="0">
                    <a:pos x="30" y="6"/>
                  </a:cxn>
                  <a:cxn ang="0">
                    <a:pos x="64" y="10"/>
                  </a:cxn>
                  <a:cxn ang="0">
                    <a:pos x="77" y="0"/>
                  </a:cxn>
                  <a:cxn ang="0">
                    <a:pos x="90" y="3"/>
                  </a:cxn>
                  <a:cxn ang="0">
                    <a:pos x="117" y="56"/>
                  </a:cxn>
                  <a:cxn ang="0">
                    <a:pos x="124" y="73"/>
                  </a:cxn>
                  <a:cxn ang="0">
                    <a:pos x="134" y="86"/>
                  </a:cxn>
                  <a:cxn ang="0">
                    <a:pos x="147" y="80"/>
                  </a:cxn>
                  <a:cxn ang="0">
                    <a:pos x="154" y="83"/>
                  </a:cxn>
                  <a:cxn ang="0">
                    <a:pos x="188" y="90"/>
                  </a:cxn>
                  <a:cxn ang="0">
                    <a:pos x="198" y="93"/>
                  </a:cxn>
                  <a:cxn ang="0">
                    <a:pos x="198" y="93"/>
                  </a:cxn>
                </a:cxnLst>
                <a:rect l="0" t="0" r="r" b="b"/>
                <a:pathLst>
                  <a:path w="242" h="204">
                    <a:moveTo>
                      <a:pt x="198" y="93"/>
                    </a:moveTo>
                    <a:lnTo>
                      <a:pt x="204" y="106"/>
                    </a:lnTo>
                    <a:lnTo>
                      <a:pt x="211" y="126"/>
                    </a:lnTo>
                    <a:lnTo>
                      <a:pt x="225" y="143"/>
                    </a:lnTo>
                    <a:lnTo>
                      <a:pt x="235" y="150"/>
                    </a:lnTo>
                    <a:lnTo>
                      <a:pt x="241" y="156"/>
                    </a:lnTo>
                    <a:lnTo>
                      <a:pt x="231" y="183"/>
                    </a:lnTo>
                    <a:lnTo>
                      <a:pt x="221" y="183"/>
                    </a:lnTo>
                    <a:lnTo>
                      <a:pt x="218" y="193"/>
                    </a:lnTo>
                    <a:lnTo>
                      <a:pt x="211" y="203"/>
                    </a:lnTo>
                    <a:lnTo>
                      <a:pt x="208" y="200"/>
                    </a:lnTo>
                    <a:lnTo>
                      <a:pt x="137" y="106"/>
                    </a:lnTo>
                    <a:lnTo>
                      <a:pt x="80" y="10"/>
                    </a:lnTo>
                    <a:lnTo>
                      <a:pt x="67" y="20"/>
                    </a:lnTo>
                    <a:lnTo>
                      <a:pt x="0" y="10"/>
                    </a:lnTo>
                    <a:lnTo>
                      <a:pt x="3" y="0"/>
                    </a:lnTo>
                    <a:lnTo>
                      <a:pt x="30" y="6"/>
                    </a:lnTo>
                    <a:lnTo>
                      <a:pt x="64" y="10"/>
                    </a:lnTo>
                    <a:lnTo>
                      <a:pt x="77" y="0"/>
                    </a:lnTo>
                    <a:lnTo>
                      <a:pt x="90" y="3"/>
                    </a:lnTo>
                    <a:lnTo>
                      <a:pt x="117" y="56"/>
                    </a:lnTo>
                    <a:lnTo>
                      <a:pt x="124" y="73"/>
                    </a:lnTo>
                    <a:lnTo>
                      <a:pt x="134" y="86"/>
                    </a:lnTo>
                    <a:lnTo>
                      <a:pt x="147" y="80"/>
                    </a:lnTo>
                    <a:lnTo>
                      <a:pt x="154" y="83"/>
                    </a:lnTo>
                    <a:lnTo>
                      <a:pt x="188" y="90"/>
                    </a:lnTo>
                    <a:lnTo>
                      <a:pt x="198" y="93"/>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83" name="Freeform 283"/>
              <p:cNvSpPr>
                <a:spLocks/>
              </p:cNvSpPr>
              <p:nvPr/>
            </p:nvSpPr>
            <p:spPr bwMode="auto">
              <a:xfrm>
                <a:off x="4105" y="3018"/>
                <a:ext cx="447" cy="430"/>
              </a:xfrm>
              <a:custGeom>
                <a:avLst/>
                <a:gdLst/>
                <a:ahLst/>
                <a:cxnLst>
                  <a:cxn ang="0">
                    <a:pos x="604" y="304"/>
                  </a:cxn>
                  <a:cxn ang="0">
                    <a:pos x="624" y="277"/>
                  </a:cxn>
                  <a:cxn ang="0">
                    <a:pos x="654" y="264"/>
                  </a:cxn>
                  <a:cxn ang="0">
                    <a:pos x="685" y="294"/>
                  </a:cxn>
                  <a:cxn ang="0">
                    <a:pos x="688" y="317"/>
                  </a:cxn>
                  <a:cxn ang="0">
                    <a:pos x="688" y="304"/>
                  </a:cxn>
                  <a:cxn ang="0">
                    <a:pos x="738" y="394"/>
                  </a:cxn>
                  <a:cxn ang="0">
                    <a:pos x="728" y="484"/>
                  </a:cxn>
                  <a:cxn ang="0">
                    <a:pos x="708" y="524"/>
                  </a:cxn>
                  <a:cxn ang="0">
                    <a:pos x="581" y="594"/>
                  </a:cxn>
                  <a:cxn ang="0">
                    <a:pos x="554" y="594"/>
                  </a:cxn>
                  <a:cxn ang="0">
                    <a:pos x="500" y="627"/>
                  </a:cxn>
                  <a:cxn ang="0">
                    <a:pos x="0" y="627"/>
                  </a:cxn>
                  <a:cxn ang="0">
                    <a:pos x="0" y="401"/>
                  </a:cxn>
                  <a:cxn ang="0">
                    <a:pos x="0" y="404"/>
                  </a:cxn>
                  <a:cxn ang="0">
                    <a:pos x="11" y="421"/>
                  </a:cxn>
                  <a:cxn ang="0">
                    <a:pos x="7" y="417"/>
                  </a:cxn>
                  <a:cxn ang="0">
                    <a:pos x="7" y="391"/>
                  </a:cxn>
                  <a:cxn ang="0">
                    <a:pos x="21" y="361"/>
                  </a:cxn>
                  <a:cxn ang="0">
                    <a:pos x="17" y="364"/>
                  </a:cxn>
                  <a:cxn ang="0">
                    <a:pos x="44" y="364"/>
                  </a:cxn>
                  <a:cxn ang="0">
                    <a:pos x="78" y="354"/>
                  </a:cxn>
                  <a:cxn ang="0">
                    <a:pos x="78" y="364"/>
                  </a:cxn>
                  <a:cxn ang="0">
                    <a:pos x="88" y="344"/>
                  </a:cxn>
                  <a:cxn ang="0">
                    <a:pos x="91" y="344"/>
                  </a:cxn>
                  <a:cxn ang="0">
                    <a:pos x="81" y="377"/>
                  </a:cxn>
                  <a:cxn ang="0">
                    <a:pos x="78" y="384"/>
                  </a:cxn>
                  <a:cxn ang="0">
                    <a:pos x="118" y="284"/>
                  </a:cxn>
                  <a:cxn ang="0">
                    <a:pos x="111" y="254"/>
                  </a:cxn>
                  <a:cxn ang="0">
                    <a:pos x="115" y="237"/>
                  </a:cxn>
                  <a:cxn ang="0">
                    <a:pos x="125" y="251"/>
                  </a:cxn>
                  <a:cxn ang="0">
                    <a:pos x="145" y="261"/>
                  </a:cxn>
                  <a:cxn ang="0">
                    <a:pos x="141" y="244"/>
                  </a:cxn>
                  <a:cxn ang="0">
                    <a:pos x="161" y="251"/>
                  </a:cxn>
                  <a:cxn ang="0">
                    <a:pos x="161" y="251"/>
                  </a:cxn>
                  <a:cxn ang="0">
                    <a:pos x="151" y="244"/>
                  </a:cxn>
                  <a:cxn ang="0">
                    <a:pos x="138" y="184"/>
                  </a:cxn>
                  <a:cxn ang="0">
                    <a:pos x="148" y="134"/>
                  </a:cxn>
                  <a:cxn ang="0">
                    <a:pos x="148" y="107"/>
                  </a:cxn>
                  <a:cxn ang="0">
                    <a:pos x="161" y="141"/>
                  </a:cxn>
                  <a:cxn ang="0">
                    <a:pos x="165" y="177"/>
                  </a:cxn>
                  <a:cxn ang="0">
                    <a:pos x="168" y="151"/>
                  </a:cxn>
                  <a:cxn ang="0">
                    <a:pos x="161" y="117"/>
                  </a:cxn>
                  <a:cxn ang="0">
                    <a:pos x="155" y="71"/>
                  </a:cxn>
                  <a:cxn ang="0">
                    <a:pos x="161" y="24"/>
                  </a:cxn>
                  <a:cxn ang="0">
                    <a:pos x="218" y="0"/>
                  </a:cxn>
                  <a:cxn ang="0">
                    <a:pos x="269" y="91"/>
                  </a:cxn>
                  <a:cxn ang="0">
                    <a:pos x="302" y="121"/>
                  </a:cxn>
                  <a:cxn ang="0">
                    <a:pos x="450" y="141"/>
                  </a:cxn>
                  <a:cxn ang="0">
                    <a:pos x="463" y="131"/>
                  </a:cxn>
                  <a:cxn ang="0">
                    <a:pos x="591" y="321"/>
                  </a:cxn>
                  <a:cxn ang="0">
                    <a:pos x="601" y="311"/>
                  </a:cxn>
                </a:cxnLst>
                <a:rect l="0" t="0" r="r" b="b"/>
                <a:pathLst>
                  <a:path w="739" h="628">
                    <a:moveTo>
                      <a:pt x="601" y="311"/>
                    </a:moveTo>
                    <a:lnTo>
                      <a:pt x="604" y="304"/>
                    </a:lnTo>
                    <a:lnTo>
                      <a:pt x="614" y="304"/>
                    </a:lnTo>
                    <a:lnTo>
                      <a:pt x="624" y="277"/>
                    </a:lnTo>
                    <a:lnTo>
                      <a:pt x="628" y="271"/>
                    </a:lnTo>
                    <a:lnTo>
                      <a:pt x="654" y="264"/>
                    </a:lnTo>
                    <a:lnTo>
                      <a:pt x="681" y="277"/>
                    </a:lnTo>
                    <a:lnTo>
                      <a:pt x="685" y="294"/>
                    </a:lnTo>
                    <a:lnTo>
                      <a:pt x="671" y="304"/>
                    </a:lnTo>
                    <a:lnTo>
                      <a:pt x="688" y="317"/>
                    </a:lnTo>
                    <a:lnTo>
                      <a:pt x="688" y="311"/>
                    </a:lnTo>
                    <a:lnTo>
                      <a:pt x="688" y="304"/>
                    </a:lnTo>
                    <a:lnTo>
                      <a:pt x="732" y="341"/>
                    </a:lnTo>
                    <a:lnTo>
                      <a:pt x="738" y="394"/>
                    </a:lnTo>
                    <a:lnTo>
                      <a:pt x="738" y="447"/>
                    </a:lnTo>
                    <a:lnTo>
                      <a:pt x="728" y="484"/>
                    </a:lnTo>
                    <a:lnTo>
                      <a:pt x="715" y="517"/>
                    </a:lnTo>
                    <a:lnTo>
                      <a:pt x="708" y="524"/>
                    </a:lnTo>
                    <a:lnTo>
                      <a:pt x="695" y="531"/>
                    </a:lnTo>
                    <a:lnTo>
                      <a:pt x="581" y="594"/>
                    </a:lnTo>
                    <a:lnTo>
                      <a:pt x="567" y="604"/>
                    </a:lnTo>
                    <a:lnTo>
                      <a:pt x="554" y="594"/>
                    </a:lnTo>
                    <a:lnTo>
                      <a:pt x="547" y="627"/>
                    </a:lnTo>
                    <a:lnTo>
                      <a:pt x="500" y="627"/>
                    </a:lnTo>
                    <a:lnTo>
                      <a:pt x="493" y="627"/>
                    </a:lnTo>
                    <a:lnTo>
                      <a:pt x="0" y="627"/>
                    </a:lnTo>
                    <a:lnTo>
                      <a:pt x="0" y="437"/>
                    </a:lnTo>
                    <a:lnTo>
                      <a:pt x="0" y="401"/>
                    </a:lnTo>
                    <a:lnTo>
                      <a:pt x="0" y="404"/>
                    </a:lnTo>
                    <a:lnTo>
                      <a:pt x="4" y="414"/>
                    </a:lnTo>
                    <a:lnTo>
                      <a:pt x="11" y="421"/>
                    </a:lnTo>
                    <a:lnTo>
                      <a:pt x="7" y="417"/>
                    </a:lnTo>
                    <a:lnTo>
                      <a:pt x="7" y="404"/>
                    </a:lnTo>
                    <a:lnTo>
                      <a:pt x="7" y="391"/>
                    </a:lnTo>
                    <a:lnTo>
                      <a:pt x="14" y="377"/>
                    </a:lnTo>
                    <a:lnTo>
                      <a:pt x="21" y="361"/>
                    </a:lnTo>
                    <a:lnTo>
                      <a:pt x="17" y="364"/>
                    </a:lnTo>
                    <a:lnTo>
                      <a:pt x="17" y="384"/>
                    </a:lnTo>
                    <a:lnTo>
                      <a:pt x="44" y="364"/>
                    </a:lnTo>
                    <a:lnTo>
                      <a:pt x="74" y="347"/>
                    </a:lnTo>
                    <a:lnTo>
                      <a:pt x="78" y="354"/>
                    </a:lnTo>
                    <a:lnTo>
                      <a:pt x="78" y="361"/>
                    </a:lnTo>
                    <a:lnTo>
                      <a:pt x="78" y="364"/>
                    </a:lnTo>
                    <a:lnTo>
                      <a:pt x="84" y="354"/>
                    </a:lnTo>
                    <a:lnTo>
                      <a:pt x="88" y="344"/>
                    </a:lnTo>
                    <a:lnTo>
                      <a:pt x="91" y="337"/>
                    </a:lnTo>
                    <a:lnTo>
                      <a:pt x="91" y="344"/>
                    </a:lnTo>
                    <a:lnTo>
                      <a:pt x="88" y="361"/>
                    </a:lnTo>
                    <a:lnTo>
                      <a:pt x="81" y="377"/>
                    </a:lnTo>
                    <a:lnTo>
                      <a:pt x="74" y="387"/>
                    </a:lnTo>
                    <a:lnTo>
                      <a:pt x="78" y="384"/>
                    </a:lnTo>
                    <a:lnTo>
                      <a:pt x="111" y="337"/>
                    </a:lnTo>
                    <a:lnTo>
                      <a:pt x="118" y="284"/>
                    </a:lnTo>
                    <a:lnTo>
                      <a:pt x="115" y="267"/>
                    </a:lnTo>
                    <a:lnTo>
                      <a:pt x="111" y="254"/>
                    </a:lnTo>
                    <a:lnTo>
                      <a:pt x="111" y="244"/>
                    </a:lnTo>
                    <a:lnTo>
                      <a:pt x="115" y="237"/>
                    </a:lnTo>
                    <a:lnTo>
                      <a:pt x="118" y="244"/>
                    </a:lnTo>
                    <a:lnTo>
                      <a:pt x="125" y="251"/>
                    </a:lnTo>
                    <a:lnTo>
                      <a:pt x="135" y="261"/>
                    </a:lnTo>
                    <a:lnTo>
                      <a:pt x="145" y="261"/>
                    </a:lnTo>
                    <a:lnTo>
                      <a:pt x="141" y="257"/>
                    </a:lnTo>
                    <a:lnTo>
                      <a:pt x="141" y="244"/>
                    </a:lnTo>
                    <a:lnTo>
                      <a:pt x="151" y="247"/>
                    </a:lnTo>
                    <a:lnTo>
                      <a:pt x="161" y="251"/>
                    </a:lnTo>
                    <a:lnTo>
                      <a:pt x="168" y="247"/>
                    </a:lnTo>
                    <a:lnTo>
                      <a:pt x="161" y="251"/>
                    </a:lnTo>
                    <a:lnTo>
                      <a:pt x="161" y="247"/>
                    </a:lnTo>
                    <a:lnTo>
                      <a:pt x="151" y="244"/>
                    </a:lnTo>
                    <a:lnTo>
                      <a:pt x="138" y="217"/>
                    </a:lnTo>
                    <a:lnTo>
                      <a:pt x="138" y="184"/>
                    </a:lnTo>
                    <a:lnTo>
                      <a:pt x="145" y="161"/>
                    </a:lnTo>
                    <a:lnTo>
                      <a:pt x="148" y="134"/>
                    </a:lnTo>
                    <a:lnTo>
                      <a:pt x="148" y="111"/>
                    </a:lnTo>
                    <a:lnTo>
                      <a:pt x="148" y="107"/>
                    </a:lnTo>
                    <a:lnTo>
                      <a:pt x="161" y="141"/>
                    </a:lnTo>
                    <a:lnTo>
                      <a:pt x="165" y="177"/>
                    </a:lnTo>
                    <a:lnTo>
                      <a:pt x="168" y="167"/>
                    </a:lnTo>
                    <a:lnTo>
                      <a:pt x="168" y="151"/>
                    </a:lnTo>
                    <a:lnTo>
                      <a:pt x="165" y="134"/>
                    </a:lnTo>
                    <a:lnTo>
                      <a:pt x="161" y="117"/>
                    </a:lnTo>
                    <a:lnTo>
                      <a:pt x="155" y="101"/>
                    </a:lnTo>
                    <a:lnTo>
                      <a:pt x="155" y="71"/>
                    </a:lnTo>
                    <a:lnTo>
                      <a:pt x="158" y="47"/>
                    </a:lnTo>
                    <a:lnTo>
                      <a:pt x="161" y="24"/>
                    </a:lnTo>
                    <a:lnTo>
                      <a:pt x="168" y="0"/>
                    </a:lnTo>
                    <a:lnTo>
                      <a:pt x="218" y="0"/>
                    </a:lnTo>
                    <a:lnTo>
                      <a:pt x="269" y="74"/>
                    </a:lnTo>
                    <a:lnTo>
                      <a:pt x="269" y="91"/>
                    </a:lnTo>
                    <a:lnTo>
                      <a:pt x="299" y="104"/>
                    </a:lnTo>
                    <a:lnTo>
                      <a:pt x="302" y="121"/>
                    </a:lnTo>
                    <a:lnTo>
                      <a:pt x="379" y="131"/>
                    </a:lnTo>
                    <a:lnTo>
                      <a:pt x="450" y="141"/>
                    </a:lnTo>
                    <a:lnTo>
                      <a:pt x="463" y="131"/>
                    </a:lnTo>
                    <a:lnTo>
                      <a:pt x="507" y="204"/>
                    </a:lnTo>
                    <a:lnTo>
                      <a:pt x="591" y="321"/>
                    </a:lnTo>
                    <a:lnTo>
                      <a:pt x="594" y="324"/>
                    </a:lnTo>
                    <a:lnTo>
                      <a:pt x="601" y="311"/>
                    </a:lnTo>
                    <a:close/>
                  </a:path>
                </a:pathLst>
              </a:custGeom>
              <a:solidFill>
                <a:srgbClr val="CCCCFF"/>
              </a:solid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84" name="Freeform 284"/>
              <p:cNvSpPr>
                <a:spLocks/>
              </p:cNvSpPr>
              <p:nvPr/>
            </p:nvSpPr>
            <p:spPr bwMode="auto">
              <a:xfrm>
                <a:off x="4474" y="3274"/>
                <a:ext cx="58" cy="92"/>
              </a:xfrm>
              <a:custGeom>
                <a:avLst/>
                <a:gdLst/>
                <a:ahLst/>
                <a:cxnLst>
                  <a:cxn ang="0">
                    <a:pos x="47" y="0"/>
                  </a:cxn>
                  <a:cxn ang="0">
                    <a:pos x="50" y="7"/>
                  </a:cxn>
                  <a:cxn ang="0">
                    <a:pos x="84" y="100"/>
                  </a:cxn>
                  <a:cxn ang="0">
                    <a:pos x="87" y="113"/>
                  </a:cxn>
                  <a:cxn ang="0">
                    <a:pos x="90" y="127"/>
                  </a:cxn>
                  <a:cxn ang="0">
                    <a:pos x="94" y="133"/>
                  </a:cxn>
                  <a:cxn ang="0">
                    <a:pos x="94" y="133"/>
                  </a:cxn>
                  <a:cxn ang="0">
                    <a:pos x="57" y="47"/>
                  </a:cxn>
                  <a:cxn ang="0">
                    <a:pos x="50" y="93"/>
                  </a:cxn>
                  <a:cxn ang="0">
                    <a:pos x="50" y="93"/>
                  </a:cxn>
                  <a:cxn ang="0">
                    <a:pos x="40" y="40"/>
                  </a:cxn>
                  <a:cxn ang="0">
                    <a:pos x="20" y="63"/>
                  </a:cxn>
                  <a:cxn ang="0">
                    <a:pos x="13" y="117"/>
                  </a:cxn>
                  <a:cxn ang="0">
                    <a:pos x="0" y="83"/>
                  </a:cxn>
                  <a:cxn ang="0">
                    <a:pos x="10" y="53"/>
                  </a:cxn>
                  <a:cxn ang="0">
                    <a:pos x="43" y="23"/>
                  </a:cxn>
                  <a:cxn ang="0">
                    <a:pos x="47" y="0"/>
                  </a:cxn>
                  <a:cxn ang="0">
                    <a:pos x="47" y="0"/>
                  </a:cxn>
                  <a:cxn ang="0">
                    <a:pos x="47" y="0"/>
                  </a:cxn>
                </a:cxnLst>
                <a:rect l="0" t="0" r="r" b="b"/>
                <a:pathLst>
                  <a:path w="95" h="134">
                    <a:moveTo>
                      <a:pt x="47" y="0"/>
                    </a:moveTo>
                    <a:lnTo>
                      <a:pt x="50" y="7"/>
                    </a:lnTo>
                    <a:lnTo>
                      <a:pt x="84" y="100"/>
                    </a:lnTo>
                    <a:lnTo>
                      <a:pt x="87" y="113"/>
                    </a:lnTo>
                    <a:lnTo>
                      <a:pt x="90" y="127"/>
                    </a:lnTo>
                    <a:lnTo>
                      <a:pt x="94" y="133"/>
                    </a:lnTo>
                    <a:lnTo>
                      <a:pt x="57" y="47"/>
                    </a:lnTo>
                    <a:lnTo>
                      <a:pt x="50" y="93"/>
                    </a:lnTo>
                    <a:lnTo>
                      <a:pt x="40" y="40"/>
                    </a:lnTo>
                    <a:lnTo>
                      <a:pt x="20" y="63"/>
                    </a:lnTo>
                    <a:lnTo>
                      <a:pt x="13" y="117"/>
                    </a:lnTo>
                    <a:lnTo>
                      <a:pt x="0" y="83"/>
                    </a:lnTo>
                    <a:lnTo>
                      <a:pt x="10" y="53"/>
                    </a:lnTo>
                    <a:lnTo>
                      <a:pt x="43" y="23"/>
                    </a:lnTo>
                    <a:lnTo>
                      <a:pt x="47" y="0"/>
                    </a:lnTo>
                    <a:close/>
                  </a:path>
                </a:pathLst>
              </a:custGeom>
              <a:solidFill>
                <a:srgbClr val="777777"/>
              </a:solidFill>
              <a:ln w="3175" cap="flat">
                <a:noFill/>
                <a:prstDash val="solid"/>
                <a:round/>
                <a:headEnd/>
                <a:tailEnd/>
              </a:ln>
              <a:effectLst>
                <a:prstShdw prst="shdw17" dist="17961" dir="2700000">
                  <a:srgbClr val="777777">
                    <a:gamma/>
                    <a:shade val="60000"/>
                    <a:invGamma/>
                  </a:srgbClr>
                </a:prstShdw>
              </a:effectLst>
            </p:spPr>
            <p:txBody>
              <a:bodyPr wrap="none" anchor="ctr">
                <a:spAutoFit/>
              </a:bodyPr>
              <a:lstStyle/>
              <a:p>
                <a:endParaRPr lang="zh-CN" altLang="en-US"/>
              </a:p>
            </p:txBody>
          </p:sp>
          <p:sp>
            <p:nvSpPr>
              <p:cNvPr id="409885" name="Freeform 285"/>
              <p:cNvSpPr>
                <a:spLocks/>
              </p:cNvSpPr>
              <p:nvPr/>
            </p:nvSpPr>
            <p:spPr bwMode="auto">
              <a:xfrm>
                <a:off x="4464" y="3231"/>
                <a:ext cx="65" cy="28"/>
              </a:xfrm>
              <a:custGeom>
                <a:avLst/>
                <a:gdLst/>
                <a:ahLst/>
                <a:cxnLst>
                  <a:cxn ang="0">
                    <a:pos x="27" y="40"/>
                  </a:cxn>
                  <a:cxn ang="0">
                    <a:pos x="27" y="40"/>
                  </a:cxn>
                  <a:cxn ang="0">
                    <a:pos x="30" y="33"/>
                  </a:cxn>
                  <a:cxn ang="0">
                    <a:pos x="30" y="30"/>
                  </a:cxn>
                  <a:cxn ang="0">
                    <a:pos x="37" y="26"/>
                  </a:cxn>
                  <a:cxn ang="0">
                    <a:pos x="44" y="23"/>
                  </a:cxn>
                  <a:cxn ang="0">
                    <a:pos x="107" y="20"/>
                  </a:cxn>
                  <a:cxn ang="0">
                    <a:pos x="107" y="20"/>
                  </a:cxn>
                  <a:cxn ang="0">
                    <a:pos x="34" y="16"/>
                  </a:cxn>
                  <a:cxn ang="0">
                    <a:pos x="24" y="23"/>
                  </a:cxn>
                  <a:cxn ang="0">
                    <a:pos x="14" y="30"/>
                  </a:cxn>
                  <a:cxn ang="0">
                    <a:pos x="14" y="30"/>
                  </a:cxn>
                  <a:cxn ang="0">
                    <a:pos x="7" y="23"/>
                  </a:cxn>
                  <a:cxn ang="0">
                    <a:pos x="10" y="0"/>
                  </a:cxn>
                  <a:cxn ang="0">
                    <a:pos x="7" y="0"/>
                  </a:cxn>
                  <a:cxn ang="0">
                    <a:pos x="10" y="0"/>
                  </a:cxn>
                  <a:cxn ang="0">
                    <a:pos x="0" y="13"/>
                  </a:cxn>
                  <a:cxn ang="0">
                    <a:pos x="7" y="23"/>
                  </a:cxn>
                  <a:cxn ang="0">
                    <a:pos x="17" y="30"/>
                  </a:cxn>
                  <a:cxn ang="0">
                    <a:pos x="27" y="40"/>
                  </a:cxn>
                  <a:cxn ang="0">
                    <a:pos x="27" y="40"/>
                  </a:cxn>
                  <a:cxn ang="0">
                    <a:pos x="27" y="40"/>
                  </a:cxn>
                </a:cxnLst>
                <a:rect l="0" t="0" r="r" b="b"/>
                <a:pathLst>
                  <a:path w="108" h="41">
                    <a:moveTo>
                      <a:pt x="27" y="40"/>
                    </a:moveTo>
                    <a:lnTo>
                      <a:pt x="27" y="40"/>
                    </a:lnTo>
                    <a:lnTo>
                      <a:pt x="30" y="33"/>
                    </a:lnTo>
                    <a:lnTo>
                      <a:pt x="30" y="30"/>
                    </a:lnTo>
                    <a:lnTo>
                      <a:pt x="37" y="26"/>
                    </a:lnTo>
                    <a:lnTo>
                      <a:pt x="44" y="23"/>
                    </a:lnTo>
                    <a:lnTo>
                      <a:pt x="107" y="20"/>
                    </a:lnTo>
                    <a:lnTo>
                      <a:pt x="34" y="16"/>
                    </a:lnTo>
                    <a:lnTo>
                      <a:pt x="24" y="23"/>
                    </a:lnTo>
                    <a:lnTo>
                      <a:pt x="14" y="30"/>
                    </a:lnTo>
                    <a:lnTo>
                      <a:pt x="7" y="23"/>
                    </a:lnTo>
                    <a:lnTo>
                      <a:pt x="10" y="0"/>
                    </a:lnTo>
                    <a:lnTo>
                      <a:pt x="7" y="0"/>
                    </a:lnTo>
                    <a:lnTo>
                      <a:pt x="10" y="0"/>
                    </a:lnTo>
                    <a:lnTo>
                      <a:pt x="0" y="13"/>
                    </a:lnTo>
                    <a:lnTo>
                      <a:pt x="7" y="23"/>
                    </a:lnTo>
                    <a:lnTo>
                      <a:pt x="17" y="30"/>
                    </a:lnTo>
                    <a:lnTo>
                      <a:pt x="27" y="4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86" name="Freeform 286"/>
              <p:cNvSpPr>
                <a:spLocks/>
              </p:cNvSpPr>
              <p:nvPr/>
            </p:nvSpPr>
            <p:spPr bwMode="auto">
              <a:xfrm>
                <a:off x="4464" y="3231"/>
                <a:ext cx="65" cy="28"/>
              </a:xfrm>
              <a:custGeom>
                <a:avLst/>
                <a:gdLst/>
                <a:ahLst/>
                <a:cxnLst>
                  <a:cxn ang="0">
                    <a:pos x="27" y="40"/>
                  </a:cxn>
                  <a:cxn ang="0">
                    <a:pos x="30" y="33"/>
                  </a:cxn>
                  <a:cxn ang="0">
                    <a:pos x="30" y="30"/>
                  </a:cxn>
                  <a:cxn ang="0">
                    <a:pos x="37" y="26"/>
                  </a:cxn>
                  <a:cxn ang="0">
                    <a:pos x="44" y="23"/>
                  </a:cxn>
                  <a:cxn ang="0">
                    <a:pos x="107" y="20"/>
                  </a:cxn>
                  <a:cxn ang="0">
                    <a:pos x="34" y="16"/>
                  </a:cxn>
                  <a:cxn ang="0">
                    <a:pos x="24" y="23"/>
                  </a:cxn>
                  <a:cxn ang="0">
                    <a:pos x="14" y="30"/>
                  </a:cxn>
                  <a:cxn ang="0">
                    <a:pos x="7" y="23"/>
                  </a:cxn>
                  <a:cxn ang="0">
                    <a:pos x="10" y="0"/>
                  </a:cxn>
                  <a:cxn ang="0">
                    <a:pos x="7" y="0"/>
                  </a:cxn>
                  <a:cxn ang="0">
                    <a:pos x="10" y="0"/>
                  </a:cxn>
                  <a:cxn ang="0">
                    <a:pos x="0" y="13"/>
                  </a:cxn>
                  <a:cxn ang="0">
                    <a:pos x="7" y="23"/>
                  </a:cxn>
                  <a:cxn ang="0">
                    <a:pos x="17" y="30"/>
                  </a:cxn>
                  <a:cxn ang="0">
                    <a:pos x="27" y="40"/>
                  </a:cxn>
                </a:cxnLst>
                <a:rect l="0" t="0" r="r" b="b"/>
                <a:pathLst>
                  <a:path w="108" h="41">
                    <a:moveTo>
                      <a:pt x="27" y="40"/>
                    </a:moveTo>
                    <a:lnTo>
                      <a:pt x="30" y="33"/>
                    </a:lnTo>
                    <a:lnTo>
                      <a:pt x="30" y="30"/>
                    </a:lnTo>
                    <a:lnTo>
                      <a:pt x="37" y="26"/>
                    </a:lnTo>
                    <a:lnTo>
                      <a:pt x="44" y="23"/>
                    </a:lnTo>
                    <a:lnTo>
                      <a:pt x="107" y="20"/>
                    </a:lnTo>
                    <a:lnTo>
                      <a:pt x="34" y="16"/>
                    </a:lnTo>
                    <a:lnTo>
                      <a:pt x="24" y="23"/>
                    </a:lnTo>
                    <a:lnTo>
                      <a:pt x="14" y="30"/>
                    </a:lnTo>
                    <a:lnTo>
                      <a:pt x="7" y="23"/>
                    </a:lnTo>
                    <a:lnTo>
                      <a:pt x="10" y="0"/>
                    </a:lnTo>
                    <a:lnTo>
                      <a:pt x="7" y="0"/>
                    </a:lnTo>
                    <a:lnTo>
                      <a:pt x="10" y="0"/>
                    </a:lnTo>
                    <a:lnTo>
                      <a:pt x="0" y="13"/>
                    </a:lnTo>
                    <a:lnTo>
                      <a:pt x="7" y="23"/>
                    </a:lnTo>
                    <a:lnTo>
                      <a:pt x="17" y="30"/>
                    </a:lnTo>
                    <a:lnTo>
                      <a:pt x="27" y="40"/>
                    </a:lnTo>
                    <a:close/>
                  </a:path>
                </a:pathLst>
              </a:custGeom>
              <a:solidFill>
                <a:srgbClr val="777777"/>
              </a:solidFill>
              <a:ln w="3175" cap="flat">
                <a:noFill/>
                <a:prstDash val="solid"/>
                <a:round/>
                <a:headEnd/>
                <a:tailEnd/>
              </a:ln>
              <a:effectLst>
                <a:prstShdw prst="shdw17" dist="17961" dir="2700000">
                  <a:srgbClr val="777777">
                    <a:gamma/>
                    <a:shade val="60000"/>
                    <a:invGamma/>
                  </a:srgbClr>
                </a:prstShdw>
              </a:effectLst>
            </p:spPr>
            <p:txBody>
              <a:bodyPr wrap="none" anchor="ctr">
                <a:spAutoFit/>
              </a:bodyPr>
              <a:lstStyle/>
              <a:p>
                <a:endParaRPr lang="zh-CN" altLang="en-US"/>
              </a:p>
            </p:txBody>
          </p:sp>
          <p:sp>
            <p:nvSpPr>
              <p:cNvPr id="409887" name="Freeform 287"/>
              <p:cNvSpPr>
                <a:spLocks/>
              </p:cNvSpPr>
              <p:nvPr/>
            </p:nvSpPr>
            <p:spPr bwMode="auto">
              <a:xfrm>
                <a:off x="4336" y="3057"/>
                <a:ext cx="386" cy="154"/>
              </a:xfrm>
              <a:custGeom>
                <a:avLst/>
                <a:gdLst/>
                <a:ahLst/>
                <a:cxnLst>
                  <a:cxn ang="0">
                    <a:pos x="637" y="54"/>
                  </a:cxn>
                  <a:cxn ang="0">
                    <a:pos x="573" y="197"/>
                  </a:cxn>
                  <a:cxn ang="0">
                    <a:pos x="573" y="207"/>
                  </a:cxn>
                  <a:cxn ang="0">
                    <a:pos x="573" y="217"/>
                  </a:cxn>
                  <a:cxn ang="0">
                    <a:pos x="573" y="224"/>
                  </a:cxn>
                  <a:cxn ang="0">
                    <a:pos x="540" y="217"/>
                  </a:cxn>
                  <a:cxn ang="0">
                    <a:pos x="332" y="187"/>
                  </a:cxn>
                  <a:cxn ang="0">
                    <a:pos x="325" y="187"/>
                  </a:cxn>
                  <a:cxn ang="0">
                    <a:pos x="184" y="167"/>
                  </a:cxn>
                  <a:cxn ang="0">
                    <a:pos x="151" y="160"/>
                  </a:cxn>
                  <a:cxn ang="0">
                    <a:pos x="127" y="134"/>
                  </a:cxn>
                  <a:cxn ang="0">
                    <a:pos x="90" y="77"/>
                  </a:cxn>
                  <a:cxn ang="0">
                    <a:pos x="74" y="77"/>
                  </a:cxn>
                  <a:cxn ang="0">
                    <a:pos x="60" y="87"/>
                  </a:cxn>
                  <a:cxn ang="0">
                    <a:pos x="27" y="84"/>
                  </a:cxn>
                  <a:cxn ang="0">
                    <a:pos x="0" y="77"/>
                  </a:cxn>
                  <a:cxn ang="0">
                    <a:pos x="90" y="0"/>
                  </a:cxn>
                  <a:cxn ang="0">
                    <a:pos x="94" y="0"/>
                  </a:cxn>
                  <a:cxn ang="0">
                    <a:pos x="516" y="44"/>
                  </a:cxn>
                  <a:cxn ang="0">
                    <a:pos x="620" y="54"/>
                  </a:cxn>
                  <a:cxn ang="0">
                    <a:pos x="637" y="54"/>
                  </a:cxn>
                  <a:cxn ang="0">
                    <a:pos x="637" y="54"/>
                  </a:cxn>
                </a:cxnLst>
                <a:rect l="0" t="0" r="r" b="b"/>
                <a:pathLst>
                  <a:path w="638" h="225">
                    <a:moveTo>
                      <a:pt x="637" y="54"/>
                    </a:moveTo>
                    <a:lnTo>
                      <a:pt x="573" y="197"/>
                    </a:lnTo>
                    <a:lnTo>
                      <a:pt x="573" y="207"/>
                    </a:lnTo>
                    <a:lnTo>
                      <a:pt x="573" y="217"/>
                    </a:lnTo>
                    <a:lnTo>
                      <a:pt x="573" y="224"/>
                    </a:lnTo>
                    <a:lnTo>
                      <a:pt x="540" y="217"/>
                    </a:lnTo>
                    <a:lnTo>
                      <a:pt x="332" y="187"/>
                    </a:lnTo>
                    <a:lnTo>
                      <a:pt x="325" y="187"/>
                    </a:lnTo>
                    <a:lnTo>
                      <a:pt x="184" y="167"/>
                    </a:lnTo>
                    <a:lnTo>
                      <a:pt x="151" y="160"/>
                    </a:lnTo>
                    <a:lnTo>
                      <a:pt x="127" y="134"/>
                    </a:lnTo>
                    <a:lnTo>
                      <a:pt x="90" y="77"/>
                    </a:lnTo>
                    <a:lnTo>
                      <a:pt x="74" y="77"/>
                    </a:lnTo>
                    <a:lnTo>
                      <a:pt x="60" y="87"/>
                    </a:lnTo>
                    <a:lnTo>
                      <a:pt x="27" y="84"/>
                    </a:lnTo>
                    <a:lnTo>
                      <a:pt x="0" y="77"/>
                    </a:lnTo>
                    <a:lnTo>
                      <a:pt x="90" y="0"/>
                    </a:lnTo>
                    <a:lnTo>
                      <a:pt x="94" y="0"/>
                    </a:lnTo>
                    <a:lnTo>
                      <a:pt x="516" y="44"/>
                    </a:lnTo>
                    <a:lnTo>
                      <a:pt x="620" y="54"/>
                    </a:lnTo>
                    <a:lnTo>
                      <a:pt x="637" y="54"/>
                    </a:lnTo>
                    <a:close/>
                  </a:path>
                </a:pathLst>
              </a:custGeom>
              <a:solidFill>
                <a:srgbClr val="5F5F5F"/>
              </a:solidFill>
              <a:ln w="3175" cap="flat">
                <a:noFill/>
                <a:prstDash val="solid"/>
                <a:round/>
                <a:headEnd/>
                <a:tailEnd/>
              </a:ln>
              <a:effectLst>
                <a:prstShdw prst="shdw17" dist="17961" dir="2700000">
                  <a:srgbClr val="5F5F5F">
                    <a:gamma/>
                    <a:shade val="60000"/>
                    <a:invGamma/>
                  </a:srgbClr>
                </a:prstShdw>
              </a:effectLst>
            </p:spPr>
            <p:txBody>
              <a:bodyPr wrap="none" anchor="ctr">
                <a:spAutoFit/>
              </a:bodyPr>
              <a:lstStyle/>
              <a:p>
                <a:endParaRPr lang="zh-CN" altLang="en-US"/>
              </a:p>
            </p:txBody>
          </p:sp>
          <p:sp>
            <p:nvSpPr>
              <p:cNvPr id="409888" name="Freeform 288"/>
              <p:cNvSpPr>
                <a:spLocks/>
              </p:cNvSpPr>
              <p:nvPr/>
            </p:nvSpPr>
            <p:spPr bwMode="auto">
              <a:xfrm>
                <a:off x="4452" y="3111"/>
                <a:ext cx="86" cy="102"/>
              </a:xfrm>
              <a:custGeom>
                <a:avLst/>
                <a:gdLst/>
                <a:ahLst/>
                <a:cxnLst>
                  <a:cxn ang="0">
                    <a:pos x="3" y="54"/>
                  </a:cxn>
                  <a:cxn ang="0">
                    <a:pos x="0" y="64"/>
                  </a:cxn>
                  <a:cxn ang="0">
                    <a:pos x="3" y="90"/>
                  </a:cxn>
                  <a:cxn ang="0">
                    <a:pos x="17" y="127"/>
                  </a:cxn>
                  <a:cxn ang="0">
                    <a:pos x="30" y="140"/>
                  </a:cxn>
                  <a:cxn ang="0">
                    <a:pos x="40" y="147"/>
                  </a:cxn>
                  <a:cxn ang="0">
                    <a:pos x="40" y="144"/>
                  </a:cxn>
                  <a:cxn ang="0">
                    <a:pos x="74" y="134"/>
                  </a:cxn>
                  <a:cxn ang="0">
                    <a:pos x="107" y="147"/>
                  </a:cxn>
                  <a:cxn ang="0">
                    <a:pos x="124" y="104"/>
                  </a:cxn>
                  <a:cxn ang="0">
                    <a:pos x="131" y="77"/>
                  </a:cxn>
                  <a:cxn ang="0">
                    <a:pos x="141" y="44"/>
                  </a:cxn>
                  <a:cxn ang="0">
                    <a:pos x="141" y="34"/>
                  </a:cxn>
                  <a:cxn ang="0">
                    <a:pos x="137" y="24"/>
                  </a:cxn>
                  <a:cxn ang="0">
                    <a:pos x="117" y="47"/>
                  </a:cxn>
                  <a:cxn ang="0">
                    <a:pos x="114" y="50"/>
                  </a:cxn>
                  <a:cxn ang="0">
                    <a:pos x="111" y="17"/>
                  </a:cxn>
                  <a:cxn ang="0">
                    <a:pos x="104" y="10"/>
                  </a:cxn>
                  <a:cxn ang="0">
                    <a:pos x="97" y="10"/>
                  </a:cxn>
                  <a:cxn ang="0">
                    <a:pos x="91" y="14"/>
                  </a:cxn>
                  <a:cxn ang="0">
                    <a:pos x="87" y="4"/>
                  </a:cxn>
                  <a:cxn ang="0">
                    <a:pos x="84" y="0"/>
                  </a:cxn>
                  <a:cxn ang="0">
                    <a:pos x="74" y="0"/>
                  </a:cxn>
                  <a:cxn ang="0">
                    <a:pos x="67" y="0"/>
                  </a:cxn>
                  <a:cxn ang="0">
                    <a:pos x="64" y="14"/>
                  </a:cxn>
                  <a:cxn ang="0">
                    <a:pos x="60" y="10"/>
                  </a:cxn>
                  <a:cxn ang="0">
                    <a:pos x="54" y="10"/>
                  </a:cxn>
                  <a:cxn ang="0">
                    <a:pos x="44" y="14"/>
                  </a:cxn>
                  <a:cxn ang="0">
                    <a:pos x="27" y="70"/>
                  </a:cxn>
                  <a:cxn ang="0">
                    <a:pos x="17" y="40"/>
                  </a:cxn>
                  <a:cxn ang="0">
                    <a:pos x="10" y="37"/>
                  </a:cxn>
                  <a:cxn ang="0">
                    <a:pos x="3" y="37"/>
                  </a:cxn>
                  <a:cxn ang="0">
                    <a:pos x="7" y="47"/>
                  </a:cxn>
                  <a:cxn ang="0">
                    <a:pos x="3" y="54"/>
                  </a:cxn>
                  <a:cxn ang="0">
                    <a:pos x="3" y="54"/>
                  </a:cxn>
                </a:cxnLst>
                <a:rect l="0" t="0" r="r" b="b"/>
                <a:pathLst>
                  <a:path w="142" h="148">
                    <a:moveTo>
                      <a:pt x="3" y="54"/>
                    </a:moveTo>
                    <a:lnTo>
                      <a:pt x="0" y="64"/>
                    </a:lnTo>
                    <a:lnTo>
                      <a:pt x="3" y="90"/>
                    </a:lnTo>
                    <a:lnTo>
                      <a:pt x="17" y="127"/>
                    </a:lnTo>
                    <a:lnTo>
                      <a:pt x="30" y="140"/>
                    </a:lnTo>
                    <a:lnTo>
                      <a:pt x="40" y="147"/>
                    </a:lnTo>
                    <a:lnTo>
                      <a:pt x="40" y="144"/>
                    </a:lnTo>
                    <a:lnTo>
                      <a:pt x="74" y="134"/>
                    </a:lnTo>
                    <a:lnTo>
                      <a:pt x="107" y="147"/>
                    </a:lnTo>
                    <a:lnTo>
                      <a:pt x="124" y="104"/>
                    </a:lnTo>
                    <a:lnTo>
                      <a:pt x="131" y="77"/>
                    </a:lnTo>
                    <a:lnTo>
                      <a:pt x="141" y="44"/>
                    </a:lnTo>
                    <a:lnTo>
                      <a:pt x="141" y="34"/>
                    </a:lnTo>
                    <a:lnTo>
                      <a:pt x="137" y="24"/>
                    </a:lnTo>
                    <a:lnTo>
                      <a:pt x="117" y="47"/>
                    </a:lnTo>
                    <a:lnTo>
                      <a:pt x="114" y="50"/>
                    </a:lnTo>
                    <a:lnTo>
                      <a:pt x="111" y="17"/>
                    </a:lnTo>
                    <a:lnTo>
                      <a:pt x="104" y="10"/>
                    </a:lnTo>
                    <a:lnTo>
                      <a:pt x="97" y="10"/>
                    </a:lnTo>
                    <a:lnTo>
                      <a:pt x="91" y="14"/>
                    </a:lnTo>
                    <a:lnTo>
                      <a:pt x="87" y="4"/>
                    </a:lnTo>
                    <a:lnTo>
                      <a:pt x="84" y="0"/>
                    </a:lnTo>
                    <a:lnTo>
                      <a:pt x="74" y="0"/>
                    </a:lnTo>
                    <a:lnTo>
                      <a:pt x="67" y="0"/>
                    </a:lnTo>
                    <a:lnTo>
                      <a:pt x="64" y="14"/>
                    </a:lnTo>
                    <a:lnTo>
                      <a:pt x="60" y="10"/>
                    </a:lnTo>
                    <a:lnTo>
                      <a:pt x="54" y="10"/>
                    </a:lnTo>
                    <a:lnTo>
                      <a:pt x="44" y="14"/>
                    </a:lnTo>
                    <a:lnTo>
                      <a:pt x="27" y="70"/>
                    </a:lnTo>
                    <a:lnTo>
                      <a:pt x="17" y="40"/>
                    </a:lnTo>
                    <a:lnTo>
                      <a:pt x="10" y="37"/>
                    </a:lnTo>
                    <a:lnTo>
                      <a:pt x="3" y="37"/>
                    </a:lnTo>
                    <a:lnTo>
                      <a:pt x="7" y="47"/>
                    </a:lnTo>
                    <a:lnTo>
                      <a:pt x="3" y="54"/>
                    </a:lnTo>
                    <a:close/>
                  </a:path>
                </a:pathLst>
              </a:custGeom>
              <a:solidFill>
                <a:srgbClr val="FFF2C1"/>
              </a:solidFill>
              <a:ln w="3175" cap="flat">
                <a:noFill/>
                <a:prstDash val="solid"/>
                <a:round/>
                <a:headEnd/>
                <a:tailEnd/>
              </a:ln>
              <a:effectLst>
                <a:prstShdw prst="shdw17" dist="17961" dir="2700000">
                  <a:srgbClr val="FFF2C1">
                    <a:gamma/>
                    <a:shade val="60000"/>
                    <a:invGamma/>
                  </a:srgbClr>
                </a:prstShdw>
              </a:effectLst>
            </p:spPr>
            <p:txBody>
              <a:bodyPr wrap="none" anchor="ctr">
                <a:spAutoFit/>
              </a:bodyPr>
              <a:lstStyle/>
              <a:p>
                <a:endParaRPr lang="zh-CN" altLang="en-US"/>
              </a:p>
            </p:txBody>
          </p:sp>
          <p:sp>
            <p:nvSpPr>
              <p:cNvPr id="409889" name="Freeform 289"/>
              <p:cNvSpPr>
                <a:spLocks/>
              </p:cNvSpPr>
              <p:nvPr/>
            </p:nvSpPr>
            <p:spPr bwMode="auto">
              <a:xfrm>
                <a:off x="4452" y="3132"/>
                <a:ext cx="5" cy="17"/>
              </a:xfrm>
              <a:custGeom>
                <a:avLst/>
                <a:gdLst/>
                <a:ahLst/>
                <a:cxnLst>
                  <a:cxn ang="0">
                    <a:pos x="3" y="24"/>
                  </a:cxn>
                  <a:cxn ang="0">
                    <a:pos x="7" y="17"/>
                  </a:cxn>
                  <a:cxn ang="0">
                    <a:pos x="3" y="7"/>
                  </a:cxn>
                  <a:cxn ang="0">
                    <a:pos x="0" y="0"/>
                  </a:cxn>
                  <a:cxn ang="0">
                    <a:pos x="0" y="14"/>
                  </a:cxn>
                  <a:cxn ang="0">
                    <a:pos x="3" y="24"/>
                  </a:cxn>
                  <a:cxn ang="0">
                    <a:pos x="3" y="24"/>
                  </a:cxn>
                </a:cxnLst>
                <a:rect l="0" t="0" r="r" b="b"/>
                <a:pathLst>
                  <a:path w="8" h="25">
                    <a:moveTo>
                      <a:pt x="3" y="24"/>
                    </a:moveTo>
                    <a:lnTo>
                      <a:pt x="7" y="17"/>
                    </a:lnTo>
                    <a:lnTo>
                      <a:pt x="3" y="7"/>
                    </a:lnTo>
                    <a:lnTo>
                      <a:pt x="0" y="0"/>
                    </a:lnTo>
                    <a:lnTo>
                      <a:pt x="0" y="14"/>
                    </a:lnTo>
                    <a:lnTo>
                      <a:pt x="3" y="24"/>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0" name="Freeform 290"/>
              <p:cNvSpPr>
                <a:spLocks/>
              </p:cNvSpPr>
              <p:nvPr/>
            </p:nvSpPr>
            <p:spPr bwMode="auto">
              <a:xfrm>
                <a:off x="4436" y="2787"/>
                <a:ext cx="250" cy="255"/>
              </a:xfrm>
              <a:custGeom>
                <a:avLst/>
                <a:gdLst/>
                <a:ahLst/>
                <a:cxnLst>
                  <a:cxn ang="0">
                    <a:pos x="382" y="370"/>
                  </a:cxn>
                  <a:cxn ang="0">
                    <a:pos x="292" y="366"/>
                  </a:cxn>
                  <a:cxn ang="0">
                    <a:pos x="201" y="360"/>
                  </a:cxn>
                  <a:cxn ang="0">
                    <a:pos x="107" y="353"/>
                  </a:cxn>
                  <a:cxn ang="0">
                    <a:pos x="20" y="340"/>
                  </a:cxn>
                  <a:cxn ang="0">
                    <a:pos x="4" y="170"/>
                  </a:cxn>
                  <a:cxn ang="0">
                    <a:pos x="0" y="0"/>
                  </a:cxn>
                  <a:cxn ang="0">
                    <a:pos x="409" y="0"/>
                  </a:cxn>
                  <a:cxn ang="0">
                    <a:pos x="413" y="183"/>
                  </a:cxn>
                  <a:cxn ang="0">
                    <a:pos x="409" y="370"/>
                  </a:cxn>
                  <a:cxn ang="0">
                    <a:pos x="382" y="370"/>
                  </a:cxn>
                  <a:cxn ang="0">
                    <a:pos x="382" y="370"/>
                  </a:cxn>
                </a:cxnLst>
                <a:rect l="0" t="0" r="r" b="b"/>
                <a:pathLst>
                  <a:path w="414" h="371">
                    <a:moveTo>
                      <a:pt x="382" y="370"/>
                    </a:moveTo>
                    <a:lnTo>
                      <a:pt x="292" y="366"/>
                    </a:lnTo>
                    <a:lnTo>
                      <a:pt x="201" y="360"/>
                    </a:lnTo>
                    <a:lnTo>
                      <a:pt x="107" y="353"/>
                    </a:lnTo>
                    <a:lnTo>
                      <a:pt x="20" y="340"/>
                    </a:lnTo>
                    <a:lnTo>
                      <a:pt x="4" y="170"/>
                    </a:lnTo>
                    <a:lnTo>
                      <a:pt x="0" y="0"/>
                    </a:lnTo>
                    <a:lnTo>
                      <a:pt x="409" y="0"/>
                    </a:lnTo>
                    <a:lnTo>
                      <a:pt x="413" y="183"/>
                    </a:lnTo>
                    <a:lnTo>
                      <a:pt x="409" y="370"/>
                    </a:lnTo>
                    <a:lnTo>
                      <a:pt x="382" y="37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891" name="Freeform 291"/>
              <p:cNvSpPr>
                <a:spLocks/>
              </p:cNvSpPr>
              <p:nvPr/>
            </p:nvSpPr>
            <p:spPr bwMode="auto">
              <a:xfrm>
                <a:off x="4407" y="3146"/>
                <a:ext cx="35" cy="24"/>
              </a:xfrm>
              <a:custGeom>
                <a:avLst/>
                <a:gdLst/>
                <a:ahLst/>
                <a:cxnLst>
                  <a:cxn ang="0">
                    <a:pos x="27" y="27"/>
                  </a:cxn>
                  <a:cxn ang="0">
                    <a:pos x="34" y="24"/>
                  </a:cxn>
                  <a:cxn ang="0">
                    <a:pos x="40" y="17"/>
                  </a:cxn>
                  <a:cxn ang="0">
                    <a:pos x="57" y="4"/>
                  </a:cxn>
                  <a:cxn ang="0">
                    <a:pos x="57" y="0"/>
                  </a:cxn>
                  <a:cxn ang="0">
                    <a:pos x="47" y="0"/>
                  </a:cxn>
                  <a:cxn ang="0">
                    <a:pos x="37" y="4"/>
                  </a:cxn>
                  <a:cxn ang="0">
                    <a:pos x="0" y="14"/>
                  </a:cxn>
                  <a:cxn ang="0">
                    <a:pos x="14" y="34"/>
                  </a:cxn>
                  <a:cxn ang="0">
                    <a:pos x="27" y="27"/>
                  </a:cxn>
                  <a:cxn ang="0">
                    <a:pos x="27" y="27"/>
                  </a:cxn>
                </a:cxnLst>
                <a:rect l="0" t="0" r="r" b="b"/>
                <a:pathLst>
                  <a:path w="58" h="35">
                    <a:moveTo>
                      <a:pt x="27" y="27"/>
                    </a:moveTo>
                    <a:lnTo>
                      <a:pt x="34" y="24"/>
                    </a:lnTo>
                    <a:lnTo>
                      <a:pt x="40" y="17"/>
                    </a:lnTo>
                    <a:lnTo>
                      <a:pt x="57" y="4"/>
                    </a:lnTo>
                    <a:lnTo>
                      <a:pt x="57" y="0"/>
                    </a:lnTo>
                    <a:lnTo>
                      <a:pt x="47" y="0"/>
                    </a:lnTo>
                    <a:lnTo>
                      <a:pt x="37" y="4"/>
                    </a:lnTo>
                    <a:lnTo>
                      <a:pt x="0" y="14"/>
                    </a:lnTo>
                    <a:lnTo>
                      <a:pt x="14" y="34"/>
                    </a:lnTo>
                    <a:lnTo>
                      <a:pt x="27" y="27"/>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2" name="Freeform 292"/>
              <p:cNvSpPr>
                <a:spLocks/>
              </p:cNvSpPr>
              <p:nvPr/>
            </p:nvSpPr>
            <p:spPr bwMode="auto">
              <a:xfrm>
                <a:off x="4466" y="3059"/>
                <a:ext cx="193" cy="30"/>
              </a:xfrm>
              <a:custGeom>
                <a:avLst/>
                <a:gdLst/>
                <a:ahLst/>
                <a:cxnLst>
                  <a:cxn ang="0">
                    <a:pos x="319" y="40"/>
                  </a:cxn>
                  <a:cxn ang="0">
                    <a:pos x="319" y="30"/>
                  </a:cxn>
                  <a:cxn ang="0">
                    <a:pos x="0" y="0"/>
                  </a:cxn>
                  <a:cxn ang="0">
                    <a:pos x="0" y="10"/>
                  </a:cxn>
                  <a:cxn ang="0">
                    <a:pos x="319" y="43"/>
                  </a:cxn>
                  <a:cxn ang="0">
                    <a:pos x="319" y="43"/>
                  </a:cxn>
                  <a:cxn ang="0">
                    <a:pos x="319" y="40"/>
                  </a:cxn>
                </a:cxnLst>
                <a:rect l="0" t="0" r="r" b="b"/>
                <a:pathLst>
                  <a:path w="320" h="44">
                    <a:moveTo>
                      <a:pt x="319" y="40"/>
                    </a:moveTo>
                    <a:lnTo>
                      <a:pt x="319" y="30"/>
                    </a:lnTo>
                    <a:lnTo>
                      <a:pt x="0" y="0"/>
                    </a:lnTo>
                    <a:lnTo>
                      <a:pt x="0" y="10"/>
                    </a:lnTo>
                    <a:lnTo>
                      <a:pt x="319" y="43"/>
                    </a:lnTo>
                    <a:lnTo>
                      <a:pt x="319" y="4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893" name="Freeform 293"/>
              <p:cNvSpPr>
                <a:spLocks/>
              </p:cNvSpPr>
              <p:nvPr/>
            </p:nvSpPr>
            <p:spPr bwMode="auto">
              <a:xfrm>
                <a:off x="4474" y="3024"/>
                <a:ext cx="193" cy="29"/>
              </a:xfrm>
              <a:custGeom>
                <a:avLst/>
                <a:gdLst/>
                <a:ahLst/>
                <a:cxnLst>
                  <a:cxn ang="0">
                    <a:pos x="80" y="20"/>
                  </a:cxn>
                  <a:cxn ang="0">
                    <a:pos x="198" y="30"/>
                  </a:cxn>
                  <a:cxn ang="0">
                    <a:pos x="318" y="41"/>
                  </a:cxn>
                  <a:cxn ang="0">
                    <a:pos x="318" y="24"/>
                  </a:cxn>
                  <a:cxn ang="0">
                    <a:pos x="258" y="20"/>
                  </a:cxn>
                  <a:cxn ang="0">
                    <a:pos x="194" y="17"/>
                  </a:cxn>
                  <a:cxn ang="0">
                    <a:pos x="0" y="0"/>
                  </a:cxn>
                  <a:cxn ang="0">
                    <a:pos x="0" y="14"/>
                  </a:cxn>
                  <a:cxn ang="0">
                    <a:pos x="37" y="17"/>
                  </a:cxn>
                  <a:cxn ang="0">
                    <a:pos x="80" y="20"/>
                  </a:cxn>
                  <a:cxn ang="0">
                    <a:pos x="80" y="20"/>
                  </a:cxn>
                </a:cxnLst>
                <a:rect l="0" t="0" r="r" b="b"/>
                <a:pathLst>
                  <a:path w="319" h="42">
                    <a:moveTo>
                      <a:pt x="80" y="20"/>
                    </a:moveTo>
                    <a:lnTo>
                      <a:pt x="198" y="30"/>
                    </a:lnTo>
                    <a:lnTo>
                      <a:pt x="318" y="41"/>
                    </a:lnTo>
                    <a:lnTo>
                      <a:pt x="318" y="24"/>
                    </a:lnTo>
                    <a:lnTo>
                      <a:pt x="258" y="20"/>
                    </a:lnTo>
                    <a:lnTo>
                      <a:pt x="194" y="17"/>
                    </a:lnTo>
                    <a:lnTo>
                      <a:pt x="0" y="0"/>
                    </a:lnTo>
                    <a:lnTo>
                      <a:pt x="0" y="14"/>
                    </a:lnTo>
                    <a:lnTo>
                      <a:pt x="37" y="17"/>
                    </a:lnTo>
                    <a:lnTo>
                      <a:pt x="80" y="2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894" name="Freeform 294"/>
              <p:cNvSpPr>
                <a:spLocks/>
              </p:cNvSpPr>
              <p:nvPr/>
            </p:nvSpPr>
            <p:spPr bwMode="auto">
              <a:xfrm>
                <a:off x="4683" y="3094"/>
                <a:ext cx="43" cy="117"/>
              </a:xfrm>
              <a:custGeom>
                <a:avLst/>
                <a:gdLst/>
                <a:ahLst/>
                <a:cxnLst>
                  <a:cxn ang="0">
                    <a:pos x="0" y="170"/>
                  </a:cxn>
                  <a:cxn ang="0">
                    <a:pos x="0" y="160"/>
                  </a:cxn>
                  <a:cxn ang="0">
                    <a:pos x="0" y="150"/>
                  </a:cxn>
                  <a:cxn ang="0">
                    <a:pos x="0" y="143"/>
                  </a:cxn>
                  <a:cxn ang="0">
                    <a:pos x="64" y="0"/>
                  </a:cxn>
                  <a:cxn ang="0">
                    <a:pos x="64" y="0"/>
                  </a:cxn>
                  <a:cxn ang="0">
                    <a:pos x="71" y="50"/>
                  </a:cxn>
                  <a:cxn ang="0">
                    <a:pos x="14" y="163"/>
                  </a:cxn>
                  <a:cxn ang="0">
                    <a:pos x="10" y="166"/>
                  </a:cxn>
                  <a:cxn ang="0">
                    <a:pos x="7" y="170"/>
                  </a:cxn>
                  <a:cxn ang="0">
                    <a:pos x="4" y="170"/>
                  </a:cxn>
                  <a:cxn ang="0">
                    <a:pos x="0" y="170"/>
                  </a:cxn>
                  <a:cxn ang="0">
                    <a:pos x="0" y="170"/>
                  </a:cxn>
                </a:cxnLst>
                <a:rect l="0" t="0" r="r" b="b"/>
                <a:pathLst>
                  <a:path w="72" h="171">
                    <a:moveTo>
                      <a:pt x="0" y="170"/>
                    </a:moveTo>
                    <a:lnTo>
                      <a:pt x="0" y="160"/>
                    </a:lnTo>
                    <a:lnTo>
                      <a:pt x="0" y="150"/>
                    </a:lnTo>
                    <a:lnTo>
                      <a:pt x="0" y="143"/>
                    </a:lnTo>
                    <a:lnTo>
                      <a:pt x="64" y="0"/>
                    </a:lnTo>
                    <a:lnTo>
                      <a:pt x="71" y="50"/>
                    </a:lnTo>
                    <a:lnTo>
                      <a:pt x="14" y="163"/>
                    </a:lnTo>
                    <a:lnTo>
                      <a:pt x="10" y="166"/>
                    </a:lnTo>
                    <a:lnTo>
                      <a:pt x="7" y="170"/>
                    </a:lnTo>
                    <a:lnTo>
                      <a:pt x="4" y="170"/>
                    </a:lnTo>
                    <a:lnTo>
                      <a:pt x="0" y="170"/>
                    </a:lnTo>
                    <a:close/>
                  </a:path>
                </a:pathLst>
              </a:custGeom>
              <a:solidFill>
                <a:srgbClr val="888888"/>
              </a:solidFill>
              <a:ln w="3175" cap="flat">
                <a:noFill/>
                <a:prstDash val="solid"/>
                <a:round/>
                <a:headEnd/>
                <a:tailEnd/>
              </a:ln>
              <a:effectLst>
                <a:prstShdw prst="shdw17" dist="17961" dir="2700000">
                  <a:srgbClr val="888888">
                    <a:gamma/>
                    <a:shade val="60000"/>
                    <a:invGamma/>
                  </a:srgbClr>
                </a:prstShdw>
              </a:effectLst>
            </p:spPr>
            <p:txBody>
              <a:bodyPr wrap="none" anchor="ctr">
                <a:spAutoFit/>
              </a:bodyPr>
              <a:lstStyle/>
              <a:p>
                <a:endParaRPr lang="zh-CN" altLang="en-US"/>
              </a:p>
            </p:txBody>
          </p:sp>
          <p:sp>
            <p:nvSpPr>
              <p:cNvPr id="409895" name="Freeform 295"/>
              <p:cNvSpPr>
                <a:spLocks/>
              </p:cNvSpPr>
              <p:nvPr/>
            </p:nvSpPr>
            <p:spPr bwMode="auto">
              <a:xfrm>
                <a:off x="4452" y="2819"/>
                <a:ext cx="213" cy="202"/>
              </a:xfrm>
              <a:custGeom>
                <a:avLst/>
                <a:gdLst/>
                <a:ahLst/>
                <a:cxnLst>
                  <a:cxn ang="0">
                    <a:pos x="275" y="294"/>
                  </a:cxn>
                  <a:cxn ang="0">
                    <a:pos x="144" y="284"/>
                  </a:cxn>
                  <a:cxn ang="0">
                    <a:pos x="17" y="270"/>
                  </a:cxn>
                  <a:cxn ang="0">
                    <a:pos x="13" y="247"/>
                  </a:cxn>
                  <a:cxn ang="0">
                    <a:pos x="3" y="124"/>
                  </a:cxn>
                  <a:cxn ang="0">
                    <a:pos x="0" y="0"/>
                  </a:cxn>
                  <a:cxn ang="0">
                    <a:pos x="349" y="0"/>
                  </a:cxn>
                  <a:cxn ang="0">
                    <a:pos x="352" y="147"/>
                  </a:cxn>
                  <a:cxn ang="0">
                    <a:pos x="349" y="294"/>
                  </a:cxn>
                  <a:cxn ang="0">
                    <a:pos x="275" y="294"/>
                  </a:cxn>
                  <a:cxn ang="0">
                    <a:pos x="275" y="294"/>
                  </a:cxn>
                </a:cxnLst>
                <a:rect l="0" t="0" r="r" b="b"/>
                <a:pathLst>
                  <a:path w="353" h="295">
                    <a:moveTo>
                      <a:pt x="275" y="294"/>
                    </a:moveTo>
                    <a:lnTo>
                      <a:pt x="144" y="284"/>
                    </a:lnTo>
                    <a:lnTo>
                      <a:pt x="17" y="270"/>
                    </a:lnTo>
                    <a:lnTo>
                      <a:pt x="13" y="247"/>
                    </a:lnTo>
                    <a:lnTo>
                      <a:pt x="3" y="124"/>
                    </a:lnTo>
                    <a:lnTo>
                      <a:pt x="0" y="0"/>
                    </a:lnTo>
                    <a:lnTo>
                      <a:pt x="349" y="0"/>
                    </a:lnTo>
                    <a:lnTo>
                      <a:pt x="352" y="147"/>
                    </a:lnTo>
                    <a:lnTo>
                      <a:pt x="349" y="294"/>
                    </a:lnTo>
                    <a:lnTo>
                      <a:pt x="275" y="294"/>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6" name="Freeform 296" descr="花束"/>
              <p:cNvSpPr>
                <a:spLocks/>
              </p:cNvSpPr>
              <p:nvPr/>
            </p:nvSpPr>
            <p:spPr bwMode="auto">
              <a:xfrm>
                <a:off x="4452" y="2819"/>
                <a:ext cx="213" cy="202"/>
              </a:xfrm>
              <a:custGeom>
                <a:avLst/>
                <a:gdLst/>
                <a:ahLst/>
                <a:cxnLst>
                  <a:cxn ang="0">
                    <a:pos x="275" y="294"/>
                  </a:cxn>
                  <a:cxn ang="0">
                    <a:pos x="144" y="284"/>
                  </a:cxn>
                  <a:cxn ang="0">
                    <a:pos x="17" y="270"/>
                  </a:cxn>
                  <a:cxn ang="0">
                    <a:pos x="13" y="247"/>
                  </a:cxn>
                  <a:cxn ang="0">
                    <a:pos x="3" y="124"/>
                  </a:cxn>
                  <a:cxn ang="0">
                    <a:pos x="0" y="0"/>
                  </a:cxn>
                  <a:cxn ang="0">
                    <a:pos x="349" y="0"/>
                  </a:cxn>
                  <a:cxn ang="0">
                    <a:pos x="352" y="147"/>
                  </a:cxn>
                  <a:cxn ang="0">
                    <a:pos x="349" y="294"/>
                  </a:cxn>
                  <a:cxn ang="0">
                    <a:pos x="275" y="294"/>
                  </a:cxn>
                </a:cxnLst>
                <a:rect l="0" t="0" r="r" b="b"/>
                <a:pathLst>
                  <a:path w="353" h="295">
                    <a:moveTo>
                      <a:pt x="275" y="294"/>
                    </a:moveTo>
                    <a:lnTo>
                      <a:pt x="144" y="284"/>
                    </a:lnTo>
                    <a:lnTo>
                      <a:pt x="17" y="270"/>
                    </a:lnTo>
                    <a:lnTo>
                      <a:pt x="13" y="247"/>
                    </a:lnTo>
                    <a:lnTo>
                      <a:pt x="3" y="124"/>
                    </a:lnTo>
                    <a:lnTo>
                      <a:pt x="0" y="0"/>
                    </a:lnTo>
                    <a:lnTo>
                      <a:pt x="349" y="0"/>
                    </a:lnTo>
                    <a:lnTo>
                      <a:pt x="352" y="147"/>
                    </a:lnTo>
                    <a:lnTo>
                      <a:pt x="349" y="294"/>
                    </a:lnTo>
                    <a:lnTo>
                      <a:pt x="275" y="294"/>
                    </a:lnTo>
                    <a:close/>
                  </a:path>
                </a:pathLst>
              </a:custGeom>
              <a:blipFill dpi="0" rotWithShape="1">
                <a:blip r:embed="rId2"/>
                <a:srcRect/>
                <a:tile tx="0" ty="0" sx="100000" sy="100000" flip="none" algn="tl"/>
              </a:blipFill>
              <a:ln w="3175" cap="flat">
                <a:noFill/>
                <a:prstDash val="solid"/>
                <a:round/>
                <a:headEnd/>
                <a:tailEnd/>
              </a:ln>
              <a:effectLst>
                <a:prstShdw prst="shdw17" dist="17961" dir="2700000">
                  <a:srgbClr val="CCCCFF">
                    <a:gamma/>
                    <a:shade val="60000"/>
                    <a:invGamma/>
                  </a:srgbClr>
                </a:prstShdw>
              </a:effectLst>
            </p:spPr>
            <p:txBody>
              <a:bodyPr wrap="none" anchor="ctr">
                <a:spAutoFit/>
              </a:bodyPr>
              <a:lstStyle/>
              <a:p>
                <a:endParaRPr lang="zh-CN" altLang="en-US"/>
              </a:p>
            </p:txBody>
          </p:sp>
          <p:sp>
            <p:nvSpPr>
              <p:cNvPr id="409897" name="Freeform 297"/>
              <p:cNvSpPr>
                <a:spLocks/>
              </p:cNvSpPr>
              <p:nvPr/>
            </p:nvSpPr>
            <p:spPr bwMode="auto">
              <a:xfrm>
                <a:off x="4476" y="3203"/>
                <a:ext cx="41" cy="15"/>
              </a:xfrm>
              <a:custGeom>
                <a:avLst/>
                <a:gdLst/>
                <a:ahLst/>
                <a:cxnLst>
                  <a:cxn ang="0">
                    <a:pos x="7" y="20"/>
                  </a:cxn>
                  <a:cxn ang="0">
                    <a:pos x="10" y="13"/>
                  </a:cxn>
                  <a:cxn ang="0">
                    <a:pos x="37" y="6"/>
                  </a:cxn>
                  <a:cxn ang="0">
                    <a:pos x="64" y="20"/>
                  </a:cxn>
                  <a:cxn ang="0">
                    <a:pos x="67" y="13"/>
                  </a:cxn>
                  <a:cxn ang="0">
                    <a:pos x="54" y="3"/>
                  </a:cxn>
                  <a:cxn ang="0">
                    <a:pos x="40" y="0"/>
                  </a:cxn>
                  <a:cxn ang="0">
                    <a:pos x="20" y="0"/>
                  </a:cxn>
                  <a:cxn ang="0">
                    <a:pos x="0" y="10"/>
                  </a:cxn>
                  <a:cxn ang="0">
                    <a:pos x="0" y="13"/>
                  </a:cxn>
                  <a:cxn ang="0">
                    <a:pos x="7" y="20"/>
                  </a:cxn>
                  <a:cxn ang="0">
                    <a:pos x="7" y="20"/>
                  </a:cxn>
                </a:cxnLst>
                <a:rect l="0" t="0" r="r" b="b"/>
                <a:pathLst>
                  <a:path w="68" h="21">
                    <a:moveTo>
                      <a:pt x="7" y="20"/>
                    </a:moveTo>
                    <a:lnTo>
                      <a:pt x="10" y="13"/>
                    </a:lnTo>
                    <a:lnTo>
                      <a:pt x="37" y="6"/>
                    </a:lnTo>
                    <a:lnTo>
                      <a:pt x="64" y="20"/>
                    </a:lnTo>
                    <a:lnTo>
                      <a:pt x="67" y="13"/>
                    </a:lnTo>
                    <a:lnTo>
                      <a:pt x="54" y="3"/>
                    </a:lnTo>
                    <a:lnTo>
                      <a:pt x="40" y="0"/>
                    </a:lnTo>
                    <a:lnTo>
                      <a:pt x="20" y="0"/>
                    </a:lnTo>
                    <a:lnTo>
                      <a:pt x="0" y="10"/>
                    </a:lnTo>
                    <a:lnTo>
                      <a:pt x="0" y="13"/>
                    </a:lnTo>
                    <a:lnTo>
                      <a:pt x="7" y="2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8" name="Freeform 298"/>
              <p:cNvSpPr>
                <a:spLocks/>
              </p:cNvSpPr>
              <p:nvPr/>
            </p:nvSpPr>
            <p:spPr bwMode="auto">
              <a:xfrm>
                <a:off x="4476" y="3203"/>
                <a:ext cx="41" cy="15"/>
              </a:xfrm>
              <a:custGeom>
                <a:avLst/>
                <a:gdLst/>
                <a:ahLst/>
                <a:cxnLst>
                  <a:cxn ang="0">
                    <a:pos x="7" y="20"/>
                  </a:cxn>
                  <a:cxn ang="0">
                    <a:pos x="10" y="13"/>
                  </a:cxn>
                  <a:cxn ang="0">
                    <a:pos x="37" y="6"/>
                  </a:cxn>
                  <a:cxn ang="0">
                    <a:pos x="64" y="20"/>
                  </a:cxn>
                  <a:cxn ang="0">
                    <a:pos x="67" y="13"/>
                  </a:cxn>
                  <a:cxn ang="0">
                    <a:pos x="54" y="3"/>
                  </a:cxn>
                  <a:cxn ang="0">
                    <a:pos x="40" y="0"/>
                  </a:cxn>
                  <a:cxn ang="0">
                    <a:pos x="20" y="0"/>
                  </a:cxn>
                  <a:cxn ang="0">
                    <a:pos x="0" y="10"/>
                  </a:cxn>
                  <a:cxn ang="0">
                    <a:pos x="0" y="13"/>
                  </a:cxn>
                  <a:cxn ang="0">
                    <a:pos x="7" y="20"/>
                  </a:cxn>
                </a:cxnLst>
                <a:rect l="0" t="0" r="r" b="b"/>
                <a:pathLst>
                  <a:path w="68" h="21">
                    <a:moveTo>
                      <a:pt x="7" y="20"/>
                    </a:moveTo>
                    <a:lnTo>
                      <a:pt x="10" y="13"/>
                    </a:lnTo>
                    <a:lnTo>
                      <a:pt x="37" y="6"/>
                    </a:lnTo>
                    <a:lnTo>
                      <a:pt x="64" y="20"/>
                    </a:lnTo>
                    <a:lnTo>
                      <a:pt x="67" y="13"/>
                    </a:lnTo>
                    <a:lnTo>
                      <a:pt x="54" y="3"/>
                    </a:lnTo>
                    <a:lnTo>
                      <a:pt x="40" y="0"/>
                    </a:lnTo>
                    <a:lnTo>
                      <a:pt x="20" y="0"/>
                    </a:lnTo>
                    <a:lnTo>
                      <a:pt x="0" y="10"/>
                    </a:lnTo>
                    <a:lnTo>
                      <a:pt x="0" y="13"/>
                    </a:lnTo>
                    <a:lnTo>
                      <a:pt x="7" y="2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899" name="Freeform 299"/>
              <p:cNvSpPr>
                <a:spLocks/>
              </p:cNvSpPr>
              <p:nvPr/>
            </p:nvSpPr>
            <p:spPr bwMode="auto">
              <a:xfrm>
                <a:off x="4466" y="2784"/>
                <a:ext cx="262" cy="310"/>
              </a:xfrm>
              <a:custGeom>
                <a:avLst/>
                <a:gdLst/>
                <a:ahLst/>
                <a:cxnLst>
                  <a:cxn ang="0">
                    <a:pos x="423" y="0"/>
                  </a:cxn>
                  <a:cxn ang="0">
                    <a:pos x="426" y="0"/>
                  </a:cxn>
                  <a:cxn ang="0">
                    <a:pos x="433" y="4"/>
                  </a:cxn>
                  <a:cxn ang="0">
                    <a:pos x="433" y="7"/>
                  </a:cxn>
                  <a:cxn ang="0">
                    <a:pos x="433" y="14"/>
                  </a:cxn>
                  <a:cxn ang="0">
                    <a:pos x="433" y="177"/>
                  </a:cxn>
                  <a:cxn ang="0">
                    <a:pos x="420" y="257"/>
                  </a:cxn>
                  <a:cxn ang="0">
                    <a:pos x="389" y="337"/>
                  </a:cxn>
                  <a:cxn ang="0">
                    <a:pos x="406" y="337"/>
                  </a:cxn>
                  <a:cxn ang="0">
                    <a:pos x="406" y="340"/>
                  </a:cxn>
                  <a:cxn ang="0">
                    <a:pos x="406" y="451"/>
                  </a:cxn>
                  <a:cxn ang="0">
                    <a:pos x="319" y="441"/>
                  </a:cxn>
                  <a:cxn ang="0">
                    <a:pos x="319" y="441"/>
                  </a:cxn>
                  <a:cxn ang="0">
                    <a:pos x="319" y="431"/>
                  </a:cxn>
                  <a:cxn ang="0">
                    <a:pos x="0" y="401"/>
                  </a:cxn>
                  <a:cxn ang="0">
                    <a:pos x="41" y="367"/>
                  </a:cxn>
                  <a:cxn ang="0">
                    <a:pos x="41" y="367"/>
                  </a:cxn>
                  <a:cxn ang="0">
                    <a:pos x="94" y="370"/>
                  </a:cxn>
                  <a:cxn ang="0">
                    <a:pos x="94" y="391"/>
                  </a:cxn>
                  <a:cxn ang="0">
                    <a:pos x="172" y="397"/>
                  </a:cxn>
                  <a:cxn ang="0">
                    <a:pos x="255" y="404"/>
                  </a:cxn>
                  <a:cxn ang="0">
                    <a:pos x="255" y="384"/>
                  </a:cxn>
                  <a:cxn ang="0">
                    <a:pos x="255" y="384"/>
                  </a:cxn>
                  <a:cxn ang="0">
                    <a:pos x="332" y="391"/>
                  </a:cxn>
                  <a:cxn ang="0">
                    <a:pos x="332" y="374"/>
                  </a:cxn>
                  <a:cxn ang="0">
                    <a:pos x="359" y="374"/>
                  </a:cxn>
                  <a:cxn ang="0">
                    <a:pos x="363" y="187"/>
                  </a:cxn>
                  <a:cxn ang="0">
                    <a:pos x="359" y="4"/>
                  </a:cxn>
                  <a:cxn ang="0">
                    <a:pos x="423" y="0"/>
                  </a:cxn>
                  <a:cxn ang="0">
                    <a:pos x="423" y="0"/>
                  </a:cxn>
                </a:cxnLst>
                <a:rect l="0" t="0" r="r" b="b"/>
                <a:pathLst>
                  <a:path w="434" h="452">
                    <a:moveTo>
                      <a:pt x="423" y="0"/>
                    </a:moveTo>
                    <a:lnTo>
                      <a:pt x="426" y="0"/>
                    </a:lnTo>
                    <a:lnTo>
                      <a:pt x="433" y="4"/>
                    </a:lnTo>
                    <a:lnTo>
                      <a:pt x="433" y="7"/>
                    </a:lnTo>
                    <a:lnTo>
                      <a:pt x="433" y="14"/>
                    </a:lnTo>
                    <a:lnTo>
                      <a:pt x="433" y="177"/>
                    </a:lnTo>
                    <a:lnTo>
                      <a:pt x="420" y="257"/>
                    </a:lnTo>
                    <a:lnTo>
                      <a:pt x="389" y="337"/>
                    </a:lnTo>
                    <a:lnTo>
                      <a:pt x="406" y="337"/>
                    </a:lnTo>
                    <a:lnTo>
                      <a:pt x="406" y="340"/>
                    </a:lnTo>
                    <a:lnTo>
                      <a:pt x="406" y="451"/>
                    </a:lnTo>
                    <a:lnTo>
                      <a:pt x="319" y="441"/>
                    </a:lnTo>
                    <a:lnTo>
                      <a:pt x="319" y="431"/>
                    </a:lnTo>
                    <a:lnTo>
                      <a:pt x="0" y="401"/>
                    </a:lnTo>
                    <a:lnTo>
                      <a:pt x="41" y="367"/>
                    </a:lnTo>
                    <a:lnTo>
                      <a:pt x="94" y="370"/>
                    </a:lnTo>
                    <a:lnTo>
                      <a:pt x="94" y="391"/>
                    </a:lnTo>
                    <a:lnTo>
                      <a:pt x="172" y="397"/>
                    </a:lnTo>
                    <a:lnTo>
                      <a:pt x="255" y="404"/>
                    </a:lnTo>
                    <a:lnTo>
                      <a:pt x="255" y="384"/>
                    </a:lnTo>
                    <a:lnTo>
                      <a:pt x="332" y="391"/>
                    </a:lnTo>
                    <a:lnTo>
                      <a:pt x="332" y="374"/>
                    </a:lnTo>
                    <a:lnTo>
                      <a:pt x="359" y="374"/>
                    </a:lnTo>
                    <a:lnTo>
                      <a:pt x="363" y="187"/>
                    </a:lnTo>
                    <a:lnTo>
                      <a:pt x="359" y="4"/>
                    </a:lnTo>
                    <a:lnTo>
                      <a:pt x="423" y="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00" name="Freeform 300"/>
              <p:cNvSpPr>
                <a:spLocks/>
              </p:cNvSpPr>
              <p:nvPr/>
            </p:nvSpPr>
            <p:spPr bwMode="auto">
              <a:xfrm>
                <a:off x="4466" y="2784"/>
                <a:ext cx="262" cy="310"/>
              </a:xfrm>
              <a:custGeom>
                <a:avLst/>
                <a:gdLst/>
                <a:ahLst/>
                <a:cxnLst>
                  <a:cxn ang="0">
                    <a:pos x="423" y="0"/>
                  </a:cxn>
                  <a:cxn ang="0">
                    <a:pos x="426" y="0"/>
                  </a:cxn>
                  <a:cxn ang="0">
                    <a:pos x="433" y="4"/>
                  </a:cxn>
                  <a:cxn ang="0">
                    <a:pos x="433" y="7"/>
                  </a:cxn>
                  <a:cxn ang="0">
                    <a:pos x="433" y="14"/>
                  </a:cxn>
                  <a:cxn ang="0">
                    <a:pos x="433" y="177"/>
                  </a:cxn>
                  <a:cxn ang="0">
                    <a:pos x="420" y="257"/>
                  </a:cxn>
                  <a:cxn ang="0">
                    <a:pos x="389" y="337"/>
                  </a:cxn>
                  <a:cxn ang="0">
                    <a:pos x="406" y="337"/>
                  </a:cxn>
                  <a:cxn ang="0">
                    <a:pos x="406" y="340"/>
                  </a:cxn>
                  <a:cxn ang="0">
                    <a:pos x="406" y="451"/>
                  </a:cxn>
                  <a:cxn ang="0">
                    <a:pos x="319" y="441"/>
                  </a:cxn>
                  <a:cxn ang="0">
                    <a:pos x="319" y="431"/>
                  </a:cxn>
                  <a:cxn ang="0">
                    <a:pos x="0" y="401"/>
                  </a:cxn>
                  <a:cxn ang="0">
                    <a:pos x="41" y="367"/>
                  </a:cxn>
                  <a:cxn ang="0">
                    <a:pos x="94" y="370"/>
                  </a:cxn>
                  <a:cxn ang="0">
                    <a:pos x="94" y="391"/>
                  </a:cxn>
                  <a:cxn ang="0">
                    <a:pos x="172" y="397"/>
                  </a:cxn>
                  <a:cxn ang="0">
                    <a:pos x="255" y="404"/>
                  </a:cxn>
                  <a:cxn ang="0">
                    <a:pos x="255" y="384"/>
                  </a:cxn>
                  <a:cxn ang="0">
                    <a:pos x="332" y="391"/>
                  </a:cxn>
                  <a:cxn ang="0">
                    <a:pos x="332" y="374"/>
                  </a:cxn>
                  <a:cxn ang="0">
                    <a:pos x="359" y="374"/>
                  </a:cxn>
                  <a:cxn ang="0">
                    <a:pos x="363" y="187"/>
                  </a:cxn>
                  <a:cxn ang="0">
                    <a:pos x="359" y="4"/>
                  </a:cxn>
                  <a:cxn ang="0">
                    <a:pos x="423" y="0"/>
                  </a:cxn>
                </a:cxnLst>
                <a:rect l="0" t="0" r="r" b="b"/>
                <a:pathLst>
                  <a:path w="434" h="452">
                    <a:moveTo>
                      <a:pt x="423" y="0"/>
                    </a:moveTo>
                    <a:lnTo>
                      <a:pt x="426" y="0"/>
                    </a:lnTo>
                    <a:lnTo>
                      <a:pt x="433" y="4"/>
                    </a:lnTo>
                    <a:lnTo>
                      <a:pt x="433" y="7"/>
                    </a:lnTo>
                    <a:lnTo>
                      <a:pt x="433" y="14"/>
                    </a:lnTo>
                    <a:lnTo>
                      <a:pt x="433" y="177"/>
                    </a:lnTo>
                    <a:lnTo>
                      <a:pt x="420" y="257"/>
                    </a:lnTo>
                    <a:lnTo>
                      <a:pt x="389" y="337"/>
                    </a:lnTo>
                    <a:lnTo>
                      <a:pt x="406" y="337"/>
                    </a:lnTo>
                    <a:lnTo>
                      <a:pt x="406" y="340"/>
                    </a:lnTo>
                    <a:lnTo>
                      <a:pt x="406" y="451"/>
                    </a:lnTo>
                    <a:lnTo>
                      <a:pt x="319" y="441"/>
                    </a:lnTo>
                    <a:lnTo>
                      <a:pt x="319" y="431"/>
                    </a:lnTo>
                    <a:lnTo>
                      <a:pt x="0" y="401"/>
                    </a:lnTo>
                    <a:lnTo>
                      <a:pt x="41" y="367"/>
                    </a:lnTo>
                    <a:lnTo>
                      <a:pt x="94" y="370"/>
                    </a:lnTo>
                    <a:lnTo>
                      <a:pt x="94" y="391"/>
                    </a:lnTo>
                    <a:lnTo>
                      <a:pt x="172" y="397"/>
                    </a:lnTo>
                    <a:lnTo>
                      <a:pt x="255" y="404"/>
                    </a:lnTo>
                    <a:lnTo>
                      <a:pt x="255" y="384"/>
                    </a:lnTo>
                    <a:lnTo>
                      <a:pt x="332" y="391"/>
                    </a:lnTo>
                    <a:lnTo>
                      <a:pt x="332" y="374"/>
                    </a:lnTo>
                    <a:lnTo>
                      <a:pt x="359" y="374"/>
                    </a:lnTo>
                    <a:lnTo>
                      <a:pt x="363" y="187"/>
                    </a:lnTo>
                    <a:lnTo>
                      <a:pt x="359" y="4"/>
                    </a:lnTo>
                    <a:lnTo>
                      <a:pt x="423" y="0"/>
                    </a:lnTo>
                    <a:close/>
                  </a:path>
                </a:pathLst>
              </a:custGeom>
              <a:solidFill>
                <a:srgbClr val="5F5F5F"/>
              </a:solidFill>
              <a:ln w="3175" cap="flat">
                <a:noFill/>
                <a:prstDash val="solid"/>
                <a:round/>
                <a:headEnd/>
                <a:tailEnd/>
              </a:ln>
              <a:effectLst>
                <a:prstShdw prst="shdw17" dist="17961" dir="2700000">
                  <a:srgbClr val="5F5F5F">
                    <a:gamma/>
                    <a:shade val="60000"/>
                    <a:invGamma/>
                  </a:srgbClr>
                </a:prstShdw>
              </a:effectLst>
            </p:spPr>
            <p:txBody>
              <a:bodyPr wrap="none" anchor="ctr">
                <a:spAutoFit/>
              </a:bodyPr>
              <a:lstStyle/>
              <a:p>
                <a:endParaRPr lang="zh-CN" altLang="en-US"/>
              </a:p>
            </p:txBody>
          </p:sp>
          <p:sp>
            <p:nvSpPr>
              <p:cNvPr id="409901" name="Freeform 301"/>
              <p:cNvSpPr>
                <a:spLocks/>
              </p:cNvSpPr>
              <p:nvPr/>
            </p:nvSpPr>
            <p:spPr bwMode="auto">
              <a:xfrm>
                <a:off x="4407" y="3070"/>
                <a:ext cx="50" cy="22"/>
              </a:xfrm>
              <a:custGeom>
                <a:avLst/>
                <a:gdLst/>
                <a:ahLst/>
                <a:cxnLst>
                  <a:cxn ang="0">
                    <a:pos x="61" y="14"/>
                  </a:cxn>
                  <a:cxn ang="0">
                    <a:pos x="64" y="10"/>
                  </a:cxn>
                  <a:cxn ang="0">
                    <a:pos x="77" y="10"/>
                  </a:cxn>
                  <a:cxn ang="0">
                    <a:pos x="81" y="20"/>
                  </a:cxn>
                  <a:cxn ang="0">
                    <a:pos x="74" y="30"/>
                  </a:cxn>
                  <a:cxn ang="0">
                    <a:pos x="0" y="20"/>
                  </a:cxn>
                  <a:cxn ang="0">
                    <a:pos x="4" y="7"/>
                  </a:cxn>
                  <a:cxn ang="0">
                    <a:pos x="7" y="0"/>
                  </a:cxn>
                  <a:cxn ang="0">
                    <a:pos x="20" y="0"/>
                  </a:cxn>
                  <a:cxn ang="0">
                    <a:pos x="20" y="14"/>
                  </a:cxn>
                  <a:cxn ang="0">
                    <a:pos x="27" y="4"/>
                  </a:cxn>
                  <a:cxn ang="0">
                    <a:pos x="40" y="4"/>
                  </a:cxn>
                  <a:cxn ang="0">
                    <a:pos x="40" y="14"/>
                  </a:cxn>
                  <a:cxn ang="0">
                    <a:pos x="44" y="7"/>
                  </a:cxn>
                  <a:cxn ang="0">
                    <a:pos x="57" y="7"/>
                  </a:cxn>
                  <a:cxn ang="0">
                    <a:pos x="61" y="14"/>
                  </a:cxn>
                  <a:cxn ang="0">
                    <a:pos x="61" y="14"/>
                  </a:cxn>
                  <a:cxn ang="0">
                    <a:pos x="61" y="14"/>
                  </a:cxn>
                </a:cxnLst>
                <a:rect l="0" t="0" r="r" b="b"/>
                <a:pathLst>
                  <a:path w="82" h="31">
                    <a:moveTo>
                      <a:pt x="61" y="14"/>
                    </a:moveTo>
                    <a:lnTo>
                      <a:pt x="64" y="10"/>
                    </a:lnTo>
                    <a:lnTo>
                      <a:pt x="77" y="10"/>
                    </a:lnTo>
                    <a:lnTo>
                      <a:pt x="81" y="20"/>
                    </a:lnTo>
                    <a:lnTo>
                      <a:pt x="74" y="30"/>
                    </a:lnTo>
                    <a:lnTo>
                      <a:pt x="0" y="20"/>
                    </a:lnTo>
                    <a:lnTo>
                      <a:pt x="4" y="7"/>
                    </a:lnTo>
                    <a:lnTo>
                      <a:pt x="7" y="0"/>
                    </a:lnTo>
                    <a:lnTo>
                      <a:pt x="20" y="0"/>
                    </a:lnTo>
                    <a:lnTo>
                      <a:pt x="20" y="14"/>
                    </a:lnTo>
                    <a:lnTo>
                      <a:pt x="27" y="4"/>
                    </a:lnTo>
                    <a:lnTo>
                      <a:pt x="40" y="4"/>
                    </a:lnTo>
                    <a:lnTo>
                      <a:pt x="40" y="14"/>
                    </a:lnTo>
                    <a:lnTo>
                      <a:pt x="44" y="7"/>
                    </a:lnTo>
                    <a:lnTo>
                      <a:pt x="57" y="7"/>
                    </a:lnTo>
                    <a:lnTo>
                      <a:pt x="61" y="14"/>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2" name="Freeform 302"/>
              <p:cNvSpPr>
                <a:spLocks/>
              </p:cNvSpPr>
              <p:nvPr/>
            </p:nvSpPr>
            <p:spPr bwMode="auto">
              <a:xfrm>
                <a:off x="4462" y="3080"/>
                <a:ext cx="53" cy="21"/>
              </a:xfrm>
              <a:custGeom>
                <a:avLst/>
                <a:gdLst/>
                <a:ahLst/>
                <a:cxnLst>
                  <a:cxn ang="0">
                    <a:pos x="87" y="16"/>
                  </a:cxn>
                  <a:cxn ang="0">
                    <a:pos x="77" y="30"/>
                  </a:cxn>
                  <a:cxn ang="0">
                    <a:pos x="0" y="20"/>
                  </a:cxn>
                  <a:cxn ang="0">
                    <a:pos x="0" y="6"/>
                  </a:cxn>
                  <a:cxn ang="0">
                    <a:pos x="6" y="0"/>
                  </a:cxn>
                  <a:cxn ang="0">
                    <a:pos x="20" y="0"/>
                  </a:cxn>
                  <a:cxn ang="0">
                    <a:pos x="23" y="6"/>
                  </a:cxn>
                  <a:cxn ang="0">
                    <a:pos x="27" y="3"/>
                  </a:cxn>
                  <a:cxn ang="0">
                    <a:pos x="43" y="3"/>
                  </a:cxn>
                  <a:cxn ang="0">
                    <a:pos x="43" y="10"/>
                  </a:cxn>
                  <a:cxn ang="0">
                    <a:pos x="47" y="6"/>
                  </a:cxn>
                  <a:cxn ang="0">
                    <a:pos x="63" y="6"/>
                  </a:cxn>
                  <a:cxn ang="0">
                    <a:pos x="63" y="10"/>
                  </a:cxn>
                  <a:cxn ang="0">
                    <a:pos x="70" y="10"/>
                  </a:cxn>
                  <a:cxn ang="0">
                    <a:pos x="87" y="10"/>
                  </a:cxn>
                  <a:cxn ang="0">
                    <a:pos x="87" y="16"/>
                  </a:cxn>
                  <a:cxn ang="0">
                    <a:pos x="87" y="16"/>
                  </a:cxn>
                </a:cxnLst>
                <a:rect l="0" t="0" r="r" b="b"/>
                <a:pathLst>
                  <a:path w="88" h="31">
                    <a:moveTo>
                      <a:pt x="87" y="16"/>
                    </a:moveTo>
                    <a:lnTo>
                      <a:pt x="77" y="30"/>
                    </a:lnTo>
                    <a:lnTo>
                      <a:pt x="0" y="20"/>
                    </a:lnTo>
                    <a:lnTo>
                      <a:pt x="0" y="6"/>
                    </a:lnTo>
                    <a:lnTo>
                      <a:pt x="6" y="0"/>
                    </a:lnTo>
                    <a:lnTo>
                      <a:pt x="20" y="0"/>
                    </a:lnTo>
                    <a:lnTo>
                      <a:pt x="23" y="6"/>
                    </a:lnTo>
                    <a:lnTo>
                      <a:pt x="27" y="3"/>
                    </a:lnTo>
                    <a:lnTo>
                      <a:pt x="43" y="3"/>
                    </a:lnTo>
                    <a:lnTo>
                      <a:pt x="43" y="10"/>
                    </a:lnTo>
                    <a:lnTo>
                      <a:pt x="47" y="6"/>
                    </a:lnTo>
                    <a:lnTo>
                      <a:pt x="63" y="6"/>
                    </a:lnTo>
                    <a:lnTo>
                      <a:pt x="63" y="10"/>
                    </a:lnTo>
                    <a:lnTo>
                      <a:pt x="70" y="10"/>
                    </a:lnTo>
                    <a:lnTo>
                      <a:pt x="87" y="10"/>
                    </a:lnTo>
                    <a:lnTo>
                      <a:pt x="87" y="16"/>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3" name="Freeform 303"/>
              <p:cNvSpPr>
                <a:spLocks/>
              </p:cNvSpPr>
              <p:nvPr/>
            </p:nvSpPr>
            <p:spPr bwMode="auto">
              <a:xfrm>
                <a:off x="4517" y="3087"/>
                <a:ext cx="57" cy="23"/>
              </a:xfrm>
              <a:custGeom>
                <a:avLst/>
                <a:gdLst/>
                <a:ahLst/>
                <a:cxnLst>
                  <a:cxn ang="0">
                    <a:pos x="51" y="10"/>
                  </a:cxn>
                  <a:cxn ang="0">
                    <a:pos x="57" y="6"/>
                  </a:cxn>
                  <a:cxn ang="0">
                    <a:pos x="71" y="6"/>
                  </a:cxn>
                  <a:cxn ang="0">
                    <a:pos x="74" y="13"/>
                  </a:cxn>
                  <a:cxn ang="0">
                    <a:pos x="81" y="10"/>
                  </a:cxn>
                  <a:cxn ang="0">
                    <a:pos x="94" y="10"/>
                  </a:cxn>
                  <a:cxn ang="0">
                    <a:pos x="94" y="16"/>
                  </a:cxn>
                  <a:cxn ang="0">
                    <a:pos x="88" y="33"/>
                  </a:cxn>
                  <a:cxn ang="0">
                    <a:pos x="0" y="23"/>
                  </a:cxn>
                  <a:cxn ang="0">
                    <a:pos x="4" y="6"/>
                  </a:cxn>
                  <a:cxn ang="0">
                    <a:pos x="10" y="0"/>
                  </a:cxn>
                  <a:cxn ang="0">
                    <a:pos x="24" y="0"/>
                  </a:cxn>
                  <a:cxn ang="0">
                    <a:pos x="27" y="6"/>
                  </a:cxn>
                  <a:cxn ang="0">
                    <a:pos x="34" y="3"/>
                  </a:cxn>
                  <a:cxn ang="0">
                    <a:pos x="47" y="3"/>
                  </a:cxn>
                  <a:cxn ang="0">
                    <a:pos x="51" y="10"/>
                  </a:cxn>
                  <a:cxn ang="0">
                    <a:pos x="51" y="10"/>
                  </a:cxn>
                  <a:cxn ang="0">
                    <a:pos x="51" y="10"/>
                  </a:cxn>
                </a:cxnLst>
                <a:rect l="0" t="0" r="r" b="b"/>
                <a:pathLst>
                  <a:path w="95" h="34">
                    <a:moveTo>
                      <a:pt x="51" y="10"/>
                    </a:moveTo>
                    <a:lnTo>
                      <a:pt x="57" y="6"/>
                    </a:lnTo>
                    <a:lnTo>
                      <a:pt x="71" y="6"/>
                    </a:lnTo>
                    <a:lnTo>
                      <a:pt x="74" y="13"/>
                    </a:lnTo>
                    <a:lnTo>
                      <a:pt x="81" y="10"/>
                    </a:lnTo>
                    <a:lnTo>
                      <a:pt x="94" y="10"/>
                    </a:lnTo>
                    <a:lnTo>
                      <a:pt x="94" y="16"/>
                    </a:lnTo>
                    <a:lnTo>
                      <a:pt x="88" y="33"/>
                    </a:lnTo>
                    <a:lnTo>
                      <a:pt x="0" y="23"/>
                    </a:lnTo>
                    <a:lnTo>
                      <a:pt x="4" y="6"/>
                    </a:lnTo>
                    <a:lnTo>
                      <a:pt x="10" y="0"/>
                    </a:lnTo>
                    <a:lnTo>
                      <a:pt x="24" y="0"/>
                    </a:lnTo>
                    <a:lnTo>
                      <a:pt x="27" y="6"/>
                    </a:lnTo>
                    <a:lnTo>
                      <a:pt x="34" y="3"/>
                    </a:lnTo>
                    <a:lnTo>
                      <a:pt x="47" y="3"/>
                    </a:lnTo>
                    <a:lnTo>
                      <a:pt x="51" y="10"/>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4" name="Freeform 304"/>
              <p:cNvSpPr>
                <a:spLocks/>
              </p:cNvSpPr>
              <p:nvPr/>
            </p:nvSpPr>
            <p:spPr bwMode="auto">
              <a:xfrm>
                <a:off x="4578" y="3096"/>
                <a:ext cx="51" cy="21"/>
              </a:xfrm>
              <a:custGeom>
                <a:avLst/>
                <a:gdLst/>
                <a:ahLst/>
                <a:cxnLst>
                  <a:cxn ang="0">
                    <a:pos x="54" y="10"/>
                  </a:cxn>
                  <a:cxn ang="0">
                    <a:pos x="50" y="3"/>
                  </a:cxn>
                  <a:cxn ang="0">
                    <a:pos x="33" y="3"/>
                  </a:cxn>
                  <a:cxn ang="0">
                    <a:pos x="27" y="7"/>
                  </a:cxn>
                  <a:cxn ang="0">
                    <a:pos x="23" y="0"/>
                  </a:cxn>
                  <a:cxn ang="0">
                    <a:pos x="10" y="0"/>
                  </a:cxn>
                  <a:cxn ang="0">
                    <a:pos x="3" y="3"/>
                  </a:cxn>
                  <a:cxn ang="0">
                    <a:pos x="0" y="20"/>
                  </a:cxn>
                  <a:cxn ang="0">
                    <a:pos x="77" y="30"/>
                  </a:cxn>
                  <a:cxn ang="0">
                    <a:pos x="84" y="13"/>
                  </a:cxn>
                  <a:cxn ang="0">
                    <a:pos x="74" y="7"/>
                  </a:cxn>
                  <a:cxn ang="0">
                    <a:pos x="60" y="7"/>
                  </a:cxn>
                  <a:cxn ang="0">
                    <a:pos x="57" y="10"/>
                  </a:cxn>
                  <a:cxn ang="0">
                    <a:pos x="54" y="10"/>
                  </a:cxn>
                  <a:cxn ang="0">
                    <a:pos x="54" y="10"/>
                  </a:cxn>
                </a:cxnLst>
                <a:rect l="0" t="0" r="r" b="b"/>
                <a:pathLst>
                  <a:path w="85" h="31">
                    <a:moveTo>
                      <a:pt x="54" y="10"/>
                    </a:moveTo>
                    <a:lnTo>
                      <a:pt x="50" y="3"/>
                    </a:lnTo>
                    <a:lnTo>
                      <a:pt x="33" y="3"/>
                    </a:lnTo>
                    <a:lnTo>
                      <a:pt x="27" y="7"/>
                    </a:lnTo>
                    <a:lnTo>
                      <a:pt x="23" y="0"/>
                    </a:lnTo>
                    <a:lnTo>
                      <a:pt x="10" y="0"/>
                    </a:lnTo>
                    <a:lnTo>
                      <a:pt x="3" y="3"/>
                    </a:lnTo>
                    <a:lnTo>
                      <a:pt x="0" y="20"/>
                    </a:lnTo>
                    <a:lnTo>
                      <a:pt x="77" y="30"/>
                    </a:lnTo>
                    <a:lnTo>
                      <a:pt x="84" y="13"/>
                    </a:lnTo>
                    <a:lnTo>
                      <a:pt x="74" y="7"/>
                    </a:lnTo>
                    <a:lnTo>
                      <a:pt x="60" y="7"/>
                    </a:lnTo>
                    <a:lnTo>
                      <a:pt x="57" y="10"/>
                    </a:lnTo>
                    <a:lnTo>
                      <a:pt x="54" y="10"/>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5" name="Freeform 305"/>
              <p:cNvSpPr>
                <a:spLocks/>
              </p:cNvSpPr>
              <p:nvPr/>
            </p:nvSpPr>
            <p:spPr bwMode="auto">
              <a:xfrm>
                <a:off x="4561" y="3116"/>
                <a:ext cx="56" cy="35"/>
              </a:xfrm>
              <a:custGeom>
                <a:avLst/>
                <a:gdLst/>
                <a:ahLst/>
                <a:cxnLst>
                  <a:cxn ang="0">
                    <a:pos x="71" y="7"/>
                  </a:cxn>
                  <a:cxn ang="0">
                    <a:pos x="64" y="13"/>
                  </a:cxn>
                  <a:cxn ang="0">
                    <a:pos x="57" y="3"/>
                  </a:cxn>
                  <a:cxn ang="0">
                    <a:pos x="47" y="3"/>
                  </a:cxn>
                  <a:cxn ang="0">
                    <a:pos x="40" y="7"/>
                  </a:cxn>
                  <a:cxn ang="0">
                    <a:pos x="37" y="0"/>
                  </a:cxn>
                  <a:cxn ang="0">
                    <a:pos x="24" y="0"/>
                  </a:cxn>
                  <a:cxn ang="0">
                    <a:pos x="14" y="10"/>
                  </a:cxn>
                  <a:cxn ang="0">
                    <a:pos x="7" y="27"/>
                  </a:cxn>
                  <a:cxn ang="0">
                    <a:pos x="0" y="40"/>
                  </a:cxn>
                  <a:cxn ang="0">
                    <a:pos x="77" y="50"/>
                  </a:cxn>
                  <a:cxn ang="0">
                    <a:pos x="91" y="20"/>
                  </a:cxn>
                  <a:cxn ang="0">
                    <a:pos x="87" y="7"/>
                  </a:cxn>
                  <a:cxn ang="0">
                    <a:pos x="71" y="7"/>
                  </a:cxn>
                  <a:cxn ang="0">
                    <a:pos x="71" y="7"/>
                  </a:cxn>
                </a:cxnLst>
                <a:rect l="0" t="0" r="r" b="b"/>
                <a:pathLst>
                  <a:path w="92" h="51">
                    <a:moveTo>
                      <a:pt x="71" y="7"/>
                    </a:moveTo>
                    <a:lnTo>
                      <a:pt x="64" y="13"/>
                    </a:lnTo>
                    <a:lnTo>
                      <a:pt x="57" y="3"/>
                    </a:lnTo>
                    <a:lnTo>
                      <a:pt x="47" y="3"/>
                    </a:lnTo>
                    <a:lnTo>
                      <a:pt x="40" y="7"/>
                    </a:lnTo>
                    <a:lnTo>
                      <a:pt x="37" y="0"/>
                    </a:lnTo>
                    <a:lnTo>
                      <a:pt x="24" y="0"/>
                    </a:lnTo>
                    <a:lnTo>
                      <a:pt x="14" y="10"/>
                    </a:lnTo>
                    <a:lnTo>
                      <a:pt x="7" y="27"/>
                    </a:lnTo>
                    <a:lnTo>
                      <a:pt x="0" y="40"/>
                    </a:lnTo>
                    <a:lnTo>
                      <a:pt x="77" y="50"/>
                    </a:lnTo>
                    <a:lnTo>
                      <a:pt x="91" y="20"/>
                    </a:lnTo>
                    <a:lnTo>
                      <a:pt x="87" y="7"/>
                    </a:lnTo>
                    <a:lnTo>
                      <a:pt x="71" y="7"/>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6" name="Freeform 306"/>
              <p:cNvSpPr>
                <a:spLocks/>
              </p:cNvSpPr>
              <p:nvPr/>
            </p:nvSpPr>
            <p:spPr bwMode="auto">
              <a:xfrm>
                <a:off x="4547" y="3150"/>
                <a:ext cx="51" cy="24"/>
              </a:xfrm>
              <a:custGeom>
                <a:avLst/>
                <a:gdLst/>
                <a:ahLst/>
                <a:cxnLst>
                  <a:cxn ang="0">
                    <a:pos x="80" y="33"/>
                  </a:cxn>
                  <a:cxn ang="0">
                    <a:pos x="83" y="23"/>
                  </a:cxn>
                  <a:cxn ang="0">
                    <a:pos x="77" y="10"/>
                  </a:cxn>
                  <a:cxn ang="0">
                    <a:pos x="60" y="10"/>
                  </a:cxn>
                  <a:cxn ang="0">
                    <a:pos x="57" y="0"/>
                  </a:cxn>
                  <a:cxn ang="0">
                    <a:pos x="40" y="0"/>
                  </a:cxn>
                  <a:cxn ang="0">
                    <a:pos x="33" y="3"/>
                  </a:cxn>
                  <a:cxn ang="0">
                    <a:pos x="26" y="10"/>
                  </a:cxn>
                  <a:cxn ang="0">
                    <a:pos x="23" y="7"/>
                  </a:cxn>
                  <a:cxn ang="0">
                    <a:pos x="13" y="7"/>
                  </a:cxn>
                  <a:cxn ang="0">
                    <a:pos x="0" y="17"/>
                  </a:cxn>
                  <a:cxn ang="0">
                    <a:pos x="0" y="23"/>
                  </a:cxn>
                  <a:cxn ang="0">
                    <a:pos x="80" y="33"/>
                  </a:cxn>
                  <a:cxn ang="0">
                    <a:pos x="80" y="33"/>
                  </a:cxn>
                </a:cxnLst>
                <a:rect l="0" t="0" r="r" b="b"/>
                <a:pathLst>
                  <a:path w="84" h="34">
                    <a:moveTo>
                      <a:pt x="80" y="33"/>
                    </a:moveTo>
                    <a:lnTo>
                      <a:pt x="83" y="23"/>
                    </a:lnTo>
                    <a:lnTo>
                      <a:pt x="77" y="10"/>
                    </a:lnTo>
                    <a:lnTo>
                      <a:pt x="60" y="10"/>
                    </a:lnTo>
                    <a:lnTo>
                      <a:pt x="57" y="0"/>
                    </a:lnTo>
                    <a:lnTo>
                      <a:pt x="40" y="0"/>
                    </a:lnTo>
                    <a:lnTo>
                      <a:pt x="33" y="3"/>
                    </a:lnTo>
                    <a:lnTo>
                      <a:pt x="26" y="10"/>
                    </a:lnTo>
                    <a:lnTo>
                      <a:pt x="23" y="7"/>
                    </a:lnTo>
                    <a:lnTo>
                      <a:pt x="13" y="7"/>
                    </a:lnTo>
                    <a:lnTo>
                      <a:pt x="0" y="17"/>
                    </a:lnTo>
                    <a:lnTo>
                      <a:pt x="0" y="23"/>
                    </a:lnTo>
                    <a:lnTo>
                      <a:pt x="80" y="33"/>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7" name="Freeform 307"/>
              <p:cNvSpPr>
                <a:spLocks/>
              </p:cNvSpPr>
              <p:nvPr/>
            </p:nvSpPr>
            <p:spPr bwMode="auto">
              <a:xfrm>
                <a:off x="4604" y="3121"/>
                <a:ext cx="84" cy="64"/>
              </a:xfrm>
              <a:custGeom>
                <a:avLst/>
                <a:gdLst/>
                <a:ahLst/>
                <a:cxnLst>
                  <a:cxn ang="0">
                    <a:pos x="100" y="93"/>
                  </a:cxn>
                  <a:cxn ang="0">
                    <a:pos x="137" y="30"/>
                  </a:cxn>
                  <a:cxn ang="0">
                    <a:pos x="127" y="13"/>
                  </a:cxn>
                  <a:cxn ang="0">
                    <a:pos x="114" y="10"/>
                  </a:cxn>
                  <a:cxn ang="0">
                    <a:pos x="107" y="20"/>
                  </a:cxn>
                  <a:cxn ang="0">
                    <a:pos x="103" y="10"/>
                  </a:cxn>
                  <a:cxn ang="0">
                    <a:pos x="90" y="6"/>
                  </a:cxn>
                  <a:cxn ang="0">
                    <a:pos x="83" y="13"/>
                  </a:cxn>
                  <a:cxn ang="0">
                    <a:pos x="77" y="6"/>
                  </a:cxn>
                  <a:cxn ang="0">
                    <a:pos x="67" y="3"/>
                  </a:cxn>
                  <a:cxn ang="0">
                    <a:pos x="53" y="13"/>
                  </a:cxn>
                  <a:cxn ang="0">
                    <a:pos x="50" y="3"/>
                  </a:cxn>
                  <a:cxn ang="0">
                    <a:pos x="40" y="0"/>
                  </a:cxn>
                  <a:cxn ang="0">
                    <a:pos x="26" y="13"/>
                  </a:cxn>
                  <a:cxn ang="0">
                    <a:pos x="0" y="80"/>
                  </a:cxn>
                  <a:cxn ang="0">
                    <a:pos x="100" y="93"/>
                  </a:cxn>
                  <a:cxn ang="0">
                    <a:pos x="100" y="93"/>
                  </a:cxn>
                </a:cxnLst>
                <a:rect l="0" t="0" r="r" b="b"/>
                <a:pathLst>
                  <a:path w="138" h="94">
                    <a:moveTo>
                      <a:pt x="100" y="93"/>
                    </a:moveTo>
                    <a:lnTo>
                      <a:pt x="137" y="30"/>
                    </a:lnTo>
                    <a:lnTo>
                      <a:pt x="127" y="13"/>
                    </a:lnTo>
                    <a:lnTo>
                      <a:pt x="114" y="10"/>
                    </a:lnTo>
                    <a:lnTo>
                      <a:pt x="107" y="20"/>
                    </a:lnTo>
                    <a:lnTo>
                      <a:pt x="103" y="10"/>
                    </a:lnTo>
                    <a:lnTo>
                      <a:pt x="90" y="6"/>
                    </a:lnTo>
                    <a:lnTo>
                      <a:pt x="83" y="13"/>
                    </a:lnTo>
                    <a:lnTo>
                      <a:pt x="77" y="6"/>
                    </a:lnTo>
                    <a:lnTo>
                      <a:pt x="67" y="3"/>
                    </a:lnTo>
                    <a:lnTo>
                      <a:pt x="53" y="13"/>
                    </a:lnTo>
                    <a:lnTo>
                      <a:pt x="50" y="3"/>
                    </a:lnTo>
                    <a:lnTo>
                      <a:pt x="40" y="0"/>
                    </a:lnTo>
                    <a:lnTo>
                      <a:pt x="26" y="13"/>
                    </a:lnTo>
                    <a:lnTo>
                      <a:pt x="0" y="80"/>
                    </a:lnTo>
                    <a:lnTo>
                      <a:pt x="100" y="93"/>
                    </a:lnTo>
                    <a:close/>
                  </a:path>
                </a:pathLst>
              </a:custGeom>
              <a:solidFill>
                <a:srgbClr val="BBBBBB"/>
              </a:solidFill>
              <a:ln w="3175" cap="flat">
                <a:noFill/>
                <a:prstDash val="solid"/>
                <a:round/>
                <a:headEnd/>
                <a:tailEnd/>
              </a:ln>
              <a:effectLst>
                <a:prstShdw prst="shdw17" dist="17961" dir="2700000">
                  <a:srgbClr val="BBBBBB">
                    <a:gamma/>
                    <a:shade val="60000"/>
                    <a:invGamma/>
                  </a:srgbClr>
                </a:prstShdw>
              </a:effectLst>
            </p:spPr>
            <p:txBody>
              <a:bodyPr wrap="none" anchor="ctr">
                <a:spAutoFit/>
              </a:bodyPr>
              <a:lstStyle/>
              <a:p>
                <a:endParaRPr lang="zh-CN" altLang="en-US"/>
              </a:p>
            </p:txBody>
          </p:sp>
          <p:sp>
            <p:nvSpPr>
              <p:cNvPr id="409908" name="Freeform 308"/>
              <p:cNvSpPr>
                <a:spLocks/>
              </p:cNvSpPr>
              <p:nvPr/>
            </p:nvSpPr>
            <p:spPr bwMode="auto">
              <a:xfrm>
                <a:off x="4389" y="3100"/>
                <a:ext cx="53" cy="49"/>
              </a:xfrm>
              <a:custGeom>
                <a:avLst/>
                <a:gdLst/>
                <a:ahLst/>
                <a:cxnLst>
                  <a:cxn ang="0">
                    <a:pos x="64" y="13"/>
                  </a:cxn>
                  <a:cxn ang="0">
                    <a:pos x="64" y="10"/>
                  </a:cxn>
                  <a:cxn ang="0">
                    <a:pos x="57" y="6"/>
                  </a:cxn>
                  <a:cxn ang="0">
                    <a:pos x="50" y="3"/>
                  </a:cxn>
                  <a:cxn ang="0">
                    <a:pos x="34" y="0"/>
                  </a:cxn>
                  <a:cxn ang="0">
                    <a:pos x="7" y="13"/>
                  </a:cxn>
                  <a:cxn ang="0">
                    <a:pos x="0" y="16"/>
                  </a:cxn>
                  <a:cxn ang="0">
                    <a:pos x="27" y="70"/>
                  </a:cxn>
                  <a:cxn ang="0">
                    <a:pos x="50" y="36"/>
                  </a:cxn>
                  <a:cxn ang="0">
                    <a:pos x="81" y="30"/>
                  </a:cxn>
                  <a:cxn ang="0">
                    <a:pos x="87" y="23"/>
                  </a:cxn>
                  <a:cxn ang="0">
                    <a:pos x="84" y="23"/>
                  </a:cxn>
                  <a:cxn ang="0">
                    <a:pos x="77" y="20"/>
                  </a:cxn>
                  <a:cxn ang="0">
                    <a:pos x="50" y="13"/>
                  </a:cxn>
                  <a:cxn ang="0">
                    <a:pos x="64" y="13"/>
                  </a:cxn>
                  <a:cxn ang="0">
                    <a:pos x="64" y="13"/>
                  </a:cxn>
                </a:cxnLst>
                <a:rect l="0" t="0" r="r" b="b"/>
                <a:pathLst>
                  <a:path w="88" h="71">
                    <a:moveTo>
                      <a:pt x="64" y="13"/>
                    </a:moveTo>
                    <a:lnTo>
                      <a:pt x="64" y="10"/>
                    </a:lnTo>
                    <a:lnTo>
                      <a:pt x="57" y="6"/>
                    </a:lnTo>
                    <a:lnTo>
                      <a:pt x="50" y="3"/>
                    </a:lnTo>
                    <a:lnTo>
                      <a:pt x="34" y="0"/>
                    </a:lnTo>
                    <a:lnTo>
                      <a:pt x="7" y="13"/>
                    </a:lnTo>
                    <a:lnTo>
                      <a:pt x="0" y="16"/>
                    </a:lnTo>
                    <a:lnTo>
                      <a:pt x="27" y="70"/>
                    </a:lnTo>
                    <a:lnTo>
                      <a:pt x="50" y="36"/>
                    </a:lnTo>
                    <a:lnTo>
                      <a:pt x="81" y="30"/>
                    </a:lnTo>
                    <a:lnTo>
                      <a:pt x="87" y="23"/>
                    </a:lnTo>
                    <a:lnTo>
                      <a:pt x="84" y="23"/>
                    </a:lnTo>
                    <a:lnTo>
                      <a:pt x="77" y="20"/>
                    </a:lnTo>
                    <a:lnTo>
                      <a:pt x="50" y="13"/>
                    </a:lnTo>
                    <a:lnTo>
                      <a:pt x="64" y="13"/>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09" name="Freeform 309"/>
              <p:cNvSpPr>
                <a:spLocks/>
              </p:cNvSpPr>
              <p:nvPr/>
            </p:nvSpPr>
            <p:spPr bwMode="auto">
              <a:xfrm>
                <a:off x="4389" y="3100"/>
                <a:ext cx="53" cy="49"/>
              </a:xfrm>
              <a:custGeom>
                <a:avLst/>
                <a:gdLst/>
                <a:ahLst/>
                <a:cxnLst>
                  <a:cxn ang="0">
                    <a:pos x="64" y="13"/>
                  </a:cxn>
                  <a:cxn ang="0">
                    <a:pos x="64" y="10"/>
                  </a:cxn>
                  <a:cxn ang="0">
                    <a:pos x="57" y="6"/>
                  </a:cxn>
                  <a:cxn ang="0">
                    <a:pos x="50" y="3"/>
                  </a:cxn>
                  <a:cxn ang="0">
                    <a:pos x="34" y="0"/>
                  </a:cxn>
                  <a:cxn ang="0">
                    <a:pos x="7" y="13"/>
                  </a:cxn>
                  <a:cxn ang="0">
                    <a:pos x="0" y="16"/>
                  </a:cxn>
                  <a:cxn ang="0">
                    <a:pos x="27" y="70"/>
                  </a:cxn>
                  <a:cxn ang="0">
                    <a:pos x="50" y="36"/>
                  </a:cxn>
                  <a:cxn ang="0">
                    <a:pos x="81" y="30"/>
                  </a:cxn>
                  <a:cxn ang="0">
                    <a:pos x="87" y="23"/>
                  </a:cxn>
                  <a:cxn ang="0">
                    <a:pos x="84" y="23"/>
                  </a:cxn>
                  <a:cxn ang="0">
                    <a:pos x="77" y="20"/>
                  </a:cxn>
                  <a:cxn ang="0">
                    <a:pos x="50" y="13"/>
                  </a:cxn>
                  <a:cxn ang="0">
                    <a:pos x="64" y="13"/>
                  </a:cxn>
                </a:cxnLst>
                <a:rect l="0" t="0" r="r" b="b"/>
                <a:pathLst>
                  <a:path w="88" h="71">
                    <a:moveTo>
                      <a:pt x="64" y="13"/>
                    </a:moveTo>
                    <a:lnTo>
                      <a:pt x="64" y="10"/>
                    </a:lnTo>
                    <a:lnTo>
                      <a:pt x="57" y="6"/>
                    </a:lnTo>
                    <a:lnTo>
                      <a:pt x="50" y="3"/>
                    </a:lnTo>
                    <a:lnTo>
                      <a:pt x="34" y="0"/>
                    </a:lnTo>
                    <a:lnTo>
                      <a:pt x="7" y="13"/>
                    </a:lnTo>
                    <a:lnTo>
                      <a:pt x="0" y="16"/>
                    </a:lnTo>
                    <a:lnTo>
                      <a:pt x="27" y="70"/>
                    </a:lnTo>
                    <a:lnTo>
                      <a:pt x="50" y="36"/>
                    </a:lnTo>
                    <a:lnTo>
                      <a:pt x="81" y="30"/>
                    </a:lnTo>
                    <a:lnTo>
                      <a:pt x="87" y="23"/>
                    </a:lnTo>
                    <a:lnTo>
                      <a:pt x="84" y="23"/>
                    </a:lnTo>
                    <a:lnTo>
                      <a:pt x="77" y="20"/>
                    </a:lnTo>
                    <a:lnTo>
                      <a:pt x="50" y="13"/>
                    </a:lnTo>
                    <a:lnTo>
                      <a:pt x="64" y="13"/>
                    </a:lnTo>
                    <a:close/>
                  </a:path>
                </a:pathLst>
              </a:custGeom>
              <a:solidFill>
                <a:srgbClr val="FFF2C1"/>
              </a:solidFill>
              <a:ln w="3175" cap="flat">
                <a:noFill/>
                <a:prstDash val="solid"/>
                <a:round/>
                <a:headEnd/>
                <a:tailEnd/>
              </a:ln>
              <a:effectLst>
                <a:prstShdw prst="shdw17" dist="17961" dir="2700000">
                  <a:srgbClr val="FFF2C1">
                    <a:gamma/>
                    <a:shade val="60000"/>
                    <a:invGamma/>
                  </a:srgbClr>
                </a:prstShdw>
              </a:effectLst>
            </p:spPr>
            <p:txBody>
              <a:bodyPr wrap="none" anchor="ctr">
                <a:spAutoFit/>
              </a:bodyPr>
              <a:lstStyle/>
              <a:p>
                <a:endParaRPr lang="zh-CN" altLang="en-US"/>
              </a:p>
            </p:txBody>
          </p:sp>
          <p:sp>
            <p:nvSpPr>
              <p:cNvPr id="409911" name="Freeform 311"/>
              <p:cNvSpPr>
                <a:spLocks/>
              </p:cNvSpPr>
              <p:nvPr/>
            </p:nvSpPr>
            <p:spPr bwMode="auto">
              <a:xfrm>
                <a:off x="4105" y="2659"/>
                <a:ext cx="177" cy="232"/>
              </a:xfrm>
              <a:custGeom>
                <a:avLst/>
                <a:gdLst/>
                <a:ahLst/>
                <a:cxnLst>
                  <a:cxn ang="0">
                    <a:pos x="175" y="263"/>
                  </a:cxn>
                  <a:cxn ang="0">
                    <a:pos x="175" y="310"/>
                  </a:cxn>
                  <a:cxn ang="0">
                    <a:pos x="205" y="290"/>
                  </a:cxn>
                  <a:cxn ang="0">
                    <a:pos x="222" y="277"/>
                  </a:cxn>
                  <a:cxn ang="0">
                    <a:pos x="225" y="300"/>
                  </a:cxn>
                  <a:cxn ang="0">
                    <a:pos x="229" y="337"/>
                  </a:cxn>
                  <a:cxn ang="0">
                    <a:pos x="239" y="320"/>
                  </a:cxn>
                  <a:cxn ang="0">
                    <a:pos x="249" y="277"/>
                  </a:cxn>
                  <a:cxn ang="0">
                    <a:pos x="259" y="230"/>
                  </a:cxn>
                  <a:cxn ang="0">
                    <a:pos x="265" y="207"/>
                  </a:cxn>
                  <a:cxn ang="0">
                    <a:pos x="249" y="153"/>
                  </a:cxn>
                  <a:cxn ang="0">
                    <a:pos x="269" y="183"/>
                  </a:cxn>
                  <a:cxn ang="0">
                    <a:pos x="276" y="220"/>
                  </a:cxn>
                  <a:cxn ang="0">
                    <a:pos x="276" y="180"/>
                  </a:cxn>
                  <a:cxn ang="0">
                    <a:pos x="272" y="160"/>
                  </a:cxn>
                  <a:cxn ang="0">
                    <a:pos x="282" y="197"/>
                  </a:cxn>
                  <a:cxn ang="0">
                    <a:pos x="272" y="243"/>
                  </a:cxn>
                  <a:cxn ang="0">
                    <a:pos x="282" y="223"/>
                  </a:cxn>
                  <a:cxn ang="0">
                    <a:pos x="289" y="160"/>
                  </a:cxn>
                  <a:cxn ang="0">
                    <a:pos x="279" y="120"/>
                  </a:cxn>
                  <a:cxn ang="0">
                    <a:pos x="252" y="83"/>
                  </a:cxn>
                  <a:cxn ang="0">
                    <a:pos x="229" y="47"/>
                  </a:cxn>
                  <a:cxn ang="0">
                    <a:pos x="172" y="0"/>
                  </a:cxn>
                  <a:cxn ang="0">
                    <a:pos x="111" y="20"/>
                  </a:cxn>
                  <a:cxn ang="0">
                    <a:pos x="68" y="20"/>
                  </a:cxn>
                  <a:cxn ang="0">
                    <a:pos x="21" y="33"/>
                  </a:cxn>
                  <a:cxn ang="0">
                    <a:pos x="0" y="140"/>
                  </a:cxn>
                  <a:cxn ang="0">
                    <a:pos x="34" y="170"/>
                  </a:cxn>
                  <a:cxn ang="0">
                    <a:pos x="24" y="150"/>
                  </a:cxn>
                  <a:cxn ang="0">
                    <a:pos x="41" y="157"/>
                  </a:cxn>
                  <a:cxn ang="0">
                    <a:pos x="47" y="153"/>
                  </a:cxn>
                  <a:cxn ang="0">
                    <a:pos x="51" y="140"/>
                  </a:cxn>
                  <a:cxn ang="0">
                    <a:pos x="74" y="127"/>
                  </a:cxn>
                  <a:cxn ang="0">
                    <a:pos x="64" y="130"/>
                  </a:cxn>
                  <a:cxn ang="0">
                    <a:pos x="61" y="143"/>
                  </a:cxn>
                  <a:cxn ang="0">
                    <a:pos x="64" y="157"/>
                  </a:cxn>
                  <a:cxn ang="0">
                    <a:pos x="78" y="167"/>
                  </a:cxn>
                  <a:cxn ang="0">
                    <a:pos x="101" y="180"/>
                  </a:cxn>
                  <a:cxn ang="0">
                    <a:pos x="131" y="193"/>
                  </a:cxn>
                  <a:cxn ang="0">
                    <a:pos x="61" y="177"/>
                  </a:cxn>
                  <a:cxn ang="0">
                    <a:pos x="81" y="187"/>
                  </a:cxn>
                  <a:cxn ang="0">
                    <a:pos x="58" y="183"/>
                  </a:cxn>
                  <a:cxn ang="0">
                    <a:pos x="104" y="223"/>
                  </a:cxn>
                  <a:cxn ang="0">
                    <a:pos x="71" y="217"/>
                  </a:cxn>
                  <a:cxn ang="0">
                    <a:pos x="54" y="217"/>
                  </a:cxn>
                  <a:cxn ang="0">
                    <a:pos x="51" y="223"/>
                  </a:cxn>
                  <a:cxn ang="0">
                    <a:pos x="17" y="217"/>
                  </a:cxn>
                  <a:cxn ang="0">
                    <a:pos x="41" y="213"/>
                  </a:cxn>
                  <a:cxn ang="0">
                    <a:pos x="41" y="200"/>
                  </a:cxn>
                  <a:cxn ang="0">
                    <a:pos x="27" y="193"/>
                  </a:cxn>
                  <a:cxn ang="0">
                    <a:pos x="41" y="187"/>
                  </a:cxn>
                  <a:cxn ang="0">
                    <a:pos x="41" y="180"/>
                  </a:cxn>
                  <a:cxn ang="0">
                    <a:pos x="0" y="140"/>
                  </a:cxn>
                  <a:cxn ang="0">
                    <a:pos x="0" y="270"/>
                  </a:cxn>
                  <a:cxn ang="0">
                    <a:pos x="74" y="257"/>
                  </a:cxn>
                  <a:cxn ang="0">
                    <a:pos x="78" y="267"/>
                  </a:cxn>
                  <a:cxn ang="0">
                    <a:pos x="165" y="263"/>
                  </a:cxn>
                </a:cxnLst>
                <a:rect l="0" t="0" r="r" b="b"/>
                <a:pathLst>
                  <a:path w="293" h="338">
                    <a:moveTo>
                      <a:pt x="165" y="263"/>
                    </a:moveTo>
                    <a:lnTo>
                      <a:pt x="175" y="263"/>
                    </a:lnTo>
                    <a:lnTo>
                      <a:pt x="178" y="287"/>
                    </a:lnTo>
                    <a:lnTo>
                      <a:pt x="175" y="310"/>
                    </a:lnTo>
                    <a:lnTo>
                      <a:pt x="188" y="337"/>
                    </a:lnTo>
                    <a:lnTo>
                      <a:pt x="205" y="290"/>
                    </a:lnTo>
                    <a:lnTo>
                      <a:pt x="208" y="273"/>
                    </a:lnTo>
                    <a:lnTo>
                      <a:pt x="222" y="277"/>
                    </a:lnTo>
                    <a:lnTo>
                      <a:pt x="222" y="297"/>
                    </a:lnTo>
                    <a:lnTo>
                      <a:pt x="225" y="300"/>
                    </a:lnTo>
                    <a:lnTo>
                      <a:pt x="232" y="320"/>
                    </a:lnTo>
                    <a:lnTo>
                      <a:pt x="229" y="337"/>
                    </a:lnTo>
                    <a:lnTo>
                      <a:pt x="239" y="320"/>
                    </a:lnTo>
                    <a:lnTo>
                      <a:pt x="249" y="307"/>
                    </a:lnTo>
                    <a:lnTo>
                      <a:pt x="249" y="277"/>
                    </a:lnTo>
                    <a:lnTo>
                      <a:pt x="249" y="253"/>
                    </a:lnTo>
                    <a:lnTo>
                      <a:pt x="259" y="230"/>
                    </a:lnTo>
                    <a:lnTo>
                      <a:pt x="265" y="207"/>
                    </a:lnTo>
                    <a:lnTo>
                      <a:pt x="259" y="180"/>
                    </a:lnTo>
                    <a:lnTo>
                      <a:pt x="249" y="153"/>
                    </a:lnTo>
                    <a:lnTo>
                      <a:pt x="269" y="183"/>
                    </a:lnTo>
                    <a:lnTo>
                      <a:pt x="276" y="220"/>
                    </a:lnTo>
                    <a:lnTo>
                      <a:pt x="276" y="200"/>
                    </a:lnTo>
                    <a:lnTo>
                      <a:pt x="276" y="180"/>
                    </a:lnTo>
                    <a:lnTo>
                      <a:pt x="272" y="160"/>
                    </a:lnTo>
                    <a:lnTo>
                      <a:pt x="279" y="177"/>
                    </a:lnTo>
                    <a:lnTo>
                      <a:pt x="282" y="197"/>
                    </a:lnTo>
                    <a:lnTo>
                      <a:pt x="276" y="230"/>
                    </a:lnTo>
                    <a:lnTo>
                      <a:pt x="272" y="243"/>
                    </a:lnTo>
                    <a:lnTo>
                      <a:pt x="282" y="223"/>
                    </a:lnTo>
                    <a:lnTo>
                      <a:pt x="292" y="197"/>
                    </a:lnTo>
                    <a:lnTo>
                      <a:pt x="289" y="160"/>
                    </a:lnTo>
                    <a:lnTo>
                      <a:pt x="286" y="133"/>
                    </a:lnTo>
                    <a:lnTo>
                      <a:pt x="279" y="120"/>
                    </a:lnTo>
                    <a:lnTo>
                      <a:pt x="276" y="110"/>
                    </a:lnTo>
                    <a:lnTo>
                      <a:pt x="252" y="83"/>
                    </a:lnTo>
                    <a:lnTo>
                      <a:pt x="252" y="70"/>
                    </a:lnTo>
                    <a:lnTo>
                      <a:pt x="229" y="47"/>
                    </a:lnTo>
                    <a:lnTo>
                      <a:pt x="202" y="23"/>
                    </a:lnTo>
                    <a:lnTo>
                      <a:pt x="172" y="0"/>
                    </a:lnTo>
                    <a:lnTo>
                      <a:pt x="145" y="10"/>
                    </a:lnTo>
                    <a:lnTo>
                      <a:pt x="111" y="20"/>
                    </a:lnTo>
                    <a:lnTo>
                      <a:pt x="98" y="10"/>
                    </a:lnTo>
                    <a:lnTo>
                      <a:pt x="68" y="20"/>
                    </a:lnTo>
                    <a:lnTo>
                      <a:pt x="41" y="33"/>
                    </a:lnTo>
                    <a:lnTo>
                      <a:pt x="21" y="33"/>
                    </a:lnTo>
                    <a:lnTo>
                      <a:pt x="0" y="40"/>
                    </a:lnTo>
                    <a:lnTo>
                      <a:pt x="0" y="140"/>
                    </a:lnTo>
                    <a:lnTo>
                      <a:pt x="14" y="160"/>
                    </a:lnTo>
                    <a:lnTo>
                      <a:pt x="34" y="170"/>
                    </a:lnTo>
                    <a:lnTo>
                      <a:pt x="51" y="170"/>
                    </a:lnTo>
                    <a:lnTo>
                      <a:pt x="24" y="150"/>
                    </a:lnTo>
                    <a:lnTo>
                      <a:pt x="21" y="150"/>
                    </a:lnTo>
                    <a:lnTo>
                      <a:pt x="41" y="157"/>
                    </a:lnTo>
                    <a:lnTo>
                      <a:pt x="47" y="157"/>
                    </a:lnTo>
                    <a:lnTo>
                      <a:pt x="47" y="153"/>
                    </a:lnTo>
                    <a:lnTo>
                      <a:pt x="51" y="150"/>
                    </a:lnTo>
                    <a:lnTo>
                      <a:pt x="51" y="140"/>
                    </a:lnTo>
                    <a:lnTo>
                      <a:pt x="34" y="120"/>
                    </a:lnTo>
                    <a:lnTo>
                      <a:pt x="74" y="127"/>
                    </a:lnTo>
                    <a:lnTo>
                      <a:pt x="64" y="130"/>
                    </a:lnTo>
                    <a:lnTo>
                      <a:pt x="74" y="137"/>
                    </a:lnTo>
                    <a:lnTo>
                      <a:pt x="61" y="143"/>
                    </a:lnTo>
                    <a:lnTo>
                      <a:pt x="64" y="150"/>
                    </a:lnTo>
                    <a:lnTo>
                      <a:pt x="64" y="157"/>
                    </a:lnTo>
                    <a:lnTo>
                      <a:pt x="78" y="167"/>
                    </a:lnTo>
                    <a:lnTo>
                      <a:pt x="68" y="170"/>
                    </a:lnTo>
                    <a:lnTo>
                      <a:pt x="101" y="180"/>
                    </a:lnTo>
                    <a:lnTo>
                      <a:pt x="131" y="193"/>
                    </a:lnTo>
                    <a:lnTo>
                      <a:pt x="98" y="183"/>
                    </a:lnTo>
                    <a:lnTo>
                      <a:pt x="61" y="177"/>
                    </a:lnTo>
                    <a:lnTo>
                      <a:pt x="64" y="177"/>
                    </a:lnTo>
                    <a:lnTo>
                      <a:pt x="81" y="187"/>
                    </a:lnTo>
                    <a:lnTo>
                      <a:pt x="58" y="183"/>
                    </a:lnTo>
                    <a:lnTo>
                      <a:pt x="61" y="207"/>
                    </a:lnTo>
                    <a:lnTo>
                      <a:pt x="104" y="223"/>
                    </a:lnTo>
                    <a:lnTo>
                      <a:pt x="88" y="220"/>
                    </a:lnTo>
                    <a:lnTo>
                      <a:pt x="71" y="217"/>
                    </a:lnTo>
                    <a:lnTo>
                      <a:pt x="54" y="213"/>
                    </a:lnTo>
                    <a:lnTo>
                      <a:pt x="54" y="217"/>
                    </a:lnTo>
                    <a:lnTo>
                      <a:pt x="51" y="217"/>
                    </a:lnTo>
                    <a:lnTo>
                      <a:pt x="51" y="223"/>
                    </a:lnTo>
                    <a:lnTo>
                      <a:pt x="41" y="223"/>
                    </a:lnTo>
                    <a:lnTo>
                      <a:pt x="17" y="217"/>
                    </a:lnTo>
                    <a:lnTo>
                      <a:pt x="41" y="213"/>
                    </a:lnTo>
                    <a:lnTo>
                      <a:pt x="41" y="210"/>
                    </a:lnTo>
                    <a:lnTo>
                      <a:pt x="41" y="200"/>
                    </a:lnTo>
                    <a:lnTo>
                      <a:pt x="27" y="193"/>
                    </a:lnTo>
                    <a:lnTo>
                      <a:pt x="41" y="193"/>
                    </a:lnTo>
                    <a:lnTo>
                      <a:pt x="41" y="187"/>
                    </a:lnTo>
                    <a:lnTo>
                      <a:pt x="41" y="183"/>
                    </a:lnTo>
                    <a:lnTo>
                      <a:pt x="41" y="180"/>
                    </a:lnTo>
                    <a:lnTo>
                      <a:pt x="17" y="163"/>
                    </a:lnTo>
                    <a:lnTo>
                      <a:pt x="0" y="140"/>
                    </a:lnTo>
                    <a:lnTo>
                      <a:pt x="0" y="207"/>
                    </a:lnTo>
                    <a:lnTo>
                      <a:pt x="0" y="270"/>
                    </a:lnTo>
                    <a:lnTo>
                      <a:pt x="68" y="267"/>
                    </a:lnTo>
                    <a:lnTo>
                      <a:pt x="74" y="257"/>
                    </a:lnTo>
                    <a:lnTo>
                      <a:pt x="78" y="253"/>
                    </a:lnTo>
                    <a:lnTo>
                      <a:pt x="78" y="267"/>
                    </a:lnTo>
                    <a:lnTo>
                      <a:pt x="165" y="263"/>
                    </a:lnTo>
                    <a:close/>
                  </a:path>
                </a:pathLst>
              </a:custGeom>
              <a:solidFill>
                <a:srgbClr val="000000"/>
              </a:solidFill>
              <a:ln w="3175" cap="flat">
                <a:noFill/>
                <a:prstDash val="solid"/>
                <a:round/>
                <a:headEnd/>
                <a:tailEnd/>
              </a:ln>
              <a:effectLst>
                <a:prstShdw prst="shdw17" dist="17961" dir="2700000">
                  <a:srgbClr val="000000">
                    <a:gamma/>
                    <a:shade val="60000"/>
                    <a:invGamma/>
                  </a:srgbClr>
                </a:prstShdw>
              </a:effectLst>
            </p:spPr>
            <p:txBody>
              <a:bodyPr wrap="none" anchor="ctr">
                <a:spAutoFit/>
              </a:bodyPr>
              <a:lstStyle/>
              <a:p>
                <a:endParaRPr lang="zh-CN" altLang="en-US"/>
              </a:p>
            </p:txBody>
          </p:sp>
          <p:sp>
            <p:nvSpPr>
              <p:cNvPr id="409912" name="Freeform 312"/>
              <p:cNvSpPr>
                <a:spLocks/>
              </p:cNvSpPr>
              <p:nvPr/>
            </p:nvSpPr>
            <p:spPr bwMode="auto">
              <a:xfrm>
                <a:off x="4105" y="2839"/>
                <a:ext cx="120" cy="468"/>
              </a:xfrm>
              <a:custGeom>
                <a:avLst/>
                <a:gdLst/>
                <a:ahLst/>
                <a:cxnLst>
                  <a:cxn ang="0">
                    <a:pos x="161" y="507"/>
                  </a:cxn>
                  <a:cxn ang="0">
                    <a:pos x="138" y="477"/>
                  </a:cxn>
                  <a:cxn ang="0">
                    <a:pos x="145" y="421"/>
                  </a:cxn>
                  <a:cxn ang="0">
                    <a:pos x="148" y="371"/>
                  </a:cxn>
                  <a:cxn ang="0">
                    <a:pos x="148" y="367"/>
                  </a:cxn>
                  <a:cxn ang="0">
                    <a:pos x="165" y="437"/>
                  </a:cxn>
                  <a:cxn ang="0">
                    <a:pos x="168" y="427"/>
                  </a:cxn>
                  <a:cxn ang="0">
                    <a:pos x="165" y="394"/>
                  </a:cxn>
                  <a:cxn ang="0">
                    <a:pos x="155" y="361"/>
                  </a:cxn>
                  <a:cxn ang="0">
                    <a:pos x="158" y="307"/>
                  </a:cxn>
                  <a:cxn ang="0">
                    <a:pos x="168" y="260"/>
                  </a:cxn>
                  <a:cxn ang="0">
                    <a:pos x="168" y="254"/>
                  </a:cxn>
                  <a:cxn ang="0">
                    <a:pos x="165" y="207"/>
                  </a:cxn>
                  <a:cxn ang="0">
                    <a:pos x="192" y="147"/>
                  </a:cxn>
                  <a:cxn ang="0">
                    <a:pos x="192" y="94"/>
                  </a:cxn>
                  <a:cxn ang="0">
                    <a:pos x="175" y="47"/>
                  </a:cxn>
                  <a:cxn ang="0">
                    <a:pos x="165" y="0"/>
                  </a:cxn>
                  <a:cxn ang="0">
                    <a:pos x="88" y="57"/>
                  </a:cxn>
                  <a:cxn ang="0">
                    <a:pos x="88" y="134"/>
                  </a:cxn>
                  <a:cxn ang="0">
                    <a:pos x="78" y="134"/>
                  </a:cxn>
                  <a:cxn ang="0">
                    <a:pos x="78" y="200"/>
                  </a:cxn>
                  <a:cxn ang="0">
                    <a:pos x="98" y="257"/>
                  </a:cxn>
                  <a:cxn ang="0">
                    <a:pos x="71" y="207"/>
                  </a:cxn>
                  <a:cxn ang="0">
                    <a:pos x="74" y="140"/>
                  </a:cxn>
                  <a:cxn ang="0">
                    <a:pos x="84" y="144"/>
                  </a:cxn>
                  <a:cxn ang="0">
                    <a:pos x="78" y="50"/>
                  </a:cxn>
                  <a:cxn ang="0">
                    <a:pos x="0" y="7"/>
                  </a:cxn>
                  <a:cxn ang="0">
                    <a:pos x="0" y="661"/>
                  </a:cxn>
                  <a:cxn ang="0">
                    <a:pos x="0" y="664"/>
                  </a:cxn>
                  <a:cxn ang="0">
                    <a:pos x="11" y="681"/>
                  </a:cxn>
                  <a:cxn ang="0">
                    <a:pos x="7" y="677"/>
                  </a:cxn>
                  <a:cxn ang="0">
                    <a:pos x="7" y="651"/>
                  </a:cxn>
                  <a:cxn ang="0">
                    <a:pos x="21" y="621"/>
                  </a:cxn>
                  <a:cxn ang="0">
                    <a:pos x="17" y="624"/>
                  </a:cxn>
                  <a:cxn ang="0">
                    <a:pos x="44" y="624"/>
                  </a:cxn>
                  <a:cxn ang="0">
                    <a:pos x="78" y="614"/>
                  </a:cxn>
                  <a:cxn ang="0">
                    <a:pos x="78" y="624"/>
                  </a:cxn>
                  <a:cxn ang="0">
                    <a:pos x="88" y="604"/>
                  </a:cxn>
                  <a:cxn ang="0">
                    <a:pos x="91" y="604"/>
                  </a:cxn>
                  <a:cxn ang="0">
                    <a:pos x="81" y="637"/>
                  </a:cxn>
                  <a:cxn ang="0">
                    <a:pos x="78" y="644"/>
                  </a:cxn>
                  <a:cxn ang="0">
                    <a:pos x="118" y="544"/>
                  </a:cxn>
                  <a:cxn ang="0">
                    <a:pos x="111" y="514"/>
                  </a:cxn>
                  <a:cxn ang="0">
                    <a:pos x="115" y="497"/>
                  </a:cxn>
                  <a:cxn ang="0">
                    <a:pos x="125" y="511"/>
                  </a:cxn>
                  <a:cxn ang="0">
                    <a:pos x="145" y="521"/>
                  </a:cxn>
                  <a:cxn ang="0">
                    <a:pos x="141" y="504"/>
                  </a:cxn>
                  <a:cxn ang="0">
                    <a:pos x="161" y="511"/>
                  </a:cxn>
                  <a:cxn ang="0">
                    <a:pos x="161" y="511"/>
                  </a:cxn>
                </a:cxnLst>
                <a:rect l="0" t="0" r="r" b="b"/>
                <a:pathLst>
                  <a:path w="199" h="682">
                    <a:moveTo>
                      <a:pt x="161" y="511"/>
                    </a:moveTo>
                    <a:lnTo>
                      <a:pt x="161" y="507"/>
                    </a:lnTo>
                    <a:lnTo>
                      <a:pt x="151" y="504"/>
                    </a:lnTo>
                    <a:lnTo>
                      <a:pt x="138" y="477"/>
                    </a:lnTo>
                    <a:lnTo>
                      <a:pt x="138" y="444"/>
                    </a:lnTo>
                    <a:lnTo>
                      <a:pt x="145" y="421"/>
                    </a:lnTo>
                    <a:lnTo>
                      <a:pt x="148" y="394"/>
                    </a:lnTo>
                    <a:lnTo>
                      <a:pt x="148" y="371"/>
                    </a:lnTo>
                    <a:lnTo>
                      <a:pt x="148" y="367"/>
                    </a:lnTo>
                    <a:lnTo>
                      <a:pt x="161" y="401"/>
                    </a:lnTo>
                    <a:lnTo>
                      <a:pt x="165" y="437"/>
                    </a:lnTo>
                    <a:lnTo>
                      <a:pt x="168" y="427"/>
                    </a:lnTo>
                    <a:lnTo>
                      <a:pt x="168" y="411"/>
                    </a:lnTo>
                    <a:lnTo>
                      <a:pt x="165" y="394"/>
                    </a:lnTo>
                    <a:lnTo>
                      <a:pt x="161" y="377"/>
                    </a:lnTo>
                    <a:lnTo>
                      <a:pt x="155" y="361"/>
                    </a:lnTo>
                    <a:lnTo>
                      <a:pt x="155" y="331"/>
                    </a:lnTo>
                    <a:lnTo>
                      <a:pt x="158" y="307"/>
                    </a:lnTo>
                    <a:lnTo>
                      <a:pt x="161" y="284"/>
                    </a:lnTo>
                    <a:lnTo>
                      <a:pt x="168" y="260"/>
                    </a:lnTo>
                    <a:lnTo>
                      <a:pt x="168" y="254"/>
                    </a:lnTo>
                    <a:lnTo>
                      <a:pt x="168" y="220"/>
                    </a:lnTo>
                    <a:lnTo>
                      <a:pt x="165" y="207"/>
                    </a:lnTo>
                    <a:lnTo>
                      <a:pt x="182" y="174"/>
                    </a:lnTo>
                    <a:lnTo>
                      <a:pt x="192" y="147"/>
                    </a:lnTo>
                    <a:lnTo>
                      <a:pt x="198" y="124"/>
                    </a:lnTo>
                    <a:lnTo>
                      <a:pt x="192" y="94"/>
                    </a:lnTo>
                    <a:lnTo>
                      <a:pt x="185" y="70"/>
                    </a:lnTo>
                    <a:lnTo>
                      <a:pt x="175" y="47"/>
                    </a:lnTo>
                    <a:lnTo>
                      <a:pt x="172" y="24"/>
                    </a:lnTo>
                    <a:lnTo>
                      <a:pt x="165" y="0"/>
                    </a:lnTo>
                    <a:lnTo>
                      <a:pt x="78" y="4"/>
                    </a:lnTo>
                    <a:lnTo>
                      <a:pt x="88" y="57"/>
                    </a:lnTo>
                    <a:lnTo>
                      <a:pt x="88" y="107"/>
                    </a:lnTo>
                    <a:lnTo>
                      <a:pt x="88" y="134"/>
                    </a:lnTo>
                    <a:lnTo>
                      <a:pt x="84" y="144"/>
                    </a:lnTo>
                    <a:lnTo>
                      <a:pt x="78" y="134"/>
                    </a:lnTo>
                    <a:lnTo>
                      <a:pt x="74" y="174"/>
                    </a:lnTo>
                    <a:lnTo>
                      <a:pt x="78" y="200"/>
                    </a:lnTo>
                    <a:lnTo>
                      <a:pt x="88" y="230"/>
                    </a:lnTo>
                    <a:lnTo>
                      <a:pt x="98" y="257"/>
                    </a:lnTo>
                    <a:lnTo>
                      <a:pt x="101" y="257"/>
                    </a:lnTo>
                    <a:lnTo>
                      <a:pt x="71" y="207"/>
                    </a:lnTo>
                    <a:lnTo>
                      <a:pt x="74" y="147"/>
                    </a:lnTo>
                    <a:lnTo>
                      <a:pt x="74" y="140"/>
                    </a:lnTo>
                    <a:lnTo>
                      <a:pt x="78" y="134"/>
                    </a:lnTo>
                    <a:lnTo>
                      <a:pt x="84" y="144"/>
                    </a:lnTo>
                    <a:lnTo>
                      <a:pt x="84" y="90"/>
                    </a:lnTo>
                    <a:lnTo>
                      <a:pt x="78" y="50"/>
                    </a:lnTo>
                    <a:lnTo>
                      <a:pt x="68" y="4"/>
                    </a:lnTo>
                    <a:lnTo>
                      <a:pt x="0" y="7"/>
                    </a:lnTo>
                    <a:lnTo>
                      <a:pt x="0" y="537"/>
                    </a:lnTo>
                    <a:lnTo>
                      <a:pt x="0" y="661"/>
                    </a:lnTo>
                    <a:lnTo>
                      <a:pt x="0" y="664"/>
                    </a:lnTo>
                    <a:lnTo>
                      <a:pt x="4" y="674"/>
                    </a:lnTo>
                    <a:lnTo>
                      <a:pt x="11" y="681"/>
                    </a:lnTo>
                    <a:lnTo>
                      <a:pt x="7" y="677"/>
                    </a:lnTo>
                    <a:lnTo>
                      <a:pt x="7" y="664"/>
                    </a:lnTo>
                    <a:lnTo>
                      <a:pt x="7" y="651"/>
                    </a:lnTo>
                    <a:lnTo>
                      <a:pt x="14" y="637"/>
                    </a:lnTo>
                    <a:lnTo>
                      <a:pt x="21" y="621"/>
                    </a:lnTo>
                    <a:lnTo>
                      <a:pt x="17" y="624"/>
                    </a:lnTo>
                    <a:lnTo>
                      <a:pt x="17" y="644"/>
                    </a:lnTo>
                    <a:lnTo>
                      <a:pt x="44" y="624"/>
                    </a:lnTo>
                    <a:lnTo>
                      <a:pt x="74" y="607"/>
                    </a:lnTo>
                    <a:lnTo>
                      <a:pt x="78" y="614"/>
                    </a:lnTo>
                    <a:lnTo>
                      <a:pt x="78" y="621"/>
                    </a:lnTo>
                    <a:lnTo>
                      <a:pt x="78" y="624"/>
                    </a:lnTo>
                    <a:lnTo>
                      <a:pt x="84" y="614"/>
                    </a:lnTo>
                    <a:lnTo>
                      <a:pt x="88" y="604"/>
                    </a:lnTo>
                    <a:lnTo>
                      <a:pt x="91" y="597"/>
                    </a:lnTo>
                    <a:lnTo>
                      <a:pt x="91" y="604"/>
                    </a:lnTo>
                    <a:lnTo>
                      <a:pt x="88" y="621"/>
                    </a:lnTo>
                    <a:lnTo>
                      <a:pt x="81" y="637"/>
                    </a:lnTo>
                    <a:lnTo>
                      <a:pt x="74" y="647"/>
                    </a:lnTo>
                    <a:lnTo>
                      <a:pt x="78" y="644"/>
                    </a:lnTo>
                    <a:lnTo>
                      <a:pt x="111" y="597"/>
                    </a:lnTo>
                    <a:lnTo>
                      <a:pt x="118" y="544"/>
                    </a:lnTo>
                    <a:lnTo>
                      <a:pt x="115" y="527"/>
                    </a:lnTo>
                    <a:lnTo>
                      <a:pt x="111" y="514"/>
                    </a:lnTo>
                    <a:lnTo>
                      <a:pt x="111" y="504"/>
                    </a:lnTo>
                    <a:lnTo>
                      <a:pt x="115" y="497"/>
                    </a:lnTo>
                    <a:lnTo>
                      <a:pt x="118" y="504"/>
                    </a:lnTo>
                    <a:lnTo>
                      <a:pt x="125" y="511"/>
                    </a:lnTo>
                    <a:lnTo>
                      <a:pt x="135" y="521"/>
                    </a:lnTo>
                    <a:lnTo>
                      <a:pt x="145" y="521"/>
                    </a:lnTo>
                    <a:lnTo>
                      <a:pt x="141" y="517"/>
                    </a:lnTo>
                    <a:lnTo>
                      <a:pt x="141" y="504"/>
                    </a:lnTo>
                    <a:lnTo>
                      <a:pt x="151" y="507"/>
                    </a:lnTo>
                    <a:lnTo>
                      <a:pt x="161" y="511"/>
                    </a:lnTo>
                    <a:lnTo>
                      <a:pt x="168" y="507"/>
                    </a:lnTo>
                    <a:lnTo>
                      <a:pt x="161" y="511"/>
                    </a:lnTo>
                    <a:close/>
                  </a:path>
                </a:pathLst>
              </a:custGeom>
              <a:solidFill>
                <a:srgbClr val="000000"/>
              </a:solidFill>
              <a:ln w="3175" cap="flat">
                <a:noFill/>
                <a:prstDash val="solid"/>
                <a:round/>
                <a:headEnd/>
                <a:tailEnd/>
              </a:ln>
              <a:effectLst>
                <a:prstShdw prst="shdw17" dist="17961" dir="2700000">
                  <a:srgbClr val="000000">
                    <a:gamma/>
                    <a:shade val="60000"/>
                    <a:invGamma/>
                  </a:srgbClr>
                </a:prstShdw>
              </a:effectLst>
            </p:spPr>
            <p:txBody>
              <a:bodyPr wrap="none" anchor="ctr">
                <a:spAutoFit/>
              </a:bodyPr>
              <a:lstStyle/>
              <a:p>
                <a:endParaRPr lang="zh-CN" altLang="en-US"/>
              </a:p>
            </p:txBody>
          </p:sp>
          <p:sp>
            <p:nvSpPr>
              <p:cNvPr id="409913" name="Freeform 313"/>
              <p:cNvSpPr>
                <a:spLocks/>
              </p:cNvSpPr>
              <p:nvPr/>
            </p:nvSpPr>
            <p:spPr bwMode="auto">
              <a:xfrm>
                <a:off x="4205" y="2817"/>
                <a:ext cx="65" cy="197"/>
              </a:xfrm>
              <a:custGeom>
                <a:avLst/>
                <a:gdLst/>
                <a:ahLst/>
                <a:cxnLst>
                  <a:cxn ang="0">
                    <a:pos x="64" y="107"/>
                  </a:cxn>
                  <a:cxn ang="0">
                    <a:pos x="67" y="93"/>
                  </a:cxn>
                  <a:cxn ang="0">
                    <a:pos x="57" y="67"/>
                  </a:cxn>
                  <a:cxn ang="0">
                    <a:pos x="57" y="47"/>
                  </a:cxn>
                  <a:cxn ang="0">
                    <a:pos x="43" y="43"/>
                  </a:cxn>
                  <a:cxn ang="0">
                    <a:pos x="40" y="60"/>
                  </a:cxn>
                  <a:cxn ang="0">
                    <a:pos x="23" y="107"/>
                  </a:cxn>
                  <a:cxn ang="0">
                    <a:pos x="27" y="127"/>
                  </a:cxn>
                  <a:cxn ang="0">
                    <a:pos x="33" y="157"/>
                  </a:cxn>
                  <a:cxn ang="0">
                    <a:pos x="27" y="180"/>
                  </a:cxn>
                  <a:cxn ang="0">
                    <a:pos x="0" y="240"/>
                  </a:cxn>
                  <a:cxn ang="0">
                    <a:pos x="3" y="253"/>
                  </a:cxn>
                  <a:cxn ang="0">
                    <a:pos x="3" y="287"/>
                  </a:cxn>
                  <a:cxn ang="0">
                    <a:pos x="37" y="287"/>
                  </a:cxn>
                  <a:cxn ang="0">
                    <a:pos x="37" y="277"/>
                  </a:cxn>
                  <a:cxn ang="0">
                    <a:pos x="40" y="250"/>
                  </a:cxn>
                  <a:cxn ang="0">
                    <a:pos x="64" y="233"/>
                  </a:cxn>
                  <a:cxn ang="0">
                    <a:pos x="80" y="213"/>
                  </a:cxn>
                  <a:cxn ang="0">
                    <a:pos x="94" y="167"/>
                  </a:cxn>
                  <a:cxn ang="0">
                    <a:pos x="107" y="113"/>
                  </a:cxn>
                  <a:cxn ang="0">
                    <a:pos x="104" y="83"/>
                  </a:cxn>
                  <a:cxn ang="0">
                    <a:pos x="97" y="67"/>
                  </a:cxn>
                  <a:cxn ang="0">
                    <a:pos x="94" y="47"/>
                  </a:cxn>
                  <a:cxn ang="0">
                    <a:pos x="97" y="20"/>
                  </a:cxn>
                  <a:cxn ang="0">
                    <a:pos x="94" y="0"/>
                  </a:cxn>
                  <a:cxn ang="0">
                    <a:pos x="84" y="23"/>
                  </a:cxn>
                  <a:cxn ang="0">
                    <a:pos x="84" y="53"/>
                  </a:cxn>
                  <a:cxn ang="0">
                    <a:pos x="84" y="77"/>
                  </a:cxn>
                  <a:cxn ang="0">
                    <a:pos x="64" y="107"/>
                  </a:cxn>
                  <a:cxn ang="0">
                    <a:pos x="64" y="107"/>
                  </a:cxn>
                </a:cxnLst>
                <a:rect l="0" t="0" r="r" b="b"/>
                <a:pathLst>
                  <a:path w="108" h="288">
                    <a:moveTo>
                      <a:pt x="64" y="107"/>
                    </a:moveTo>
                    <a:lnTo>
                      <a:pt x="67" y="93"/>
                    </a:lnTo>
                    <a:lnTo>
                      <a:pt x="57" y="67"/>
                    </a:lnTo>
                    <a:lnTo>
                      <a:pt x="57" y="47"/>
                    </a:lnTo>
                    <a:lnTo>
                      <a:pt x="43" y="43"/>
                    </a:lnTo>
                    <a:lnTo>
                      <a:pt x="40" y="60"/>
                    </a:lnTo>
                    <a:lnTo>
                      <a:pt x="23" y="107"/>
                    </a:lnTo>
                    <a:lnTo>
                      <a:pt x="27" y="127"/>
                    </a:lnTo>
                    <a:lnTo>
                      <a:pt x="33" y="157"/>
                    </a:lnTo>
                    <a:lnTo>
                      <a:pt x="27" y="180"/>
                    </a:lnTo>
                    <a:lnTo>
                      <a:pt x="0" y="240"/>
                    </a:lnTo>
                    <a:lnTo>
                      <a:pt x="3" y="253"/>
                    </a:lnTo>
                    <a:lnTo>
                      <a:pt x="3" y="287"/>
                    </a:lnTo>
                    <a:lnTo>
                      <a:pt x="37" y="287"/>
                    </a:lnTo>
                    <a:lnTo>
                      <a:pt x="37" y="277"/>
                    </a:lnTo>
                    <a:lnTo>
                      <a:pt x="40" y="250"/>
                    </a:lnTo>
                    <a:lnTo>
                      <a:pt x="64" y="233"/>
                    </a:lnTo>
                    <a:lnTo>
                      <a:pt x="80" y="213"/>
                    </a:lnTo>
                    <a:lnTo>
                      <a:pt x="94" y="167"/>
                    </a:lnTo>
                    <a:lnTo>
                      <a:pt x="107" y="113"/>
                    </a:lnTo>
                    <a:lnTo>
                      <a:pt x="104" y="83"/>
                    </a:lnTo>
                    <a:lnTo>
                      <a:pt x="97" y="67"/>
                    </a:lnTo>
                    <a:lnTo>
                      <a:pt x="94" y="47"/>
                    </a:lnTo>
                    <a:lnTo>
                      <a:pt x="97" y="20"/>
                    </a:lnTo>
                    <a:lnTo>
                      <a:pt x="94" y="0"/>
                    </a:lnTo>
                    <a:lnTo>
                      <a:pt x="84" y="23"/>
                    </a:lnTo>
                    <a:lnTo>
                      <a:pt x="84" y="53"/>
                    </a:lnTo>
                    <a:lnTo>
                      <a:pt x="84" y="77"/>
                    </a:lnTo>
                    <a:lnTo>
                      <a:pt x="64" y="107"/>
                    </a:lnTo>
                    <a:close/>
                  </a:path>
                </a:pathLst>
              </a:custGeom>
              <a:solidFill>
                <a:srgbClr val="FFF2C1"/>
              </a:solidFill>
              <a:ln w="3175" cap="flat">
                <a:noFill/>
                <a:prstDash val="solid"/>
                <a:round/>
                <a:headEnd/>
                <a:tailEnd/>
              </a:ln>
              <a:effectLst>
                <a:prstShdw prst="shdw17" dist="17961" dir="2700000">
                  <a:srgbClr val="FFF2C1">
                    <a:gamma/>
                    <a:shade val="60000"/>
                    <a:invGamma/>
                  </a:srgbClr>
                </a:prstShdw>
              </a:effectLst>
            </p:spPr>
            <p:txBody>
              <a:bodyPr wrap="none" anchor="ctr">
                <a:spAutoFit/>
              </a:bodyPr>
              <a:lstStyle/>
              <a:p>
                <a:endParaRPr lang="zh-CN" altLang="en-US"/>
              </a:p>
            </p:txBody>
          </p:sp>
          <p:sp>
            <p:nvSpPr>
              <p:cNvPr id="409914" name="Freeform 314"/>
              <p:cNvSpPr>
                <a:spLocks/>
              </p:cNvSpPr>
              <p:nvPr/>
            </p:nvSpPr>
            <p:spPr bwMode="auto">
              <a:xfrm>
                <a:off x="4229" y="2865"/>
                <a:ext cx="6" cy="21"/>
              </a:xfrm>
              <a:custGeom>
                <a:avLst/>
                <a:gdLst/>
                <a:ahLst/>
                <a:cxnLst>
                  <a:cxn ang="0">
                    <a:pos x="10" y="0"/>
                  </a:cxn>
                  <a:cxn ang="0">
                    <a:pos x="7" y="10"/>
                  </a:cxn>
                  <a:cxn ang="0">
                    <a:pos x="3" y="20"/>
                  </a:cxn>
                  <a:cxn ang="0">
                    <a:pos x="0" y="23"/>
                  </a:cxn>
                  <a:cxn ang="0">
                    <a:pos x="0" y="30"/>
                  </a:cxn>
                  <a:cxn ang="0">
                    <a:pos x="0" y="30"/>
                  </a:cxn>
                  <a:cxn ang="0">
                    <a:pos x="10" y="17"/>
                  </a:cxn>
                  <a:cxn ang="0">
                    <a:pos x="10" y="0"/>
                  </a:cxn>
                  <a:cxn ang="0">
                    <a:pos x="10" y="0"/>
                  </a:cxn>
                  <a:cxn ang="0">
                    <a:pos x="10" y="0"/>
                  </a:cxn>
                </a:cxnLst>
                <a:rect l="0" t="0" r="r" b="b"/>
                <a:pathLst>
                  <a:path w="11" h="31">
                    <a:moveTo>
                      <a:pt x="10" y="0"/>
                    </a:moveTo>
                    <a:lnTo>
                      <a:pt x="7" y="10"/>
                    </a:lnTo>
                    <a:lnTo>
                      <a:pt x="3" y="20"/>
                    </a:lnTo>
                    <a:lnTo>
                      <a:pt x="0" y="23"/>
                    </a:lnTo>
                    <a:lnTo>
                      <a:pt x="0" y="30"/>
                    </a:lnTo>
                    <a:lnTo>
                      <a:pt x="10" y="17"/>
                    </a:lnTo>
                    <a:lnTo>
                      <a:pt x="10" y="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15" name="Freeform 315"/>
              <p:cNvSpPr>
                <a:spLocks/>
              </p:cNvSpPr>
              <p:nvPr/>
            </p:nvSpPr>
            <p:spPr bwMode="auto">
              <a:xfrm>
                <a:off x="4229" y="2885"/>
                <a:ext cx="2" cy="17"/>
              </a:xfrm>
              <a:custGeom>
                <a:avLst/>
                <a:gdLst/>
                <a:ahLst/>
                <a:cxnLst>
                  <a:cxn ang="0">
                    <a:pos x="0" y="0"/>
                  </a:cxn>
                  <a:cxn ang="0">
                    <a:pos x="0" y="10"/>
                  </a:cxn>
                  <a:cxn ang="0">
                    <a:pos x="0" y="23"/>
                  </a:cxn>
                  <a:cxn ang="0">
                    <a:pos x="3" y="10"/>
                  </a:cxn>
                  <a:cxn ang="0">
                    <a:pos x="3" y="10"/>
                  </a:cxn>
                  <a:cxn ang="0">
                    <a:pos x="0" y="0"/>
                  </a:cxn>
                  <a:cxn ang="0">
                    <a:pos x="0" y="0"/>
                  </a:cxn>
                  <a:cxn ang="0">
                    <a:pos x="0" y="0"/>
                  </a:cxn>
                </a:cxnLst>
                <a:rect l="0" t="0" r="r" b="b"/>
                <a:pathLst>
                  <a:path w="4" h="24">
                    <a:moveTo>
                      <a:pt x="0" y="0"/>
                    </a:moveTo>
                    <a:lnTo>
                      <a:pt x="0" y="10"/>
                    </a:lnTo>
                    <a:lnTo>
                      <a:pt x="0" y="23"/>
                    </a:lnTo>
                    <a:lnTo>
                      <a:pt x="3" y="10"/>
                    </a:lnTo>
                    <a:lnTo>
                      <a:pt x="0" y="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16" name="Freeform 316"/>
              <p:cNvSpPr>
                <a:spLocks/>
              </p:cNvSpPr>
              <p:nvPr/>
            </p:nvSpPr>
            <p:spPr bwMode="auto">
              <a:xfrm>
                <a:off x="4233" y="2913"/>
                <a:ext cx="17" cy="46"/>
              </a:xfrm>
              <a:custGeom>
                <a:avLst/>
                <a:gdLst/>
                <a:ahLst/>
                <a:cxnLst>
                  <a:cxn ang="0">
                    <a:pos x="10" y="33"/>
                  </a:cxn>
                  <a:cxn ang="0">
                    <a:pos x="10" y="37"/>
                  </a:cxn>
                  <a:cxn ang="0">
                    <a:pos x="6" y="33"/>
                  </a:cxn>
                  <a:cxn ang="0">
                    <a:pos x="6" y="30"/>
                  </a:cxn>
                  <a:cxn ang="0">
                    <a:pos x="6" y="30"/>
                  </a:cxn>
                  <a:cxn ang="0">
                    <a:pos x="3" y="33"/>
                  </a:cxn>
                  <a:cxn ang="0">
                    <a:pos x="0" y="67"/>
                  </a:cxn>
                  <a:cxn ang="0">
                    <a:pos x="27" y="40"/>
                  </a:cxn>
                  <a:cxn ang="0">
                    <a:pos x="3" y="0"/>
                  </a:cxn>
                  <a:cxn ang="0">
                    <a:pos x="3" y="33"/>
                  </a:cxn>
                  <a:cxn ang="0">
                    <a:pos x="6" y="30"/>
                  </a:cxn>
                  <a:cxn ang="0">
                    <a:pos x="6" y="27"/>
                  </a:cxn>
                  <a:cxn ang="0">
                    <a:pos x="6" y="23"/>
                  </a:cxn>
                  <a:cxn ang="0">
                    <a:pos x="10" y="23"/>
                  </a:cxn>
                  <a:cxn ang="0">
                    <a:pos x="10" y="27"/>
                  </a:cxn>
                  <a:cxn ang="0">
                    <a:pos x="13" y="30"/>
                  </a:cxn>
                  <a:cxn ang="0">
                    <a:pos x="13" y="33"/>
                  </a:cxn>
                  <a:cxn ang="0">
                    <a:pos x="10" y="33"/>
                  </a:cxn>
                  <a:cxn ang="0">
                    <a:pos x="10" y="33"/>
                  </a:cxn>
                </a:cxnLst>
                <a:rect l="0" t="0" r="r" b="b"/>
                <a:pathLst>
                  <a:path w="28" h="68">
                    <a:moveTo>
                      <a:pt x="10" y="33"/>
                    </a:moveTo>
                    <a:lnTo>
                      <a:pt x="10" y="37"/>
                    </a:lnTo>
                    <a:lnTo>
                      <a:pt x="6" y="33"/>
                    </a:lnTo>
                    <a:lnTo>
                      <a:pt x="6" y="30"/>
                    </a:lnTo>
                    <a:lnTo>
                      <a:pt x="3" y="33"/>
                    </a:lnTo>
                    <a:lnTo>
                      <a:pt x="0" y="67"/>
                    </a:lnTo>
                    <a:lnTo>
                      <a:pt x="27" y="40"/>
                    </a:lnTo>
                    <a:lnTo>
                      <a:pt x="3" y="0"/>
                    </a:lnTo>
                    <a:lnTo>
                      <a:pt x="3" y="33"/>
                    </a:lnTo>
                    <a:lnTo>
                      <a:pt x="6" y="30"/>
                    </a:lnTo>
                    <a:lnTo>
                      <a:pt x="6" y="27"/>
                    </a:lnTo>
                    <a:lnTo>
                      <a:pt x="6" y="23"/>
                    </a:lnTo>
                    <a:lnTo>
                      <a:pt x="10" y="23"/>
                    </a:lnTo>
                    <a:lnTo>
                      <a:pt x="10" y="27"/>
                    </a:lnTo>
                    <a:lnTo>
                      <a:pt x="13" y="30"/>
                    </a:lnTo>
                    <a:lnTo>
                      <a:pt x="13" y="33"/>
                    </a:lnTo>
                    <a:lnTo>
                      <a:pt x="10" y="33"/>
                    </a:lnTo>
                    <a:close/>
                  </a:path>
                </a:pathLst>
              </a:custGeom>
              <a:solidFill>
                <a:srgbClr val="000000"/>
              </a:solidFill>
              <a:ln w="3175" cap="flat">
                <a:noFill/>
                <a:prstDash val="solid"/>
                <a:round/>
                <a:headEnd/>
                <a:tailEnd/>
              </a:ln>
              <a:effectLst>
                <a:prstShdw prst="shdw17" dist="17961" dir="2700000">
                  <a:srgbClr val="000000">
                    <a:gamma/>
                    <a:shade val="60000"/>
                    <a:invGamma/>
                  </a:srgbClr>
                </a:prstShdw>
              </a:effectLst>
            </p:spPr>
            <p:txBody>
              <a:bodyPr wrap="none" anchor="ctr">
                <a:spAutoFit/>
              </a:bodyPr>
              <a:lstStyle/>
              <a:p>
                <a:endParaRPr lang="zh-CN" altLang="en-US"/>
              </a:p>
            </p:txBody>
          </p:sp>
          <p:sp>
            <p:nvSpPr>
              <p:cNvPr id="409917" name="Freeform 317"/>
              <p:cNvSpPr>
                <a:spLocks/>
              </p:cNvSpPr>
              <p:nvPr/>
            </p:nvSpPr>
            <p:spPr bwMode="auto">
              <a:xfrm>
                <a:off x="4113" y="2741"/>
                <a:ext cx="72" cy="72"/>
              </a:xfrm>
              <a:custGeom>
                <a:avLst/>
                <a:gdLst/>
                <a:ahLst/>
                <a:cxnLst>
                  <a:cxn ang="0">
                    <a:pos x="27" y="60"/>
                  </a:cxn>
                  <a:cxn ang="0">
                    <a:pos x="27" y="63"/>
                  </a:cxn>
                  <a:cxn ang="0">
                    <a:pos x="27" y="67"/>
                  </a:cxn>
                  <a:cxn ang="0">
                    <a:pos x="27" y="73"/>
                  </a:cxn>
                  <a:cxn ang="0">
                    <a:pos x="13" y="73"/>
                  </a:cxn>
                  <a:cxn ang="0">
                    <a:pos x="13" y="73"/>
                  </a:cxn>
                  <a:cxn ang="0">
                    <a:pos x="27" y="80"/>
                  </a:cxn>
                  <a:cxn ang="0">
                    <a:pos x="27" y="90"/>
                  </a:cxn>
                  <a:cxn ang="0">
                    <a:pos x="27" y="93"/>
                  </a:cxn>
                  <a:cxn ang="0">
                    <a:pos x="3" y="97"/>
                  </a:cxn>
                  <a:cxn ang="0">
                    <a:pos x="3" y="97"/>
                  </a:cxn>
                  <a:cxn ang="0">
                    <a:pos x="27" y="103"/>
                  </a:cxn>
                  <a:cxn ang="0">
                    <a:pos x="37" y="103"/>
                  </a:cxn>
                  <a:cxn ang="0">
                    <a:pos x="37" y="97"/>
                  </a:cxn>
                  <a:cxn ang="0">
                    <a:pos x="40" y="97"/>
                  </a:cxn>
                  <a:cxn ang="0">
                    <a:pos x="40" y="93"/>
                  </a:cxn>
                  <a:cxn ang="0">
                    <a:pos x="57" y="97"/>
                  </a:cxn>
                  <a:cxn ang="0">
                    <a:pos x="74" y="100"/>
                  </a:cxn>
                  <a:cxn ang="0">
                    <a:pos x="90" y="103"/>
                  </a:cxn>
                  <a:cxn ang="0">
                    <a:pos x="47" y="87"/>
                  </a:cxn>
                  <a:cxn ang="0">
                    <a:pos x="44" y="63"/>
                  </a:cxn>
                  <a:cxn ang="0">
                    <a:pos x="67" y="67"/>
                  </a:cxn>
                  <a:cxn ang="0">
                    <a:pos x="67" y="67"/>
                  </a:cxn>
                  <a:cxn ang="0">
                    <a:pos x="50" y="57"/>
                  </a:cxn>
                  <a:cxn ang="0">
                    <a:pos x="47" y="57"/>
                  </a:cxn>
                  <a:cxn ang="0">
                    <a:pos x="84" y="63"/>
                  </a:cxn>
                  <a:cxn ang="0">
                    <a:pos x="117" y="73"/>
                  </a:cxn>
                  <a:cxn ang="0">
                    <a:pos x="117" y="73"/>
                  </a:cxn>
                  <a:cxn ang="0">
                    <a:pos x="87" y="60"/>
                  </a:cxn>
                  <a:cxn ang="0">
                    <a:pos x="54" y="50"/>
                  </a:cxn>
                  <a:cxn ang="0">
                    <a:pos x="64" y="47"/>
                  </a:cxn>
                  <a:cxn ang="0">
                    <a:pos x="64" y="47"/>
                  </a:cxn>
                  <a:cxn ang="0">
                    <a:pos x="50" y="37"/>
                  </a:cxn>
                  <a:cxn ang="0">
                    <a:pos x="50" y="30"/>
                  </a:cxn>
                  <a:cxn ang="0">
                    <a:pos x="47" y="23"/>
                  </a:cxn>
                  <a:cxn ang="0">
                    <a:pos x="60" y="17"/>
                  </a:cxn>
                  <a:cxn ang="0">
                    <a:pos x="50" y="10"/>
                  </a:cxn>
                  <a:cxn ang="0">
                    <a:pos x="60" y="7"/>
                  </a:cxn>
                  <a:cxn ang="0">
                    <a:pos x="60" y="7"/>
                  </a:cxn>
                  <a:cxn ang="0">
                    <a:pos x="20" y="0"/>
                  </a:cxn>
                  <a:cxn ang="0">
                    <a:pos x="37" y="20"/>
                  </a:cxn>
                  <a:cxn ang="0">
                    <a:pos x="37" y="30"/>
                  </a:cxn>
                  <a:cxn ang="0">
                    <a:pos x="33" y="33"/>
                  </a:cxn>
                  <a:cxn ang="0">
                    <a:pos x="33" y="37"/>
                  </a:cxn>
                  <a:cxn ang="0">
                    <a:pos x="27" y="37"/>
                  </a:cxn>
                  <a:cxn ang="0">
                    <a:pos x="7" y="30"/>
                  </a:cxn>
                  <a:cxn ang="0">
                    <a:pos x="10" y="30"/>
                  </a:cxn>
                  <a:cxn ang="0">
                    <a:pos x="37" y="50"/>
                  </a:cxn>
                  <a:cxn ang="0">
                    <a:pos x="20" y="50"/>
                  </a:cxn>
                  <a:cxn ang="0">
                    <a:pos x="0" y="40"/>
                  </a:cxn>
                  <a:cxn ang="0">
                    <a:pos x="27" y="60"/>
                  </a:cxn>
                  <a:cxn ang="0">
                    <a:pos x="27" y="60"/>
                  </a:cxn>
                </a:cxnLst>
                <a:rect l="0" t="0" r="r" b="b"/>
                <a:pathLst>
                  <a:path w="118" h="104">
                    <a:moveTo>
                      <a:pt x="27" y="60"/>
                    </a:moveTo>
                    <a:lnTo>
                      <a:pt x="27" y="63"/>
                    </a:lnTo>
                    <a:lnTo>
                      <a:pt x="27" y="67"/>
                    </a:lnTo>
                    <a:lnTo>
                      <a:pt x="27" y="73"/>
                    </a:lnTo>
                    <a:lnTo>
                      <a:pt x="13" y="73"/>
                    </a:lnTo>
                    <a:lnTo>
                      <a:pt x="27" y="80"/>
                    </a:lnTo>
                    <a:lnTo>
                      <a:pt x="27" y="90"/>
                    </a:lnTo>
                    <a:lnTo>
                      <a:pt x="27" y="93"/>
                    </a:lnTo>
                    <a:lnTo>
                      <a:pt x="3" y="97"/>
                    </a:lnTo>
                    <a:lnTo>
                      <a:pt x="27" y="103"/>
                    </a:lnTo>
                    <a:lnTo>
                      <a:pt x="37" y="103"/>
                    </a:lnTo>
                    <a:lnTo>
                      <a:pt x="37" y="97"/>
                    </a:lnTo>
                    <a:lnTo>
                      <a:pt x="40" y="97"/>
                    </a:lnTo>
                    <a:lnTo>
                      <a:pt x="40" y="93"/>
                    </a:lnTo>
                    <a:lnTo>
                      <a:pt x="57" y="97"/>
                    </a:lnTo>
                    <a:lnTo>
                      <a:pt x="74" y="100"/>
                    </a:lnTo>
                    <a:lnTo>
                      <a:pt x="90" y="103"/>
                    </a:lnTo>
                    <a:lnTo>
                      <a:pt x="47" y="87"/>
                    </a:lnTo>
                    <a:lnTo>
                      <a:pt x="44" y="63"/>
                    </a:lnTo>
                    <a:lnTo>
                      <a:pt x="67" y="67"/>
                    </a:lnTo>
                    <a:lnTo>
                      <a:pt x="50" y="57"/>
                    </a:lnTo>
                    <a:lnTo>
                      <a:pt x="47" y="57"/>
                    </a:lnTo>
                    <a:lnTo>
                      <a:pt x="84" y="63"/>
                    </a:lnTo>
                    <a:lnTo>
                      <a:pt x="117" y="73"/>
                    </a:lnTo>
                    <a:lnTo>
                      <a:pt x="87" y="60"/>
                    </a:lnTo>
                    <a:lnTo>
                      <a:pt x="54" y="50"/>
                    </a:lnTo>
                    <a:lnTo>
                      <a:pt x="64" y="47"/>
                    </a:lnTo>
                    <a:lnTo>
                      <a:pt x="50" y="37"/>
                    </a:lnTo>
                    <a:lnTo>
                      <a:pt x="50" y="30"/>
                    </a:lnTo>
                    <a:lnTo>
                      <a:pt x="47" y="23"/>
                    </a:lnTo>
                    <a:lnTo>
                      <a:pt x="60" y="17"/>
                    </a:lnTo>
                    <a:lnTo>
                      <a:pt x="50" y="10"/>
                    </a:lnTo>
                    <a:lnTo>
                      <a:pt x="60" y="7"/>
                    </a:lnTo>
                    <a:lnTo>
                      <a:pt x="20" y="0"/>
                    </a:lnTo>
                    <a:lnTo>
                      <a:pt x="37" y="20"/>
                    </a:lnTo>
                    <a:lnTo>
                      <a:pt x="37" y="30"/>
                    </a:lnTo>
                    <a:lnTo>
                      <a:pt x="33" y="33"/>
                    </a:lnTo>
                    <a:lnTo>
                      <a:pt x="33" y="37"/>
                    </a:lnTo>
                    <a:lnTo>
                      <a:pt x="27" y="37"/>
                    </a:lnTo>
                    <a:lnTo>
                      <a:pt x="7" y="30"/>
                    </a:lnTo>
                    <a:lnTo>
                      <a:pt x="10" y="30"/>
                    </a:lnTo>
                    <a:lnTo>
                      <a:pt x="37" y="50"/>
                    </a:lnTo>
                    <a:lnTo>
                      <a:pt x="20" y="50"/>
                    </a:lnTo>
                    <a:lnTo>
                      <a:pt x="0" y="40"/>
                    </a:lnTo>
                    <a:lnTo>
                      <a:pt x="27" y="6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18" name="Freeform 318"/>
              <p:cNvSpPr>
                <a:spLocks/>
              </p:cNvSpPr>
              <p:nvPr/>
            </p:nvSpPr>
            <p:spPr bwMode="auto">
              <a:xfrm>
                <a:off x="4146" y="2832"/>
                <a:ext cx="13" cy="107"/>
              </a:xfrm>
              <a:custGeom>
                <a:avLst/>
                <a:gdLst/>
                <a:ahLst/>
                <a:cxnLst>
                  <a:cxn ang="0">
                    <a:pos x="16" y="154"/>
                  </a:cxn>
                  <a:cxn ang="0">
                    <a:pos x="20" y="144"/>
                  </a:cxn>
                  <a:cxn ang="0">
                    <a:pos x="20" y="117"/>
                  </a:cxn>
                  <a:cxn ang="0">
                    <a:pos x="20" y="90"/>
                  </a:cxn>
                  <a:cxn ang="0">
                    <a:pos x="16" y="54"/>
                  </a:cxn>
                  <a:cxn ang="0">
                    <a:pos x="10" y="14"/>
                  </a:cxn>
                  <a:cxn ang="0">
                    <a:pos x="10" y="0"/>
                  </a:cxn>
                  <a:cxn ang="0">
                    <a:pos x="6" y="4"/>
                  </a:cxn>
                  <a:cxn ang="0">
                    <a:pos x="0" y="14"/>
                  </a:cxn>
                  <a:cxn ang="0">
                    <a:pos x="10" y="60"/>
                  </a:cxn>
                  <a:cxn ang="0">
                    <a:pos x="16" y="107"/>
                  </a:cxn>
                  <a:cxn ang="0">
                    <a:pos x="16" y="154"/>
                  </a:cxn>
                  <a:cxn ang="0">
                    <a:pos x="16" y="154"/>
                  </a:cxn>
                  <a:cxn ang="0">
                    <a:pos x="16" y="154"/>
                  </a:cxn>
                </a:cxnLst>
                <a:rect l="0" t="0" r="r" b="b"/>
                <a:pathLst>
                  <a:path w="21" h="155">
                    <a:moveTo>
                      <a:pt x="16" y="154"/>
                    </a:moveTo>
                    <a:lnTo>
                      <a:pt x="20" y="144"/>
                    </a:lnTo>
                    <a:lnTo>
                      <a:pt x="20" y="117"/>
                    </a:lnTo>
                    <a:lnTo>
                      <a:pt x="20" y="90"/>
                    </a:lnTo>
                    <a:lnTo>
                      <a:pt x="16" y="54"/>
                    </a:lnTo>
                    <a:lnTo>
                      <a:pt x="10" y="14"/>
                    </a:lnTo>
                    <a:lnTo>
                      <a:pt x="10" y="0"/>
                    </a:lnTo>
                    <a:lnTo>
                      <a:pt x="6" y="4"/>
                    </a:lnTo>
                    <a:lnTo>
                      <a:pt x="0" y="14"/>
                    </a:lnTo>
                    <a:lnTo>
                      <a:pt x="10" y="60"/>
                    </a:lnTo>
                    <a:lnTo>
                      <a:pt x="16" y="107"/>
                    </a:lnTo>
                    <a:lnTo>
                      <a:pt x="16" y="154"/>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19" name="Freeform 319"/>
              <p:cNvSpPr>
                <a:spLocks/>
              </p:cNvSpPr>
              <p:nvPr/>
            </p:nvSpPr>
            <p:spPr bwMode="auto">
              <a:xfrm>
                <a:off x="4146" y="2931"/>
                <a:ext cx="21" cy="85"/>
              </a:xfrm>
              <a:custGeom>
                <a:avLst/>
                <a:gdLst/>
                <a:ahLst/>
                <a:cxnLst>
                  <a:cxn ang="0">
                    <a:pos x="30" y="123"/>
                  </a:cxn>
                  <a:cxn ang="0">
                    <a:pos x="10" y="63"/>
                  </a:cxn>
                  <a:cxn ang="0">
                    <a:pos x="10" y="0"/>
                  </a:cxn>
                  <a:cxn ang="0">
                    <a:pos x="6" y="0"/>
                  </a:cxn>
                  <a:cxn ang="0">
                    <a:pos x="6" y="6"/>
                  </a:cxn>
                  <a:cxn ang="0">
                    <a:pos x="6" y="13"/>
                  </a:cxn>
                  <a:cxn ang="0">
                    <a:pos x="0" y="36"/>
                  </a:cxn>
                  <a:cxn ang="0">
                    <a:pos x="0" y="63"/>
                  </a:cxn>
                  <a:cxn ang="0">
                    <a:pos x="10" y="96"/>
                  </a:cxn>
                  <a:cxn ang="0">
                    <a:pos x="33" y="123"/>
                  </a:cxn>
                  <a:cxn ang="0">
                    <a:pos x="30" y="123"/>
                  </a:cxn>
                  <a:cxn ang="0">
                    <a:pos x="30" y="123"/>
                  </a:cxn>
                </a:cxnLst>
                <a:rect l="0" t="0" r="r" b="b"/>
                <a:pathLst>
                  <a:path w="34" h="124">
                    <a:moveTo>
                      <a:pt x="30" y="123"/>
                    </a:moveTo>
                    <a:lnTo>
                      <a:pt x="10" y="63"/>
                    </a:lnTo>
                    <a:lnTo>
                      <a:pt x="10" y="0"/>
                    </a:lnTo>
                    <a:lnTo>
                      <a:pt x="6" y="0"/>
                    </a:lnTo>
                    <a:lnTo>
                      <a:pt x="6" y="6"/>
                    </a:lnTo>
                    <a:lnTo>
                      <a:pt x="6" y="13"/>
                    </a:lnTo>
                    <a:lnTo>
                      <a:pt x="0" y="36"/>
                    </a:lnTo>
                    <a:lnTo>
                      <a:pt x="0" y="63"/>
                    </a:lnTo>
                    <a:lnTo>
                      <a:pt x="10" y="96"/>
                    </a:lnTo>
                    <a:lnTo>
                      <a:pt x="33" y="123"/>
                    </a:lnTo>
                    <a:lnTo>
                      <a:pt x="30" y="123"/>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20" name="Freeform 320"/>
              <p:cNvSpPr>
                <a:spLocks/>
              </p:cNvSpPr>
              <p:nvPr/>
            </p:nvSpPr>
            <p:spPr bwMode="auto">
              <a:xfrm>
                <a:off x="4205" y="2839"/>
                <a:ext cx="8" cy="33"/>
              </a:xfrm>
              <a:custGeom>
                <a:avLst/>
                <a:gdLst/>
                <a:ahLst/>
                <a:cxnLst>
                  <a:cxn ang="0">
                    <a:pos x="10" y="47"/>
                  </a:cxn>
                  <a:cxn ang="0">
                    <a:pos x="13" y="24"/>
                  </a:cxn>
                  <a:cxn ang="0">
                    <a:pos x="10" y="0"/>
                  </a:cxn>
                  <a:cxn ang="0">
                    <a:pos x="0" y="0"/>
                  </a:cxn>
                  <a:cxn ang="0">
                    <a:pos x="7" y="24"/>
                  </a:cxn>
                  <a:cxn ang="0">
                    <a:pos x="10" y="47"/>
                  </a:cxn>
                  <a:cxn ang="0">
                    <a:pos x="10" y="47"/>
                  </a:cxn>
                  <a:cxn ang="0">
                    <a:pos x="10" y="47"/>
                  </a:cxn>
                </a:cxnLst>
                <a:rect l="0" t="0" r="r" b="b"/>
                <a:pathLst>
                  <a:path w="14" h="48">
                    <a:moveTo>
                      <a:pt x="10" y="47"/>
                    </a:moveTo>
                    <a:lnTo>
                      <a:pt x="13" y="24"/>
                    </a:lnTo>
                    <a:lnTo>
                      <a:pt x="10" y="0"/>
                    </a:lnTo>
                    <a:lnTo>
                      <a:pt x="0" y="0"/>
                    </a:lnTo>
                    <a:lnTo>
                      <a:pt x="7" y="24"/>
                    </a:lnTo>
                    <a:lnTo>
                      <a:pt x="10" y="47"/>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21" name="Freeform 321"/>
              <p:cNvSpPr>
                <a:spLocks/>
              </p:cNvSpPr>
              <p:nvPr/>
            </p:nvSpPr>
            <p:spPr bwMode="auto">
              <a:xfrm>
                <a:off x="4140" y="3260"/>
                <a:ext cx="10" cy="17"/>
              </a:xfrm>
              <a:custGeom>
                <a:avLst/>
                <a:gdLst/>
                <a:ahLst/>
                <a:cxnLst>
                  <a:cxn ang="0">
                    <a:pos x="16" y="0"/>
                  </a:cxn>
                  <a:cxn ang="0">
                    <a:pos x="0" y="10"/>
                  </a:cxn>
                  <a:cxn ang="0">
                    <a:pos x="13" y="23"/>
                  </a:cxn>
                  <a:cxn ang="0">
                    <a:pos x="16" y="0"/>
                  </a:cxn>
                  <a:cxn ang="0">
                    <a:pos x="16" y="0"/>
                  </a:cxn>
                  <a:cxn ang="0">
                    <a:pos x="16" y="0"/>
                  </a:cxn>
                </a:cxnLst>
                <a:rect l="0" t="0" r="r" b="b"/>
                <a:pathLst>
                  <a:path w="17" h="24">
                    <a:moveTo>
                      <a:pt x="16" y="0"/>
                    </a:moveTo>
                    <a:lnTo>
                      <a:pt x="0" y="10"/>
                    </a:lnTo>
                    <a:lnTo>
                      <a:pt x="13" y="23"/>
                    </a:lnTo>
                    <a:lnTo>
                      <a:pt x="16" y="0"/>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22" name="Freeform 322"/>
              <p:cNvSpPr>
                <a:spLocks/>
              </p:cNvSpPr>
              <p:nvPr/>
            </p:nvSpPr>
            <p:spPr bwMode="auto">
              <a:xfrm>
                <a:off x="4237" y="2928"/>
                <a:ext cx="5" cy="11"/>
              </a:xfrm>
              <a:custGeom>
                <a:avLst/>
                <a:gdLst/>
                <a:ahLst/>
                <a:cxnLst>
                  <a:cxn ang="0">
                    <a:pos x="0" y="7"/>
                  </a:cxn>
                  <a:cxn ang="0">
                    <a:pos x="0" y="7"/>
                  </a:cxn>
                  <a:cxn ang="0">
                    <a:pos x="0" y="10"/>
                  </a:cxn>
                  <a:cxn ang="0">
                    <a:pos x="4" y="14"/>
                  </a:cxn>
                  <a:cxn ang="0">
                    <a:pos x="4" y="10"/>
                  </a:cxn>
                  <a:cxn ang="0">
                    <a:pos x="7" y="10"/>
                  </a:cxn>
                  <a:cxn ang="0">
                    <a:pos x="7" y="7"/>
                  </a:cxn>
                  <a:cxn ang="0">
                    <a:pos x="4" y="4"/>
                  </a:cxn>
                  <a:cxn ang="0">
                    <a:pos x="4" y="0"/>
                  </a:cxn>
                  <a:cxn ang="0">
                    <a:pos x="4" y="0"/>
                  </a:cxn>
                  <a:cxn ang="0">
                    <a:pos x="0" y="0"/>
                  </a:cxn>
                  <a:cxn ang="0">
                    <a:pos x="0" y="4"/>
                  </a:cxn>
                  <a:cxn ang="0">
                    <a:pos x="0" y="7"/>
                  </a:cxn>
                  <a:cxn ang="0">
                    <a:pos x="0" y="7"/>
                  </a:cxn>
                </a:cxnLst>
                <a:rect l="0" t="0" r="r" b="b"/>
                <a:pathLst>
                  <a:path w="8" h="15">
                    <a:moveTo>
                      <a:pt x="0" y="7"/>
                    </a:moveTo>
                    <a:lnTo>
                      <a:pt x="0" y="7"/>
                    </a:lnTo>
                    <a:lnTo>
                      <a:pt x="0" y="10"/>
                    </a:lnTo>
                    <a:lnTo>
                      <a:pt x="4" y="14"/>
                    </a:lnTo>
                    <a:lnTo>
                      <a:pt x="4" y="10"/>
                    </a:lnTo>
                    <a:lnTo>
                      <a:pt x="7" y="10"/>
                    </a:lnTo>
                    <a:lnTo>
                      <a:pt x="7" y="7"/>
                    </a:lnTo>
                    <a:lnTo>
                      <a:pt x="4" y="4"/>
                    </a:lnTo>
                    <a:lnTo>
                      <a:pt x="4" y="0"/>
                    </a:lnTo>
                    <a:lnTo>
                      <a:pt x="0" y="0"/>
                    </a:lnTo>
                    <a:lnTo>
                      <a:pt x="0" y="4"/>
                    </a:lnTo>
                    <a:lnTo>
                      <a:pt x="0" y="7"/>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sp>
            <p:nvSpPr>
              <p:cNvPr id="409923" name="Freeform 323"/>
              <p:cNvSpPr>
                <a:spLocks/>
              </p:cNvSpPr>
              <p:nvPr/>
            </p:nvSpPr>
            <p:spPr bwMode="auto">
              <a:xfrm>
                <a:off x="4237" y="2928"/>
                <a:ext cx="5" cy="11"/>
              </a:xfrm>
              <a:custGeom>
                <a:avLst/>
                <a:gdLst/>
                <a:ahLst/>
                <a:cxnLst>
                  <a:cxn ang="0">
                    <a:pos x="0" y="7"/>
                  </a:cxn>
                  <a:cxn ang="0">
                    <a:pos x="0" y="10"/>
                  </a:cxn>
                  <a:cxn ang="0">
                    <a:pos x="4" y="14"/>
                  </a:cxn>
                  <a:cxn ang="0">
                    <a:pos x="4" y="10"/>
                  </a:cxn>
                  <a:cxn ang="0">
                    <a:pos x="7" y="10"/>
                  </a:cxn>
                  <a:cxn ang="0">
                    <a:pos x="7" y="7"/>
                  </a:cxn>
                  <a:cxn ang="0">
                    <a:pos x="4" y="4"/>
                  </a:cxn>
                  <a:cxn ang="0">
                    <a:pos x="4" y="0"/>
                  </a:cxn>
                  <a:cxn ang="0">
                    <a:pos x="0" y="0"/>
                  </a:cxn>
                  <a:cxn ang="0">
                    <a:pos x="0" y="4"/>
                  </a:cxn>
                  <a:cxn ang="0">
                    <a:pos x="0" y="7"/>
                  </a:cxn>
                </a:cxnLst>
                <a:rect l="0" t="0" r="r" b="b"/>
                <a:pathLst>
                  <a:path w="8" h="15">
                    <a:moveTo>
                      <a:pt x="0" y="7"/>
                    </a:moveTo>
                    <a:lnTo>
                      <a:pt x="0" y="10"/>
                    </a:lnTo>
                    <a:lnTo>
                      <a:pt x="4" y="14"/>
                    </a:lnTo>
                    <a:lnTo>
                      <a:pt x="4" y="10"/>
                    </a:lnTo>
                    <a:lnTo>
                      <a:pt x="7" y="10"/>
                    </a:lnTo>
                    <a:lnTo>
                      <a:pt x="7" y="7"/>
                    </a:lnTo>
                    <a:lnTo>
                      <a:pt x="4" y="4"/>
                    </a:lnTo>
                    <a:lnTo>
                      <a:pt x="4" y="0"/>
                    </a:lnTo>
                    <a:lnTo>
                      <a:pt x="0" y="0"/>
                    </a:lnTo>
                    <a:lnTo>
                      <a:pt x="0" y="4"/>
                    </a:lnTo>
                    <a:lnTo>
                      <a:pt x="0" y="7"/>
                    </a:lnTo>
                    <a:close/>
                  </a:path>
                </a:pathLst>
              </a:custGeom>
              <a:solidFill>
                <a:srgbClr val="FFFFFF"/>
              </a:solidFill>
              <a:ln w="3175" cap="flat">
                <a:noFill/>
                <a:prstDash val="solid"/>
                <a:round/>
                <a:headEnd/>
                <a:tailEnd/>
              </a:ln>
              <a:effectLst>
                <a:prstShdw prst="shdw17" dist="17961" dir="2700000">
                  <a:srgbClr val="FFFFFF">
                    <a:gamma/>
                    <a:shade val="60000"/>
                    <a:invGamma/>
                  </a:srgbClr>
                </a:prstShdw>
              </a:effectLst>
            </p:spPr>
            <p:txBody>
              <a:bodyPr wrap="none" anchor="ctr">
                <a:spAutoFit/>
              </a:bodyPr>
              <a:lstStyle/>
              <a:p>
                <a:endParaRPr lang="zh-CN" altLang="en-US"/>
              </a:p>
            </p:txBody>
          </p:sp>
        </p:grpSp>
        <p:grpSp>
          <p:nvGrpSpPr>
            <p:cNvPr id="10" name="Group 330"/>
            <p:cNvGrpSpPr>
              <a:grpSpLocks/>
            </p:cNvGrpSpPr>
            <p:nvPr/>
          </p:nvGrpSpPr>
          <p:grpSpPr bwMode="auto">
            <a:xfrm>
              <a:off x="4967" y="2704"/>
              <a:ext cx="363" cy="317"/>
              <a:chOff x="4740" y="2568"/>
              <a:chExt cx="408" cy="454"/>
            </a:xfrm>
          </p:grpSpPr>
          <p:sp>
            <p:nvSpPr>
              <p:cNvPr id="409927" name="Line 327"/>
              <p:cNvSpPr>
                <a:spLocks noChangeShapeType="1"/>
              </p:cNvSpPr>
              <p:nvPr/>
            </p:nvSpPr>
            <p:spPr bwMode="auto">
              <a:xfrm flipV="1">
                <a:off x="4740" y="2795"/>
                <a:ext cx="181" cy="227"/>
              </a:xfrm>
              <a:prstGeom prst="line">
                <a:avLst/>
              </a:prstGeom>
              <a:noFill/>
              <a:ln w="9525">
                <a:solidFill>
                  <a:srgbClr val="969696"/>
                </a:solidFill>
                <a:round/>
                <a:headEnd/>
                <a:tailEnd/>
              </a:ln>
              <a:effectLst>
                <a:prstShdw prst="shdw17" dist="17961" dir="2700000">
                  <a:srgbClr val="969696">
                    <a:gamma/>
                    <a:shade val="60000"/>
                    <a:invGamma/>
                  </a:srgbClr>
                </a:prstShdw>
              </a:effectLst>
            </p:spPr>
            <p:txBody>
              <a:bodyPr anchor="b"/>
              <a:lstStyle/>
              <a:p>
                <a:endParaRPr lang="zh-CN" altLang="en-US"/>
              </a:p>
            </p:txBody>
          </p:sp>
          <p:sp>
            <p:nvSpPr>
              <p:cNvPr id="409928" name="Line 328"/>
              <p:cNvSpPr>
                <a:spLocks noChangeShapeType="1"/>
              </p:cNvSpPr>
              <p:nvPr/>
            </p:nvSpPr>
            <p:spPr bwMode="auto">
              <a:xfrm flipH="1">
                <a:off x="4876" y="2795"/>
                <a:ext cx="45" cy="136"/>
              </a:xfrm>
              <a:prstGeom prst="line">
                <a:avLst/>
              </a:prstGeom>
              <a:noFill/>
              <a:ln w="9525">
                <a:solidFill>
                  <a:srgbClr val="969696"/>
                </a:solidFill>
                <a:round/>
                <a:headEnd/>
                <a:tailEnd/>
              </a:ln>
              <a:effectLst>
                <a:prstShdw prst="shdw17" dist="17961" dir="2700000">
                  <a:srgbClr val="969696">
                    <a:gamma/>
                    <a:shade val="60000"/>
                    <a:invGamma/>
                  </a:srgbClr>
                </a:prstShdw>
              </a:effectLst>
            </p:spPr>
            <p:txBody>
              <a:bodyPr anchor="b"/>
              <a:lstStyle/>
              <a:p>
                <a:endParaRPr lang="zh-CN" altLang="en-US"/>
              </a:p>
            </p:txBody>
          </p:sp>
          <p:sp>
            <p:nvSpPr>
              <p:cNvPr id="409929" name="Line 329"/>
              <p:cNvSpPr>
                <a:spLocks noChangeShapeType="1"/>
              </p:cNvSpPr>
              <p:nvPr/>
            </p:nvSpPr>
            <p:spPr bwMode="auto">
              <a:xfrm flipV="1">
                <a:off x="4876" y="2568"/>
                <a:ext cx="272" cy="363"/>
              </a:xfrm>
              <a:prstGeom prst="line">
                <a:avLst/>
              </a:prstGeom>
              <a:noFill/>
              <a:ln w="9525">
                <a:solidFill>
                  <a:srgbClr val="969696"/>
                </a:solidFill>
                <a:round/>
                <a:headEnd/>
                <a:tailEnd type="triangle" w="med" len="med"/>
              </a:ln>
              <a:effectLst>
                <a:prstShdw prst="shdw17" dist="17961" dir="2700000">
                  <a:srgbClr val="969696">
                    <a:gamma/>
                    <a:shade val="60000"/>
                    <a:invGamma/>
                  </a:srgbClr>
                </a:prstShdw>
              </a:effectLst>
            </p:spPr>
            <p:txBody>
              <a:bodyPr anchor="b"/>
              <a:lstStyle/>
              <a:p>
                <a:endParaRPr lang="zh-CN" alt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1142976" y="0"/>
            <a:ext cx="7165975" cy="768350"/>
          </a:xfrm>
        </p:spPr>
        <p:txBody>
          <a:bodyPr/>
          <a:lstStyle/>
          <a:p>
            <a:r>
              <a:rPr lang="zh-CN" altLang="en-US" dirty="0" smtClean="0"/>
              <a:t>用三次握手建立 </a:t>
            </a:r>
            <a:r>
              <a:rPr lang="en-US" altLang="zh-CN" dirty="0" smtClean="0"/>
              <a:t>TCP </a:t>
            </a:r>
            <a:r>
              <a:rPr lang="zh-CN" altLang="en-US" dirty="0" smtClean="0"/>
              <a:t>连接 </a:t>
            </a:r>
          </a:p>
        </p:txBody>
      </p:sp>
      <p:grpSp>
        <p:nvGrpSpPr>
          <p:cNvPr id="2" name="Group 21"/>
          <p:cNvGrpSpPr>
            <a:grpSpLocks/>
          </p:cNvGrpSpPr>
          <p:nvPr/>
        </p:nvGrpSpPr>
        <p:grpSpPr bwMode="auto">
          <a:xfrm>
            <a:off x="2019300" y="3756025"/>
            <a:ext cx="4752975" cy="420688"/>
            <a:chOff x="1272" y="2366"/>
            <a:chExt cx="2994" cy="265"/>
          </a:xfrm>
        </p:grpSpPr>
        <p:sp>
          <p:nvSpPr>
            <p:cNvPr id="46099" name="Line 5"/>
            <p:cNvSpPr>
              <a:spLocks noChangeShapeType="1"/>
            </p:cNvSpPr>
            <p:nvPr/>
          </p:nvSpPr>
          <p:spPr bwMode="auto">
            <a:xfrm>
              <a:off x="1272" y="2631"/>
              <a:ext cx="2994" cy="0"/>
            </a:xfrm>
            <a:prstGeom prst="line">
              <a:avLst/>
            </a:prstGeom>
            <a:noFill/>
            <a:ln w="28575">
              <a:solidFill>
                <a:srgbClr val="333399"/>
              </a:solidFill>
              <a:round/>
              <a:headEnd/>
              <a:tailEnd type="triangle" w="med" len="lg"/>
            </a:ln>
          </p:spPr>
          <p:txBody>
            <a:bodyPr wrap="none" anchor="ctr"/>
            <a:lstStyle/>
            <a:p>
              <a:endParaRPr lang="zh-CN" altLang="en-US"/>
            </a:p>
          </p:txBody>
        </p:sp>
        <p:sp>
          <p:nvSpPr>
            <p:cNvPr id="46100" name="Rectangle 6"/>
            <p:cNvSpPr>
              <a:spLocks noChangeArrowheads="1"/>
            </p:cNvSpPr>
            <p:nvPr/>
          </p:nvSpPr>
          <p:spPr bwMode="auto">
            <a:xfrm>
              <a:off x="2117" y="2366"/>
              <a:ext cx="1131"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SYN, SEQ = x</a:t>
              </a:r>
            </a:p>
          </p:txBody>
        </p:sp>
      </p:grpSp>
      <p:sp>
        <p:nvSpPr>
          <p:cNvPr id="46084" name="Rectangle 7"/>
          <p:cNvSpPr>
            <a:spLocks noChangeArrowheads="1"/>
          </p:cNvSpPr>
          <p:nvPr/>
        </p:nvSpPr>
        <p:spPr bwMode="auto">
          <a:xfrm>
            <a:off x="6289675" y="2171700"/>
            <a:ext cx="928688"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主机 </a:t>
            </a:r>
            <a:r>
              <a:rPr kumimoji="1" lang="en-US" altLang="zh-CN" sz="2000">
                <a:solidFill>
                  <a:srgbClr val="333399"/>
                </a:solidFill>
                <a:latin typeface="Arial" charset="0"/>
                <a:ea typeface="黑体" pitchFamily="2" charset="-122"/>
              </a:rPr>
              <a:t>B</a:t>
            </a:r>
          </a:p>
        </p:txBody>
      </p:sp>
      <p:grpSp>
        <p:nvGrpSpPr>
          <p:cNvPr id="3" name="Group 22"/>
          <p:cNvGrpSpPr>
            <a:grpSpLocks/>
          </p:cNvGrpSpPr>
          <p:nvPr/>
        </p:nvGrpSpPr>
        <p:grpSpPr bwMode="auto">
          <a:xfrm>
            <a:off x="2039938" y="4365625"/>
            <a:ext cx="4754562" cy="400050"/>
            <a:chOff x="1285" y="2750"/>
            <a:chExt cx="2995" cy="252"/>
          </a:xfrm>
        </p:grpSpPr>
        <p:sp>
          <p:nvSpPr>
            <p:cNvPr id="46097" name="Line 8"/>
            <p:cNvSpPr>
              <a:spLocks noChangeShapeType="1"/>
            </p:cNvSpPr>
            <p:nvPr/>
          </p:nvSpPr>
          <p:spPr bwMode="auto">
            <a:xfrm rot="13037" flipH="1">
              <a:off x="1285" y="3000"/>
              <a:ext cx="2995" cy="2"/>
            </a:xfrm>
            <a:prstGeom prst="line">
              <a:avLst/>
            </a:prstGeom>
            <a:noFill/>
            <a:ln w="28575">
              <a:solidFill>
                <a:schemeClr val="hlink"/>
              </a:solidFill>
              <a:round/>
              <a:headEnd/>
              <a:tailEnd type="triangle" w="med" len="lg"/>
            </a:ln>
          </p:spPr>
          <p:txBody>
            <a:bodyPr wrap="none" anchor="ctr"/>
            <a:lstStyle/>
            <a:p>
              <a:endParaRPr lang="zh-CN" altLang="en-US"/>
            </a:p>
          </p:txBody>
        </p:sp>
        <p:sp>
          <p:nvSpPr>
            <p:cNvPr id="46098" name="Rectangle 9"/>
            <p:cNvSpPr>
              <a:spLocks noChangeArrowheads="1"/>
            </p:cNvSpPr>
            <p:nvPr/>
          </p:nvSpPr>
          <p:spPr bwMode="auto">
            <a:xfrm rot="470" flipH="1">
              <a:off x="1565" y="2750"/>
              <a:ext cx="2449" cy="24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SYN, ACK, SEQ = y, ACK= x </a:t>
              </a:r>
              <a:r>
                <a:rPr kumimoji="1" lang="en-US" altLang="zh-CN" sz="2000" b="1">
                  <a:solidFill>
                    <a:srgbClr val="333399"/>
                  </a:solidFill>
                  <a:latin typeface="Arial" charset="0"/>
                  <a:ea typeface="黑体" pitchFamily="2" charset="-122"/>
                  <a:sym typeface="Symbol" pitchFamily="18" charset="2"/>
                </a:rPr>
                <a:t></a:t>
              </a:r>
              <a:r>
                <a:rPr kumimoji="1" lang="en-US" altLang="zh-CN" sz="2000">
                  <a:solidFill>
                    <a:srgbClr val="333399"/>
                  </a:solidFill>
                  <a:latin typeface="Arial" charset="0"/>
                  <a:ea typeface="黑体" pitchFamily="2" charset="-122"/>
                  <a:sym typeface="Symbol" pitchFamily="18" charset="2"/>
                </a:rPr>
                <a:t> 1</a:t>
              </a:r>
              <a:endParaRPr kumimoji="1" lang="en-US" altLang="zh-CN" sz="2000">
                <a:solidFill>
                  <a:srgbClr val="333399"/>
                </a:solidFill>
                <a:latin typeface="Arial" charset="0"/>
                <a:ea typeface="黑体" pitchFamily="2" charset="-122"/>
              </a:endParaRPr>
            </a:p>
          </p:txBody>
        </p:sp>
      </p:grpSp>
      <p:grpSp>
        <p:nvGrpSpPr>
          <p:cNvPr id="4" name="Group 23"/>
          <p:cNvGrpSpPr>
            <a:grpSpLocks/>
          </p:cNvGrpSpPr>
          <p:nvPr/>
        </p:nvGrpSpPr>
        <p:grpSpPr bwMode="auto">
          <a:xfrm>
            <a:off x="2039938" y="4978400"/>
            <a:ext cx="4754562" cy="395288"/>
            <a:chOff x="1285" y="3136"/>
            <a:chExt cx="2995" cy="249"/>
          </a:xfrm>
        </p:grpSpPr>
        <p:sp>
          <p:nvSpPr>
            <p:cNvPr id="46095" name="Line 10"/>
            <p:cNvSpPr>
              <a:spLocks noChangeShapeType="1"/>
            </p:cNvSpPr>
            <p:nvPr/>
          </p:nvSpPr>
          <p:spPr bwMode="auto">
            <a:xfrm>
              <a:off x="1285" y="3383"/>
              <a:ext cx="2995" cy="0"/>
            </a:xfrm>
            <a:prstGeom prst="line">
              <a:avLst/>
            </a:prstGeom>
            <a:noFill/>
            <a:ln w="28575">
              <a:solidFill>
                <a:srgbClr val="333399"/>
              </a:solidFill>
              <a:round/>
              <a:headEnd/>
              <a:tailEnd type="triangle" w="med" len="lg"/>
            </a:ln>
          </p:spPr>
          <p:txBody>
            <a:bodyPr wrap="none" anchor="ctr"/>
            <a:lstStyle/>
            <a:p>
              <a:endParaRPr lang="zh-CN" altLang="en-US"/>
            </a:p>
          </p:txBody>
        </p:sp>
        <p:sp>
          <p:nvSpPr>
            <p:cNvPr id="46096" name="Rectangle 11"/>
            <p:cNvSpPr>
              <a:spLocks noChangeArrowheads="1"/>
            </p:cNvSpPr>
            <p:nvPr/>
          </p:nvSpPr>
          <p:spPr bwMode="auto">
            <a:xfrm>
              <a:off x="1610" y="3136"/>
              <a:ext cx="2344" cy="249"/>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ACK, SEQ = x + 1, ACK = y </a:t>
              </a:r>
              <a:r>
                <a:rPr kumimoji="1" lang="en-US" altLang="zh-CN" sz="2000" b="1">
                  <a:solidFill>
                    <a:srgbClr val="333399"/>
                  </a:solidFill>
                  <a:latin typeface="Arial" charset="0"/>
                  <a:ea typeface="黑体" pitchFamily="2" charset="-122"/>
                  <a:sym typeface="Symbol" pitchFamily="18" charset="2"/>
                </a:rPr>
                <a:t></a:t>
              </a:r>
              <a:r>
                <a:rPr kumimoji="1" lang="en-US" altLang="zh-CN" sz="2000">
                  <a:solidFill>
                    <a:srgbClr val="333399"/>
                  </a:solidFill>
                  <a:latin typeface="Arial" charset="0"/>
                  <a:ea typeface="黑体" pitchFamily="2" charset="-122"/>
                  <a:sym typeface="Symbol" pitchFamily="18" charset="2"/>
                </a:rPr>
                <a:t> 1</a:t>
              </a:r>
            </a:p>
          </p:txBody>
        </p:sp>
      </p:grpSp>
      <p:sp>
        <p:nvSpPr>
          <p:cNvPr id="46087" name="Rectangle 12"/>
          <p:cNvSpPr>
            <a:spLocks noChangeArrowheads="1"/>
          </p:cNvSpPr>
          <p:nvPr/>
        </p:nvSpPr>
        <p:spPr bwMode="auto">
          <a:xfrm>
            <a:off x="6127750" y="3362325"/>
            <a:ext cx="1196975" cy="392113"/>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被动打开</a:t>
            </a:r>
          </a:p>
        </p:txBody>
      </p:sp>
      <p:sp>
        <p:nvSpPr>
          <p:cNvPr id="46088" name="Rectangle 13"/>
          <p:cNvSpPr>
            <a:spLocks noChangeArrowheads="1"/>
          </p:cNvSpPr>
          <p:nvPr/>
        </p:nvSpPr>
        <p:spPr bwMode="auto">
          <a:xfrm>
            <a:off x="1311275" y="3362325"/>
            <a:ext cx="1196975" cy="392113"/>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主动打开</a:t>
            </a:r>
          </a:p>
        </p:txBody>
      </p:sp>
      <p:sp>
        <p:nvSpPr>
          <p:cNvPr id="558094" name="Rectangle 14"/>
          <p:cNvSpPr>
            <a:spLocks noChangeArrowheads="1"/>
          </p:cNvSpPr>
          <p:nvPr/>
        </p:nvSpPr>
        <p:spPr bwMode="auto">
          <a:xfrm>
            <a:off x="6823075" y="4471988"/>
            <a:ext cx="690563"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确认</a:t>
            </a:r>
          </a:p>
        </p:txBody>
      </p:sp>
      <p:sp>
        <p:nvSpPr>
          <p:cNvPr id="558095" name="Rectangle 15"/>
          <p:cNvSpPr>
            <a:spLocks noChangeArrowheads="1"/>
          </p:cNvSpPr>
          <p:nvPr/>
        </p:nvSpPr>
        <p:spPr bwMode="auto">
          <a:xfrm>
            <a:off x="1344613" y="5094288"/>
            <a:ext cx="6889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确认</a:t>
            </a:r>
          </a:p>
        </p:txBody>
      </p:sp>
      <p:pic>
        <p:nvPicPr>
          <p:cNvPr id="46091" name="Picture 16"/>
          <p:cNvPicPr>
            <a:picLocks noChangeArrowheads="1"/>
          </p:cNvPicPr>
          <p:nvPr/>
        </p:nvPicPr>
        <p:blipFill>
          <a:blip r:embed="rId2"/>
          <a:srcRect/>
          <a:stretch>
            <a:fillRect/>
          </a:stretch>
        </p:blipFill>
        <p:spPr bwMode="auto">
          <a:xfrm>
            <a:off x="1604963" y="2522538"/>
            <a:ext cx="760412" cy="819150"/>
          </a:xfrm>
          <a:prstGeom prst="rect">
            <a:avLst/>
          </a:prstGeom>
          <a:noFill/>
          <a:ln w="9525">
            <a:noFill/>
            <a:miter lim="800000"/>
            <a:headEnd/>
            <a:tailEnd/>
          </a:ln>
        </p:spPr>
      </p:pic>
      <p:pic>
        <p:nvPicPr>
          <p:cNvPr id="46092" name="Picture 17"/>
          <p:cNvPicPr>
            <a:picLocks noChangeArrowheads="1"/>
          </p:cNvPicPr>
          <p:nvPr/>
        </p:nvPicPr>
        <p:blipFill>
          <a:blip r:embed="rId2"/>
          <a:srcRect/>
          <a:stretch>
            <a:fillRect/>
          </a:stretch>
        </p:blipFill>
        <p:spPr bwMode="auto">
          <a:xfrm>
            <a:off x="6324600" y="2522538"/>
            <a:ext cx="760413" cy="819150"/>
          </a:xfrm>
          <a:prstGeom prst="rect">
            <a:avLst/>
          </a:prstGeom>
          <a:noFill/>
          <a:ln w="9525">
            <a:noFill/>
            <a:miter lim="800000"/>
            <a:headEnd/>
            <a:tailEnd/>
          </a:ln>
        </p:spPr>
      </p:pic>
      <p:sp>
        <p:nvSpPr>
          <p:cNvPr id="46093" name="Rectangle 18"/>
          <p:cNvSpPr>
            <a:spLocks noChangeArrowheads="1"/>
          </p:cNvSpPr>
          <p:nvPr/>
        </p:nvSpPr>
        <p:spPr bwMode="auto">
          <a:xfrm>
            <a:off x="1476375" y="2152650"/>
            <a:ext cx="928688"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主机 </a:t>
            </a:r>
            <a:r>
              <a:rPr kumimoji="1" lang="en-US" altLang="zh-CN" sz="2000">
                <a:solidFill>
                  <a:srgbClr val="333399"/>
                </a:solidFill>
                <a:latin typeface="Arial" charset="0"/>
                <a:ea typeface="黑体" pitchFamily="2" charset="-122"/>
              </a:rPr>
              <a:t>A</a:t>
            </a:r>
          </a:p>
        </p:txBody>
      </p:sp>
      <p:sp>
        <p:nvSpPr>
          <p:cNvPr id="558099" name="Rectangle 19"/>
          <p:cNvSpPr>
            <a:spLocks noChangeArrowheads="1"/>
          </p:cNvSpPr>
          <p:nvPr/>
        </p:nvSpPr>
        <p:spPr bwMode="auto">
          <a:xfrm>
            <a:off x="827088" y="3876675"/>
            <a:ext cx="1196975" cy="393700"/>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连接请求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94"/>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nodeType="after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8095"/>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nodeType="after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4" grpId="0"/>
      <p:bldP spid="558095" grpId="0"/>
      <p:bldP spid="5580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1142976" y="0"/>
            <a:ext cx="7165975" cy="768350"/>
          </a:xfrm>
        </p:spPr>
        <p:txBody>
          <a:bodyPr/>
          <a:lstStyle/>
          <a:p>
            <a:r>
              <a:rPr lang="zh-CN" altLang="en-US" dirty="0" smtClean="0"/>
              <a:t>用四次握手结束 </a:t>
            </a:r>
            <a:r>
              <a:rPr lang="en-US" altLang="zh-CN" dirty="0" smtClean="0"/>
              <a:t>TCP </a:t>
            </a:r>
            <a:r>
              <a:rPr lang="zh-CN" altLang="en-US" dirty="0" smtClean="0"/>
              <a:t>连接 </a:t>
            </a:r>
          </a:p>
        </p:txBody>
      </p:sp>
      <p:graphicFrame>
        <p:nvGraphicFramePr>
          <p:cNvPr id="1026" name="Object 2"/>
          <p:cNvGraphicFramePr>
            <a:graphicFrameLocks noGrp="1" noChangeAspect="1"/>
          </p:cNvGraphicFramePr>
          <p:nvPr/>
        </p:nvGraphicFramePr>
        <p:xfrm>
          <a:off x="1357290" y="1214422"/>
          <a:ext cx="6286544" cy="4659955"/>
        </p:xfrm>
        <a:graphic>
          <a:graphicData uri="http://schemas.openxmlformats.org/presentationml/2006/ole">
            <mc:AlternateContent xmlns:mc="http://schemas.openxmlformats.org/markup-compatibility/2006">
              <mc:Choice xmlns:v="urn:schemas-microsoft-com:vml" Requires="v">
                <p:oleObj spid="_x0000_s1027" name="Visio" r:id="rId3" imgW="3946246" imgH="2926080" progId="">
                  <p:embed/>
                </p:oleObj>
              </mc:Choice>
              <mc:Fallback>
                <p:oleObj name="Visio" r:id="rId3" imgW="3946246" imgH="2926080" progId="">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1214422"/>
                        <a:ext cx="6286544" cy="465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8596" y="0"/>
            <a:ext cx="8229600" cy="857232"/>
          </a:xfrm>
        </p:spPr>
        <p:txBody>
          <a:bodyPr/>
          <a:lstStyle/>
          <a:p>
            <a:r>
              <a:rPr lang="zh-CN" altLang="en-US" dirty="0" smtClean="0"/>
              <a:t>端口的概念</a:t>
            </a:r>
          </a:p>
        </p:txBody>
      </p:sp>
      <p:sp>
        <p:nvSpPr>
          <p:cNvPr id="142339" name="Rectangle 3"/>
          <p:cNvSpPr>
            <a:spLocks noGrp="1" noChangeArrowheads="1"/>
          </p:cNvSpPr>
          <p:nvPr>
            <p:ph type="body" idx="1"/>
          </p:nvPr>
        </p:nvSpPr>
        <p:spPr>
          <a:xfrm>
            <a:off x="539750" y="1844675"/>
            <a:ext cx="8275638" cy="4752975"/>
          </a:xfrm>
        </p:spPr>
        <p:txBody>
          <a:bodyPr/>
          <a:lstStyle/>
          <a:p>
            <a:r>
              <a:rPr lang="zh-CN" altLang="en-US" sz="2800" dirty="0" smtClean="0"/>
              <a:t>端口就是运输层服务访问点</a:t>
            </a:r>
            <a:r>
              <a:rPr lang="en-US" altLang="zh-CN" sz="2800" dirty="0" smtClean="0"/>
              <a:t>(TSAP)</a:t>
            </a:r>
            <a:r>
              <a:rPr lang="zh-CN" altLang="en-US" sz="2800" dirty="0" smtClean="0"/>
              <a:t>。</a:t>
            </a:r>
          </a:p>
          <a:p>
            <a:r>
              <a:rPr lang="zh-CN" altLang="en-US" sz="2800" dirty="0" smtClean="0"/>
              <a:t>端口的作用就是让应用层的各种应用进程都能将其数据通过端口向下交付给运输层，以及让运输层知道应当将其报文段中的数据向上通过端口交付给应用层相应的进程。</a:t>
            </a:r>
          </a:p>
          <a:p>
            <a:r>
              <a:rPr lang="zh-CN" altLang="en-US" sz="2800" dirty="0" smtClean="0"/>
              <a:t>从这个意义上讲，端口是用来标志应用层的进程。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4067175" y="101600"/>
            <a:ext cx="3455988" cy="519113"/>
          </a:xfrm>
          <a:prstGeom prst="rect">
            <a:avLst/>
          </a:prstGeom>
          <a:noFill/>
          <a:ln w="9525">
            <a:noFill/>
            <a:miter lim="800000"/>
            <a:headEnd/>
            <a:tailEnd/>
          </a:ln>
          <a:effectLst/>
        </p:spPr>
        <p:txBody>
          <a:bodyPr>
            <a:spAutoFit/>
          </a:bodyPr>
          <a:lstStyle/>
          <a:p>
            <a:r>
              <a:rPr lang="en-US" altLang="zh-CN" sz="2800" b="1"/>
              <a:t>IP</a:t>
            </a:r>
            <a:r>
              <a:rPr lang="zh-CN" altLang="en-US" sz="2800" b="1"/>
              <a:t>地址结构</a:t>
            </a:r>
            <a:endParaRPr lang="zh-CN" altLang="en-US" sz="2000" b="1"/>
          </a:p>
        </p:txBody>
      </p:sp>
      <p:sp>
        <p:nvSpPr>
          <p:cNvPr id="87043" name="Line 3"/>
          <p:cNvSpPr>
            <a:spLocks noChangeShapeType="1"/>
          </p:cNvSpPr>
          <p:nvPr/>
        </p:nvSpPr>
        <p:spPr bwMode="auto">
          <a:xfrm>
            <a:off x="4570413" y="2225675"/>
            <a:ext cx="0" cy="0"/>
          </a:xfrm>
          <a:prstGeom prst="line">
            <a:avLst/>
          </a:prstGeom>
          <a:noFill/>
          <a:ln w="12700" cap="rnd">
            <a:solidFill>
              <a:srgbClr val="000000"/>
            </a:solidFill>
            <a:round/>
            <a:headEnd/>
            <a:tailEnd/>
          </a:ln>
          <a:effectLst/>
        </p:spPr>
        <p:txBody>
          <a:bodyPr/>
          <a:lstStyle/>
          <a:p>
            <a:endParaRPr lang="zh-CN" altLang="en-US"/>
          </a:p>
        </p:txBody>
      </p:sp>
      <p:sp>
        <p:nvSpPr>
          <p:cNvPr id="87044" name="Rectangle 4"/>
          <p:cNvSpPr>
            <a:spLocks noChangeArrowheads="1"/>
          </p:cNvSpPr>
          <p:nvPr/>
        </p:nvSpPr>
        <p:spPr bwMode="auto">
          <a:xfrm>
            <a:off x="1403350" y="3462338"/>
            <a:ext cx="6481763" cy="396875"/>
          </a:xfrm>
          <a:prstGeom prst="rect">
            <a:avLst/>
          </a:prstGeom>
          <a:noFill/>
          <a:ln w="9525">
            <a:noFill/>
            <a:miter lim="800000"/>
            <a:headEnd/>
            <a:tailEnd/>
          </a:ln>
          <a:effectLst/>
        </p:spPr>
        <p:txBody>
          <a:bodyPr anchor="ctr">
            <a:spAutoFit/>
          </a:bodyPr>
          <a:lstStyle/>
          <a:p>
            <a:endParaRPr lang="zh-CN" altLang="zh-CN" sz="2000" b="1"/>
          </a:p>
        </p:txBody>
      </p:sp>
      <p:pic>
        <p:nvPicPr>
          <p:cNvPr id="87046" name="Picture 6"/>
          <p:cNvPicPr>
            <a:picLocks noGrp="1" noChangeAspect="1" noChangeArrowheads="1"/>
          </p:cNvPicPr>
          <p:nvPr>
            <p:ph sz="half" idx="1"/>
          </p:nvPr>
        </p:nvPicPr>
        <p:blipFill>
          <a:blip r:embed="rId2"/>
          <a:srcRect/>
          <a:stretch>
            <a:fillRect/>
          </a:stretch>
        </p:blipFill>
        <p:spPr bwMode="auto">
          <a:xfrm>
            <a:off x="357158" y="1928802"/>
            <a:ext cx="4038600" cy="3028950"/>
          </a:xfrm>
          <a:noFill/>
          <a:ln>
            <a:miter lim="800000"/>
            <a:headEnd/>
            <a:tailEnd/>
          </a:ln>
        </p:spPr>
      </p:pic>
      <p:sp>
        <p:nvSpPr>
          <p:cNvPr id="87048" name="Rectangle 8"/>
          <p:cNvSpPr>
            <a:spLocks noChangeArrowheads="1"/>
          </p:cNvSpPr>
          <p:nvPr/>
        </p:nvSpPr>
        <p:spPr bwMode="auto">
          <a:xfrm>
            <a:off x="1547813" y="836613"/>
            <a:ext cx="6969125" cy="1187450"/>
          </a:xfrm>
          <a:prstGeom prst="rect">
            <a:avLst/>
          </a:prstGeom>
          <a:noFill/>
          <a:ln w="9525">
            <a:noFill/>
            <a:miter lim="800000"/>
            <a:headEnd/>
            <a:tailEnd/>
          </a:ln>
          <a:effectLst/>
        </p:spPr>
        <p:txBody>
          <a:bodyPr anchor="ctr">
            <a:spAutoFit/>
          </a:bodyPr>
          <a:lstStyle/>
          <a:p>
            <a:r>
              <a:rPr lang="en-US" altLang="zh-CN" b="1" dirty="0"/>
              <a:t>   </a:t>
            </a:r>
            <a:r>
              <a:rPr lang="en-US" altLang="zh-CN" sz="1400" b="1" dirty="0"/>
              <a:t>IP</a:t>
            </a:r>
            <a:r>
              <a:rPr lang="zh-CN" altLang="en-US" sz="1400" b="1" dirty="0"/>
              <a:t>地址是一种层次结构的地址，它的组成如下：</a:t>
            </a:r>
          </a:p>
          <a:p>
            <a:r>
              <a:rPr lang="zh-CN" altLang="en-US" sz="1400" b="1" dirty="0"/>
              <a:t>                              网络号</a:t>
            </a:r>
            <a:r>
              <a:rPr lang="en-US" altLang="zh-CN" sz="1400" b="1" dirty="0"/>
              <a:t>+</a:t>
            </a:r>
            <a:r>
              <a:rPr lang="zh-CN" altLang="en-US" sz="1400" b="1" dirty="0"/>
              <a:t>主机号</a:t>
            </a:r>
          </a:p>
          <a:p>
            <a:r>
              <a:rPr lang="zh-CN" altLang="en-US" sz="1400" b="1" dirty="0"/>
              <a:t>     网络号确定计算机所在的网络，主机号确定计算机在该网络中的所处的位置。在</a:t>
            </a:r>
            <a:r>
              <a:rPr lang="en-US" altLang="zh-CN" sz="1400" b="1" dirty="0"/>
              <a:t>INTERNET</a:t>
            </a:r>
            <a:r>
              <a:rPr lang="zh-CN" altLang="en-US" sz="1400" b="1" dirty="0"/>
              <a:t>网中，根据</a:t>
            </a:r>
            <a:r>
              <a:rPr lang="en-US" altLang="zh-CN" sz="1400" b="1" dirty="0"/>
              <a:t>TCP/IP</a:t>
            </a:r>
            <a:r>
              <a:rPr lang="zh-CN" altLang="en-US" sz="1400" b="1" dirty="0"/>
              <a:t>协议规定，每个</a:t>
            </a:r>
            <a:r>
              <a:rPr lang="en-US" altLang="zh-CN" sz="1400" b="1" dirty="0"/>
              <a:t>IP</a:t>
            </a:r>
            <a:r>
              <a:rPr lang="zh-CN" altLang="en-US" sz="1400" b="1" dirty="0"/>
              <a:t>地址是由</a:t>
            </a:r>
            <a:r>
              <a:rPr lang="en-US" altLang="zh-CN" sz="1400" b="1" dirty="0">
                <a:solidFill>
                  <a:srgbClr val="FF0000"/>
                </a:solidFill>
              </a:rPr>
              <a:t>32bit</a:t>
            </a:r>
            <a:r>
              <a:rPr lang="zh-CN" altLang="en-US" sz="1400" b="1" dirty="0"/>
              <a:t>的二进制数组成的。主要分为三类： </a:t>
            </a:r>
          </a:p>
        </p:txBody>
      </p:sp>
      <p:sp>
        <p:nvSpPr>
          <p:cNvPr id="87050" name="Rectangle 10"/>
          <p:cNvSpPr>
            <a:spLocks noChangeArrowheads="1"/>
          </p:cNvSpPr>
          <p:nvPr/>
        </p:nvSpPr>
        <p:spPr bwMode="auto">
          <a:xfrm>
            <a:off x="1258888" y="173038"/>
            <a:ext cx="1584325" cy="519112"/>
          </a:xfrm>
          <a:prstGeom prst="rect">
            <a:avLst/>
          </a:prstGeom>
          <a:noFill/>
          <a:ln w="9525">
            <a:noFill/>
            <a:miter lim="800000"/>
            <a:headEnd/>
            <a:tailEnd/>
          </a:ln>
          <a:effectLst/>
        </p:spPr>
        <p:txBody>
          <a:bodyPr>
            <a:spAutoFit/>
          </a:bodyPr>
          <a:lstStyle/>
          <a:p>
            <a:r>
              <a:rPr lang="en-US" altLang="zh-CN" sz="2800" b="1">
                <a:solidFill>
                  <a:srgbClr val="FF0000"/>
                </a:solidFill>
                <a:latin typeface="Arial" charset="0"/>
                <a:ea typeface="黑体" pitchFamily="2" charset="-122"/>
              </a:rPr>
              <a:t>IP</a:t>
            </a:r>
            <a:r>
              <a:rPr lang="zh-CN" altLang="en-US" sz="2800" b="1">
                <a:solidFill>
                  <a:srgbClr val="FF0000"/>
                </a:solidFill>
                <a:latin typeface="Arial" charset="0"/>
                <a:ea typeface="黑体" pitchFamily="2" charset="-122"/>
              </a:rPr>
              <a:t>地址</a:t>
            </a:r>
          </a:p>
        </p:txBody>
      </p:sp>
      <p:graphicFrame>
        <p:nvGraphicFramePr>
          <p:cNvPr id="87149" name="Group 109"/>
          <p:cNvGraphicFramePr>
            <a:graphicFrameLocks noGrp="1"/>
          </p:cNvGraphicFramePr>
          <p:nvPr>
            <p:ph sz="half" idx="2"/>
          </p:nvPr>
        </p:nvGraphicFramePr>
        <p:xfrm>
          <a:off x="1331913" y="5157788"/>
          <a:ext cx="7354887" cy="1249680"/>
        </p:xfrm>
        <a:graphic>
          <a:graphicData uri="http://schemas.openxmlformats.org/drawingml/2006/table">
            <a:tbl>
              <a:tblPr/>
              <a:tblGrid>
                <a:gridCol w="742950"/>
                <a:gridCol w="2095500"/>
                <a:gridCol w="1439862"/>
                <a:gridCol w="977900"/>
                <a:gridCol w="2098675"/>
              </a:tblGrid>
              <a:tr h="406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特征位</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二进制表示的前八位码组范围</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十进制表示的前八位码组范围</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地址类别</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地址举例</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110</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011111111</a:t>
                      </a:r>
                      <a:endPar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10000000</a:t>
                      </a:r>
                      <a:r>
                        <a:rPr kumimoji="0" lang="en-US" altLang="zh-CN" sz="1400" b="1" i="0" u="none" strike="noStrike" cap="none" normalizeH="0" baseline="0" smtClean="0">
                          <a:ln>
                            <a:noFill/>
                          </a:ln>
                          <a:solidFill>
                            <a:schemeClr val="tx1"/>
                          </a:solidFill>
                          <a:effectLst/>
                          <a:latin typeface="Arial"/>
                          <a:ea typeface="宋体" charset="-122"/>
                          <a:cs typeface="Times New Roman" pitchFamily="18" charset="0"/>
                        </a:rPr>
                        <a:t>—</a:t>
                      </a: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101111111</a:t>
                      </a:r>
                      <a:endPar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11000000</a:t>
                      </a:r>
                      <a:r>
                        <a:rPr kumimoji="0" lang="en-US" altLang="zh-CN" sz="1400" b="1" i="0" u="none" strike="noStrike" cap="none" normalizeH="0" baseline="0" smtClean="0">
                          <a:ln>
                            <a:noFill/>
                          </a:ln>
                          <a:solidFill>
                            <a:schemeClr val="tx1"/>
                          </a:solidFill>
                          <a:effectLst/>
                          <a:latin typeface="Arial"/>
                          <a:ea typeface="宋体" charset="-122"/>
                          <a:cs typeface="Times New Roman" pitchFamily="18" charset="0"/>
                        </a:rPr>
                        <a:t>—</a:t>
                      </a: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110111111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r>
                        <a:rPr kumimoji="0" lang="en-US" altLang="zh-CN" sz="1400" b="1" i="0" u="none" strike="noStrike" cap="none" normalizeH="0" baseline="0" smtClean="0">
                          <a:ln>
                            <a:noFill/>
                          </a:ln>
                          <a:solidFill>
                            <a:schemeClr val="tx1"/>
                          </a:solidFill>
                          <a:effectLst/>
                          <a:latin typeface="Arial"/>
                          <a:ea typeface="宋体" charset="-122"/>
                          <a:cs typeface="Times New Roman" pitchFamily="18" charset="0"/>
                        </a:rPr>
                        <a:t>—</a:t>
                      </a: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127</a:t>
                      </a:r>
                      <a:endPar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128</a:t>
                      </a:r>
                      <a:r>
                        <a:rPr kumimoji="0" lang="en-US" altLang="zh-CN" sz="1400" b="1" i="0" u="none" strike="noStrike" cap="none" normalizeH="0" baseline="0" smtClean="0">
                          <a:ln>
                            <a:noFill/>
                          </a:ln>
                          <a:solidFill>
                            <a:schemeClr val="tx1"/>
                          </a:solidFill>
                          <a:effectLst/>
                          <a:latin typeface="Arial"/>
                          <a:ea typeface="宋体" charset="-122"/>
                          <a:cs typeface="Times New Roman" pitchFamily="18" charset="0"/>
                        </a:rPr>
                        <a:t>—</a:t>
                      </a: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191</a:t>
                      </a:r>
                      <a:endPar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192</a:t>
                      </a:r>
                      <a:r>
                        <a:rPr kumimoji="0" lang="en-US" altLang="zh-CN" sz="1400" b="1" i="0" u="none" strike="noStrike" cap="none" normalizeH="0" baseline="0" smtClean="0">
                          <a:ln>
                            <a:noFill/>
                          </a:ln>
                          <a:solidFill>
                            <a:schemeClr val="tx1"/>
                          </a:solidFill>
                          <a:effectLst/>
                          <a:latin typeface="Arial"/>
                          <a:ea typeface="宋体" charset="-122"/>
                          <a:cs typeface="Times New Roman" pitchFamily="18" charset="0"/>
                        </a:rPr>
                        <a:t>—</a:t>
                      </a: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223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zh-CN" altLang="en-US"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类</a:t>
                      </a:r>
                      <a:endPar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r>
                        <a:rPr kumimoji="0" lang="zh-CN" altLang="en-US"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类</a:t>
                      </a:r>
                      <a:endParaRPr kumimoji="0"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zh-CN" altLang="en-US"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类</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98.31.57.88</a:t>
                      </a:r>
                      <a:endPar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134.160.133.100</a:t>
                      </a:r>
                      <a:endParaRPr kumimoji="0"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218.30.66.101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矩形 9"/>
          <p:cNvSpPr/>
          <p:nvPr/>
        </p:nvSpPr>
        <p:spPr>
          <a:xfrm>
            <a:off x="4572000" y="3357562"/>
            <a:ext cx="4572000" cy="923330"/>
          </a:xfrm>
          <a:prstGeom prst="rect">
            <a:avLst/>
          </a:prstGeom>
        </p:spPr>
        <p:txBody>
          <a:bodyPr>
            <a:spAutoFit/>
          </a:bodyPr>
          <a:lstStyle/>
          <a:p>
            <a:r>
              <a:rPr lang="zh-CN" altLang="en-US" b="1" dirty="0" smtClean="0">
                <a:solidFill>
                  <a:srgbClr val="FF0000"/>
                </a:solidFill>
              </a:rPr>
              <a:t>保留地址：</a:t>
            </a:r>
            <a:r>
              <a:rPr lang="en-US" altLang="zh-CN" b="1" dirty="0" smtClean="0"/>
              <a:t>10.0.0.0—10.255.255.255</a:t>
            </a:r>
          </a:p>
          <a:p>
            <a:r>
              <a:rPr lang="en-US" altLang="zh-CN" b="1" dirty="0" smtClean="0"/>
              <a:t>          172.16.0.0—172.31.255.255</a:t>
            </a:r>
          </a:p>
          <a:p>
            <a:r>
              <a:rPr lang="en-US" altLang="zh-CN" b="1" dirty="0" smtClean="0"/>
              <a:t>          192.168.0.0—192.168.255.255</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7149"/>
                                        </p:tgtEl>
                                        <p:attrNameLst>
                                          <p:attrName>style.visibility</p:attrName>
                                        </p:attrNameLst>
                                      </p:cBhvr>
                                      <p:to>
                                        <p:strVal val="visible"/>
                                      </p:to>
                                    </p:set>
                                    <p:animEffect transition="in" filter="wipe(left)">
                                      <p:cBhvr>
                                        <p:cTn id="11" dur="500"/>
                                        <p:tgtEl>
                                          <p:spTgt spid="87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4067175" y="101600"/>
            <a:ext cx="3455988" cy="519113"/>
          </a:xfrm>
          <a:prstGeom prst="rect">
            <a:avLst/>
          </a:prstGeom>
          <a:noFill/>
          <a:ln w="9525">
            <a:noFill/>
            <a:miter lim="800000"/>
            <a:headEnd/>
            <a:tailEnd/>
          </a:ln>
          <a:effectLst/>
        </p:spPr>
        <p:txBody>
          <a:bodyPr>
            <a:spAutoFit/>
          </a:bodyPr>
          <a:lstStyle/>
          <a:p>
            <a:r>
              <a:rPr lang="en-US" altLang="zh-CN" sz="2800" b="1"/>
              <a:t>DNS</a:t>
            </a:r>
            <a:r>
              <a:rPr lang="zh-CN" altLang="en-US" sz="2800" b="1"/>
              <a:t>基本概念 </a:t>
            </a:r>
          </a:p>
        </p:txBody>
      </p:sp>
      <p:sp>
        <p:nvSpPr>
          <p:cNvPr id="100355" name="Rectangle 3"/>
          <p:cNvSpPr>
            <a:spLocks noChangeArrowheads="1"/>
          </p:cNvSpPr>
          <p:nvPr/>
        </p:nvSpPr>
        <p:spPr bwMode="auto">
          <a:xfrm>
            <a:off x="1331913" y="1125538"/>
            <a:ext cx="7273925" cy="2803525"/>
          </a:xfrm>
          <a:prstGeom prst="rect">
            <a:avLst/>
          </a:prstGeom>
          <a:noFill/>
          <a:ln w="9525">
            <a:noFill/>
            <a:miter lim="800000"/>
            <a:headEnd/>
            <a:tailEnd/>
          </a:ln>
          <a:effectLst/>
        </p:spPr>
        <p:txBody>
          <a:bodyPr anchor="ctr">
            <a:spAutoFit/>
          </a:bodyPr>
          <a:lstStyle/>
          <a:p>
            <a:pPr indent="266700"/>
            <a:endParaRPr lang="en-US" altLang="zh-CN" sz="1400" b="1">
              <a:solidFill>
                <a:srgbClr val="FF0000"/>
              </a:solidFill>
            </a:endParaRPr>
          </a:p>
          <a:p>
            <a:pPr indent="266700"/>
            <a:r>
              <a:rPr lang="en-US" altLang="zh-CN" b="1">
                <a:solidFill>
                  <a:srgbClr val="FF0000"/>
                </a:solidFill>
              </a:rPr>
              <a:t>Name Server</a:t>
            </a:r>
            <a:r>
              <a:rPr lang="zh-CN" altLang="en-US" b="1">
                <a:solidFill>
                  <a:srgbClr val="FF0000"/>
                </a:solidFill>
              </a:rPr>
              <a:t>（域名服务器）</a:t>
            </a:r>
            <a:r>
              <a:rPr lang="zh-CN" altLang="en-US" b="1"/>
              <a:t> ：域名服务器有两大类型</a:t>
            </a:r>
            <a:r>
              <a:rPr lang="en-US" altLang="zh-CN" b="1"/>
              <a:t>Authoritative Name Server</a:t>
            </a:r>
            <a:r>
              <a:rPr lang="zh-CN" altLang="en-US" b="1"/>
              <a:t>（权威域名服务器）和</a:t>
            </a:r>
            <a:r>
              <a:rPr lang="en-US" altLang="zh-CN" b="1"/>
              <a:t>Caching Name Server</a:t>
            </a:r>
            <a:r>
              <a:rPr lang="zh-CN" altLang="en-US" b="1"/>
              <a:t>（存储缓冲域名服务器）。权威域名服务器又包含了主服务器、辅服务器等子类型。</a:t>
            </a:r>
          </a:p>
          <a:p>
            <a:pPr indent="266700"/>
            <a:r>
              <a:rPr lang="en-US" altLang="zh-CN" b="1">
                <a:solidFill>
                  <a:srgbClr val="FF0000"/>
                </a:solidFill>
              </a:rPr>
              <a:t>The Primary Master</a:t>
            </a:r>
            <a:r>
              <a:rPr lang="zh-CN" altLang="en-US" b="1">
                <a:solidFill>
                  <a:srgbClr val="FF0000"/>
                </a:solidFill>
              </a:rPr>
              <a:t>（主服务器） </a:t>
            </a:r>
            <a:r>
              <a:rPr lang="en-US" altLang="zh-CN" b="1">
                <a:solidFill>
                  <a:srgbClr val="FF0000"/>
                </a:solidFill>
              </a:rPr>
              <a:t>/ Slave Server</a:t>
            </a:r>
            <a:r>
              <a:rPr lang="zh-CN" altLang="en-US" b="1">
                <a:solidFill>
                  <a:srgbClr val="FF0000"/>
                </a:solidFill>
              </a:rPr>
              <a:t>（辅服务器）</a:t>
            </a:r>
            <a:r>
              <a:rPr lang="zh-CN" altLang="en-US" b="1"/>
              <a:t> ：</a:t>
            </a:r>
            <a:r>
              <a:rPr lang="zh-CN" altLang="en-US" sz="1400" b="1"/>
              <a:t>每个区至少有一台权威域名服务器负责解析工作，考虑到服务器和网络的不稳定性，通常把区交由两台或多台权威域名服务器解析。其中的一台被指定为主服务器，其它的则为辅服务器。区完整的配置信息保存在主服务器上，辅服务器会定期将主服务器上区的资料复制到本机。</a:t>
            </a:r>
          </a:p>
          <a:p>
            <a:pPr indent="266700"/>
            <a:r>
              <a:rPr lang="zh-CN" altLang="en-US" b="1">
                <a:solidFill>
                  <a:srgbClr val="FF0000"/>
                </a:solidFill>
              </a:rPr>
              <a:t>存储缓冲域名服务器 ：</a:t>
            </a:r>
            <a:r>
              <a:rPr lang="zh-CN" altLang="en-US" sz="1400" b="1"/>
              <a:t>为了节省查询时间，提高性能，支持递归查询的域名服务器通常会在一定的时间范围内将查询结果放入高速缓存，使用这种方式的域名服务器称为存储缓冲域名服务器。</a:t>
            </a:r>
          </a:p>
        </p:txBody>
      </p:sp>
      <p:graphicFrame>
        <p:nvGraphicFramePr>
          <p:cNvPr id="100356" name="Object 4"/>
          <p:cNvGraphicFramePr>
            <a:graphicFrameLocks noGrp="1" noChangeAspect="1"/>
          </p:cNvGraphicFramePr>
          <p:nvPr>
            <p:ph/>
          </p:nvPr>
        </p:nvGraphicFramePr>
        <p:xfrm>
          <a:off x="2339975" y="4149725"/>
          <a:ext cx="4681538" cy="1855788"/>
        </p:xfrm>
        <a:graphic>
          <a:graphicData uri="http://schemas.openxmlformats.org/presentationml/2006/ole">
            <mc:AlternateContent xmlns:mc="http://schemas.openxmlformats.org/markup-compatibility/2006">
              <mc:Choice xmlns:v="urn:schemas-microsoft-com:vml" Requires="v">
                <p:oleObj spid="_x0000_s3075" name="位图图像" r:id="rId3" imgW="3723810" imgH="1476190" progId="PBrush">
                  <p:embed/>
                </p:oleObj>
              </mc:Choice>
              <mc:Fallback>
                <p:oleObj name="位图图像" r:id="rId3" imgW="3723810" imgH="1476190" progId="PBrush">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149725"/>
                        <a:ext cx="4681538"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dissolve">
                                      <p:cBhvr>
                                        <p:cTn id="7"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357158" y="0"/>
            <a:ext cx="8229600" cy="928670"/>
          </a:xfrm>
        </p:spPr>
        <p:txBody>
          <a:bodyPr/>
          <a:lstStyle/>
          <a:p>
            <a:r>
              <a:rPr lang="zh-CN" altLang="en-US" dirty="0"/>
              <a:t>什么是协议</a:t>
            </a:r>
          </a:p>
        </p:txBody>
      </p:sp>
      <p:sp>
        <p:nvSpPr>
          <p:cNvPr id="404483" name="Rectangle 3"/>
          <p:cNvSpPr>
            <a:spLocks noGrp="1" noChangeArrowheads="1"/>
          </p:cNvSpPr>
          <p:nvPr>
            <p:ph type="body" idx="1"/>
          </p:nvPr>
        </p:nvSpPr>
        <p:spPr>
          <a:xfrm>
            <a:off x="395288" y="1557338"/>
            <a:ext cx="8229600" cy="4495800"/>
          </a:xfrm>
        </p:spPr>
        <p:txBody>
          <a:bodyPr>
            <a:normAutofit fontScale="92500" lnSpcReduction="10000"/>
          </a:bodyPr>
          <a:lstStyle/>
          <a:p>
            <a:r>
              <a:rPr lang="zh-CN" altLang="en-US" dirty="0"/>
              <a:t>什么是协议？</a:t>
            </a:r>
          </a:p>
          <a:p>
            <a:pPr lvl="1"/>
            <a:r>
              <a:rPr lang="zh-CN" altLang="en-US" dirty="0"/>
              <a:t>为了使数据可以在网络上从源传递到目的地，网络上所有设备需要“讲”相同的“语言”</a:t>
            </a:r>
          </a:p>
          <a:p>
            <a:pPr lvl="1"/>
            <a:r>
              <a:rPr lang="zh-CN" altLang="en-US" dirty="0"/>
              <a:t>描述网络通信中“语言”规范的一组规则就是协议</a:t>
            </a:r>
          </a:p>
          <a:p>
            <a:pPr lvl="1">
              <a:buFont typeface="Wingdings" pitchFamily="2" charset="2"/>
              <a:buNone/>
            </a:pPr>
            <a:endParaRPr lang="zh-CN" altLang="en-US" dirty="0"/>
          </a:p>
          <a:p>
            <a:pPr lvl="1">
              <a:buFont typeface="Wingdings" pitchFamily="2" charset="2"/>
              <a:buNone/>
            </a:pPr>
            <a:r>
              <a:rPr lang="zh-CN" altLang="en-US" dirty="0"/>
              <a:t>                      </a:t>
            </a:r>
            <a:r>
              <a:rPr lang="zh-CN" altLang="en-US" dirty="0">
                <a:solidFill>
                  <a:schemeClr val="tx2"/>
                </a:solidFill>
              </a:rPr>
              <a:t>例如：两个人交谈，必须使用相同的语     </a:t>
            </a:r>
          </a:p>
          <a:p>
            <a:pPr lvl="1">
              <a:buFont typeface="Wingdings" pitchFamily="2" charset="2"/>
              <a:buNone/>
            </a:pPr>
            <a:r>
              <a:rPr lang="zh-CN" altLang="en-US" dirty="0">
                <a:solidFill>
                  <a:schemeClr val="tx2"/>
                </a:solidFill>
              </a:rPr>
              <a:t>                      言，如果你说汉语，他说阿拉伯语</a:t>
            </a:r>
            <a:r>
              <a:rPr lang="en-US" altLang="zh-CN" dirty="0">
                <a:solidFill>
                  <a:schemeClr val="tx2"/>
                </a:solidFill>
              </a:rPr>
              <a:t>……</a:t>
            </a:r>
          </a:p>
          <a:p>
            <a:pPr lvl="1">
              <a:buFont typeface="Wingdings" pitchFamily="2" charset="2"/>
              <a:buNone/>
            </a:pPr>
            <a:endParaRPr lang="zh-CN" altLang="en-US" dirty="0">
              <a:solidFill>
                <a:schemeClr val="tx2"/>
              </a:solidFill>
            </a:endParaRPr>
          </a:p>
          <a:p>
            <a:r>
              <a:rPr lang="zh-CN" altLang="en-US" dirty="0"/>
              <a:t>数据通信协议的定义</a:t>
            </a:r>
          </a:p>
          <a:p>
            <a:pPr lvl="1"/>
            <a:r>
              <a:rPr lang="zh-CN" altLang="en-US" dirty="0"/>
              <a:t>决定数据的格式和传输的一组规则或者一组惯例</a:t>
            </a:r>
          </a:p>
        </p:txBody>
      </p:sp>
      <p:grpSp>
        <p:nvGrpSpPr>
          <p:cNvPr id="2" name="Group 211"/>
          <p:cNvGrpSpPr>
            <a:grpSpLocks/>
          </p:cNvGrpSpPr>
          <p:nvPr/>
        </p:nvGrpSpPr>
        <p:grpSpPr bwMode="auto">
          <a:xfrm>
            <a:off x="971550" y="3429000"/>
            <a:ext cx="1484313" cy="1409700"/>
            <a:chOff x="340" y="2160"/>
            <a:chExt cx="935" cy="888"/>
          </a:xfrm>
        </p:grpSpPr>
        <p:grpSp>
          <p:nvGrpSpPr>
            <p:cNvPr id="3" name="Group 209"/>
            <p:cNvGrpSpPr>
              <a:grpSpLocks/>
            </p:cNvGrpSpPr>
            <p:nvPr/>
          </p:nvGrpSpPr>
          <p:grpSpPr bwMode="auto">
            <a:xfrm>
              <a:off x="340" y="2568"/>
              <a:ext cx="461" cy="480"/>
              <a:chOff x="1866" y="-199"/>
              <a:chExt cx="931" cy="1070"/>
            </a:xfrm>
          </p:grpSpPr>
          <p:sp>
            <p:nvSpPr>
              <p:cNvPr id="404656" name="Freeform 176"/>
              <p:cNvSpPr>
                <a:spLocks/>
              </p:cNvSpPr>
              <p:nvPr/>
            </p:nvSpPr>
            <p:spPr bwMode="auto">
              <a:xfrm>
                <a:off x="2590" y="147"/>
                <a:ext cx="67" cy="286"/>
              </a:xfrm>
              <a:custGeom>
                <a:avLst/>
                <a:gdLst/>
                <a:ahLst/>
                <a:cxnLst>
                  <a:cxn ang="0">
                    <a:pos x="39" y="143"/>
                  </a:cxn>
                  <a:cxn ang="0">
                    <a:pos x="39" y="138"/>
                  </a:cxn>
                  <a:cxn ang="0">
                    <a:pos x="39" y="132"/>
                  </a:cxn>
                  <a:cxn ang="0">
                    <a:pos x="50" y="74"/>
                  </a:cxn>
                  <a:cxn ang="0">
                    <a:pos x="44" y="16"/>
                  </a:cxn>
                  <a:cxn ang="0">
                    <a:pos x="39" y="0"/>
                  </a:cxn>
                  <a:cxn ang="0">
                    <a:pos x="11" y="0"/>
                  </a:cxn>
                  <a:cxn ang="0">
                    <a:pos x="5" y="16"/>
                  </a:cxn>
                  <a:cxn ang="0">
                    <a:pos x="5" y="32"/>
                  </a:cxn>
                  <a:cxn ang="0">
                    <a:pos x="11" y="48"/>
                  </a:cxn>
                  <a:cxn ang="0">
                    <a:pos x="0" y="101"/>
                  </a:cxn>
                  <a:cxn ang="0">
                    <a:pos x="0" y="148"/>
                  </a:cxn>
                  <a:cxn ang="0">
                    <a:pos x="17" y="143"/>
                  </a:cxn>
                  <a:cxn ang="0">
                    <a:pos x="28" y="143"/>
                  </a:cxn>
                  <a:cxn ang="0">
                    <a:pos x="39" y="143"/>
                  </a:cxn>
                  <a:cxn ang="0">
                    <a:pos x="39" y="143"/>
                  </a:cxn>
                </a:cxnLst>
                <a:rect l="0" t="0" r="r" b="b"/>
                <a:pathLst>
                  <a:path w="51" h="149">
                    <a:moveTo>
                      <a:pt x="39" y="143"/>
                    </a:moveTo>
                    <a:lnTo>
                      <a:pt x="39" y="138"/>
                    </a:lnTo>
                    <a:lnTo>
                      <a:pt x="39" y="132"/>
                    </a:lnTo>
                    <a:lnTo>
                      <a:pt x="50" y="74"/>
                    </a:lnTo>
                    <a:lnTo>
                      <a:pt x="44" y="16"/>
                    </a:lnTo>
                    <a:lnTo>
                      <a:pt x="39" y="0"/>
                    </a:lnTo>
                    <a:lnTo>
                      <a:pt x="11" y="0"/>
                    </a:lnTo>
                    <a:lnTo>
                      <a:pt x="5" y="16"/>
                    </a:lnTo>
                    <a:lnTo>
                      <a:pt x="5" y="32"/>
                    </a:lnTo>
                    <a:lnTo>
                      <a:pt x="11" y="48"/>
                    </a:lnTo>
                    <a:lnTo>
                      <a:pt x="0" y="101"/>
                    </a:lnTo>
                    <a:lnTo>
                      <a:pt x="0" y="148"/>
                    </a:lnTo>
                    <a:lnTo>
                      <a:pt x="17" y="143"/>
                    </a:lnTo>
                    <a:lnTo>
                      <a:pt x="28" y="143"/>
                    </a:lnTo>
                    <a:lnTo>
                      <a:pt x="39" y="143"/>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57" name="Freeform 177"/>
              <p:cNvSpPr>
                <a:spLocks/>
              </p:cNvSpPr>
              <p:nvPr/>
            </p:nvSpPr>
            <p:spPr bwMode="auto">
              <a:xfrm>
                <a:off x="2243" y="329"/>
                <a:ext cx="133" cy="33"/>
              </a:xfrm>
              <a:custGeom>
                <a:avLst/>
                <a:gdLst/>
                <a:ahLst/>
                <a:cxnLst>
                  <a:cxn ang="0">
                    <a:pos x="99" y="0"/>
                  </a:cxn>
                  <a:cxn ang="0">
                    <a:pos x="61" y="6"/>
                  </a:cxn>
                  <a:cxn ang="0">
                    <a:pos x="44" y="6"/>
                  </a:cxn>
                  <a:cxn ang="0">
                    <a:pos x="22" y="6"/>
                  </a:cxn>
                  <a:cxn ang="0">
                    <a:pos x="11" y="6"/>
                  </a:cxn>
                  <a:cxn ang="0">
                    <a:pos x="0" y="16"/>
                  </a:cxn>
                  <a:cxn ang="0">
                    <a:pos x="94" y="16"/>
                  </a:cxn>
                  <a:cxn ang="0">
                    <a:pos x="94" y="6"/>
                  </a:cxn>
                  <a:cxn ang="0">
                    <a:pos x="99" y="0"/>
                  </a:cxn>
                  <a:cxn ang="0">
                    <a:pos x="99" y="0"/>
                  </a:cxn>
                </a:cxnLst>
                <a:rect l="0" t="0" r="r" b="b"/>
                <a:pathLst>
                  <a:path w="100" h="17">
                    <a:moveTo>
                      <a:pt x="99" y="0"/>
                    </a:moveTo>
                    <a:lnTo>
                      <a:pt x="61" y="6"/>
                    </a:lnTo>
                    <a:lnTo>
                      <a:pt x="44" y="6"/>
                    </a:lnTo>
                    <a:lnTo>
                      <a:pt x="22" y="6"/>
                    </a:lnTo>
                    <a:lnTo>
                      <a:pt x="11" y="6"/>
                    </a:lnTo>
                    <a:lnTo>
                      <a:pt x="0" y="16"/>
                    </a:lnTo>
                    <a:lnTo>
                      <a:pt x="94" y="16"/>
                    </a:lnTo>
                    <a:lnTo>
                      <a:pt x="94" y="6"/>
                    </a:lnTo>
                    <a:lnTo>
                      <a:pt x="99"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58" name="Freeform 178"/>
              <p:cNvSpPr>
                <a:spLocks/>
              </p:cNvSpPr>
              <p:nvPr/>
            </p:nvSpPr>
            <p:spPr bwMode="auto">
              <a:xfrm>
                <a:off x="2650" y="298"/>
                <a:ext cx="81" cy="125"/>
              </a:xfrm>
              <a:custGeom>
                <a:avLst/>
                <a:gdLst/>
                <a:ahLst/>
                <a:cxnLst>
                  <a:cxn ang="0">
                    <a:pos x="27" y="0"/>
                  </a:cxn>
                  <a:cxn ang="0">
                    <a:pos x="55" y="6"/>
                  </a:cxn>
                  <a:cxn ang="0">
                    <a:pos x="60" y="32"/>
                  </a:cxn>
                  <a:cxn ang="0">
                    <a:pos x="55" y="59"/>
                  </a:cxn>
                  <a:cxn ang="0">
                    <a:pos x="27" y="64"/>
                  </a:cxn>
                  <a:cxn ang="0">
                    <a:pos x="0" y="61"/>
                  </a:cxn>
                  <a:cxn ang="0">
                    <a:pos x="5" y="32"/>
                  </a:cxn>
                  <a:cxn ang="0">
                    <a:pos x="10" y="6"/>
                  </a:cxn>
                  <a:cxn ang="0">
                    <a:pos x="27" y="0"/>
                  </a:cxn>
                  <a:cxn ang="0">
                    <a:pos x="27" y="0"/>
                  </a:cxn>
                </a:cxnLst>
                <a:rect l="0" t="0" r="r" b="b"/>
                <a:pathLst>
                  <a:path w="61" h="65">
                    <a:moveTo>
                      <a:pt x="27" y="0"/>
                    </a:moveTo>
                    <a:lnTo>
                      <a:pt x="55" y="6"/>
                    </a:lnTo>
                    <a:lnTo>
                      <a:pt x="60" y="32"/>
                    </a:lnTo>
                    <a:lnTo>
                      <a:pt x="55" y="59"/>
                    </a:lnTo>
                    <a:lnTo>
                      <a:pt x="27" y="64"/>
                    </a:lnTo>
                    <a:lnTo>
                      <a:pt x="0" y="61"/>
                    </a:lnTo>
                    <a:lnTo>
                      <a:pt x="5" y="32"/>
                    </a:lnTo>
                    <a:lnTo>
                      <a:pt x="10" y="6"/>
                    </a:lnTo>
                    <a:lnTo>
                      <a:pt x="27" y="0"/>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61" name="Freeform 181"/>
              <p:cNvSpPr>
                <a:spLocks/>
              </p:cNvSpPr>
              <p:nvPr/>
            </p:nvSpPr>
            <p:spPr bwMode="auto">
              <a:xfrm>
                <a:off x="1992" y="-168"/>
                <a:ext cx="488" cy="814"/>
              </a:xfrm>
              <a:custGeom>
                <a:avLst/>
                <a:gdLst/>
                <a:ahLst/>
                <a:cxnLst>
                  <a:cxn ang="0">
                    <a:pos x="94" y="344"/>
                  </a:cxn>
                  <a:cxn ang="0">
                    <a:pos x="155" y="376"/>
                  </a:cxn>
                  <a:cxn ang="0">
                    <a:pos x="360" y="413"/>
                  </a:cxn>
                  <a:cxn ang="0">
                    <a:pos x="222" y="381"/>
                  </a:cxn>
                  <a:cxn ang="0">
                    <a:pos x="216" y="381"/>
                  </a:cxn>
                  <a:cxn ang="0">
                    <a:pos x="355" y="386"/>
                  </a:cxn>
                  <a:cxn ang="0">
                    <a:pos x="327" y="328"/>
                  </a:cxn>
                  <a:cxn ang="0">
                    <a:pos x="288" y="344"/>
                  </a:cxn>
                  <a:cxn ang="0">
                    <a:pos x="310" y="339"/>
                  </a:cxn>
                  <a:cxn ang="0">
                    <a:pos x="310" y="291"/>
                  </a:cxn>
                  <a:cxn ang="0">
                    <a:pos x="261" y="280"/>
                  </a:cxn>
                  <a:cxn ang="0">
                    <a:pos x="288" y="291"/>
                  </a:cxn>
                  <a:cxn ang="0">
                    <a:pos x="216" y="296"/>
                  </a:cxn>
                  <a:cxn ang="0">
                    <a:pos x="178" y="286"/>
                  </a:cxn>
                  <a:cxn ang="0">
                    <a:pos x="189" y="307"/>
                  </a:cxn>
                  <a:cxn ang="0">
                    <a:pos x="164" y="272"/>
                  </a:cxn>
                  <a:cxn ang="0">
                    <a:pos x="178" y="254"/>
                  </a:cxn>
                  <a:cxn ang="0">
                    <a:pos x="205" y="206"/>
                  </a:cxn>
                  <a:cxn ang="0">
                    <a:pos x="250" y="217"/>
                  </a:cxn>
                  <a:cxn ang="0">
                    <a:pos x="272" y="238"/>
                  </a:cxn>
                  <a:cxn ang="0">
                    <a:pos x="349" y="238"/>
                  </a:cxn>
                  <a:cxn ang="0">
                    <a:pos x="338" y="201"/>
                  </a:cxn>
                  <a:cxn ang="0">
                    <a:pos x="211" y="116"/>
                  </a:cxn>
                  <a:cxn ang="0">
                    <a:pos x="211" y="111"/>
                  </a:cxn>
                  <a:cxn ang="0">
                    <a:pos x="216" y="90"/>
                  </a:cxn>
                  <a:cxn ang="0">
                    <a:pos x="222" y="69"/>
                  </a:cxn>
                  <a:cxn ang="0">
                    <a:pos x="233" y="85"/>
                  </a:cxn>
                  <a:cxn ang="0">
                    <a:pos x="244" y="90"/>
                  </a:cxn>
                  <a:cxn ang="0">
                    <a:pos x="216" y="58"/>
                  </a:cxn>
                  <a:cxn ang="0">
                    <a:pos x="211" y="16"/>
                  </a:cxn>
                  <a:cxn ang="0">
                    <a:pos x="106" y="5"/>
                  </a:cxn>
                  <a:cxn ang="0">
                    <a:pos x="139" y="37"/>
                  </a:cxn>
                  <a:cxn ang="0">
                    <a:pos x="117" y="100"/>
                  </a:cxn>
                  <a:cxn ang="0">
                    <a:pos x="67" y="74"/>
                  </a:cxn>
                  <a:cxn ang="0">
                    <a:pos x="42" y="161"/>
                  </a:cxn>
                  <a:cxn ang="0">
                    <a:pos x="83" y="227"/>
                  </a:cxn>
                  <a:cxn ang="0">
                    <a:pos x="72" y="233"/>
                  </a:cxn>
                  <a:cxn ang="0">
                    <a:pos x="34" y="180"/>
                  </a:cxn>
                  <a:cxn ang="0">
                    <a:pos x="45" y="222"/>
                  </a:cxn>
                  <a:cxn ang="0">
                    <a:pos x="17" y="212"/>
                  </a:cxn>
                  <a:cxn ang="0">
                    <a:pos x="56" y="275"/>
                  </a:cxn>
                  <a:cxn ang="0">
                    <a:pos x="11" y="222"/>
                  </a:cxn>
                  <a:cxn ang="0">
                    <a:pos x="28" y="280"/>
                  </a:cxn>
                </a:cxnLst>
                <a:rect l="0" t="0" r="r" b="b"/>
                <a:pathLst>
                  <a:path w="367" h="424">
                    <a:moveTo>
                      <a:pt x="28" y="280"/>
                    </a:moveTo>
                    <a:lnTo>
                      <a:pt x="78" y="328"/>
                    </a:lnTo>
                    <a:lnTo>
                      <a:pt x="94" y="344"/>
                    </a:lnTo>
                    <a:lnTo>
                      <a:pt x="111" y="355"/>
                    </a:lnTo>
                    <a:lnTo>
                      <a:pt x="133" y="370"/>
                    </a:lnTo>
                    <a:lnTo>
                      <a:pt x="155" y="376"/>
                    </a:lnTo>
                    <a:lnTo>
                      <a:pt x="255" y="413"/>
                    </a:lnTo>
                    <a:lnTo>
                      <a:pt x="366" y="423"/>
                    </a:lnTo>
                    <a:lnTo>
                      <a:pt x="360" y="413"/>
                    </a:lnTo>
                    <a:lnTo>
                      <a:pt x="327" y="407"/>
                    </a:lnTo>
                    <a:lnTo>
                      <a:pt x="266" y="402"/>
                    </a:lnTo>
                    <a:lnTo>
                      <a:pt x="222" y="381"/>
                    </a:lnTo>
                    <a:lnTo>
                      <a:pt x="178" y="349"/>
                    </a:lnTo>
                    <a:lnTo>
                      <a:pt x="183" y="349"/>
                    </a:lnTo>
                    <a:lnTo>
                      <a:pt x="216" y="381"/>
                    </a:lnTo>
                    <a:lnTo>
                      <a:pt x="283" y="397"/>
                    </a:lnTo>
                    <a:lnTo>
                      <a:pt x="333" y="397"/>
                    </a:lnTo>
                    <a:lnTo>
                      <a:pt x="355" y="386"/>
                    </a:lnTo>
                    <a:lnTo>
                      <a:pt x="360" y="376"/>
                    </a:lnTo>
                    <a:lnTo>
                      <a:pt x="355" y="360"/>
                    </a:lnTo>
                    <a:lnTo>
                      <a:pt x="327" y="328"/>
                    </a:lnTo>
                    <a:lnTo>
                      <a:pt x="322" y="339"/>
                    </a:lnTo>
                    <a:lnTo>
                      <a:pt x="305" y="349"/>
                    </a:lnTo>
                    <a:lnTo>
                      <a:pt x="288" y="344"/>
                    </a:lnTo>
                    <a:lnTo>
                      <a:pt x="299" y="344"/>
                    </a:lnTo>
                    <a:lnTo>
                      <a:pt x="310" y="339"/>
                    </a:lnTo>
                    <a:lnTo>
                      <a:pt x="310" y="328"/>
                    </a:lnTo>
                    <a:lnTo>
                      <a:pt x="316" y="296"/>
                    </a:lnTo>
                    <a:lnTo>
                      <a:pt x="310" y="291"/>
                    </a:lnTo>
                    <a:lnTo>
                      <a:pt x="288" y="280"/>
                    </a:lnTo>
                    <a:lnTo>
                      <a:pt x="283" y="280"/>
                    </a:lnTo>
                    <a:lnTo>
                      <a:pt x="261" y="280"/>
                    </a:lnTo>
                    <a:lnTo>
                      <a:pt x="266" y="286"/>
                    </a:lnTo>
                    <a:lnTo>
                      <a:pt x="288" y="286"/>
                    </a:lnTo>
                    <a:lnTo>
                      <a:pt x="288" y="291"/>
                    </a:lnTo>
                    <a:lnTo>
                      <a:pt x="277" y="291"/>
                    </a:lnTo>
                    <a:lnTo>
                      <a:pt x="266" y="296"/>
                    </a:lnTo>
                    <a:lnTo>
                      <a:pt x="216" y="296"/>
                    </a:lnTo>
                    <a:lnTo>
                      <a:pt x="211" y="296"/>
                    </a:lnTo>
                    <a:lnTo>
                      <a:pt x="178" y="286"/>
                    </a:lnTo>
                    <a:lnTo>
                      <a:pt x="178" y="296"/>
                    </a:lnTo>
                    <a:lnTo>
                      <a:pt x="189" y="307"/>
                    </a:lnTo>
                    <a:lnTo>
                      <a:pt x="183" y="307"/>
                    </a:lnTo>
                    <a:lnTo>
                      <a:pt x="178" y="296"/>
                    </a:lnTo>
                    <a:lnTo>
                      <a:pt x="164" y="272"/>
                    </a:lnTo>
                    <a:lnTo>
                      <a:pt x="155" y="270"/>
                    </a:lnTo>
                    <a:lnTo>
                      <a:pt x="172" y="259"/>
                    </a:lnTo>
                    <a:lnTo>
                      <a:pt x="178" y="254"/>
                    </a:lnTo>
                    <a:lnTo>
                      <a:pt x="216" y="180"/>
                    </a:lnTo>
                    <a:lnTo>
                      <a:pt x="216" y="185"/>
                    </a:lnTo>
                    <a:lnTo>
                      <a:pt x="205" y="206"/>
                    </a:lnTo>
                    <a:lnTo>
                      <a:pt x="211" y="217"/>
                    </a:lnTo>
                    <a:lnTo>
                      <a:pt x="227" y="217"/>
                    </a:lnTo>
                    <a:lnTo>
                      <a:pt x="250" y="217"/>
                    </a:lnTo>
                    <a:lnTo>
                      <a:pt x="255" y="222"/>
                    </a:lnTo>
                    <a:lnTo>
                      <a:pt x="266" y="227"/>
                    </a:lnTo>
                    <a:lnTo>
                      <a:pt x="272" y="238"/>
                    </a:lnTo>
                    <a:lnTo>
                      <a:pt x="310" y="254"/>
                    </a:lnTo>
                    <a:lnTo>
                      <a:pt x="344" y="243"/>
                    </a:lnTo>
                    <a:lnTo>
                      <a:pt x="349" y="238"/>
                    </a:lnTo>
                    <a:lnTo>
                      <a:pt x="355" y="217"/>
                    </a:lnTo>
                    <a:lnTo>
                      <a:pt x="355" y="212"/>
                    </a:lnTo>
                    <a:lnTo>
                      <a:pt x="338" y="201"/>
                    </a:lnTo>
                    <a:lnTo>
                      <a:pt x="322" y="180"/>
                    </a:lnTo>
                    <a:lnTo>
                      <a:pt x="266" y="148"/>
                    </a:lnTo>
                    <a:lnTo>
                      <a:pt x="211" y="116"/>
                    </a:lnTo>
                    <a:lnTo>
                      <a:pt x="205" y="111"/>
                    </a:lnTo>
                    <a:lnTo>
                      <a:pt x="211" y="111"/>
                    </a:lnTo>
                    <a:lnTo>
                      <a:pt x="216" y="111"/>
                    </a:lnTo>
                    <a:lnTo>
                      <a:pt x="216" y="90"/>
                    </a:lnTo>
                    <a:lnTo>
                      <a:pt x="216" y="79"/>
                    </a:lnTo>
                    <a:lnTo>
                      <a:pt x="216" y="74"/>
                    </a:lnTo>
                    <a:lnTo>
                      <a:pt x="222" y="69"/>
                    </a:lnTo>
                    <a:lnTo>
                      <a:pt x="227" y="74"/>
                    </a:lnTo>
                    <a:lnTo>
                      <a:pt x="233" y="85"/>
                    </a:lnTo>
                    <a:lnTo>
                      <a:pt x="244" y="111"/>
                    </a:lnTo>
                    <a:lnTo>
                      <a:pt x="244" y="90"/>
                    </a:lnTo>
                    <a:lnTo>
                      <a:pt x="238" y="69"/>
                    </a:lnTo>
                    <a:lnTo>
                      <a:pt x="227" y="58"/>
                    </a:lnTo>
                    <a:lnTo>
                      <a:pt x="216" y="58"/>
                    </a:lnTo>
                    <a:lnTo>
                      <a:pt x="216" y="53"/>
                    </a:lnTo>
                    <a:lnTo>
                      <a:pt x="227" y="53"/>
                    </a:lnTo>
                    <a:lnTo>
                      <a:pt x="211" y="16"/>
                    </a:lnTo>
                    <a:lnTo>
                      <a:pt x="205" y="16"/>
                    </a:lnTo>
                    <a:lnTo>
                      <a:pt x="155" y="0"/>
                    </a:lnTo>
                    <a:lnTo>
                      <a:pt x="106" y="5"/>
                    </a:lnTo>
                    <a:lnTo>
                      <a:pt x="122" y="10"/>
                    </a:lnTo>
                    <a:lnTo>
                      <a:pt x="133" y="32"/>
                    </a:lnTo>
                    <a:lnTo>
                      <a:pt x="139" y="37"/>
                    </a:lnTo>
                    <a:lnTo>
                      <a:pt x="122" y="63"/>
                    </a:lnTo>
                    <a:lnTo>
                      <a:pt x="122" y="95"/>
                    </a:lnTo>
                    <a:lnTo>
                      <a:pt x="117" y="100"/>
                    </a:lnTo>
                    <a:lnTo>
                      <a:pt x="89" y="69"/>
                    </a:lnTo>
                    <a:lnTo>
                      <a:pt x="78" y="74"/>
                    </a:lnTo>
                    <a:lnTo>
                      <a:pt x="67" y="74"/>
                    </a:lnTo>
                    <a:lnTo>
                      <a:pt x="28" y="106"/>
                    </a:lnTo>
                    <a:lnTo>
                      <a:pt x="34" y="127"/>
                    </a:lnTo>
                    <a:lnTo>
                      <a:pt x="42" y="161"/>
                    </a:lnTo>
                    <a:lnTo>
                      <a:pt x="72" y="222"/>
                    </a:lnTo>
                    <a:lnTo>
                      <a:pt x="78" y="227"/>
                    </a:lnTo>
                    <a:lnTo>
                      <a:pt x="83" y="227"/>
                    </a:lnTo>
                    <a:lnTo>
                      <a:pt x="94" y="222"/>
                    </a:lnTo>
                    <a:lnTo>
                      <a:pt x="83" y="227"/>
                    </a:lnTo>
                    <a:lnTo>
                      <a:pt x="72" y="233"/>
                    </a:lnTo>
                    <a:lnTo>
                      <a:pt x="67" y="227"/>
                    </a:lnTo>
                    <a:lnTo>
                      <a:pt x="56" y="222"/>
                    </a:lnTo>
                    <a:lnTo>
                      <a:pt x="34" y="180"/>
                    </a:lnTo>
                    <a:lnTo>
                      <a:pt x="34" y="185"/>
                    </a:lnTo>
                    <a:lnTo>
                      <a:pt x="45" y="227"/>
                    </a:lnTo>
                    <a:lnTo>
                      <a:pt x="45" y="222"/>
                    </a:lnTo>
                    <a:lnTo>
                      <a:pt x="28" y="190"/>
                    </a:lnTo>
                    <a:lnTo>
                      <a:pt x="22" y="196"/>
                    </a:lnTo>
                    <a:lnTo>
                      <a:pt x="17" y="212"/>
                    </a:lnTo>
                    <a:lnTo>
                      <a:pt x="21" y="229"/>
                    </a:lnTo>
                    <a:lnTo>
                      <a:pt x="34" y="254"/>
                    </a:lnTo>
                    <a:lnTo>
                      <a:pt x="56" y="275"/>
                    </a:lnTo>
                    <a:lnTo>
                      <a:pt x="50" y="280"/>
                    </a:lnTo>
                    <a:lnTo>
                      <a:pt x="28" y="254"/>
                    </a:lnTo>
                    <a:lnTo>
                      <a:pt x="11" y="222"/>
                    </a:lnTo>
                    <a:lnTo>
                      <a:pt x="0" y="243"/>
                    </a:lnTo>
                    <a:lnTo>
                      <a:pt x="28" y="280"/>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62" name="Freeform 182"/>
              <p:cNvSpPr>
                <a:spLocks/>
              </p:cNvSpPr>
              <p:nvPr/>
            </p:nvSpPr>
            <p:spPr bwMode="auto">
              <a:xfrm>
                <a:off x="2538" y="391"/>
                <a:ext cx="259" cy="316"/>
              </a:xfrm>
              <a:custGeom>
                <a:avLst/>
                <a:gdLst/>
                <a:ahLst/>
                <a:cxnLst>
                  <a:cxn ang="0">
                    <a:pos x="183" y="64"/>
                  </a:cxn>
                  <a:cxn ang="0">
                    <a:pos x="183" y="79"/>
                  </a:cxn>
                  <a:cxn ang="0">
                    <a:pos x="183" y="85"/>
                  </a:cxn>
                  <a:cxn ang="0">
                    <a:pos x="177" y="90"/>
                  </a:cxn>
                  <a:cxn ang="0">
                    <a:pos x="172" y="101"/>
                  </a:cxn>
                  <a:cxn ang="0">
                    <a:pos x="166" y="106"/>
                  </a:cxn>
                  <a:cxn ang="0">
                    <a:pos x="161" y="106"/>
                  </a:cxn>
                  <a:cxn ang="0">
                    <a:pos x="150" y="101"/>
                  </a:cxn>
                  <a:cxn ang="0">
                    <a:pos x="144" y="95"/>
                  </a:cxn>
                  <a:cxn ang="0">
                    <a:pos x="139" y="101"/>
                  </a:cxn>
                  <a:cxn ang="0">
                    <a:pos x="128" y="101"/>
                  </a:cxn>
                  <a:cxn ang="0">
                    <a:pos x="111" y="95"/>
                  </a:cxn>
                  <a:cxn ang="0">
                    <a:pos x="100" y="85"/>
                  </a:cxn>
                  <a:cxn ang="0">
                    <a:pos x="94" y="85"/>
                  </a:cxn>
                  <a:cxn ang="0">
                    <a:pos x="72" y="85"/>
                  </a:cxn>
                  <a:cxn ang="0">
                    <a:pos x="56" y="79"/>
                  </a:cxn>
                  <a:cxn ang="0">
                    <a:pos x="56" y="74"/>
                  </a:cxn>
                  <a:cxn ang="0">
                    <a:pos x="72" y="79"/>
                  </a:cxn>
                  <a:cxn ang="0">
                    <a:pos x="94" y="74"/>
                  </a:cxn>
                  <a:cxn ang="0">
                    <a:pos x="100" y="74"/>
                  </a:cxn>
                  <a:cxn ang="0">
                    <a:pos x="100" y="74"/>
                  </a:cxn>
                  <a:cxn ang="0">
                    <a:pos x="100" y="74"/>
                  </a:cxn>
                  <a:cxn ang="0">
                    <a:pos x="100" y="74"/>
                  </a:cxn>
                  <a:cxn ang="0">
                    <a:pos x="100" y="74"/>
                  </a:cxn>
                  <a:cxn ang="0">
                    <a:pos x="116" y="64"/>
                  </a:cxn>
                  <a:cxn ang="0">
                    <a:pos x="122" y="53"/>
                  </a:cxn>
                  <a:cxn ang="0">
                    <a:pos x="133" y="42"/>
                  </a:cxn>
                  <a:cxn ang="0">
                    <a:pos x="128" y="26"/>
                  </a:cxn>
                  <a:cxn ang="0">
                    <a:pos x="122" y="11"/>
                  </a:cxn>
                  <a:cxn ang="0">
                    <a:pos x="111" y="0"/>
                  </a:cxn>
                  <a:cxn ang="0">
                    <a:pos x="105" y="11"/>
                  </a:cxn>
                  <a:cxn ang="0">
                    <a:pos x="100" y="26"/>
                  </a:cxn>
                  <a:cxn ang="0">
                    <a:pos x="83" y="37"/>
                  </a:cxn>
                  <a:cxn ang="0">
                    <a:pos x="78" y="32"/>
                  </a:cxn>
                  <a:cxn ang="0">
                    <a:pos x="78" y="26"/>
                  </a:cxn>
                  <a:cxn ang="0">
                    <a:pos x="78" y="21"/>
                  </a:cxn>
                  <a:cxn ang="0">
                    <a:pos x="72" y="16"/>
                  </a:cxn>
                  <a:cxn ang="0">
                    <a:pos x="56" y="26"/>
                  </a:cxn>
                  <a:cxn ang="0">
                    <a:pos x="50" y="32"/>
                  </a:cxn>
                  <a:cxn ang="0">
                    <a:pos x="33" y="37"/>
                  </a:cxn>
                  <a:cxn ang="0">
                    <a:pos x="22" y="37"/>
                  </a:cxn>
                  <a:cxn ang="0">
                    <a:pos x="11" y="58"/>
                  </a:cxn>
                  <a:cxn ang="0">
                    <a:pos x="0" y="85"/>
                  </a:cxn>
                  <a:cxn ang="0">
                    <a:pos x="11" y="122"/>
                  </a:cxn>
                  <a:cxn ang="0">
                    <a:pos x="78" y="143"/>
                  </a:cxn>
                  <a:cxn ang="0">
                    <a:pos x="150" y="164"/>
                  </a:cxn>
                  <a:cxn ang="0">
                    <a:pos x="177" y="148"/>
                  </a:cxn>
                  <a:cxn ang="0">
                    <a:pos x="194" y="101"/>
                  </a:cxn>
                  <a:cxn ang="0">
                    <a:pos x="188" y="79"/>
                  </a:cxn>
                  <a:cxn ang="0">
                    <a:pos x="188" y="64"/>
                  </a:cxn>
                  <a:cxn ang="0">
                    <a:pos x="183" y="64"/>
                  </a:cxn>
                  <a:cxn ang="0">
                    <a:pos x="183" y="64"/>
                  </a:cxn>
                </a:cxnLst>
                <a:rect l="0" t="0" r="r" b="b"/>
                <a:pathLst>
                  <a:path w="195" h="165">
                    <a:moveTo>
                      <a:pt x="183" y="64"/>
                    </a:moveTo>
                    <a:lnTo>
                      <a:pt x="183" y="79"/>
                    </a:lnTo>
                    <a:lnTo>
                      <a:pt x="183" y="85"/>
                    </a:lnTo>
                    <a:lnTo>
                      <a:pt x="177" y="90"/>
                    </a:lnTo>
                    <a:lnTo>
                      <a:pt x="172" y="101"/>
                    </a:lnTo>
                    <a:lnTo>
                      <a:pt x="166" y="106"/>
                    </a:lnTo>
                    <a:lnTo>
                      <a:pt x="161" y="106"/>
                    </a:lnTo>
                    <a:lnTo>
                      <a:pt x="150" y="101"/>
                    </a:lnTo>
                    <a:lnTo>
                      <a:pt x="144" y="95"/>
                    </a:lnTo>
                    <a:lnTo>
                      <a:pt x="139" y="101"/>
                    </a:lnTo>
                    <a:lnTo>
                      <a:pt x="128" y="101"/>
                    </a:lnTo>
                    <a:lnTo>
                      <a:pt x="111" y="95"/>
                    </a:lnTo>
                    <a:lnTo>
                      <a:pt x="100" y="85"/>
                    </a:lnTo>
                    <a:lnTo>
                      <a:pt x="94" y="85"/>
                    </a:lnTo>
                    <a:lnTo>
                      <a:pt x="72" y="85"/>
                    </a:lnTo>
                    <a:lnTo>
                      <a:pt x="56" y="79"/>
                    </a:lnTo>
                    <a:lnTo>
                      <a:pt x="56" y="74"/>
                    </a:lnTo>
                    <a:lnTo>
                      <a:pt x="72" y="79"/>
                    </a:lnTo>
                    <a:lnTo>
                      <a:pt x="94" y="74"/>
                    </a:lnTo>
                    <a:lnTo>
                      <a:pt x="100" y="74"/>
                    </a:lnTo>
                    <a:lnTo>
                      <a:pt x="116" y="64"/>
                    </a:lnTo>
                    <a:lnTo>
                      <a:pt x="122" y="53"/>
                    </a:lnTo>
                    <a:lnTo>
                      <a:pt x="133" y="42"/>
                    </a:lnTo>
                    <a:lnTo>
                      <a:pt x="128" y="26"/>
                    </a:lnTo>
                    <a:lnTo>
                      <a:pt x="122" y="11"/>
                    </a:lnTo>
                    <a:lnTo>
                      <a:pt x="111" y="0"/>
                    </a:lnTo>
                    <a:lnTo>
                      <a:pt x="105" y="11"/>
                    </a:lnTo>
                    <a:lnTo>
                      <a:pt x="100" y="26"/>
                    </a:lnTo>
                    <a:lnTo>
                      <a:pt x="83" y="37"/>
                    </a:lnTo>
                    <a:lnTo>
                      <a:pt x="78" y="32"/>
                    </a:lnTo>
                    <a:lnTo>
                      <a:pt x="78" y="26"/>
                    </a:lnTo>
                    <a:lnTo>
                      <a:pt x="78" y="21"/>
                    </a:lnTo>
                    <a:lnTo>
                      <a:pt x="72" y="16"/>
                    </a:lnTo>
                    <a:lnTo>
                      <a:pt x="56" y="26"/>
                    </a:lnTo>
                    <a:lnTo>
                      <a:pt x="50" y="32"/>
                    </a:lnTo>
                    <a:lnTo>
                      <a:pt x="33" y="37"/>
                    </a:lnTo>
                    <a:lnTo>
                      <a:pt x="22" y="37"/>
                    </a:lnTo>
                    <a:lnTo>
                      <a:pt x="11" y="58"/>
                    </a:lnTo>
                    <a:lnTo>
                      <a:pt x="0" y="85"/>
                    </a:lnTo>
                    <a:lnTo>
                      <a:pt x="11" y="122"/>
                    </a:lnTo>
                    <a:lnTo>
                      <a:pt x="78" y="143"/>
                    </a:lnTo>
                    <a:lnTo>
                      <a:pt x="150" y="164"/>
                    </a:lnTo>
                    <a:lnTo>
                      <a:pt x="177" y="148"/>
                    </a:lnTo>
                    <a:lnTo>
                      <a:pt x="194" y="101"/>
                    </a:lnTo>
                    <a:lnTo>
                      <a:pt x="188" y="79"/>
                    </a:lnTo>
                    <a:lnTo>
                      <a:pt x="188" y="64"/>
                    </a:lnTo>
                    <a:lnTo>
                      <a:pt x="183" y="64"/>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63" name="Freeform 183"/>
              <p:cNvSpPr>
                <a:spLocks/>
              </p:cNvSpPr>
              <p:nvPr/>
            </p:nvSpPr>
            <p:spPr bwMode="auto">
              <a:xfrm>
                <a:off x="2567" y="381"/>
                <a:ext cx="221" cy="215"/>
              </a:xfrm>
              <a:custGeom>
                <a:avLst/>
                <a:gdLst/>
                <a:ahLst/>
                <a:cxnLst>
                  <a:cxn ang="0">
                    <a:pos x="45" y="21"/>
                  </a:cxn>
                  <a:cxn ang="0">
                    <a:pos x="17" y="26"/>
                  </a:cxn>
                  <a:cxn ang="0">
                    <a:pos x="0" y="42"/>
                  </a:cxn>
                  <a:cxn ang="0">
                    <a:pos x="28" y="37"/>
                  </a:cxn>
                  <a:cxn ang="0">
                    <a:pos x="50" y="21"/>
                  </a:cxn>
                  <a:cxn ang="0">
                    <a:pos x="56" y="26"/>
                  </a:cxn>
                  <a:cxn ang="0">
                    <a:pos x="78" y="21"/>
                  </a:cxn>
                  <a:cxn ang="0">
                    <a:pos x="56" y="26"/>
                  </a:cxn>
                  <a:cxn ang="0">
                    <a:pos x="56" y="31"/>
                  </a:cxn>
                  <a:cxn ang="0">
                    <a:pos x="61" y="42"/>
                  </a:cxn>
                  <a:cxn ang="0">
                    <a:pos x="83" y="16"/>
                  </a:cxn>
                  <a:cxn ang="0">
                    <a:pos x="100" y="16"/>
                  </a:cxn>
                  <a:cxn ang="0">
                    <a:pos x="100" y="53"/>
                  </a:cxn>
                  <a:cxn ang="0">
                    <a:pos x="78" y="79"/>
                  </a:cxn>
                  <a:cxn ang="0">
                    <a:pos x="50" y="84"/>
                  </a:cxn>
                  <a:cxn ang="0">
                    <a:pos x="34" y="84"/>
                  </a:cxn>
                  <a:cxn ang="0">
                    <a:pos x="72" y="90"/>
                  </a:cxn>
                  <a:cxn ang="0">
                    <a:pos x="83" y="95"/>
                  </a:cxn>
                  <a:cxn ang="0">
                    <a:pos x="100" y="106"/>
                  </a:cxn>
                  <a:cxn ang="0">
                    <a:pos x="117" y="106"/>
                  </a:cxn>
                  <a:cxn ang="0">
                    <a:pos x="128" y="106"/>
                  </a:cxn>
                  <a:cxn ang="0">
                    <a:pos x="144" y="111"/>
                  </a:cxn>
                  <a:cxn ang="0">
                    <a:pos x="161" y="90"/>
                  </a:cxn>
                  <a:cxn ang="0">
                    <a:pos x="156" y="61"/>
                  </a:cxn>
                  <a:cxn ang="0">
                    <a:pos x="155" y="79"/>
                  </a:cxn>
                  <a:cxn ang="0">
                    <a:pos x="133" y="100"/>
                  </a:cxn>
                  <a:cxn ang="0">
                    <a:pos x="128" y="95"/>
                  </a:cxn>
                  <a:cxn ang="0">
                    <a:pos x="144" y="58"/>
                  </a:cxn>
                  <a:cxn ang="0">
                    <a:pos x="144" y="31"/>
                  </a:cxn>
                  <a:cxn ang="0">
                    <a:pos x="139" y="42"/>
                  </a:cxn>
                  <a:cxn ang="0">
                    <a:pos x="128" y="74"/>
                  </a:cxn>
                  <a:cxn ang="0">
                    <a:pos x="122" y="90"/>
                  </a:cxn>
                  <a:cxn ang="0">
                    <a:pos x="111" y="90"/>
                  </a:cxn>
                  <a:cxn ang="0">
                    <a:pos x="94" y="84"/>
                  </a:cxn>
                  <a:cxn ang="0">
                    <a:pos x="117" y="58"/>
                  </a:cxn>
                  <a:cxn ang="0">
                    <a:pos x="117" y="37"/>
                  </a:cxn>
                  <a:cxn ang="0">
                    <a:pos x="111" y="16"/>
                  </a:cxn>
                  <a:cxn ang="0">
                    <a:pos x="89" y="0"/>
                  </a:cxn>
                  <a:cxn ang="0">
                    <a:pos x="78" y="5"/>
                  </a:cxn>
                  <a:cxn ang="0">
                    <a:pos x="56" y="21"/>
                  </a:cxn>
                </a:cxnLst>
                <a:rect l="0" t="0" r="r" b="b"/>
                <a:pathLst>
                  <a:path w="166" h="112">
                    <a:moveTo>
                      <a:pt x="56" y="21"/>
                    </a:moveTo>
                    <a:lnTo>
                      <a:pt x="45" y="21"/>
                    </a:lnTo>
                    <a:lnTo>
                      <a:pt x="34" y="21"/>
                    </a:lnTo>
                    <a:lnTo>
                      <a:pt x="17" y="26"/>
                    </a:lnTo>
                    <a:lnTo>
                      <a:pt x="8" y="33"/>
                    </a:lnTo>
                    <a:lnTo>
                      <a:pt x="0" y="42"/>
                    </a:lnTo>
                    <a:lnTo>
                      <a:pt x="11" y="42"/>
                    </a:lnTo>
                    <a:lnTo>
                      <a:pt x="28" y="37"/>
                    </a:lnTo>
                    <a:lnTo>
                      <a:pt x="34" y="31"/>
                    </a:lnTo>
                    <a:lnTo>
                      <a:pt x="50" y="21"/>
                    </a:lnTo>
                    <a:lnTo>
                      <a:pt x="56" y="26"/>
                    </a:lnTo>
                    <a:lnTo>
                      <a:pt x="78" y="16"/>
                    </a:lnTo>
                    <a:lnTo>
                      <a:pt x="78" y="21"/>
                    </a:lnTo>
                    <a:lnTo>
                      <a:pt x="61" y="37"/>
                    </a:lnTo>
                    <a:lnTo>
                      <a:pt x="56" y="26"/>
                    </a:lnTo>
                    <a:lnTo>
                      <a:pt x="56" y="31"/>
                    </a:lnTo>
                    <a:lnTo>
                      <a:pt x="56" y="37"/>
                    </a:lnTo>
                    <a:lnTo>
                      <a:pt x="61" y="42"/>
                    </a:lnTo>
                    <a:lnTo>
                      <a:pt x="78" y="31"/>
                    </a:lnTo>
                    <a:lnTo>
                      <a:pt x="83" y="16"/>
                    </a:lnTo>
                    <a:lnTo>
                      <a:pt x="89" y="5"/>
                    </a:lnTo>
                    <a:lnTo>
                      <a:pt x="100" y="16"/>
                    </a:lnTo>
                    <a:lnTo>
                      <a:pt x="100" y="31"/>
                    </a:lnTo>
                    <a:lnTo>
                      <a:pt x="100" y="53"/>
                    </a:lnTo>
                    <a:lnTo>
                      <a:pt x="94" y="69"/>
                    </a:lnTo>
                    <a:lnTo>
                      <a:pt x="78" y="79"/>
                    </a:lnTo>
                    <a:lnTo>
                      <a:pt x="72" y="79"/>
                    </a:lnTo>
                    <a:lnTo>
                      <a:pt x="50" y="84"/>
                    </a:lnTo>
                    <a:lnTo>
                      <a:pt x="34" y="79"/>
                    </a:lnTo>
                    <a:lnTo>
                      <a:pt x="34" y="84"/>
                    </a:lnTo>
                    <a:lnTo>
                      <a:pt x="50" y="90"/>
                    </a:lnTo>
                    <a:lnTo>
                      <a:pt x="72" y="90"/>
                    </a:lnTo>
                    <a:lnTo>
                      <a:pt x="78" y="90"/>
                    </a:lnTo>
                    <a:lnTo>
                      <a:pt x="83" y="95"/>
                    </a:lnTo>
                    <a:lnTo>
                      <a:pt x="89" y="100"/>
                    </a:lnTo>
                    <a:lnTo>
                      <a:pt x="100" y="106"/>
                    </a:lnTo>
                    <a:lnTo>
                      <a:pt x="106" y="106"/>
                    </a:lnTo>
                    <a:lnTo>
                      <a:pt x="117" y="106"/>
                    </a:lnTo>
                    <a:lnTo>
                      <a:pt x="122" y="100"/>
                    </a:lnTo>
                    <a:lnTo>
                      <a:pt x="128" y="106"/>
                    </a:lnTo>
                    <a:lnTo>
                      <a:pt x="139" y="111"/>
                    </a:lnTo>
                    <a:lnTo>
                      <a:pt x="144" y="111"/>
                    </a:lnTo>
                    <a:lnTo>
                      <a:pt x="150" y="106"/>
                    </a:lnTo>
                    <a:lnTo>
                      <a:pt x="161" y="90"/>
                    </a:lnTo>
                    <a:lnTo>
                      <a:pt x="165" y="65"/>
                    </a:lnTo>
                    <a:lnTo>
                      <a:pt x="156" y="61"/>
                    </a:lnTo>
                    <a:lnTo>
                      <a:pt x="155" y="69"/>
                    </a:lnTo>
                    <a:lnTo>
                      <a:pt x="155" y="79"/>
                    </a:lnTo>
                    <a:lnTo>
                      <a:pt x="150" y="90"/>
                    </a:lnTo>
                    <a:lnTo>
                      <a:pt x="133" y="100"/>
                    </a:lnTo>
                    <a:lnTo>
                      <a:pt x="133" y="95"/>
                    </a:lnTo>
                    <a:lnTo>
                      <a:pt x="128" y="95"/>
                    </a:lnTo>
                    <a:lnTo>
                      <a:pt x="139" y="78"/>
                    </a:lnTo>
                    <a:lnTo>
                      <a:pt x="144" y="58"/>
                    </a:lnTo>
                    <a:lnTo>
                      <a:pt x="144" y="42"/>
                    </a:lnTo>
                    <a:lnTo>
                      <a:pt x="144" y="31"/>
                    </a:lnTo>
                    <a:lnTo>
                      <a:pt x="139" y="21"/>
                    </a:lnTo>
                    <a:lnTo>
                      <a:pt x="139" y="42"/>
                    </a:lnTo>
                    <a:lnTo>
                      <a:pt x="133" y="63"/>
                    </a:lnTo>
                    <a:lnTo>
                      <a:pt x="128" y="74"/>
                    </a:lnTo>
                    <a:lnTo>
                      <a:pt x="122" y="84"/>
                    </a:lnTo>
                    <a:lnTo>
                      <a:pt x="122" y="90"/>
                    </a:lnTo>
                    <a:lnTo>
                      <a:pt x="117" y="90"/>
                    </a:lnTo>
                    <a:lnTo>
                      <a:pt x="111" y="90"/>
                    </a:lnTo>
                    <a:lnTo>
                      <a:pt x="100" y="90"/>
                    </a:lnTo>
                    <a:lnTo>
                      <a:pt x="94" y="84"/>
                    </a:lnTo>
                    <a:lnTo>
                      <a:pt x="106" y="74"/>
                    </a:lnTo>
                    <a:lnTo>
                      <a:pt x="117" y="58"/>
                    </a:lnTo>
                    <a:lnTo>
                      <a:pt x="117" y="42"/>
                    </a:lnTo>
                    <a:lnTo>
                      <a:pt x="117" y="37"/>
                    </a:lnTo>
                    <a:lnTo>
                      <a:pt x="111" y="21"/>
                    </a:lnTo>
                    <a:lnTo>
                      <a:pt x="111" y="16"/>
                    </a:lnTo>
                    <a:lnTo>
                      <a:pt x="100" y="5"/>
                    </a:lnTo>
                    <a:lnTo>
                      <a:pt x="89" y="0"/>
                    </a:lnTo>
                    <a:lnTo>
                      <a:pt x="83" y="0"/>
                    </a:lnTo>
                    <a:lnTo>
                      <a:pt x="78" y="5"/>
                    </a:lnTo>
                    <a:lnTo>
                      <a:pt x="67" y="16"/>
                    </a:lnTo>
                    <a:lnTo>
                      <a:pt x="56" y="21"/>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64" name="Freeform 184"/>
              <p:cNvSpPr>
                <a:spLocks/>
              </p:cNvSpPr>
              <p:nvPr/>
            </p:nvSpPr>
            <p:spPr bwMode="auto">
              <a:xfrm>
                <a:off x="2117" y="-199"/>
                <a:ext cx="193" cy="73"/>
              </a:xfrm>
              <a:custGeom>
                <a:avLst/>
                <a:gdLst/>
                <a:ahLst/>
                <a:cxnLst>
                  <a:cxn ang="0">
                    <a:pos x="133" y="37"/>
                  </a:cxn>
                  <a:cxn ang="0">
                    <a:pos x="144" y="21"/>
                  </a:cxn>
                  <a:cxn ang="0">
                    <a:pos x="144" y="16"/>
                  </a:cxn>
                  <a:cxn ang="0">
                    <a:pos x="144" y="16"/>
                  </a:cxn>
                  <a:cxn ang="0">
                    <a:pos x="78" y="0"/>
                  </a:cxn>
                  <a:cxn ang="0">
                    <a:pos x="12" y="11"/>
                  </a:cxn>
                  <a:cxn ang="0">
                    <a:pos x="0" y="16"/>
                  </a:cxn>
                  <a:cxn ang="0">
                    <a:pos x="12" y="21"/>
                  </a:cxn>
                  <a:cxn ang="0">
                    <a:pos x="39" y="20"/>
                  </a:cxn>
                  <a:cxn ang="0">
                    <a:pos x="78" y="21"/>
                  </a:cxn>
                  <a:cxn ang="0">
                    <a:pos x="111" y="32"/>
                  </a:cxn>
                  <a:cxn ang="0">
                    <a:pos x="117" y="32"/>
                  </a:cxn>
                  <a:cxn ang="0">
                    <a:pos x="133" y="37"/>
                  </a:cxn>
                  <a:cxn ang="0">
                    <a:pos x="133" y="37"/>
                  </a:cxn>
                </a:cxnLst>
                <a:rect l="0" t="0" r="r" b="b"/>
                <a:pathLst>
                  <a:path w="145" h="38">
                    <a:moveTo>
                      <a:pt x="133" y="37"/>
                    </a:moveTo>
                    <a:lnTo>
                      <a:pt x="144" y="21"/>
                    </a:lnTo>
                    <a:lnTo>
                      <a:pt x="144" y="16"/>
                    </a:lnTo>
                    <a:lnTo>
                      <a:pt x="78" y="0"/>
                    </a:lnTo>
                    <a:lnTo>
                      <a:pt x="12" y="11"/>
                    </a:lnTo>
                    <a:lnTo>
                      <a:pt x="0" y="16"/>
                    </a:lnTo>
                    <a:lnTo>
                      <a:pt x="12" y="21"/>
                    </a:lnTo>
                    <a:lnTo>
                      <a:pt x="39" y="20"/>
                    </a:lnTo>
                    <a:lnTo>
                      <a:pt x="78" y="21"/>
                    </a:lnTo>
                    <a:lnTo>
                      <a:pt x="111" y="32"/>
                    </a:lnTo>
                    <a:lnTo>
                      <a:pt x="117" y="32"/>
                    </a:lnTo>
                    <a:lnTo>
                      <a:pt x="133" y="37"/>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4665" name="Freeform 185"/>
              <p:cNvSpPr>
                <a:spLocks/>
              </p:cNvSpPr>
              <p:nvPr/>
            </p:nvSpPr>
            <p:spPr bwMode="auto">
              <a:xfrm>
                <a:off x="2221" y="320"/>
                <a:ext cx="155" cy="82"/>
              </a:xfrm>
              <a:custGeom>
                <a:avLst/>
                <a:gdLst/>
                <a:ahLst/>
                <a:cxnLst>
                  <a:cxn ang="0">
                    <a:pos x="6" y="32"/>
                  </a:cxn>
                  <a:cxn ang="0">
                    <a:pos x="39" y="42"/>
                  </a:cxn>
                  <a:cxn ang="0">
                    <a:pos x="44" y="42"/>
                  </a:cxn>
                  <a:cxn ang="0">
                    <a:pos x="44" y="42"/>
                  </a:cxn>
                  <a:cxn ang="0">
                    <a:pos x="94" y="42"/>
                  </a:cxn>
                  <a:cxn ang="0">
                    <a:pos x="105" y="37"/>
                  </a:cxn>
                  <a:cxn ang="0">
                    <a:pos x="116" y="37"/>
                  </a:cxn>
                  <a:cxn ang="0">
                    <a:pos x="116" y="32"/>
                  </a:cxn>
                  <a:cxn ang="0">
                    <a:pos x="94" y="32"/>
                  </a:cxn>
                  <a:cxn ang="0">
                    <a:pos x="89" y="26"/>
                  </a:cxn>
                  <a:cxn ang="0">
                    <a:pos x="111" y="26"/>
                  </a:cxn>
                  <a:cxn ang="0">
                    <a:pos x="111" y="21"/>
                  </a:cxn>
                  <a:cxn ang="0">
                    <a:pos x="17" y="21"/>
                  </a:cxn>
                  <a:cxn ang="0">
                    <a:pos x="28" y="11"/>
                  </a:cxn>
                  <a:cxn ang="0">
                    <a:pos x="105" y="11"/>
                  </a:cxn>
                  <a:cxn ang="0">
                    <a:pos x="105" y="5"/>
                  </a:cxn>
                  <a:cxn ang="0">
                    <a:pos x="83" y="5"/>
                  </a:cxn>
                  <a:cxn ang="0">
                    <a:pos x="66" y="5"/>
                  </a:cxn>
                  <a:cxn ang="0">
                    <a:pos x="44" y="0"/>
                  </a:cxn>
                  <a:cxn ang="0">
                    <a:pos x="24" y="5"/>
                  </a:cxn>
                  <a:cxn ang="0">
                    <a:pos x="28" y="11"/>
                  </a:cxn>
                  <a:cxn ang="0">
                    <a:pos x="19" y="12"/>
                  </a:cxn>
                  <a:cxn ang="0">
                    <a:pos x="0" y="26"/>
                  </a:cxn>
                  <a:cxn ang="0">
                    <a:pos x="6" y="32"/>
                  </a:cxn>
                  <a:cxn ang="0">
                    <a:pos x="6" y="32"/>
                  </a:cxn>
                </a:cxnLst>
                <a:rect l="0" t="0" r="r" b="b"/>
                <a:pathLst>
                  <a:path w="117" h="43">
                    <a:moveTo>
                      <a:pt x="6" y="32"/>
                    </a:moveTo>
                    <a:lnTo>
                      <a:pt x="39" y="42"/>
                    </a:lnTo>
                    <a:lnTo>
                      <a:pt x="44" y="42"/>
                    </a:lnTo>
                    <a:lnTo>
                      <a:pt x="94" y="42"/>
                    </a:lnTo>
                    <a:lnTo>
                      <a:pt x="105" y="37"/>
                    </a:lnTo>
                    <a:lnTo>
                      <a:pt x="116" y="37"/>
                    </a:lnTo>
                    <a:lnTo>
                      <a:pt x="116" y="32"/>
                    </a:lnTo>
                    <a:lnTo>
                      <a:pt x="94" y="32"/>
                    </a:lnTo>
                    <a:lnTo>
                      <a:pt x="89" y="26"/>
                    </a:lnTo>
                    <a:lnTo>
                      <a:pt x="111" y="26"/>
                    </a:lnTo>
                    <a:lnTo>
                      <a:pt x="111" y="21"/>
                    </a:lnTo>
                    <a:lnTo>
                      <a:pt x="17" y="21"/>
                    </a:lnTo>
                    <a:lnTo>
                      <a:pt x="28" y="11"/>
                    </a:lnTo>
                    <a:lnTo>
                      <a:pt x="105" y="11"/>
                    </a:lnTo>
                    <a:lnTo>
                      <a:pt x="105" y="5"/>
                    </a:lnTo>
                    <a:lnTo>
                      <a:pt x="83" y="5"/>
                    </a:lnTo>
                    <a:lnTo>
                      <a:pt x="66" y="5"/>
                    </a:lnTo>
                    <a:lnTo>
                      <a:pt x="44" y="0"/>
                    </a:lnTo>
                    <a:lnTo>
                      <a:pt x="24" y="5"/>
                    </a:lnTo>
                    <a:lnTo>
                      <a:pt x="28" y="11"/>
                    </a:lnTo>
                    <a:lnTo>
                      <a:pt x="19" y="12"/>
                    </a:lnTo>
                    <a:lnTo>
                      <a:pt x="0" y="26"/>
                    </a:lnTo>
                    <a:lnTo>
                      <a:pt x="6" y="32"/>
                    </a:lnTo>
                    <a:close/>
                  </a:path>
                </a:pathLst>
              </a:custGeom>
              <a:solidFill>
                <a:srgbClr val="FF9933"/>
              </a:solidFill>
              <a:ln w="3175" cap="flat">
                <a:solidFill>
                  <a:srgbClr val="000000"/>
                </a:solidFill>
                <a:prstDash val="solid"/>
                <a:round/>
                <a:headEnd/>
                <a:tailEnd/>
              </a:ln>
              <a:effectLst/>
            </p:spPr>
            <p:txBody>
              <a:bodyPr wrap="none" anchor="ctr">
                <a:spAutoFit/>
              </a:bodyPr>
              <a:lstStyle/>
              <a:p>
                <a:endParaRPr lang="zh-CN" altLang="en-US"/>
              </a:p>
            </p:txBody>
          </p:sp>
          <p:sp>
            <p:nvSpPr>
              <p:cNvPr id="404666" name="Freeform 186"/>
              <p:cNvSpPr>
                <a:spLocks/>
              </p:cNvSpPr>
              <p:nvPr/>
            </p:nvSpPr>
            <p:spPr bwMode="auto">
              <a:xfrm>
                <a:off x="2066" y="14"/>
                <a:ext cx="52" cy="206"/>
              </a:xfrm>
              <a:custGeom>
                <a:avLst/>
                <a:gdLst/>
                <a:ahLst/>
                <a:cxnLst>
                  <a:cxn ang="0">
                    <a:pos x="27" y="0"/>
                  </a:cxn>
                  <a:cxn ang="0">
                    <a:pos x="16" y="0"/>
                  </a:cxn>
                  <a:cxn ang="0">
                    <a:pos x="11" y="0"/>
                  </a:cxn>
                  <a:cxn ang="0">
                    <a:pos x="0" y="32"/>
                  </a:cxn>
                  <a:cxn ang="0">
                    <a:pos x="5" y="64"/>
                  </a:cxn>
                  <a:cxn ang="0">
                    <a:pos x="11" y="74"/>
                  </a:cxn>
                  <a:cxn ang="0">
                    <a:pos x="11" y="85"/>
                  </a:cxn>
                  <a:cxn ang="0">
                    <a:pos x="16" y="90"/>
                  </a:cxn>
                  <a:cxn ang="0">
                    <a:pos x="22" y="95"/>
                  </a:cxn>
                  <a:cxn ang="0">
                    <a:pos x="22" y="101"/>
                  </a:cxn>
                  <a:cxn ang="0">
                    <a:pos x="22" y="106"/>
                  </a:cxn>
                  <a:cxn ang="0">
                    <a:pos x="22" y="106"/>
                  </a:cxn>
                  <a:cxn ang="0">
                    <a:pos x="33" y="106"/>
                  </a:cxn>
                  <a:cxn ang="0">
                    <a:pos x="33" y="95"/>
                  </a:cxn>
                  <a:cxn ang="0">
                    <a:pos x="33" y="85"/>
                  </a:cxn>
                  <a:cxn ang="0">
                    <a:pos x="22" y="80"/>
                  </a:cxn>
                  <a:cxn ang="0">
                    <a:pos x="22" y="74"/>
                  </a:cxn>
                  <a:cxn ang="0">
                    <a:pos x="22" y="74"/>
                  </a:cxn>
                  <a:cxn ang="0">
                    <a:pos x="27" y="64"/>
                  </a:cxn>
                  <a:cxn ang="0">
                    <a:pos x="27" y="48"/>
                  </a:cxn>
                  <a:cxn ang="0">
                    <a:pos x="33" y="42"/>
                  </a:cxn>
                  <a:cxn ang="0">
                    <a:pos x="33" y="42"/>
                  </a:cxn>
                  <a:cxn ang="0">
                    <a:pos x="27" y="48"/>
                  </a:cxn>
                  <a:cxn ang="0">
                    <a:pos x="22" y="58"/>
                  </a:cxn>
                  <a:cxn ang="0">
                    <a:pos x="22" y="64"/>
                  </a:cxn>
                  <a:cxn ang="0">
                    <a:pos x="11" y="69"/>
                  </a:cxn>
                  <a:cxn ang="0">
                    <a:pos x="11" y="64"/>
                  </a:cxn>
                  <a:cxn ang="0">
                    <a:pos x="5" y="42"/>
                  </a:cxn>
                  <a:cxn ang="0">
                    <a:pos x="5" y="21"/>
                  </a:cxn>
                  <a:cxn ang="0">
                    <a:pos x="16" y="11"/>
                  </a:cxn>
                  <a:cxn ang="0">
                    <a:pos x="27" y="11"/>
                  </a:cxn>
                  <a:cxn ang="0">
                    <a:pos x="33" y="16"/>
                  </a:cxn>
                  <a:cxn ang="0">
                    <a:pos x="33" y="21"/>
                  </a:cxn>
                  <a:cxn ang="0">
                    <a:pos x="38" y="21"/>
                  </a:cxn>
                  <a:cxn ang="0">
                    <a:pos x="33" y="0"/>
                  </a:cxn>
                  <a:cxn ang="0">
                    <a:pos x="27" y="0"/>
                  </a:cxn>
                  <a:cxn ang="0">
                    <a:pos x="27" y="0"/>
                  </a:cxn>
                </a:cxnLst>
                <a:rect l="0" t="0" r="r" b="b"/>
                <a:pathLst>
                  <a:path w="39" h="107">
                    <a:moveTo>
                      <a:pt x="27" y="0"/>
                    </a:moveTo>
                    <a:lnTo>
                      <a:pt x="16" y="0"/>
                    </a:lnTo>
                    <a:lnTo>
                      <a:pt x="11" y="0"/>
                    </a:lnTo>
                    <a:lnTo>
                      <a:pt x="0" y="32"/>
                    </a:lnTo>
                    <a:lnTo>
                      <a:pt x="5" y="64"/>
                    </a:lnTo>
                    <a:lnTo>
                      <a:pt x="11" y="74"/>
                    </a:lnTo>
                    <a:lnTo>
                      <a:pt x="11" y="85"/>
                    </a:lnTo>
                    <a:lnTo>
                      <a:pt x="16" y="90"/>
                    </a:lnTo>
                    <a:lnTo>
                      <a:pt x="22" y="95"/>
                    </a:lnTo>
                    <a:lnTo>
                      <a:pt x="22" y="101"/>
                    </a:lnTo>
                    <a:lnTo>
                      <a:pt x="22" y="106"/>
                    </a:lnTo>
                    <a:lnTo>
                      <a:pt x="33" y="106"/>
                    </a:lnTo>
                    <a:lnTo>
                      <a:pt x="33" y="95"/>
                    </a:lnTo>
                    <a:lnTo>
                      <a:pt x="33" y="85"/>
                    </a:lnTo>
                    <a:lnTo>
                      <a:pt x="22" y="80"/>
                    </a:lnTo>
                    <a:lnTo>
                      <a:pt x="22" y="74"/>
                    </a:lnTo>
                    <a:lnTo>
                      <a:pt x="27" y="64"/>
                    </a:lnTo>
                    <a:lnTo>
                      <a:pt x="27" y="48"/>
                    </a:lnTo>
                    <a:lnTo>
                      <a:pt x="33" y="42"/>
                    </a:lnTo>
                    <a:lnTo>
                      <a:pt x="27" y="48"/>
                    </a:lnTo>
                    <a:lnTo>
                      <a:pt x="22" y="58"/>
                    </a:lnTo>
                    <a:lnTo>
                      <a:pt x="22" y="64"/>
                    </a:lnTo>
                    <a:lnTo>
                      <a:pt x="11" y="69"/>
                    </a:lnTo>
                    <a:lnTo>
                      <a:pt x="11" y="64"/>
                    </a:lnTo>
                    <a:lnTo>
                      <a:pt x="5" y="42"/>
                    </a:lnTo>
                    <a:lnTo>
                      <a:pt x="5" y="21"/>
                    </a:lnTo>
                    <a:lnTo>
                      <a:pt x="16" y="11"/>
                    </a:lnTo>
                    <a:lnTo>
                      <a:pt x="27" y="11"/>
                    </a:lnTo>
                    <a:lnTo>
                      <a:pt x="33" y="16"/>
                    </a:lnTo>
                    <a:lnTo>
                      <a:pt x="33" y="21"/>
                    </a:lnTo>
                    <a:lnTo>
                      <a:pt x="38" y="21"/>
                    </a:lnTo>
                    <a:lnTo>
                      <a:pt x="33" y="0"/>
                    </a:lnTo>
                    <a:lnTo>
                      <a:pt x="27"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67" name="Freeform 187"/>
              <p:cNvSpPr>
                <a:spLocks/>
              </p:cNvSpPr>
              <p:nvPr/>
            </p:nvSpPr>
            <p:spPr bwMode="auto">
              <a:xfrm>
                <a:off x="2066" y="14"/>
                <a:ext cx="52" cy="206"/>
              </a:xfrm>
              <a:custGeom>
                <a:avLst/>
                <a:gdLst/>
                <a:ahLst/>
                <a:cxnLst>
                  <a:cxn ang="0">
                    <a:pos x="27" y="0"/>
                  </a:cxn>
                  <a:cxn ang="0">
                    <a:pos x="16" y="0"/>
                  </a:cxn>
                  <a:cxn ang="0">
                    <a:pos x="11" y="0"/>
                  </a:cxn>
                  <a:cxn ang="0">
                    <a:pos x="0" y="32"/>
                  </a:cxn>
                  <a:cxn ang="0">
                    <a:pos x="5" y="64"/>
                  </a:cxn>
                  <a:cxn ang="0">
                    <a:pos x="11" y="74"/>
                  </a:cxn>
                  <a:cxn ang="0">
                    <a:pos x="11" y="85"/>
                  </a:cxn>
                  <a:cxn ang="0">
                    <a:pos x="16" y="90"/>
                  </a:cxn>
                  <a:cxn ang="0">
                    <a:pos x="22" y="95"/>
                  </a:cxn>
                  <a:cxn ang="0">
                    <a:pos x="22" y="101"/>
                  </a:cxn>
                  <a:cxn ang="0">
                    <a:pos x="22" y="106"/>
                  </a:cxn>
                  <a:cxn ang="0">
                    <a:pos x="33" y="106"/>
                  </a:cxn>
                  <a:cxn ang="0">
                    <a:pos x="33" y="95"/>
                  </a:cxn>
                  <a:cxn ang="0">
                    <a:pos x="33" y="85"/>
                  </a:cxn>
                  <a:cxn ang="0">
                    <a:pos x="22" y="80"/>
                  </a:cxn>
                  <a:cxn ang="0">
                    <a:pos x="22" y="74"/>
                  </a:cxn>
                  <a:cxn ang="0">
                    <a:pos x="27" y="64"/>
                  </a:cxn>
                  <a:cxn ang="0">
                    <a:pos x="27" y="48"/>
                  </a:cxn>
                  <a:cxn ang="0">
                    <a:pos x="33" y="42"/>
                  </a:cxn>
                  <a:cxn ang="0">
                    <a:pos x="27" y="48"/>
                  </a:cxn>
                  <a:cxn ang="0">
                    <a:pos x="22" y="58"/>
                  </a:cxn>
                  <a:cxn ang="0">
                    <a:pos x="22" y="64"/>
                  </a:cxn>
                  <a:cxn ang="0">
                    <a:pos x="11" y="69"/>
                  </a:cxn>
                  <a:cxn ang="0">
                    <a:pos x="11" y="64"/>
                  </a:cxn>
                  <a:cxn ang="0">
                    <a:pos x="5" y="42"/>
                  </a:cxn>
                  <a:cxn ang="0">
                    <a:pos x="5" y="21"/>
                  </a:cxn>
                  <a:cxn ang="0">
                    <a:pos x="16" y="11"/>
                  </a:cxn>
                  <a:cxn ang="0">
                    <a:pos x="27" y="11"/>
                  </a:cxn>
                  <a:cxn ang="0">
                    <a:pos x="33" y="16"/>
                  </a:cxn>
                  <a:cxn ang="0">
                    <a:pos x="33" y="21"/>
                  </a:cxn>
                  <a:cxn ang="0">
                    <a:pos x="38" y="21"/>
                  </a:cxn>
                  <a:cxn ang="0">
                    <a:pos x="33" y="0"/>
                  </a:cxn>
                  <a:cxn ang="0">
                    <a:pos x="27" y="0"/>
                  </a:cxn>
                </a:cxnLst>
                <a:rect l="0" t="0" r="r" b="b"/>
                <a:pathLst>
                  <a:path w="39" h="107">
                    <a:moveTo>
                      <a:pt x="27" y="0"/>
                    </a:moveTo>
                    <a:lnTo>
                      <a:pt x="16" y="0"/>
                    </a:lnTo>
                    <a:lnTo>
                      <a:pt x="11" y="0"/>
                    </a:lnTo>
                    <a:lnTo>
                      <a:pt x="0" y="32"/>
                    </a:lnTo>
                    <a:lnTo>
                      <a:pt x="5" y="64"/>
                    </a:lnTo>
                    <a:lnTo>
                      <a:pt x="11" y="74"/>
                    </a:lnTo>
                    <a:lnTo>
                      <a:pt x="11" y="85"/>
                    </a:lnTo>
                    <a:lnTo>
                      <a:pt x="16" y="90"/>
                    </a:lnTo>
                    <a:lnTo>
                      <a:pt x="22" y="95"/>
                    </a:lnTo>
                    <a:lnTo>
                      <a:pt x="22" y="101"/>
                    </a:lnTo>
                    <a:lnTo>
                      <a:pt x="22" y="106"/>
                    </a:lnTo>
                    <a:lnTo>
                      <a:pt x="33" y="106"/>
                    </a:lnTo>
                    <a:lnTo>
                      <a:pt x="33" y="95"/>
                    </a:lnTo>
                    <a:lnTo>
                      <a:pt x="33" y="85"/>
                    </a:lnTo>
                    <a:lnTo>
                      <a:pt x="22" y="80"/>
                    </a:lnTo>
                    <a:lnTo>
                      <a:pt x="22" y="74"/>
                    </a:lnTo>
                    <a:lnTo>
                      <a:pt x="27" y="64"/>
                    </a:lnTo>
                    <a:lnTo>
                      <a:pt x="27" y="48"/>
                    </a:lnTo>
                    <a:lnTo>
                      <a:pt x="33" y="42"/>
                    </a:lnTo>
                    <a:lnTo>
                      <a:pt x="27" y="48"/>
                    </a:lnTo>
                    <a:lnTo>
                      <a:pt x="22" y="58"/>
                    </a:lnTo>
                    <a:lnTo>
                      <a:pt x="22" y="64"/>
                    </a:lnTo>
                    <a:lnTo>
                      <a:pt x="11" y="69"/>
                    </a:lnTo>
                    <a:lnTo>
                      <a:pt x="11" y="64"/>
                    </a:lnTo>
                    <a:lnTo>
                      <a:pt x="5" y="42"/>
                    </a:lnTo>
                    <a:lnTo>
                      <a:pt x="5" y="21"/>
                    </a:lnTo>
                    <a:lnTo>
                      <a:pt x="16" y="11"/>
                    </a:lnTo>
                    <a:lnTo>
                      <a:pt x="27" y="11"/>
                    </a:lnTo>
                    <a:lnTo>
                      <a:pt x="33" y="16"/>
                    </a:lnTo>
                    <a:lnTo>
                      <a:pt x="33" y="21"/>
                    </a:lnTo>
                    <a:lnTo>
                      <a:pt x="38" y="21"/>
                    </a:lnTo>
                    <a:lnTo>
                      <a:pt x="33" y="0"/>
                    </a:lnTo>
                    <a:lnTo>
                      <a:pt x="27"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4668" name="Freeform 188"/>
              <p:cNvSpPr>
                <a:spLocks/>
              </p:cNvSpPr>
              <p:nvPr/>
            </p:nvSpPr>
            <p:spPr bwMode="auto">
              <a:xfrm>
                <a:off x="2221" y="258"/>
                <a:ext cx="141" cy="113"/>
              </a:xfrm>
              <a:custGeom>
                <a:avLst/>
                <a:gdLst/>
                <a:ahLst/>
                <a:cxnLst>
                  <a:cxn ang="0">
                    <a:pos x="105" y="37"/>
                  </a:cxn>
                  <a:cxn ang="0">
                    <a:pos x="83" y="11"/>
                  </a:cxn>
                  <a:cxn ang="0">
                    <a:pos x="50" y="11"/>
                  </a:cxn>
                  <a:cxn ang="0">
                    <a:pos x="28" y="0"/>
                  </a:cxn>
                  <a:cxn ang="0">
                    <a:pos x="28" y="21"/>
                  </a:cxn>
                  <a:cxn ang="0">
                    <a:pos x="0" y="48"/>
                  </a:cxn>
                  <a:cxn ang="0">
                    <a:pos x="0" y="58"/>
                  </a:cxn>
                  <a:cxn ang="0">
                    <a:pos x="24" y="42"/>
                  </a:cxn>
                  <a:cxn ang="0">
                    <a:pos x="44" y="32"/>
                  </a:cxn>
                  <a:cxn ang="0">
                    <a:pos x="72" y="37"/>
                  </a:cxn>
                  <a:cxn ang="0">
                    <a:pos x="105" y="37"/>
                  </a:cxn>
                  <a:cxn ang="0">
                    <a:pos x="105" y="37"/>
                  </a:cxn>
                </a:cxnLst>
                <a:rect l="0" t="0" r="r" b="b"/>
                <a:pathLst>
                  <a:path w="106" h="59">
                    <a:moveTo>
                      <a:pt x="105" y="37"/>
                    </a:moveTo>
                    <a:lnTo>
                      <a:pt x="83" y="11"/>
                    </a:lnTo>
                    <a:lnTo>
                      <a:pt x="50" y="11"/>
                    </a:lnTo>
                    <a:lnTo>
                      <a:pt x="28" y="0"/>
                    </a:lnTo>
                    <a:lnTo>
                      <a:pt x="28" y="21"/>
                    </a:lnTo>
                    <a:lnTo>
                      <a:pt x="0" y="48"/>
                    </a:lnTo>
                    <a:lnTo>
                      <a:pt x="0" y="58"/>
                    </a:lnTo>
                    <a:lnTo>
                      <a:pt x="24" y="42"/>
                    </a:lnTo>
                    <a:lnTo>
                      <a:pt x="44" y="32"/>
                    </a:lnTo>
                    <a:lnTo>
                      <a:pt x="72" y="37"/>
                    </a:lnTo>
                    <a:lnTo>
                      <a:pt x="105" y="37"/>
                    </a:lnTo>
                    <a:close/>
                  </a:path>
                </a:pathLst>
              </a:custGeom>
              <a:solidFill>
                <a:srgbClr val="FF9933"/>
              </a:solidFill>
              <a:ln w="3175" cap="flat">
                <a:solidFill>
                  <a:srgbClr val="000000"/>
                </a:solidFill>
                <a:prstDash val="solid"/>
                <a:round/>
                <a:headEnd/>
                <a:tailEnd/>
              </a:ln>
              <a:effectLst/>
            </p:spPr>
            <p:txBody>
              <a:bodyPr wrap="none" anchor="ctr">
                <a:spAutoFit/>
              </a:bodyPr>
              <a:lstStyle/>
              <a:p>
                <a:endParaRPr lang="zh-CN" altLang="en-US"/>
              </a:p>
            </p:txBody>
          </p:sp>
          <p:sp>
            <p:nvSpPr>
              <p:cNvPr id="404669" name="Freeform 189"/>
              <p:cNvSpPr>
                <a:spLocks/>
              </p:cNvSpPr>
              <p:nvPr/>
            </p:nvSpPr>
            <p:spPr bwMode="auto">
              <a:xfrm>
                <a:off x="2081" y="-168"/>
                <a:ext cx="97" cy="194"/>
              </a:xfrm>
              <a:custGeom>
                <a:avLst/>
                <a:gdLst/>
                <a:ahLst/>
                <a:cxnLst>
                  <a:cxn ang="0">
                    <a:pos x="0" y="53"/>
                  </a:cxn>
                  <a:cxn ang="0">
                    <a:pos x="11" y="58"/>
                  </a:cxn>
                  <a:cxn ang="0">
                    <a:pos x="22" y="69"/>
                  </a:cxn>
                  <a:cxn ang="0">
                    <a:pos x="50" y="100"/>
                  </a:cxn>
                  <a:cxn ang="0">
                    <a:pos x="55" y="95"/>
                  </a:cxn>
                  <a:cxn ang="0">
                    <a:pos x="55" y="63"/>
                  </a:cxn>
                  <a:cxn ang="0">
                    <a:pos x="72" y="37"/>
                  </a:cxn>
                  <a:cxn ang="0">
                    <a:pos x="66" y="32"/>
                  </a:cxn>
                  <a:cxn ang="0">
                    <a:pos x="55" y="10"/>
                  </a:cxn>
                  <a:cxn ang="0">
                    <a:pos x="39" y="5"/>
                  </a:cxn>
                  <a:cxn ang="0">
                    <a:pos x="22" y="0"/>
                  </a:cxn>
                  <a:cxn ang="0">
                    <a:pos x="16" y="0"/>
                  </a:cxn>
                  <a:cxn ang="0">
                    <a:pos x="11" y="5"/>
                  </a:cxn>
                  <a:cxn ang="0">
                    <a:pos x="0" y="42"/>
                  </a:cxn>
                  <a:cxn ang="0">
                    <a:pos x="0" y="53"/>
                  </a:cxn>
                  <a:cxn ang="0">
                    <a:pos x="0" y="53"/>
                  </a:cxn>
                </a:cxnLst>
                <a:rect l="0" t="0" r="r" b="b"/>
                <a:pathLst>
                  <a:path w="73" h="101">
                    <a:moveTo>
                      <a:pt x="0" y="53"/>
                    </a:moveTo>
                    <a:lnTo>
                      <a:pt x="11" y="58"/>
                    </a:lnTo>
                    <a:lnTo>
                      <a:pt x="22" y="69"/>
                    </a:lnTo>
                    <a:lnTo>
                      <a:pt x="50" y="100"/>
                    </a:lnTo>
                    <a:lnTo>
                      <a:pt x="55" y="95"/>
                    </a:lnTo>
                    <a:lnTo>
                      <a:pt x="55" y="63"/>
                    </a:lnTo>
                    <a:lnTo>
                      <a:pt x="72" y="37"/>
                    </a:lnTo>
                    <a:lnTo>
                      <a:pt x="66" y="32"/>
                    </a:lnTo>
                    <a:lnTo>
                      <a:pt x="55" y="10"/>
                    </a:lnTo>
                    <a:lnTo>
                      <a:pt x="39" y="5"/>
                    </a:lnTo>
                    <a:lnTo>
                      <a:pt x="22" y="0"/>
                    </a:lnTo>
                    <a:lnTo>
                      <a:pt x="16" y="0"/>
                    </a:lnTo>
                    <a:lnTo>
                      <a:pt x="11" y="5"/>
                    </a:lnTo>
                    <a:lnTo>
                      <a:pt x="0" y="42"/>
                    </a:lnTo>
                    <a:lnTo>
                      <a:pt x="0" y="53"/>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4670" name="Freeform 190"/>
              <p:cNvSpPr>
                <a:spLocks/>
              </p:cNvSpPr>
              <p:nvPr/>
            </p:nvSpPr>
            <p:spPr bwMode="auto">
              <a:xfrm>
                <a:off x="2692" y="391"/>
                <a:ext cx="61" cy="165"/>
              </a:xfrm>
              <a:custGeom>
                <a:avLst/>
                <a:gdLst/>
                <a:ahLst/>
                <a:cxnLst>
                  <a:cxn ang="0">
                    <a:pos x="45" y="16"/>
                  </a:cxn>
                  <a:cxn ang="0">
                    <a:pos x="39" y="0"/>
                  </a:cxn>
                  <a:cxn ang="0">
                    <a:pos x="28" y="0"/>
                  </a:cxn>
                  <a:cxn ang="0">
                    <a:pos x="23" y="0"/>
                  </a:cxn>
                  <a:cxn ang="0">
                    <a:pos x="17" y="16"/>
                  </a:cxn>
                  <a:cxn ang="0">
                    <a:pos x="23" y="32"/>
                  </a:cxn>
                  <a:cxn ang="0">
                    <a:pos x="23" y="37"/>
                  </a:cxn>
                  <a:cxn ang="0">
                    <a:pos x="23" y="53"/>
                  </a:cxn>
                  <a:cxn ang="0">
                    <a:pos x="12" y="69"/>
                  </a:cxn>
                  <a:cxn ang="0">
                    <a:pos x="0" y="79"/>
                  </a:cxn>
                  <a:cxn ang="0">
                    <a:pos x="6" y="85"/>
                  </a:cxn>
                  <a:cxn ang="0">
                    <a:pos x="17" y="85"/>
                  </a:cxn>
                  <a:cxn ang="0">
                    <a:pos x="23" y="85"/>
                  </a:cxn>
                  <a:cxn ang="0">
                    <a:pos x="28" y="85"/>
                  </a:cxn>
                  <a:cxn ang="0">
                    <a:pos x="28" y="79"/>
                  </a:cxn>
                  <a:cxn ang="0">
                    <a:pos x="45" y="53"/>
                  </a:cxn>
                  <a:cxn ang="0">
                    <a:pos x="45" y="16"/>
                  </a:cxn>
                  <a:cxn ang="0">
                    <a:pos x="45" y="16"/>
                  </a:cxn>
                </a:cxnLst>
                <a:rect l="0" t="0" r="r" b="b"/>
                <a:pathLst>
                  <a:path w="46" h="86">
                    <a:moveTo>
                      <a:pt x="45" y="16"/>
                    </a:moveTo>
                    <a:lnTo>
                      <a:pt x="39" y="0"/>
                    </a:lnTo>
                    <a:lnTo>
                      <a:pt x="28" y="0"/>
                    </a:lnTo>
                    <a:lnTo>
                      <a:pt x="23" y="0"/>
                    </a:lnTo>
                    <a:lnTo>
                      <a:pt x="17" y="16"/>
                    </a:lnTo>
                    <a:lnTo>
                      <a:pt x="23" y="32"/>
                    </a:lnTo>
                    <a:lnTo>
                      <a:pt x="23" y="37"/>
                    </a:lnTo>
                    <a:lnTo>
                      <a:pt x="23" y="53"/>
                    </a:lnTo>
                    <a:lnTo>
                      <a:pt x="12" y="69"/>
                    </a:lnTo>
                    <a:lnTo>
                      <a:pt x="0" y="79"/>
                    </a:lnTo>
                    <a:lnTo>
                      <a:pt x="6" y="85"/>
                    </a:lnTo>
                    <a:lnTo>
                      <a:pt x="17" y="85"/>
                    </a:lnTo>
                    <a:lnTo>
                      <a:pt x="23" y="85"/>
                    </a:lnTo>
                    <a:lnTo>
                      <a:pt x="28" y="85"/>
                    </a:lnTo>
                    <a:lnTo>
                      <a:pt x="28" y="79"/>
                    </a:lnTo>
                    <a:lnTo>
                      <a:pt x="45" y="53"/>
                    </a:lnTo>
                    <a:lnTo>
                      <a:pt x="45" y="16"/>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sp>
            <p:nvSpPr>
              <p:cNvPr id="404671" name="Freeform 191"/>
              <p:cNvSpPr>
                <a:spLocks/>
              </p:cNvSpPr>
              <p:nvPr/>
            </p:nvSpPr>
            <p:spPr bwMode="auto">
              <a:xfrm>
                <a:off x="2737" y="462"/>
                <a:ext cx="46" cy="113"/>
              </a:xfrm>
              <a:custGeom>
                <a:avLst/>
                <a:gdLst/>
                <a:ahLst/>
                <a:cxnLst>
                  <a:cxn ang="0">
                    <a:pos x="16" y="0"/>
                  </a:cxn>
                  <a:cxn ang="0">
                    <a:pos x="16" y="5"/>
                  </a:cxn>
                  <a:cxn ang="0">
                    <a:pos x="16" y="16"/>
                  </a:cxn>
                  <a:cxn ang="0">
                    <a:pos x="9" y="38"/>
                  </a:cxn>
                  <a:cxn ang="0">
                    <a:pos x="0" y="53"/>
                  </a:cxn>
                  <a:cxn ang="0">
                    <a:pos x="0" y="53"/>
                  </a:cxn>
                  <a:cxn ang="0">
                    <a:pos x="5" y="58"/>
                  </a:cxn>
                  <a:cxn ang="0">
                    <a:pos x="16" y="53"/>
                  </a:cxn>
                  <a:cxn ang="0">
                    <a:pos x="22" y="48"/>
                  </a:cxn>
                  <a:cxn ang="0">
                    <a:pos x="27" y="37"/>
                  </a:cxn>
                  <a:cxn ang="0">
                    <a:pos x="27" y="21"/>
                  </a:cxn>
                  <a:cxn ang="0">
                    <a:pos x="33" y="0"/>
                  </a:cxn>
                  <a:cxn ang="0">
                    <a:pos x="22" y="0"/>
                  </a:cxn>
                  <a:cxn ang="0">
                    <a:pos x="16" y="0"/>
                  </a:cxn>
                  <a:cxn ang="0">
                    <a:pos x="16" y="0"/>
                  </a:cxn>
                </a:cxnLst>
                <a:rect l="0" t="0" r="r" b="b"/>
                <a:pathLst>
                  <a:path w="34" h="59">
                    <a:moveTo>
                      <a:pt x="16" y="0"/>
                    </a:moveTo>
                    <a:lnTo>
                      <a:pt x="16" y="5"/>
                    </a:lnTo>
                    <a:lnTo>
                      <a:pt x="16" y="16"/>
                    </a:lnTo>
                    <a:lnTo>
                      <a:pt x="9" y="38"/>
                    </a:lnTo>
                    <a:lnTo>
                      <a:pt x="0" y="53"/>
                    </a:lnTo>
                    <a:lnTo>
                      <a:pt x="5" y="58"/>
                    </a:lnTo>
                    <a:lnTo>
                      <a:pt x="16" y="53"/>
                    </a:lnTo>
                    <a:lnTo>
                      <a:pt x="22" y="48"/>
                    </a:lnTo>
                    <a:lnTo>
                      <a:pt x="27" y="37"/>
                    </a:lnTo>
                    <a:lnTo>
                      <a:pt x="27" y="21"/>
                    </a:lnTo>
                    <a:lnTo>
                      <a:pt x="33" y="0"/>
                    </a:lnTo>
                    <a:lnTo>
                      <a:pt x="22" y="0"/>
                    </a:lnTo>
                    <a:lnTo>
                      <a:pt x="16" y="0"/>
                    </a:lnTo>
                    <a:close/>
                  </a:path>
                </a:pathLst>
              </a:custGeom>
              <a:solidFill>
                <a:srgbClr val="FEE6BA"/>
              </a:solidFill>
              <a:ln w="3175" cap="flat">
                <a:solidFill>
                  <a:srgbClr val="000000"/>
                </a:solidFill>
                <a:prstDash val="solid"/>
                <a:round/>
                <a:headEnd/>
                <a:tailEnd/>
              </a:ln>
              <a:effectLst/>
            </p:spPr>
            <p:txBody>
              <a:bodyPr wrap="none" anchor="ctr">
                <a:spAutoFit/>
              </a:bodyPr>
              <a:lstStyle/>
              <a:p>
                <a:endParaRPr lang="zh-CN" altLang="en-US"/>
              </a:p>
            </p:txBody>
          </p:sp>
          <p:grpSp>
            <p:nvGrpSpPr>
              <p:cNvPr id="4" name="Group 192"/>
              <p:cNvGrpSpPr>
                <a:grpSpLocks/>
              </p:cNvGrpSpPr>
              <p:nvPr/>
            </p:nvGrpSpPr>
            <p:grpSpPr bwMode="auto">
              <a:xfrm>
                <a:off x="1866" y="279"/>
                <a:ext cx="902" cy="592"/>
                <a:chOff x="2742" y="3280"/>
                <a:chExt cx="677" cy="308"/>
              </a:xfrm>
            </p:grpSpPr>
            <p:sp>
              <p:nvSpPr>
                <p:cNvPr id="404673" name="Freeform 193"/>
                <p:cNvSpPr>
                  <a:spLocks/>
                </p:cNvSpPr>
                <p:nvPr/>
              </p:nvSpPr>
              <p:spPr bwMode="auto">
                <a:xfrm>
                  <a:off x="2742" y="3333"/>
                  <a:ext cx="405" cy="255"/>
                </a:xfrm>
                <a:custGeom>
                  <a:avLst/>
                  <a:gdLst/>
                  <a:ahLst/>
                  <a:cxnLst>
                    <a:cxn ang="0">
                      <a:pos x="67" y="0"/>
                    </a:cxn>
                    <a:cxn ang="0">
                      <a:pos x="11" y="42"/>
                    </a:cxn>
                    <a:cxn ang="0">
                      <a:pos x="2" y="55"/>
                    </a:cxn>
                    <a:cxn ang="0">
                      <a:pos x="0" y="74"/>
                    </a:cxn>
                    <a:cxn ang="0">
                      <a:pos x="6" y="254"/>
                    </a:cxn>
                    <a:cxn ang="0">
                      <a:pos x="404" y="254"/>
                    </a:cxn>
                    <a:cxn ang="0">
                      <a:pos x="244" y="164"/>
                    </a:cxn>
                    <a:cxn ang="0">
                      <a:pos x="100" y="53"/>
                    </a:cxn>
                    <a:cxn ang="0">
                      <a:pos x="89" y="26"/>
                    </a:cxn>
                    <a:cxn ang="0">
                      <a:pos x="72" y="5"/>
                    </a:cxn>
                    <a:cxn ang="0">
                      <a:pos x="72" y="0"/>
                    </a:cxn>
                    <a:cxn ang="0">
                      <a:pos x="67" y="0"/>
                    </a:cxn>
                    <a:cxn ang="0">
                      <a:pos x="67" y="0"/>
                    </a:cxn>
                  </a:cxnLst>
                  <a:rect l="0" t="0" r="r" b="b"/>
                  <a:pathLst>
                    <a:path w="405" h="255">
                      <a:moveTo>
                        <a:pt x="67" y="0"/>
                      </a:moveTo>
                      <a:lnTo>
                        <a:pt x="11" y="42"/>
                      </a:lnTo>
                      <a:lnTo>
                        <a:pt x="2" y="55"/>
                      </a:lnTo>
                      <a:lnTo>
                        <a:pt x="0" y="74"/>
                      </a:lnTo>
                      <a:lnTo>
                        <a:pt x="6" y="254"/>
                      </a:lnTo>
                      <a:lnTo>
                        <a:pt x="404" y="254"/>
                      </a:lnTo>
                      <a:lnTo>
                        <a:pt x="244" y="164"/>
                      </a:lnTo>
                      <a:lnTo>
                        <a:pt x="100" y="53"/>
                      </a:lnTo>
                      <a:lnTo>
                        <a:pt x="89" y="26"/>
                      </a:lnTo>
                      <a:lnTo>
                        <a:pt x="72" y="5"/>
                      </a:lnTo>
                      <a:lnTo>
                        <a:pt x="72" y="0"/>
                      </a:lnTo>
                      <a:lnTo>
                        <a:pt x="67" y="0"/>
                      </a:lnTo>
                      <a:close/>
                    </a:path>
                  </a:pathLst>
                </a:custGeom>
                <a:solidFill>
                  <a:srgbClr val="996600"/>
                </a:solidFill>
                <a:ln w="3175" cap="flat">
                  <a:solidFill>
                    <a:srgbClr val="000000"/>
                  </a:solidFill>
                  <a:prstDash val="solid"/>
                  <a:round/>
                  <a:headEnd/>
                  <a:tailEnd/>
                </a:ln>
                <a:effectLst/>
              </p:spPr>
              <p:txBody>
                <a:bodyPr wrap="none" anchor="ctr">
                  <a:spAutoFit/>
                </a:bodyPr>
                <a:lstStyle/>
                <a:p>
                  <a:endParaRPr lang="zh-CN" altLang="en-US"/>
                </a:p>
              </p:txBody>
            </p:sp>
            <p:sp>
              <p:nvSpPr>
                <p:cNvPr id="404674" name="Freeform 194"/>
                <p:cNvSpPr>
                  <a:spLocks/>
                </p:cNvSpPr>
                <p:nvPr/>
              </p:nvSpPr>
              <p:spPr bwMode="auto">
                <a:xfrm>
                  <a:off x="2814" y="3280"/>
                  <a:ext cx="378" cy="281"/>
                </a:xfrm>
                <a:custGeom>
                  <a:avLst/>
                  <a:gdLst/>
                  <a:ahLst/>
                  <a:cxnLst>
                    <a:cxn ang="0">
                      <a:pos x="377" y="206"/>
                    </a:cxn>
                    <a:cxn ang="0">
                      <a:pos x="332" y="201"/>
                    </a:cxn>
                    <a:cxn ang="0">
                      <a:pos x="294" y="196"/>
                    </a:cxn>
                    <a:cxn ang="0">
                      <a:pos x="272" y="190"/>
                    </a:cxn>
                    <a:cxn ang="0">
                      <a:pos x="249" y="180"/>
                    </a:cxn>
                    <a:cxn ang="0">
                      <a:pos x="144" y="137"/>
                    </a:cxn>
                    <a:cxn ang="0">
                      <a:pos x="44" y="53"/>
                    </a:cxn>
                    <a:cxn ang="0">
                      <a:pos x="30" y="31"/>
                    </a:cxn>
                    <a:cxn ang="0">
                      <a:pos x="6" y="0"/>
                    </a:cxn>
                    <a:cxn ang="0">
                      <a:pos x="0" y="32"/>
                    </a:cxn>
                    <a:cxn ang="0">
                      <a:pos x="0" y="47"/>
                    </a:cxn>
                    <a:cxn ang="0">
                      <a:pos x="133" y="174"/>
                    </a:cxn>
                    <a:cxn ang="0">
                      <a:pos x="310" y="270"/>
                    </a:cxn>
                    <a:cxn ang="0">
                      <a:pos x="327" y="280"/>
                    </a:cxn>
                    <a:cxn ang="0">
                      <a:pos x="355" y="243"/>
                    </a:cxn>
                    <a:cxn ang="0">
                      <a:pos x="377" y="206"/>
                    </a:cxn>
                    <a:cxn ang="0">
                      <a:pos x="377" y="206"/>
                    </a:cxn>
                  </a:cxnLst>
                  <a:rect l="0" t="0" r="r" b="b"/>
                  <a:pathLst>
                    <a:path w="378" h="281">
                      <a:moveTo>
                        <a:pt x="377" y="206"/>
                      </a:moveTo>
                      <a:lnTo>
                        <a:pt x="332" y="201"/>
                      </a:lnTo>
                      <a:lnTo>
                        <a:pt x="294" y="196"/>
                      </a:lnTo>
                      <a:lnTo>
                        <a:pt x="272" y="190"/>
                      </a:lnTo>
                      <a:lnTo>
                        <a:pt x="249" y="180"/>
                      </a:lnTo>
                      <a:lnTo>
                        <a:pt x="144" y="137"/>
                      </a:lnTo>
                      <a:lnTo>
                        <a:pt x="44" y="53"/>
                      </a:lnTo>
                      <a:lnTo>
                        <a:pt x="30" y="31"/>
                      </a:lnTo>
                      <a:lnTo>
                        <a:pt x="6" y="0"/>
                      </a:lnTo>
                      <a:lnTo>
                        <a:pt x="0" y="32"/>
                      </a:lnTo>
                      <a:lnTo>
                        <a:pt x="0" y="47"/>
                      </a:lnTo>
                      <a:lnTo>
                        <a:pt x="133" y="174"/>
                      </a:lnTo>
                      <a:lnTo>
                        <a:pt x="310" y="270"/>
                      </a:lnTo>
                      <a:lnTo>
                        <a:pt x="327" y="280"/>
                      </a:lnTo>
                      <a:lnTo>
                        <a:pt x="355" y="243"/>
                      </a:lnTo>
                      <a:lnTo>
                        <a:pt x="377" y="206"/>
                      </a:lnTo>
                      <a:close/>
                    </a:path>
                  </a:pathLst>
                </a:custGeom>
                <a:solidFill>
                  <a:srgbClr val="996600"/>
                </a:solidFill>
                <a:ln w="3175" cap="flat">
                  <a:solidFill>
                    <a:srgbClr val="000000"/>
                  </a:solidFill>
                  <a:prstDash val="solid"/>
                  <a:round/>
                  <a:headEnd/>
                  <a:tailEnd/>
                </a:ln>
                <a:effectLst/>
              </p:spPr>
              <p:txBody>
                <a:bodyPr anchor="ctr">
                  <a:spAutoFit/>
                </a:bodyPr>
                <a:lstStyle/>
                <a:p>
                  <a:endParaRPr lang="zh-CN" altLang="en-US"/>
                </a:p>
              </p:txBody>
            </p:sp>
            <p:sp>
              <p:nvSpPr>
                <p:cNvPr id="404675" name="Freeform 195"/>
                <p:cNvSpPr>
                  <a:spLocks/>
                </p:cNvSpPr>
                <p:nvPr/>
              </p:nvSpPr>
              <p:spPr bwMode="auto">
                <a:xfrm>
                  <a:off x="3235" y="3460"/>
                  <a:ext cx="184" cy="128"/>
                </a:xfrm>
                <a:custGeom>
                  <a:avLst/>
                  <a:gdLst/>
                  <a:ahLst/>
                  <a:cxnLst>
                    <a:cxn ang="0">
                      <a:pos x="22" y="10"/>
                    </a:cxn>
                    <a:cxn ang="0">
                      <a:pos x="6" y="0"/>
                    </a:cxn>
                    <a:cxn ang="0">
                      <a:pos x="0" y="32"/>
                    </a:cxn>
                    <a:cxn ang="0">
                      <a:pos x="94" y="127"/>
                    </a:cxn>
                    <a:cxn ang="0">
                      <a:pos x="183" y="127"/>
                    </a:cxn>
                    <a:cxn ang="0">
                      <a:pos x="183" y="63"/>
                    </a:cxn>
                    <a:cxn ang="0">
                      <a:pos x="161" y="63"/>
                    </a:cxn>
                    <a:cxn ang="0">
                      <a:pos x="89" y="42"/>
                    </a:cxn>
                    <a:cxn ang="0">
                      <a:pos x="22" y="10"/>
                    </a:cxn>
                    <a:cxn ang="0">
                      <a:pos x="22" y="10"/>
                    </a:cxn>
                  </a:cxnLst>
                  <a:rect l="0" t="0" r="r" b="b"/>
                  <a:pathLst>
                    <a:path w="184" h="128">
                      <a:moveTo>
                        <a:pt x="22" y="10"/>
                      </a:moveTo>
                      <a:lnTo>
                        <a:pt x="6" y="0"/>
                      </a:lnTo>
                      <a:lnTo>
                        <a:pt x="0" y="32"/>
                      </a:lnTo>
                      <a:lnTo>
                        <a:pt x="94" y="127"/>
                      </a:lnTo>
                      <a:lnTo>
                        <a:pt x="183" y="127"/>
                      </a:lnTo>
                      <a:lnTo>
                        <a:pt x="183" y="63"/>
                      </a:lnTo>
                      <a:lnTo>
                        <a:pt x="161" y="63"/>
                      </a:lnTo>
                      <a:lnTo>
                        <a:pt x="89" y="42"/>
                      </a:lnTo>
                      <a:lnTo>
                        <a:pt x="22" y="10"/>
                      </a:lnTo>
                      <a:close/>
                    </a:path>
                  </a:pathLst>
                </a:custGeom>
                <a:solidFill>
                  <a:srgbClr val="996600"/>
                </a:solidFill>
                <a:ln w="3175" cap="flat">
                  <a:solidFill>
                    <a:srgbClr val="000000"/>
                  </a:solidFill>
                  <a:prstDash val="solid"/>
                  <a:round/>
                  <a:headEnd/>
                  <a:tailEnd/>
                </a:ln>
                <a:effectLst/>
              </p:spPr>
              <p:txBody>
                <a:bodyPr wrap="none" anchor="ctr">
                  <a:spAutoFit/>
                </a:bodyPr>
                <a:lstStyle/>
                <a:p>
                  <a:endParaRPr lang="zh-CN" altLang="en-US"/>
                </a:p>
              </p:txBody>
            </p:sp>
            <p:sp>
              <p:nvSpPr>
                <p:cNvPr id="404676" name="Freeform 196"/>
                <p:cNvSpPr>
                  <a:spLocks/>
                </p:cNvSpPr>
                <p:nvPr/>
              </p:nvSpPr>
              <p:spPr bwMode="auto">
                <a:xfrm>
                  <a:off x="3213" y="3513"/>
                  <a:ext cx="101" cy="75"/>
                </a:xfrm>
                <a:custGeom>
                  <a:avLst/>
                  <a:gdLst/>
                  <a:ahLst/>
                  <a:cxnLst>
                    <a:cxn ang="0">
                      <a:pos x="100" y="74"/>
                    </a:cxn>
                    <a:cxn ang="0">
                      <a:pos x="11" y="0"/>
                    </a:cxn>
                    <a:cxn ang="0">
                      <a:pos x="0" y="16"/>
                    </a:cxn>
                    <a:cxn ang="0">
                      <a:pos x="22" y="74"/>
                    </a:cxn>
                    <a:cxn ang="0">
                      <a:pos x="100" y="74"/>
                    </a:cxn>
                    <a:cxn ang="0">
                      <a:pos x="100" y="74"/>
                    </a:cxn>
                  </a:cxnLst>
                  <a:rect l="0" t="0" r="r" b="b"/>
                  <a:pathLst>
                    <a:path w="101" h="75">
                      <a:moveTo>
                        <a:pt x="100" y="74"/>
                      </a:moveTo>
                      <a:lnTo>
                        <a:pt x="11" y="0"/>
                      </a:lnTo>
                      <a:lnTo>
                        <a:pt x="0" y="16"/>
                      </a:lnTo>
                      <a:lnTo>
                        <a:pt x="22" y="74"/>
                      </a:lnTo>
                      <a:lnTo>
                        <a:pt x="100" y="74"/>
                      </a:lnTo>
                      <a:close/>
                    </a:path>
                  </a:pathLst>
                </a:custGeom>
                <a:solidFill>
                  <a:srgbClr val="996600"/>
                </a:solidFill>
                <a:ln w="3175" cap="flat">
                  <a:solidFill>
                    <a:srgbClr val="000000"/>
                  </a:solidFill>
                  <a:prstDash val="solid"/>
                  <a:round/>
                  <a:headEnd/>
                  <a:tailEnd/>
                </a:ln>
                <a:effectLst/>
              </p:spPr>
              <p:txBody>
                <a:bodyPr wrap="none" anchor="ctr">
                  <a:spAutoFit/>
                </a:bodyPr>
                <a:lstStyle/>
                <a:p>
                  <a:endParaRPr lang="zh-CN" altLang="en-US"/>
                </a:p>
              </p:txBody>
            </p:sp>
            <p:sp>
              <p:nvSpPr>
                <p:cNvPr id="404677" name="Freeform 197"/>
                <p:cNvSpPr>
                  <a:spLocks/>
                </p:cNvSpPr>
                <p:nvPr/>
              </p:nvSpPr>
              <p:spPr bwMode="auto">
                <a:xfrm>
                  <a:off x="3169" y="3523"/>
                  <a:ext cx="23" cy="65"/>
                </a:xfrm>
                <a:custGeom>
                  <a:avLst/>
                  <a:gdLst/>
                  <a:ahLst/>
                  <a:cxnLst>
                    <a:cxn ang="0">
                      <a:pos x="11" y="64"/>
                    </a:cxn>
                    <a:cxn ang="0">
                      <a:pos x="22" y="6"/>
                    </a:cxn>
                    <a:cxn ang="0">
                      <a:pos x="22" y="0"/>
                    </a:cxn>
                    <a:cxn ang="0">
                      <a:pos x="0" y="64"/>
                    </a:cxn>
                    <a:cxn ang="0">
                      <a:pos x="11" y="64"/>
                    </a:cxn>
                    <a:cxn ang="0">
                      <a:pos x="11" y="64"/>
                    </a:cxn>
                  </a:cxnLst>
                  <a:rect l="0" t="0" r="r" b="b"/>
                  <a:pathLst>
                    <a:path w="23" h="65">
                      <a:moveTo>
                        <a:pt x="11" y="64"/>
                      </a:moveTo>
                      <a:lnTo>
                        <a:pt x="22" y="6"/>
                      </a:lnTo>
                      <a:lnTo>
                        <a:pt x="22" y="0"/>
                      </a:lnTo>
                      <a:lnTo>
                        <a:pt x="0" y="64"/>
                      </a:lnTo>
                      <a:lnTo>
                        <a:pt x="11" y="64"/>
                      </a:lnTo>
                      <a:close/>
                    </a:path>
                  </a:pathLst>
                </a:custGeom>
                <a:solidFill>
                  <a:srgbClr val="996600"/>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4678" name="Freeform 198"/>
              <p:cNvSpPr>
                <a:spLocks/>
              </p:cNvSpPr>
              <p:nvPr/>
            </p:nvSpPr>
            <p:spPr bwMode="auto">
              <a:xfrm>
                <a:off x="2183" y="54"/>
                <a:ext cx="76" cy="54"/>
              </a:xfrm>
              <a:custGeom>
                <a:avLst/>
                <a:gdLst/>
                <a:ahLst/>
                <a:cxnLst>
                  <a:cxn ang="0">
                    <a:pos x="50" y="0"/>
                  </a:cxn>
                  <a:cxn ang="0">
                    <a:pos x="45" y="0"/>
                  </a:cxn>
                  <a:cxn ang="0">
                    <a:pos x="17" y="0"/>
                  </a:cxn>
                  <a:cxn ang="0">
                    <a:pos x="11" y="0"/>
                  </a:cxn>
                  <a:cxn ang="0">
                    <a:pos x="0" y="6"/>
                  </a:cxn>
                  <a:cxn ang="0">
                    <a:pos x="11" y="6"/>
                  </a:cxn>
                  <a:cxn ang="0">
                    <a:pos x="11" y="6"/>
                  </a:cxn>
                  <a:cxn ang="0">
                    <a:pos x="11" y="6"/>
                  </a:cxn>
                  <a:cxn ang="0">
                    <a:pos x="11" y="21"/>
                  </a:cxn>
                  <a:cxn ang="0">
                    <a:pos x="11" y="27"/>
                  </a:cxn>
                  <a:cxn ang="0">
                    <a:pos x="11" y="27"/>
                  </a:cxn>
                  <a:cxn ang="0">
                    <a:pos x="22" y="21"/>
                  </a:cxn>
                  <a:cxn ang="0">
                    <a:pos x="34" y="16"/>
                  </a:cxn>
                  <a:cxn ang="0">
                    <a:pos x="34" y="11"/>
                  </a:cxn>
                  <a:cxn ang="0">
                    <a:pos x="34" y="11"/>
                  </a:cxn>
                  <a:cxn ang="0">
                    <a:pos x="34" y="6"/>
                  </a:cxn>
                  <a:cxn ang="0">
                    <a:pos x="34" y="6"/>
                  </a:cxn>
                  <a:cxn ang="0">
                    <a:pos x="28" y="0"/>
                  </a:cxn>
                  <a:cxn ang="0">
                    <a:pos x="28" y="0"/>
                  </a:cxn>
                  <a:cxn ang="0">
                    <a:pos x="28" y="0"/>
                  </a:cxn>
                  <a:cxn ang="0">
                    <a:pos x="39" y="0"/>
                  </a:cxn>
                  <a:cxn ang="0">
                    <a:pos x="39" y="6"/>
                  </a:cxn>
                  <a:cxn ang="0">
                    <a:pos x="34" y="11"/>
                  </a:cxn>
                  <a:cxn ang="0">
                    <a:pos x="34" y="11"/>
                  </a:cxn>
                  <a:cxn ang="0">
                    <a:pos x="34" y="16"/>
                  </a:cxn>
                  <a:cxn ang="0">
                    <a:pos x="45" y="6"/>
                  </a:cxn>
                  <a:cxn ang="0">
                    <a:pos x="50" y="16"/>
                  </a:cxn>
                  <a:cxn ang="0">
                    <a:pos x="50" y="16"/>
                  </a:cxn>
                  <a:cxn ang="0">
                    <a:pos x="50" y="0"/>
                  </a:cxn>
                  <a:cxn ang="0">
                    <a:pos x="56" y="0"/>
                  </a:cxn>
                  <a:cxn ang="0">
                    <a:pos x="56" y="0"/>
                  </a:cxn>
                  <a:cxn ang="0">
                    <a:pos x="50" y="0"/>
                  </a:cxn>
                  <a:cxn ang="0">
                    <a:pos x="50" y="0"/>
                  </a:cxn>
                </a:cxnLst>
                <a:rect l="0" t="0" r="r" b="b"/>
                <a:pathLst>
                  <a:path w="57" h="28">
                    <a:moveTo>
                      <a:pt x="50" y="0"/>
                    </a:moveTo>
                    <a:lnTo>
                      <a:pt x="45" y="0"/>
                    </a:lnTo>
                    <a:lnTo>
                      <a:pt x="17" y="0"/>
                    </a:lnTo>
                    <a:lnTo>
                      <a:pt x="11" y="0"/>
                    </a:lnTo>
                    <a:lnTo>
                      <a:pt x="0" y="6"/>
                    </a:lnTo>
                    <a:lnTo>
                      <a:pt x="11" y="6"/>
                    </a:lnTo>
                    <a:lnTo>
                      <a:pt x="11" y="21"/>
                    </a:lnTo>
                    <a:lnTo>
                      <a:pt x="11" y="27"/>
                    </a:lnTo>
                    <a:lnTo>
                      <a:pt x="22" y="21"/>
                    </a:lnTo>
                    <a:lnTo>
                      <a:pt x="34" y="16"/>
                    </a:lnTo>
                    <a:lnTo>
                      <a:pt x="34" y="11"/>
                    </a:lnTo>
                    <a:lnTo>
                      <a:pt x="34" y="6"/>
                    </a:lnTo>
                    <a:lnTo>
                      <a:pt x="28" y="0"/>
                    </a:lnTo>
                    <a:lnTo>
                      <a:pt x="39" y="0"/>
                    </a:lnTo>
                    <a:lnTo>
                      <a:pt x="39" y="6"/>
                    </a:lnTo>
                    <a:lnTo>
                      <a:pt x="34" y="11"/>
                    </a:lnTo>
                    <a:lnTo>
                      <a:pt x="34" y="16"/>
                    </a:lnTo>
                    <a:lnTo>
                      <a:pt x="45" y="6"/>
                    </a:lnTo>
                    <a:lnTo>
                      <a:pt x="50" y="16"/>
                    </a:lnTo>
                    <a:lnTo>
                      <a:pt x="50" y="0"/>
                    </a:lnTo>
                    <a:lnTo>
                      <a:pt x="56" y="0"/>
                    </a:lnTo>
                    <a:lnTo>
                      <a:pt x="50"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4679" name="Freeform 199"/>
              <p:cNvSpPr>
                <a:spLocks/>
              </p:cNvSpPr>
              <p:nvPr/>
            </p:nvSpPr>
            <p:spPr bwMode="auto">
              <a:xfrm>
                <a:off x="2198" y="-26"/>
                <a:ext cx="53" cy="82"/>
              </a:xfrm>
              <a:custGeom>
                <a:avLst/>
                <a:gdLst/>
                <a:ahLst/>
                <a:cxnLst>
                  <a:cxn ang="0">
                    <a:pos x="39" y="42"/>
                  </a:cxn>
                  <a:cxn ang="0">
                    <a:pos x="23" y="0"/>
                  </a:cxn>
                  <a:cxn ang="0">
                    <a:pos x="17" y="0"/>
                  </a:cxn>
                  <a:cxn ang="0">
                    <a:pos x="11" y="0"/>
                  </a:cxn>
                  <a:cxn ang="0">
                    <a:pos x="11" y="5"/>
                  </a:cxn>
                  <a:cxn ang="0">
                    <a:pos x="0" y="42"/>
                  </a:cxn>
                  <a:cxn ang="0">
                    <a:pos x="6" y="42"/>
                  </a:cxn>
                  <a:cxn ang="0">
                    <a:pos x="6" y="32"/>
                  </a:cxn>
                  <a:cxn ang="0">
                    <a:pos x="11" y="21"/>
                  </a:cxn>
                  <a:cxn ang="0">
                    <a:pos x="11" y="11"/>
                  </a:cxn>
                  <a:cxn ang="0">
                    <a:pos x="17" y="5"/>
                  </a:cxn>
                  <a:cxn ang="0">
                    <a:pos x="23" y="5"/>
                  </a:cxn>
                  <a:cxn ang="0">
                    <a:pos x="23" y="5"/>
                  </a:cxn>
                  <a:cxn ang="0">
                    <a:pos x="34" y="42"/>
                  </a:cxn>
                  <a:cxn ang="0">
                    <a:pos x="39" y="42"/>
                  </a:cxn>
                  <a:cxn ang="0">
                    <a:pos x="39" y="42"/>
                  </a:cxn>
                </a:cxnLst>
                <a:rect l="0" t="0" r="r" b="b"/>
                <a:pathLst>
                  <a:path w="40" h="43">
                    <a:moveTo>
                      <a:pt x="39" y="42"/>
                    </a:moveTo>
                    <a:lnTo>
                      <a:pt x="23" y="0"/>
                    </a:lnTo>
                    <a:lnTo>
                      <a:pt x="17" y="0"/>
                    </a:lnTo>
                    <a:lnTo>
                      <a:pt x="11" y="0"/>
                    </a:lnTo>
                    <a:lnTo>
                      <a:pt x="11" y="5"/>
                    </a:lnTo>
                    <a:lnTo>
                      <a:pt x="0" y="42"/>
                    </a:lnTo>
                    <a:lnTo>
                      <a:pt x="6" y="42"/>
                    </a:lnTo>
                    <a:lnTo>
                      <a:pt x="6" y="32"/>
                    </a:lnTo>
                    <a:lnTo>
                      <a:pt x="11" y="21"/>
                    </a:lnTo>
                    <a:lnTo>
                      <a:pt x="11" y="11"/>
                    </a:lnTo>
                    <a:lnTo>
                      <a:pt x="17" y="5"/>
                    </a:lnTo>
                    <a:lnTo>
                      <a:pt x="23" y="5"/>
                    </a:lnTo>
                    <a:lnTo>
                      <a:pt x="34" y="42"/>
                    </a:lnTo>
                    <a:lnTo>
                      <a:pt x="39" y="42"/>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4680" name="Freeform 200"/>
              <p:cNvSpPr>
                <a:spLocks/>
              </p:cNvSpPr>
              <p:nvPr/>
            </p:nvSpPr>
            <p:spPr bwMode="auto">
              <a:xfrm>
                <a:off x="2206" y="-17"/>
                <a:ext cx="39" cy="73"/>
              </a:xfrm>
              <a:custGeom>
                <a:avLst/>
                <a:gdLst/>
                <a:ahLst/>
                <a:cxnLst>
                  <a:cxn ang="0">
                    <a:pos x="28" y="37"/>
                  </a:cxn>
                  <a:cxn ang="0">
                    <a:pos x="17" y="0"/>
                  </a:cxn>
                  <a:cxn ang="0">
                    <a:pos x="17" y="0"/>
                  </a:cxn>
                  <a:cxn ang="0">
                    <a:pos x="11" y="0"/>
                  </a:cxn>
                  <a:cxn ang="0">
                    <a:pos x="5" y="6"/>
                  </a:cxn>
                  <a:cxn ang="0">
                    <a:pos x="0" y="16"/>
                  </a:cxn>
                  <a:cxn ang="0">
                    <a:pos x="0" y="37"/>
                  </a:cxn>
                  <a:cxn ang="0">
                    <a:pos x="28" y="37"/>
                  </a:cxn>
                  <a:cxn ang="0">
                    <a:pos x="28" y="37"/>
                  </a:cxn>
                </a:cxnLst>
                <a:rect l="0" t="0" r="r" b="b"/>
                <a:pathLst>
                  <a:path w="29" h="38">
                    <a:moveTo>
                      <a:pt x="28" y="37"/>
                    </a:moveTo>
                    <a:lnTo>
                      <a:pt x="17" y="0"/>
                    </a:lnTo>
                    <a:lnTo>
                      <a:pt x="11" y="0"/>
                    </a:lnTo>
                    <a:lnTo>
                      <a:pt x="5" y="6"/>
                    </a:lnTo>
                    <a:lnTo>
                      <a:pt x="0" y="16"/>
                    </a:lnTo>
                    <a:lnTo>
                      <a:pt x="0" y="37"/>
                    </a:lnTo>
                    <a:lnTo>
                      <a:pt x="28" y="37"/>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81" name="Freeform 201"/>
              <p:cNvSpPr>
                <a:spLocks/>
              </p:cNvSpPr>
              <p:nvPr/>
            </p:nvSpPr>
            <p:spPr bwMode="auto">
              <a:xfrm>
                <a:off x="2279" y="-17"/>
                <a:ext cx="31" cy="64"/>
              </a:xfrm>
              <a:custGeom>
                <a:avLst/>
                <a:gdLst/>
                <a:ahLst/>
                <a:cxnLst>
                  <a:cxn ang="0">
                    <a:pos x="22" y="27"/>
                  </a:cxn>
                  <a:cxn ang="0">
                    <a:pos x="11" y="27"/>
                  </a:cxn>
                  <a:cxn ang="0">
                    <a:pos x="0" y="32"/>
                  </a:cxn>
                  <a:cxn ang="0">
                    <a:pos x="0" y="27"/>
                  </a:cxn>
                  <a:cxn ang="0">
                    <a:pos x="6" y="11"/>
                  </a:cxn>
                  <a:cxn ang="0">
                    <a:pos x="6" y="6"/>
                  </a:cxn>
                  <a:cxn ang="0">
                    <a:pos x="6" y="0"/>
                  </a:cxn>
                  <a:cxn ang="0">
                    <a:pos x="6" y="0"/>
                  </a:cxn>
                  <a:cxn ang="0">
                    <a:pos x="11" y="0"/>
                  </a:cxn>
                  <a:cxn ang="0">
                    <a:pos x="22" y="27"/>
                  </a:cxn>
                  <a:cxn ang="0">
                    <a:pos x="22" y="27"/>
                  </a:cxn>
                </a:cxnLst>
                <a:rect l="0" t="0" r="r" b="b"/>
                <a:pathLst>
                  <a:path w="23" h="33">
                    <a:moveTo>
                      <a:pt x="22" y="27"/>
                    </a:moveTo>
                    <a:lnTo>
                      <a:pt x="11" y="27"/>
                    </a:lnTo>
                    <a:lnTo>
                      <a:pt x="0" y="32"/>
                    </a:lnTo>
                    <a:lnTo>
                      <a:pt x="0" y="27"/>
                    </a:lnTo>
                    <a:lnTo>
                      <a:pt x="6" y="11"/>
                    </a:lnTo>
                    <a:lnTo>
                      <a:pt x="6" y="6"/>
                    </a:lnTo>
                    <a:lnTo>
                      <a:pt x="6" y="0"/>
                    </a:lnTo>
                    <a:lnTo>
                      <a:pt x="11" y="0"/>
                    </a:lnTo>
                    <a:lnTo>
                      <a:pt x="22" y="27"/>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82" name="Freeform 202"/>
              <p:cNvSpPr>
                <a:spLocks/>
              </p:cNvSpPr>
              <p:nvPr/>
            </p:nvSpPr>
            <p:spPr bwMode="auto">
              <a:xfrm>
                <a:off x="2198" y="-66"/>
                <a:ext cx="39" cy="32"/>
              </a:xfrm>
              <a:custGeom>
                <a:avLst/>
                <a:gdLst/>
                <a:ahLst/>
                <a:cxnLst>
                  <a:cxn ang="0">
                    <a:pos x="23" y="0"/>
                  </a:cxn>
                  <a:cxn ang="0">
                    <a:pos x="0" y="5"/>
                  </a:cxn>
                  <a:cxn ang="0">
                    <a:pos x="0" y="10"/>
                  </a:cxn>
                  <a:cxn ang="0">
                    <a:pos x="0" y="16"/>
                  </a:cxn>
                  <a:cxn ang="0">
                    <a:pos x="28" y="10"/>
                  </a:cxn>
                  <a:cxn ang="0">
                    <a:pos x="28" y="5"/>
                  </a:cxn>
                  <a:cxn ang="0">
                    <a:pos x="23" y="0"/>
                  </a:cxn>
                  <a:cxn ang="0">
                    <a:pos x="23" y="0"/>
                  </a:cxn>
                </a:cxnLst>
                <a:rect l="0" t="0" r="r" b="b"/>
                <a:pathLst>
                  <a:path w="29" h="17">
                    <a:moveTo>
                      <a:pt x="23" y="0"/>
                    </a:moveTo>
                    <a:lnTo>
                      <a:pt x="0" y="5"/>
                    </a:lnTo>
                    <a:lnTo>
                      <a:pt x="0" y="10"/>
                    </a:lnTo>
                    <a:lnTo>
                      <a:pt x="0" y="16"/>
                    </a:lnTo>
                    <a:lnTo>
                      <a:pt x="28" y="10"/>
                    </a:lnTo>
                    <a:lnTo>
                      <a:pt x="28" y="5"/>
                    </a:lnTo>
                    <a:lnTo>
                      <a:pt x="23" y="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4683" name="Freeform 203"/>
              <p:cNvSpPr>
                <a:spLocks/>
              </p:cNvSpPr>
              <p:nvPr/>
            </p:nvSpPr>
            <p:spPr bwMode="auto">
              <a:xfrm>
                <a:off x="2642" y="412"/>
                <a:ext cx="30" cy="42"/>
              </a:xfrm>
              <a:custGeom>
                <a:avLst/>
                <a:gdLst/>
                <a:ahLst/>
                <a:cxnLst>
                  <a:cxn ang="0">
                    <a:pos x="0" y="10"/>
                  </a:cxn>
                  <a:cxn ang="0">
                    <a:pos x="22" y="0"/>
                  </a:cxn>
                  <a:cxn ang="0">
                    <a:pos x="22" y="5"/>
                  </a:cxn>
                  <a:cxn ang="0">
                    <a:pos x="5" y="21"/>
                  </a:cxn>
                  <a:cxn ang="0">
                    <a:pos x="0" y="10"/>
                  </a:cxn>
                  <a:cxn ang="0">
                    <a:pos x="0" y="10"/>
                  </a:cxn>
                </a:cxnLst>
                <a:rect l="0" t="0" r="r" b="b"/>
                <a:pathLst>
                  <a:path w="23" h="22">
                    <a:moveTo>
                      <a:pt x="0" y="10"/>
                    </a:moveTo>
                    <a:lnTo>
                      <a:pt x="22" y="0"/>
                    </a:lnTo>
                    <a:lnTo>
                      <a:pt x="22" y="5"/>
                    </a:lnTo>
                    <a:lnTo>
                      <a:pt x="5" y="21"/>
                    </a:lnTo>
                    <a:lnTo>
                      <a:pt x="0" y="1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4684" name="Freeform 204"/>
              <p:cNvSpPr>
                <a:spLocks/>
              </p:cNvSpPr>
              <p:nvPr/>
            </p:nvSpPr>
            <p:spPr bwMode="auto">
              <a:xfrm>
                <a:off x="2294" y="54"/>
                <a:ext cx="24" cy="24"/>
              </a:xfrm>
              <a:custGeom>
                <a:avLst/>
                <a:gdLst/>
                <a:ahLst/>
                <a:cxnLst>
                  <a:cxn ang="0">
                    <a:pos x="11" y="0"/>
                  </a:cxn>
                  <a:cxn ang="0">
                    <a:pos x="0" y="0"/>
                  </a:cxn>
                  <a:cxn ang="0">
                    <a:pos x="11" y="0"/>
                  </a:cxn>
                  <a:cxn ang="0">
                    <a:pos x="11" y="11"/>
                  </a:cxn>
                  <a:cxn ang="0">
                    <a:pos x="17" y="11"/>
                  </a:cxn>
                  <a:cxn ang="0">
                    <a:pos x="11" y="0"/>
                  </a:cxn>
                  <a:cxn ang="0">
                    <a:pos x="11" y="0"/>
                  </a:cxn>
                </a:cxnLst>
                <a:rect l="0" t="0" r="r" b="b"/>
                <a:pathLst>
                  <a:path w="18" h="12">
                    <a:moveTo>
                      <a:pt x="11" y="0"/>
                    </a:moveTo>
                    <a:lnTo>
                      <a:pt x="0" y="0"/>
                    </a:lnTo>
                    <a:lnTo>
                      <a:pt x="11" y="0"/>
                    </a:lnTo>
                    <a:lnTo>
                      <a:pt x="11" y="11"/>
                    </a:lnTo>
                    <a:lnTo>
                      <a:pt x="17" y="11"/>
                    </a:lnTo>
                    <a:lnTo>
                      <a:pt x="11" y="0"/>
                    </a:lnTo>
                    <a:close/>
                  </a:path>
                </a:pathLst>
              </a:custGeom>
              <a:solidFill>
                <a:srgbClr val="111111"/>
              </a:solidFill>
              <a:ln w="3175" cap="flat">
                <a:solidFill>
                  <a:srgbClr val="000000"/>
                </a:solidFill>
                <a:prstDash val="solid"/>
                <a:round/>
                <a:headEnd/>
                <a:tailEnd/>
              </a:ln>
              <a:effectLst/>
            </p:spPr>
            <p:txBody>
              <a:bodyPr wrap="none" anchor="ctr">
                <a:spAutoFit/>
              </a:bodyPr>
              <a:lstStyle/>
              <a:p>
                <a:endParaRPr lang="zh-CN" altLang="en-US"/>
              </a:p>
            </p:txBody>
          </p:sp>
          <p:sp>
            <p:nvSpPr>
              <p:cNvPr id="404685" name="Freeform 205"/>
              <p:cNvSpPr>
                <a:spLocks/>
              </p:cNvSpPr>
              <p:nvPr/>
            </p:nvSpPr>
            <p:spPr bwMode="auto">
              <a:xfrm>
                <a:off x="2279" y="-66"/>
                <a:ext cx="16" cy="11"/>
              </a:xfrm>
              <a:custGeom>
                <a:avLst/>
                <a:gdLst/>
                <a:ahLst/>
                <a:cxnLst>
                  <a:cxn ang="0">
                    <a:pos x="11" y="0"/>
                  </a:cxn>
                  <a:cxn ang="0">
                    <a:pos x="0" y="0"/>
                  </a:cxn>
                  <a:cxn ang="0">
                    <a:pos x="0" y="5"/>
                  </a:cxn>
                  <a:cxn ang="0">
                    <a:pos x="11" y="5"/>
                  </a:cxn>
                  <a:cxn ang="0">
                    <a:pos x="11" y="0"/>
                  </a:cxn>
                  <a:cxn ang="0">
                    <a:pos x="11" y="0"/>
                  </a:cxn>
                </a:cxnLst>
                <a:rect l="0" t="0" r="r" b="b"/>
                <a:pathLst>
                  <a:path w="12" h="6">
                    <a:moveTo>
                      <a:pt x="11" y="0"/>
                    </a:moveTo>
                    <a:lnTo>
                      <a:pt x="0" y="0"/>
                    </a:lnTo>
                    <a:lnTo>
                      <a:pt x="0" y="5"/>
                    </a:lnTo>
                    <a:lnTo>
                      <a:pt x="11" y="5"/>
                    </a:lnTo>
                    <a:lnTo>
                      <a:pt x="11" y="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4686" name="Freeform 206"/>
              <p:cNvSpPr>
                <a:spLocks/>
              </p:cNvSpPr>
              <p:nvPr/>
            </p:nvSpPr>
            <p:spPr bwMode="auto">
              <a:xfrm>
                <a:off x="2221" y="54"/>
                <a:ext cx="16" cy="24"/>
              </a:xfrm>
              <a:custGeom>
                <a:avLst/>
                <a:gdLst/>
                <a:ahLst/>
                <a:cxnLst>
                  <a:cxn ang="0">
                    <a:pos x="6" y="11"/>
                  </a:cxn>
                  <a:cxn ang="0">
                    <a:pos x="6" y="6"/>
                  </a:cxn>
                  <a:cxn ang="0">
                    <a:pos x="6" y="6"/>
                  </a:cxn>
                  <a:cxn ang="0">
                    <a:pos x="0" y="0"/>
                  </a:cxn>
                  <a:cxn ang="0">
                    <a:pos x="0" y="0"/>
                  </a:cxn>
                  <a:cxn ang="0">
                    <a:pos x="0" y="0"/>
                  </a:cxn>
                  <a:cxn ang="0">
                    <a:pos x="11" y="0"/>
                  </a:cxn>
                  <a:cxn ang="0">
                    <a:pos x="11" y="6"/>
                  </a:cxn>
                  <a:cxn ang="0">
                    <a:pos x="6" y="11"/>
                  </a:cxn>
                  <a:cxn ang="0">
                    <a:pos x="6" y="11"/>
                  </a:cxn>
                </a:cxnLst>
                <a:rect l="0" t="0" r="r" b="b"/>
                <a:pathLst>
                  <a:path w="12" h="12">
                    <a:moveTo>
                      <a:pt x="6" y="11"/>
                    </a:moveTo>
                    <a:lnTo>
                      <a:pt x="6" y="6"/>
                    </a:lnTo>
                    <a:lnTo>
                      <a:pt x="0" y="0"/>
                    </a:lnTo>
                    <a:lnTo>
                      <a:pt x="11" y="0"/>
                    </a:lnTo>
                    <a:lnTo>
                      <a:pt x="11" y="6"/>
                    </a:lnTo>
                    <a:lnTo>
                      <a:pt x="6" y="11"/>
                    </a:lnTo>
                    <a:close/>
                  </a:path>
                </a:pathLst>
              </a:custGeom>
              <a:solidFill>
                <a:srgbClr val="111111"/>
              </a:solidFill>
              <a:ln w="3175" cap="flat">
                <a:solidFill>
                  <a:srgbClr val="000000"/>
                </a:solidFill>
                <a:prstDash val="solid"/>
                <a:round/>
                <a:headEnd/>
                <a:tailEnd/>
              </a:ln>
              <a:effectLst/>
            </p:spPr>
            <p:txBody>
              <a:bodyPr wrap="none" anchor="ctr">
                <a:spAutoFit/>
              </a:bodyPr>
              <a:lstStyle/>
              <a:p>
                <a:endParaRPr lang="zh-CN" altLang="en-US"/>
              </a:p>
            </p:txBody>
          </p:sp>
          <p:sp>
            <p:nvSpPr>
              <p:cNvPr id="404687" name="Freeform 207"/>
              <p:cNvSpPr>
                <a:spLocks/>
              </p:cNvSpPr>
              <p:nvPr/>
            </p:nvSpPr>
            <p:spPr bwMode="auto">
              <a:xfrm>
                <a:off x="2265" y="-36"/>
                <a:ext cx="61" cy="133"/>
              </a:xfrm>
              <a:custGeom>
                <a:avLst/>
                <a:gdLst/>
                <a:ahLst/>
                <a:cxnLst>
                  <a:cxn ang="0">
                    <a:pos x="39" y="42"/>
                  </a:cxn>
                  <a:cxn ang="0">
                    <a:pos x="33" y="37"/>
                  </a:cxn>
                  <a:cxn ang="0">
                    <a:pos x="17" y="37"/>
                  </a:cxn>
                  <a:cxn ang="0">
                    <a:pos x="11" y="42"/>
                  </a:cxn>
                  <a:cxn ang="0">
                    <a:pos x="11" y="37"/>
                  </a:cxn>
                  <a:cxn ang="0">
                    <a:pos x="17" y="21"/>
                  </a:cxn>
                  <a:cxn ang="0">
                    <a:pos x="17" y="16"/>
                  </a:cxn>
                  <a:cxn ang="0">
                    <a:pos x="17" y="10"/>
                  </a:cxn>
                  <a:cxn ang="0">
                    <a:pos x="22" y="10"/>
                  </a:cxn>
                  <a:cxn ang="0">
                    <a:pos x="33" y="37"/>
                  </a:cxn>
                  <a:cxn ang="0">
                    <a:pos x="39" y="42"/>
                  </a:cxn>
                  <a:cxn ang="0">
                    <a:pos x="28" y="16"/>
                  </a:cxn>
                  <a:cxn ang="0">
                    <a:pos x="22" y="5"/>
                  </a:cxn>
                  <a:cxn ang="0">
                    <a:pos x="17" y="0"/>
                  </a:cxn>
                  <a:cxn ang="0">
                    <a:pos x="11" y="5"/>
                  </a:cxn>
                  <a:cxn ang="0">
                    <a:pos x="11" y="10"/>
                  </a:cxn>
                  <a:cxn ang="0">
                    <a:pos x="11" y="21"/>
                  </a:cxn>
                  <a:cxn ang="0">
                    <a:pos x="11" y="42"/>
                  </a:cxn>
                  <a:cxn ang="0">
                    <a:pos x="6" y="42"/>
                  </a:cxn>
                  <a:cxn ang="0">
                    <a:pos x="0" y="42"/>
                  </a:cxn>
                  <a:cxn ang="0">
                    <a:pos x="6" y="47"/>
                  </a:cxn>
                  <a:cxn ang="0">
                    <a:pos x="45" y="68"/>
                  </a:cxn>
                  <a:cxn ang="0">
                    <a:pos x="45" y="63"/>
                  </a:cxn>
                  <a:cxn ang="0">
                    <a:pos x="39" y="63"/>
                  </a:cxn>
                  <a:cxn ang="0">
                    <a:pos x="39" y="47"/>
                  </a:cxn>
                  <a:cxn ang="0">
                    <a:pos x="33" y="47"/>
                  </a:cxn>
                  <a:cxn ang="0">
                    <a:pos x="39" y="58"/>
                  </a:cxn>
                  <a:cxn ang="0">
                    <a:pos x="33" y="58"/>
                  </a:cxn>
                  <a:cxn ang="0">
                    <a:pos x="33" y="47"/>
                  </a:cxn>
                  <a:cxn ang="0">
                    <a:pos x="28" y="47"/>
                  </a:cxn>
                  <a:cxn ang="0">
                    <a:pos x="22" y="47"/>
                  </a:cxn>
                  <a:cxn ang="0">
                    <a:pos x="33" y="47"/>
                  </a:cxn>
                  <a:cxn ang="0">
                    <a:pos x="39" y="47"/>
                  </a:cxn>
                  <a:cxn ang="0">
                    <a:pos x="39" y="42"/>
                  </a:cxn>
                </a:cxnLst>
                <a:rect l="0" t="0" r="r" b="b"/>
                <a:pathLst>
                  <a:path w="46" h="69">
                    <a:moveTo>
                      <a:pt x="39" y="42"/>
                    </a:moveTo>
                    <a:lnTo>
                      <a:pt x="33" y="37"/>
                    </a:lnTo>
                    <a:lnTo>
                      <a:pt x="17" y="37"/>
                    </a:lnTo>
                    <a:lnTo>
                      <a:pt x="11" y="42"/>
                    </a:lnTo>
                    <a:lnTo>
                      <a:pt x="11" y="37"/>
                    </a:lnTo>
                    <a:lnTo>
                      <a:pt x="17" y="21"/>
                    </a:lnTo>
                    <a:lnTo>
                      <a:pt x="17" y="16"/>
                    </a:lnTo>
                    <a:lnTo>
                      <a:pt x="17" y="10"/>
                    </a:lnTo>
                    <a:lnTo>
                      <a:pt x="22" y="10"/>
                    </a:lnTo>
                    <a:lnTo>
                      <a:pt x="33" y="37"/>
                    </a:lnTo>
                    <a:lnTo>
                      <a:pt x="39" y="42"/>
                    </a:lnTo>
                    <a:lnTo>
                      <a:pt x="28" y="16"/>
                    </a:lnTo>
                    <a:lnTo>
                      <a:pt x="22" y="5"/>
                    </a:lnTo>
                    <a:lnTo>
                      <a:pt x="17" y="0"/>
                    </a:lnTo>
                    <a:lnTo>
                      <a:pt x="11" y="5"/>
                    </a:lnTo>
                    <a:lnTo>
                      <a:pt x="11" y="10"/>
                    </a:lnTo>
                    <a:lnTo>
                      <a:pt x="11" y="21"/>
                    </a:lnTo>
                    <a:lnTo>
                      <a:pt x="11" y="42"/>
                    </a:lnTo>
                    <a:lnTo>
                      <a:pt x="6" y="42"/>
                    </a:lnTo>
                    <a:lnTo>
                      <a:pt x="0" y="42"/>
                    </a:lnTo>
                    <a:lnTo>
                      <a:pt x="6" y="47"/>
                    </a:lnTo>
                    <a:lnTo>
                      <a:pt x="45" y="68"/>
                    </a:lnTo>
                    <a:lnTo>
                      <a:pt x="45" y="63"/>
                    </a:lnTo>
                    <a:lnTo>
                      <a:pt x="39" y="63"/>
                    </a:lnTo>
                    <a:lnTo>
                      <a:pt x="39" y="47"/>
                    </a:lnTo>
                    <a:lnTo>
                      <a:pt x="33" y="47"/>
                    </a:lnTo>
                    <a:lnTo>
                      <a:pt x="39" y="58"/>
                    </a:lnTo>
                    <a:lnTo>
                      <a:pt x="33" y="58"/>
                    </a:lnTo>
                    <a:lnTo>
                      <a:pt x="33" y="47"/>
                    </a:lnTo>
                    <a:lnTo>
                      <a:pt x="28" y="47"/>
                    </a:lnTo>
                    <a:lnTo>
                      <a:pt x="22" y="47"/>
                    </a:lnTo>
                    <a:lnTo>
                      <a:pt x="33" y="47"/>
                    </a:lnTo>
                    <a:lnTo>
                      <a:pt x="39" y="47"/>
                    </a:lnTo>
                    <a:lnTo>
                      <a:pt x="39" y="42"/>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grpSp>
        <p:grpSp>
          <p:nvGrpSpPr>
            <p:cNvPr id="5" name="Group 210"/>
            <p:cNvGrpSpPr>
              <a:grpSpLocks/>
            </p:cNvGrpSpPr>
            <p:nvPr/>
          </p:nvGrpSpPr>
          <p:grpSpPr bwMode="auto">
            <a:xfrm>
              <a:off x="657" y="2160"/>
              <a:ext cx="618" cy="518"/>
              <a:chOff x="765" y="2308"/>
              <a:chExt cx="618" cy="518"/>
            </a:xfrm>
          </p:grpSpPr>
          <p:sp>
            <p:nvSpPr>
              <p:cNvPr id="404600" name="Freeform 120"/>
              <p:cNvSpPr>
                <a:spLocks/>
              </p:cNvSpPr>
              <p:nvPr/>
            </p:nvSpPr>
            <p:spPr bwMode="auto">
              <a:xfrm>
                <a:off x="968" y="2622"/>
                <a:ext cx="0" cy="0"/>
              </a:xfrm>
              <a:custGeom>
                <a:avLst/>
                <a:gdLst/>
                <a:ahLst/>
                <a:cxnLst>
                  <a:cxn ang="0">
                    <a:pos x="0" y="0"/>
                  </a:cxn>
                  <a:cxn ang="0">
                    <a:pos x="0" y="0"/>
                  </a:cxn>
                </a:cxnLst>
                <a:rect l="0" t="0" r="r" b="b"/>
                <a:pathLst>
                  <a:path w="1" h="1">
                    <a:moveTo>
                      <a:pt x="0" y="0"/>
                    </a:moveTo>
                    <a:lnTo>
                      <a:pt x="0" y="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47" name="Freeform 167"/>
              <p:cNvSpPr>
                <a:spLocks/>
              </p:cNvSpPr>
              <p:nvPr/>
            </p:nvSpPr>
            <p:spPr bwMode="auto">
              <a:xfrm>
                <a:off x="765" y="2308"/>
                <a:ext cx="605" cy="484"/>
              </a:xfrm>
              <a:custGeom>
                <a:avLst/>
                <a:gdLst/>
                <a:ahLst/>
                <a:cxnLst>
                  <a:cxn ang="0">
                    <a:pos x="880" y="328"/>
                  </a:cxn>
                  <a:cxn ang="0">
                    <a:pos x="880" y="303"/>
                  </a:cxn>
                  <a:cxn ang="0">
                    <a:pos x="860" y="283"/>
                  </a:cxn>
                  <a:cxn ang="0">
                    <a:pos x="853" y="268"/>
                  </a:cxn>
                  <a:cxn ang="0">
                    <a:pos x="900" y="213"/>
                  </a:cxn>
                  <a:cxn ang="0">
                    <a:pos x="887" y="149"/>
                  </a:cxn>
                  <a:cxn ang="0">
                    <a:pos x="867" y="109"/>
                  </a:cxn>
                  <a:cxn ang="0">
                    <a:pos x="907" y="45"/>
                  </a:cxn>
                  <a:cxn ang="0">
                    <a:pos x="826" y="15"/>
                  </a:cxn>
                  <a:cxn ang="0">
                    <a:pos x="766" y="35"/>
                  </a:cxn>
                  <a:cxn ang="0">
                    <a:pos x="746" y="45"/>
                  </a:cxn>
                  <a:cxn ang="0">
                    <a:pos x="732" y="25"/>
                  </a:cxn>
                  <a:cxn ang="0">
                    <a:pos x="679" y="45"/>
                  </a:cxn>
                  <a:cxn ang="0">
                    <a:pos x="665" y="50"/>
                  </a:cxn>
                  <a:cxn ang="0">
                    <a:pos x="544" y="0"/>
                  </a:cxn>
                  <a:cxn ang="0">
                    <a:pos x="417" y="25"/>
                  </a:cxn>
                  <a:cxn ang="0">
                    <a:pos x="383" y="79"/>
                  </a:cxn>
                  <a:cxn ang="0">
                    <a:pos x="336" y="25"/>
                  </a:cxn>
                  <a:cxn ang="0">
                    <a:pos x="275" y="50"/>
                  </a:cxn>
                  <a:cxn ang="0">
                    <a:pos x="255" y="84"/>
                  </a:cxn>
                  <a:cxn ang="0">
                    <a:pos x="255" y="25"/>
                  </a:cxn>
                  <a:cxn ang="0">
                    <a:pos x="175" y="10"/>
                  </a:cxn>
                  <a:cxn ang="0">
                    <a:pos x="94" y="45"/>
                  </a:cxn>
                  <a:cxn ang="0">
                    <a:pos x="87" y="109"/>
                  </a:cxn>
                  <a:cxn ang="0">
                    <a:pos x="101" y="124"/>
                  </a:cxn>
                  <a:cxn ang="0">
                    <a:pos x="60" y="159"/>
                  </a:cxn>
                  <a:cxn ang="0">
                    <a:pos x="134" y="189"/>
                  </a:cxn>
                  <a:cxn ang="0">
                    <a:pos x="33" y="213"/>
                  </a:cxn>
                  <a:cxn ang="0">
                    <a:pos x="0" y="318"/>
                  </a:cxn>
                  <a:cxn ang="0">
                    <a:pos x="54" y="387"/>
                  </a:cxn>
                  <a:cxn ang="0">
                    <a:pos x="81" y="412"/>
                  </a:cxn>
                  <a:cxn ang="0">
                    <a:pos x="47" y="447"/>
                  </a:cxn>
                  <a:cxn ang="0">
                    <a:pos x="134" y="496"/>
                  </a:cxn>
                  <a:cxn ang="0">
                    <a:pos x="101" y="506"/>
                  </a:cxn>
                  <a:cxn ang="0">
                    <a:pos x="134" y="536"/>
                  </a:cxn>
                  <a:cxn ang="0">
                    <a:pos x="107" y="561"/>
                  </a:cxn>
                  <a:cxn ang="0">
                    <a:pos x="47" y="601"/>
                  </a:cxn>
                  <a:cxn ang="0">
                    <a:pos x="47" y="660"/>
                  </a:cxn>
                  <a:cxn ang="0">
                    <a:pos x="107" y="715"/>
                  </a:cxn>
                  <a:cxn ang="0">
                    <a:pos x="222" y="695"/>
                  </a:cxn>
                  <a:cxn ang="0">
                    <a:pos x="215" y="730"/>
                  </a:cxn>
                  <a:cxn ang="0">
                    <a:pos x="249" y="745"/>
                  </a:cxn>
                  <a:cxn ang="0">
                    <a:pos x="309" y="725"/>
                  </a:cxn>
                  <a:cxn ang="0">
                    <a:pos x="322" y="740"/>
                  </a:cxn>
                  <a:cxn ang="0">
                    <a:pos x="423" y="789"/>
                  </a:cxn>
                  <a:cxn ang="0">
                    <a:pos x="551" y="750"/>
                  </a:cxn>
                  <a:cxn ang="0">
                    <a:pos x="544" y="685"/>
                  </a:cxn>
                  <a:cxn ang="0">
                    <a:pos x="591" y="735"/>
                  </a:cxn>
                  <a:cxn ang="0">
                    <a:pos x="645" y="740"/>
                  </a:cxn>
                  <a:cxn ang="0">
                    <a:pos x="665" y="720"/>
                  </a:cxn>
                  <a:cxn ang="0">
                    <a:pos x="679" y="680"/>
                  </a:cxn>
                  <a:cxn ang="0">
                    <a:pos x="739" y="720"/>
                  </a:cxn>
                  <a:cxn ang="0">
                    <a:pos x="820" y="715"/>
                  </a:cxn>
                  <a:cxn ang="0">
                    <a:pos x="873" y="670"/>
                  </a:cxn>
                  <a:cxn ang="0">
                    <a:pos x="873" y="626"/>
                  </a:cxn>
                  <a:cxn ang="0">
                    <a:pos x="853" y="611"/>
                  </a:cxn>
                  <a:cxn ang="0">
                    <a:pos x="954" y="506"/>
                  </a:cxn>
                  <a:cxn ang="0">
                    <a:pos x="934" y="402"/>
                  </a:cxn>
                  <a:cxn ang="0">
                    <a:pos x="860" y="352"/>
                  </a:cxn>
                  <a:cxn ang="0">
                    <a:pos x="860" y="338"/>
                  </a:cxn>
                </a:cxnLst>
                <a:rect l="0" t="0" r="r" b="b"/>
                <a:pathLst>
                  <a:path w="962" h="790">
                    <a:moveTo>
                      <a:pt x="860" y="338"/>
                    </a:moveTo>
                    <a:lnTo>
                      <a:pt x="880" y="328"/>
                    </a:lnTo>
                    <a:lnTo>
                      <a:pt x="880" y="318"/>
                    </a:lnTo>
                    <a:lnTo>
                      <a:pt x="880" y="303"/>
                    </a:lnTo>
                    <a:lnTo>
                      <a:pt x="867" y="293"/>
                    </a:lnTo>
                    <a:lnTo>
                      <a:pt x="860" y="283"/>
                    </a:lnTo>
                    <a:lnTo>
                      <a:pt x="813" y="278"/>
                    </a:lnTo>
                    <a:lnTo>
                      <a:pt x="853" y="268"/>
                    </a:lnTo>
                    <a:lnTo>
                      <a:pt x="880" y="243"/>
                    </a:lnTo>
                    <a:lnTo>
                      <a:pt x="900" y="213"/>
                    </a:lnTo>
                    <a:lnTo>
                      <a:pt x="894" y="174"/>
                    </a:lnTo>
                    <a:lnTo>
                      <a:pt x="887" y="149"/>
                    </a:lnTo>
                    <a:lnTo>
                      <a:pt x="826" y="109"/>
                    </a:lnTo>
                    <a:lnTo>
                      <a:pt x="867" y="109"/>
                    </a:lnTo>
                    <a:lnTo>
                      <a:pt x="907" y="94"/>
                    </a:lnTo>
                    <a:lnTo>
                      <a:pt x="907" y="45"/>
                    </a:lnTo>
                    <a:lnTo>
                      <a:pt x="873" y="20"/>
                    </a:lnTo>
                    <a:lnTo>
                      <a:pt x="826" y="15"/>
                    </a:lnTo>
                    <a:lnTo>
                      <a:pt x="793" y="20"/>
                    </a:lnTo>
                    <a:lnTo>
                      <a:pt x="766" y="35"/>
                    </a:lnTo>
                    <a:lnTo>
                      <a:pt x="746" y="54"/>
                    </a:lnTo>
                    <a:lnTo>
                      <a:pt x="746" y="45"/>
                    </a:lnTo>
                    <a:lnTo>
                      <a:pt x="739" y="30"/>
                    </a:lnTo>
                    <a:lnTo>
                      <a:pt x="732" y="25"/>
                    </a:lnTo>
                    <a:lnTo>
                      <a:pt x="705" y="25"/>
                    </a:lnTo>
                    <a:lnTo>
                      <a:pt x="679" y="45"/>
                    </a:lnTo>
                    <a:lnTo>
                      <a:pt x="665" y="74"/>
                    </a:lnTo>
                    <a:lnTo>
                      <a:pt x="665" y="50"/>
                    </a:lnTo>
                    <a:lnTo>
                      <a:pt x="632" y="20"/>
                    </a:lnTo>
                    <a:lnTo>
                      <a:pt x="544" y="0"/>
                    </a:lnTo>
                    <a:lnTo>
                      <a:pt x="477" y="0"/>
                    </a:lnTo>
                    <a:lnTo>
                      <a:pt x="417" y="25"/>
                    </a:lnTo>
                    <a:lnTo>
                      <a:pt x="396" y="50"/>
                    </a:lnTo>
                    <a:lnTo>
                      <a:pt x="383" y="79"/>
                    </a:lnTo>
                    <a:lnTo>
                      <a:pt x="363" y="35"/>
                    </a:lnTo>
                    <a:lnTo>
                      <a:pt x="336" y="25"/>
                    </a:lnTo>
                    <a:lnTo>
                      <a:pt x="296" y="30"/>
                    </a:lnTo>
                    <a:lnTo>
                      <a:pt x="275" y="50"/>
                    </a:lnTo>
                    <a:lnTo>
                      <a:pt x="275" y="79"/>
                    </a:lnTo>
                    <a:lnTo>
                      <a:pt x="255" y="84"/>
                    </a:lnTo>
                    <a:lnTo>
                      <a:pt x="262" y="64"/>
                    </a:lnTo>
                    <a:lnTo>
                      <a:pt x="255" y="25"/>
                    </a:lnTo>
                    <a:lnTo>
                      <a:pt x="222" y="10"/>
                    </a:lnTo>
                    <a:lnTo>
                      <a:pt x="175" y="10"/>
                    </a:lnTo>
                    <a:lnTo>
                      <a:pt x="128" y="20"/>
                    </a:lnTo>
                    <a:lnTo>
                      <a:pt x="94" y="45"/>
                    </a:lnTo>
                    <a:lnTo>
                      <a:pt x="81" y="74"/>
                    </a:lnTo>
                    <a:lnTo>
                      <a:pt x="87" y="109"/>
                    </a:lnTo>
                    <a:lnTo>
                      <a:pt x="141" y="134"/>
                    </a:lnTo>
                    <a:lnTo>
                      <a:pt x="101" y="124"/>
                    </a:lnTo>
                    <a:lnTo>
                      <a:pt x="60" y="134"/>
                    </a:lnTo>
                    <a:lnTo>
                      <a:pt x="60" y="159"/>
                    </a:lnTo>
                    <a:lnTo>
                      <a:pt x="81" y="184"/>
                    </a:lnTo>
                    <a:lnTo>
                      <a:pt x="134" y="189"/>
                    </a:lnTo>
                    <a:lnTo>
                      <a:pt x="67" y="198"/>
                    </a:lnTo>
                    <a:lnTo>
                      <a:pt x="33" y="213"/>
                    </a:lnTo>
                    <a:lnTo>
                      <a:pt x="13" y="248"/>
                    </a:lnTo>
                    <a:lnTo>
                      <a:pt x="0" y="318"/>
                    </a:lnTo>
                    <a:lnTo>
                      <a:pt x="27" y="367"/>
                    </a:lnTo>
                    <a:lnTo>
                      <a:pt x="54" y="387"/>
                    </a:lnTo>
                    <a:lnTo>
                      <a:pt x="107" y="402"/>
                    </a:lnTo>
                    <a:lnTo>
                      <a:pt x="81" y="412"/>
                    </a:lnTo>
                    <a:lnTo>
                      <a:pt x="54" y="427"/>
                    </a:lnTo>
                    <a:lnTo>
                      <a:pt x="47" y="447"/>
                    </a:lnTo>
                    <a:lnTo>
                      <a:pt x="74" y="486"/>
                    </a:lnTo>
                    <a:lnTo>
                      <a:pt x="134" y="496"/>
                    </a:lnTo>
                    <a:lnTo>
                      <a:pt x="107" y="501"/>
                    </a:lnTo>
                    <a:lnTo>
                      <a:pt x="101" y="506"/>
                    </a:lnTo>
                    <a:lnTo>
                      <a:pt x="107" y="521"/>
                    </a:lnTo>
                    <a:lnTo>
                      <a:pt x="134" y="536"/>
                    </a:lnTo>
                    <a:lnTo>
                      <a:pt x="168" y="546"/>
                    </a:lnTo>
                    <a:lnTo>
                      <a:pt x="107" y="561"/>
                    </a:lnTo>
                    <a:lnTo>
                      <a:pt x="74" y="576"/>
                    </a:lnTo>
                    <a:lnTo>
                      <a:pt x="47" y="601"/>
                    </a:lnTo>
                    <a:lnTo>
                      <a:pt x="40" y="635"/>
                    </a:lnTo>
                    <a:lnTo>
                      <a:pt x="47" y="660"/>
                    </a:lnTo>
                    <a:lnTo>
                      <a:pt x="67" y="690"/>
                    </a:lnTo>
                    <a:lnTo>
                      <a:pt x="107" y="715"/>
                    </a:lnTo>
                    <a:lnTo>
                      <a:pt x="175" y="720"/>
                    </a:lnTo>
                    <a:lnTo>
                      <a:pt x="222" y="695"/>
                    </a:lnTo>
                    <a:lnTo>
                      <a:pt x="215" y="720"/>
                    </a:lnTo>
                    <a:lnTo>
                      <a:pt x="215" y="730"/>
                    </a:lnTo>
                    <a:lnTo>
                      <a:pt x="222" y="740"/>
                    </a:lnTo>
                    <a:lnTo>
                      <a:pt x="249" y="745"/>
                    </a:lnTo>
                    <a:lnTo>
                      <a:pt x="282" y="740"/>
                    </a:lnTo>
                    <a:lnTo>
                      <a:pt x="309" y="725"/>
                    </a:lnTo>
                    <a:lnTo>
                      <a:pt x="309" y="705"/>
                    </a:lnTo>
                    <a:lnTo>
                      <a:pt x="322" y="740"/>
                    </a:lnTo>
                    <a:lnTo>
                      <a:pt x="356" y="765"/>
                    </a:lnTo>
                    <a:lnTo>
                      <a:pt x="423" y="789"/>
                    </a:lnTo>
                    <a:lnTo>
                      <a:pt x="490" y="779"/>
                    </a:lnTo>
                    <a:lnTo>
                      <a:pt x="551" y="750"/>
                    </a:lnTo>
                    <a:lnTo>
                      <a:pt x="558" y="730"/>
                    </a:lnTo>
                    <a:lnTo>
                      <a:pt x="544" y="685"/>
                    </a:lnTo>
                    <a:lnTo>
                      <a:pt x="558" y="710"/>
                    </a:lnTo>
                    <a:lnTo>
                      <a:pt x="591" y="735"/>
                    </a:lnTo>
                    <a:lnTo>
                      <a:pt x="611" y="740"/>
                    </a:lnTo>
                    <a:lnTo>
                      <a:pt x="645" y="740"/>
                    </a:lnTo>
                    <a:lnTo>
                      <a:pt x="652" y="735"/>
                    </a:lnTo>
                    <a:lnTo>
                      <a:pt x="665" y="720"/>
                    </a:lnTo>
                    <a:lnTo>
                      <a:pt x="672" y="700"/>
                    </a:lnTo>
                    <a:lnTo>
                      <a:pt x="679" y="680"/>
                    </a:lnTo>
                    <a:lnTo>
                      <a:pt x="705" y="700"/>
                    </a:lnTo>
                    <a:lnTo>
                      <a:pt x="739" y="720"/>
                    </a:lnTo>
                    <a:lnTo>
                      <a:pt x="779" y="720"/>
                    </a:lnTo>
                    <a:lnTo>
                      <a:pt x="820" y="715"/>
                    </a:lnTo>
                    <a:lnTo>
                      <a:pt x="853" y="700"/>
                    </a:lnTo>
                    <a:lnTo>
                      <a:pt x="873" y="670"/>
                    </a:lnTo>
                    <a:lnTo>
                      <a:pt x="880" y="650"/>
                    </a:lnTo>
                    <a:lnTo>
                      <a:pt x="873" y="626"/>
                    </a:lnTo>
                    <a:lnTo>
                      <a:pt x="867" y="616"/>
                    </a:lnTo>
                    <a:lnTo>
                      <a:pt x="853" y="611"/>
                    </a:lnTo>
                    <a:lnTo>
                      <a:pt x="941" y="551"/>
                    </a:lnTo>
                    <a:lnTo>
                      <a:pt x="954" y="506"/>
                    </a:lnTo>
                    <a:lnTo>
                      <a:pt x="961" y="457"/>
                    </a:lnTo>
                    <a:lnTo>
                      <a:pt x="934" y="402"/>
                    </a:lnTo>
                    <a:lnTo>
                      <a:pt x="894" y="367"/>
                    </a:lnTo>
                    <a:lnTo>
                      <a:pt x="860" y="352"/>
                    </a:lnTo>
                    <a:lnTo>
                      <a:pt x="813" y="342"/>
                    </a:lnTo>
                    <a:lnTo>
                      <a:pt x="860" y="338"/>
                    </a:lnTo>
                    <a:close/>
                  </a:path>
                </a:pathLst>
              </a:custGeom>
              <a:solidFill>
                <a:schemeClr val="bg1"/>
              </a:solidFill>
              <a:ln w="3175" cap="flat">
                <a:solidFill>
                  <a:schemeClr val="tx1"/>
                </a:solidFill>
                <a:prstDash val="solid"/>
                <a:round/>
                <a:headEnd/>
                <a:tailEnd/>
              </a:ln>
              <a:effectLst>
                <a:outerShdw dist="107763" dir="2700000" algn="ctr" rotWithShape="0">
                  <a:srgbClr val="808080">
                    <a:alpha val="50000"/>
                  </a:srgbClr>
                </a:outerShdw>
              </a:effectLst>
            </p:spPr>
            <p:txBody>
              <a:bodyPr anchor="ctr">
                <a:spAutoFit/>
              </a:bodyPr>
              <a:lstStyle/>
              <a:p>
                <a:endParaRPr lang="zh-CN" altLang="en-US"/>
              </a:p>
            </p:txBody>
          </p:sp>
          <p:sp>
            <p:nvSpPr>
              <p:cNvPr id="404648" name="Freeform 168"/>
              <p:cNvSpPr>
                <a:spLocks/>
              </p:cNvSpPr>
              <p:nvPr/>
            </p:nvSpPr>
            <p:spPr bwMode="auto">
              <a:xfrm>
                <a:off x="829" y="2762"/>
                <a:ext cx="80" cy="46"/>
              </a:xfrm>
              <a:custGeom>
                <a:avLst/>
                <a:gdLst/>
                <a:ahLst/>
                <a:cxnLst>
                  <a:cxn ang="0">
                    <a:pos x="80" y="10"/>
                  </a:cxn>
                  <a:cxn ang="0">
                    <a:pos x="67" y="5"/>
                  </a:cxn>
                  <a:cxn ang="0">
                    <a:pos x="47" y="10"/>
                  </a:cxn>
                  <a:cxn ang="0">
                    <a:pos x="40" y="10"/>
                  </a:cxn>
                  <a:cxn ang="0">
                    <a:pos x="40" y="10"/>
                  </a:cxn>
                  <a:cxn ang="0">
                    <a:pos x="40" y="5"/>
                  </a:cxn>
                  <a:cxn ang="0">
                    <a:pos x="33" y="0"/>
                  </a:cxn>
                  <a:cxn ang="0">
                    <a:pos x="20" y="0"/>
                  </a:cxn>
                  <a:cxn ang="0">
                    <a:pos x="13" y="0"/>
                  </a:cxn>
                  <a:cxn ang="0">
                    <a:pos x="13" y="0"/>
                  </a:cxn>
                  <a:cxn ang="0">
                    <a:pos x="0" y="5"/>
                  </a:cxn>
                  <a:cxn ang="0">
                    <a:pos x="0" y="20"/>
                  </a:cxn>
                  <a:cxn ang="0">
                    <a:pos x="6" y="20"/>
                  </a:cxn>
                  <a:cxn ang="0">
                    <a:pos x="6" y="25"/>
                  </a:cxn>
                  <a:cxn ang="0">
                    <a:pos x="20" y="30"/>
                  </a:cxn>
                  <a:cxn ang="0">
                    <a:pos x="13" y="34"/>
                  </a:cxn>
                  <a:cxn ang="0">
                    <a:pos x="13" y="39"/>
                  </a:cxn>
                  <a:cxn ang="0">
                    <a:pos x="13" y="39"/>
                  </a:cxn>
                  <a:cxn ang="0">
                    <a:pos x="13" y="39"/>
                  </a:cxn>
                  <a:cxn ang="0">
                    <a:pos x="20" y="44"/>
                  </a:cxn>
                  <a:cxn ang="0">
                    <a:pos x="27" y="44"/>
                  </a:cxn>
                  <a:cxn ang="0">
                    <a:pos x="40" y="44"/>
                  </a:cxn>
                  <a:cxn ang="0">
                    <a:pos x="40" y="44"/>
                  </a:cxn>
                  <a:cxn ang="0">
                    <a:pos x="47" y="54"/>
                  </a:cxn>
                  <a:cxn ang="0">
                    <a:pos x="53" y="59"/>
                  </a:cxn>
                  <a:cxn ang="0">
                    <a:pos x="67" y="74"/>
                  </a:cxn>
                  <a:cxn ang="0">
                    <a:pos x="94" y="74"/>
                  </a:cxn>
                  <a:cxn ang="0">
                    <a:pos x="114" y="59"/>
                  </a:cxn>
                  <a:cxn ang="0">
                    <a:pos x="127" y="44"/>
                  </a:cxn>
                  <a:cxn ang="0">
                    <a:pos x="94" y="30"/>
                  </a:cxn>
                  <a:cxn ang="0">
                    <a:pos x="87" y="30"/>
                  </a:cxn>
                  <a:cxn ang="0">
                    <a:pos x="87" y="25"/>
                  </a:cxn>
                  <a:cxn ang="0">
                    <a:pos x="87" y="25"/>
                  </a:cxn>
                  <a:cxn ang="0">
                    <a:pos x="87" y="20"/>
                  </a:cxn>
                  <a:cxn ang="0">
                    <a:pos x="87" y="20"/>
                  </a:cxn>
                  <a:cxn ang="0">
                    <a:pos x="80" y="10"/>
                  </a:cxn>
                  <a:cxn ang="0">
                    <a:pos x="80" y="10"/>
                  </a:cxn>
                </a:cxnLst>
                <a:rect l="0" t="0" r="r" b="b"/>
                <a:pathLst>
                  <a:path w="128" h="75">
                    <a:moveTo>
                      <a:pt x="80" y="10"/>
                    </a:moveTo>
                    <a:lnTo>
                      <a:pt x="67" y="5"/>
                    </a:lnTo>
                    <a:lnTo>
                      <a:pt x="47" y="10"/>
                    </a:lnTo>
                    <a:lnTo>
                      <a:pt x="40" y="10"/>
                    </a:lnTo>
                    <a:lnTo>
                      <a:pt x="40" y="5"/>
                    </a:lnTo>
                    <a:lnTo>
                      <a:pt x="33" y="0"/>
                    </a:lnTo>
                    <a:lnTo>
                      <a:pt x="20" y="0"/>
                    </a:lnTo>
                    <a:lnTo>
                      <a:pt x="13" y="0"/>
                    </a:lnTo>
                    <a:lnTo>
                      <a:pt x="0" y="5"/>
                    </a:lnTo>
                    <a:lnTo>
                      <a:pt x="0" y="20"/>
                    </a:lnTo>
                    <a:lnTo>
                      <a:pt x="6" y="20"/>
                    </a:lnTo>
                    <a:lnTo>
                      <a:pt x="6" y="25"/>
                    </a:lnTo>
                    <a:lnTo>
                      <a:pt x="20" y="30"/>
                    </a:lnTo>
                    <a:lnTo>
                      <a:pt x="13" y="34"/>
                    </a:lnTo>
                    <a:lnTo>
                      <a:pt x="13" y="39"/>
                    </a:lnTo>
                    <a:lnTo>
                      <a:pt x="20" y="44"/>
                    </a:lnTo>
                    <a:lnTo>
                      <a:pt x="27" y="44"/>
                    </a:lnTo>
                    <a:lnTo>
                      <a:pt x="40" y="44"/>
                    </a:lnTo>
                    <a:lnTo>
                      <a:pt x="47" y="54"/>
                    </a:lnTo>
                    <a:lnTo>
                      <a:pt x="53" y="59"/>
                    </a:lnTo>
                    <a:lnTo>
                      <a:pt x="67" y="74"/>
                    </a:lnTo>
                    <a:lnTo>
                      <a:pt x="94" y="74"/>
                    </a:lnTo>
                    <a:lnTo>
                      <a:pt x="114" y="59"/>
                    </a:lnTo>
                    <a:lnTo>
                      <a:pt x="127" y="44"/>
                    </a:lnTo>
                    <a:lnTo>
                      <a:pt x="94" y="30"/>
                    </a:lnTo>
                    <a:lnTo>
                      <a:pt x="87" y="30"/>
                    </a:lnTo>
                    <a:lnTo>
                      <a:pt x="87" y="25"/>
                    </a:lnTo>
                    <a:lnTo>
                      <a:pt x="87" y="20"/>
                    </a:lnTo>
                    <a:lnTo>
                      <a:pt x="80" y="1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51" name="Freeform 171"/>
              <p:cNvSpPr>
                <a:spLocks/>
              </p:cNvSpPr>
              <p:nvPr/>
            </p:nvSpPr>
            <p:spPr bwMode="auto">
              <a:xfrm>
                <a:off x="820" y="2752"/>
                <a:ext cx="94" cy="65"/>
              </a:xfrm>
              <a:custGeom>
                <a:avLst/>
                <a:gdLst/>
                <a:ahLst/>
                <a:cxnLst>
                  <a:cxn ang="0">
                    <a:pos x="0" y="10"/>
                  </a:cxn>
                  <a:cxn ang="0">
                    <a:pos x="0" y="35"/>
                  </a:cxn>
                  <a:cxn ang="0">
                    <a:pos x="20" y="49"/>
                  </a:cxn>
                  <a:cxn ang="0">
                    <a:pos x="20" y="64"/>
                  </a:cxn>
                  <a:cxn ang="0">
                    <a:pos x="34" y="74"/>
                  </a:cxn>
                  <a:cxn ang="0">
                    <a:pos x="47" y="79"/>
                  </a:cxn>
                  <a:cxn ang="0">
                    <a:pos x="61" y="94"/>
                  </a:cxn>
                  <a:cxn ang="0">
                    <a:pos x="114" y="104"/>
                  </a:cxn>
                  <a:cxn ang="0">
                    <a:pos x="148" y="74"/>
                  </a:cxn>
                  <a:cxn ang="0">
                    <a:pos x="135" y="49"/>
                  </a:cxn>
                  <a:cxn ang="0">
                    <a:pos x="114" y="30"/>
                  </a:cxn>
                  <a:cxn ang="0">
                    <a:pos x="101" y="25"/>
                  </a:cxn>
                  <a:cxn ang="0">
                    <a:pos x="101" y="35"/>
                  </a:cxn>
                  <a:cxn ang="0">
                    <a:pos x="101" y="40"/>
                  </a:cxn>
                  <a:cxn ang="0">
                    <a:pos x="108" y="45"/>
                  </a:cxn>
                  <a:cxn ang="0">
                    <a:pos x="128" y="54"/>
                  </a:cxn>
                  <a:cxn ang="0">
                    <a:pos x="128" y="69"/>
                  </a:cxn>
                  <a:cxn ang="0">
                    <a:pos x="108" y="89"/>
                  </a:cxn>
                  <a:cxn ang="0">
                    <a:pos x="61" y="74"/>
                  </a:cxn>
                  <a:cxn ang="0">
                    <a:pos x="54" y="59"/>
                  </a:cxn>
                  <a:cxn ang="0">
                    <a:pos x="47" y="59"/>
                  </a:cxn>
                  <a:cxn ang="0">
                    <a:pos x="34" y="59"/>
                  </a:cxn>
                  <a:cxn ang="0">
                    <a:pos x="27" y="54"/>
                  </a:cxn>
                  <a:cxn ang="0">
                    <a:pos x="27" y="49"/>
                  </a:cxn>
                  <a:cxn ang="0">
                    <a:pos x="34" y="40"/>
                  </a:cxn>
                  <a:cxn ang="0">
                    <a:pos x="20" y="40"/>
                  </a:cxn>
                  <a:cxn ang="0">
                    <a:pos x="14" y="35"/>
                  </a:cxn>
                  <a:cxn ang="0">
                    <a:pos x="14" y="20"/>
                  </a:cxn>
                  <a:cxn ang="0">
                    <a:pos x="27" y="15"/>
                  </a:cxn>
                  <a:cxn ang="0">
                    <a:pos x="41" y="15"/>
                  </a:cxn>
                  <a:cxn ang="0">
                    <a:pos x="54" y="25"/>
                  </a:cxn>
                  <a:cxn ang="0">
                    <a:pos x="67" y="25"/>
                  </a:cxn>
                  <a:cxn ang="0">
                    <a:pos x="81" y="20"/>
                  </a:cxn>
                  <a:cxn ang="0">
                    <a:pos x="81" y="15"/>
                  </a:cxn>
                  <a:cxn ang="0">
                    <a:pos x="54" y="15"/>
                  </a:cxn>
                  <a:cxn ang="0">
                    <a:pos x="27" y="0"/>
                  </a:cxn>
                  <a:cxn ang="0">
                    <a:pos x="27" y="0"/>
                  </a:cxn>
                </a:cxnLst>
                <a:rect l="0" t="0" r="r" b="b"/>
                <a:pathLst>
                  <a:path w="149" h="105">
                    <a:moveTo>
                      <a:pt x="27" y="0"/>
                    </a:moveTo>
                    <a:lnTo>
                      <a:pt x="0" y="10"/>
                    </a:lnTo>
                    <a:lnTo>
                      <a:pt x="0" y="20"/>
                    </a:lnTo>
                    <a:lnTo>
                      <a:pt x="0" y="35"/>
                    </a:lnTo>
                    <a:lnTo>
                      <a:pt x="7" y="40"/>
                    </a:lnTo>
                    <a:lnTo>
                      <a:pt x="20" y="49"/>
                    </a:lnTo>
                    <a:lnTo>
                      <a:pt x="14" y="54"/>
                    </a:lnTo>
                    <a:lnTo>
                      <a:pt x="20" y="64"/>
                    </a:lnTo>
                    <a:lnTo>
                      <a:pt x="27" y="69"/>
                    </a:lnTo>
                    <a:lnTo>
                      <a:pt x="34" y="74"/>
                    </a:lnTo>
                    <a:lnTo>
                      <a:pt x="41" y="74"/>
                    </a:lnTo>
                    <a:lnTo>
                      <a:pt x="47" y="79"/>
                    </a:lnTo>
                    <a:lnTo>
                      <a:pt x="54" y="79"/>
                    </a:lnTo>
                    <a:lnTo>
                      <a:pt x="61" y="94"/>
                    </a:lnTo>
                    <a:lnTo>
                      <a:pt x="74" y="94"/>
                    </a:lnTo>
                    <a:lnTo>
                      <a:pt x="114" y="104"/>
                    </a:lnTo>
                    <a:lnTo>
                      <a:pt x="148" y="79"/>
                    </a:lnTo>
                    <a:lnTo>
                      <a:pt x="148" y="74"/>
                    </a:lnTo>
                    <a:lnTo>
                      <a:pt x="148" y="59"/>
                    </a:lnTo>
                    <a:lnTo>
                      <a:pt x="135" y="49"/>
                    </a:lnTo>
                    <a:lnTo>
                      <a:pt x="114" y="40"/>
                    </a:lnTo>
                    <a:lnTo>
                      <a:pt x="114" y="30"/>
                    </a:lnTo>
                    <a:lnTo>
                      <a:pt x="108" y="30"/>
                    </a:lnTo>
                    <a:lnTo>
                      <a:pt x="101" y="25"/>
                    </a:lnTo>
                    <a:lnTo>
                      <a:pt x="94" y="25"/>
                    </a:lnTo>
                    <a:lnTo>
                      <a:pt x="101" y="35"/>
                    </a:lnTo>
                    <a:lnTo>
                      <a:pt x="101" y="40"/>
                    </a:lnTo>
                    <a:lnTo>
                      <a:pt x="101" y="45"/>
                    </a:lnTo>
                    <a:lnTo>
                      <a:pt x="108" y="45"/>
                    </a:lnTo>
                    <a:lnTo>
                      <a:pt x="121" y="49"/>
                    </a:lnTo>
                    <a:lnTo>
                      <a:pt x="128" y="54"/>
                    </a:lnTo>
                    <a:lnTo>
                      <a:pt x="135" y="59"/>
                    </a:lnTo>
                    <a:lnTo>
                      <a:pt x="128" y="69"/>
                    </a:lnTo>
                    <a:lnTo>
                      <a:pt x="114" y="79"/>
                    </a:lnTo>
                    <a:lnTo>
                      <a:pt x="108" y="89"/>
                    </a:lnTo>
                    <a:lnTo>
                      <a:pt x="81" y="84"/>
                    </a:lnTo>
                    <a:lnTo>
                      <a:pt x="61" y="74"/>
                    </a:lnTo>
                    <a:lnTo>
                      <a:pt x="61" y="64"/>
                    </a:lnTo>
                    <a:lnTo>
                      <a:pt x="54" y="59"/>
                    </a:lnTo>
                    <a:lnTo>
                      <a:pt x="47" y="59"/>
                    </a:lnTo>
                    <a:lnTo>
                      <a:pt x="41" y="59"/>
                    </a:lnTo>
                    <a:lnTo>
                      <a:pt x="34" y="59"/>
                    </a:lnTo>
                    <a:lnTo>
                      <a:pt x="27" y="54"/>
                    </a:lnTo>
                    <a:lnTo>
                      <a:pt x="27" y="49"/>
                    </a:lnTo>
                    <a:lnTo>
                      <a:pt x="34" y="45"/>
                    </a:lnTo>
                    <a:lnTo>
                      <a:pt x="34" y="40"/>
                    </a:lnTo>
                    <a:lnTo>
                      <a:pt x="27" y="40"/>
                    </a:lnTo>
                    <a:lnTo>
                      <a:pt x="20" y="40"/>
                    </a:lnTo>
                    <a:lnTo>
                      <a:pt x="20" y="35"/>
                    </a:lnTo>
                    <a:lnTo>
                      <a:pt x="14" y="35"/>
                    </a:lnTo>
                    <a:lnTo>
                      <a:pt x="14" y="25"/>
                    </a:lnTo>
                    <a:lnTo>
                      <a:pt x="14" y="20"/>
                    </a:lnTo>
                    <a:lnTo>
                      <a:pt x="20" y="15"/>
                    </a:lnTo>
                    <a:lnTo>
                      <a:pt x="27" y="15"/>
                    </a:lnTo>
                    <a:lnTo>
                      <a:pt x="41" y="15"/>
                    </a:lnTo>
                    <a:lnTo>
                      <a:pt x="54" y="25"/>
                    </a:lnTo>
                    <a:lnTo>
                      <a:pt x="61" y="25"/>
                    </a:lnTo>
                    <a:lnTo>
                      <a:pt x="67" y="25"/>
                    </a:lnTo>
                    <a:lnTo>
                      <a:pt x="81" y="20"/>
                    </a:lnTo>
                    <a:lnTo>
                      <a:pt x="94" y="25"/>
                    </a:lnTo>
                    <a:lnTo>
                      <a:pt x="81" y="15"/>
                    </a:lnTo>
                    <a:lnTo>
                      <a:pt x="61" y="15"/>
                    </a:lnTo>
                    <a:lnTo>
                      <a:pt x="54" y="15"/>
                    </a:lnTo>
                    <a:lnTo>
                      <a:pt x="41" y="5"/>
                    </a:lnTo>
                    <a:lnTo>
                      <a:pt x="27" y="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52" name="Freeform 172"/>
              <p:cNvSpPr>
                <a:spLocks/>
              </p:cNvSpPr>
              <p:nvPr/>
            </p:nvSpPr>
            <p:spPr bwMode="auto">
              <a:xfrm>
                <a:off x="807" y="2786"/>
                <a:ext cx="60" cy="40"/>
              </a:xfrm>
              <a:custGeom>
                <a:avLst/>
                <a:gdLst/>
                <a:ahLst/>
                <a:cxnLst>
                  <a:cxn ang="0">
                    <a:pos x="34" y="0"/>
                  </a:cxn>
                  <a:cxn ang="0">
                    <a:pos x="20" y="0"/>
                  </a:cxn>
                  <a:cxn ang="0">
                    <a:pos x="14" y="5"/>
                  </a:cxn>
                  <a:cxn ang="0">
                    <a:pos x="7" y="15"/>
                  </a:cxn>
                  <a:cxn ang="0">
                    <a:pos x="0" y="20"/>
                  </a:cxn>
                  <a:cxn ang="0">
                    <a:pos x="0" y="30"/>
                  </a:cxn>
                  <a:cxn ang="0">
                    <a:pos x="14" y="35"/>
                  </a:cxn>
                  <a:cxn ang="0">
                    <a:pos x="14" y="45"/>
                  </a:cxn>
                  <a:cxn ang="0">
                    <a:pos x="14" y="55"/>
                  </a:cxn>
                  <a:cxn ang="0">
                    <a:pos x="34" y="65"/>
                  </a:cxn>
                  <a:cxn ang="0">
                    <a:pos x="61" y="65"/>
                  </a:cxn>
                  <a:cxn ang="0">
                    <a:pos x="61" y="60"/>
                  </a:cxn>
                  <a:cxn ang="0">
                    <a:pos x="74" y="60"/>
                  </a:cxn>
                  <a:cxn ang="0">
                    <a:pos x="81" y="60"/>
                  </a:cxn>
                  <a:cxn ang="0">
                    <a:pos x="87" y="55"/>
                  </a:cxn>
                  <a:cxn ang="0">
                    <a:pos x="94" y="40"/>
                  </a:cxn>
                  <a:cxn ang="0">
                    <a:pos x="81" y="40"/>
                  </a:cxn>
                  <a:cxn ang="0">
                    <a:pos x="74" y="25"/>
                  </a:cxn>
                  <a:cxn ang="0">
                    <a:pos x="74" y="35"/>
                  </a:cxn>
                  <a:cxn ang="0">
                    <a:pos x="74" y="40"/>
                  </a:cxn>
                  <a:cxn ang="0">
                    <a:pos x="74" y="40"/>
                  </a:cxn>
                  <a:cxn ang="0">
                    <a:pos x="74" y="45"/>
                  </a:cxn>
                  <a:cxn ang="0">
                    <a:pos x="74" y="45"/>
                  </a:cxn>
                  <a:cxn ang="0">
                    <a:pos x="67" y="50"/>
                  </a:cxn>
                  <a:cxn ang="0">
                    <a:pos x="61" y="50"/>
                  </a:cxn>
                  <a:cxn ang="0">
                    <a:pos x="54" y="45"/>
                  </a:cxn>
                  <a:cxn ang="0">
                    <a:pos x="47" y="40"/>
                  </a:cxn>
                  <a:cxn ang="0">
                    <a:pos x="47" y="40"/>
                  </a:cxn>
                  <a:cxn ang="0">
                    <a:pos x="47" y="45"/>
                  </a:cxn>
                  <a:cxn ang="0">
                    <a:pos x="40" y="50"/>
                  </a:cxn>
                  <a:cxn ang="0">
                    <a:pos x="40" y="50"/>
                  </a:cxn>
                  <a:cxn ang="0">
                    <a:pos x="34" y="50"/>
                  </a:cxn>
                  <a:cxn ang="0">
                    <a:pos x="27" y="45"/>
                  </a:cxn>
                  <a:cxn ang="0">
                    <a:pos x="20" y="45"/>
                  </a:cxn>
                  <a:cxn ang="0">
                    <a:pos x="20" y="40"/>
                  </a:cxn>
                  <a:cxn ang="0">
                    <a:pos x="20" y="40"/>
                  </a:cxn>
                  <a:cxn ang="0">
                    <a:pos x="20" y="35"/>
                  </a:cxn>
                  <a:cxn ang="0">
                    <a:pos x="20" y="30"/>
                  </a:cxn>
                  <a:cxn ang="0">
                    <a:pos x="20" y="25"/>
                  </a:cxn>
                  <a:cxn ang="0">
                    <a:pos x="20" y="20"/>
                  </a:cxn>
                  <a:cxn ang="0">
                    <a:pos x="20" y="20"/>
                  </a:cxn>
                  <a:cxn ang="0">
                    <a:pos x="20" y="20"/>
                  </a:cxn>
                  <a:cxn ang="0">
                    <a:pos x="20" y="20"/>
                  </a:cxn>
                  <a:cxn ang="0">
                    <a:pos x="20" y="15"/>
                  </a:cxn>
                  <a:cxn ang="0">
                    <a:pos x="27" y="10"/>
                  </a:cxn>
                  <a:cxn ang="0">
                    <a:pos x="34" y="10"/>
                  </a:cxn>
                  <a:cxn ang="0">
                    <a:pos x="34" y="15"/>
                  </a:cxn>
                  <a:cxn ang="0">
                    <a:pos x="40" y="15"/>
                  </a:cxn>
                  <a:cxn ang="0">
                    <a:pos x="40" y="20"/>
                  </a:cxn>
                  <a:cxn ang="0">
                    <a:pos x="40" y="20"/>
                  </a:cxn>
                  <a:cxn ang="0">
                    <a:pos x="47" y="20"/>
                  </a:cxn>
                  <a:cxn ang="0">
                    <a:pos x="47" y="20"/>
                  </a:cxn>
                  <a:cxn ang="0">
                    <a:pos x="54" y="20"/>
                  </a:cxn>
                  <a:cxn ang="0">
                    <a:pos x="61" y="20"/>
                  </a:cxn>
                  <a:cxn ang="0">
                    <a:pos x="54" y="20"/>
                  </a:cxn>
                  <a:cxn ang="0">
                    <a:pos x="47" y="15"/>
                  </a:cxn>
                  <a:cxn ang="0">
                    <a:pos x="40" y="10"/>
                  </a:cxn>
                  <a:cxn ang="0">
                    <a:pos x="34" y="0"/>
                  </a:cxn>
                  <a:cxn ang="0">
                    <a:pos x="34" y="0"/>
                  </a:cxn>
                </a:cxnLst>
                <a:rect l="0" t="0" r="r" b="b"/>
                <a:pathLst>
                  <a:path w="95" h="66">
                    <a:moveTo>
                      <a:pt x="34" y="0"/>
                    </a:moveTo>
                    <a:lnTo>
                      <a:pt x="20" y="0"/>
                    </a:lnTo>
                    <a:lnTo>
                      <a:pt x="14" y="5"/>
                    </a:lnTo>
                    <a:lnTo>
                      <a:pt x="7" y="15"/>
                    </a:lnTo>
                    <a:lnTo>
                      <a:pt x="0" y="20"/>
                    </a:lnTo>
                    <a:lnTo>
                      <a:pt x="0" y="30"/>
                    </a:lnTo>
                    <a:lnTo>
                      <a:pt x="14" y="35"/>
                    </a:lnTo>
                    <a:lnTo>
                      <a:pt x="14" y="45"/>
                    </a:lnTo>
                    <a:lnTo>
                      <a:pt x="14" y="55"/>
                    </a:lnTo>
                    <a:lnTo>
                      <a:pt x="34" y="65"/>
                    </a:lnTo>
                    <a:lnTo>
                      <a:pt x="61" y="65"/>
                    </a:lnTo>
                    <a:lnTo>
                      <a:pt x="61" y="60"/>
                    </a:lnTo>
                    <a:lnTo>
                      <a:pt x="74" y="60"/>
                    </a:lnTo>
                    <a:lnTo>
                      <a:pt x="81" y="60"/>
                    </a:lnTo>
                    <a:lnTo>
                      <a:pt x="87" y="55"/>
                    </a:lnTo>
                    <a:lnTo>
                      <a:pt x="94" y="40"/>
                    </a:lnTo>
                    <a:lnTo>
                      <a:pt x="81" y="40"/>
                    </a:lnTo>
                    <a:lnTo>
                      <a:pt x="74" y="25"/>
                    </a:lnTo>
                    <a:lnTo>
                      <a:pt x="74" y="35"/>
                    </a:lnTo>
                    <a:lnTo>
                      <a:pt x="74" y="40"/>
                    </a:lnTo>
                    <a:lnTo>
                      <a:pt x="74" y="45"/>
                    </a:lnTo>
                    <a:lnTo>
                      <a:pt x="67" y="50"/>
                    </a:lnTo>
                    <a:lnTo>
                      <a:pt x="61" y="50"/>
                    </a:lnTo>
                    <a:lnTo>
                      <a:pt x="54" y="45"/>
                    </a:lnTo>
                    <a:lnTo>
                      <a:pt x="47" y="40"/>
                    </a:lnTo>
                    <a:lnTo>
                      <a:pt x="47" y="45"/>
                    </a:lnTo>
                    <a:lnTo>
                      <a:pt x="40" y="50"/>
                    </a:lnTo>
                    <a:lnTo>
                      <a:pt x="34" y="50"/>
                    </a:lnTo>
                    <a:lnTo>
                      <a:pt x="27" y="45"/>
                    </a:lnTo>
                    <a:lnTo>
                      <a:pt x="20" y="45"/>
                    </a:lnTo>
                    <a:lnTo>
                      <a:pt x="20" y="40"/>
                    </a:lnTo>
                    <a:lnTo>
                      <a:pt x="20" y="35"/>
                    </a:lnTo>
                    <a:lnTo>
                      <a:pt x="20" y="30"/>
                    </a:lnTo>
                    <a:lnTo>
                      <a:pt x="20" y="25"/>
                    </a:lnTo>
                    <a:lnTo>
                      <a:pt x="20" y="20"/>
                    </a:lnTo>
                    <a:lnTo>
                      <a:pt x="20" y="15"/>
                    </a:lnTo>
                    <a:lnTo>
                      <a:pt x="27" y="10"/>
                    </a:lnTo>
                    <a:lnTo>
                      <a:pt x="34" y="10"/>
                    </a:lnTo>
                    <a:lnTo>
                      <a:pt x="34" y="15"/>
                    </a:lnTo>
                    <a:lnTo>
                      <a:pt x="40" y="15"/>
                    </a:lnTo>
                    <a:lnTo>
                      <a:pt x="40" y="20"/>
                    </a:lnTo>
                    <a:lnTo>
                      <a:pt x="47" y="20"/>
                    </a:lnTo>
                    <a:lnTo>
                      <a:pt x="54" y="20"/>
                    </a:lnTo>
                    <a:lnTo>
                      <a:pt x="61" y="20"/>
                    </a:lnTo>
                    <a:lnTo>
                      <a:pt x="54" y="20"/>
                    </a:lnTo>
                    <a:lnTo>
                      <a:pt x="47" y="15"/>
                    </a:lnTo>
                    <a:lnTo>
                      <a:pt x="40" y="10"/>
                    </a:lnTo>
                    <a:lnTo>
                      <a:pt x="34" y="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53" name="Freeform 173"/>
              <p:cNvSpPr>
                <a:spLocks/>
              </p:cNvSpPr>
              <p:nvPr/>
            </p:nvSpPr>
            <p:spPr bwMode="auto">
              <a:xfrm>
                <a:off x="820" y="2792"/>
                <a:ext cx="34" cy="25"/>
              </a:xfrm>
              <a:custGeom>
                <a:avLst/>
                <a:gdLst/>
                <a:ahLst/>
                <a:cxnLst>
                  <a:cxn ang="0">
                    <a:pos x="41" y="10"/>
                  </a:cxn>
                  <a:cxn ang="0">
                    <a:pos x="34" y="10"/>
                  </a:cxn>
                  <a:cxn ang="0">
                    <a:pos x="27" y="10"/>
                  </a:cxn>
                  <a:cxn ang="0">
                    <a:pos x="20" y="10"/>
                  </a:cxn>
                  <a:cxn ang="0">
                    <a:pos x="20" y="10"/>
                  </a:cxn>
                  <a:cxn ang="0">
                    <a:pos x="20" y="5"/>
                  </a:cxn>
                  <a:cxn ang="0">
                    <a:pos x="14" y="5"/>
                  </a:cxn>
                  <a:cxn ang="0">
                    <a:pos x="14" y="0"/>
                  </a:cxn>
                  <a:cxn ang="0">
                    <a:pos x="7" y="0"/>
                  </a:cxn>
                  <a:cxn ang="0">
                    <a:pos x="0" y="5"/>
                  </a:cxn>
                  <a:cxn ang="0">
                    <a:pos x="0" y="10"/>
                  </a:cxn>
                  <a:cxn ang="0">
                    <a:pos x="0" y="10"/>
                  </a:cxn>
                  <a:cxn ang="0">
                    <a:pos x="0" y="10"/>
                  </a:cxn>
                  <a:cxn ang="0">
                    <a:pos x="0" y="15"/>
                  </a:cxn>
                  <a:cxn ang="0">
                    <a:pos x="0" y="20"/>
                  </a:cxn>
                  <a:cxn ang="0">
                    <a:pos x="0" y="25"/>
                  </a:cxn>
                  <a:cxn ang="0">
                    <a:pos x="0" y="30"/>
                  </a:cxn>
                  <a:cxn ang="0">
                    <a:pos x="0" y="30"/>
                  </a:cxn>
                  <a:cxn ang="0">
                    <a:pos x="0" y="35"/>
                  </a:cxn>
                  <a:cxn ang="0">
                    <a:pos x="7" y="35"/>
                  </a:cxn>
                  <a:cxn ang="0">
                    <a:pos x="14" y="40"/>
                  </a:cxn>
                  <a:cxn ang="0">
                    <a:pos x="20" y="40"/>
                  </a:cxn>
                  <a:cxn ang="0">
                    <a:pos x="20" y="40"/>
                  </a:cxn>
                  <a:cxn ang="0">
                    <a:pos x="27" y="35"/>
                  </a:cxn>
                  <a:cxn ang="0">
                    <a:pos x="27" y="30"/>
                  </a:cxn>
                  <a:cxn ang="0">
                    <a:pos x="27" y="30"/>
                  </a:cxn>
                  <a:cxn ang="0">
                    <a:pos x="34" y="35"/>
                  </a:cxn>
                  <a:cxn ang="0">
                    <a:pos x="41" y="40"/>
                  </a:cxn>
                  <a:cxn ang="0">
                    <a:pos x="47" y="40"/>
                  </a:cxn>
                  <a:cxn ang="0">
                    <a:pos x="54" y="35"/>
                  </a:cxn>
                  <a:cxn ang="0">
                    <a:pos x="54" y="35"/>
                  </a:cxn>
                  <a:cxn ang="0">
                    <a:pos x="54" y="30"/>
                  </a:cxn>
                  <a:cxn ang="0">
                    <a:pos x="54" y="25"/>
                  </a:cxn>
                  <a:cxn ang="0">
                    <a:pos x="54" y="15"/>
                  </a:cxn>
                  <a:cxn ang="0">
                    <a:pos x="47" y="15"/>
                  </a:cxn>
                  <a:cxn ang="0">
                    <a:pos x="41" y="10"/>
                  </a:cxn>
                  <a:cxn ang="0">
                    <a:pos x="41" y="10"/>
                  </a:cxn>
                </a:cxnLst>
                <a:rect l="0" t="0" r="r" b="b"/>
                <a:pathLst>
                  <a:path w="55" h="41">
                    <a:moveTo>
                      <a:pt x="41" y="10"/>
                    </a:moveTo>
                    <a:lnTo>
                      <a:pt x="34" y="10"/>
                    </a:lnTo>
                    <a:lnTo>
                      <a:pt x="27" y="10"/>
                    </a:lnTo>
                    <a:lnTo>
                      <a:pt x="20" y="10"/>
                    </a:lnTo>
                    <a:lnTo>
                      <a:pt x="20" y="5"/>
                    </a:lnTo>
                    <a:lnTo>
                      <a:pt x="14" y="5"/>
                    </a:lnTo>
                    <a:lnTo>
                      <a:pt x="14" y="0"/>
                    </a:lnTo>
                    <a:lnTo>
                      <a:pt x="7" y="0"/>
                    </a:lnTo>
                    <a:lnTo>
                      <a:pt x="0" y="5"/>
                    </a:lnTo>
                    <a:lnTo>
                      <a:pt x="0" y="10"/>
                    </a:lnTo>
                    <a:lnTo>
                      <a:pt x="0" y="15"/>
                    </a:lnTo>
                    <a:lnTo>
                      <a:pt x="0" y="20"/>
                    </a:lnTo>
                    <a:lnTo>
                      <a:pt x="0" y="25"/>
                    </a:lnTo>
                    <a:lnTo>
                      <a:pt x="0" y="30"/>
                    </a:lnTo>
                    <a:lnTo>
                      <a:pt x="0" y="35"/>
                    </a:lnTo>
                    <a:lnTo>
                      <a:pt x="7" y="35"/>
                    </a:lnTo>
                    <a:lnTo>
                      <a:pt x="14" y="40"/>
                    </a:lnTo>
                    <a:lnTo>
                      <a:pt x="20" y="40"/>
                    </a:lnTo>
                    <a:lnTo>
                      <a:pt x="27" y="35"/>
                    </a:lnTo>
                    <a:lnTo>
                      <a:pt x="27" y="30"/>
                    </a:lnTo>
                    <a:lnTo>
                      <a:pt x="34" y="35"/>
                    </a:lnTo>
                    <a:lnTo>
                      <a:pt x="41" y="40"/>
                    </a:lnTo>
                    <a:lnTo>
                      <a:pt x="47" y="40"/>
                    </a:lnTo>
                    <a:lnTo>
                      <a:pt x="54" y="35"/>
                    </a:lnTo>
                    <a:lnTo>
                      <a:pt x="54" y="30"/>
                    </a:lnTo>
                    <a:lnTo>
                      <a:pt x="54" y="25"/>
                    </a:lnTo>
                    <a:lnTo>
                      <a:pt x="54" y="15"/>
                    </a:lnTo>
                    <a:lnTo>
                      <a:pt x="47" y="15"/>
                    </a:lnTo>
                    <a:lnTo>
                      <a:pt x="41" y="10"/>
                    </a:lnTo>
                    <a:close/>
                  </a:path>
                </a:pathLst>
              </a:custGeom>
              <a:solidFill>
                <a:schemeClr val="bg1"/>
              </a:solidFill>
              <a:ln w="3175" cap="flat">
                <a:solidFill>
                  <a:schemeClr val="tx1"/>
                </a:solidFill>
                <a:prstDash val="solid"/>
                <a:round/>
                <a:headEnd/>
                <a:tailEnd/>
              </a:ln>
              <a:effectLst/>
            </p:spPr>
            <p:txBody>
              <a:bodyPr wrap="none" anchor="ctr">
                <a:spAutoFit/>
              </a:bodyPr>
              <a:lstStyle/>
              <a:p>
                <a:endParaRPr lang="zh-CN" altLang="en-US"/>
              </a:p>
            </p:txBody>
          </p:sp>
          <p:sp>
            <p:nvSpPr>
              <p:cNvPr id="404688" name="Text Box 208"/>
              <p:cNvSpPr txBox="1">
                <a:spLocks noChangeArrowheads="1"/>
              </p:cNvSpPr>
              <p:nvPr/>
            </p:nvSpPr>
            <p:spPr bwMode="auto">
              <a:xfrm>
                <a:off x="793" y="2387"/>
                <a:ext cx="590" cy="288"/>
              </a:xfrm>
              <a:prstGeom prst="rect">
                <a:avLst/>
              </a:prstGeom>
              <a:noFill/>
              <a:ln w="9525" algn="ctr">
                <a:noFill/>
                <a:miter lim="800000"/>
                <a:headEnd/>
                <a:tailEnd/>
              </a:ln>
              <a:effectLst/>
            </p:spPr>
            <p:txBody>
              <a:bodyPr anchor="b">
                <a:spAutoFit/>
              </a:bodyPr>
              <a:lstStyle/>
              <a:p>
                <a:pPr>
                  <a:spcBef>
                    <a:spcPct val="50000"/>
                  </a:spcBef>
                </a:pPr>
                <a:r>
                  <a:rPr lang="en-US" altLang="zh-CN" sz="1200">
                    <a:ea typeface="宋体" pitchFamily="2" charset="-122"/>
                  </a:rPr>
                  <a:t>@#&amp;$</a:t>
                </a:r>
                <a:r>
                  <a:rPr lang="zh-CN" altLang="en-US" sz="1200">
                    <a:ea typeface="宋体" pitchFamily="2" charset="-122"/>
                  </a:rPr>
                  <a:t>％</a:t>
                </a:r>
                <a:r>
                  <a:rPr lang="en-US" altLang="zh-CN" sz="1200">
                    <a:ea typeface="宋体" pitchFamily="2" charset="-122"/>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7" dur="500"/>
                                        <p:tgtEl>
                                          <p:spTgt spid="40448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4483">
                                            <p:txEl>
                                              <p:pRg st="8" end="8"/>
                                            </p:txEl>
                                          </p:spTgt>
                                        </p:tgtEl>
                                        <p:attrNameLst>
                                          <p:attrName>style.visibility</p:attrName>
                                        </p:attrNameLst>
                                      </p:cBhvr>
                                      <p:to>
                                        <p:strVal val="visible"/>
                                      </p:to>
                                    </p:set>
                                    <p:animEffect transition="in" filter="blinds(horizontal)">
                                      <p:cBhvr>
                                        <p:cTn id="10" dur="500"/>
                                        <p:tgtEl>
                                          <p:spTgt spid="404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92909"/>
            <a:ext cx="8229600" cy="785818"/>
          </a:xfrm>
        </p:spPr>
        <p:txBody>
          <a:bodyPr>
            <a:noAutofit/>
          </a:bodyPr>
          <a:lstStyle/>
          <a:p>
            <a:r>
              <a:rPr lang="zh-CN" altLang="en-US" sz="4800" dirty="0" smtClean="0"/>
              <a:t/>
            </a:r>
            <a:br>
              <a:rPr lang="zh-CN" altLang="en-US" sz="4800" dirty="0" smtClean="0"/>
            </a:br>
            <a:r>
              <a:rPr lang="zh-CN" altLang="en-US" sz="4800" dirty="0" smtClean="0"/>
              <a:t/>
            </a:r>
            <a:br>
              <a:rPr lang="zh-CN" altLang="en-US" sz="4800" dirty="0" smtClean="0"/>
            </a:br>
            <a:r>
              <a:rPr lang="en-US" altLang="zh-CN" dirty="0"/>
              <a:t>OSI</a:t>
            </a:r>
            <a:r>
              <a:rPr lang="zh-CN" altLang="en-US" dirty="0"/>
              <a:t>模型</a:t>
            </a:r>
            <a:r>
              <a:rPr lang="en-US" sz="4800" b="1" dirty="0" smtClean="0"/>
              <a:t/>
            </a:r>
            <a:br>
              <a:rPr lang="en-US" sz="4800" b="1" dirty="0" smtClean="0"/>
            </a:br>
            <a:endParaRPr lang="zh-CN" altLang="en-US" sz="4800" dirty="0"/>
          </a:p>
        </p:txBody>
      </p:sp>
      <p:sp>
        <p:nvSpPr>
          <p:cNvPr id="4" name="TextBox 3"/>
          <p:cNvSpPr txBox="1"/>
          <p:nvPr/>
        </p:nvSpPr>
        <p:spPr>
          <a:xfrm>
            <a:off x="428596" y="928670"/>
            <a:ext cx="8358246" cy="3416320"/>
          </a:xfrm>
          <a:prstGeom prst="rect">
            <a:avLst/>
          </a:prstGeom>
          <a:noFill/>
        </p:spPr>
        <p:txBody>
          <a:bodyPr wrap="square" rtlCol="0">
            <a:spAutoFit/>
          </a:bodyPr>
          <a:lstStyle/>
          <a:p>
            <a:r>
              <a:rPr lang="en-US" altLang="zh-CN" sz="3600" dirty="0" smtClean="0"/>
              <a:t>          OSI</a:t>
            </a:r>
            <a:r>
              <a:rPr lang="zh-CN" altLang="en-US" sz="3600" dirty="0" smtClean="0"/>
              <a:t>是</a:t>
            </a:r>
            <a:r>
              <a:rPr lang="en-US" altLang="zh-CN" sz="3600" dirty="0" smtClean="0"/>
              <a:t>Open System Interconnection</a:t>
            </a:r>
            <a:r>
              <a:rPr lang="zh-CN" altLang="en-US" sz="3600" dirty="0" smtClean="0"/>
              <a:t>的缩写，意为开放式系统互联。国际标准化组织（</a:t>
            </a:r>
            <a:r>
              <a:rPr lang="en-US" altLang="zh-CN" sz="3600" dirty="0" smtClean="0"/>
              <a:t>ISO</a:t>
            </a:r>
            <a:r>
              <a:rPr lang="zh-CN" altLang="en-US" sz="3600" dirty="0" smtClean="0"/>
              <a:t>）制定了</a:t>
            </a:r>
            <a:r>
              <a:rPr lang="en-US" altLang="zh-CN" sz="3600" dirty="0" smtClean="0"/>
              <a:t>OSI</a:t>
            </a:r>
            <a:r>
              <a:rPr lang="zh-CN" altLang="en-US" sz="3600" dirty="0" smtClean="0"/>
              <a:t>模型。这个模型把网络通信的工作分为</a:t>
            </a:r>
            <a:r>
              <a:rPr lang="en-US" altLang="zh-CN" sz="3600" dirty="0" smtClean="0"/>
              <a:t>7</a:t>
            </a:r>
            <a:r>
              <a:rPr lang="zh-CN" altLang="en-US" sz="3600" dirty="0" smtClean="0"/>
              <a:t>层，分别是物理层、数据链路层、网络层、传输层、会话层、表示层和应用层。</a:t>
            </a:r>
            <a:endParaRPr lang="zh-CN" alt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357158" y="-142900"/>
            <a:ext cx="8229600" cy="1143000"/>
          </a:xfrm>
        </p:spPr>
        <p:txBody>
          <a:bodyPr/>
          <a:lstStyle/>
          <a:p>
            <a:r>
              <a:rPr lang="en-US" altLang="zh-CN" dirty="0"/>
              <a:t>OSI </a:t>
            </a:r>
            <a:r>
              <a:rPr lang="zh-CN" altLang="en-US" dirty="0"/>
              <a:t>协议模型</a:t>
            </a:r>
          </a:p>
        </p:txBody>
      </p:sp>
      <p:sp>
        <p:nvSpPr>
          <p:cNvPr id="407557" name="Freeform 5"/>
          <p:cNvSpPr>
            <a:spLocks noEditPoints="1"/>
          </p:cNvSpPr>
          <p:nvPr/>
        </p:nvSpPr>
        <p:spPr bwMode="gray">
          <a:xfrm>
            <a:off x="1258888" y="1989138"/>
            <a:ext cx="7200900" cy="4535487"/>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2"/>
              </a:gs>
              <a:gs pos="100000">
                <a:schemeClr val="hlink"/>
              </a:gs>
            </a:gsLst>
            <a:lin ang="5400000" scaled="1"/>
          </a:gradFill>
          <a:ln w="0">
            <a:noFill/>
            <a:prstDash val="solid"/>
            <a:round/>
            <a:headEnd/>
            <a:tailEnd/>
          </a:ln>
          <a:effectLst>
            <a:outerShdw dist="206741" dir="8249373" algn="ctr" rotWithShape="0">
              <a:srgbClr val="C1D1D3">
                <a:alpha val="50000"/>
              </a:srgbClr>
            </a:outerShdw>
          </a:effectLst>
        </p:spPr>
        <p:txBody>
          <a:bodyPr/>
          <a:lstStyle/>
          <a:p>
            <a:endParaRPr lang="zh-CN" altLang="en-US"/>
          </a:p>
        </p:txBody>
      </p:sp>
      <p:grpSp>
        <p:nvGrpSpPr>
          <p:cNvPr id="2" name="Group 36"/>
          <p:cNvGrpSpPr>
            <a:grpSpLocks/>
          </p:cNvGrpSpPr>
          <p:nvPr/>
        </p:nvGrpSpPr>
        <p:grpSpPr bwMode="auto">
          <a:xfrm>
            <a:off x="2857500" y="1628775"/>
            <a:ext cx="1066800" cy="828675"/>
            <a:chOff x="1584" y="960"/>
            <a:chExt cx="672" cy="522"/>
          </a:xfrm>
        </p:grpSpPr>
        <p:grpSp>
          <p:nvGrpSpPr>
            <p:cNvPr id="3" name="Group 24"/>
            <p:cNvGrpSpPr>
              <a:grpSpLocks/>
            </p:cNvGrpSpPr>
            <p:nvPr/>
          </p:nvGrpSpPr>
          <p:grpSpPr bwMode="auto">
            <a:xfrm>
              <a:off x="1584" y="960"/>
              <a:ext cx="672" cy="522"/>
              <a:chOff x="1440" y="960"/>
              <a:chExt cx="672" cy="522"/>
            </a:xfrm>
          </p:grpSpPr>
          <p:pic>
            <p:nvPicPr>
              <p:cNvPr id="407577" name="Picture 25" descr="Picture1"/>
              <p:cNvPicPr>
                <a:picLocks noChangeAspect="1" noChangeArrowheads="1"/>
              </p:cNvPicPr>
              <p:nvPr/>
            </p:nvPicPr>
            <p:blipFill>
              <a:blip r:embed="rId2"/>
              <a:srcRect/>
              <a:stretch>
                <a:fillRect/>
              </a:stretch>
            </p:blipFill>
            <p:spPr bwMode="auto">
              <a:xfrm>
                <a:off x="1440" y="1296"/>
                <a:ext cx="672" cy="186"/>
              </a:xfrm>
              <a:prstGeom prst="rect">
                <a:avLst/>
              </a:prstGeom>
              <a:noFill/>
            </p:spPr>
          </p:pic>
          <p:sp>
            <p:nvSpPr>
              <p:cNvPr id="407578" name="Oval 26"/>
              <p:cNvSpPr>
                <a:spLocks noChangeArrowheads="1"/>
              </p:cNvSpPr>
              <p:nvPr/>
            </p:nvSpPr>
            <p:spPr bwMode="gray">
              <a:xfrm>
                <a:off x="1565" y="960"/>
                <a:ext cx="430" cy="43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07579" name="Oval 27"/>
              <p:cNvSpPr>
                <a:spLocks noChangeArrowheads="1"/>
              </p:cNvSpPr>
              <p:nvPr/>
            </p:nvSpPr>
            <p:spPr bwMode="gray">
              <a:xfrm>
                <a:off x="1571" y="962"/>
                <a:ext cx="419" cy="42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07580" name="Oval 28"/>
              <p:cNvSpPr>
                <a:spLocks noChangeArrowheads="1"/>
              </p:cNvSpPr>
              <p:nvPr/>
            </p:nvSpPr>
            <p:spPr bwMode="gray">
              <a:xfrm>
                <a:off x="1575" y="966"/>
                <a:ext cx="399" cy="392"/>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07581" name="Oval 29"/>
              <p:cNvSpPr>
                <a:spLocks noChangeArrowheads="1"/>
              </p:cNvSpPr>
              <p:nvPr/>
            </p:nvSpPr>
            <p:spPr bwMode="gray">
              <a:xfrm>
                <a:off x="1598" y="978"/>
                <a:ext cx="355" cy="317"/>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07582" name="Text Box 30"/>
            <p:cNvSpPr txBox="1">
              <a:spLocks noChangeArrowheads="1"/>
            </p:cNvSpPr>
            <p:nvPr/>
          </p:nvSpPr>
          <p:spPr bwMode="auto">
            <a:xfrm>
              <a:off x="1796" y="1077"/>
              <a:ext cx="258" cy="154"/>
            </a:xfrm>
            <a:prstGeom prst="rect">
              <a:avLst/>
            </a:prstGeom>
            <a:noFill/>
            <a:ln w="9525" algn="ctr">
              <a:noFill/>
              <a:miter lim="800000"/>
              <a:headEnd/>
              <a:tailEnd/>
            </a:ln>
            <a:effectLst/>
          </p:spPr>
          <p:txBody>
            <a:bodyPr wrap="none" lIns="0" tIns="0" rIns="0" bIns="0">
              <a:spAutoFit/>
            </a:bodyPr>
            <a:lstStyle/>
            <a:p>
              <a:r>
                <a:rPr lang="zh-CN" altLang="en-US" sz="1600">
                  <a:solidFill>
                    <a:srgbClr val="000000"/>
                  </a:solidFill>
                  <a:ea typeface="楷体_GB2312" pitchFamily="49" charset="-122"/>
                </a:rPr>
                <a:t>通信</a:t>
              </a:r>
              <a:endParaRPr lang="en-US" altLang="zh-CN" sz="1600" b="0">
                <a:ea typeface="楷体_GB2312" pitchFamily="49" charset="-122"/>
              </a:endParaRPr>
            </a:p>
          </p:txBody>
        </p:sp>
      </p:grpSp>
      <p:grpSp>
        <p:nvGrpSpPr>
          <p:cNvPr id="4" name="Group 37"/>
          <p:cNvGrpSpPr>
            <a:grpSpLocks/>
          </p:cNvGrpSpPr>
          <p:nvPr/>
        </p:nvGrpSpPr>
        <p:grpSpPr bwMode="auto">
          <a:xfrm>
            <a:off x="1255713" y="2295525"/>
            <a:ext cx="1371600" cy="1204913"/>
            <a:chOff x="576" y="1326"/>
            <a:chExt cx="864" cy="759"/>
          </a:xfrm>
        </p:grpSpPr>
        <p:grpSp>
          <p:nvGrpSpPr>
            <p:cNvPr id="5" name="Group 18"/>
            <p:cNvGrpSpPr>
              <a:grpSpLocks/>
            </p:cNvGrpSpPr>
            <p:nvPr/>
          </p:nvGrpSpPr>
          <p:grpSpPr bwMode="auto">
            <a:xfrm>
              <a:off x="576" y="1326"/>
              <a:ext cx="864" cy="759"/>
              <a:chOff x="432" y="1326"/>
              <a:chExt cx="864" cy="759"/>
            </a:xfrm>
          </p:grpSpPr>
          <p:pic>
            <p:nvPicPr>
              <p:cNvPr id="407571" name="Picture 19" descr="Picture1"/>
              <p:cNvPicPr>
                <a:picLocks noChangeAspect="1" noChangeArrowheads="1"/>
              </p:cNvPicPr>
              <p:nvPr/>
            </p:nvPicPr>
            <p:blipFill>
              <a:blip r:embed="rId2"/>
              <a:srcRect/>
              <a:stretch>
                <a:fillRect/>
              </a:stretch>
            </p:blipFill>
            <p:spPr bwMode="auto">
              <a:xfrm>
                <a:off x="432" y="1847"/>
                <a:ext cx="864" cy="238"/>
              </a:xfrm>
              <a:prstGeom prst="rect">
                <a:avLst/>
              </a:prstGeom>
              <a:noFill/>
            </p:spPr>
          </p:pic>
          <p:sp>
            <p:nvSpPr>
              <p:cNvPr id="407572" name="Oval 20"/>
              <p:cNvSpPr>
                <a:spLocks noChangeArrowheads="1"/>
              </p:cNvSpPr>
              <p:nvPr/>
            </p:nvSpPr>
            <p:spPr bwMode="gray">
              <a:xfrm>
                <a:off x="560" y="1326"/>
                <a:ext cx="645" cy="645"/>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07573" name="Oval 21"/>
              <p:cNvSpPr>
                <a:spLocks noChangeArrowheads="1"/>
              </p:cNvSpPr>
              <p:nvPr/>
            </p:nvSpPr>
            <p:spPr bwMode="gray">
              <a:xfrm>
                <a:off x="568" y="1329"/>
                <a:ext cx="630" cy="63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07574" name="Oval 22"/>
              <p:cNvSpPr>
                <a:spLocks noChangeArrowheads="1"/>
              </p:cNvSpPr>
              <p:nvPr/>
            </p:nvSpPr>
            <p:spPr bwMode="gray">
              <a:xfrm>
                <a:off x="575" y="1336"/>
                <a:ext cx="599" cy="588"/>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07575" name="Oval 23"/>
              <p:cNvSpPr>
                <a:spLocks noChangeArrowheads="1"/>
              </p:cNvSpPr>
              <p:nvPr/>
            </p:nvSpPr>
            <p:spPr bwMode="gray">
              <a:xfrm>
                <a:off x="609" y="1352"/>
                <a:ext cx="534" cy="477"/>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07583" name="Text Box 31"/>
            <p:cNvSpPr txBox="1">
              <a:spLocks noChangeArrowheads="1"/>
            </p:cNvSpPr>
            <p:nvPr/>
          </p:nvSpPr>
          <p:spPr bwMode="auto">
            <a:xfrm>
              <a:off x="840" y="1488"/>
              <a:ext cx="386" cy="230"/>
            </a:xfrm>
            <a:prstGeom prst="rect">
              <a:avLst/>
            </a:prstGeom>
            <a:noFill/>
            <a:ln w="9525" algn="ctr">
              <a:noFill/>
              <a:miter lim="800000"/>
              <a:headEnd/>
              <a:tailEnd/>
            </a:ln>
            <a:effectLst/>
          </p:spPr>
          <p:txBody>
            <a:bodyPr wrap="none" lIns="0" tIns="0" rIns="0" bIns="0">
              <a:spAutoFit/>
            </a:bodyPr>
            <a:lstStyle/>
            <a:p>
              <a:r>
                <a:rPr lang="zh-CN" altLang="en-US" sz="2400">
                  <a:solidFill>
                    <a:srgbClr val="000000"/>
                  </a:solidFill>
                  <a:ea typeface="楷体_GB2312" pitchFamily="49" charset="-122"/>
                </a:rPr>
                <a:t>协议</a:t>
              </a:r>
              <a:endParaRPr lang="zh-CN" altLang="en-US" sz="2400" b="0">
                <a:ea typeface="楷体_GB2312" pitchFamily="49" charset="-122"/>
              </a:endParaRPr>
            </a:p>
          </p:txBody>
        </p:sp>
      </p:grpSp>
      <p:grpSp>
        <p:nvGrpSpPr>
          <p:cNvPr id="6" name="Group 38"/>
          <p:cNvGrpSpPr>
            <a:grpSpLocks/>
          </p:cNvGrpSpPr>
          <p:nvPr/>
        </p:nvGrpSpPr>
        <p:grpSpPr bwMode="auto">
          <a:xfrm>
            <a:off x="1527175" y="3668713"/>
            <a:ext cx="1676400" cy="1631950"/>
            <a:chOff x="720" y="2188"/>
            <a:chExt cx="1056" cy="1028"/>
          </a:xfrm>
        </p:grpSpPr>
        <p:grpSp>
          <p:nvGrpSpPr>
            <p:cNvPr id="7" name="Group 12"/>
            <p:cNvGrpSpPr>
              <a:grpSpLocks/>
            </p:cNvGrpSpPr>
            <p:nvPr/>
          </p:nvGrpSpPr>
          <p:grpSpPr bwMode="auto">
            <a:xfrm>
              <a:off x="720" y="2188"/>
              <a:ext cx="1056" cy="1028"/>
              <a:chOff x="576" y="2188"/>
              <a:chExt cx="1056" cy="1028"/>
            </a:xfrm>
          </p:grpSpPr>
          <p:pic>
            <p:nvPicPr>
              <p:cNvPr id="407565" name="Picture 13" descr="Picture1"/>
              <p:cNvPicPr>
                <a:picLocks noChangeAspect="1" noChangeArrowheads="1"/>
              </p:cNvPicPr>
              <p:nvPr/>
            </p:nvPicPr>
            <p:blipFill>
              <a:blip r:embed="rId2"/>
              <a:srcRect/>
              <a:stretch>
                <a:fillRect/>
              </a:stretch>
            </p:blipFill>
            <p:spPr bwMode="auto">
              <a:xfrm>
                <a:off x="576" y="2924"/>
                <a:ext cx="1056" cy="292"/>
              </a:xfrm>
              <a:prstGeom prst="rect">
                <a:avLst/>
              </a:prstGeom>
              <a:noFill/>
            </p:spPr>
          </p:pic>
          <p:sp>
            <p:nvSpPr>
              <p:cNvPr id="407566" name="Oval 14"/>
              <p:cNvSpPr>
                <a:spLocks noChangeArrowheads="1"/>
              </p:cNvSpPr>
              <p:nvPr/>
            </p:nvSpPr>
            <p:spPr bwMode="gray">
              <a:xfrm>
                <a:off x="714" y="2188"/>
                <a:ext cx="860" cy="86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lIns="0" tIns="0" rIns="0" bIns="0" anchor="ctr"/>
              <a:lstStyle/>
              <a:p>
                <a:endParaRPr lang="zh-CN" altLang="en-US"/>
              </a:p>
            </p:txBody>
          </p:sp>
          <p:sp>
            <p:nvSpPr>
              <p:cNvPr id="407567" name="Oval 15"/>
              <p:cNvSpPr>
                <a:spLocks noChangeArrowheads="1"/>
              </p:cNvSpPr>
              <p:nvPr/>
            </p:nvSpPr>
            <p:spPr bwMode="gray">
              <a:xfrm>
                <a:off x="725" y="2193"/>
                <a:ext cx="839" cy="838"/>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lIns="0" tIns="0" rIns="0" bIns="0" anchor="ctr"/>
              <a:lstStyle/>
              <a:p>
                <a:endParaRPr lang="zh-CN" altLang="en-US"/>
              </a:p>
            </p:txBody>
          </p:sp>
          <p:sp>
            <p:nvSpPr>
              <p:cNvPr id="407568" name="Oval 16"/>
              <p:cNvSpPr>
                <a:spLocks noChangeArrowheads="1"/>
              </p:cNvSpPr>
              <p:nvPr/>
            </p:nvSpPr>
            <p:spPr bwMode="gray">
              <a:xfrm>
                <a:off x="734" y="2201"/>
                <a:ext cx="798" cy="78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lIns="0" tIns="0" rIns="0" bIns="0" anchor="ctr"/>
              <a:lstStyle/>
              <a:p>
                <a:endParaRPr lang="zh-CN" altLang="en-US"/>
              </a:p>
            </p:txBody>
          </p:sp>
          <p:sp>
            <p:nvSpPr>
              <p:cNvPr id="407569" name="Oval 17"/>
              <p:cNvSpPr>
                <a:spLocks noChangeArrowheads="1"/>
              </p:cNvSpPr>
              <p:nvPr/>
            </p:nvSpPr>
            <p:spPr bwMode="gray">
              <a:xfrm>
                <a:off x="780" y="2223"/>
                <a:ext cx="710" cy="63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lIns="0" tIns="0" rIns="0" bIns="0" anchor="ctr"/>
              <a:lstStyle/>
              <a:p>
                <a:endParaRPr lang="zh-CN" altLang="en-US"/>
              </a:p>
            </p:txBody>
          </p:sp>
        </p:grpSp>
        <p:sp>
          <p:nvSpPr>
            <p:cNvPr id="407584" name="Text Box 32"/>
            <p:cNvSpPr txBox="1">
              <a:spLocks noChangeArrowheads="1"/>
            </p:cNvSpPr>
            <p:nvPr/>
          </p:nvSpPr>
          <p:spPr bwMode="auto">
            <a:xfrm>
              <a:off x="1087" y="2341"/>
              <a:ext cx="386" cy="460"/>
            </a:xfrm>
            <a:prstGeom prst="rect">
              <a:avLst/>
            </a:prstGeom>
            <a:noFill/>
            <a:ln w="9525" algn="ctr">
              <a:noFill/>
              <a:miter lim="800000"/>
              <a:headEnd/>
              <a:tailEnd/>
            </a:ln>
            <a:effectLst/>
          </p:spPr>
          <p:txBody>
            <a:bodyPr wrap="none" lIns="0" tIns="0" rIns="0" bIns="0">
              <a:spAutoFit/>
            </a:bodyPr>
            <a:lstStyle/>
            <a:p>
              <a:r>
                <a:rPr lang="zh-CN" altLang="en-US" sz="2400">
                  <a:solidFill>
                    <a:srgbClr val="000000"/>
                  </a:solidFill>
                  <a:ea typeface="楷体_GB2312" pitchFamily="49" charset="-122"/>
                </a:rPr>
                <a:t>协议</a:t>
              </a:r>
            </a:p>
            <a:p>
              <a:r>
                <a:rPr lang="zh-CN" altLang="en-US" sz="2400">
                  <a:solidFill>
                    <a:srgbClr val="000000"/>
                  </a:solidFill>
                  <a:ea typeface="楷体_GB2312" pitchFamily="49" charset="-122"/>
                </a:rPr>
                <a:t>分层</a:t>
              </a:r>
              <a:endParaRPr lang="zh-CN" altLang="en-US">
                <a:ea typeface="楷体_GB2312" pitchFamily="49" charset="-122"/>
              </a:endParaRPr>
            </a:p>
          </p:txBody>
        </p:sp>
      </p:grpSp>
      <p:grpSp>
        <p:nvGrpSpPr>
          <p:cNvPr id="8" name="Group 39"/>
          <p:cNvGrpSpPr>
            <a:grpSpLocks/>
          </p:cNvGrpSpPr>
          <p:nvPr/>
        </p:nvGrpSpPr>
        <p:grpSpPr bwMode="auto">
          <a:xfrm>
            <a:off x="4716463" y="4508500"/>
            <a:ext cx="1981200" cy="2030413"/>
            <a:chOff x="1920" y="2417"/>
            <a:chExt cx="1248" cy="1279"/>
          </a:xfrm>
        </p:grpSpPr>
        <p:grpSp>
          <p:nvGrpSpPr>
            <p:cNvPr id="9" name="Group 6"/>
            <p:cNvGrpSpPr>
              <a:grpSpLocks/>
            </p:cNvGrpSpPr>
            <p:nvPr/>
          </p:nvGrpSpPr>
          <p:grpSpPr bwMode="auto">
            <a:xfrm>
              <a:off x="1920" y="2417"/>
              <a:ext cx="1248" cy="1279"/>
              <a:chOff x="1776" y="2417"/>
              <a:chExt cx="1248" cy="1279"/>
            </a:xfrm>
          </p:grpSpPr>
          <p:pic>
            <p:nvPicPr>
              <p:cNvPr id="407559" name="Picture 7" descr="Picture1"/>
              <p:cNvPicPr>
                <a:picLocks noChangeAspect="1" noChangeArrowheads="1"/>
              </p:cNvPicPr>
              <p:nvPr/>
            </p:nvPicPr>
            <p:blipFill>
              <a:blip r:embed="rId2"/>
              <a:srcRect/>
              <a:stretch>
                <a:fillRect/>
              </a:stretch>
            </p:blipFill>
            <p:spPr bwMode="auto">
              <a:xfrm>
                <a:off x="1776" y="3353"/>
                <a:ext cx="1248" cy="343"/>
              </a:xfrm>
              <a:prstGeom prst="rect">
                <a:avLst/>
              </a:prstGeom>
              <a:noFill/>
            </p:spPr>
          </p:pic>
          <p:sp>
            <p:nvSpPr>
              <p:cNvPr id="407560" name="Oval 8"/>
              <p:cNvSpPr>
                <a:spLocks noChangeArrowheads="1"/>
              </p:cNvSpPr>
              <p:nvPr/>
            </p:nvSpPr>
            <p:spPr bwMode="gray">
              <a:xfrm>
                <a:off x="1877" y="2417"/>
                <a:ext cx="1074" cy="1075"/>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lIns="0" tIns="0" rIns="0" bIns="0" anchor="ctr"/>
              <a:lstStyle/>
              <a:p>
                <a:endParaRPr lang="zh-CN" altLang="en-US"/>
              </a:p>
            </p:txBody>
          </p:sp>
          <p:sp>
            <p:nvSpPr>
              <p:cNvPr id="407561" name="Oval 9"/>
              <p:cNvSpPr>
                <a:spLocks noChangeArrowheads="1"/>
              </p:cNvSpPr>
              <p:nvPr/>
            </p:nvSpPr>
            <p:spPr bwMode="gray">
              <a:xfrm>
                <a:off x="1890" y="2423"/>
                <a:ext cx="1049" cy="1048"/>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lIns="0" tIns="0" rIns="0" bIns="0" anchor="ctr"/>
              <a:lstStyle/>
              <a:p>
                <a:endParaRPr lang="zh-CN" altLang="en-US"/>
              </a:p>
            </p:txBody>
          </p:sp>
          <p:sp>
            <p:nvSpPr>
              <p:cNvPr id="407562" name="Oval 10"/>
              <p:cNvSpPr>
                <a:spLocks noChangeArrowheads="1"/>
              </p:cNvSpPr>
              <p:nvPr/>
            </p:nvSpPr>
            <p:spPr bwMode="gray">
              <a:xfrm>
                <a:off x="1901" y="2433"/>
                <a:ext cx="998" cy="980"/>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lIns="0" tIns="0" rIns="0" bIns="0" anchor="ctr"/>
              <a:lstStyle/>
              <a:p>
                <a:endParaRPr lang="zh-CN" altLang="en-US"/>
              </a:p>
            </p:txBody>
          </p:sp>
          <p:sp>
            <p:nvSpPr>
              <p:cNvPr id="407563" name="Oval 11"/>
              <p:cNvSpPr>
                <a:spLocks noChangeArrowheads="1"/>
              </p:cNvSpPr>
              <p:nvPr/>
            </p:nvSpPr>
            <p:spPr bwMode="gray">
              <a:xfrm>
                <a:off x="1959" y="2461"/>
                <a:ext cx="888" cy="79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lIns="0" tIns="0" rIns="0" bIns="0" anchor="ctr"/>
              <a:lstStyle/>
              <a:p>
                <a:endParaRPr lang="zh-CN" altLang="en-US"/>
              </a:p>
            </p:txBody>
          </p:sp>
        </p:grpSp>
        <p:sp>
          <p:nvSpPr>
            <p:cNvPr id="407585" name="Text Box 33"/>
            <p:cNvSpPr txBox="1">
              <a:spLocks noChangeArrowheads="1"/>
            </p:cNvSpPr>
            <p:nvPr/>
          </p:nvSpPr>
          <p:spPr bwMode="auto">
            <a:xfrm>
              <a:off x="2226" y="2646"/>
              <a:ext cx="677" cy="538"/>
            </a:xfrm>
            <a:prstGeom prst="rect">
              <a:avLst/>
            </a:prstGeom>
            <a:noFill/>
            <a:ln w="9525" algn="ctr">
              <a:noFill/>
              <a:miter lim="800000"/>
              <a:headEnd/>
              <a:tailEnd/>
            </a:ln>
            <a:effectLst/>
          </p:spPr>
          <p:txBody>
            <a:bodyPr wrap="none" lIns="0" tIns="0" rIns="0" bIns="0">
              <a:spAutoFit/>
            </a:bodyPr>
            <a:lstStyle/>
            <a:p>
              <a:r>
                <a:rPr lang="en-US" altLang="zh-CN" sz="2800">
                  <a:solidFill>
                    <a:srgbClr val="000000"/>
                  </a:solidFill>
                  <a:latin typeface="楷体_GB2312" pitchFamily="49" charset="-122"/>
                  <a:ea typeface="楷体_GB2312" pitchFamily="49" charset="-122"/>
                </a:rPr>
                <a:t>OSI7</a:t>
              </a:r>
              <a:r>
                <a:rPr lang="zh-CN" altLang="en-US" sz="2800">
                  <a:solidFill>
                    <a:srgbClr val="000000"/>
                  </a:solidFill>
                  <a:latin typeface="楷体_GB2312" pitchFamily="49" charset="-122"/>
                  <a:ea typeface="楷体_GB2312" pitchFamily="49" charset="-122"/>
                </a:rPr>
                <a:t>层</a:t>
              </a:r>
            </a:p>
            <a:p>
              <a:r>
                <a:rPr lang="zh-CN" altLang="en-US" sz="2800">
                  <a:solidFill>
                    <a:srgbClr val="000000"/>
                  </a:solidFill>
                  <a:latin typeface="楷体_GB2312" pitchFamily="49" charset="-122"/>
                  <a:ea typeface="楷体_GB2312" pitchFamily="49" charset="-122"/>
                </a:rPr>
                <a:t>模型</a:t>
              </a:r>
              <a:endParaRPr lang="zh-CN" altLang="en-US">
                <a:latin typeface="楷体_GB2312" pitchFamily="49" charset="-122"/>
                <a:ea typeface="楷体_GB2312" pitchFamily="49" charset="-122"/>
              </a:endParaRPr>
            </a:p>
          </p:txBody>
        </p:sp>
      </p:grpSp>
      <p:sp>
        <p:nvSpPr>
          <p:cNvPr id="407587" name="Text Box 35"/>
          <p:cNvSpPr txBox="1">
            <a:spLocks noChangeArrowheads="1"/>
          </p:cNvSpPr>
          <p:nvPr/>
        </p:nvSpPr>
        <p:spPr bwMode="auto">
          <a:xfrm>
            <a:off x="2339975" y="2349500"/>
            <a:ext cx="4175125" cy="396875"/>
          </a:xfrm>
          <a:prstGeom prst="rect">
            <a:avLst/>
          </a:prstGeom>
          <a:noFill/>
          <a:ln w="9525">
            <a:noFill/>
            <a:miter lim="800000"/>
            <a:headEnd/>
            <a:tailEnd/>
          </a:ln>
          <a:effectLst/>
        </p:spPr>
        <p:txBody>
          <a:bodyPr anchor="b">
            <a:spAutoFit/>
          </a:bodyPr>
          <a:lstStyle/>
          <a:p>
            <a:pPr algn="l">
              <a:spcBef>
                <a:spcPct val="50000"/>
              </a:spcBef>
            </a:pPr>
            <a:r>
              <a:rPr lang="zh-CN" altLang="en-US" sz="2000" dirty="0">
                <a:latin typeface="楷体_GB2312" pitchFamily="49" charset="-122"/>
                <a:ea typeface="楷体_GB2312" pitchFamily="49" charset="-122"/>
              </a:rPr>
              <a:t>通信的双方需要</a:t>
            </a:r>
            <a:r>
              <a:rPr lang="zh-CN" altLang="en-US" sz="2000" dirty="0">
                <a:latin typeface="Arial"/>
                <a:ea typeface="楷体_GB2312" pitchFamily="49" charset="-122"/>
              </a:rPr>
              <a:t>“</a:t>
            </a:r>
            <a:r>
              <a:rPr lang="zh-CN" altLang="en-US" sz="2000" dirty="0">
                <a:latin typeface="楷体_GB2312" pitchFamily="49" charset="-122"/>
                <a:ea typeface="楷体_GB2312" pitchFamily="49" charset="-122"/>
              </a:rPr>
              <a:t>讲</a:t>
            </a:r>
            <a:r>
              <a:rPr lang="zh-CN" altLang="en-US" sz="2000" dirty="0">
                <a:latin typeface="Arial"/>
                <a:ea typeface="楷体_GB2312" pitchFamily="49" charset="-122"/>
              </a:rPr>
              <a:t>”</a:t>
            </a:r>
            <a:r>
              <a:rPr lang="zh-CN" altLang="en-US" sz="2000" dirty="0">
                <a:latin typeface="楷体_GB2312" pitchFamily="49" charset="-122"/>
                <a:ea typeface="楷体_GB2312" pitchFamily="49" charset="-122"/>
              </a:rPr>
              <a:t>相同的语言</a:t>
            </a:r>
          </a:p>
        </p:txBody>
      </p:sp>
      <p:sp>
        <p:nvSpPr>
          <p:cNvPr id="407592" name="Text Box 40"/>
          <p:cNvSpPr txBox="1">
            <a:spLocks noChangeArrowheads="1"/>
          </p:cNvSpPr>
          <p:nvPr/>
        </p:nvSpPr>
        <p:spPr bwMode="auto">
          <a:xfrm>
            <a:off x="2051050" y="3357563"/>
            <a:ext cx="5329238" cy="396875"/>
          </a:xfrm>
          <a:prstGeom prst="rect">
            <a:avLst/>
          </a:prstGeom>
          <a:noFill/>
          <a:ln w="9525">
            <a:noFill/>
            <a:miter lim="800000"/>
            <a:headEnd/>
            <a:tailEnd/>
          </a:ln>
          <a:effectLst/>
        </p:spPr>
        <p:txBody>
          <a:bodyPr anchor="b">
            <a:spAutoFit/>
          </a:bodyPr>
          <a:lstStyle/>
          <a:p>
            <a:pPr algn="l">
              <a:spcBef>
                <a:spcPct val="50000"/>
              </a:spcBef>
            </a:pPr>
            <a:r>
              <a:rPr lang="zh-CN" altLang="en-US" sz="2000">
                <a:latin typeface="楷体_GB2312" pitchFamily="49" charset="-122"/>
                <a:ea typeface="楷体_GB2312" pitchFamily="49" charset="-122"/>
              </a:rPr>
              <a:t>网络通信的过程很复杂，为了降低复杂性</a:t>
            </a:r>
          </a:p>
        </p:txBody>
      </p:sp>
      <p:sp>
        <p:nvSpPr>
          <p:cNvPr id="407593" name="Text Box 41"/>
          <p:cNvSpPr txBox="1">
            <a:spLocks noChangeArrowheads="1"/>
          </p:cNvSpPr>
          <p:nvPr/>
        </p:nvSpPr>
        <p:spPr bwMode="auto">
          <a:xfrm>
            <a:off x="2700338" y="4221163"/>
            <a:ext cx="4932362" cy="396875"/>
          </a:xfrm>
          <a:prstGeom prst="rect">
            <a:avLst/>
          </a:prstGeom>
          <a:noFill/>
          <a:ln w="9525">
            <a:noFill/>
            <a:miter lim="800000"/>
            <a:headEnd/>
            <a:tailEnd/>
          </a:ln>
          <a:effectLst/>
        </p:spPr>
        <p:txBody>
          <a:bodyPr anchor="b">
            <a:spAutoFit/>
          </a:bodyPr>
          <a:lstStyle/>
          <a:p>
            <a:pPr algn="r">
              <a:spcBef>
                <a:spcPct val="50000"/>
              </a:spcBef>
            </a:pPr>
            <a:r>
              <a:rPr lang="en-US" altLang="zh-CN" sz="2000">
                <a:ea typeface="楷体_GB2312" pitchFamily="49" charset="-122"/>
              </a:rPr>
              <a:t>1974</a:t>
            </a:r>
            <a:r>
              <a:rPr lang="zh-CN" altLang="en-US" sz="2000">
                <a:latin typeface="楷体_GB2312" pitchFamily="49" charset="-122"/>
                <a:ea typeface="楷体_GB2312" pitchFamily="49" charset="-122"/>
              </a:rPr>
              <a:t>年，</a:t>
            </a:r>
            <a:r>
              <a:rPr lang="en-US" altLang="zh-CN" sz="2000">
                <a:ea typeface="楷体_GB2312" pitchFamily="49" charset="-122"/>
              </a:rPr>
              <a:t>ISO</a:t>
            </a:r>
            <a:r>
              <a:rPr lang="zh-CN" altLang="en-US" sz="2000">
                <a:latin typeface="楷体_GB2312" pitchFamily="49" charset="-122"/>
                <a:ea typeface="楷体_GB2312" pitchFamily="49" charset="-122"/>
              </a:rPr>
              <a:t>组织发布了</a:t>
            </a:r>
            <a:r>
              <a:rPr lang="en-US" altLang="zh-CN" sz="2000">
                <a:ea typeface="楷体_GB2312" pitchFamily="49" charset="-122"/>
              </a:rPr>
              <a:t>OSI</a:t>
            </a:r>
            <a:r>
              <a:rPr lang="zh-CN" altLang="en-US" sz="2000">
                <a:latin typeface="楷体_GB2312" pitchFamily="49" charset="-122"/>
                <a:ea typeface="楷体_GB2312" pitchFamily="49" charset="-122"/>
              </a:rPr>
              <a:t>参考模型</a:t>
            </a:r>
          </a:p>
        </p:txBody>
      </p:sp>
      <p:sp>
        <p:nvSpPr>
          <p:cNvPr id="407594" name="Rectangle 42"/>
          <p:cNvSpPr>
            <a:spLocks noChangeArrowheads="1"/>
          </p:cNvSpPr>
          <p:nvPr/>
        </p:nvSpPr>
        <p:spPr bwMode="auto">
          <a:xfrm>
            <a:off x="3705226" y="6089650"/>
            <a:ext cx="4679950" cy="762000"/>
          </a:xfrm>
          <a:prstGeom prst="rect">
            <a:avLst/>
          </a:prstGeom>
          <a:solidFill>
            <a:schemeClr val="bg1"/>
          </a:solidFill>
          <a:ln w="9525">
            <a:noFill/>
            <a:miter lim="800000"/>
            <a:headEnd/>
            <a:tailEnd/>
          </a:ln>
          <a:effectLst>
            <a:outerShdw dist="107763" dir="2700000" algn="ctr" rotWithShape="0">
              <a:schemeClr val="bg2">
                <a:alpha val="50000"/>
              </a:schemeClr>
            </a:outerShdw>
          </a:effectLst>
        </p:spPr>
        <p:txBody>
          <a:bodyPr anchor="b">
            <a:spAutoFit/>
          </a:bodyPr>
          <a:lstStyle/>
          <a:p>
            <a:pPr algn="l">
              <a:spcBef>
                <a:spcPct val="20000"/>
              </a:spcBef>
              <a:buClr>
                <a:schemeClr val="hlink"/>
              </a:buClr>
              <a:buFont typeface="Wingdings" pitchFamily="2" charset="2"/>
              <a:buChar char="v"/>
            </a:pPr>
            <a:r>
              <a:rPr lang="en-US" altLang="zh-CN" sz="2000" dirty="0">
                <a:ea typeface="楷体_GB2312" pitchFamily="49" charset="-122"/>
              </a:rPr>
              <a:t>  OSI(Open System Internetwork)</a:t>
            </a:r>
          </a:p>
          <a:p>
            <a:pPr algn="l">
              <a:spcBef>
                <a:spcPct val="20000"/>
              </a:spcBef>
              <a:buClr>
                <a:schemeClr val="hlink"/>
              </a:buClr>
              <a:buFont typeface="Wingdings" pitchFamily="2" charset="2"/>
              <a:buNone/>
            </a:pPr>
            <a:r>
              <a:rPr lang="zh-CN" altLang="en-US" sz="2000" dirty="0">
                <a:latin typeface="楷体_GB2312" pitchFamily="49" charset="-122"/>
                <a:ea typeface="楷体_GB2312" pitchFamily="49" charset="-122"/>
              </a:rPr>
              <a:t>是开放的通信系统互联参考模型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407587"/>
                                        </p:tgtEl>
                                        <p:attrNameLst>
                                          <p:attrName>style.visibility</p:attrName>
                                        </p:attrNameLst>
                                      </p:cBhvr>
                                      <p:to>
                                        <p:strVal val="visible"/>
                                      </p:to>
                                    </p:set>
                                    <p:anim calcmode="discrete" valueType="clr">
                                      <p:cBhvr override="childStyle">
                                        <p:cTn id="12" dur="80"/>
                                        <p:tgtEl>
                                          <p:spTgt spid="40758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407587"/>
                                        </p:tgtEl>
                                        <p:attrNameLst>
                                          <p:attrName>fillcolor</p:attrName>
                                        </p:attrNameLst>
                                      </p:cBhvr>
                                      <p:tavLst>
                                        <p:tav tm="0">
                                          <p:val>
                                            <p:clrVal>
                                              <a:schemeClr val="accent2"/>
                                            </p:clrVal>
                                          </p:val>
                                        </p:tav>
                                        <p:tav tm="50000">
                                          <p:val>
                                            <p:clrVal>
                                              <a:schemeClr val="hlink"/>
                                            </p:clrVal>
                                          </p:val>
                                        </p:tav>
                                      </p:tavLst>
                                    </p:anim>
                                    <p:set>
                                      <p:cBhvr>
                                        <p:cTn id="14" dur="80"/>
                                        <p:tgtEl>
                                          <p:spTgt spid="407587"/>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iterate type="lt">
                                    <p:tmPct val="0"/>
                                  </p:iterate>
                                  <p:childTnLst>
                                    <p:animEffect transition="out" filter="wipe(down)">
                                      <p:cBhvr>
                                        <p:cTn id="18" dur="500"/>
                                        <p:tgtEl>
                                          <p:spTgt spid="407587"/>
                                        </p:tgtEl>
                                      </p:cBhvr>
                                    </p:animEffect>
                                    <p:set>
                                      <p:cBhvr>
                                        <p:cTn id="19" dur="1" fill="hold">
                                          <p:stCondLst>
                                            <p:cond delay="499"/>
                                          </p:stCondLst>
                                        </p:cTn>
                                        <p:tgtEl>
                                          <p:spTgt spid="40758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407592"/>
                                        </p:tgtEl>
                                        <p:attrNameLst>
                                          <p:attrName>style.visibility</p:attrName>
                                        </p:attrNameLst>
                                      </p:cBhvr>
                                      <p:to>
                                        <p:strVal val="visible"/>
                                      </p:to>
                                    </p:set>
                                    <p:anim calcmode="discrete" valueType="clr">
                                      <p:cBhvr override="childStyle">
                                        <p:cTn id="29" dur="80"/>
                                        <p:tgtEl>
                                          <p:spTgt spid="407592"/>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407592"/>
                                        </p:tgtEl>
                                        <p:attrNameLst>
                                          <p:attrName>fillcolor</p:attrName>
                                        </p:attrNameLst>
                                      </p:cBhvr>
                                      <p:tavLst>
                                        <p:tav tm="0">
                                          <p:val>
                                            <p:clrVal>
                                              <a:schemeClr val="accent2"/>
                                            </p:clrVal>
                                          </p:val>
                                        </p:tav>
                                        <p:tav tm="50000">
                                          <p:val>
                                            <p:clrVal>
                                              <a:schemeClr val="hlink"/>
                                            </p:clrVal>
                                          </p:val>
                                        </p:tav>
                                      </p:tavLst>
                                    </p:anim>
                                    <p:set>
                                      <p:cBhvr>
                                        <p:cTn id="31" dur="80"/>
                                        <p:tgtEl>
                                          <p:spTgt spid="407592"/>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iterate type="lt">
                                    <p:tmPct val="0"/>
                                  </p:iterate>
                                  <p:childTnLst>
                                    <p:animEffect transition="out" filter="wipe(down)">
                                      <p:cBhvr>
                                        <p:cTn id="35" dur="500"/>
                                        <p:tgtEl>
                                          <p:spTgt spid="407592"/>
                                        </p:tgtEl>
                                      </p:cBhvr>
                                    </p:animEffect>
                                    <p:set>
                                      <p:cBhvr>
                                        <p:cTn id="36" dur="1" fill="hold">
                                          <p:stCondLst>
                                            <p:cond delay="499"/>
                                          </p:stCondLst>
                                        </p:cTn>
                                        <p:tgtEl>
                                          <p:spTgt spid="40759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407593"/>
                                        </p:tgtEl>
                                        <p:attrNameLst>
                                          <p:attrName>style.visibility</p:attrName>
                                        </p:attrNameLst>
                                      </p:cBhvr>
                                      <p:to>
                                        <p:strVal val="visible"/>
                                      </p:to>
                                    </p:set>
                                    <p:anim calcmode="discrete" valueType="clr">
                                      <p:cBhvr override="childStyle">
                                        <p:cTn id="46" dur="80"/>
                                        <p:tgtEl>
                                          <p:spTgt spid="407593"/>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407593"/>
                                        </p:tgtEl>
                                        <p:attrNameLst>
                                          <p:attrName>fillcolor</p:attrName>
                                        </p:attrNameLst>
                                      </p:cBhvr>
                                      <p:tavLst>
                                        <p:tav tm="0">
                                          <p:val>
                                            <p:clrVal>
                                              <a:schemeClr val="accent2"/>
                                            </p:clrVal>
                                          </p:val>
                                        </p:tav>
                                        <p:tav tm="50000">
                                          <p:val>
                                            <p:clrVal>
                                              <a:schemeClr val="hlink"/>
                                            </p:clrVal>
                                          </p:val>
                                        </p:tav>
                                      </p:tavLst>
                                    </p:anim>
                                    <p:set>
                                      <p:cBhvr>
                                        <p:cTn id="48" dur="80"/>
                                        <p:tgtEl>
                                          <p:spTgt spid="407593"/>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linds(horizont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407557"/>
                                        </p:tgtEl>
                                        <p:attrNameLst>
                                          <p:attrName>style.visibility</p:attrName>
                                        </p:attrNameLst>
                                      </p:cBhvr>
                                      <p:to>
                                        <p:strVal val="visible"/>
                                      </p:to>
                                    </p:set>
                                    <p:anim calcmode="lin" valueType="num">
                                      <p:cBhvr>
                                        <p:cTn id="58" dur="500" fill="hold"/>
                                        <p:tgtEl>
                                          <p:spTgt spid="407557"/>
                                        </p:tgtEl>
                                        <p:attrNameLst>
                                          <p:attrName>ppt_w</p:attrName>
                                        </p:attrNameLst>
                                      </p:cBhvr>
                                      <p:tavLst>
                                        <p:tav tm="0">
                                          <p:val>
                                            <p:fltVal val="0"/>
                                          </p:val>
                                        </p:tav>
                                        <p:tav tm="100000">
                                          <p:val>
                                            <p:strVal val="#ppt_w"/>
                                          </p:val>
                                        </p:tav>
                                      </p:tavLst>
                                    </p:anim>
                                    <p:anim calcmode="lin" valueType="num">
                                      <p:cBhvr>
                                        <p:cTn id="59" dur="500" fill="hold"/>
                                        <p:tgtEl>
                                          <p:spTgt spid="407557"/>
                                        </p:tgtEl>
                                        <p:attrNameLst>
                                          <p:attrName>ppt_h</p:attrName>
                                        </p:attrNameLst>
                                      </p:cBhvr>
                                      <p:tavLst>
                                        <p:tav tm="0">
                                          <p:val>
                                            <p:fltVal val="0"/>
                                          </p:val>
                                        </p:tav>
                                        <p:tav tm="100000">
                                          <p:val>
                                            <p:strVal val="#ppt_h"/>
                                          </p:val>
                                        </p:tav>
                                      </p:tavLst>
                                    </p:anim>
                                    <p:anim calcmode="lin" valueType="num">
                                      <p:cBhvr>
                                        <p:cTn id="60" dur="500" fill="hold"/>
                                        <p:tgtEl>
                                          <p:spTgt spid="407557"/>
                                        </p:tgtEl>
                                        <p:attrNameLst>
                                          <p:attrName>style.rotation</p:attrName>
                                        </p:attrNameLst>
                                      </p:cBhvr>
                                      <p:tavLst>
                                        <p:tav tm="0">
                                          <p:val>
                                            <p:fltVal val="360"/>
                                          </p:val>
                                        </p:tav>
                                        <p:tav tm="100000">
                                          <p:val>
                                            <p:fltVal val="0"/>
                                          </p:val>
                                        </p:tav>
                                      </p:tavLst>
                                    </p:anim>
                                    <p:animEffect transition="in" filter="fade">
                                      <p:cBhvr>
                                        <p:cTn id="61" dur="500"/>
                                        <p:tgtEl>
                                          <p:spTgt spid="407557"/>
                                        </p:tgtEl>
                                      </p:cBhvr>
                                    </p:animEffect>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grpId="0" nodeType="clickEffect">
                                  <p:stCondLst>
                                    <p:cond delay="0"/>
                                  </p:stCondLst>
                                  <p:iterate type="lt">
                                    <p:tmPct val="50000"/>
                                  </p:iterate>
                                  <p:childTnLst>
                                    <p:set>
                                      <p:cBhvr>
                                        <p:cTn id="65" dur="1" fill="hold">
                                          <p:stCondLst>
                                            <p:cond delay="0"/>
                                          </p:stCondLst>
                                        </p:cTn>
                                        <p:tgtEl>
                                          <p:spTgt spid="407594"/>
                                        </p:tgtEl>
                                        <p:attrNameLst>
                                          <p:attrName>style.visibility</p:attrName>
                                        </p:attrNameLst>
                                      </p:cBhvr>
                                      <p:to>
                                        <p:strVal val="visible"/>
                                      </p:to>
                                    </p:set>
                                    <p:anim calcmode="discrete" valueType="clr">
                                      <p:cBhvr override="childStyle">
                                        <p:cTn id="66" dur="80"/>
                                        <p:tgtEl>
                                          <p:spTgt spid="407594"/>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407594"/>
                                        </p:tgtEl>
                                        <p:attrNameLst>
                                          <p:attrName>fillcolor</p:attrName>
                                        </p:attrNameLst>
                                      </p:cBhvr>
                                      <p:tavLst>
                                        <p:tav tm="0">
                                          <p:val>
                                            <p:clrVal>
                                              <a:schemeClr val="accent2"/>
                                            </p:clrVal>
                                          </p:val>
                                        </p:tav>
                                        <p:tav tm="50000">
                                          <p:val>
                                            <p:clrVal>
                                              <a:schemeClr val="hlink"/>
                                            </p:clrVal>
                                          </p:val>
                                        </p:tav>
                                      </p:tavLst>
                                    </p:anim>
                                    <p:set>
                                      <p:cBhvr>
                                        <p:cTn id="68" dur="80"/>
                                        <p:tgtEl>
                                          <p:spTgt spid="40759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7" grpId="0" animBg="1"/>
      <p:bldP spid="407587" grpId="0"/>
      <p:bldP spid="407587" grpId="1"/>
      <p:bldP spid="407592" grpId="0"/>
      <p:bldP spid="407592" grpId="1"/>
      <p:bldP spid="407593" grpId="0"/>
      <p:bldP spid="4075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500034" y="0"/>
            <a:ext cx="8229600" cy="582594"/>
          </a:xfrm>
        </p:spPr>
        <p:txBody>
          <a:bodyPr>
            <a:normAutofit fontScale="90000"/>
          </a:bodyPr>
          <a:lstStyle/>
          <a:p>
            <a:r>
              <a:rPr lang="zh-CN" altLang="en-US" dirty="0"/>
              <a:t>邮局</a:t>
            </a:r>
            <a:r>
              <a:rPr lang="zh-CN" altLang="en-US" dirty="0" smtClean="0"/>
              <a:t>实例</a:t>
            </a:r>
            <a:endParaRPr lang="en-US" altLang="zh-CN" dirty="0"/>
          </a:p>
        </p:txBody>
      </p:sp>
      <p:grpSp>
        <p:nvGrpSpPr>
          <p:cNvPr id="2" name="Group 43"/>
          <p:cNvGrpSpPr>
            <a:grpSpLocks/>
          </p:cNvGrpSpPr>
          <p:nvPr/>
        </p:nvGrpSpPr>
        <p:grpSpPr bwMode="auto">
          <a:xfrm>
            <a:off x="1763713" y="4632325"/>
            <a:ext cx="1473200" cy="957263"/>
            <a:chOff x="2640" y="2376"/>
            <a:chExt cx="1513" cy="1009"/>
          </a:xfrm>
        </p:grpSpPr>
        <p:sp>
          <p:nvSpPr>
            <p:cNvPr id="406572" name="Freeform 44"/>
            <p:cNvSpPr>
              <a:spLocks/>
            </p:cNvSpPr>
            <p:nvPr/>
          </p:nvSpPr>
          <p:spPr bwMode="auto">
            <a:xfrm>
              <a:off x="3878" y="3263"/>
              <a:ext cx="176" cy="105"/>
            </a:xfrm>
            <a:custGeom>
              <a:avLst/>
              <a:gdLst/>
              <a:ahLst/>
              <a:cxnLst>
                <a:cxn ang="0">
                  <a:pos x="175" y="0"/>
                </a:cxn>
                <a:cxn ang="0">
                  <a:pos x="175" y="17"/>
                </a:cxn>
                <a:cxn ang="0">
                  <a:pos x="170" y="29"/>
                </a:cxn>
                <a:cxn ang="0">
                  <a:pos x="164" y="52"/>
                </a:cxn>
                <a:cxn ang="0">
                  <a:pos x="153" y="75"/>
                </a:cxn>
                <a:cxn ang="0">
                  <a:pos x="143" y="92"/>
                </a:cxn>
                <a:cxn ang="0">
                  <a:pos x="126" y="104"/>
                </a:cxn>
                <a:cxn ang="0">
                  <a:pos x="55" y="104"/>
                </a:cxn>
                <a:cxn ang="0">
                  <a:pos x="49" y="104"/>
                </a:cxn>
                <a:cxn ang="0">
                  <a:pos x="44" y="98"/>
                </a:cxn>
                <a:cxn ang="0">
                  <a:pos x="33" y="92"/>
                </a:cxn>
                <a:cxn ang="0">
                  <a:pos x="27" y="86"/>
                </a:cxn>
                <a:cxn ang="0">
                  <a:pos x="22" y="75"/>
                </a:cxn>
                <a:cxn ang="0">
                  <a:pos x="11" y="58"/>
                </a:cxn>
                <a:cxn ang="0">
                  <a:pos x="6" y="29"/>
                </a:cxn>
                <a:cxn ang="0">
                  <a:pos x="0" y="0"/>
                </a:cxn>
                <a:cxn ang="0">
                  <a:pos x="175" y="0"/>
                </a:cxn>
                <a:cxn ang="0">
                  <a:pos x="175" y="0"/>
                </a:cxn>
              </a:cxnLst>
              <a:rect l="0" t="0" r="r" b="b"/>
              <a:pathLst>
                <a:path w="176" h="105">
                  <a:moveTo>
                    <a:pt x="175" y="0"/>
                  </a:moveTo>
                  <a:lnTo>
                    <a:pt x="175" y="17"/>
                  </a:lnTo>
                  <a:lnTo>
                    <a:pt x="170" y="29"/>
                  </a:lnTo>
                  <a:lnTo>
                    <a:pt x="164" y="52"/>
                  </a:lnTo>
                  <a:lnTo>
                    <a:pt x="153" y="75"/>
                  </a:lnTo>
                  <a:lnTo>
                    <a:pt x="143" y="92"/>
                  </a:lnTo>
                  <a:lnTo>
                    <a:pt x="126" y="104"/>
                  </a:lnTo>
                  <a:lnTo>
                    <a:pt x="55" y="104"/>
                  </a:lnTo>
                  <a:lnTo>
                    <a:pt x="49" y="104"/>
                  </a:lnTo>
                  <a:lnTo>
                    <a:pt x="44" y="98"/>
                  </a:lnTo>
                  <a:lnTo>
                    <a:pt x="33" y="92"/>
                  </a:lnTo>
                  <a:lnTo>
                    <a:pt x="27" y="86"/>
                  </a:lnTo>
                  <a:lnTo>
                    <a:pt x="22" y="75"/>
                  </a:lnTo>
                  <a:lnTo>
                    <a:pt x="11" y="58"/>
                  </a:lnTo>
                  <a:lnTo>
                    <a:pt x="6" y="29"/>
                  </a:lnTo>
                  <a:lnTo>
                    <a:pt x="0" y="0"/>
                  </a:lnTo>
                  <a:lnTo>
                    <a:pt x="175" y="0"/>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73" name="Freeform 45"/>
            <p:cNvSpPr>
              <a:spLocks/>
            </p:cNvSpPr>
            <p:nvPr/>
          </p:nvSpPr>
          <p:spPr bwMode="auto">
            <a:xfrm>
              <a:off x="2645" y="2376"/>
              <a:ext cx="1092" cy="583"/>
            </a:xfrm>
            <a:custGeom>
              <a:avLst/>
              <a:gdLst/>
              <a:ahLst/>
              <a:cxnLst>
                <a:cxn ang="0">
                  <a:pos x="641" y="490"/>
                </a:cxn>
                <a:cxn ang="0">
                  <a:pos x="702" y="490"/>
                </a:cxn>
                <a:cxn ang="0">
                  <a:pos x="702" y="467"/>
                </a:cxn>
                <a:cxn ang="0">
                  <a:pos x="707" y="461"/>
                </a:cxn>
                <a:cxn ang="0">
                  <a:pos x="713" y="455"/>
                </a:cxn>
                <a:cxn ang="0">
                  <a:pos x="718" y="444"/>
                </a:cxn>
                <a:cxn ang="0">
                  <a:pos x="718" y="432"/>
                </a:cxn>
                <a:cxn ang="0">
                  <a:pos x="729" y="225"/>
                </a:cxn>
                <a:cxn ang="0">
                  <a:pos x="866" y="161"/>
                </a:cxn>
                <a:cxn ang="0">
                  <a:pos x="904" y="150"/>
                </a:cxn>
                <a:cxn ang="0">
                  <a:pos x="937" y="150"/>
                </a:cxn>
                <a:cxn ang="0">
                  <a:pos x="1091" y="167"/>
                </a:cxn>
                <a:cxn ang="0">
                  <a:pos x="1085" y="58"/>
                </a:cxn>
                <a:cxn ang="0">
                  <a:pos x="620" y="0"/>
                </a:cxn>
                <a:cxn ang="0">
                  <a:pos x="6" y="328"/>
                </a:cxn>
                <a:cxn ang="0">
                  <a:pos x="0" y="582"/>
                </a:cxn>
                <a:cxn ang="0">
                  <a:pos x="620" y="490"/>
                </a:cxn>
                <a:cxn ang="0">
                  <a:pos x="620" y="35"/>
                </a:cxn>
                <a:cxn ang="0">
                  <a:pos x="620" y="29"/>
                </a:cxn>
                <a:cxn ang="0">
                  <a:pos x="620" y="23"/>
                </a:cxn>
                <a:cxn ang="0">
                  <a:pos x="625" y="17"/>
                </a:cxn>
                <a:cxn ang="0">
                  <a:pos x="636" y="12"/>
                </a:cxn>
                <a:cxn ang="0">
                  <a:pos x="641" y="23"/>
                </a:cxn>
                <a:cxn ang="0">
                  <a:pos x="641" y="29"/>
                </a:cxn>
                <a:cxn ang="0">
                  <a:pos x="641" y="490"/>
                </a:cxn>
                <a:cxn ang="0">
                  <a:pos x="641" y="490"/>
                </a:cxn>
              </a:cxnLst>
              <a:rect l="0" t="0" r="r" b="b"/>
              <a:pathLst>
                <a:path w="1092" h="583">
                  <a:moveTo>
                    <a:pt x="641" y="490"/>
                  </a:moveTo>
                  <a:lnTo>
                    <a:pt x="702" y="490"/>
                  </a:lnTo>
                  <a:lnTo>
                    <a:pt x="702" y="467"/>
                  </a:lnTo>
                  <a:lnTo>
                    <a:pt x="707" y="461"/>
                  </a:lnTo>
                  <a:lnTo>
                    <a:pt x="713" y="455"/>
                  </a:lnTo>
                  <a:lnTo>
                    <a:pt x="718" y="444"/>
                  </a:lnTo>
                  <a:lnTo>
                    <a:pt x="718" y="432"/>
                  </a:lnTo>
                  <a:lnTo>
                    <a:pt x="729" y="225"/>
                  </a:lnTo>
                  <a:lnTo>
                    <a:pt x="866" y="161"/>
                  </a:lnTo>
                  <a:lnTo>
                    <a:pt x="904" y="150"/>
                  </a:lnTo>
                  <a:lnTo>
                    <a:pt x="937" y="150"/>
                  </a:lnTo>
                  <a:lnTo>
                    <a:pt x="1091" y="167"/>
                  </a:lnTo>
                  <a:lnTo>
                    <a:pt x="1085" y="58"/>
                  </a:lnTo>
                  <a:lnTo>
                    <a:pt x="620" y="0"/>
                  </a:lnTo>
                  <a:lnTo>
                    <a:pt x="6" y="328"/>
                  </a:lnTo>
                  <a:lnTo>
                    <a:pt x="0" y="582"/>
                  </a:lnTo>
                  <a:lnTo>
                    <a:pt x="620" y="490"/>
                  </a:lnTo>
                  <a:lnTo>
                    <a:pt x="620" y="35"/>
                  </a:lnTo>
                  <a:lnTo>
                    <a:pt x="620" y="29"/>
                  </a:lnTo>
                  <a:lnTo>
                    <a:pt x="620" y="23"/>
                  </a:lnTo>
                  <a:lnTo>
                    <a:pt x="625" y="17"/>
                  </a:lnTo>
                  <a:lnTo>
                    <a:pt x="636" y="12"/>
                  </a:lnTo>
                  <a:lnTo>
                    <a:pt x="641" y="23"/>
                  </a:lnTo>
                  <a:lnTo>
                    <a:pt x="641" y="29"/>
                  </a:lnTo>
                  <a:lnTo>
                    <a:pt x="641" y="49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74" name="Freeform 46"/>
            <p:cNvSpPr>
              <a:spLocks/>
            </p:cNvSpPr>
            <p:nvPr/>
          </p:nvSpPr>
          <p:spPr bwMode="auto">
            <a:xfrm>
              <a:off x="3347" y="2526"/>
              <a:ext cx="795" cy="341"/>
            </a:xfrm>
            <a:custGeom>
              <a:avLst/>
              <a:gdLst/>
              <a:ahLst/>
              <a:cxnLst>
                <a:cxn ang="0">
                  <a:pos x="794" y="328"/>
                </a:cxn>
                <a:cxn ang="0">
                  <a:pos x="246" y="305"/>
                </a:cxn>
                <a:cxn ang="0">
                  <a:pos x="235" y="299"/>
                </a:cxn>
                <a:cxn ang="0">
                  <a:pos x="230" y="299"/>
                </a:cxn>
                <a:cxn ang="0">
                  <a:pos x="213" y="305"/>
                </a:cxn>
                <a:cxn ang="0">
                  <a:pos x="202" y="305"/>
                </a:cxn>
                <a:cxn ang="0">
                  <a:pos x="148" y="317"/>
                </a:cxn>
                <a:cxn ang="0">
                  <a:pos x="93" y="322"/>
                </a:cxn>
                <a:cxn ang="0">
                  <a:pos x="71" y="322"/>
                </a:cxn>
                <a:cxn ang="0">
                  <a:pos x="54" y="328"/>
                </a:cxn>
                <a:cxn ang="0">
                  <a:pos x="0" y="340"/>
                </a:cxn>
                <a:cxn ang="0">
                  <a:pos x="0" y="317"/>
                </a:cxn>
                <a:cxn ang="0">
                  <a:pos x="5" y="311"/>
                </a:cxn>
                <a:cxn ang="0">
                  <a:pos x="11" y="305"/>
                </a:cxn>
                <a:cxn ang="0">
                  <a:pos x="16" y="294"/>
                </a:cxn>
                <a:cxn ang="0">
                  <a:pos x="16" y="282"/>
                </a:cxn>
                <a:cxn ang="0">
                  <a:pos x="27" y="75"/>
                </a:cxn>
                <a:cxn ang="0">
                  <a:pos x="164" y="11"/>
                </a:cxn>
                <a:cxn ang="0">
                  <a:pos x="202" y="0"/>
                </a:cxn>
                <a:cxn ang="0">
                  <a:pos x="235" y="0"/>
                </a:cxn>
                <a:cxn ang="0">
                  <a:pos x="460" y="17"/>
                </a:cxn>
                <a:cxn ang="0">
                  <a:pos x="684" y="29"/>
                </a:cxn>
                <a:cxn ang="0">
                  <a:pos x="706" y="40"/>
                </a:cxn>
                <a:cxn ang="0">
                  <a:pos x="723" y="46"/>
                </a:cxn>
                <a:cxn ang="0">
                  <a:pos x="739" y="57"/>
                </a:cxn>
                <a:cxn ang="0">
                  <a:pos x="750" y="75"/>
                </a:cxn>
                <a:cxn ang="0">
                  <a:pos x="750" y="98"/>
                </a:cxn>
                <a:cxn ang="0">
                  <a:pos x="750" y="109"/>
                </a:cxn>
                <a:cxn ang="0">
                  <a:pos x="772" y="196"/>
                </a:cxn>
                <a:cxn ang="0">
                  <a:pos x="794" y="282"/>
                </a:cxn>
                <a:cxn ang="0">
                  <a:pos x="794" y="305"/>
                </a:cxn>
                <a:cxn ang="0">
                  <a:pos x="794" y="328"/>
                </a:cxn>
                <a:cxn ang="0">
                  <a:pos x="794" y="328"/>
                </a:cxn>
              </a:cxnLst>
              <a:rect l="0" t="0" r="r" b="b"/>
              <a:pathLst>
                <a:path w="795" h="341">
                  <a:moveTo>
                    <a:pt x="794" y="328"/>
                  </a:moveTo>
                  <a:lnTo>
                    <a:pt x="246" y="305"/>
                  </a:lnTo>
                  <a:lnTo>
                    <a:pt x="235" y="299"/>
                  </a:lnTo>
                  <a:lnTo>
                    <a:pt x="230" y="299"/>
                  </a:lnTo>
                  <a:lnTo>
                    <a:pt x="213" y="305"/>
                  </a:lnTo>
                  <a:lnTo>
                    <a:pt x="202" y="305"/>
                  </a:lnTo>
                  <a:lnTo>
                    <a:pt x="148" y="317"/>
                  </a:lnTo>
                  <a:lnTo>
                    <a:pt x="93" y="322"/>
                  </a:lnTo>
                  <a:lnTo>
                    <a:pt x="71" y="322"/>
                  </a:lnTo>
                  <a:lnTo>
                    <a:pt x="54" y="328"/>
                  </a:lnTo>
                  <a:lnTo>
                    <a:pt x="0" y="340"/>
                  </a:lnTo>
                  <a:lnTo>
                    <a:pt x="0" y="317"/>
                  </a:lnTo>
                  <a:lnTo>
                    <a:pt x="5" y="311"/>
                  </a:lnTo>
                  <a:lnTo>
                    <a:pt x="11" y="305"/>
                  </a:lnTo>
                  <a:lnTo>
                    <a:pt x="16" y="294"/>
                  </a:lnTo>
                  <a:lnTo>
                    <a:pt x="16" y="282"/>
                  </a:lnTo>
                  <a:lnTo>
                    <a:pt x="27" y="75"/>
                  </a:lnTo>
                  <a:lnTo>
                    <a:pt x="164" y="11"/>
                  </a:lnTo>
                  <a:lnTo>
                    <a:pt x="202" y="0"/>
                  </a:lnTo>
                  <a:lnTo>
                    <a:pt x="235" y="0"/>
                  </a:lnTo>
                  <a:lnTo>
                    <a:pt x="460" y="17"/>
                  </a:lnTo>
                  <a:lnTo>
                    <a:pt x="684" y="29"/>
                  </a:lnTo>
                  <a:lnTo>
                    <a:pt x="706" y="40"/>
                  </a:lnTo>
                  <a:lnTo>
                    <a:pt x="723" y="46"/>
                  </a:lnTo>
                  <a:lnTo>
                    <a:pt x="739" y="57"/>
                  </a:lnTo>
                  <a:lnTo>
                    <a:pt x="750" y="75"/>
                  </a:lnTo>
                  <a:lnTo>
                    <a:pt x="750" y="98"/>
                  </a:lnTo>
                  <a:lnTo>
                    <a:pt x="750" y="109"/>
                  </a:lnTo>
                  <a:lnTo>
                    <a:pt x="772" y="196"/>
                  </a:lnTo>
                  <a:lnTo>
                    <a:pt x="794" y="282"/>
                  </a:lnTo>
                  <a:lnTo>
                    <a:pt x="794" y="305"/>
                  </a:lnTo>
                  <a:lnTo>
                    <a:pt x="794" y="328"/>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75" name="Freeform 47"/>
            <p:cNvSpPr>
              <a:spLocks/>
            </p:cNvSpPr>
            <p:nvPr/>
          </p:nvSpPr>
          <p:spPr bwMode="auto">
            <a:xfrm>
              <a:off x="3538" y="2555"/>
              <a:ext cx="582" cy="266"/>
            </a:xfrm>
            <a:custGeom>
              <a:avLst/>
              <a:gdLst/>
              <a:ahLst/>
              <a:cxnLst>
                <a:cxn ang="0">
                  <a:pos x="515" y="40"/>
                </a:cxn>
                <a:cxn ang="0">
                  <a:pos x="521" y="40"/>
                </a:cxn>
                <a:cxn ang="0">
                  <a:pos x="532" y="40"/>
                </a:cxn>
                <a:cxn ang="0">
                  <a:pos x="537" y="51"/>
                </a:cxn>
                <a:cxn ang="0">
                  <a:pos x="548" y="63"/>
                </a:cxn>
                <a:cxn ang="0">
                  <a:pos x="581" y="224"/>
                </a:cxn>
                <a:cxn ang="0">
                  <a:pos x="581" y="241"/>
                </a:cxn>
                <a:cxn ang="0">
                  <a:pos x="581" y="247"/>
                </a:cxn>
                <a:cxn ang="0">
                  <a:pos x="581" y="265"/>
                </a:cxn>
                <a:cxn ang="0">
                  <a:pos x="565" y="265"/>
                </a:cxn>
                <a:cxn ang="0">
                  <a:pos x="537" y="265"/>
                </a:cxn>
                <a:cxn ang="0">
                  <a:pos x="537" y="247"/>
                </a:cxn>
                <a:cxn ang="0">
                  <a:pos x="565" y="253"/>
                </a:cxn>
                <a:cxn ang="0">
                  <a:pos x="537" y="80"/>
                </a:cxn>
                <a:cxn ang="0">
                  <a:pos x="515" y="86"/>
                </a:cxn>
                <a:cxn ang="0">
                  <a:pos x="537" y="247"/>
                </a:cxn>
                <a:cxn ang="0">
                  <a:pos x="537" y="265"/>
                </a:cxn>
                <a:cxn ang="0">
                  <a:pos x="444" y="265"/>
                </a:cxn>
                <a:cxn ang="0">
                  <a:pos x="439" y="247"/>
                </a:cxn>
                <a:cxn ang="0">
                  <a:pos x="526" y="247"/>
                </a:cxn>
                <a:cxn ang="0">
                  <a:pos x="504" y="86"/>
                </a:cxn>
                <a:cxn ang="0">
                  <a:pos x="428" y="103"/>
                </a:cxn>
                <a:cxn ang="0">
                  <a:pos x="439" y="247"/>
                </a:cxn>
                <a:cxn ang="0">
                  <a:pos x="444" y="265"/>
                </a:cxn>
                <a:cxn ang="0">
                  <a:pos x="44" y="241"/>
                </a:cxn>
                <a:cxn ang="0">
                  <a:pos x="11" y="230"/>
                </a:cxn>
                <a:cxn ang="0">
                  <a:pos x="0" y="195"/>
                </a:cxn>
                <a:cxn ang="0">
                  <a:pos x="0" y="34"/>
                </a:cxn>
                <a:cxn ang="0">
                  <a:pos x="6" y="23"/>
                </a:cxn>
                <a:cxn ang="0">
                  <a:pos x="6" y="17"/>
                </a:cxn>
                <a:cxn ang="0">
                  <a:pos x="11" y="5"/>
                </a:cxn>
                <a:cxn ang="0">
                  <a:pos x="28" y="0"/>
                </a:cxn>
                <a:cxn ang="0">
                  <a:pos x="192" y="11"/>
                </a:cxn>
                <a:cxn ang="0">
                  <a:pos x="192" y="126"/>
                </a:cxn>
                <a:cxn ang="0">
                  <a:pos x="50" y="109"/>
                </a:cxn>
                <a:cxn ang="0">
                  <a:pos x="44" y="149"/>
                </a:cxn>
                <a:cxn ang="0">
                  <a:pos x="77" y="149"/>
                </a:cxn>
                <a:cxn ang="0">
                  <a:pos x="77" y="172"/>
                </a:cxn>
                <a:cxn ang="0">
                  <a:pos x="110" y="190"/>
                </a:cxn>
                <a:cxn ang="0">
                  <a:pos x="115" y="190"/>
                </a:cxn>
                <a:cxn ang="0">
                  <a:pos x="121" y="190"/>
                </a:cxn>
                <a:cxn ang="0">
                  <a:pos x="121" y="190"/>
                </a:cxn>
                <a:cxn ang="0">
                  <a:pos x="132" y="195"/>
                </a:cxn>
                <a:cxn ang="0">
                  <a:pos x="132" y="201"/>
                </a:cxn>
                <a:cxn ang="0">
                  <a:pos x="132" y="207"/>
                </a:cxn>
                <a:cxn ang="0">
                  <a:pos x="126" y="207"/>
                </a:cxn>
                <a:cxn ang="0">
                  <a:pos x="121" y="213"/>
                </a:cxn>
                <a:cxn ang="0">
                  <a:pos x="121" y="224"/>
                </a:cxn>
                <a:cxn ang="0">
                  <a:pos x="192" y="224"/>
                </a:cxn>
                <a:cxn ang="0">
                  <a:pos x="263" y="224"/>
                </a:cxn>
                <a:cxn ang="0">
                  <a:pos x="285" y="184"/>
                </a:cxn>
                <a:cxn ang="0">
                  <a:pos x="296" y="172"/>
                </a:cxn>
                <a:cxn ang="0">
                  <a:pos x="302" y="161"/>
                </a:cxn>
                <a:cxn ang="0">
                  <a:pos x="302" y="149"/>
                </a:cxn>
                <a:cxn ang="0">
                  <a:pos x="307" y="138"/>
                </a:cxn>
                <a:cxn ang="0">
                  <a:pos x="307" y="126"/>
                </a:cxn>
                <a:cxn ang="0">
                  <a:pos x="192" y="126"/>
                </a:cxn>
                <a:cxn ang="0">
                  <a:pos x="192" y="11"/>
                </a:cxn>
                <a:cxn ang="0">
                  <a:pos x="499" y="34"/>
                </a:cxn>
                <a:cxn ang="0">
                  <a:pos x="515" y="40"/>
                </a:cxn>
                <a:cxn ang="0">
                  <a:pos x="515" y="40"/>
                </a:cxn>
              </a:cxnLst>
              <a:rect l="0" t="0" r="r" b="b"/>
              <a:pathLst>
                <a:path w="582" h="266">
                  <a:moveTo>
                    <a:pt x="515" y="40"/>
                  </a:moveTo>
                  <a:lnTo>
                    <a:pt x="521" y="40"/>
                  </a:lnTo>
                  <a:lnTo>
                    <a:pt x="532" y="40"/>
                  </a:lnTo>
                  <a:lnTo>
                    <a:pt x="537" y="51"/>
                  </a:lnTo>
                  <a:lnTo>
                    <a:pt x="548" y="63"/>
                  </a:lnTo>
                  <a:lnTo>
                    <a:pt x="581" y="224"/>
                  </a:lnTo>
                  <a:lnTo>
                    <a:pt x="581" y="241"/>
                  </a:lnTo>
                  <a:lnTo>
                    <a:pt x="581" y="247"/>
                  </a:lnTo>
                  <a:lnTo>
                    <a:pt x="581" y="265"/>
                  </a:lnTo>
                  <a:lnTo>
                    <a:pt x="565" y="265"/>
                  </a:lnTo>
                  <a:lnTo>
                    <a:pt x="537" y="265"/>
                  </a:lnTo>
                  <a:lnTo>
                    <a:pt x="537" y="247"/>
                  </a:lnTo>
                  <a:lnTo>
                    <a:pt x="565" y="253"/>
                  </a:lnTo>
                  <a:lnTo>
                    <a:pt x="537" y="80"/>
                  </a:lnTo>
                  <a:lnTo>
                    <a:pt x="515" y="86"/>
                  </a:lnTo>
                  <a:lnTo>
                    <a:pt x="537" y="247"/>
                  </a:lnTo>
                  <a:lnTo>
                    <a:pt x="537" y="265"/>
                  </a:lnTo>
                  <a:lnTo>
                    <a:pt x="444" y="265"/>
                  </a:lnTo>
                  <a:lnTo>
                    <a:pt x="439" y="247"/>
                  </a:lnTo>
                  <a:lnTo>
                    <a:pt x="526" y="247"/>
                  </a:lnTo>
                  <a:lnTo>
                    <a:pt x="504" y="86"/>
                  </a:lnTo>
                  <a:lnTo>
                    <a:pt x="428" y="103"/>
                  </a:lnTo>
                  <a:lnTo>
                    <a:pt x="439" y="247"/>
                  </a:lnTo>
                  <a:lnTo>
                    <a:pt x="444" y="265"/>
                  </a:lnTo>
                  <a:lnTo>
                    <a:pt x="44" y="241"/>
                  </a:lnTo>
                  <a:lnTo>
                    <a:pt x="11" y="230"/>
                  </a:lnTo>
                  <a:lnTo>
                    <a:pt x="0" y="195"/>
                  </a:lnTo>
                  <a:lnTo>
                    <a:pt x="0" y="34"/>
                  </a:lnTo>
                  <a:lnTo>
                    <a:pt x="6" y="23"/>
                  </a:lnTo>
                  <a:lnTo>
                    <a:pt x="6" y="17"/>
                  </a:lnTo>
                  <a:lnTo>
                    <a:pt x="11" y="5"/>
                  </a:lnTo>
                  <a:lnTo>
                    <a:pt x="28" y="0"/>
                  </a:lnTo>
                  <a:lnTo>
                    <a:pt x="192" y="11"/>
                  </a:lnTo>
                  <a:lnTo>
                    <a:pt x="192" y="126"/>
                  </a:lnTo>
                  <a:lnTo>
                    <a:pt x="50" y="109"/>
                  </a:lnTo>
                  <a:lnTo>
                    <a:pt x="44" y="149"/>
                  </a:lnTo>
                  <a:lnTo>
                    <a:pt x="77" y="149"/>
                  </a:lnTo>
                  <a:lnTo>
                    <a:pt x="77" y="172"/>
                  </a:lnTo>
                  <a:lnTo>
                    <a:pt x="110" y="190"/>
                  </a:lnTo>
                  <a:lnTo>
                    <a:pt x="115" y="190"/>
                  </a:lnTo>
                  <a:lnTo>
                    <a:pt x="121" y="190"/>
                  </a:lnTo>
                  <a:lnTo>
                    <a:pt x="132" y="195"/>
                  </a:lnTo>
                  <a:lnTo>
                    <a:pt x="132" y="201"/>
                  </a:lnTo>
                  <a:lnTo>
                    <a:pt x="132" y="207"/>
                  </a:lnTo>
                  <a:lnTo>
                    <a:pt x="126" y="207"/>
                  </a:lnTo>
                  <a:lnTo>
                    <a:pt x="121" y="213"/>
                  </a:lnTo>
                  <a:lnTo>
                    <a:pt x="121" y="224"/>
                  </a:lnTo>
                  <a:lnTo>
                    <a:pt x="192" y="224"/>
                  </a:lnTo>
                  <a:lnTo>
                    <a:pt x="263" y="224"/>
                  </a:lnTo>
                  <a:lnTo>
                    <a:pt x="285" y="184"/>
                  </a:lnTo>
                  <a:lnTo>
                    <a:pt x="296" y="172"/>
                  </a:lnTo>
                  <a:lnTo>
                    <a:pt x="302" y="161"/>
                  </a:lnTo>
                  <a:lnTo>
                    <a:pt x="302" y="149"/>
                  </a:lnTo>
                  <a:lnTo>
                    <a:pt x="307" y="138"/>
                  </a:lnTo>
                  <a:lnTo>
                    <a:pt x="307" y="126"/>
                  </a:lnTo>
                  <a:lnTo>
                    <a:pt x="192" y="126"/>
                  </a:lnTo>
                  <a:lnTo>
                    <a:pt x="192" y="11"/>
                  </a:lnTo>
                  <a:lnTo>
                    <a:pt x="499" y="34"/>
                  </a:lnTo>
                  <a:lnTo>
                    <a:pt x="515" y="40"/>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76" name="Freeform 48"/>
            <p:cNvSpPr>
              <a:spLocks/>
            </p:cNvSpPr>
            <p:nvPr/>
          </p:nvSpPr>
          <p:spPr bwMode="auto">
            <a:xfrm>
              <a:off x="3582" y="2664"/>
              <a:ext cx="149" cy="116"/>
            </a:xfrm>
            <a:custGeom>
              <a:avLst/>
              <a:gdLst/>
              <a:ahLst/>
              <a:cxnLst>
                <a:cxn ang="0">
                  <a:pos x="148" y="17"/>
                </a:cxn>
                <a:cxn ang="0">
                  <a:pos x="6" y="0"/>
                </a:cxn>
                <a:cxn ang="0">
                  <a:pos x="0" y="40"/>
                </a:cxn>
                <a:cxn ang="0">
                  <a:pos x="33" y="40"/>
                </a:cxn>
                <a:cxn ang="0">
                  <a:pos x="33" y="63"/>
                </a:cxn>
                <a:cxn ang="0">
                  <a:pos x="66" y="81"/>
                </a:cxn>
                <a:cxn ang="0">
                  <a:pos x="71" y="81"/>
                </a:cxn>
                <a:cxn ang="0">
                  <a:pos x="77" y="81"/>
                </a:cxn>
                <a:cxn ang="0">
                  <a:pos x="77" y="81"/>
                </a:cxn>
                <a:cxn ang="0">
                  <a:pos x="88" y="86"/>
                </a:cxn>
                <a:cxn ang="0">
                  <a:pos x="88" y="92"/>
                </a:cxn>
                <a:cxn ang="0">
                  <a:pos x="88" y="98"/>
                </a:cxn>
                <a:cxn ang="0">
                  <a:pos x="82" y="98"/>
                </a:cxn>
                <a:cxn ang="0">
                  <a:pos x="77" y="104"/>
                </a:cxn>
                <a:cxn ang="0">
                  <a:pos x="77" y="115"/>
                </a:cxn>
                <a:cxn ang="0">
                  <a:pos x="148" y="115"/>
                </a:cxn>
                <a:cxn ang="0">
                  <a:pos x="148" y="17"/>
                </a:cxn>
                <a:cxn ang="0">
                  <a:pos x="148" y="17"/>
                </a:cxn>
              </a:cxnLst>
              <a:rect l="0" t="0" r="r" b="b"/>
              <a:pathLst>
                <a:path w="149" h="116">
                  <a:moveTo>
                    <a:pt x="148" y="17"/>
                  </a:moveTo>
                  <a:lnTo>
                    <a:pt x="6" y="0"/>
                  </a:lnTo>
                  <a:lnTo>
                    <a:pt x="0" y="40"/>
                  </a:lnTo>
                  <a:lnTo>
                    <a:pt x="33" y="40"/>
                  </a:lnTo>
                  <a:lnTo>
                    <a:pt x="33" y="63"/>
                  </a:lnTo>
                  <a:lnTo>
                    <a:pt x="66" y="81"/>
                  </a:lnTo>
                  <a:lnTo>
                    <a:pt x="71" y="81"/>
                  </a:lnTo>
                  <a:lnTo>
                    <a:pt x="77" y="81"/>
                  </a:lnTo>
                  <a:lnTo>
                    <a:pt x="88" y="86"/>
                  </a:lnTo>
                  <a:lnTo>
                    <a:pt x="88" y="92"/>
                  </a:lnTo>
                  <a:lnTo>
                    <a:pt x="88" y="98"/>
                  </a:lnTo>
                  <a:lnTo>
                    <a:pt x="82" y="98"/>
                  </a:lnTo>
                  <a:lnTo>
                    <a:pt x="77" y="104"/>
                  </a:lnTo>
                  <a:lnTo>
                    <a:pt x="77" y="115"/>
                  </a:lnTo>
                  <a:lnTo>
                    <a:pt x="148" y="115"/>
                  </a:lnTo>
                  <a:lnTo>
                    <a:pt x="148" y="17"/>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77" name="Freeform 49"/>
            <p:cNvSpPr>
              <a:spLocks/>
            </p:cNvSpPr>
            <p:nvPr/>
          </p:nvSpPr>
          <p:spPr bwMode="auto">
            <a:xfrm>
              <a:off x="3730" y="2681"/>
              <a:ext cx="116" cy="99"/>
            </a:xfrm>
            <a:custGeom>
              <a:avLst/>
              <a:gdLst/>
              <a:ahLst/>
              <a:cxnLst>
                <a:cxn ang="0">
                  <a:pos x="0" y="0"/>
                </a:cxn>
                <a:cxn ang="0">
                  <a:pos x="115" y="0"/>
                </a:cxn>
                <a:cxn ang="0">
                  <a:pos x="115" y="18"/>
                </a:cxn>
                <a:cxn ang="0">
                  <a:pos x="110" y="29"/>
                </a:cxn>
                <a:cxn ang="0">
                  <a:pos x="110" y="41"/>
                </a:cxn>
                <a:cxn ang="0">
                  <a:pos x="104" y="46"/>
                </a:cxn>
                <a:cxn ang="0">
                  <a:pos x="99" y="52"/>
                </a:cxn>
                <a:cxn ang="0">
                  <a:pos x="93" y="58"/>
                </a:cxn>
                <a:cxn ang="0">
                  <a:pos x="71" y="98"/>
                </a:cxn>
                <a:cxn ang="0">
                  <a:pos x="0" y="98"/>
                </a:cxn>
                <a:cxn ang="0">
                  <a:pos x="0" y="0"/>
                </a:cxn>
                <a:cxn ang="0">
                  <a:pos x="0" y="0"/>
                </a:cxn>
              </a:cxnLst>
              <a:rect l="0" t="0" r="r" b="b"/>
              <a:pathLst>
                <a:path w="116" h="99">
                  <a:moveTo>
                    <a:pt x="0" y="0"/>
                  </a:moveTo>
                  <a:lnTo>
                    <a:pt x="115" y="0"/>
                  </a:lnTo>
                  <a:lnTo>
                    <a:pt x="115" y="18"/>
                  </a:lnTo>
                  <a:lnTo>
                    <a:pt x="110" y="29"/>
                  </a:lnTo>
                  <a:lnTo>
                    <a:pt x="110" y="41"/>
                  </a:lnTo>
                  <a:lnTo>
                    <a:pt x="104" y="46"/>
                  </a:lnTo>
                  <a:lnTo>
                    <a:pt x="99" y="52"/>
                  </a:lnTo>
                  <a:lnTo>
                    <a:pt x="93" y="58"/>
                  </a:lnTo>
                  <a:lnTo>
                    <a:pt x="71" y="98"/>
                  </a:lnTo>
                  <a:lnTo>
                    <a:pt x="0" y="98"/>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78" name="Freeform 50"/>
            <p:cNvSpPr>
              <a:spLocks/>
            </p:cNvSpPr>
            <p:nvPr/>
          </p:nvSpPr>
          <p:spPr bwMode="auto">
            <a:xfrm>
              <a:off x="4053" y="2635"/>
              <a:ext cx="51" cy="174"/>
            </a:xfrm>
            <a:custGeom>
              <a:avLst/>
              <a:gdLst/>
              <a:ahLst/>
              <a:cxnLst>
                <a:cxn ang="0">
                  <a:pos x="50" y="173"/>
                </a:cxn>
                <a:cxn ang="0">
                  <a:pos x="22" y="0"/>
                </a:cxn>
                <a:cxn ang="0">
                  <a:pos x="0" y="6"/>
                </a:cxn>
                <a:cxn ang="0">
                  <a:pos x="22" y="167"/>
                </a:cxn>
                <a:cxn ang="0">
                  <a:pos x="50" y="173"/>
                </a:cxn>
                <a:cxn ang="0">
                  <a:pos x="50" y="173"/>
                </a:cxn>
              </a:cxnLst>
              <a:rect l="0" t="0" r="r" b="b"/>
              <a:pathLst>
                <a:path w="51" h="174">
                  <a:moveTo>
                    <a:pt x="50" y="173"/>
                  </a:moveTo>
                  <a:lnTo>
                    <a:pt x="22" y="0"/>
                  </a:lnTo>
                  <a:lnTo>
                    <a:pt x="0" y="6"/>
                  </a:lnTo>
                  <a:lnTo>
                    <a:pt x="22" y="167"/>
                  </a:lnTo>
                  <a:lnTo>
                    <a:pt x="50" y="17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79" name="Freeform 51"/>
            <p:cNvSpPr>
              <a:spLocks/>
            </p:cNvSpPr>
            <p:nvPr/>
          </p:nvSpPr>
          <p:spPr bwMode="auto">
            <a:xfrm>
              <a:off x="3418" y="2601"/>
              <a:ext cx="67" cy="173"/>
            </a:xfrm>
            <a:custGeom>
              <a:avLst/>
              <a:gdLst/>
              <a:ahLst/>
              <a:cxnLst>
                <a:cxn ang="0">
                  <a:pos x="0" y="172"/>
                </a:cxn>
                <a:cxn ang="0">
                  <a:pos x="0" y="0"/>
                </a:cxn>
                <a:cxn ang="0">
                  <a:pos x="60" y="0"/>
                </a:cxn>
                <a:cxn ang="0">
                  <a:pos x="66" y="5"/>
                </a:cxn>
                <a:cxn ang="0">
                  <a:pos x="66" y="172"/>
                </a:cxn>
                <a:cxn ang="0">
                  <a:pos x="0" y="172"/>
                </a:cxn>
                <a:cxn ang="0">
                  <a:pos x="0" y="172"/>
                </a:cxn>
              </a:cxnLst>
              <a:rect l="0" t="0" r="r" b="b"/>
              <a:pathLst>
                <a:path w="67" h="173">
                  <a:moveTo>
                    <a:pt x="0" y="172"/>
                  </a:moveTo>
                  <a:lnTo>
                    <a:pt x="0" y="0"/>
                  </a:lnTo>
                  <a:lnTo>
                    <a:pt x="60" y="0"/>
                  </a:lnTo>
                  <a:lnTo>
                    <a:pt x="66" y="5"/>
                  </a:lnTo>
                  <a:lnTo>
                    <a:pt x="66" y="172"/>
                  </a:lnTo>
                  <a:lnTo>
                    <a:pt x="0" y="172"/>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0" name="Freeform 52"/>
            <p:cNvSpPr>
              <a:spLocks/>
            </p:cNvSpPr>
            <p:nvPr/>
          </p:nvSpPr>
          <p:spPr bwMode="auto">
            <a:xfrm>
              <a:off x="3451" y="2583"/>
              <a:ext cx="67" cy="203"/>
            </a:xfrm>
            <a:custGeom>
              <a:avLst/>
              <a:gdLst/>
              <a:ahLst/>
              <a:cxnLst>
                <a:cxn ang="0">
                  <a:pos x="33" y="23"/>
                </a:cxn>
                <a:cxn ang="0">
                  <a:pos x="27" y="18"/>
                </a:cxn>
                <a:cxn ang="0">
                  <a:pos x="66" y="0"/>
                </a:cxn>
                <a:cxn ang="0">
                  <a:pos x="66" y="190"/>
                </a:cxn>
                <a:cxn ang="0">
                  <a:pos x="0" y="202"/>
                </a:cxn>
                <a:cxn ang="0">
                  <a:pos x="0" y="190"/>
                </a:cxn>
                <a:cxn ang="0">
                  <a:pos x="33" y="190"/>
                </a:cxn>
                <a:cxn ang="0">
                  <a:pos x="33" y="23"/>
                </a:cxn>
                <a:cxn ang="0">
                  <a:pos x="33" y="23"/>
                </a:cxn>
              </a:cxnLst>
              <a:rect l="0" t="0" r="r" b="b"/>
              <a:pathLst>
                <a:path w="67" h="203">
                  <a:moveTo>
                    <a:pt x="33" y="23"/>
                  </a:moveTo>
                  <a:lnTo>
                    <a:pt x="27" y="18"/>
                  </a:lnTo>
                  <a:lnTo>
                    <a:pt x="66" y="0"/>
                  </a:lnTo>
                  <a:lnTo>
                    <a:pt x="66" y="190"/>
                  </a:lnTo>
                  <a:lnTo>
                    <a:pt x="0" y="202"/>
                  </a:lnTo>
                  <a:lnTo>
                    <a:pt x="0" y="190"/>
                  </a:lnTo>
                  <a:lnTo>
                    <a:pt x="33" y="190"/>
                  </a:lnTo>
                  <a:lnTo>
                    <a:pt x="33" y="2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81" name="Freeform 53"/>
            <p:cNvSpPr>
              <a:spLocks/>
            </p:cNvSpPr>
            <p:nvPr/>
          </p:nvSpPr>
          <p:spPr bwMode="auto">
            <a:xfrm>
              <a:off x="3445" y="2773"/>
              <a:ext cx="56" cy="30"/>
            </a:xfrm>
            <a:custGeom>
              <a:avLst/>
              <a:gdLst/>
              <a:ahLst/>
              <a:cxnLst>
                <a:cxn ang="0">
                  <a:pos x="0" y="0"/>
                </a:cxn>
                <a:cxn ang="0">
                  <a:pos x="0" y="12"/>
                </a:cxn>
                <a:cxn ang="0">
                  <a:pos x="0" y="23"/>
                </a:cxn>
                <a:cxn ang="0">
                  <a:pos x="0" y="23"/>
                </a:cxn>
                <a:cxn ang="0">
                  <a:pos x="0" y="23"/>
                </a:cxn>
                <a:cxn ang="0">
                  <a:pos x="6" y="29"/>
                </a:cxn>
                <a:cxn ang="0">
                  <a:pos x="11" y="29"/>
                </a:cxn>
                <a:cxn ang="0">
                  <a:pos x="55" y="29"/>
                </a:cxn>
                <a:cxn ang="0">
                  <a:pos x="55" y="23"/>
                </a:cxn>
                <a:cxn ang="0">
                  <a:pos x="6" y="23"/>
                </a:cxn>
                <a:cxn ang="0">
                  <a:pos x="6" y="12"/>
                </a:cxn>
                <a:cxn ang="0">
                  <a:pos x="6" y="0"/>
                </a:cxn>
                <a:cxn ang="0">
                  <a:pos x="0" y="0"/>
                </a:cxn>
                <a:cxn ang="0">
                  <a:pos x="0" y="0"/>
                </a:cxn>
              </a:cxnLst>
              <a:rect l="0" t="0" r="r" b="b"/>
              <a:pathLst>
                <a:path w="56" h="30">
                  <a:moveTo>
                    <a:pt x="0" y="0"/>
                  </a:moveTo>
                  <a:lnTo>
                    <a:pt x="0" y="12"/>
                  </a:lnTo>
                  <a:lnTo>
                    <a:pt x="0" y="23"/>
                  </a:lnTo>
                  <a:lnTo>
                    <a:pt x="6" y="29"/>
                  </a:lnTo>
                  <a:lnTo>
                    <a:pt x="11" y="29"/>
                  </a:lnTo>
                  <a:lnTo>
                    <a:pt x="55" y="29"/>
                  </a:lnTo>
                  <a:lnTo>
                    <a:pt x="55" y="23"/>
                  </a:lnTo>
                  <a:lnTo>
                    <a:pt x="6" y="23"/>
                  </a:lnTo>
                  <a:lnTo>
                    <a:pt x="6" y="12"/>
                  </a:lnTo>
                  <a:lnTo>
                    <a:pt x="6" y="0"/>
                  </a:lnTo>
                  <a:lnTo>
                    <a:pt x="0"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2" name="Freeform 54"/>
            <p:cNvSpPr>
              <a:spLocks/>
            </p:cNvSpPr>
            <p:nvPr/>
          </p:nvSpPr>
          <p:spPr bwMode="auto">
            <a:xfrm>
              <a:off x="3445" y="2566"/>
              <a:ext cx="73" cy="36"/>
            </a:xfrm>
            <a:custGeom>
              <a:avLst/>
              <a:gdLst/>
              <a:ahLst/>
              <a:cxnLst>
                <a:cxn ang="0">
                  <a:pos x="0" y="35"/>
                </a:cxn>
                <a:cxn ang="0">
                  <a:pos x="0" y="12"/>
                </a:cxn>
                <a:cxn ang="0">
                  <a:pos x="0" y="12"/>
                </a:cxn>
                <a:cxn ang="0">
                  <a:pos x="0" y="6"/>
                </a:cxn>
                <a:cxn ang="0">
                  <a:pos x="6" y="0"/>
                </a:cxn>
                <a:cxn ang="0">
                  <a:pos x="11" y="0"/>
                </a:cxn>
                <a:cxn ang="0">
                  <a:pos x="72" y="6"/>
                </a:cxn>
                <a:cxn ang="0">
                  <a:pos x="72" y="12"/>
                </a:cxn>
                <a:cxn ang="0">
                  <a:pos x="6" y="12"/>
                </a:cxn>
                <a:cxn ang="0">
                  <a:pos x="6" y="35"/>
                </a:cxn>
                <a:cxn ang="0">
                  <a:pos x="0" y="35"/>
                </a:cxn>
                <a:cxn ang="0">
                  <a:pos x="0" y="35"/>
                </a:cxn>
              </a:cxnLst>
              <a:rect l="0" t="0" r="r" b="b"/>
              <a:pathLst>
                <a:path w="73" h="36">
                  <a:moveTo>
                    <a:pt x="0" y="35"/>
                  </a:moveTo>
                  <a:lnTo>
                    <a:pt x="0" y="12"/>
                  </a:lnTo>
                  <a:lnTo>
                    <a:pt x="0" y="6"/>
                  </a:lnTo>
                  <a:lnTo>
                    <a:pt x="6" y="0"/>
                  </a:lnTo>
                  <a:lnTo>
                    <a:pt x="11" y="0"/>
                  </a:lnTo>
                  <a:lnTo>
                    <a:pt x="72" y="6"/>
                  </a:lnTo>
                  <a:lnTo>
                    <a:pt x="72" y="12"/>
                  </a:lnTo>
                  <a:lnTo>
                    <a:pt x="6" y="12"/>
                  </a:lnTo>
                  <a:lnTo>
                    <a:pt x="6" y="35"/>
                  </a:lnTo>
                  <a:lnTo>
                    <a:pt x="0" y="35"/>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3" name="Freeform 55"/>
            <p:cNvSpPr>
              <a:spLocks/>
            </p:cNvSpPr>
            <p:nvPr/>
          </p:nvSpPr>
          <p:spPr bwMode="auto">
            <a:xfrm>
              <a:off x="4097" y="2624"/>
              <a:ext cx="51" cy="24"/>
            </a:xfrm>
            <a:custGeom>
              <a:avLst/>
              <a:gdLst/>
              <a:ahLst/>
              <a:cxnLst>
                <a:cxn ang="0">
                  <a:pos x="0" y="0"/>
                </a:cxn>
                <a:cxn ang="0">
                  <a:pos x="44" y="0"/>
                </a:cxn>
                <a:cxn ang="0">
                  <a:pos x="50" y="11"/>
                </a:cxn>
                <a:cxn ang="0">
                  <a:pos x="50" y="23"/>
                </a:cxn>
                <a:cxn ang="0">
                  <a:pos x="44" y="23"/>
                </a:cxn>
                <a:cxn ang="0">
                  <a:pos x="44" y="11"/>
                </a:cxn>
                <a:cxn ang="0">
                  <a:pos x="0" y="11"/>
                </a:cxn>
                <a:cxn ang="0">
                  <a:pos x="0" y="0"/>
                </a:cxn>
                <a:cxn ang="0">
                  <a:pos x="0" y="0"/>
                </a:cxn>
              </a:cxnLst>
              <a:rect l="0" t="0" r="r" b="b"/>
              <a:pathLst>
                <a:path w="51" h="24">
                  <a:moveTo>
                    <a:pt x="0" y="0"/>
                  </a:moveTo>
                  <a:lnTo>
                    <a:pt x="44" y="0"/>
                  </a:lnTo>
                  <a:lnTo>
                    <a:pt x="50" y="11"/>
                  </a:lnTo>
                  <a:lnTo>
                    <a:pt x="50" y="23"/>
                  </a:lnTo>
                  <a:lnTo>
                    <a:pt x="44" y="23"/>
                  </a:lnTo>
                  <a:lnTo>
                    <a:pt x="44" y="11"/>
                  </a:lnTo>
                  <a:lnTo>
                    <a:pt x="0" y="11"/>
                  </a:lnTo>
                  <a:lnTo>
                    <a:pt x="0"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4" name="Freeform 56"/>
            <p:cNvSpPr>
              <a:spLocks/>
            </p:cNvSpPr>
            <p:nvPr/>
          </p:nvSpPr>
          <p:spPr bwMode="auto">
            <a:xfrm>
              <a:off x="4119" y="2641"/>
              <a:ext cx="34" cy="168"/>
            </a:xfrm>
            <a:custGeom>
              <a:avLst/>
              <a:gdLst/>
              <a:ahLst/>
              <a:cxnLst>
                <a:cxn ang="0">
                  <a:pos x="28" y="6"/>
                </a:cxn>
                <a:cxn ang="0">
                  <a:pos x="33" y="6"/>
                </a:cxn>
                <a:cxn ang="0">
                  <a:pos x="33" y="167"/>
                </a:cxn>
                <a:cxn ang="0">
                  <a:pos x="22" y="167"/>
                </a:cxn>
                <a:cxn ang="0">
                  <a:pos x="0" y="86"/>
                </a:cxn>
                <a:cxn ang="0">
                  <a:pos x="0" y="0"/>
                </a:cxn>
                <a:cxn ang="0">
                  <a:pos x="22" y="6"/>
                </a:cxn>
                <a:cxn ang="0">
                  <a:pos x="28" y="6"/>
                </a:cxn>
                <a:cxn ang="0">
                  <a:pos x="28" y="6"/>
                </a:cxn>
              </a:cxnLst>
              <a:rect l="0" t="0" r="r" b="b"/>
              <a:pathLst>
                <a:path w="34" h="168">
                  <a:moveTo>
                    <a:pt x="28" y="6"/>
                  </a:moveTo>
                  <a:lnTo>
                    <a:pt x="33" y="6"/>
                  </a:lnTo>
                  <a:lnTo>
                    <a:pt x="33" y="167"/>
                  </a:lnTo>
                  <a:lnTo>
                    <a:pt x="22" y="167"/>
                  </a:lnTo>
                  <a:lnTo>
                    <a:pt x="0" y="86"/>
                  </a:lnTo>
                  <a:lnTo>
                    <a:pt x="0" y="0"/>
                  </a:lnTo>
                  <a:lnTo>
                    <a:pt x="22" y="6"/>
                  </a:lnTo>
                  <a:lnTo>
                    <a:pt x="28" y="6"/>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85" name="Freeform 57"/>
            <p:cNvSpPr>
              <a:spLocks/>
            </p:cNvSpPr>
            <p:nvPr/>
          </p:nvSpPr>
          <p:spPr bwMode="auto">
            <a:xfrm>
              <a:off x="3347" y="2854"/>
              <a:ext cx="55" cy="151"/>
            </a:xfrm>
            <a:custGeom>
              <a:avLst/>
              <a:gdLst/>
              <a:ahLst/>
              <a:cxnLst>
                <a:cxn ang="0">
                  <a:pos x="54" y="0"/>
                </a:cxn>
                <a:cxn ang="0">
                  <a:pos x="16" y="150"/>
                </a:cxn>
                <a:cxn ang="0">
                  <a:pos x="0" y="150"/>
                </a:cxn>
                <a:cxn ang="0">
                  <a:pos x="0" y="12"/>
                </a:cxn>
                <a:cxn ang="0">
                  <a:pos x="54" y="0"/>
                </a:cxn>
                <a:cxn ang="0">
                  <a:pos x="54" y="0"/>
                </a:cxn>
              </a:cxnLst>
              <a:rect l="0" t="0" r="r" b="b"/>
              <a:pathLst>
                <a:path w="55" h="151">
                  <a:moveTo>
                    <a:pt x="54" y="0"/>
                  </a:moveTo>
                  <a:lnTo>
                    <a:pt x="16" y="150"/>
                  </a:lnTo>
                  <a:lnTo>
                    <a:pt x="0" y="150"/>
                  </a:lnTo>
                  <a:lnTo>
                    <a:pt x="0" y="12"/>
                  </a:lnTo>
                  <a:lnTo>
                    <a:pt x="54"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86" name="Freeform 58"/>
            <p:cNvSpPr>
              <a:spLocks/>
            </p:cNvSpPr>
            <p:nvPr/>
          </p:nvSpPr>
          <p:spPr bwMode="auto">
            <a:xfrm>
              <a:off x="3363" y="2848"/>
              <a:ext cx="56" cy="157"/>
            </a:xfrm>
            <a:custGeom>
              <a:avLst/>
              <a:gdLst/>
              <a:ahLst/>
              <a:cxnLst>
                <a:cxn ang="0">
                  <a:pos x="55" y="0"/>
                </a:cxn>
                <a:cxn ang="0">
                  <a:pos x="11" y="156"/>
                </a:cxn>
                <a:cxn ang="0">
                  <a:pos x="0" y="156"/>
                </a:cxn>
                <a:cxn ang="0">
                  <a:pos x="38" y="6"/>
                </a:cxn>
                <a:cxn ang="0">
                  <a:pos x="55" y="0"/>
                </a:cxn>
                <a:cxn ang="0">
                  <a:pos x="55" y="0"/>
                </a:cxn>
              </a:cxnLst>
              <a:rect l="0" t="0" r="r" b="b"/>
              <a:pathLst>
                <a:path w="56" h="157">
                  <a:moveTo>
                    <a:pt x="55" y="0"/>
                  </a:moveTo>
                  <a:lnTo>
                    <a:pt x="11" y="156"/>
                  </a:lnTo>
                  <a:lnTo>
                    <a:pt x="0" y="156"/>
                  </a:lnTo>
                  <a:lnTo>
                    <a:pt x="38" y="6"/>
                  </a:lnTo>
                  <a:lnTo>
                    <a:pt x="55" y="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87" name="Freeform 59"/>
            <p:cNvSpPr>
              <a:spLocks/>
            </p:cNvSpPr>
            <p:nvPr/>
          </p:nvSpPr>
          <p:spPr bwMode="auto">
            <a:xfrm>
              <a:off x="3374" y="2848"/>
              <a:ext cx="67" cy="157"/>
            </a:xfrm>
            <a:custGeom>
              <a:avLst/>
              <a:gdLst/>
              <a:ahLst/>
              <a:cxnLst>
                <a:cxn ang="0">
                  <a:pos x="66" y="0"/>
                </a:cxn>
                <a:cxn ang="0">
                  <a:pos x="22" y="156"/>
                </a:cxn>
                <a:cxn ang="0">
                  <a:pos x="0" y="156"/>
                </a:cxn>
                <a:cxn ang="0">
                  <a:pos x="44" y="0"/>
                </a:cxn>
                <a:cxn ang="0">
                  <a:pos x="66" y="0"/>
                </a:cxn>
                <a:cxn ang="0">
                  <a:pos x="66" y="0"/>
                </a:cxn>
              </a:cxnLst>
              <a:rect l="0" t="0" r="r" b="b"/>
              <a:pathLst>
                <a:path w="67" h="157">
                  <a:moveTo>
                    <a:pt x="66" y="0"/>
                  </a:moveTo>
                  <a:lnTo>
                    <a:pt x="22" y="156"/>
                  </a:lnTo>
                  <a:lnTo>
                    <a:pt x="0" y="156"/>
                  </a:lnTo>
                  <a:lnTo>
                    <a:pt x="44" y="0"/>
                  </a:lnTo>
                  <a:lnTo>
                    <a:pt x="66"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88" name="Freeform 60"/>
            <p:cNvSpPr>
              <a:spLocks/>
            </p:cNvSpPr>
            <p:nvPr/>
          </p:nvSpPr>
          <p:spPr bwMode="auto">
            <a:xfrm>
              <a:off x="3396" y="2843"/>
              <a:ext cx="89" cy="162"/>
            </a:xfrm>
            <a:custGeom>
              <a:avLst/>
              <a:gdLst/>
              <a:ahLst/>
              <a:cxnLst>
                <a:cxn ang="0">
                  <a:pos x="88" y="0"/>
                </a:cxn>
                <a:cxn ang="0">
                  <a:pos x="44" y="161"/>
                </a:cxn>
                <a:cxn ang="0">
                  <a:pos x="0" y="161"/>
                </a:cxn>
                <a:cxn ang="0">
                  <a:pos x="44" y="5"/>
                </a:cxn>
                <a:cxn ang="0">
                  <a:pos x="88" y="0"/>
                </a:cxn>
                <a:cxn ang="0">
                  <a:pos x="88" y="0"/>
                </a:cxn>
              </a:cxnLst>
              <a:rect l="0" t="0" r="r" b="b"/>
              <a:pathLst>
                <a:path w="89" h="162">
                  <a:moveTo>
                    <a:pt x="88" y="0"/>
                  </a:moveTo>
                  <a:lnTo>
                    <a:pt x="44" y="161"/>
                  </a:lnTo>
                  <a:lnTo>
                    <a:pt x="0" y="161"/>
                  </a:lnTo>
                  <a:lnTo>
                    <a:pt x="44" y="5"/>
                  </a:lnTo>
                  <a:lnTo>
                    <a:pt x="88" y="0"/>
                  </a:lnTo>
                  <a:close/>
                </a:path>
              </a:pathLst>
            </a:custGeom>
            <a:solidFill>
              <a:srgbClr val="444444"/>
            </a:solidFill>
            <a:ln w="3175" cap="flat">
              <a:solidFill>
                <a:srgbClr val="000000"/>
              </a:solidFill>
              <a:prstDash val="solid"/>
              <a:round/>
              <a:headEnd/>
              <a:tailEnd/>
            </a:ln>
            <a:effectLst/>
          </p:spPr>
          <p:txBody>
            <a:bodyPr wrap="none" anchor="ctr">
              <a:spAutoFit/>
            </a:bodyPr>
            <a:lstStyle/>
            <a:p>
              <a:endParaRPr lang="zh-CN" altLang="en-US"/>
            </a:p>
          </p:txBody>
        </p:sp>
        <p:sp>
          <p:nvSpPr>
            <p:cNvPr id="406589" name="Freeform 61"/>
            <p:cNvSpPr>
              <a:spLocks/>
            </p:cNvSpPr>
            <p:nvPr/>
          </p:nvSpPr>
          <p:spPr bwMode="auto">
            <a:xfrm>
              <a:off x="3440" y="2831"/>
              <a:ext cx="110" cy="174"/>
            </a:xfrm>
            <a:custGeom>
              <a:avLst/>
              <a:gdLst/>
              <a:ahLst/>
              <a:cxnLst>
                <a:cxn ang="0">
                  <a:pos x="109" y="0"/>
                </a:cxn>
                <a:cxn ang="0">
                  <a:pos x="66" y="167"/>
                </a:cxn>
                <a:cxn ang="0">
                  <a:pos x="0" y="173"/>
                </a:cxn>
                <a:cxn ang="0">
                  <a:pos x="44" y="12"/>
                </a:cxn>
                <a:cxn ang="0">
                  <a:pos x="109" y="0"/>
                </a:cxn>
                <a:cxn ang="0">
                  <a:pos x="109" y="0"/>
                </a:cxn>
              </a:cxnLst>
              <a:rect l="0" t="0" r="r" b="b"/>
              <a:pathLst>
                <a:path w="110" h="174">
                  <a:moveTo>
                    <a:pt x="109" y="0"/>
                  </a:moveTo>
                  <a:lnTo>
                    <a:pt x="66" y="167"/>
                  </a:lnTo>
                  <a:lnTo>
                    <a:pt x="0" y="173"/>
                  </a:lnTo>
                  <a:lnTo>
                    <a:pt x="44" y="12"/>
                  </a:lnTo>
                  <a:lnTo>
                    <a:pt x="109" y="0"/>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90" name="Freeform 62"/>
            <p:cNvSpPr>
              <a:spLocks/>
            </p:cNvSpPr>
            <p:nvPr/>
          </p:nvSpPr>
          <p:spPr bwMode="auto">
            <a:xfrm>
              <a:off x="3347" y="2825"/>
              <a:ext cx="795" cy="387"/>
            </a:xfrm>
            <a:custGeom>
              <a:avLst/>
              <a:gdLst/>
              <a:ahLst/>
              <a:cxnLst>
                <a:cxn ang="0">
                  <a:pos x="230" y="0"/>
                </a:cxn>
                <a:cxn ang="0">
                  <a:pos x="213" y="6"/>
                </a:cxn>
                <a:cxn ang="0">
                  <a:pos x="202" y="6"/>
                </a:cxn>
                <a:cxn ang="0">
                  <a:pos x="159" y="173"/>
                </a:cxn>
                <a:cxn ang="0">
                  <a:pos x="104" y="173"/>
                </a:cxn>
                <a:cxn ang="0">
                  <a:pos x="49" y="179"/>
                </a:cxn>
                <a:cxn ang="0">
                  <a:pos x="27" y="179"/>
                </a:cxn>
                <a:cxn ang="0">
                  <a:pos x="16" y="179"/>
                </a:cxn>
                <a:cxn ang="0">
                  <a:pos x="0" y="179"/>
                </a:cxn>
                <a:cxn ang="0">
                  <a:pos x="0" y="225"/>
                </a:cxn>
                <a:cxn ang="0">
                  <a:pos x="153" y="219"/>
                </a:cxn>
                <a:cxn ang="0">
                  <a:pos x="191" y="386"/>
                </a:cxn>
                <a:cxn ang="0">
                  <a:pos x="208" y="386"/>
                </a:cxn>
                <a:cxn ang="0">
                  <a:pos x="208" y="317"/>
                </a:cxn>
                <a:cxn ang="0">
                  <a:pos x="794" y="317"/>
                </a:cxn>
                <a:cxn ang="0">
                  <a:pos x="794" y="29"/>
                </a:cxn>
                <a:cxn ang="0">
                  <a:pos x="246" y="6"/>
                </a:cxn>
                <a:cxn ang="0">
                  <a:pos x="235" y="0"/>
                </a:cxn>
                <a:cxn ang="0">
                  <a:pos x="230" y="0"/>
                </a:cxn>
                <a:cxn ang="0">
                  <a:pos x="230" y="0"/>
                </a:cxn>
              </a:cxnLst>
              <a:rect l="0" t="0" r="r" b="b"/>
              <a:pathLst>
                <a:path w="795" h="387">
                  <a:moveTo>
                    <a:pt x="230" y="0"/>
                  </a:moveTo>
                  <a:lnTo>
                    <a:pt x="213" y="6"/>
                  </a:lnTo>
                  <a:lnTo>
                    <a:pt x="202" y="6"/>
                  </a:lnTo>
                  <a:lnTo>
                    <a:pt x="159" y="173"/>
                  </a:lnTo>
                  <a:lnTo>
                    <a:pt x="104" y="173"/>
                  </a:lnTo>
                  <a:lnTo>
                    <a:pt x="49" y="179"/>
                  </a:lnTo>
                  <a:lnTo>
                    <a:pt x="27" y="179"/>
                  </a:lnTo>
                  <a:lnTo>
                    <a:pt x="16" y="179"/>
                  </a:lnTo>
                  <a:lnTo>
                    <a:pt x="0" y="179"/>
                  </a:lnTo>
                  <a:lnTo>
                    <a:pt x="0" y="225"/>
                  </a:lnTo>
                  <a:lnTo>
                    <a:pt x="153" y="219"/>
                  </a:lnTo>
                  <a:lnTo>
                    <a:pt x="191" y="386"/>
                  </a:lnTo>
                  <a:lnTo>
                    <a:pt x="208" y="386"/>
                  </a:lnTo>
                  <a:lnTo>
                    <a:pt x="208" y="317"/>
                  </a:lnTo>
                  <a:lnTo>
                    <a:pt x="794" y="317"/>
                  </a:lnTo>
                  <a:lnTo>
                    <a:pt x="794" y="29"/>
                  </a:lnTo>
                  <a:lnTo>
                    <a:pt x="246" y="6"/>
                  </a:lnTo>
                  <a:lnTo>
                    <a:pt x="235" y="0"/>
                  </a:lnTo>
                  <a:lnTo>
                    <a:pt x="230"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91" name="Freeform 63"/>
            <p:cNvSpPr>
              <a:spLocks/>
            </p:cNvSpPr>
            <p:nvPr/>
          </p:nvSpPr>
          <p:spPr bwMode="auto">
            <a:xfrm>
              <a:off x="3555" y="3142"/>
              <a:ext cx="587" cy="134"/>
            </a:xfrm>
            <a:custGeom>
              <a:avLst/>
              <a:gdLst/>
              <a:ahLst/>
              <a:cxnLst>
                <a:cxn ang="0">
                  <a:pos x="0" y="0"/>
                </a:cxn>
                <a:cxn ang="0">
                  <a:pos x="0" y="69"/>
                </a:cxn>
                <a:cxn ang="0">
                  <a:pos x="27" y="98"/>
                </a:cxn>
                <a:cxn ang="0">
                  <a:pos x="60" y="133"/>
                </a:cxn>
                <a:cxn ang="0">
                  <a:pos x="279" y="127"/>
                </a:cxn>
                <a:cxn ang="0">
                  <a:pos x="498" y="121"/>
                </a:cxn>
                <a:cxn ang="0">
                  <a:pos x="537" y="115"/>
                </a:cxn>
                <a:cxn ang="0">
                  <a:pos x="586" y="69"/>
                </a:cxn>
                <a:cxn ang="0">
                  <a:pos x="586" y="0"/>
                </a:cxn>
                <a:cxn ang="0">
                  <a:pos x="0" y="0"/>
                </a:cxn>
                <a:cxn ang="0">
                  <a:pos x="0" y="0"/>
                </a:cxn>
              </a:cxnLst>
              <a:rect l="0" t="0" r="r" b="b"/>
              <a:pathLst>
                <a:path w="587" h="134">
                  <a:moveTo>
                    <a:pt x="0" y="0"/>
                  </a:moveTo>
                  <a:lnTo>
                    <a:pt x="0" y="69"/>
                  </a:lnTo>
                  <a:lnTo>
                    <a:pt x="27" y="98"/>
                  </a:lnTo>
                  <a:lnTo>
                    <a:pt x="60" y="133"/>
                  </a:lnTo>
                  <a:lnTo>
                    <a:pt x="279" y="127"/>
                  </a:lnTo>
                  <a:lnTo>
                    <a:pt x="498" y="121"/>
                  </a:lnTo>
                  <a:lnTo>
                    <a:pt x="537" y="115"/>
                  </a:lnTo>
                  <a:lnTo>
                    <a:pt x="586" y="69"/>
                  </a:lnTo>
                  <a:lnTo>
                    <a:pt x="586" y="0"/>
                  </a:lnTo>
                  <a:lnTo>
                    <a:pt x="0" y="0"/>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92" name="Freeform 64"/>
            <p:cNvSpPr>
              <a:spLocks/>
            </p:cNvSpPr>
            <p:nvPr/>
          </p:nvSpPr>
          <p:spPr bwMode="auto">
            <a:xfrm>
              <a:off x="3596" y="3010"/>
              <a:ext cx="535" cy="116"/>
            </a:xfrm>
            <a:custGeom>
              <a:avLst/>
              <a:gdLst/>
              <a:ahLst/>
              <a:cxnLst>
                <a:cxn ang="0">
                  <a:pos x="518" y="0"/>
                </a:cxn>
                <a:cxn ang="0">
                  <a:pos x="530" y="16"/>
                </a:cxn>
                <a:cxn ang="0">
                  <a:pos x="534" y="50"/>
                </a:cxn>
                <a:cxn ang="0">
                  <a:pos x="534" y="86"/>
                </a:cxn>
                <a:cxn ang="0">
                  <a:pos x="526" y="104"/>
                </a:cxn>
                <a:cxn ang="0">
                  <a:pos x="507" y="115"/>
                </a:cxn>
                <a:cxn ang="0">
                  <a:pos x="16" y="114"/>
                </a:cxn>
                <a:cxn ang="0">
                  <a:pos x="4" y="94"/>
                </a:cxn>
                <a:cxn ang="0">
                  <a:pos x="0" y="66"/>
                </a:cxn>
                <a:cxn ang="0">
                  <a:pos x="0" y="36"/>
                </a:cxn>
                <a:cxn ang="0">
                  <a:pos x="10" y="14"/>
                </a:cxn>
                <a:cxn ang="0">
                  <a:pos x="23" y="2"/>
                </a:cxn>
                <a:cxn ang="0">
                  <a:pos x="518" y="0"/>
                </a:cxn>
              </a:cxnLst>
              <a:rect l="0" t="0" r="r" b="b"/>
              <a:pathLst>
                <a:path w="535" h="116">
                  <a:moveTo>
                    <a:pt x="518" y="0"/>
                  </a:moveTo>
                  <a:lnTo>
                    <a:pt x="530" y="16"/>
                  </a:lnTo>
                  <a:lnTo>
                    <a:pt x="534" y="50"/>
                  </a:lnTo>
                  <a:lnTo>
                    <a:pt x="534" y="86"/>
                  </a:lnTo>
                  <a:lnTo>
                    <a:pt x="526" y="104"/>
                  </a:lnTo>
                  <a:lnTo>
                    <a:pt x="507" y="115"/>
                  </a:lnTo>
                  <a:lnTo>
                    <a:pt x="16" y="114"/>
                  </a:lnTo>
                  <a:lnTo>
                    <a:pt x="4" y="94"/>
                  </a:lnTo>
                  <a:lnTo>
                    <a:pt x="0" y="66"/>
                  </a:lnTo>
                  <a:lnTo>
                    <a:pt x="0" y="36"/>
                  </a:lnTo>
                  <a:lnTo>
                    <a:pt x="10" y="14"/>
                  </a:lnTo>
                  <a:lnTo>
                    <a:pt x="23" y="2"/>
                  </a:lnTo>
                  <a:lnTo>
                    <a:pt x="518" y="0"/>
                  </a:lnTo>
                  <a:close/>
                </a:path>
              </a:pathLst>
            </a:custGeom>
            <a:solidFill>
              <a:srgbClr val="EEEEEE"/>
            </a:solidFill>
            <a:ln w="3175" cap="flat">
              <a:solidFill>
                <a:srgbClr val="000000"/>
              </a:solidFill>
              <a:prstDash val="solid"/>
              <a:round/>
              <a:headEnd/>
              <a:tailEnd/>
            </a:ln>
            <a:effectLst/>
          </p:spPr>
          <p:txBody>
            <a:bodyPr anchor="ctr">
              <a:spAutoFit/>
            </a:bodyPr>
            <a:lstStyle/>
            <a:p>
              <a:endParaRPr lang="zh-CN" altLang="en-US"/>
            </a:p>
          </p:txBody>
        </p:sp>
        <p:sp>
          <p:nvSpPr>
            <p:cNvPr id="406593" name="Freeform 65"/>
            <p:cNvSpPr>
              <a:spLocks/>
            </p:cNvSpPr>
            <p:nvPr/>
          </p:nvSpPr>
          <p:spPr bwMode="auto">
            <a:xfrm>
              <a:off x="3582" y="3188"/>
              <a:ext cx="29" cy="24"/>
            </a:xfrm>
            <a:custGeom>
              <a:avLst/>
              <a:gdLst/>
              <a:ahLst/>
              <a:cxnLst>
                <a:cxn ang="0">
                  <a:pos x="28" y="12"/>
                </a:cxn>
                <a:cxn ang="0">
                  <a:pos x="22" y="0"/>
                </a:cxn>
                <a:cxn ang="0">
                  <a:pos x="17" y="0"/>
                </a:cxn>
                <a:cxn ang="0">
                  <a:pos x="11" y="0"/>
                </a:cxn>
                <a:cxn ang="0">
                  <a:pos x="11" y="0"/>
                </a:cxn>
                <a:cxn ang="0">
                  <a:pos x="6" y="0"/>
                </a:cxn>
                <a:cxn ang="0">
                  <a:pos x="0" y="12"/>
                </a:cxn>
                <a:cxn ang="0">
                  <a:pos x="6" y="17"/>
                </a:cxn>
                <a:cxn ang="0">
                  <a:pos x="11" y="23"/>
                </a:cxn>
                <a:cxn ang="0">
                  <a:pos x="11" y="23"/>
                </a:cxn>
                <a:cxn ang="0">
                  <a:pos x="17" y="23"/>
                </a:cxn>
                <a:cxn ang="0">
                  <a:pos x="22" y="17"/>
                </a:cxn>
                <a:cxn ang="0">
                  <a:pos x="28" y="12"/>
                </a:cxn>
                <a:cxn ang="0">
                  <a:pos x="28" y="12"/>
                </a:cxn>
                <a:cxn ang="0">
                  <a:pos x="28" y="12"/>
                </a:cxn>
                <a:cxn ang="0">
                  <a:pos x="28" y="12"/>
                </a:cxn>
              </a:cxnLst>
              <a:rect l="0" t="0" r="r" b="b"/>
              <a:pathLst>
                <a:path w="29" h="24">
                  <a:moveTo>
                    <a:pt x="28" y="12"/>
                  </a:moveTo>
                  <a:lnTo>
                    <a:pt x="22" y="0"/>
                  </a:lnTo>
                  <a:lnTo>
                    <a:pt x="17" y="0"/>
                  </a:lnTo>
                  <a:lnTo>
                    <a:pt x="11" y="0"/>
                  </a:lnTo>
                  <a:lnTo>
                    <a:pt x="6" y="0"/>
                  </a:lnTo>
                  <a:lnTo>
                    <a:pt x="0" y="12"/>
                  </a:lnTo>
                  <a:lnTo>
                    <a:pt x="6" y="17"/>
                  </a:lnTo>
                  <a:lnTo>
                    <a:pt x="11" y="23"/>
                  </a:lnTo>
                  <a:lnTo>
                    <a:pt x="17" y="23"/>
                  </a:lnTo>
                  <a:lnTo>
                    <a:pt x="22" y="17"/>
                  </a:lnTo>
                  <a:lnTo>
                    <a:pt x="28" y="12"/>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94" name="Freeform 66"/>
            <p:cNvSpPr>
              <a:spLocks/>
            </p:cNvSpPr>
            <p:nvPr/>
          </p:nvSpPr>
          <p:spPr bwMode="auto">
            <a:xfrm>
              <a:off x="3314" y="3044"/>
              <a:ext cx="280" cy="341"/>
            </a:xfrm>
            <a:custGeom>
              <a:avLst/>
              <a:gdLst/>
              <a:ahLst/>
              <a:cxnLst>
                <a:cxn ang="0">
                  <a:pos x="66" y="184"/>
                </a:cxn>
                <a:cxn ang="0">
                  <a:pos x="11" y="190"/>
                </a:cxn>
                <a:cxn ang="0">
                  <a:pos x="5" y="190"/>
                </a:cxn>
                <a:cxn ang="0">
                  <a:pos x="0" y="184"/>
                </a:cxn>
                <a:cxn ang="0">
                  <a:pos x="0" y="179"/>
                </a:cxn>
                <a:cxn ang="0">
                  <a:pos x="0" y="58"/>
                </a:cxn>
                <a:cxn ang="0">
                  <a:pos x="16" y="40"/>
                </a:cxn>
                <a:cxn ang="0">
                  <a:pos x="98" y="40"/>
                </a:cxn>
                <a:cxn ang="0">
                  <a:pos x="115" y="29"/>
                </a:cxn>
                <a:cxn ang="0">
                  <a:pos x="33" y="29"/>
                </a:cxn>
                <a:cxn ang="0">
                  <a:pos x="33" y="6"/>
                </a:cxn>
                <a:cxn ang="0">
                  <a:pos x="186" y="0"/>
                </a:cxn>
                <a:cxn ang="0">
                  <a:pos x="224" y="167"/>
                </a:cxn>
                <a:cxn ang="0">
                  <a:pos x="241" y="167"/>
                </a:cxn>
                <a:cxn ang="0">
                  <a:pos x="279" y="208"/>
                </a:cxn>
                <a:cxn ang="0">
                  <a:pos x="263" y="208"/>
                </a:cxn>
                <a:cxn ang="0">
                  <a:pos x="263" y="231"/>
                </a:cxn>
                <a:cxn ang="0">
                  <a:pos x="263" y="254"/>
                </a:cxn>
                <a:cxn ang="0">
                  <a:pos x="252" y="305"/>
                </a:cxn>
                <a:cxn ang="0">
                  <a:pos x="213" y="340"/>
                </a:cxn>
                <a:cxn ang="0">
                  <a:pos x="120" y="340"/>
                </a:cxn>
                <a:cxn ang="0">
                  <a:pos x="87" y="311"/>
                </a:cxn>
                <a:cxn ang="0">
                  <a:pos x="77" y="277"/>
                </a:cxn>
                <a:cxn ang="0">
                  <a:pos x="93" y="259"/>
                </a:cxn>
                <a:cxn ang="0">
                  <a:pos x="98" y="271"/>
                </a:cxn>
                <a:cxn ang="0">
                  <a:pos x="104" y="282"/>
                </a:cxn>
                <a:cxn ang="0">
                  <a:pos x="126" y="277"/>
                </a:cxn>
                <a:cxn ang="0">
                  <a:pos x="137" y="236"/>
                </a:cxn>
                <a:cxn ang="0">
                  <a:pos x="142" y="184"/>
                </a:cxn>
                <a:cxn ang="0">
                  <a:pos x="137" y="138"/>
                </a:cxn>
                <a:cxn ang="0">
                  <a:pos x="115" y="98"/>
                </a:cxn>
                <a:cxn ang="0">
                  <a:pos x="98" y="121"/>
                </a:cxn>
                <a:cxn ang="0">
                  <a:pos x="87" y="144"/>
                </a:cxn>
                <a:cxn ang="0">
                  <a:pos x="87" y="150"/>
                </a:cxn>
                <a:cxn ang="0">
                  <a:pos x="82" y="167"/>
                </a:cxn>
                <a:cxn ang="0">
                  <a:pos x="82" y="173"/>
                </a:cxn>
                <a:cxn ang="0">
                  <a:pos x="82" y="190"/>
                </a:cxn>
                <a:cxn ang="0">
                  <a:pos x="82" y="190"/>
                </a:cxn>
                <a:cxn ang="0">
                  <a:pos x="82" y="196"/>
                </a:cxn>
                <a:cxn ang="0">
                  <a:pos x="82" y="208"/>
                </a:cxn>
                <a:cxn ang="0">
                  <a:pos x="82" y="219"/>
                </a:cxn>
                <a:cxn ang="0">
                  <a:pos x="87" y="231"/>
                </a:cxn>
                <a:cxn ang="0">
                  <a:pos x="87" y="248"/>
                </a:cxn>
                <a:cxn ang="0">
                  <a:pos x="93" y="259"/>
                </a:cxn>
                <a:cxn ang="0">
                  <a:pos x="77" y="277"/>
                </a:cxn>
                <a:cxn ang="0">
                  <a:pos x="77" y="271"/>
                </a:cxn>
                <a:cxn ang="0">
                  <a:pos x="66" y="236"/>
                </a:cxn>
                <a:cxn ang="0">
                  <a:pos x="66" y="196"/>
                </a:cxn>
                <a:cxn ang="0">
                  <a:pos x="66" y="184"/>
                </a:cxn>
                <a:cxn ang="0">
                  <a:pos x="66" y="184"/>
                </a:cxn>
              </a:cxnLst>
              <a:rect l="0" t="0" r="r" b="b"/>
              <a:pathLst>
                <a:path w="280" h="341">
                  <a:moveTo>
                    <a:pt x="66" y="184"/>
                  </a:moveTo>
                  <a:lnTo>
                    <a:pt x="11" y="190"/>
                  </a:lnTo>
                  <a:lnTo>
                    <a:pt x="5" y="190"/>
                  </a:lnTo>
                  <a:lnTo>
                    <a:pt x="0" y="184"/>
                  </a:lnTo>
                  <a:lnTo>
                    <a:pt x="0" y="179"/>
                  </a:lnTo>
                  <a:lnTo>
                    <a:pt x="0" y="58"/>
                  </a:lnTo>
                  <a:lnTo>
                    <a:pt x="16" y="40"/>
                  </a:lnTo>
                  <a:lnTo>
                    <a:pt x="98" y="40"/>
                  </a:lnTo>
                  <a:lnTo>
                    <a:pt x="115" y="29"/>
                  </a:lnTo>
                  <a:lnTo>
                    <a:pt x="33" y="29"/>
                  </a:lnTo>
                  <a:lnTo>
                    <a:pt x="33" y="6"/>
                  </a:lnTo>
                  <a:lnTo>
                    <a:pt x="186" y="0"/>
                  </a:lnTo>
                  <a:lnTo>
                    <a:pt x="224" y="167"/>
                  </a:lnTo>
                  <a:lnTo>
                    <a:pt x="241" y="167"/>
                  </a:lnTo>
                  <a:lnTo>
                    <a:pt x="279" y="208"/>
                  </a:lnTo>
                  <a:lnTo>
                    <a:pt x="263" y="208"/>
                  </a:lnTo>
                  <a:lnTo>
                    <a:pt x="263" y="231"/>
                  </a:lnTo>
                  <a:lnTo>
                    <a:pt x="263" y="254"/>
                  </a:lnTo>
                  <a:lnTo>
                    <a:pt x="252" y="305"/>
                  </a:lnTo>
                  <a:lnTo>
                    <a:pt x="213" y="340"/>
                  </a:lnTo>
                  <a:lnTo>
                    <a:pt x="120" y="340"/>
                  </a:lnTo>
                  <a:lnTo>
                    <a:pt x="87" y="311"/>
                  </a:lnTo>
                  <a:lnTo>
                    <a:pt x="77" y="277"/>
                  </a:lnTo>
                  <a:lnTo>
                    <a:pt x="93" y="259"/>
                  </a:lnTo>
                  <a:lnTo>
                    <a:pt x="98" y="271"/>
                  </a:lnTo>
                  <a:lnTo>
                    <a:pt x="104" y="282"/>
                  </a:lnTo>
                  <a:lnTo>
                    <a:pt x="126" y="277"/>
                  </a:lnTo>
                  <a:lnTo>
                    <a:pt x="137" y="236"/>
                  </a:lnTo>
                  <a:lnTo>
                    <a:pt x="142" y="184"/>
                  </a:lnTo>
                  <a:lnTo>
                    <a:pt x="137" y="138"/>
                  </a:lnTo>
                  <a:lnTo>
                    <a:pt x="115" y="98"/>
                  </a:lnTo>
                  <a:lnTo>
                    <a:pt x="98" y="121"/>
                  </a:lnTo>
                  <a:lnTo>
                    <a:pt x="87" y="144"/>
                  </a:lnTo>
                  <a:lnTo>
                    <a:pt x="87" y="150"/>
                  </a:lnTo>
                  <a:lnTo>
                    <a:pt x="82" y="167"/>
                  </a:lnTo>
                  <a:lnTo>
                    <a:pt x="82" y="173"/>
                  </a:lnTo>
                  <a:lnTo>
                    <a:pt x="82" y="190"/>
                  </a:lnTo>
                  <a:lnTo>
                    <a:pt x="82" y="196"/>
                  </a:lnTo>
                  <a:lnTo>
                    <a:pt x="82" y="208"/>
                  </a:lnTo>
                  <a:lnTo>
                    <a:pt x="82" y="219"/>
                  </a:lnTo>
                  <a:lnTo>
                    <a:pt x="87" y="231"/>
                  </a:lnTo>
                  <a:lnTo>
                    <a:pt x="87" y="248"/>
                  </a:lnTo>
                  <a:lnTo>
                    <a:pt x="93" y="259"/>
                  </a:lnTo>
                  <a:lnTo>
                    <a:pt x="77" y="277"/>
                  </a:lnTo>
                  <a:lnTo>
                    <a:pt x="77" y="271"/>
                  </a:lnTo>
                  <a:lnTo>
                    <a:pt x="66" y="236"/>
                  </a:lnTo>
                  <a:lnTo>
                    <a:pt x="66" y="196"/>
                  </a:lnTo>
                  <a:lnTo>
                    <a:pt x="66" y="184"/>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95" name="Freeform 67"/>
            <p:cNvSpPr>
              <a:spLocks/>
            </p:cNvSpPr>
            <p:nvPr/>
          </p:nvSpPr>
          <p:spPr bwMode="auto">
            <a:xfrm>
              <a:off x="3243" y="2388"/>
              <a:ext cx="72" cy="623"/>
            </a:xfrm>
            <a:custGeom>
              <a:avLst/>
              <a:gdLst/>
              <a:ahLst/>
              <a:cxnLst>
                <a:cxn ang="0">
                  <a:pos x="22" y="23"/>
                </a:cxn>
                <a:cxn ang="0">
                  <a:pos x="22" y="17"/>
                </a:cxn>
                <a:cxn ang="0">
                  <a:pos x="22" y="11"/>
                </a:cxn>
                <a:cxn ang="0">
                  <a:pos x="27" y="5"/>
                </a:cxn>
                <a:cxn ang="0">
                  <a:pos x="38" y="0"/>
                </a:cxn>
                <a:cxn ang="0">
                  <a:pos x="43" y="11"/>
                </a:cxn>
                <a:cxn ang="0">
                  <a:pos x="43" y="17"/>
                </a:cxn>
                <a:cxn ang="0">
                  <a:pos x="43" y="478"/>
                </a:cxn>
                <a:cxn ang="0">
                  <a:pos x="43" y="587"/>
                </a:cxn>
                <a:cxn ang="0">
                  <a:pos x="49" y="593"/>
                </a:cxn>
                <a:cxn ang="0">
                  <a:pos x="60" y="610"/>
                </a:cxn>
                <a:cxn ang="0">
                  <a:pos x="71" y="616"/>
                </a:cxn>
                <a:cxn ang="0">
                  <a:pos x="0" y="622"/>
                </a:cxn>
                <a:cxn ang="0">
                  <a:pos x="22" y="604"/>
                </a:cxn>
                <a:cxn ang="0">
                  <a:pos x="22" y="576"/>
                </a:cxn>
                <a:cxn ang="0">
                  <a:pos x="22" y="478"/>
                </a:cxn>
                <a:cxn ang="0">
                  <a:pos x="22" y="23"/>
                </a:cxn>
                <a:cxn ang="0">
                  <a:pos x="22" y="23"/>
                </a:cxn>
              </a:cxnLst>
              <a:rect l="0" t="0" r="r" b="b"/>
              <a:pathLst>
                <a:path w="72" h="623">
                  <a:moveTo>
                    <a:pt x="22" y="23"/>
                  </a:moveTo>
                  <a:lnTo>
                    <a:pt x="22" y="17"/>
                  </a:lnTo>
                  <a:lnTo>
                    <a:pt x="22" y="11"/>
                  </a:lnTo>
                  <a:lnTo>
                    <a:pt x="27" y="5"/>
                  </a:lnTo>
                  <a:lnTo>
                    <a:pt x="38" y="0"/>
                  </a:lnTo>
                  <a:lnTo>
                    <a:pt x="43" y="11"/>
                  </a:lnTo>
                  <a:lnTo>
                    <a:pt x="43" y="17"/>
                  </a:lnTo>
                  <a:lnTo>
                    <a:pt x="43" y="478"/>
                  </a:lnTo>
                  <a:lnTo>
                    <a:pt x="43" y="587"/>
                  </a:lnTo>
                  <a:lnTo>
                    <a:pt x="49" y="593"/>
                  </a:lnTo>
                  <a:lnTo>
                    <a:pt x="60" y="610"/>
                  </a:lnTo>
                  <a:lnTo>
                    <a:pt x="71" y="616"/>
                  </a:lnTo>
                  <a:lnTo>
                    <a:pt x="0" y="622"/>
                  </a:lnTo>
                  <a:lnTo>
                    <a:pt x="22" y="604"/>
                  </a:lnTo>
                  <a:lnTo>
                    <a:pt x="22" y="576"/>
                  </a:lnTo>
                  <a:lnTo>
                    <a:pt x="22" y="478"/>
                  </a:lnTo>
                  <a:lnTo>
                    <a:pt x="22" y="23"/>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596" name="Freeform 68"/>
            <p:cNvSpPr>
              <a:spLocks/>
            </p:cNvSpPr>
            <p:nvPr/>
          </p:nvSpPr>
          <p:spPr bwMode="auto">
            <a:xfrm>
              <a:off x="2640" y="2866"/>
              <a:ext cx="626" cy="185"/>
            </a:xfrm>
            <a:custGeom>
              <a:avLst/>
              <a:gdLst/>
              <a:ahLst/>
              <a:cxnLst>
                <a:cxn ang="0">
                  <a:pos x="5" y="92"/>
                </a:cxn>
                <a:cxn ang="0">
                  <a:pos x="0" y="184"/>
                </a:cxn>
                <a:cxn ang="0">
                  <a:pos x="603" y="144"/>
                </a:cxn>
                <a:cxn ang="0">
                  <a:pos x="625" y="126"/>
                </a:cxn>
                <a:cxn ang="0">
                  <a:pos x="625" y="98"/>
                </a:cxn>
                <a:cxn ang="0">
                  <a:pos x="625" y="0"/>
                </a:cxn>
                <a:cxn ang="0">
                  <a:pos x="5" y="92"/>
                </a:cxn>
                <a:cxn ang="0">
                  <a:pos x="5" y="92"/>
                </a:cxn>
              </a:cxnLst>
              <a:rect l="0" t="0" r="r" b="b"/>
              <a:pathLst>
                <a:path w="626" h="185">
                  <a:moveTo>
                    <a:pt x="5" y="92"/>
                  </a:moveTo>
                  <a:lnTo>
                    <a:pt x="0" y="184"/>
                  </a:lnTo>
                  <a:lnTo>
                    <a:pt x="603" y="144"/>
                  </a:lnTo>
                  <a:lnTo>
                    <a:pt x="625" y="126"/>
                  </a:lnTo>
                  <a:lnTo>
                    <a:pt x="625" y="98"/>
                  </a:lnTo>
                  <a:lnTo>
                    <a:pt x="625" y="0"/>
                  </a:lnTo>
                  <a:lnTo>
                    <a:pt x="5" y="92"/>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97" name="Freeform 69"/>
            <p:cNvSpPr>
              <a:spLocks/>
            </p:cNvSpPr>
            <p:nvPr/>
          </p:nvSpPr>
          <p:spPr bwMode="auto">
            <a:xfrm>
              <a:off x="3286" y="2866"/>
              <a:ext cx="62" cy="139"/>
            </a:xfrm>
            <a:custGeom>
              <a:avLst/>
              <a:gdLst/>
              <a:ahLst/>
              <a:cxnLst>
                <a:cxn ang="0">
                  <a:pos x="28" y="138"/>
                </a:cxn>
                <a:cxn ang="0">
                  <a:pos x="11" y="126"/>
                </a:cxn>
                <a:cxn ang="0">
                  <a:pos x="0" y="109"/>
                </a:cxn>
                <a:cxn ang="0">
                  <a:pos x="0" y="0"/>
                </a:cxn>
                <a:cxn ang="0">
                  <a:pos x="61" y="0"/>
                </a:cxn>
                <a:cxn ang="0">
                  <a:pos x="61" y="138"/>
                </a:cxn>
                <a:cxn ang="0">
                  <a:pos x="28" y="138"/>
                </a:cxn>
                <a:cxn ang="0">
                  <a:pos x="28" y="138"/>
                </a:cxn>
              </a:cxnLst>
              <a:rect l="0" t="0" r="r" b="b"/>
              <a:pathLst>
                <a:path w="62" h="139">
                  <a:moveTo>
                    <a:pt x="28" y="138"/>
                  </a:moveTo>
                  <a:lnTo>
                    <a:pt x="11" y="126"/>
                  </a:lnTo>
                  <a:lnTo>
                    <a:pt x="0" y="109"/>
                  </a:lnTo>
                  <a:lnTo>
                    <a:pt x="0" y="0"/>
                  </a:lnTo>
                  <a:lnTo>
                    <a:pt x="61" y="0"/>
                  </a:lnTo>
                  <a:lnTo>
                    <a:pt x="61" y="138"/>
                  </a:lnTo>
                  <a:lnTo>
                    <a:pt x="28" y="138"/>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98" name="Freeform 70"/>
            <p:cNvSpPr>
              <a:spLocks/>
            </p:cNvSpPr>
            <p:nvPr/>
          </p:nvSpPr>
          <p:spPr bwMode="auto">
            <a:xfrm>
              <a:off x="2640" y="3004"/>
              <a:ext cx="708" cy="208"/>
            </a:xfrm>
            <a:custGeom>
              <a:avLst/>
              <a:gdLst/>
              <a:ahLst/>
              <a:cxnLst>
                <a:cxn ang="0">
                  <a:pos x="674" y="0"/>
                </a:cxn>
                <a:cxn ang="0">
                  <a:pos x="707" y="0"/>
                </a:cxn>
                <a:cxn ang="0">
                  <a:pos x="707" y="69"/>
                </a:cxn>
                <a:cxn ang="0">
                  <a:pos x="597" y="69"/>
                </a:cxn>
                <a:cxn ang="0">
                  <a:pos x="597" y="80"/>
                </a:cxn>
                <a:cxn ang="0">
                  <a:pos x="488" y="86"/>
                </a:cxn>
                <a:cxn ang="0">
                  <a:pos x="466" y="86"/>
                </a:cxn>
                <a:cxn ang="0">
                  <a:pos x="471" y="121"/>
                </a:cxn>
                <a:cxn ang="0">
                  <a:pos x="471" y="121"/>
                </a:cxn>
                <a:cxn ang="0">
                  <a:pos x="471" y="167"/>
                </a:cxn>
                <a:cxn ang="0">
                  <a:pos x="466" y="167"/>
                </a:cxn>
                <a:cxn ang="0">
                  <a:pos x="466" y="173"/>
                </a:cxn>
                <a:cxn ang="0">
                  <a:pos x="466" y="184"/>
                </a:cxn>
                <a:cxn ang="0">
                  <a:pos x="460" y="196"/>
                </a:cxn>
                <a:cxn ang="0">
                  <a:pos x="455" y="207"/>
                </a:cxn>
                <a:cxn ang="0">
                  <a:pos x="378" y="207"/>
                </a:cxn>
                <a:cxn ang="0">
                  <a:pos x="373" y="207"/>
                </a:cxn>
                <a:cxn ang="0">
                  <a:pos x="367" y="201"/>
                </a:cxn>
                <a:cxn ang="0">
                  <a:pos x="334" y="201"/>
                </a:cxn>
                <a:cxn ang="0">
                  <a:pos x="323" y="190"/>
                </a:cxn>
                <a:cxn ang="0">
                  <a:pos x="318" y="173"/>
                </a:cxn>
                <a:cxn ang="0">
                  <a:pos x="285" y="173"/>
                </a:cxn>
                <a:cxn ang="0">
                  <a:pos x="285" y="138"/>
                </a:cxn>
                <a:cxn ang="0">
                  <a:pos x="257" y="138"/>
                </a:cxn>
                <a:cxn ang="0">
                  <a:pos x="252" y="138"/>
                </a:cxn>
                <a:cxn ang="0">
                  <a:pos x="241" y="161"/>
                </a:cxn>
                <a:cxn ang="0">
                  <a:pos x="219" y="167"/>
                </a:cxn>
                <a:cxn ang="0">
                  <a:pos x="219" y="178"/>
                </a:cxn>
                <a:cxn ang="0">
                  <a:pos x="214" y="184"/>
                </a:cxn>
                <a:cxn ang="0">
                  <a:pos x="208" y="201"/>
                </a:cxn>
                <a:cxn ang="0">
                  <a:pos x="203" y="207"/>
                </a:cxn>
                <a:cxn ang="0">
                  <a:pos x="121" y="207"/>
                </a:cxn>
                <a:cxn ang="0">
                  <a:pos x="110" y="201"/>
                </a:cxn>
                <a:cxn ang="0">
                  <a:pos x="99" y="184"/>
                </a:cxn>
                <a:cxn ang="0">
                  <a:pos x="99" y="190"/>
                </a:cxn>
                <a:cxn ang="0">
                  <a:pos x="99" y="196"/>
                </a:cxn>
                <a:cxn ang="0">
                  <a:pos x="77" y="196"/>
                </a:cxn>
                <a:cxn ang="0">
                  <a:pos x="66" y="184"/>
                </a:cxn>
                <a:cxn ang="0">
                  <a:pos x="60" y="178"/>
                </a:cxn>
                <a:cxn ang="0">
                  <a:pos x="49" y="178"/>
                </a:cxn>
                <a:cxn ang="0">
                  <a:pos x="49" y="86"/>
                </a:cxn>
                <a:cxn ang="0">
                  <a:pos x="11" y="86"/>
                </a:cxn>
                <a:cxn ang="0">
                  <a:pos x="0" y="46"/>
                </a:cxn>
                <a:cxn ang="0">
                  <a:pos x="603" y="6"/>
                </a:cxn>
                <a:cxn ang="0">
                  <a:pos x="674" y="0"/>
                </a:cxn>
                <a:cxn ang="0">
                  <a:pos x="674" y="0"/>
                </a:cxn>
              </a:cxnLst>
              <a:rect l="0" t="0" r="r" b="b"/>
              <a:pathLst>
                <a:path w="708" h="208">
                  <a:moveTo>
                    <a:pt x="674" y="0"/>
                  </a:moveTo>
                  <a:lnTo>
                    <a:pt x="707" y="0"/>
                  </a:lnTo>
                  <a:lnTo>
                    <a:pt x="707" y="69"/>
                  </a:lnTo>
                  <a:lnTo>
                    <a:pt x="597" y="69"/>
                  </a:lnTo>
                  <a:lnTo>
                    <a:pt x="597" y="80"/>
                  </a:lnTo>
                  <a:lnTo>
                    <a:pt x="488" y="86"/>
                  </a:lnTo>
                  <a:lnTo>
                    <a:pt x="466" y="86"/>
                  </a:lnTo>
                  <a:lnTo>
                    <a:pt x="471" y="121"/>
                  </a:lnTo>
                  <a:lnTo>
                    <a:pt x="471" y="167"/>
                  </a:lnTo>
                  <a:lnTo>
                    <a:pt x="466" y="167"/>
                  </a:lnTo>
                  <a:lnTo>
                    <a:pt x="466" y="173"/>
                  </a:lnTo>
                  <a:lnTo>
                    <a:pt x="466" y="184"/>
                  </a:lnTo>
                  <a:lnTo>
                    <a:pt x="460" y="196"/>
                  </a:lnTo>
                  <a:lnTo>
                    <a:pt x="455" y="207"/>
                  </a:lnTo>
                  <a:lnTo>
                    <a:pt x="378" y="207"/>
                  </a:lnTo>
                  <a:lnTo>
                    <a:pt x="373" y="207"/>
                  </a:lnTo>
                  <a:lnTo>
                    <a:pt x="367" y="201"/>
                  </a:lnTo>
                  <a:lnTo>
                    <a:pt x="334" y="201"/>
                  </a:lnTo>
                  <a:lnTo>
                    <a:pt x="323" y="190"/>
                  </a:lnTo>
                  <a:lnTo>
                    <a:pt x="318" y="173"/>
                  </a:lnTo>
                  <a:lnTo>
                    <a:pt x="285" y="173"/>
                  </a:lnTo>
                  <a:lnTo>
                    <a:pt x="285" y="138"/>
                  </a:lnTo>
                  <a:lnTo>
                    <a:pt x="257" y="138"/>
                  </a:lnTo>
                  <a:lnTo>
                    <a:pt x="252" y="138"/>
                  </a:lnTo>
                  <a:lnTo>
                    <a:pt x="241" y="161"/>
                  </a:lnTo>
                  <a:lnTo>
                    <a:pt x="219" y="167"/>
                  </a:lnTo>
                  <a:lnTo>
                    <a:pt x="219" y="178"/>
                  </a:lnTo>
                  <a:lnTo>
                    <a:pt x="214" y="184"/>
                  </a:lnTo>
                  <a:lnTo>
                    <a:pt x="208" y="201"/>
                  </a:lnTo>
                  <a:lnTo>
                    <a:pt x="203" y="207"/>
                  </a:lnTo>
                  <a:lnTo>
                    <a:pt x="121" y="207"/>
                  </a:lnTo>
                  <a:lnTo>
                    <a:pt x="110" y="201"/>
                  </a:lnTo>
                  <a:lnTo>
                    <a:pt x="99" y="184"/>
                  </a:lnTo>
                  <a:lnTo>
                    <a:pt x="99" y="190"/>
                  </a:lnTo>
                  <a:lnTo>
                    <a:pt x="99" y="196"/>
                  </a:lnTo>
                  <a:lnTo>
                    <a:pt x="77" y="196"/>
                  </a:lnTo>
                  <a:lnTo>
                    <a:pt x="66" y="184"/>
                  </a:lnTo>
                  <a:lnTo>
                    <a:pt x="60" y="178"/>
                  </a:lnTo>
                  <a:lnTo>
                    <a:pt x="49" y="178"/>
                  </a:lnTo>
                  <a:lnTo>
                    <a:pt x="49" y="86"/>
                  </a:lnTo>
                  <a:lnTo>
                    <a:pt x="11" y="86"/>
                  </a:lnTo>
                  <a:lnTo>
                    <a:pt x="0" y="46"/>
                  </a:lnTo>
                  <a:lnTo>
                    <a:pt x="603" y="6"/>
                  </a:lnTo>
                  <a:lnTo>
                    <a:pt x="674" y="0"/>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99" name="Freeform 71"/>
            <p:cNvSpPr>
              <a:spLocks/>
            </p:cNvSpPr>
            <p:nvPr/>
          </p:nvSpPr>
          <p:spPr bwMode="auto">
            <a:xfrm>
              <a:off x="3237" y="3073"/>
              <a:ext cx="193" cy="12"/>
            </a:xfrm>
            <a:custGeom>
              <a:avLst/>
              <a:gdLst/>
              <a:ahLst/>
              <a:cxnLst>
                <a:cxn ang="0">
                  <a:pos x="93" y="11"/>
                </a:cxn>
                <a:cxn ang="0">
                  <a:pos x="175" y="11"/>
                </a:cxn>
                <a:cxn ang="0">
                  <a:pos x="192" y="0"/>
                </a:cxn>
                <a:cxn ang="0">
                  <a:pos x="99" y="0"/>
                </a:cxn>
                <a:cxn ang="0">
                  <a:pos x="0" y="0"/>
                </a:cxn>
                <a:cxn ang="0">
                  <a:pos x="0" y="11"/>
                </a:cxn>
                <a:cxn ang="0">
                  <a:pos x="93" y="11"/>
                </a:cxn>
                <a:cxn ang="0">
                  <a:pos x="93" y="11"/>
                </a:cxn>
              </a:cxnLst>
              <a:rect l="0" t="0" r="r" b="b"/>
              <a:pathLst>
                <a:path w="193" h="12">
                  <a:moveTo>
                    <a:pt x="93" y="11"/>
                  </a:moveTo>
                  <a:lnTo>
                    <a:pt x="175" y="11"/>
                  </a:lnTo>
                  <a:lnTo>
                    <a:pt x="192" y="0"/>
                  </a:lnTo>
                  <a:lnTo>
                    <a:pt x="99" y="0"/>
                  </a:lnTo>
                  <a:lnTo>
                    <a:pt x="0" y="0"/>
                  </a:lnTo>
                  <a:lnTo>
                    <a:pt x="0" y="11"/>
                  </a:lnTo>
                  <a:lnTo>
                    <a:pt x="93" y="11"/>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00" name="Freeform 72"/>
            <p:cNvSpPr>
              <a:spLocks/>
            </p:cNvSpPr>
            <p:nvPr/>
          </p:nvSpPr>
          <p:spPr bwMode="auto">
            <a:xfrm>
              <a:off x="3237" y="3084"/>
              <a:ext cx="94" cy="151"/>
            </a:xfrm>
            <a:custGeom>
              <a:avLst/>
              <a:gdLst/>
              <a:ahLst/>
              <a:cxnLst>
                <a:cxn ang="0">
                  <a:pos x="0" y="139"/>
                </a:cxn>
                <a:cxn ang="0">
                  <a:pos x="88" y="150"/>
                </a:cxn>
                <a:cxn ang="0">
                  <a:pos x="82" y="150"/>
                </a:cxn>
                <a:cxn ang="0">
                  <a:pos x="77" y="144"/>
                </a:cxn>
                <a:cxn ang="0">
                  <a:pos x="77" y="139"/>
                </a:cxn>
                <a:cxn ang="0">
                  <a:pos x="77" y="18"/>
                </a:cxn>
                <a:cxn ang="0">
                  <a:pos x="93" y="0"/>
                </a:cxn>
                <a:cxn ang="0">
                  <a:pos x="0" y="0"/>
                </a:cxn>
                <a:cxn ang="0">
                  <a:pos x="0" y="139"/>
                </a:cxn>
                <a:cxn ang="0">
                  <a:pos x="0" y="139"/>
                </a:cxn>
              </a:cxnLst>
              <a:rect l="0" t="0" r="r" b="b"/>
              <a:pathLst>
                <a:path w="94" h="151">
                  <a:moveTo>
                    <a:pt x="0" y="139"/>
                  </a:moveTo>
                  <a:lnTo>
                    <a:pt x="88" y="150"/>
                  </a:lnTo>
                  <a:lnTo>
                    <a:pt x="82" y="150"/>
                  </a:lnTo>
                  <a:lnTo>
                    <a:pt x="77" y="144"/>
                  </a:lnTo>
                  <a:lnTo>
                    <a:pt x="77" y="139"/>
                  </a:lnTo>
                  <a:lnTo>
                    <a:pt x="77" y="18"/>
                  </a:lnTo>
                  <a:lnTo>
                    <a:pt x="93" y="0"/>
                  </a:lnTo>
                  <a:lnTo>
                    <a:pt x="0" y="0"/>
                  </a:lnTo>
                  <a:lnTo>
                    <a:pt x="0" y="139"/>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01" name="Freeform 73"/>
            <p:cNvSpPr>
              <a:spLocks/>
            </p:cNvSpPr>
            <p:nvPr/>
          </p:nvSpPr>
          <p:spPr bwMode="auto">
            <a:xfrm>
              <a:off x="3111" y="3084"/>
              <a:ext cx="215" cy="220"/>
            </a:xfrm>
            <a:custGeom>
              <a:avLst/>
              <a:gdLst/>
              <a:ahLst/>
              <a:cxnLst>
                <a:cxn ang="0">
                  <a:pos x="126" y="0"/>
                </a:cxn>
                <a:cxn ang="0">
                  <a:pos x="6" y="41"/>
                </a:cxn>
                <a:cxn ang="0">
                  <a:pos x="0" y="127"/>
                </a:cxn>
                <a:cxn ang="0">
                  <a:pos x="11" y="173"/>
                </a:cxn>
                <a:cxn ang="0">
                  <a:pos x="22" y="162"/>
                </a:cxn>
                <a:cxn ang="0">
                  <a:pos x="22" y="139"/>
                </a:cxn>
                <a:cxn ang="0">
                  <a:pos x="17" y="121"/>
                </a:cxn>
                <a:cxn ang="0">
                  <a:pos x="17" y="104"/>
                </a:cxn>
                <a:cxn ang="0">
                  <a:pos x="17" y="87"/>
                </a:cxn>
                <a:cxn ang="0">
                  <a:pos x="22" y="58"/>
                </a:cxn>
                <a:cxn ang="0">
                  <a:pos x="44" y="41"/>
                </a:cxn>
                <a:cxn ang="0">
                  <a:pos x="49" y="64"/>
                </a:cxn>
                <a:cxn ang="0">
                  <a:pos x="49" y="75"/>
                </a:cxn>
                <a:cxn ang="0">
                  <a:pos x="44" y="58"/>
                </a:cxn>
                <a:cxn ang="0">
                  <a:pos x="38" y="58"/>
                </a:cxn>
                <a:cxn ang="0">
                  <a:pos x="28" y="70"/>
                </a:cxn>
                <a:cxn ang="0">
                  <a:pos x="38" y="93"/>
                </a:cxn>
                <a:cxn ang="0">
                  <a:pos x="38" y="127"/>
                </a:cxn>
                <a:cxn ang="0">
                  <a:pos x="28" y="144"/>
                </a:cxn>
                <a:cxn ang="0">
                  <a:pos x="33" y="150"/>
                </a:cxn>
                <a:cxn ang="0">
                  <a:pos x="44" y="156"/>
                </a:cxn>
                <a:cxn ang="0">
                  <a:pos x="49" y="127"/>
                </a:cxn>
                <a:cxn ang="0">
                  <a:pos x="49" y="150"/>
                </a:cxn>
                <a:cxn ang="0">
                  <a:pos x="38" y="173"/>
                </a:cxn>
                <a:cxn ang="0">
                  <a:pos x="28" y="168"/>
                </a:cxn>
                <a:cxn ang="0">
                  <a:pos x="11" y="173"/>
                </a:cxn>
                <a:cxn ang="0">
                  <a:pos x="28" y="208"/>
                </a:cxn>
                <a:cxn ang="0">
                  <a:pos x="99" y="219"/>
                </a:cxn>
                <a:cxn ang="0">
                  <a:pos x="110" y="202"/>
                </a:cxn>
                <a:cxn ang="0">
                  <a:pos x="121" y="214"/>
                </a:cxn>
                <a:cxn ang="0">
                  <a:pos x="181" y="214"/>
                </a:cxn>
                <a:cxn ang="0">
                  <a:pos x="214" y="150"/>
                </a:cxn>
                <a:cxn ang="0">
                  <a:pos x="126" y="139"/>
                </a:cxn>
              </a:cxnLst>
              <a:rect l="0" t="0" r="r" b="b"/>
              <a:pathLst>
                <a:path w="215" h="220">
                  <a:moveTo>
                    <a:pt x="126" y="139"/>
                  </a:moveTo>
                  <a:lnTo>
                    <a:pt x="126" y="0"/>
                  </a:lnTo>
                  <a:lnTo>
                    <a:pt x="17" y="6"/>
                  </a:lnTo>
                  <a:lnTo>
                    <a:pt x="6" y="41"/>
                  </a:lnTo>
                  <a:lnTo>
                    <a:pt x="0" y="41"/>
                  </a:lnTo>
                  <a:lnTo>
                    <a:pt x="0" y="127"/>
                  </a:lnTo>
                  <a:lnTo>
                    <a:pt x="6" y="150"/>
                  </a:lnTo>
                  <a:lnTo>
                    <a:pt x="11" y="173"/>
                  </a:lnTo>
                  <a:lnTo>
                    <a:pt x="22" y="162"/>
                  </a:lnTo>
                  <a:lnTo>
                    <a:pt x="22" y="150"/>
                  </a:lnTo>
                  <a:lnTo>
                    <a:pt x="22" y="139"/>
                  </a:lnTo>
                  <a:lnTo>
                    <a:pt x="17" y="127"/>
                  </a:lnTo>
                  <a:lnTo>
                    <a:pt x="17" y="121"/>
                  </a:lnTo>
                  <a:lnTo>
                    <a:pt x="17" y="110"/>
                  </a:lnTo>
                  <a:lnTo>
                    <a:pt x="17" y="104"/>
                  </a:lnTo>
                  <a:lnTo>
                    <a:pt x="17" y="98"/>
                  </a:lnTo>
                  <a:lnTo>
                    <a:pt x="17" y="87"/>
                  </a:lnTo>
                  <a:lnTo>
                    <a:pt x="22" y="81"/>
                  </a:lnTo>
                  <a:lnTo>
                    <a:pt x="22" y="58"/>
                  </a:lnTo>
                  <a:lnTo>
                    <a:pt x="38" y="41"/>
                  </a:lnTo>
                  <a:lnTo>
                    <a:pt x="44" y="41"/>
                  </a:lnTo>
                  <a:lnTo>
                    <a:pt x="49" y="64"/>
                  </a:lnTo>
                  <a:lnTo>
                    <a:pt x="49" y="81"/>
                  </a:lnTo>
                  <a:lnTo>
                    <a:pt x="49" y="75"/>
                  </a:lnTo>
                  <a:lnTo>
                    <a:pt x="49" y="70"/>
                  </a:lnTo>
                  <a:lnTo>
                    <a:pt x="44" y="58"/>
                  </a:lnTo>
                  <a:lnTo>
                    <a:pt x="38" y="58"/>
                  </a:lnTo>
                  <a:lnTo>
                    <a:pt x="28" y="58"/>
                  </a:lnTo>
                  <a:lnTo>
                    <a:pt x="28" y="70"/>
                  </a:lnTo>
                  <a:lnTo>
                    <a:pt x="33" y="75"/>
                  </a:lnTo>
                  <a:lnTo>
                    <a:pt x="38" y="93"/>
                  </a:lnTo>
                  <a:lnTo>
                    <a:pt x="38" y="110"/>
                  </a:lnTo>
                  <a:lnTo>
                    <a:pt x="38" y="127"/>
                  </a:lnTo>
                  <a:lnTo>
                    <a:pt x="28" y="139"/>
                  </a:lnTo>
                  <a:lnTo>
                    <a:pt x="28" y="144"/>
                  </a:lnTo>
                  <a:lnTo>
                    <a:pt x="28" y="150"/>
                  </a:lnTo>
                  <a:lnTo>
                    <a:pt x="33" y="150"/>
                  </a:lnTo>
                  <a:lnTo>
                    <a:pt x="38" y="156"/>
                  </a:lnTo>
                  <a:lnTo>
                    <a:pt x="44" y="156"/>
                  </a:lnTo>
                  <a:lnTo>
                    <a:pt x="49" y="144"/>
                  </a:lnTo>
                  <a:lnTo>
                    <a:pt x="49" y="127"/>
                  </a:lnTo>
                  <a:lnTo>
                    <a:pt x="49" y="139"/>
                  </a:lnTo>
                  <a:lnTo>
                    <a:pt x="49" y="150"/>
                  </a:lnTo>
                  <a:lnTo>
                    <a:pt x="44" y="162"/>
                  </a:lnTo>
                  <a:lnTo>
                    <a:pt x="38" y="173"/>
                  </a:lnTo>
                  <a:lnTo>
                    <a:pt x="33" y="173"/>
                  </a:lnTo>
                  <a:lnTo>
                    <a:pt x="28" y="168"/>
                  </a:lnTo>
                  <a:lnTo>
                    <a:pt x="22" y="162"/>
                  </a:lnTo>
                  <a:lnTo>
                    <a:pt x="11" y="173"/>
                  </a:lnTo>
                  <a:lnTo>
                    <a:pt x="17" y="185"/>
                  </a:lnTo>
                  <a:lnTo>
                    <a:pt x="28" y="208"/>
                  </a:lnTo>
                  <a:lnTo>
                    <a:pt x="49" y="219"/>
                  </a:lnTo>
                  <a:lnTo>
                    <a:pt x="99" y="219"/>
                  </a:lnTo>
                  <a:lnTo>
                    <a:pt x="110" y="214"/>
                  </a:lnTo>
                  <a:lnTo>
                    <a:pt x="110" y="202"/>
                  </a:lnTo>
                  <a:lnTo>
                    <a:pt x="115" y="208"/>
                  </a:lnTo>
                  <a:lnTo>
                    <a:pt x="121" y="214"/>
                  </a:lnTo>
                  <a:lnTo>
                    <a:pt x="126" y="214"/>
                  </a:lnTo>
                  <a:lnTo>
                    <a:pt x="181" y="214"/>
                  </a:lnTo>
                  <a:lnTo>
                    <a:pt x="203" y="185"/>
                  </a:lnTo>
                  <a:lnTo>
                    <a:pt x="214" y="150"/>
                  </a:lnTo>
                  <a:lnTo>
                    <a:pt x="126" y="139"/>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602" name="Oval 74"/>
            <p:cNvSpPr>
              <a:spLocks noChangeArrowheads="1"/>
            </p:cNvSpPr>
            <p:nvPr/>
          </p:nvSpPr>
          <p:spPr bwMode="auto">
            <a:xfrm>
              <a:off x="3626" y="3027"/>
              <a:ext cx="77" cy="81"/>
            </a:xfrm>
            <a:prstGeom prst="ellipse">
              <a:avLst/>
            </a:prstGeom>
            <a:solidFill>
              <a:srgbClr val="777777"/>
            </a:solidFill>
            <a:ln w="3175">
              <a:solidFill>
                <a:srgbClr val="000000"/>
              </a:solidFill>
              <a:round/>
              <a:headEnd/>
              <a:tailEnd/>
            </a:ln>
            <a:effectLst/>
          </p:spPr>
          <p:txBody>
            <a:bodyPr wrap="none" anchor="ctr">
              <a:spAutoFit/>
            </a:bodyPr>
            <a:lstStyle/>
            <a:p>
              <a:endParaRPr lang="zh-CN" altLang="en-US"/>
            </a:p>
          </p:txBody>
        </p:sp>
        <p:sp>
          <p:nvSpPr>
            <p:cNvPr id="406603" name="Oval 75"/>
            <p:cNvSpPr>
              <a:spLocks noChangeArrowheads="1"/>
            </p:cNvSpPr>
            <p:nvPr/>
          </p:nvSpPr>
          <p:spPr bwMode="auto">
            <a:xfrm>
              <a:off x="3632" y="3033"/>
              <a:ext cx="65" cy="69"/>
            </a:xfrm>
            <a:prstGeom prst="ellipse">
              <a:avLst/>
            </a:prstGeom>
            <a:solidFill>
              <a:srgbClr val="FFFFFF"/>
            </a:solidFill>
            <a:ln w="3175">
              <a:solidFill>
                <a:srgbClr val="000000"/>
              </a:solidFill>
              <a:round/>
              <a:headEnd/>
              <a:tailEnd/>
            </a:ln>
            <a:effectLst/>
          </p:spPr>
          <p:txBody>
            <a:bodyPr wrap="none" anchor="ctr">
              <a:spAutoFit/>
            </a:bodyPr>
            <a:lstStyle/>
            <a:p>
              <a:endParaRPr lang="zh-CN" altLang="en-US"/>
            </a:p>
          </p:txBody>
        </p:sp>
        <p:sp>
          <p:nvSpPr>
            <p:cNvPr id="406604" name="Oval 76"/>
            <p:cNvSpPr>
              <a:spLocks noChangeArrowheads="1"/>
            </p:cNvSpPr>
            <p:nvPr/>
          </p:nvSpPr>
          <p:spPr bwMode="auto">
            <a:xfrm>
              <a:off x="4037" y="3027"/>
              <a:ext cx="77" cy="81"/>
            </a:xfrm>
            <a:prstGeom prst="ellipse">
              <a:avLst/>
            </a:prstGeom>
            <a:solidFill>
              <a:srgbClr val="777777"/>
            </a:solidFill>
            <a:ln w="3175">
              <a:solidFill>
                <a:srgbClr val="000000"/>
              </a:solidFill>
              <a:round/>
              <a:headEnd/>
              <a:tailEnd/>
            </a:ln>
            <a:effectLst/>
          </p:spPr>
          <p:txBody>
            <a:bodyPr wrap="none" anchor="ctr">
              <a:spAutoFit/>
            </a:bodyPr>
            <a:lstStyle/>
            <a:p>
              <a:endParaRPr lang="zh-CN" altLang="en-US"/>
            </a:p>
          </p:txBody>
        </p:sp>
        <p:sp>
          <p:nvSpPr>
            <p:cNvPr id="406605" name="Oval 77"/>
            <p:cNvSpPr>
              <a:spLocks noChangeArrowheads="1"/>
            </p:cNvSpPr>
            <p:nvPr/>
          </p:nvSpPr>
          <p:spPr bwMode="auto">
            <a:xfrm>
              <a:off x="4042" y="3033"/>
              <a:ext cx="66" cy="69"/>
            </a:xfrm>
            <a:prstGeom prst="ellipse">
              <a:avLst/>
            </a:prstGeom>
            <a:solidFill>
              <a:srgbClr val="FFFFFF"/>
            </a:solidFill>
            <a:ln w="3175">
              <a:solidFill>
                <a:srgbClr val="000000"/>
              </a:solidFill>
              <a:round/>
              <a:headEnd/>
              <a:tailEnd/>
            </a:ln>
            <a:effectLst/>
          </p:spPr>
          <p:txBody>
            <a:bodyPr wrap="none" anchor="ctr">
              <a:spAutoFit/>
            </a:bodyPr>
            <a:lstStyle/>
            <a:p>
              <a:endParaRPr lang="zh-CN" altLang="en-US"/>
            </a:p>
          </p:txBody>
        </p:sp>
        <p:sp>
          <p:nvSpPr>
            <p:cNvPr id="406606" name="Oval 78"/>
            <p:cNvSpPr>
              <a:spLocks noChangeArrowheads="1"/>
            </p:cNvSpPr>
            <p:nvPr/>
          </p:nvSpPr>
          <p:spPr bwMode="auto">
            <a:xfrm>
              <a:off x="3391" y="3136"/>
              <a:ext cx="65" cy="196"/>
            </a:xfrm>
            <a:prstGeom prst="ellipse">
              <a:avLst/>
            </a:prstGeom>
            <a:solidFill>
              <a:srgbClr val="EEEEEE"/>
            </a:solidFill>
            <a:ln w="3175">
              <a:solidFill>
                <a:srgbClr val="000000"/>
              </a:solidFill>
              <a:round/>
              <a:headEnd/>
              <a:tailEnd/>
            </a:ln>
            <a:effectLst/>
          </p:spPr>
          <p:txBody>
            <a:bodyPr wrap="none" anchor="ctr">
              <a:spAutoFit/>
            </a:bodyPr>
            <a:lstStyle/>
            <a:p>
              <a:endParaRPr lang="zh-CN" altLang="en-US"/>
            </a:p>
          </p:txBody>
        </p:sp>
        <p:sp>
          <p:nvSpPr>
            <p:cNvPr id="406607" name="Oval 79"/>
            <p:cNvSpPr>
              <a:spLocks noChangeArrowheads="1"/>
            </p:cNvSpPr>
            <p:nvPr/>
          </p:nvSpPr>
          <p:spPr bwMode="auto">
            <a:xfrm>
              <a:off x="3401" y="3159"/>
              <a:ext cx="44" cy="150"/>
            </a:xfrm>
            <a:prstGeom prst="ellipse">
              <a:avLst/>
            </a:prstGeom>
            <a:solidFill>
              <a:srgbClr val="888888"/>
            </a:solidFill>
            <a:ln w="3175">
              <a:solidFill>
                <a:srgbClr val="000000"/>
              </a:solidFill>
              <a:round/>
              <a:headEnd/>
              <a:tailEnd/>
            </a:ln>
            <a:effectLst/>
          </p:spPr>
          <p:txBody>
            <a:bodyPr wrap="none" anchor="ctr">
              <a:spAutoFit/>
            </a:bodyPr>
            <a:lstStyle/>
            <a:p>
              <a:endParaRPr lang="zh-CN" altLang="en-US"/>
            </a:p>
          </p:txBody>
        </p:sp>
        <p:sp>
          <p:nvSpPr>
            <p:cNvPr id="406608" name="Oval 80"/>
            <p:cNvSpPr>
              <a:spLocks noChangeArrowheads="1"/>
            </p:cNvSpPr>
            <p:nvPr/>
          </p:nvSpPr>
          <p:spPr bwMode="auto">
            <a:xfrm>
              <a:off x="3401" y="3188"/>
              <a:ext cx="33" cy="98"/>
            </a:xfrm>
            <a:prstGeom prst="ellipse">
              <a:avLst/>
            </a:prstGeom>
            <a:solidFill>
              <a:srgbClr val="BBBBBB"/>
            </a:solidFill>
            <a:ln w="3175">
              <a:solidFill>
                <a:srgbClr val="000000"/>
              </a:solidFill>
              <a:round/>
              <a:headEnd/>
              <a:tailEnd/>
            </a:ln>
            <a:effectLst/>
          </p:spPr>
          <p:txBody>
            <a:bodyPr wrap="none" anchor="ctr">
              <a:spAutoFit/>
            </a:bodyPr>
            <a:lstStyle/>
            <a:p>
              <a:endParaRPr lang="zh-CN" altLang="en-US"/>
            </a:p>
          </p:txBody>
        </p:sp>
        <p:sp>
          <p:nvSpPr>
            <p:cNvPr id="406609" name="Oval 81"/>
            <p:cNvSpPr>
              <a:spLocks noChangeArrowheads="1"/>
            </p:cNvSpPr>
            <p:nvPr/>
          </p:nvSpPr>
          <p:spPr bwMode="auto">
            <a:xfrm>
              <a:off x="3122" y="3125"/>
              <a:ext cx="49" cy="144"/>
            </a:xfrm>
            <a:prstGeom prst="ellipse">
              <a:avLst/>
            </a:prstGeom>
            <a:solidFill>
              <a:srgbClr val="EEEEEE"/>
            </a:solidFill>
            <a:ln w="3175">
              <a:solidFill>
                <a:srgbClr val="000000"/>
              </a:solidFill>
              <a:round/>
              <a:headEnd/>
              <a:tailEnd/>
            </a:ln>
            <a:effectLst/>
          </p:spPr>
          <p:txBody>
            <a:bodyPr wrap="none" anchor="ctr">
              <a:spAutoFit/>
            </a:bodyPr>
            <a:lstStyle/>
            <a:p>
              <a:endParaRPr lang="zh-CN" altLang="en-US"/>
            </a:p>
          </p:txBody>
        </p:sp>
        <p:sp>
          <p:nvSpPr>
            <p:cNvPr id="406610" name="Oval 82"/>
            <p:cNvSpPr>
              <a:spLocks noChangeArrowheads="1"/>
            </p:cNvSpPr>
            <p:nvPr/>
          </p:nvSpPr>
          <p:spPr bwMode="auto">
            <a:xfrm>
              <a:off x="3128" y="3142"/>
              <a:ext cx="38" cy="110"/>
            </a:xfrm>
            <a:prstGeom prst="ellipse">
              <a:avLst/>
            </a:prstGeom>
            <a:solidFill>
              <a:srgbClr val="888888"/>
            </a:solidFill>
            <a:ln w="3175">
              <a:solidFill>
                <a:srgbClr val="000000"/>
              </a:solidFill>
              <a:round/>
              <a:headEnd/>
              <a:tailEnd/>
            </a:ln>
            <a:effectLst/>
          </p:spPr>
          <p:txBody>
            <a:bodyPr wrap="none" anchor="ctr">
              <a:spAutoFit/>
            </a:bodyPr>
            <a:lstStyle/>
            <a:p>
              <a:endParaRPr lang="zh-CN" altLang="en-US"/>
            </a:p>
          </p:txBody>
        </p:sp>
        <p:sp>
          <p:nvSpPr>
            <p:cNvPr id="406611" name="Oval 83"/>
            <p:cNvSpPr>
              <a:spLocks noChangeArrowheads="1"/>
            </p:cNvSpPr>
            <p:nvPr/>
          </p:nvSpPr>
          <p:spPr bwMode="auto">
            <a:xfrm>
              <a:off x="3128" y="3159"/>
              <a:ext cx="27" cy="75"/>
            </a:xfrm>
            <a:prstGeom prst="ellipse">
              <a:avLst/>
            </a:prstGeom>
            <a:solidFill>
              <a:srgbClr val="BBBBBB"/>
            </a:solidFill>
            <a:ln w="3175">
              <a:solidFill>
                <a:srgbClr val="000000"/>
              </a:solidFill>
              <a:round/>
              <a:headEnd/>
              <a:tailEnd/>
            </a:ln>
            <a:effectLst/>
          </p:spPr>
          <p:txBody>
            <a:bodyPr wrap="none" anchor="ctr">
              <a:spAutoFit/>
            </a:bodyPr>
            <a:lstStyle/>
            <a:p>
              <a:endParaRPr lang="zh-CN" altLang="en-US"/>
            </a:p>
          </p:txBody>
        </p:sp>
        <p:sp>
          <p:nvSpPr>
            <p:cNvPr id="406612" name="Freeform 84"/>
            <p:cNvSpPr>
              <a:spLocks/>
            </p:cNvSpPr>
            <p:nvPr/>
          </p:nvSpPr>
          <p:spPr bwMode="auto">
            <a:xfrm>
              <a:off x="3966" y="2641"/>
              <a:ext cx="99" cy="162"/>
            </a:xfrm>
            <a:custGeom>
              <a:avLst/>
              <a:gdLst/>
              <a:ahLst/>
              <a:cxnLst>
                <a:cxn ang="0">
                  <a:pos x="98" y="161"/>
                </a:cxn>
                <a:cxn ang="0">
                  <a:pos x="76" y="0"/>
                </a:cxn>
                <a:cxn ang="0">
                  <a:pos x="0" y="17"/>
                </a:cxn>
                <a:cxn ang="0">
                  <a:pos x="11" y="161"/>
                </a:cxn>
                <a:cxn ang="0">
                  <a:pos x="98" y="161"/>
                </a:cxn>
                <a:cxn ang="0">
                  <a:pos x="98" y="161"/>
                </a:cxn>
              </a:cxnLst>
              <a:rect l="0" t="0" r="r" b="b"/>
              <a:pathLst>
                <a:path w="99" h="162">
                  <a:moveTo>
                    <a:pt x="98" y="161"/>
                  </a:moveTo>
                  <a:lnTo>
                    <a:pt x="76" y="0"/>
                  </a:lnTo>
                  <a:lnTo>
                    <a:pt x="0" y="17"/>
                  </a:lnTo>
                  <a:lnTo>
                    <a:pt x="11" y="161"/>
                  </a:lnTo>
                  <a:lnTo>
                    <a:pt x="98" y="161"/>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grpSp>
      <p:grpSp>
        <p:nvGrpSpPr>
          <p:cNvPr id="3" name="Group 191"/>
          <p:cNvGrpSpPr>
            <a:grpSpLocks/>
          </p:cNvGrpSpPr>
          <p:nvPr/>
        </p:nvGrpSpPr>
        <p:grpSpPr bwMode="auto">
          <a:xfrm>
            <a:off x="793750" y="2060575"/>
            <a:ext cx="2057400" cy="869950"/>
            <a:chOff x="500" y="1298"/>
            <a:chExt cx="1296" cy="548"/>
          </a:xfrm>
        </p:grpSpPr>
        <p:grpSp>
          <p:nvGrpSpPr>
            <p:cNvPr id="4" name="Group 4"/>
            <p:cNvGrpSpPr>
              <a:grpSpLocks/>
            </p:cNvGrpSpPr>
            <p:nvPr/>
          </p:nvGrpSpPr>
          <p:grpSpPr bwMode="auto">
            <a:xfrm>
              <a:off x="1180" y="1298"/>
              <a:ext cx="616" cy="548"/>
              <a:chOff x="2720" y="2464"/>
              <a:chExt cx="1297" cy="1001"/>
            </a:xfrm>
          </p:grpSpPr>
          <p:sp>
            <p:nvSpPr>
              <p:cNvPr id="406533" name="Freeform 5"/>
              <p:cNvSpPr>
                <a:spLocks/>
              </p:cNvSpPr>
              <p:nvPr/>
            </p:nvSpPr>
            <p:spPr bwMode="auto">
              <a:xfrm>
                <a:off x="3368" y="3119"/>
                <a:ext cx="649" cy="346"/>
              </a:xfrm>
              <a:custGeom>
                <a:avLst/>
                <a:gdLst/>
                <a:ahLst/>
                <a:cxnLst>
                  <a:cxn ang="0">
                    <a:pos x="79" y="345"/>
                  </a:cxn>
                  <a:cxn ang="0">
                    <a:pos x="0" y="263"/>
                  </a:cxn>
                  <a:cxn ang="0">
                    <a:pos x="29" y="260"/>
                  </a:cxn>
                  <a:cxn ang="0">
                    <a:pos x="54" y="256"/>
                  </a:cxn>
                  <a:cxn ang="0">
                    <a:pos x="79" y="252"/>
                  </a:cxn>
                  <a:cxn ang="0">
                    <a:pos x="108" y="249"/>
                  </a:cxn>
                  <a:cxn ang="0">
                    <a:pos x="115" y="256"/>
                  </a:cxn>
                  <a:cxn ang="0">
                    <a:pos x="130" y="134"/>
                  </a:cxn>
                  <a:cxn ang="0">
                    <a:pos x="94" y="123"/>
                  </a:cxn>
                  <a:cxn ang="0">
                    <a:pos x="58" y="115"/>
                  </a:cxn>
                  <a:cxn ang="0">
                    <a:pos x="94" y="108"/>
                  </a:cxn>
                  <a:cxn ang="0">
                    <a:pos x="245" y="15"/>
                  </a:cxn>
                  <a:cxn ang="0">
                    <a:pos x="245" y="0"/>
                  </a:cxn>
                  <a:cxn ang="0">
                    <a:pos x="490" y="0"/>
                  </a:cxn>
                  <a:cxn ang="0">
                    <a:pos x="648" y="167"/>
                  </a:cxn>
                  <a:cxn ang="0">
                    <a:pos x="648" y="345"/>
                  </a:cxn>
                  <a:cxn ang="0">
                    <a:pos x="79" y="345"/>
                  </a:cxn>
                  <a:cxn ang="0">
                    <a:pos x="79" y="345"/>
                  </a:cxn>
                </a:cxnLst>
                <a:rect l="0" t="0" r="r" b="b"/>
                <a:pathLst>
                  <a:path w="649" h="346">
                    <a:moveTo>
                      <a:pt x="79" y="345"/>
                    </a:moveTo>
                    <a:lnTo>
                      <a:pt x="0" y="263"/>
                    </a:lnTo>
                    <a:lnTo>
                      <a:pt x="29" y="260"/>
                    </a:lnTo>
                    <a:lnTo>
                      <a:pt x="54" y="256"/>
                    </a:lnTo>
                    <a:lnTo>
                      <a:pt x="79" y="252"/>
                    </a:lnTo>
                    <a:lnTo>
                      <a:pt x="108" y="249"/>
                    </a:lnTo>
                    <a:lnTo>
                      <a:pt x="115" y="256"/>
                    </a:lnTo>
                    <a:lnTo>
                      <a:pt x="130" y="134"/>
                    </a:lnTo>
                    <a:lnTo>
                      <a:pt x="94" y="123"/>
                    </a:lnTo>
                    <a:lnTo>
                      <a:pt x="58" y="115"/>
                    </a:lnTo>
                    <a:lnTo>
                      <a:pt x="94" y="108"/>
                    </a:lnTo>
                    <a:lnTo>
                      <a:pt x="245" y="15"/>
                    </a:lnTo>
                    <a:lnTo>
                      <a:pt x="245" y="0"/>
                    </a:lnTo>
                    <a:lnTo>
                      <a:pt x="490" y="0"/>
                    </a:lnTo>
                    <a:lnTo>
                      <a:pt x="648" y="167"/>
                    </a:lnTo>
                    <a:lnTo>
                      <a:pt x="648" y="345"/>
                    </a:lnTo>
                    <a:lnTo>
                      <a:pt x="79" y="345"/>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34" name="Freeform 6"/>
              <p:cNvSpPr>
                <a:spLocks/>
              </p:cNvSpPr>
              <p:nvPr/>
            </p:nvSpPr>
            <p:spPr bwMode="auto">
              <a:xfrm>
                <a:off x="3004" y="2464"/>
                <a:ext cx="289" cy="227"/>
              </a:xfrm>
              <a:custGeom>
                <a:avLst/>
                <a:gdLst/>
                <a:ahLst/>
                <a:cxnLst>
                  <a:cxn ang="0">
                    <a:pos x="270" y="100"/>
                  </a:cxn>
                  <a:cxn ang="0">
                    <a:pos x="281" y="115"/>
                  </a:cxn>
                  <a:cxn ang="0">
                    <a:pos x="288" y="100"/>
                  </a:cxn>
                  <a:cxn ang="0">
                    <a:pos x="274" y="85"/>
                  </a:cxn>
                  <a:cxn ang="0">
                    <a:pos x="256" y="63"/>
                  </a:cxn>
                  <a:cxn ang="0">
                    <a:pos x="234" y="44"/>
                  </a:cxn>
                  <a:cxn ang="0">
                    <a:pos x="209" y="26"/>
                  </a:cxn>
                  <a:cxn ang="0">
                    <a:pos x="180" y="11"/>
                  </a:cxn>
                  <a:cxn ang="0">
                    <a:pos x="155" y="4"/>
                  </a:cxn>
                  <a:cxn ang="0">
                    <a:pos x="126" y="0"/>
                  </a:cxn>
                  <a:cxn ang="0">
                    <a:pos x="98" y="4"/>
                  </a:cxn>
                  <a:cxn ang="0">
                    <a:pos x="72" y="15"/>
                  </a:cxn>
                  <a:cxn ang="0">
                    <a:pos x="54" y="37"/>
                  </a:cxn>
                  <a:cxn ang="0">
                    <a:pos x="40" y="59"/>
                  </a:cxn>
                  <a:cxn ang="0">
                    <a:pos x="29" y="85"/>
                  </a:cxn>
                  <a:cxn ang="0">
                    <a:pos x="22" y="111"/>
                  </a:cxn>
                  <a:cxn ang="0">
                    <a:pos x="11" y="137"/>
                  </a:cxn>
                  <a:cxn ang="0">
                    <a:pos x="8" y="167"/>
                  </a:cxn>
                  <a:cxn ang="0">
                    <a:pos x="4" y="192"/>
                  </a:cxn>
                  <a:cxn ang="0">
                    <a:pos x="0" y="218"/>
                  </a:cxn>
                  <a:cxn ang="0">
                    <a:pos x="0" y="222"/>
                  </a:cxn>
                  <a:cxn ang="0">
                    <a:pos x="18" y="226"/>
                  </a:cxn>
                  <a:cxn ang="0">
                    <a:pos x="26" y="218"/>
                  </a:cxn>
                  <a:cxn ang="0">
                    <a:pos x="36" y="215"/>
                  </a:cxn>
                  <a:cxn ang="0">
                    <a:pos x="54" y="207"/>
                  </a:cxn>
                  <a:cxn ang="0">
                    <a:pos x="54" y="196"/>
                  </a:cxn>
                  <a:cxn ang="0">
                    <a:pos x="54" y="192"/>
                  </a:cxn>
                  <a:cxn ang="0">
                    <a:pos x="54" y="185"/>
                  </a:cxn>
                  <a:cxn ang="0">
                    <a:pos x="54" y="178"/>
                  </a:cxn>
                  <a:cxn ang="0">
                    <a:pos x="54" y="170"/>
                  </a:cxn>
                  <a:cxn ang="0">
                    <a:pos x="65" y="144"/>
                  </a:cxn>
                  <a:cxn ang="0">
                    <a:pos x="87" y="144"/>
                  </a:cxn>
                  <a:cxn ang="0">
                    <a:pos x="98" y="155"/>
                  </a:cxn>
                  <a:cxn ang="0">
                    <a:pos x="105" y="178"/>
                  </a:cxn>
                  <a:cxn ang="0">
                    <a:pos x="123" y="181"/>
                  </a:cxn>
                  <a:cxn ang="0">
                    <a:pos x="137" y="170"/>
                  </a:cxn>
                  <a:cxn ang="0">
                    <a:pos x="137" y="118"/>
                  </a:cxn>
                  <a:cxn ang="0">
                    <a:pos x="148" y="118"/>
                  </a:cxn>
                  <a:cxn ang="0">
                    <a:pos x="166" y="118"/>
                  </a:cxn>
                  <a:cxn ang="0">
                    <a:pos x="180" y="115"/>
                  </a:cxn>
                  <a:cxn ang="0">
                    <a:pos x="180" y="107"/>
                  </a:cxn>
                  <a:cxn ang="0">
                    <a:pos x="180" y="96"/>
                  </a:cxn>
                  <a:cxn ang="0">
                    <a:pos x="206" y="74"/>
                  </a:cxn>
                  <a:cxn ang="0">
                    <a:pos x="238" y="74"/>
                  </a:cxn>
                  <a:cxn ang="0">
                    <a:pos x="256" y="85"/>
                  </a:cxn>
                  <a:cxn ang="0">
                    <a:pos x="270" y="100"/>
                  </a:cxn>
                  <a:cxn ang="0">
                    <a:pos x="270" y="100"/>
                  </a:cxn>
                </a:cxnLst>
                <a:rect l="0" t="0" r="r" b="b"/>
                <a:pathLst>
                  <a:path w="289" h="227">
                    <a:moveTo>
                      <a:pt x="270" y="100"/>
                    </a:moveTo>
                    <a:lnTo>
                      <a:pt x="281" y="115"/>
                    </a:lnTo>
                    <a:lnTo>
                      <a:pt x="288" y="100"/>
                    </a:lnTo>
                    <a:lnTo>
                      <a:pt x="274" y="85"/>
                    </a:lnTo>
                    <a:lnTo>
                      <a:pt x="256" y="63"/>
                    </a:lnTo>
                    <a:lnTo>
                      <a:pt x="234" y="44"/>
                    </a:lnTo>
                    <a:lnTo>
                      <a:pt x="209" y="26"/>
                    </a:lnTo>
                    <a:lnTo>
                      <a:pt x="180" y="11"/>
                    </a:lnTo>
                    <a:lnTo>
                      <a:pt x="155" y="4"/>
                    </a:lnTo>
                    <a:lnTo>
                      <a:pt x="126" y="0"/>
                    </a:lnTo>
                    <a:lnTo>
                      <a:pt x="98" y="4"/>
                    </a:lnTo>
                    <a:lnTo>
                      <a:pt x="72" y="15"/>
                    </a:lnTo>
                    <a:lnTo>
                      <a:pt x="54" y="37"/>
                    </a:lnTo>
                    <a:lnTo>
                      <a:pt x="40" y="59"/>
                    </a:lnTo>
                    <a:lnTo>
                      <a:pt x="29" y="85"/>
                    </a:lnTo>
                    <a:lnTo>
                      <a:pt x="22" y="111"/>
                    </a:lnTo>
                    <a:lnTo>
                      <a:pt x="11" y="137"/>
                    </a:lnTo>
                    <a:lnTo>
                      <a:pt x="8" y="167"/>
                    </a:lnTo>
                    <a:lnTo>
                      <a:pt x="4" y="192"/>
                    </a:lnTo>
                    <a:lnTo>
                      <a:pt x="0" y="218"/>
                    </a:lnTo>
                    <a:lnTo>
                      <a:pt x="0" y="222"/>
                    </a:lnTo>
                    <a:lnTo>
                      <a:pt x="18" y="226"/>
                    </a:lnTo>
                    <a:lnTo>
                      <a:pt x="26" y="218"/>
                    </a:lnTo>
                    <a:lnTo>
                      <a:pt x="36" y="215"/>
                    </a:lnTo>
                    <a:lnTo>
                      <a:pt x="54" y="207"/>
                    </a:lnTo>
                    <a:lnTo>
                      <a:pt x="54" y="196"/>
                    </a:lnTo>
                    <a:lnTo>
                      <a:pt x="54" y="192"/>
                    </a:lnTo>
                    <a:lnTo>
                      <a:pt x="54" y="185"/>
                    </a:lnTo>
                    <a:lnTo>
                      <a:pt x="54" y="178"/>
                    </a:lnTo>
                    <a:lnTo>
                      <a:pt x="54" y="170"/>
                    </a:lnTo>
                    <a:lnTo>
                      <a:pt x="65" y="144"/>
                    </a:lnTo>
                    <a:lnTo>
                      <a:pt x="87" y="144"/>
                    </a:lnTo>
                    <a:lnTo>
                      <a:pt x="98" y="155"/>
                    </a:lnTo>
                    <a:lnTo>
                      <a:pt x="105" y="178"/>
                    </a:lnTo>
                    <a:lnTo>
                      <a:pt x="123" y="181"/>
                    </a:lnTo>
                    <a:lnTo>
                      <a:pt x="137" y="170"/>
                    </a:lnTo>
                    <a:lnTo>
                      <a:pt x="137" y="118"/>
                    </a:lnTo>
                    <a:lnTo>
                      <a:pt x="148" y="118"/>
                    </a:lnTo>
                    <a:lnTo>
                      <a:pt x="166" y="118"/>
                    </a:lnTo>
                    <a:lnTo>
                      <a:pt x="180" y="115"/>
                    </a:lnTo>
                    <a:lnTo>
                      <a:pt x="180" y="107"/>
                    </a:lnTo>
                    <a:lnTo>
                      <a:pt x="180" y="96"/>
                    </a:lnTo>
                    <a:lnTo>
                      <a:pt x="206" y="74"/>
                    </a:lnTo>
                    <a:lnTo>
                      <a:pt x="238" y="74"/>
                    </a:lnTo>
                    <a:lnTo>
                      <a:pt x="256" y="85"/>
                    </a:lnTo>
                    <a:lnTo>
                      <a:pt x="270" y="100"/>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35" name="Freeform 7"/>
              <p:cNvSpPr>
                <a:spLocks/>
              </p:cNvSpPr>
              <p:nvPr/>
            </p:nvSpPr>
            <p:spPr bwMode="auto">
              <a:xfrm>
                <a:off x="2997" y="2538"/>
                <a:ext cx="296" cy="312"/>
              </a:xfrm>
              <a:custGeom>
                <a:avLst/>
                <a:gdLst/>
                <a:ahLst/>
                <a:cxnLst>
                  <a:cxn ang="0">
                    <a:pos x="277" y="156"/>
                  </a:cxn>
                  <a:cxn ang="0">
                    <a:pos x="267" y="167"/>
                  </a:cxn>
                  <a:cxn ang="0">
                    <a:pos x="274" y="207"/>
                  </a:cxn>
                  <a:cxn ang="0">
                    <a:pos x="270" y="215"/>
                  </a:cxn>
                  <a:cxn ang="0">
                    <a:pos x="267" y="218"/>
                  </a:cxn>
                  <a:cxn ang="0">
                    <a:pos x="256" y="222"/>
                  </a:cxn>
                  <a:cxn ang="0">
                    <a:pos x="231" y="222"/>
                  </a:cxn>
                  <a:cxn ang="0">
                    <a:pos x="223" y="222"/>
                  </a:cxn>
                  <a:cxn ang="0">
                    <a:pos x="216" y="222"/>
                  </a:cxn>
                  <a:cxn ang="0">
                    <a:pos x="202" y="226"/>
                  </a:cxn>
                  <a:cxn ang="0">
                    <a:pos x="202" y="237"/>
                  </a:cxn>
                  <a:cxn ang="0">
                    <a:pos x="216" y="241"/>
                  </a:cxn>
                  <a:cxn ang="0">
                    <a:pos x="213" y="244"/>
                  </a:cxn>
                  <a:cxn ang="0">
                    <a:pos x="216" y="252"/>
                  </a:cxn>
                  <a:cxn ang="0">
                    <a:pos x="223" y="259"/>
                  </a:cxn>
                  <a:cxn ang="0">
                    <a:pos x="231" y="267"/>
                  </a:cxn>
                  <a:cxn ang="0">
                    <a:pos x="223" y="285"/>
                  </a:cxn>
                  <a:cxn ang="0">
                    <a:pos x="220" y="296"/>
                  </a:cxn>
                  <a:cxn ang="0">
                    <a:pos x="216" y="304"/>
                  </a:cxn>
                  <a:cxn ang="0">
                    <a:pos x="191" y="311"/>
                  </a:cxn>
                  <a:cxn ang="0">
                    <a:pos x="173" y="304"/>
                  </a:cxn>
                  <a:cxn ang="0">
                    <a:pos x="159" y="300"/>
                  </a:cxn>
                  <a:cxn ang="0">
                    <a:pos x="144" y="300"/>
                  </a:cxn>
                  <a:cxn ang="0">
                    <a:pos x="126" y="307"/>
                  </a:cxn>
                  <a:cxn ang="0">
                    <a:pos x="108" y="270"/>
                  </a:cxn>
                  <a:cxn ang="0">
                    <a:pos x="87" y="237"/>
                  </a:cxn>
                  <a:cxn ang="0">
                    <a:pos x="51" y="200"/>
                  </a:cxn>
                  <a:cxn ang="0">
                    <a:pos x="4" y="167"/>
                  </a:cxn>
                  <a:cxn ang="0">
                    <a:pos x="0" y="163"/>
                  </a:cxn>
                  <a:cxn ang="0">
                    <a:pos x="7" y="148"/>
                  </a:cxn>
                  <a:cxn ang="0">
                    <a:pos x="25" y="152"/>
                  </a:cxn>
                  <a:cxn ang="0">
                    <a:pos x="33" y="144"/>
                  </a:cxn>
                  <a:cxn ang="0">
                    <a:pos x="43" y="141"/>
                  </a:cxn>
                  <a:cxn ang="0">
                    <a:pos x="61" y="133"/>
                  </a:cxn>
                  <a:cxn ang="0">
                    <a:pos x="61" y="122"/>
                  </a:cxn>
                  <a:cxn ang="0">
                    <a:pos x="61" y="118"/>
                  </a:cxn>
                  <a:cxn ang="0">
                    <a:pos x="61" y="111"/>
                  </a:cxn>
                  <a:cxn ang="0">
                    <a:pos x="61" y="104"/>
                  </a:cxn>
                  <a:cxn ang="0">
                    <a:pos x="61" y="96"/>
                  </a:cxn>
                  <a:cxn ang="0">
                    <a:pos x="72" y="70"/>
                  </a:cxn>
                  <a:cxn ang="0">
                    <a:pos x="94" y="70"/>
                  </a:cxn>
                  <a:cxn ang="0">
                    <a:pos x="105" y="81"/>
                  </a:cxn>
                  <a:cxn ang="0">
                    <a:pos x="112" y="104"/>
                  </a:cxn>
                  <a:cxn ang="0">
                    <a:pos x="130" y="107"/>
                  </a:cxn>
                  <a:cxn ang="0">
                    <a:pos x="144" y="96"/>
                  </a:cxn>
                  <a:cxn ang="0">
                    <a:pos x="144" y="44"/>
                  </a:cxn>
                  <a:cxn ang="0">
                    <a:pos x="155" y="44"/>
                  </a:cxn>
                  <a:cxn ang="0">
                    <a:pos x="173" y="44"/>
                  </a:cxn>
                  <a:cxn ang="0">
                    <a:pos x="187" y="41"/>
                  </a:cxn>
                  <a:cxn ang="0">
                    <a:pos x="187" y="33"/>
                  </a:cxn>
                  <a:cxn ang="0">
                    <a:pos x="187" y="22"/>
                  </a:cxn>
                  <a:cxn ang="0">
                    <a:pos x="213" y="0"/>
                  </a:cxn>
                  <a:cxn ang="0">
                    <a:pos x="245" y="0"/>
                  </a:cxn>
                  <a:cxn ang="0">
                    <a:pos x="263" y="11"/>
                  </a:cxn>
                  <a:cxn ang="0">
                    <a:pos x="281" y="30"/>
                  </a:cxn>
                  <a:cxn ang="0">
                    <a:pos x="292" y="52"/>
                  </a:cxn>
                  <a:cxn ang="0">
                    <a:pos x="295" y="74"/>
                  </a:cxn>
                  <a:cxn ang="0">
                    <a:pos x="288" y="148"/>
                  </a:cxn>
                  <a:cxn ang="0">
                    <a:pos x="277" y="141"/>
                  </a:cxn>
                  <a:cxn ang="0">
                    <a:pos x="274" y="144"/>
                  </a:cxn>
                  <a:cxn ang="0">
                    <a:pos x="277" y="156"/>
                  </a:cxn>
                  <a:cxn ang="0">
                    <a:pos x="277" y="156"/>
                  </a:cxn>
                </a:cxnLst>
                <a:rect l="0" t="0" r="r" b="b"/>
                <a:pathLst>
                  <a:path w="296" h="312">
                    <a:moveTo>
                      <a:pt x="277" y="156"/>
                    </a:moveTo>
                    <a:lnTo>
                      <a:pt x="267" y="167"/>
                    </a:lnTo>
                    <a:lnTo>
                      <a:pt x="274" y="207"/>
                    </a:lnTo>
                    <a:lnTo>
                      <a:pt x="270" y="215"/>
                    </a:lnTo>
                    <a:lnTo>
                      <a:pt x="267" y="218"/>
                    </a:lnTo>
                    <a:lnTo>
                      <a:pt x="256" y="222"/>
                    </a:lnTo>
                    <a:lnTo>
                      <a:pt x="231" y="222"/>
                    </a:lnTo>
                    <a:lnTo>
                      <a:pt x="223" y="222"/>
                    </a:lnTo>
                    <a:lnTo>
                      <a:pt x="216" y="222"/>
                    </a:lnTo>
                    <a:lnTo>
                      <a:pt x="202" y="226"/>
                    </a:lnTo>
                    <a:lnTo>
                      <a:pt x="202" y="237"/>
                    </a:lnTo>
                    <a:lnTo>
                      <a:pt x="216" y="241"/>
                    </a:lnTo>
                    <a:lnTo>
                      <a:pt x="213" y="244"/>
                    </a:lnTo>
                    <a:lnTo>
                      <a:pt x="216" y="252"/>
                    </a:lnTo>
                    <a:lnTo>
                      <a:pt x="223" y="259"/>
                    </a:lnTo>
                    <a:lnTo>
                      <a:pt x="231" y="267"/>
                    </a:lnTo>
                    <a:lnTo>
                      <a:pt x="223" y="285"/>
                    </a:lnTo>
                    <a:lnTo>
                      <a:pt x="220" y="296"/>
                    </a:lnTo>
                    <a:lnTo>
                      <a:pt x="216" y="304"/>
                    </a:lnTo>
                    <a:lnTo>
                      <a:pt x="191" y="311"/>
                    </a:lnTo>
                    <a:lnTo>
                      <a:pt x="173" y="304"/>
                    </a:lnTo>
                    <a:lnTo>
                      <a:pt x="159" y="300"/>
                    </a:lnTo>
                    <a:lnTo>
                      <a:pt x="144" y="300"/>
                    </a:lnTo>
                    <a:lnTo>
                      <a:pt x="126" y="307"/>
                    </a:lnTo>
                    <a:lnTo>
                      <a:pt x="108" y="270"/>
                    </a:lnTo>
                    <a:lnTo>
                      <a:pt x="87" y="237"/>
                    </a:lnTo>
                    <a:lnTo>
                      <a:pt x="51" y="200"/>
                    </a:lnTo>
                    <a:lnTo>
                      <a:pt x="4" y="167"/>
                    </a:lnTo>
                    <a:lnTo>
                      <a:pt x="0" y="163"/>
                    </a:lnTo>
                    <a:lnTo>
                      <a:pt x="7" y="148"/>
                    </a:lnTo>
                    <a:lnTo>
                      <a:pt x="25" y="152"/>
                    </a:lnTo>
                    <a:lnTo>
                      <a:pt x="33" y="144"/>
                    </a:lnTo>
                    <a:lnTo>
                      <a:pt x="43" y="141"/>
                    </a:lnTo>
                    <a:lnTo>
                      <a:pt x="61" y="133"/>
                    </a:lnTo>
                    <a:lnTo>
                      <a:pt x="61" y="122"/>
                    </a:lnTo>
                    <a:lnTo>
                      <a:pt x="61" y="118"/>
                    </a:lnTo>
                    <a:lnTo>
                      <a:pt x="61" y="111"/>
                    </a:lnTo>
                    <a:lnTo>
                      <a:pt x="61" y="104"/>
                    </a:lnTo>
                    <a:lnTo>
                      <a:pt x="61" y="96"/>
                    </a:lnTo>
                    <a:lnTo>
                      <a:pt x="72" y="70"/>
                    </a:lnTo>
                    <a:lnTo>
                      <a:pt x="94" y="70"/>
                    </a:lnTo>
                    <a:lnTo>
                      <a:pt x="105" y="81"/>
                    </a:lnTo>
                    <a:lnTo>
                      <a:pt x="112" y="104"/>
                    </a:lnTo>
                    <a:lnTo>
                      <a:pt x="130" y="107"/>
                    </a:lnTo>
                    <a:lnTo>
                      <a:pt x="144" y="96"/>
                    </a:lnTo>
                    <a:lnTo>
                      <a:pt x="144" y="44"/>
                    </a:lnTo>
                    <a:lnTo>
                      <a:pt x="155" y="44"/>
                    </a:lnTo>
                    <a:lnTo>
                      <a:pt x="173" y="44"/>
                    </a:lnTo>
                    <a:lnTo>
                      <a:pt x="187" y="41"/>
                    </a:lnTo>
                    <a:lnTo>
                      <a:pt x="187" y="33"/>
                    </a:lnTo>
                    <a:lnTo>
                      <a:pt x="187" y="22"/>
                    </a:lnTo>
                    <a:lnTo>
                      <a:pt x="213" y="0"/>
                    </a:lnTo>
                    <a:lnTo>
                      <a:pt x="245" y="0"/>
                    </a:lnTo>
                    <a:lnTo>
                      <a:pt x="263" y="11"/>
                    </a:lnTo>
                    <a:lnTo>
                      <a:pt x="281" y="30"/>
                    </a:lnTo>
                    <a:lnTo>
                      <a:pt x="292" y="52"/>
                    </a:lnTo>
                    <a:lnTo>
                      <a:pt x="295" y="74"/>
                    </a:lnTo>
                    <a:lnTo>
                      <a:pt x="288" y="148"/>
                    </a:lnTo>
                    <a:lnTo>
                      <a:pt x="277" y="141"/>
                    </a:lnTo>
                    <a:lnTo>
                      <a:pt x="274" y="144"/>
                    </a:lnTo>
                    <a:lnTo>
                      <a:pt x="277" y="156"/>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36" name="Freeform 8"/>
              <p:cNvSpPr>
                <a:spLocks/>
              </p:cNvSpPr>
              <p:nvPr/>
            </p:nvSpPr>
            <p:spPr bwMode="auto">
              <a:xfrm>
                <a:off x="3271" y="2679"/>
                <a:ext cx="15" cy="16"/>
              </a:xfrm>
              <a:custGeom>
                <a:avLst/>
                <a:gdLst/>
                <a:ahLst/>
                <a:cxnLst>
                  <a:cxn ang="0">
                    <a:pos x="0" y="3"/>
                  </a:cxn>
                  <a:cxn ang="0">
                    <a:pos x="3" y="0"/>
                  </a:cxn>
                  <a:cxn ang="0">
                    <a:pos x="14" y="7"/>
                  </a:cxn>
                  <a:cxn ang="0">
                    <a:pos x="14" y="11"/>
                  </a:cxn>
                  <a:cxn ang="0">
                    <a:pos x="11" y="15"/>
                  </a:cxn>
                  <a:cxn ang="0">
                    <a:pos x="7" y="15"/>
                  </a:cxn>
                  <a:cxn ang="0">
                    <a:pos x="3" y="15"/>
                  </a:cxn>
                  <a:cxn ang="0">
                    <a:pos x="0" y="3"/>
                  </a:cxn>
                  <a:cxn ang="0">
                    <a:pos x="0" y="3"/>
                  </a:cxn>
                </a:cxnLst>
                <a:rect l="0" t="0" r="r" b="b"/>
                <a:pathLst>
                  <a:path w="15" h="16">
                    <a:moveTo>
                      <a:pt x="0" y="3"/>
                    </a:moveTo>
                    <a:lnTo>
                      <a:pt x="3" y="0"/>
                    </a:lnTo>
                    <a:lnTo>
                      <a:pt x="14" y="7"/>
                    </a:lnTo>
                    <a:lnTo>
                      <a:pt x="14" y="11"/>
                    </a:lnTo>
                    <a:lnTo>
                      <a:pt x="11" y="15"/>
                    </a:lnTo>
                    <a:lnTo>
                      <a:pt x="7" y="15"/>
                    </a:lnTo>
                    <a:lnTo>
                      <a:pt x="3" y="15"/>
                    </a:lnTo>
                    <a:lnTo>
                      <a:pt x="0" y="3"/>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37" name="Freeform 9"/>
              <p:cNvSpPr>
                <a:spLocks/>
              </p:cNvSpPr>
              <p:nvPr/>
            </p:nvSpPr>
            <p:spPr bwMode="auto">
              <a:xfrm>
                <a:off x="3199" y="2760"/>
                <a:ext cx="58" cy="31"/>
              </a:xfrm>
              <a:custGeom>
                <a:avLst/>
                <a:gdLst/>
                <a:ahLst/>
                <a:cxnLst>
                  <a:cxn ang="0">
                    <a:pos x="47" y="19"/>
                  </a:cxn>
                  <a:cxn ang="0">
                    <a:pos x="32" y="19"/>
                  </a:cxn>
                  <a:cxn ang="0">
                    <a:pos x="14" y="19"/>
                  </a:cxn>
                  <a:cxn ang="0">
                    <a:pos x="0" y="19"/>
                  </a:cxn>
                  <a:cxn ang="0">
                    <a:pos x="0" y="8"/>
                  </a:cxn>
                  <a:cxn ang="0">
                    <a:pos x="11" y="0"/>
                  </a:cxn>
                  <a:cxn ang="0">
                    <a:pos x="29" y="0"/>
                  </a:cxn>
                  <a:cxn ang="0">
                    <a:pos x="54" y="0"/>
                  </a:cxn>
                  <a:cxn ang="0">
                    <a:pos x="57" y="8"/>
                  </a:cxn>
                  <a:cxn ang="0">
                    <a:pos x="57" y="19"/>
                  </a:cxn>
                  <a:cxn ang="0">
                    <a:pos x="54" y="30"/>
                  </a:cxn>
                  <a:cxn ang="0">
                    <a:pos x="47" y="19"/>
                  </a:cxn>
                  <a:cxn ang="0">
                    <a:pos x="47" y="19"/>
                  </a:cxn>
                </a:cxnLst>
                <a:rect l="0" t="0" r="r" b="b"/>
                <a:pathLst>
                  <a:path w="58" h="31">
                    <a:moveTo>
                      <a:pt x="47" y="19"/>
                    </a:moveTo>
                    <a:lnTo>
                      <a:pt x="32" y="19"/>
                    </a:lnTo>
                    <a:lnTo>
                      <a:pt x="14" y="19"/>
                    </a:lnTo>
                    <a:lnTo>
                      <a:pt x="0" y="19"/>
                    </a:lnTo>
                    <a:lnTo>
                      <a:pt x="0" y="8"/>
                    </a:lnTo>
                    <a:lnTo>
                      <a:pt x="11" y="0"/>
                    </a:lnTo>
                    <a:lnTo>
                      <a:pt x="29" y="0"/>
                    </a:lnTo>
                    <a:lnTo>
                      <a:pt x="54" y="0"/>
                    </a:lnTo>
                    <a:lnTo>
                      <a:pt x="57" y="8"/>
                    </a:lnTo>
                    <a:lnTo>
                      <a:pt x="57" y="19"/>
                    </a:lnTo>
                    <a:lnTo>
                      <a:pt x="54" y="30"/>
                    </a:lnTo>
                    <a:lnTo>
                      <a:pt x="47" y="19"/>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38" name="Freeform 10"/>
              <p:cNvSpPr>
                <a:spLocks/>
              </p:cNvSpPr>
              <p:nvPr/>
            </p:nvSpPr>
            <p:spPr bwMode="auto">
              <a:xfrm>
                <a:off x="3213" y="2779"/>
                <a:ext cx="41" cy="12"/>
              </a:xfrm>
              <a:custGeom>
                <a:avLst/>
                <a:gdLst/>
                <a:ahLst/>
                <a:cxnLst>
                  <a:cxn ang="0">
                    <a:pos x="40" y="7"/>
                  </a:cxn>
                  <a:cxn ang="0">
                    <a:pos x="40" y="7"/>
                  </a:cxn>
                  <a:cxn ang="0">
                    <a:pos x="33" y="0"/>
                  </a:cxn>
                  <a:cxn ang="0">
                    <a:pos x="15" y="0"/>
                  </a:cxn>
                  <a:cxn ang="0">
                    <a:pos x="0" y="0"/>
                  </a:cxn>
                  <a:cxn ang="0">
                    <a:pos x="11" y="3"/>
                  </a:cxn>
                  <a:cxn ang="0">
                    <a:pos x="33" y="11"/>
                  </a:cxn>
                  <a:cxn ang="0">
                    <a:pos x="40" y="7"/>
                  </a:cxn>
                  <a:cxn ang="0">
                    <a:pos x="40" y="7"/>
                  </a:cxn>
                </a:cxnLst>
                <a:rect l="0" t="0" r="r" b="b"/>
                <a:pathLst>
                  <a:path w="41" h="12">
                    <a:moveTo>
                      <a:pt x="40" y="7"/>
                    </a:moveTo>
                    <a:lnTo>
                      <a:pt x="40" y="7"/>
                    </a:lnTo>
                    <a:lnTo>
                      <a:pt x="33" y="0"/>
                    </a:lnTo>
                    <a:lnTo>
                      <a:pt x="15" y="0"/>
                    </a:lnTo>
                    <a:lnTo>
                      <a:pt x="0" y="0"/>
                    </a:lnTo>
                    <a:lnTo>
                      <a:pt x="11" y="3"/>
                    </a:lnTo>
                    <a:lnTo>
                      <a:pt x="33" y="11"/>
                    </a:lnTo>
                    <a:lnTo>
                      <a:pt x="40" y="7"/>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39" name="Freeform 11"/>
              <p:cNvSpPr>
                <a:spLocks/>
              </p:cNvSpPr>
              <p:nvPr/>
            </p:nvSpPr>
            <p:spPr bwMode="auto">
              <a:xfrm>
                <a:off x="3210" y="2779"/>
                <a:ext cx="29" cy="27"/>
              </a:xfrm>
              <a:custGeom>
                <a:avLst/>
                <a:gdLst/>
                <a:ahLst/>
                <a:cxnLst>
                  <a:cxn ang="0">
                    <a:pos x="25" y="7"/>
                  </a:cxn>
                  <a:cxn ang="0">
                    <a:pos x="28" y="15"/>
                  </a:cxn>
                  <a:cxn ang="0">
                    <a:pos x="28" y="22"/>
                  </a:cxn>
                  <a:cxn ang="0">
                    <a:pos x="18" y="26"/>
                  </a:cxn>
                  <a:cxn ang="0">
                    <a:pos x="7" y="18"/>
                  </a:cxn>
                  <a:cxn ang="0">
                    <a:pos x="0" y="3"/>
                  </a:cxn>
                  <a:cxn ang="0">
                    <a:pos x="3" y="0"/>
                  </a:cxn>
                  <a:cxn ang="0">
                    <a:pos x="14" y="0"/>
                  </a:cxn>
                  <a:cxn ang="0">
                    <a:pos x="25" y="7"/>
                  </a:cxn>
                  <a:cxn ang="0">
                    <a:pos x="25" y="7"/>
                  </a:cxn>
                </a:cxnLst>
                <a:rect l="0" t="0" r="r" b="b"/>
                <a:pathLst>
                  <a:path w="29" h="27">
                    <a:moveTo>
                      <a:pt x="25" y="7"/>
                    </a:moveTo>
                    <a:lnTo>
                      <a:pt x="28" y="15"/>
                    </a:lnTo>
                    <a:lnTo>
                      <a:pt x="28" y="22"/>
                    </a:lnTo>
                    <a:lnTo>
                      <a:pt x="18" y="26"/>
                    </a:lnTo>
                    <a:lnTo>
                      <a:pt x="7" y="18"/>
                    </a:lnTo>
                    <a:lnTo>
                      <a:pt x="0" y="3"/>
                    </a:lnTo>
                    <a:lnTo>
                      <a:pt x="3" y="0"/>
                    </a:lnTo>
                    <a:lnTo>
                      <a:pt x="14" y="0"/>
                    </a:lnTo>
                    <a:lnTo>
                      <a:pt x="25" y="7"/>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40" name="Freeform 12"/>
              <p:cNvSpPr>
                <a:spLocks/>
              </p:cNvSpPr>
              <p:nvPr/>
            </p:nvSpPr>
            <p:spPr bwMode="auto">
              <a:xfrm>
                <a:off x="2720" y="2701"/>
                <a:ext cx="779" cy="764"/>
              </a:xfrm>
              <a:custGeom>
                <a:avLst/>
                <a:gdLst/>
                <a:ahLst/>
                <a:cxnLst>
                  <a:cxn ang="0">
                    <a:pos x="418" y="185"/>
                  </a:cxn>
                  <a:cxn ang="0">
                    <a:pos x="403" y="144"/>
                  </a:cxn>
                  <a:cxn ang="0">
                    <a:pos x="396" y="122"/>
                  </a:cxn>
                  <a:cxn ang="0">
                    <a:pos x="371" y="81"/>
                  </a:cxn>
                  <a:cxn ang="0">
                    <a:pos x="342" y="48"/>
                  </a:cxn>
                  <a:cxn ang="0">
                    <a:pos x="324" y="33"/>
                  </a:cxn>
                  <a:cxn ang="0">
                    <a:pos x="306" y="18"/>
                  </a:cxn>
                  <a:cxn ang="0">
                    <a:pos x="281" y="4"/>
                  </a:cxn>
                  <a:cxn ang="0">
                    <a:pos x="277" y="0"/>
                  </a:cxn>
                  <a:cxn ang="0">
                    <a:pos x="238" y="41"/>
                  </a:cxn>
                  <a:cxn ang="0">
                    <a:pos x="234" y="48"/>
                  </a:cxn>
                  <a:cxn ang="0">
                    <a:pos x="166" y="93"/>
                  </a:cxn>
                  <a:cxn ang="0">
                    <a:pos x="97" y="148"/>
                  </a:cxn>
                  <a:cxn ang="0">
                    <a:pos x="54" y="211"/>
                  </a:cxn>
                  <a:cxn ang="0">
                    <a:pos x="25" y="289"/>
                  </a:cxn>
                  <a:cxn ang="0">
                    <a:pos x="7" y="374"/>
                  </a:cxn>
                  <a:cxn ang="0">
                    <a:pos x="0" y="452"/>
                  </a:cxn>
                  <a:cxn ang="0">
                    <a:pos x="0" y="522"/>
                  </a:cxn>
                  <a:cxn ang="0">
                    <a:pos x="4" y="589"/>
                  </a:cxn>
                  <a:cxn ang="0">
                    <a:pos x="7" y="648"/>
                  </a:cxn>
                  <a:cxn ang="0">
                    <a:pos x="14" y="715"/>
                  </a:cxn>
                  <a:cxn ang="0">
                    <a:pos x="65" y="763"/>
                  </a:cxn>
                  <a:cxn ang="0">
                    <a:pos x="277" y="763"/>
                  </a:cxn>
                  <a:cxn ang="0">
                    <a:pos x="338" y="737"/>
                  </a:cxn>
                  <a:cxn ang="0">
                    <a:pos x="392" y="685"/>
                  </a:cxn>
                  <a:cxn ang="0">
                    <a:pos x="392" y="685"/>
                  </a:cxn>
                  <a:cxn ang="0">
                    <a:pos x="396" y="693"/>
                  </a:cxn>
                  <a:cxn ang="0">
                    <a:pos x="396" y="693"/>
                  </a:cxn>
                  <a:cxn ang="0">
                    <a:pos x="425" y="711"/>
                  </a:cxn>
                  <a:cxn ang="0">
                    <a:pos x="461" y="711"/>
                  </a:cxn>
                  <a:cxn ang="0">
                    <a:pos x="536" y="707"/>
                  </a:cxn>
                  <a:cxn ang="0">
                    <a:pos x="612" y="693"/>
                  </a:cxn>
                  <a:cxn ang="0">
                    <a:pos x="634" y="693"/>
                  </a:cxn>
                  <a:cxn ang="0">
                    <a:pos x="648" y="681"/>
                  </a:cxn>
                  <a:cxn ang="0">
                    <a:pos x="677" y="678"/>
                  </a:cxn>
                  <a:cxn ang="0">
                    <a:pos x="702" y="674"/>
                  </a:cxn>
                  <a:cxn ang="0">
                    <a:pos x="727" y="670"/>
                  </a:cxn>
                  <a:cxn ang="0">
                    <a:pos x="756" y="667"/>
                  </a:cxn>
                  <a:cxn ang="0">
                    <a:pos x="756" y="644"/>
                  </a:cxn>
                  <a:cxn ang="0">
                    <a:pos x="756" y="622"/>
                  </a:cxn>
                  <a:cxn ang="0">
                    <a:pos x="763" y="585"/>
                  </a:cxn>
                  <a:cxn ang="0">
                    <a:pos x="778" y="552"/>
                  </a:cxn>
                  <a:cxn ang="0">
                    <a:pos x="742" y="541"/>
                  </a:cxn>
                  <a:cxn ang="0">
                    <a:pos x="706" y="533"/>
                  </a:cxn>
                  <a:cxn ang="0">
                    <a:pos x="691" y="533"/>
                  </a:cxn>
                  <a:cxn ang="0">
                    <a:pos x="680" y="530"/>
                  </a:cxn>
                  <a:cxn ang="0">
                    <a:pos x="583" y="515"/>
                  </a:cxn>
                  <a:cxn ang="0">
                    <a:pos x="547" y="522"/>
                  </a:cxn>
                  <a:cxn ang="0">
                    <a:pos x="536" y="522"/>
                  </a:cxn>
                  <a:cxn ang="0">
                    <a:pos x="536" y="522"/>
                  </a:cxn>
                  <a:cxn ang="0">
                    <a:pos x="547" y="522"/>
                  </a:cxn>
                  <a:cxn ang="0">
                    <a:pos x="493" y="474"/>
                  </a:cxn>
                  <a:cxn ang="0">
                    <a:pos x="439" y="433"/>
                  </a:cxn>
                  <a:cxn ang="0">
                    <a:pos x="410" y="415"/>
                  </a:cxn>
                  <a:cxn ang="0">
                    <a:pos x="403" y="356"/>
                  </a:cxn>
                  <a:cxn ang="0">
                    <a:pos x="396" y="326"/>
                  </a:cxn>
                  <a:cxn ang="0">
                    <a:pos x="392" y="293"/>
                  </a:cxn>
                  <a:cxn ang="0">
                    <a:pos x="385" y="256"/>
                  </a:cxn>
                  <a:cxn ang="0">
                    <a:pos x="403" y="218"/>
                  </a:cxn>
                  <a:cxn ang="0">
                    <a:pos x="418" y="185"/>
                  </a:cxn>
                  <a:cxn ang="0">
                    <a:pos x="418" y="185"/>
                  </a:cxn>
                </a:cxnLst>
                <a:rect l="0" t="0" r="r" b="b"/>
                <a:pathLst>
                  <a:path w="779" h="764">
                    <a:moveTo>
                      <a:pt x="418" y="185"/>
                    </a:moveTo>
                    <a:lnTo>
                      <a:pt x="403" y="144"/>
                    </a:lnTo>
                    <a:lnTo>
                      <a:pt x="396" y="122"/>
                    </a:lnTo>
                    <a:lnTo>
                      <a:pt x="371" y="81"/>
                    </a:lnTo>
                    <a:lnTo>
                      <a:pt x="342" y="48"/>
                    </a:lnTo>
                    <a:lnTo>
                      <a:pt x="324" y="33"/>
                    </a:lnTo>
                    <a:lnTo>
                      <a:pt x="306" y="18"/>
                    </a:lnTo>
                    <a:lnTo>
                      <a:pt x="281" y="4"/>
                    </a:lnTo>
                    <a:lnTo>
                      <a:pt x="277" y="0"/>
                    </a:lnTo>
                    <a:lnTo>
                      <a:pt x="238" y="41"/>
                    </a:lnTo>
                    <a:lnTo>
                      <a:pt x="234" y="48"/>
                    </a:lnTo>
                    <a:lnTo>
                      <a:pt x="166" y="93"/>
                    </a:lnTo>
                    <a:lnTo>
                      <a:pt x="97" y="148"/>
                    </a:lnTo>
                    <a:lnTo>
                      <a:pt x="54" y="211"/>
                    </a:lnTo>
                    <a:lnTo>
                      <a:pt x="25" y="289"/>
                    </a:lnTo>
                    <a:lnTo>
                      <a:pt x="7" y="374"/>
                    </a:lnTo>
                    <a:lnTo>
                      <a:pt x="0" y="452"/>
                    </a:lnTo>
                    <a:lnTo>
                      <a:pt x="0" y="522"/>
                    </a:lnTo>
                    <a:lnTo>
                      <a:pt x="4" y="589"/>
                    </a:lnTo>
                    <a:lnTo>
                      <a:pt x="7" y="648"/>
                    </a:lnTo>
                    <a:lnTo>
                      <a:pt x="14" y="715"/>
                    </a:lnTo>
                    <a:lnTo>
                      <a:pt x="65" y="763"/>
                    </a:lnTo>
                    <a:lnTo>
                      <a:pt x="277" y="763"/>
                    </a:lnTo>
                    <a:lnTo>
                      <a:pt x="338" y="737"/>
                    </a:lnTo>
                    <a:lnTo>
                      <a:pt x="392" y="685"/>
                    </a:lnTo>
                    <a:lnTo>
                      <a:pt x="396" y="693"/>
                    </a:lnTo>
                    <a:lnTo>
                      <a:pt x="425" y="711"/>
                    </a:lnTo>
                    <a:lnTo>
                      <a:pt x="461" y="711"/>
                    </a:lnTo>
                    <a:lnTo>
                      <a:pt x="536" y="707"/>
                    </a:lnTo>
                    <a:lnTo>
                      <a:pt x="612" y="693"/>
                    </a:lnTo>
                    <a:lnTo>
                      <a:pt x="634" y="693"/>
                    </a:lnTo>
                    <a:lnTo>
                      <a:pt x="648" y="681"/>
                    </a:lnTo>
                    <a:lnTo>
                      <a:pt x="677" y="678"/>
                    </a:lnTo>
                    <a:lnTo>
                      <a:pt x="702" y="674"/>
                    </a:lnTo>
                    <a:lnTo>
                      <a:pt x="727" y="670"/>
                    </a:lnTo>
                    <a:lnTo>
                      <a:pt x="756" y="667"/>
                    </a:lnTo>
                    <a:lnTo>
                      <a:pt x="756" y="644"/>
                    </a:lnTo>
                    <a:lnTo>
                      <a:pt x="756" y="622"/>
                    </a:lnTo>
                    <a:lnTo>
                      <a:pt x="763" y="585"/>
                    </a:lnTo>
                    <a:lnTo>
                      <a:pt x="778" y="552"/>
                    </a:lnTo>
                    <a:lnTo>
                      <a:pt x="742" y="541"/>
                    </a:lnTo>
                    <a:lnTo>
                      <a:pt x="706" y="533"/>
                    </a:lnTo>
                    <a:lnTo>
                      <a:pt x="691" y="533"/>
                    </a:lnTo>
                    <a:lnTo>
                      <a:pt x="680" y="530"/>
                    </a:lnTo>
                    <a:lnTo>
                      <a:pt x="583" y="515"/>
                    </a:lnTo>
                    <a:lnTo>
                      <a:pt x="547" y="522"/>
                    </a:lnTo>
                    <a:lnTo>
                      <a:pt x="536" y="522"/>
                    </a:lnTo>
                    <a:lnTo>
                      <a:pt x="547" y="522"/>
                    </a:lnTo>
                    <a:lnTo>
                      <a:pt x="493" y="474"/>
                    </a:lnTo>
                    <a:lnTo>
                      <a:pt x="439" y="433"/>
                    </a:lnTo>
                    <a:lnTo>
                      <a:pt x="410" y="415"/>
                    </a:lnTo>
                    <a:lnTo>
                      <a:pt x="403" y="356"/>
                    </a:lnTo>
                    <a:lnTo>
                      <a:pt x="396" y="326"/>
                    </a:lnTo>
                    <a:lnTo>
                      <a:pt x="392" y="293"/>
                    </a:lnTo>
                    <a:lnTo>
                      <a:pt x="385" y="256"/>
                    </a:lnTo>
                    <a:lnTo>
                      <a:pt x="403" y="218"/>
                    </a:lnTo>
                    <a:lnTo>
                      <a:pt x="418" y="185"/>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41" name="Freeform 13"/>
              <p:cNvSpPr>
                <a:spLocks/>
              </p:cNvSpPr>
              <p:nvPr/>
            </p:nvSpPr>
            <p:spPr bwMode="auto">
              <a:xfrm>
                <a:off x="2860" y="3031"/>
                <a:ext cx="257" cy="364"/>
              </a:xfrm>
              <a:custGeom>
                <a:avLst/>
                <a:gdLst/>
                <a:ahLst/>
                <a:cxnLst>
                  <a:cxn ang="0">
                    <a:pos x="256" y="363"/>
                  </a:cxn>
                  <a:cxn ang="0">
                    <a:pos x="202" y="292"/>
                  </a:cxn>
                  <a:cxn ang="0">
                    <a:pos x="148" y="218"/>
                  </a:cxn>
                  <a:cxn ang="0">
                    <a:pos x="141" y="203"/>
                  </a:cxn>
                  <a:cxn ang="0">
                    <a:pos x="137" y="189"/>
                  </a:cxn>
                  <a:cxn ang="0">
                    <a:pos x="80" y="92"/>
                  </a:cxn>
                  <a:cxn ang="0">
                    <a:pos x="15" y="3"/>
                  </a:cxn>
                  <a:cxn ang="0">
                    <a:pos x="11" y="3"/>
                  </a:cxn>
                  <a:cxn ang="0">
                    <a:pos x="8" y="0"/>
                  </a:cxn>
                  <a:cxn ang="0">
                    <a:pos x="0" y="0"/>
                  </a:cxn>
                  <a:cxn ang="0">
                    <a:pos x="4" y="7"/>
                  </a:cxn>
                  <a:cxn ang="0">
                    <a:pos x="4" y="14"/>
                  </a:cxn>
                  <a:cxn ang="0">
                    <a:pos x="126" y="192"/>
                  </a:cxn>
                  <a:cxn ang="0">
                    <a:pos x="256" y="363"/>
                  </a:cxn>
                  <a:cxn ang="0">
                    <a:pos x="256" y="363"/>
                  </a:cxn>
                </a:cxnLst>
                <a:rect l="0" t="0" r="r" b="b"/>
                <a:pathLst>
                  <a:path w="257" h="364">
                    <a:moveTo>
                      <a:pt x="256" y="363"/>
                    </a:moveTo>
                    <a:lnTo>
                      <a:pt x="202" y="292"/>
                    </a:lnTo>
                    <a:lnTo>
                      <a:pt x="148" y="218"/>
                    </a:lnTo>
                    <a:lnTo>
                      <a:pt x="141" y="203"/>
                    </a:lnTo>
                    <a:lnTo>
                      <a:pt x="137" y="189"/>
                    </a:lnTo>
                    <a:lnTo>
                      <a:pt x="80" y="92"/>
                    </a:lnTo>
                    <a:lnTo>
                      <a:pt x="15" y="3"/>
                    </a:lnTo>
                    <a:lnTo>
                      <a:pt x="11" y="3"/>
                    </a:lnTo>
                    <a:lnTo>
                      <a:pt x="8" y="0"/>
                    </a:lnTo>
                    <a:lnTo>
                      <a:pt x="0" y="0"/>
                    </a:lnTo>
                    <a:lnTo>
                      <a:pt x="4" y="7"/>
                    </a:lnTo>
                    <a:lnTo>
                      <a:pt x="4" y="14"/>
                    </a:lnTo>
                    <a:lnTo>
                      <a:pt x="126" y="192"/>
                    </a:lnTo>
                    <a:lnTo>
                      <a:pt x="256" y="363"/>
                    </a:lnTo>
                    <a:close/>
                  </a:path>
                </a:pathLst>
              </a:custGeom>
              <a:solidFill>
                <a:srgbClr val="888888"/>
              </a:solidFill>
              <a:ln w="3175" cap="flat">
                <a:solidFill>
                  <a:srgbClr val="888888"/>
                </a:solidFill>
                <a:prstDash val="solid"/>
                <a:round/>
                <a:headEnd/>
                <a:tailEnd/>
              </a:ln>
              <a:effectLst/>
            </p:spPr>
            <p:txBody>
              <a:bodyPr wrap="none" anchor="ctr">
                <a:spAutoFit/>
              </a:bodyPr>
              <a:lstStyle/>
              <a:p>
                <a:endParaRPr lang="zh-CN" altLang="en-US"/>
              </a:p>
            </p:txBody>
          </p:sp>
          <p:sp>
            <p:nvSpPr>
              <p:cNvPr id="406542" name="Freeform 14"/>
              <p:cNvSpPr>
                <a:spLocks/>
              </p:cNvSpPr>
              <p:nvPr/>
            </p:nvSpPr>
            <p:spPr bwMode="auto">
              <a:xfrm>
                <a:off x="2814" y="3038"/>
                <a:ext cx="299" cy="349"/>
              </a:xfrm>
              <a:custGeom>
                <a:avLst/>
                <a:gdLst/>
                <a:ahLst/>
                <a:cxnLst>
                  <a:cxn ang="0">
                    <a:pos x="36" y="52"/>
                  </a:cxn>
                  <a:cxn ang="0">
                    <a:pos x="93" y="133"/>
                  </a:cxn>
                  <a:cxn ang="0">
                    <a:pos x="154" y="215"/>
                  </a:cxn>
                  <a:cxn ang="0">
                    <a:pos x="298" y="348"/>
                  </a:cxn>
                  <a:cxn ang="0">
                    <a:pos x="187" y="248"/>
                  </a:cxn>
                  <a:cxn ang="0">
                    <a:pos x="82" y="141"/>
                  </a:cxn>
                  <a:cxn ang="0">
                    <a:pos x="39" y="167"/>
                  </a:cxn>
                  <a:cxn ang="0">
                    <a:pos x="32" y="152"/>
                  </a:cxn>
                  <a:cxn ang="0">
                    <a:pos x="75" y="130"/>
                  </a:cxn>
                  <a:cxn ang="0">
                    <a:pos x="10" y="137"/>
                  </a:cxn>
                  <a:cxn ang="0">
                    <a:pos x="25" y="122"/>
                  </a:cxn>
                  <a:cxn ang="0">
                    <a:pos x="64" y="115"/>
                  </a:cxn>
                  <a:cxn ang="0">
                    <a:pos x="36" y="74"/>
                  </a:cxn>
                  <a:cxn ang="0">
                    <a:pos x="3" y="33"/>
                  </a:cxn>
                  <a:cxn ang="0">
                    <a:pos x="3" y="30"/>
                  </a:cxn>
                  <a:cxn ang="0">
                    <a:pos x="0" y="0"/>
                  </a:cxn>
                  <a:cxn ang="0">
                    <a:pos x="36" y="52"/>
                  </a:cxn>
                  <a:cxn ang="0">
                    <a:pos x="36" y="52"/>
                  </a:cxn>
                </a:cxnLst>
                <a:rect l="0" t="0" r="r" b="b"/>
                <a:pathLst>
                  <a:path w="299" h="349">
                    <a:moveTo>
                      <a:pt x="36" y="52"/>
                    </a:moveTo>
                    <a:lnTo>
                      <a:pt x="93" y="133"/>
                    </a:lnTo>
                    <a:lnTo>
                      <a:pt x="154" y="215"/>
                    </a:lnTo>
                    <a:lnTo>
                      <a:pt x="298" y="348"/>
                    </a:lnTo>
                    <a:lnTo>
                      <a:pt x="187" y="248"/>
                    </a:lnTo>
                    <a:lnTo>
                      <a:pt x="82" y="141"/>
                    </a:lnTo>
                    <a:lnTo>
                      <a:pt x="39" y="167"/>
                    </a:lnTo>
                    <a:lnTo>
                      <a:pt x="32" y="152"/>
                    </a:lnTo>
                    <a:lnTo>
                      <a:pt x="75" y="130"/>
                    </a:lnTo>
                    <a:lnTo>
                      <a:pt x="10" y="137"/>
                    </a:lnTo>
                    <a:lnTo>
                      <a:pt x="25" y="122"/>
                    </a:lnTo>
                    <a:lnTo>
                      <a:pt x="64" y="115"/>
                    </a:lnTo>
                    <a:lnTo>
                      <a:pt x="36" y="74"/>
                    </a:lnTo>
                    <a:lnTo>
                      <a:pt x="3" y="33"/>
                    </a:lnTo>
                    <a:lnTo>
                      <a:pt x="3" y="30"/>
                    </a:lnTo>
                    <a:lnTo>
                      <a:pt x="0" y="0"/>
                    </a:lnTo>
                    <a:lnTo>
                      <a:pt x="36" y="52"/>
                    </a:lnTo>
                    <a:close/>
                  </a:path>
                </a:pathLst>
              </a:custGeom>
              <a:solidFill>
                <a:srgbClr val="888888"/>
              </a:solidFill>
              <a:ln w="3175" cap="flat">
                <a:solidFill>
                  <a:srgbClr val="888888"/>
                </a:solidFill>
                <a:prstDash val="solid"/>
                <a:round/>
                <a:headEnd/>
                <a:tailEnd/>
              </a:ln>
              <a:effectLst/>
            </p:spPr>
            <p:txBody>
              <a:bodyPr anchor="ctr">
                <a:spAutoFit/>
              </a:bodyPr>
              <a:lstStyle/>
              <a:p>
                <a:endParaRPr lang="zh-CN" altLang="en-US"/>
              </a:p>
            </p:txBody>
          </p:sp>
          <p:sp>
            <p:nvSpPr>
              <p:cNvPr id="406543" name="Freeform 15"/>
              <p:cNvSpPr>
                <a:spLocks/>
              </p:cNvSpPr>
              <p:nvPr/>
            </p:nvSpPr>
            <p:spPr bwMode="auto">
              <a:xfrm>
                <a:off x="2886" y="2938"/>
                <a:ext cx="231" cy="412"/>
              </a:xfrm>
              <a:custGeom>
                <a:avLst/>
                <a:gdLst/>
                <a:ahLst/>
                <a:cxnLst>
                  <a:cxn ang="0">
                    <a:pos x="216" y="404"/>
                  </a:cxn>
                  <a:cxn ang="0">
                    <a:pos x="187" y="359"/>
                  </a:cxn>
                  <a:cxn ang="0">
                    <a:pos x="169" y="307"/>
                  </a:cxn>
                  <a:cxn ang="0">
                    <a:pos x="104" y="170"/>
                  </a:cxn>
                  <a:cxn ang="0">
                    <a:pos x="14" y="44"/>
                  </a:cxn>
                  <a:cxn ang="0">
                    <a:pos x="3" y="26"/>
                  </a:cxn>
                  <a:cxn ang="0">
                    <a:pos x="0" y="7"/>
                  </a:cxn>
                  <a:cxn ang="0">
                    <a:pos x="3" y="4"/>
                  </a:cxn>
                  <a:cxn ang="0">
                    <a:pos x="7" y="0"/>
                  </a:cxn>
                  <a:cxn ang="0">
                    <a:pos x="25" y="11"/>
                  </a:cxn>
                  <a:cxn ang="0">
                    <a:pos x="39" y="30"/>
                  </a:cxn>
                  <a:cxn ang="0">
                    <a:pos x="82" y="107"/>
                  </a:cxn>
                  <a:cxn ang="0">
                    <a:pos x="118" y="185"/>
                  </a:cxn>
                  <a:cxn ang="0">
                    <a:pos x="180" y="300"/>
                  </a:cxn>
                  <a:cxn ang="0">
                    <a:pos x="230" y="411"/>
                  </a:cxn>
                  <a:cxn ang="0">
                    <a:pos x="216" y="404"/>
                  </a:cxn>
                  <a:cxn ang="0">
                    <a:pos x="216" y="404"/>
                  </a:cxn>
                </a:cxnLst>
                <a:rect l="0" t="0" r="r" b="b"/>
                <a:pathLst>
                  <a:path w="231" h="412">
                    <a:moveTo>
                      <a:pt x="216" y="404"/>
                    </a:moveTo>
                    <a:lnTo>
                      <a:pt x="187" y="359"/>
                    </a:lnTo>
                    <a:lnTo>
                      <a:pt x="169" y="307"/>
                    </a:lnTo>
                    <a:lnTo>
                      <a:pt x="104" y="170"/>
                    </a:lnTo>
                    <a:lnTo>
                      <a:pt x="14" y="44"/>
                    </a:lnTo>
                    <a:lnTo>
                      <a:pt x="3" y="26"/>
                    </a:lnTo>
                    <a:lnTo>
                      <a:pt x="0" y="7"/>
                    </a:lnTo>
                    <a:lnTo>
                      <a:pt x="3" y="4"/>
                    </a:lnTo>
                    <a:lnTo>
                      <a:pt x="7" y="0"/>
                    </a:lnTo>
                    <a:lnTo>
                      <a:pt x="25" y="11"/>
                    </a:lnTo>
                    <a:lnTo>
                      <a:pt x="39" y="30"/>
                    </a:lnTo>
                    <a:lnTo>
                      <a:pt x="82" y="107"/>
                    </a:lnTo>
                    <a:lnTo>
                      <a:pt x="118" y="185"/>
                    </a:lnTo>
                    <a:lnTo>
                      <a:pt x="180" y="300"/>
                    </a:lnTo>
                    <a:lnTo>
                      <a:pt x="230" y="411"/>
                    </a:lnTo>
                    <a:lnTo>
                      <a:pt x="216" y="404"/>
                    </a:lnTo>
                    <a:close/>
                  </a:path>
                </a:pathLst>
              </a:custGeom>
              <a:solidFill>
                <a:srgbClr val="888888"/>
              </a:solidFill>
              <a:ln w="3175" cap="flat">
                <a:solidFill>
                  <a:srgbClr val="888888"/>
                </a:solidFill>
                <a:prstDash val="solid"/>
                <a:round/>
                <a:headEnd/>
                <a:tailEnd/>
              </a:ln>
              <a:effectLst/>
            </p:spPr>
            <p:txBody>
              <a:bodyPr wrap="none" anchor="ctr">
                <a:spAutoFit/>
              </a:bodyPr>
              <a:lstStyle/>
              <a:p>
                <a:endParaRPr lang="zh-CN" altLang="en-US"/>
              </a:p>
            </p:txBody>
          </p:sp>
          <p:sp>
            <p:nvSpPr>
              <p:cNvPr id="406544" name="Freeform 16"/>
              <p:cNvSpPr>
                <a:spLocks/>
              </p:cNvSpPr>
              <p:nvPr/>
            </p:nvSpPr>
            <p:spPr bwMode="auto">
              <a:xfrm>
                <a:off x="3156" y="3264"/>
                <a:ext cx="101" cy="60"/>
              </a:xfrm>
              <a:custGeom>
                <a:avLst/>
                <a:gdLst/>
                <a:ahLst/>
                <a:cxnLst>
                  <a:cxn ang="0">
                    <a:pos x="0" y="59"/>
                  </a:cxn>
                  <a:cxn ang="0">
                    <a:pos x="14" y="56"/>
                  </a:cxn>
                  <a:cxn ang="0">
                    <a:pos x="25" y="56"/>
                  </a:cxn>
                  <a:cxn ang="0">
                    <a:pos x="61" y="44"/>
                  </a:cxn>
                  <a:cxn ang="0">
                    <a:pos x="93" y="30"/>
                  </a:cxn>
                  <a:cxn ang="0">
                    <a:pos x="100" y="18"/>
                  </a:cxn>
                  <a:cxn ang="0">
                    <a:pos x="100" y="4"/>
                  </a:cxn>
                  <a:cxn ang="0">
                    <a:pos x="100" y="0"/>
                  </a:cxn>
                  <a:cxn ang="0">
                    <a:pos x="0" y="59"/>
                  </a:cxn>
                  <a:cxn ang="0">
                    <a:pos x="0" y="59"/>
                  </a:cxn>
                </a:cxnLst>
                <a:rect l="0" t="0" r="r" b="b"/>
                <a:pathLst>
                  <a:path w="101" h="60">
                    <a:moveTo>
                      <a:pt x="0" y="59"/>
                    </a:moveTo>
                    <a:lnTo>
                      <a:pt x="14" y="56"/>
                    </a:lnTo>
                    <a:lnTo>
                      <a:pt x="25" y="56"/>
                    </a:lnTo>
                    <a:lnTo>
                      <a:pt x="61" y="44"/>
                    </a:lnTo>
                    <a:lnTo>
                      <a:pt x="93" y="30"/>
                    </a:lnTo>
                    <a:lnTo>
                      <a:pt x="100" y="18"/>
                    </a:lnTo>
                    <a:lnTo>
                      <a:pt x="100" y="4"/>
                    </a:lnTo>
                    <a:lnTo>
                      <a:pt x="100" y="0"/>
                    </a:lnTo>
                    <a:lnTo>
                      <a:pt x="0" y="59"/>
                    </a:lnTo>
                    <a:close/>
                  </a:path>
                </a:pathLst>
              </a:custGeom>
              <a:solidFill>
                <a:srgbClr val="888888"/>
              </a:solidFill>
              <a:ln w="3175" cap="flat">
                <a:solidFill>
                  <a:srgbClr val="888888"/>
                </a:solidFill>
                <a:prstDash val="solid"/>
                <a:round/>
                <a:headEnd/>
                <a:tailEnd/>
              </a:ln>
              <a:effectLst/>
            </p:spPr>
            <p:txBody>
              <a:bodyPr wrap="none" anchor="ctr">
                <a:spAutoFit/>
              </a:bodyPr>
              <a:lstStyle/>
              <a:p>
                <a:endParaRPr lang="zh-CN" altLang="en-US"/>
              </a:p>
            </p:txBody>
          </p:sp>
          <p:sp>
            <p:nvSpPr>
              <p:cNvPr id="406545" name="Freeform 17"/>
              <p:cNvSpPr>
                <a:spLocks/>
              </p:cNvSpPr>
              <p:nvPr/>
            </p:nvSpPr>
            <p:spPr bwMode="auto">
              <a:xfrm>
                <a:off x="3199" y="3212"/>
                <a:ext cx="58" cy="46"/>
              </a:xfrm>
              <a:custGeom>
                <a:avLst/>
                <a:gdLst/>
                <a:ahLst/>
                <a:cxnLst>
                  <a:cxn ang="0">
                    <a:pos x="57" y="11"/>
                  </a:cxn>
                  <a:cxn ang="0">
                    <a:pos x="50" y="4"/>
                  </a:cxn>
                  <a:cxn ang="0">
                    <a:pos x="39" y="0"/>
                  </a:cxn>
                  <a:cxn ang="0">
                    <a:pos x="14" y="4"/>
                  </a:cxn>
                  <a:cxn ang="0">
                    <a:pos x="0" y="30"/>
                  </a:cxn>
                  <a:cxn ang="0">
                    <a:pos x="36" y="45"/>
                  </a:cxn>
                  <a:cxn ang="0">
                    <a:pos x="43" y="15"/>
                  </a:cxn>
                  <a:cxn ang="0">
                    <a:pos x="57" y="11"/>
                  </a:cxn>
                  <a:cxn ang="0">
                    <a:pos x="57" y="11"/>
                  </a:cxn>
                </a:cxnLst>
                <a:rect l="0" t="0" r="r" b="b"/>
                <a:pathLst>
                  <a:path w="58" h="46">
                    <a:moveTo>
                      <a:pt x="57" y="11"/>
                    </a:moveTo>
                    <a:lnTo>
                      <a:pt x="50" y="4"/>
                    </a:lnTo>
                    <a:lnTo>
                      <a:pt x="39" y="0"/>
                    </a:lnTo>
                    <a:lnTo>
                      <a:pt x="14" y="4"/>
                    </a:lnTo>
                    <a:lnTo>
                      <a:pt x="0" y="30"/>
                    </a:lnTo>
                    <a:lnTo>
                      <a:pt x="36" y="45"/>
                    </a:lnTo>
                    <a:lnTo>
                      <a:pt x="43" y="15"/>
                    </a:lnTo>
                    <a:lnTo>
                      <a:pt x="57" y="11"/>
                    </a:lnTo>
                    <a:close/>
                  </a:path>
                </a:pathLst>
              </a:custGeom>
              <a:solidFill>
                <a:srgbClr val="888888"/>
              </a:solidFill>
              <a:ln w="3175" cap="flat">
                <a:solidFill>
                  <a:srgbClr val="888888"/>
                </a:solidFill>
                <a:prstDash val="solid"/>
                <a:round/>
                <a:headEnd/>
                <a:tailEnd/>
              </a:ln>
              <a:effectLst/>
            </p:spPr>
            <p:txBody>
              <a:bodyPr wrap="none" anchor="ctr">
                <a:spAutoFit/>
              </a:bodyPr>
              <a:lstStyle/>
              <a:p>
                <a:endParaRPr lang="zh-CN" altLang="en-US"/>
              </a:p>
            </p:txBody>
          </p:sp>
          <p:sp>
            <p:nvSpPr>
              <p:cNvPr id="406546" name="Freeform 18"/>
              <p:cNvSpPr>
                <a:spLocks/>
              </p:cNvSpPr>
              <p:nvPr/>
            </p:nvSpPr>
            <p:spPr bwMode="auto">
              <a:xfrm>
                <a:off x="3141" y="3394"/>
                <a:ext cx="260" cy="71"/>
              </a:xfrm>
              <a:custGeom>
                <a:avLst/>
                <a:gdLst/>
                <a:ahLst/>
                <a:cxnLst>
                  <a:cxn ang="0">
                    <a:pos x="0" y="70"/>
                  </a:cxn>
                  <a:cxn ang="0">
                    <a:pos x="22" y="18"/>
                  </a:cxn>
                  <a:cxn ang="0">
                    <a:pos x="40" y="18"/>
                  </a:cxn>
                  <a:cxn ang="0">
                    <a:pos x="115" y="14"/>
                  </a:cxn>
                  <a:cxn ang="0">
                    <a:pos x="191" y="0"/>
                  </a:cxn>
                  <a:cxn ang="0">
                    <a:pos x="259" y="70"/>
                  </a:cxn>
                  <a:cxn ang="0">
                    <a:pos x="0" y="70"/>
                  </a:cxn>
                  <a:cxn ang="0">
                    <a:pos x="0" y="70"/>
                  </a:cxn>
                </a:cxnLst>
                <a:rect l="0" t="0" r="r" b="b"/>
                <a:pathLst>
                  <a:path w="260" h="71">
                    <a:moveTo>
                      <a:pt x="0" y="70"/>
                    </a:moveTo>
                    <a:lnTo>
                      <a:pt x="22" y="18"/>
                    </a:lnTo>
                    <a:lnTo>
                      <a:pt x="40" y="18"/>
                    </a:lnTo>
                    <a:lnTo>
                      <a:pt x="115" y="14"/>
                    </a:lnTo>
                    <a:lnTo>
                      <a:pt x="191" y="0"/>
                    </a:lnTo>
                    <a:lnTo>
                      <a:pt x="259" y="70"/>
                    </a:lnTo>
                    <a:lnTo>
                      <a:pt x="0" y="7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47" name="Freeform 19"/>
              <p:cNvSpPr>
                <a:spLocks/>
              </p:cNvSpPr>
              <p:nvPr/>
            </p:nvSpPr>
            <p:spPr bwMode="auto">
              <a:xfrm>
                <a:off x="3116" y="3394"/>
                <a:ext cx="48" cy="71"/>
              </a:xfrm>
              <a:custGeom>
                <a:avLst/>
                <a:gdLst/>
                <a:ahLst/>
                <a:cxnLst>
                  <a:cxn ang="0">
                    <a:pos x="4" y="70"/>
                  </a:cxn>
                  <a:cxn ang="0">
                    <a:pos x="0" y="0"/>
                  </a:cxn>
                  <a:cxn ang="0">
                    <a:pos x="22" y="14"/>
                  </a:cxn>
                  <a:cxn ang="0">
                    <a:pos x="47" y="18"/>
                  </a:cxn>
                  <a:cxn ang="0">
                    <a:pos x="25" y="70"/>
                  </a:cxn>
                  <a:cxn ang="0">
                    <a:pos x="4" y="70"/>
                  </a:cxn>
                  <a:cxn ang="0">
                    <a:pos x="4" y="70"/>
                  </a:cxn>
                </a:cxnLst>
                <a:rect l="0" t="0" r="r" b="b"/>
                <a:pathLst>
                  <a:path w="48" h="71">
                    <a:moveTo>
                      <a:pt x="4" y="70"/>
                    </a:moveTo>
                    <a:lnTo>
                      <a:pt x="0" y="0"/>
                    </a:lnTo>
                    <a:lnTo>
                      <a:pt x="22" y="14"/>
                    </a:lnTo>
                    <a:lnTo>
                      <a:pt x="47" y="18"/>
                    </a:lnTo>
                    <a:lnTo>
                      <a:pt x="25" y="70"/>
                    </a:lnTo>
                    <a:lnTo>
                      <a:pt x="4" y="70"/>
                    </a:lnTo>
                    <a:close/>
                  </a:path>
                </a:pathLst>
              </a:custGeom>
              <a:solidFill>
                <a:srgbClr val="444444"/>
              </a:solidFill>
              <a:ln w="3175" cap="flat">
                <a:solidFill>
                  <a:srgbClr val="000000"/>
                </a:solidFill>
                <a:prstDash val="solid"/>
                <a:round/>
                <a:headEnd/>
                <a:tailEnd/>
              </a:ln>
              <a:effectLst/>
            </p:spPr>
            <p:txBody>
              <a:bodyPr wrap="none" anchor="ctr">
                <a:spAutoFit/>
              </a:bodyPr>
              <a:lstStyle/>
              <a:p>
                <a:endParaRPr lang="zh-CN" altLang="en-US"/>
              </a:p>
            </p:txBody>
          </p:sp>
          <p:sp>
            <p:nvSpPr>
              <p:cNvPr id="406548" name="Freeform 20"/>
              <p:cNvSpPr>
                <a:spLocks/>
              </p:cNvSpPr>
              <p:nvPr/>
            </p:nvSpPr>
            <p:spPr bwMode="auto">
              <a:xfrm>
                <a:off x="2997" y="3386"/>
                <a:ext cx="124" cy="79"/>
              </a:xfrm>
              <a:custGeom>
                <a:avLst/>
                <a:gdLst/>
                <a:ahLst/>
                <a:cxnLst>
                  <a:cxn ang="0">
                    <a:pos x="123" y="78"/>
                  </a:cxn>
                  <a:cxn ang="0">
                    <a:pos x="119" y="8"/>
                  </a:cxn>
                  <a:cxn ang="0">
                    <a:pos x="115" y="0"/>
                  </a:cxn>
                  <a:cxn ang="0">
                    <a:pos x="108" y="11"/>
                  </a:cxn>
                  <a:cxn ang="0">
                    <a:pos x="61" y="52"/>
                  </a:cxn>
                  <a:cxn ang="0">
                    <a:pos x="0" y="78"/>
                  </a:cxn>
                  <a:cxn ang="0">
                    <a:pos x="123" y="78"/>
                  </a:cxn>
                  <a:cxn ang="0">
                    <a:pos x="123" y="78"/>
                  </a:cxn>
                </a:cxnLst>
                <a:rect l="0" t="0" r="r" b="b"/>
                <a:pathLst>
                  <a:path w="124" h="79">
                    <a:moveTo>
                      <a:pt x="123" y="78"/>
                    </a:moveTo>
                    <a:lnTo>
                      <a:pt x="119" y="8"/>
                    </a:lnTo>
                    <a:lnTo>
                      <a:pt x="115" y="0"/>
                    </a:lnTo>
                    <a:lnTo>
                      <a:pt x="108" y="11"/>
                    </a:lnTo>
                    <a:lnTo>
                      <a:pt x="61" y="52"/>
                    </a:lnTo>
                    <a:lnTo>
                      <a:pt x="0" y="78"/>
                    </a:lnTo>
                    <a:lnTo>
                      <a:pt x="123" y="78"/>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49" name="Freeform 21"/>
              <p:cNvSpPr>
                <a:spLocks/>
              </p:cNvSpPr>
              <p:nvPr/>
            </p:nvSpPr>
            <p:spPr bwMode="auto">
              <a:xfrm>
                <a:off x="3123" y="2886"/>
                <a:ext cx="37" cy="249"/>
              </a:xfrm>
              <a:custGeom>
                <a:avLst/>
                <a:gdLst/>
                <a:ahLst/>
                <a:cxnLst>
                  <a:cxn ang="0">
                    <a:pos x="0" y="33"/>
                  </a:cxn>
                  <a:cxn ang="0">
                    <a:pos x="4" y="67"/>
                  </a:cxn>
                  <a:cxn ang="0">
                    <a:pos x="4" y="100"/>
                  </a:cxn>
                  <a:cxn ang="0">
                    <a:pos x="0" y="137"/>
                  </a:cxn>
                  <a:cxn ang="0">
                    <a:pos x="0" y="185"/>
                  </a:cxn>
                  <a:cxn ang="0">
                    <a:pos x="7" y="230"/>
                  </a:cxn>
                  <a:cxn ang="0">
                    <a:pos x="36" y="248"/>
                  </a:cxn>
                  <a:cxn ang="0">
                    <a:pos x="36" y="204"/>
                  </a:cxn>
                  <a:cxn ang="0">
                    <a:pos x="36" y="193"/>
                  </a:cxn>
                  <a:cxn ang="0">
                    <a:pos x="25" y="115"/>
                  </a:cxn>
                  <a:cxn ang="0">
                    <a:pos x="18" y="41"/>
                  </a:cxn>
                  <a:cxn ang="0">
                    <a:pos x="15" y="0"/>
                  </a:cxn>
                  <a:cxn ang="0">
                    <a:pos x="0" y="33"/>
                  </a:cxn>
                  <a:cxn ang="0">
                    <a:pos x="0" y="33"/>
                  </a:cxn>
                </a:cxnLst>
                <a:rect l="0" t="0" r="r" b="b"/>
                <a:pathLst>
                  <a:path w="37" h="249">
                    <a:moveTo>
                      <a:pt x="0" y="33"/>
                    </a:moveTo>
                    <a:lnTo>
                      <a:pt x="4" y="67"/>
                    </a:lnTo>
                    <a:lnTo>
                      <a:pt x="4" y="100"/>
                    </a:lnTo>
                    <a:lnTo>
                      <a:pt x="0" y="137"/>
                    </a:lnTo>
                    <a:lnTo>
                      <a:pt x="0" y="185"/>
                    </a:lnTo>
                    <a:lnTo>
                      <a:pt x="7" y="230"/>
                    </a:lnTo>
                    <a:lnTo>
                      <a:pt x="36" y="248"/>
                    </a:lnTo>
                    <a:lnTo>
                      <a:pt x="36" y="204"/>
                    </a:lnTo>
                    <a:lnTo>
                      <a:pt x="36" y="193"/>
                    </a:lnTo>
                    <a:lnTo>
                      <a:pt x="25" y="115"/>
                    </a:lnTo>
                    <a:lnTo>
                      <a:pt x="18" y="41"/>
                    </a:lnTo>
                    <a:lnTo>
                      <a:pt x="15" y="0"/>
                    </a:lnTo>
                    <a:lnTo>
                      <a:pt x="0" y="33"/>
                    </a:lnTo>
                    <a:close/>
                  </a:path>
                </a:pathLst>
              </a:custGeom>
              <a:solidFill>
                <a:srgbClr val="444444"/>
              </a:solidFill>
              <a:ln w="3175" cap="flat">
                <a:solidFill>
                  <a:srgbClr val="000000"/>
                </a:solidFill>
                <a:prstDash val="solid"/>
                <a:round/>
                <a:headEnd/>
                <a:tailEnd/>
              </a:ln>
              <a:effectLst/>
            </p:spPr>
            <p:txBody>
              <a:bodyPr wrap="none" anchor="ctr">
                <a:spAutoFit/>
              </a:bodyPr>
              <a:lstStyle/>
              <a:p>
                <a:endParaRPr lang="zh-CN" altLang="en-US"/>
              </a:p>
            </p:txBody>
          </p:sp>
          <p:sp>
            <p:nvSpPr>
              <p:cNvPr id="406550" name="Freeform 22"/>
              <p:cNvSpPr>
                <a:spLocks/>
              </p:cNvSpPr>
              <p:nvPr/>
            </p:nvSpPr>
            <p:spPr bwMode="auto">
              <a:xfrm>
                <a:off x="3105" y="2919"/>
                <a:ext cx="23" cy="142"/>
              </a:xfrm>
              <a:custGeom>
                <a:avLst/>
                <a:gdLst/>
                <a:ahLst/>
                <a:cxnLst>
                  <a:cxn ang="0">
                    <a:pos x="0" y="38"/>
                  </a:cxn>
                  <a:cxn ang="0">
                    <a:pos x="7" y="75"/>
                  </a:cxn>
                  <a:cxn ang="0">
                    <a:pos x="11" y="108"/>
                  </a:cxn>
                  <a:cxn ang="0">
                    <a:pos x="18" y="141"/>
                  </a:cxn>
                  <a:cxn ang="0">
                    <a:pos x="18" y="104"/>
                  </a:cxn>
                  <a:cxn ang="0">
                    <a:pos x="22" y="67"/>
                  </a:cxn>
                  <a:cxn ang="0">
                    <a:pos x="22" y="34"/>
                  </a:cxn>
                  <a:cxn ang="0">
                    <a:pos x="18" y="0"/>
                  </a:cxn>
                  <a:cxn ang="0">
                    <a:pos x="0" y="38"/>
                  </a:cxn>
                  <a:cxn ang="0">
                    <a:pos x="0" y="38"/>
                  </a:cxn>
                </a:cxnLst>
                <a:rect l="0" t="0" r="r" b="b"/>
                <a:pathLst>
                  <a:path w="23" h="142">
                    <a:moveTo>
                      <a:pt x="0" y="38"/>
                    </a:moveTo>
                    <a:lnTo>
                      <a:pt x="7" y="75"/>
                    </a:lnTo>
                    <a:lnTo>
                      <a:pt x="11" y="108"/>
                    </a:lnTo>
                    <a:lnTo>
                      <a:pt x="18" y="141"/>
                    </a:lnTo>
                    <a:lnTo>
                      <a:pt x="18" y="104"/>
                    </a:lnTo>
                    <a:lnTo>
                      <a:pt x="22" y="67"/>
                    </a:lnTo>
                    <a:lnTo>
                      <a:pt x="22" y="34"/>
                    </a:lnTo>
                    <a:lnTo>
                      <a:pt x="18" y="0"/>
                    </a:lnTo>
                    <a:lnTo>
                      <a:pt x="0" y="38"/>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51" name="Freeform 23"/>
              <p:cNvSpPr>
                <a:spLocks/>
              </p:cNvSpPr>
              <p:nvPr/>
            </p:nvSpPr>
            <p:spPr bwMode="auto">
              <a:xfrm>
                <a:off x="3159" y="3090"/>
                <a:ext cx="311" cy="145"/>
              </a:xfrm>
              <a:custGeom>
                <a:avLst/>
                <a:gdLst/>
                <a:ahLst/>
                <a:cxnLst>
                  <a:cxn ang="0">
                    <a:pos x="0" y="0"/>
                  </a:cxn>
                  <a:cxn ang="0">
                    <a:pos x="0" y="44"/>
                  </a:cxn>
                  <a:cxn ang="0">
                    <a:pos x="54" y="85"/>
                  </a:cxn>
                  <a:cxn ang="0">
                    <a:pos x="108" y="133"/>
                  </a:cxn>
                  <a:cxn ang="0">
                    <a:pos x="141" y="130"/>
                  </a:cxn>
                  <a:cxn ang="0">
                    <a:pos x="173" y="133"/>
                  </a:cxn>
                  <a:cxn ang="0">
                    <a:pos x="205" y="137"/>
                  </a:cxn>
                  <a:cxn ang="0">
                    <a:pos x="241" y="141"/>
                  </a:cxn>
                  <a:cxn ang="0">
                    <a:pos x="252" y="144"/>
                  </a:cxn>
                  <a:cxn ang="0">
                    <a:pos x="267" y="144"/>
                  </a:cxn>
                  <a:cxn ang="0">
                    <a:pos x="303" y="137"/>
                  </a:cxn>
                  <a:cxn ang="0">
                    <a:pos x="295" y="130"/>
                  </a:cxn>
                  <a:cxn ang="0">
                    <a:pos x="292" y="100"/>
                  </a:cxn>
                  <a:cxn ang="0">
                    <a:pos x="292" y="78"/>
                  </a:cxn>
                  <a:cxn ang="0">
                    <a:pos x="295" y="67"/>
                  </a:cxn>
                  <a:cxn ang="0">
                    <a:pos x="299" y="55"/>
                  </a:cxn>
                  <a:cxn ang="0">
                    <a:pos x="310" y="52"/>
                  </a:cxn>
                  <a:cxn ang="0">
                    <a:pos x="303" y="48"/>
                  </a:cxn>
                  <a:cxn ang="0">
                    <a:pos x="245" y="44"/>
                  </a:cxn>
                  <a:cxn ang="0">
                    <a:pos x="238" y="41"/>
                  </a:cxn>
                  <a:cxn ang="0">
                    <a:pos x="227" y="37"/>
                  </a:cxn>
                  <a:cxn ang="0">
                    <a:pos x="209" y="33"/>
                  </a:cxn>
                  <a:cxn ang="0">
                    <a:pos x="198" y="37"/>
                  </a:cxn>
                  <a:cxn ang="0">
                    <a:pos x="187" y="33"/>
                  </a:cxn>
                  <a:cxn ang="0">
                    <a:pos x="180" y="29"/>
                  </a:cxn>
                  <a:cxn ang="0">
                    <a:pos x="159" y="26"/>
                  </a:cxn>
                  <a:cxn ang="0">
                    <a:pos x="137" y="26"/>
                  </a:cxn>
                  <a:cxn ang="0">
                    <a:pos x="130" y="22"/>
                  </a:cxn>
                  <a:cxn ang="0">
                    <a:pos x="123" y="18"/>
                  </a:cxn>
                  <a:cxn ang="0">
                    <a:pos x="105" y="11"/>
                  </a:cxn>
                  <a:cxn ang="0">
                    <a:pos x="87" y="7"/>
                  </a:cxn>
                  <a:cxn ang="0">
                    <a:pos x="40" y="0"/>
                  </a:cxn>
                  <a:cxn ang="0">
                    <a:pos x="0" y="0"/>
                  </a:cxn>
                  <a:cxn ang="0">
                    <a:pos x="0" y="0"/>
                  </a:cxn>
                </a:cxnLst>
                <a:rect l="0" t="0" r="r" b="b"/>
                <a:pathLst>
                  <a:path w="311" h="145">
                    <a:moveTo>
                      <a:pt x="0" y="0"/>
                    </a:moveTo>
                    <a:lnTo>
                      <a:pt x="0" y="44"/>
                    </a:lnTo>
                    <a:lnTo>
                      <a:pt x="54" y="85"/>
                    </a:lnTo>
                    <a:lnTo>
                      <a:pt x="108" y="133"/>
                    </a:lnTo>
                    <a:lnTo>
                      <a:pt x="141" y="130"/>
                    </a:lnTo>
                    <a:lnTo>
                      <a:pt x="173" y="133"/>
                    </a:lnTo>
                    <a:lnTo>
                      <a:pt x="205" y="137"/>
                    </a:lnTo>
                    <a:lnTo>
                      <a:pt x="241" y="141"/>
                    </a:lnTo>
                    <a:lnTo>
                      <a:pt x="252" y="144"/>
                    </a:lnTo>
                    <a:lnTo>
                      <a:pt x="267" y="144"/>
                    </a:lnTo>
                    <a:lnTo>
                      <a:pt x="303" y="137"/>
                    </a:lnTo>
                    <a:lnTo>
                      <a:pt x="295" y="130"/>
                    </a:lnTo>
                    <a:lnTo>
                      <a:pt x="292" y="100"/>
                    </a:lnTo>
                    <a:lnTo>
                      <a:pt x="292" y="78"/>
                    </a:lnTo>
                    <a:lnTo>
                      <a:pt x="295" y="67"/>
                    </a:lnTo>
                    <a:lnTo>
                      <a:pt x="299" y="55"/>
                    </a:lnTo>
                    <a:lnTo>
                      <a:pt x="310" y="52"/>
                    </a:lnTo>
                    <a:lnTo>
                      <a:pt x="303" y="48"/>
                    </a:lnTo>
                    <a:lnTo>
                      <a:pt x="245" y="44"/>
                    </a:lnTo>
                    <a:lnTo>
                      <a:pt x="238" y="41"/>
                    </a:lnTo>
                    <a:lnTo>
                      <a:pt x="227" y="37"/>
                    </a:lnTo>
                    <a:lnTo>
                      <a:pt x="209" y="33"/>
                    </a:lnTo>
                    <a:lnTo>
                      <a:pt x="198" y="37"/>
                    </a:lnTo>
                    <a:lnTo>
                      <a:pt x="187" y="33"/>
                    </a:lnTo>
                    <a:lnTo>
                      <a:pt x="180" y="29"/>
                    </a:lnTo>
                    <a:lnTo>
                      <a:pt x="159" y="26"/>
                    </a:lnTo>
                    <a:lnTo>
                      <a:pt x="137" y="26"/>
                    </a:lnTo>
                    <a:lnTo>
                      <a:pt x="130" y="22"/>
                    </a:lnTo>
                    <a:lnTo>
                      <a:pt x="123" y="18"/>
                    </a:lnTo>
                    <a:lnTo>
                      <a:pt x="105" y="11"/>
                    </a:lnTo>
                    <a:lnTo>
                      <a:pt x="87" y="7"/>
                    </a:lnTo>
                    <a:lnTo>
                      <a:pt x="40" y="0"/>
                    </a:lnTo>
                    <a:lnTo>
                      <a:pt x="0"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52" name="Freeform 24"/>
              <p:cNvSpPr>
                <a:spLocks/>
              </p:cNvSpPr>
              <p:nvPr/>
            </p:nvSpPr>
            <p:spPr bwMode="auto">
              <a:xfrm>
                <a:off x="3332" y="3382"/>
                <a:ext cx="116" cy="83"/>
              </a:xfrm>
              <a:custGeom>
                <a:avLst/>
                <a:gdLst/>
                <a:ahLst/>
                <a:cxnLst>
                  <a:cxn ang="0">
                    <a:pos x="68" y="82"/>
                  </a:cxn>
                  <a:cxn ang="0">
                    <a:pos x="0" y="12"/>
                  </a:cxn>
                  <a:cxn ang="0">
                    <a:pos x="22" y="12"/>
                  </a:cxn>
                  <a:cxn ang="0">
                    <a:pos x="36" y="0"/>
                  </a:cxn>
                  <a:cxn ang="0">
                    <a:pos x="115" y="82"/>
                  </a:cxn>
                  <a:cxn ang="0">
                    <a:pos x="68" y="82"/>
                  </a:cxn>
                  <a:cxn ang="0">
                    <a:pos x="68" y="82"/>
                  </a:cxn>
                </a:cxnLst>
                <a:rect l="0" t="0" r="r" b="b"/>
                <a:pathLst>
                  <a:path w="116" h="83">
                    <a:moveTo>
                      <a:pt x="68" y="82"/>
                    </a:moveTo>
                    <a:lnTo>
                      <a:pt x="0" y="12"/>
                    </a:lnTo>
                    <a:lnTo>
                      <a:pt x="22" y="12"/>
                    </a:lnTo>
                    <a:lnTo>
                      <a:pt x="36" y="0"/>
                    </a:lnTo>
                    <a:lnTo>
                      <a:pt x="115" y="82"/>
                    </a:lnTo>
                    <a:lnTo>
                      <a:pt x="68" y="82"/>
                    </a:lnTo>
                    <a:close/>
                  </a:path>
                </a:pathLst>
              </a:custGeom>
              <a:solidFill>
                <a:srgbClr val="222222"/>
              </a:solidFill>
              <a:ln w="3175" cap="flat">
                <a:solidFill>
                  <a:srgbClr val="000000"/>
                </a:solidFill>
                <a:prstDash val="solid"/>
                <a:round/>
                <a:headEnd/>
                <a:tailEnd/>
              </a:ln>
              <a:effectLst/>
            </p:spPr>
            <p:txBody>
              <a:bodyPr wrap="none" anchor="ctr">
                <a:spAutoFit/>
              </a:bodyPr>
              <a:lstStyle/>
              <a:p>
                <a:endParaRPr lang="zh-CN" altLang="en-US"/>
              </a:p>
            </p:txBody>
          </p:sp>
          <p:sp>
            <p:nvSpPr>
              <p:cNvPr id="406553" name="Freeform 25"/>
              <p:cNvSpPr>
                <a:spLocks/>
              </p:cNvSpPr>
              <p:nvPr/>
            </p:nvSpPr>
            <p:spPr bwMode="auto">
              <a:xfrm>
                <a:off x="3339" y="3119"/>
                <a:ext cx="167" cy="24"/>
              </a:xfrm>
              <a:custGeom>
                <a:avLst/>
                <a:gdLst/>
                <a:ahLst/>
                <a:cxnLst>
                  <a:cxn ang="0">
                    <a:pos x="166" y="0"/>
                  </a:cxn>
                  <a:cxn ang="0">
                    <a:pos x="148" y="12"/>
                  </a:cxn>
                  <a:cxn ang="0">
                    <a:pos x="130" y="23"/>
                  </a:cxn>
                  <a:cxn ang="0">
                    <a:pos x="123" y="19"/>
                  </a:cxn>
                  <a:cxn ang="0">
                    <a:pos x="65" y="15"/>
                  </a:cxn>
                  <a:cxn ang="0">
                    <a:pos x="58" y="12"/>
                  </a:cxn>
                  <a:cxn ang="0">
                    <a:pos x="47" y="8"/>
                  </a:cxn>
                  <a:cxn ang="0">
                    <a:pos x="29" y="4"/>
                  </a:cxn>
                  <a:cxn ang="0">
                    <a:pos x="18" y="8"/>
                  </a:cxn>
                  <a:cxn ang="0">
                    <a:pos x="7" y="4"/>
                  </a:cxn>
                  <a:cxn ang="0">
                    <a:pos x="0" y="0"/>
                  </a:cxn>
                  <a:cxn ang="0">
                    <a:pos x="166" y="0"/>
                  </a:cxn>
                  <a:cxn ang="0">
                    <a:pos x="166" y="0"/>
                  </a:cxn>
                </a:cxnLst>
                <a:rect l="0" t="0" r="r" b="b"/>
                <a:pathLst>
                  <a:path w="167" h="24">
                    <a:moveTo>
                      <a:pt x="166" y="0"/>
                    </a:moveTo>
                    <a:lnTo>
                      <a:pt x="148" y="12"/>
                    </a:lnTo>
                    <a:lnTo>
                      <a:pt x="130" y="23"/>
                    </a:lnTo>
                    <a:lnTo>
                      <a:pt x="123" y="19"/>
                    </a:lnTo>
                    <a:lnTo>
                      <a:pt x="65" y="15"/>
                    </a:lnTo>
                    <a:lnTo>
                      <a:pt x="58" y="12"/>
                    </a:lnTo>
                    <a:lnTo>
                      <a:pt x="47" y="8"/>
                    </a:lnTo>
                    <a:lnTo>
                      <a:pt x="29" y="4"/>
                    </a:lnTo>
                    <a:lnTo>
                      <a:pt x="18" y="8"/>
                    </a:lnTo>
                    <a:lnTo>
                      <a:pt x="7" y="4"/>
                    </a:lnTo>
                    <a:lnTo>
                      <a:pt x="0" y="0"/>
                    </a:lnTo>
                    <a:lnTo>
                      <a:pt x="166"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554" name="Freeform 26"/>
              <p:cNvSpPr>
                <a:spLocks/>
              </p:cNvSpPr>
              <p:nvPr/>
            </p:nvSpPr>
            <p:spPr bwMode="auto">
              <a:xfrm>
                <a:off x="3210" y="2645"/>
                <a:ext cx="47" cy="27"/>
              </a:xfrm>
              <a:custGeom>
                <a:avLst/>
                <a:gdLst/>
                <a:ahLst/>
                <a:cxnLst>
                  <a:cxn ang="0">
                    <a:pos x="0" y="4"/>
                  </a:cxn>
                  <a:cxn ang="0">
                    <a:pos x="7" y="8"/>
                  </a:cxn>
                  <a:cxn ang="0">
                    <a:pos x="28" y="15"/>
                  </a:cxn>
                  <a:cxn ang="0">
                    <a:pos x="43" y="26"/>
                  </a:cxn>
                  <a:cxn ang="0">
                    <a:pos x="46" y="23"/>
                  </a:cxn>
                  <a:cxn ang="0">
                    <a:pos x="43" y="15"/>
                  </a:cxn>
                  <a:cxn ang="0">
                    <a:pos x="36" y="11"/>
                  </a:cxn>
                  <a:cxn ang="0">
                    <a:pos x="28" y="8"/>
                  </a:cxn>
                  <a:cxn ang="0">
                    <a:pos x="3" y="0"/>
                  </a:cxn>
                  <a:cxn ang="0">
                    <a:pos x="0" y="4"/>
                  </a:cxn>
                  <a:cxn ang="0">
                    <a:pos x="0" y="4"/>
                  </a:cxn>
                </a:cxnLst>
                <a:rect l="0" t="0" r="r" b="b"/>
                <a:pathLst>
                  <a:path w="47" h="27">
                    <a:moveTo>
                      <a:pt x="0" y="4"/>
                    </a:moveTo>
                    <a:lnTo>
                      <a:pt x="7" y="8"/>
                    </a:lnTo>
                    <a:lnTo>
                      <a:pt x="28" y="15"/>
                    </a:lnTo>
                    <a:lnTo>
                      <a:pt x="43" y="26"/>
                    </a:lnTo>
                    <a:lnTo>
                      <a:pt x="46" y="23"/>
                    </a:lnTo>
                    <a:lnTo>
                      <a:pt x="43" y="15"/>
                    </a:lnTo>
                    <a:lnTo>
                      <a:pt x="36" y="11"/>
                    </a:lnTo>
                    <a:lnTo>
                      <a:pt x="28" y="8"/>
                    </a:lnTo>
                    <a:lnTo>
                      <a:pt x="3" y="0"/>
                    </a:lnTo>
                    <a:lnTo>
                      <a:pt x="0" y="4"/>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55" name="Freeform 27"/>
              <p:cNvSpPr>
                <a:spLocks/>
              </p:cNvSpPr>
              <p:nvPr/>
            </p:nvSpPr>
            <p:spPr bwMode="auto">
              <a:xfrm>
                <a:off x="3220" y="2679"/>
                <a:ext cx="16" cy="16"/>
              </a:xfrm>
              <a:custGeom>
                <a:avLst/>
                <a:gdLst/>
                <a:ahLst/>
                <a:cxnLst>
                  <a:cxn ang="0">
                    <a:pos x="15" y="3"/>
                  </a:cxn>
                  <a:cxn ang="0">
                    <a:pos x="11" y="11"/>
                  </a:cxn>
                  <a:cxn ang="0">
                    <a:pos x="8" y="15"/>
                  </a:cxn>
                  <a:cxn ang="0">
                    <a:pos x="4" y="15"/>
                  </a:cxn>
                  <a:cxn ang="0">
                    <a:pos x="0" y="11"/>
                  </a:cxn>
                  <a:cxn ang="0">
                    <a:pos x="0" y="3"/>
                  </a:cxn>
                  <a:cxn ang="0">
                    <a:pos x="4" y="0"/>
                  </a:cxn>
                  <a:cxn ang="0">
                    <a:pos x="15" y="3"/>
                  </a:cxn>
                  <a:cxn ang="0">
                    <a:pos x="15" y="3"/>
                  </a:cxn>
                </a:cxnLst>
                <a:rect l="0" t="0" r="r" b="b"/>
                <a:pathLst>
                  <a:path w="16" h="16">
                    <a:moveTo>
                      <a:pt x="15" y="3"/>
                    </a:moveTo>
                    <a:lnTo>
                      <a:pt x="11" y="11"/>
                    </a:lnTo>
                    <a:lnTo>
                      <a:pt x="8" y="15"/>
                    </a:lnTo>
                    <a:lnTo>
                      <a:pt x="4" y="15"/>
                    </a:lnTo>
                    <a:lnTo>
                      <a:pt x="0" y="11"/>
                    </a:lnTo>
                    <a:lnTo>
                      <a:pt x="0" y="3"/>
                    </a:lnTo>
                    <a:lnTo>
                      <a:pt x="4" y="0"/>
                    </a:lnTo>
                    <a:lnTo>
                      <a:pt x="15" y="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56" name="Freeform 28"/>
              <p:cNvSpPr>
                <a:spLocks/>
              </p:cNvSpPr>
              <p:nvPr/>
            </p:nvSpPr>
            <p:spPr bwMode="auto">
              <a:xfrm>
                <a:off x="3073" y="2619"/>
                <a:ext cx="19" cy="46"/>
              </a:xfrm>
              <a:custGeom>
                <a:avLst/>
                <a:gdLst/>
                <a:ahLst/>
                <a:cxnLst>
                  <a:cxn ang="0">
                    <a:pos x="11" y="0"/>
                  </a:cxn>
                  <a:cxn ang="0">
                    <a:pos x="11" y="8"/>
                  </a:cxn>
                  <a:cxn ang="0">
                    <a:pos x="11" y="12"/>
                  </a:cxn>
                  <a:cxn ang="0">
                    <a:pos x="11" y="26"/>
                  </a:cxn>
                  <a:cxn ang="0">
                    <a:pos x="7" y="23"/>
                  </a:cxn>
                  <a:cxn ang="0">
                    <a:pos x="3" y="26"/>
                  </a:cxn>
                  <a:cxn ang="0">
                    <a:pos x="0" y="30"/>
                  </a:cxn>
                  <a:cxn ang="0">
                    <a:pos x="0" y="34"/>
                  </a:cxn>
                  <a:cxn ang="0">
                    <a:pos x="3" y="37"/>
                  </a:cxn>
                  <a:cxn ang="0">
                    <a:pos x="7" y="41"/>
                  </a:cxn>
                  <a:cxn ang="0">
                    <a:pos x="14" y="45"/>
                  </a:cxn>
                  <a:cxn ang="0">
                    <a:pos x="11" y="41"/>
                  </a:cxn>
                  <a:cxn ang="0">
                    <a:pos x="11" y="41"/>
                  </a:cxn>
                  <a:cxn ang="0">
                    <a:pos x="11" y="37"/>
                  </a:cxn>
                  <a:cxn ang="0">
                    <a:pos x="14" y="30"/>
                  </a:cxn>
                  <a:cxn ang="0">
                    <a:pos x="18" y="30"/>
                  </a:cxn>
                  <a:cxn ang="0">
                    <a:pos x="18" y="26"/>
                  </a:cxn>
                  <a:cxn ang="0">
                    <a:pos x="14" y="0"/>
                  </a:cxn>
                  <a:cxn ang="0">
                    <a:pos x="11" y="0"/>
                  </a:cxn>
                  <a:cxn ang="0">
                    <a:pos x="11" y="0"/>
                  </a:cxn>
                </a:cxnLst>
                <a:rect l="0" t="0" r="r" b="b"/>
                <a:pathLst>
                  <a:path w="19" h="46">
                    <a:moveTo>
                      <a:pt x="11" y="0"/>
                    </a:moveTo>
                    <a:lnTo>
                      <a:pt x="11" y="8"/>
                    </a:lnTo>
                    <a:lnTo>
                      <a:pt x="11" y="12"/>
                    </a:lnTo>
                    <a:lnTo>
                      <a:pt x="11" y="26"/>
                    </a:lnTo>
                    <a:lnTo>
                      <a:pt x="7" y="23"/>
                    </a:lnTo>
                    <a:lnTo>
                      <a:pt x="3" y="26"/>
                    </a:lnTo>
                    <a:lnTo>
                      <a:pt x="0" y="30"/>
                    </a:lnTo>
                    <a:lnTo>
                      <a:pt x="0" y="34"/>
                    </a:lnTo>
                    <a:lnTo>
                      <a:pt x="3" y="37"/>
                    </a:lnTo>
                    <a:lnTo>
                      <a:pt x="7" y="41"/>
                    </a:lnTo>
                    <a:lnTo>
                      <a:pt x="14" y="45"/>
                    </a:lnTo>
                    <a:lnTo>
                      <a:pt x="11" y="41"/>
                    </a:lnTo>
                    <a:lnTo>
                      <a:pt x="11" y="37"/>
                    </a:lnTo>
                    <a:lnTo>
                      <a:pt x="14" y="30"/>
                    </a:lnTo>
                    <a:lnTo>
                      <a:pt x="18" y="30"/>
                    </a:lnTo>
                    <a:lnTo>
                      <a:pt x="18" y="26"/>
                    </a:lnTo>
                    <a:lnTo>
                      <a:pt x="14" y="0"/>
                    </a:lnTo>
                    <a:lnTo>
                      <a:pt x="11" y="0"/>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57" name="Freeform 29"/>
              <p:cNvSpPr>
                <a:spLocks/>
              </p:cNvSpPr>
              <p:nvPr/>
            </p:nvSpPr>
            <p:spPr bwMode="auto">
              <a:xfrm>
                <a:off x="3451" y="3097"/>
                <a:ext cx="166" cy="131"/>
              </a:xfrm>
              <a:custGeom>
                <a:avLst/>
                <a:gdLst/>
                <a:ahLst/>
                <a:cxnLst>
                  <a:cxn ang="0">
                    <a:pos x="129" y="74"/>
                  </a:cxn>
                  <a:cxn ang="0">
                    <a:pos x="140" y="97"/>
                  </a:cxn>
                  <a:cxn ang="0">
                    <a:pos x="144" y="108"/>
                  </a:cxn>
                  <a:cxn ang="0">
                    <a:pos x="137" y="115"/>
                  </a:cxn>
                  <a:cxn ang="0">
                    <a:pos x="115" y="123"/>
                  </a:cxn>
                  <a:cxn ang="0">
                    <a:pos x="97" y="119"/>
                  </a:cxn>
                  <a:cxn ang="0">
                    <a:pos x="86" y="123"/>
                  </a:cxn>
                  <a:cxn ang="0">
                    <a:pos x="72" y="126"/>
                  </a:cxn>
                  <a:cxn ang="0">
                    <a:pos x="57" y="126"/>
                  </a:cxn>
                  <a:cxn ang="0">
                    <a:pos x="47" y="126"/>
                  </a:cxn>
                  <a:cxn ang="0">
                    <a:pos x="11" y="130"/>
                  </a:cxn>
                  <a:cxn ang="0">
                    <a:pos x="3" y="123"/>
                  </a:cxn>
                  <a:cxn ang="0">
                    <a:pos x="0" y="93"/>
                  </a:cxn>
                  <a:cxn ang="0">
                    <a:pos x="0" y="71"/>
                  </a:cxn>
                  <a:cxn ang="0">
                    <a:pos x="3" y="60"/>
                  </a:cxn>
                  <a:cxn ang="0">
                    <a:pos x="7" y="48"/>
                  </a:cxn>
                  <a:cxn ang="0">
                    <a:pos x="21" y="41"/>
                  </a:cxn>
                  <a:cxn ang="0">
                    <a:pos x="36" y="34"/>
                  </a:cxn>
                  <a:cxn ang="0">
                    <a:pos x="61" y="19"/>
                  </a:cxn>
                  <a:cxn ang="0">
                    <a:pos x="83" y="4"/>
                  </a:cxn>
                  <a:cxn ang="0">
                    <a:pos x="90" y="0"/>
                  </a:cxn>
                  <a:cxn ang="0">
                    <a:pos x="97" y="0"/>
                  </a:cxn>
                  <a:cxn ang="0">
                    <a:pos x="104" y="19"/>
                  </a:cxn>
                  <a:cxn ang="0">
                    <a:pos x="111" y="37"/>
                  </a:cxn>
                  <a:cxn ang="0">
                    <a:pos x="129" y="41"/>
                  </a:cxn>
                  <a:cxn ang="0">
                    <a:pos x="115" y="22"/>
                  </a:cxn>
                  <a:cxn ang="0">
                    <a:pos x="108" y="0"/>
                  </a:cxn>
                  <a:cxn ang="0">
                    <a:pos x="119" y="0"/>
                  </a:cxn>
                  <a:cxn ang="0">
                    <a:pos x="133" y="0"/>
                  </a:cxn>
                  <a:cxn ang="0">
                    <a:pos x="147" y="8"/>
                  </a:cxn>
                  <a:cxn ang="0">
                    <a:pos x="162" y="15"/>
                  </a:cxn>
                  <a:cxn ang="0">
                    <a:pos x="162" y="22"/>
                  </a:cxn>
                  <a:cxn ang="0">
                    <a:pos x="162" y="37"/>
                  </a:cxn>
                  <a:cxn ang="0">
                    <a:pos x="162" y="63"/>
                  </a:cxn>
                  <a:cxn ang="0">
                    <a:pos x="162" y="67"/>
                  </a:cxn>
                  <a:cxn ang="0">
                    <a:pos x="165" y="67"/>
                  </a:cxn>
                  <a:cxn ang="0">
                    <a:pos x="165" y="71"/>
                  </a:cxn>
                  <a:cxn ang="0">
                    <a:pos x="165" y="78"/>
                  </a:cxn>
                  <a:cxn ang="0">
                    <a:pos x="158" y="89"/>
                  </a:cxn>
                  <a:cxn ang="0">
                    <a:pos x="151" y="97"/>
                  </a:cxn>
                  <a:cxn ang="0">
                    <a:pos x="144" y="78"/>
                  </a:cxn>
                  <a:cxn ang="0">
                    <a:pos x="144" y="74"/>
                  </a:cxn>
                  <a:cxn ang="0">
                    <a:pos x="137" y="74"/>
                  </a:cxn>
                  <a:cxn ang="0">
                    <a:pos x="133" y="74"/>
                  </a:cxn>
                  <a:cxn ang="0">
                    <a:pos x="133" y="74"/>
                  </a:cxn>
                  <a:cxn ang="0">
                    <a:pos x="129" y="74"/>
                  </a:cxn>
                  <a:cxn ang="0">
                    <a:pos x="129" y="74"/>
                  </a:cxn>
                </a:cxnLst>
                <a:rect l="0" t="0" r="r" b="b"/>
                <a:pathLst>
                  <a:path w="166" h="131">
                    <a:moveTo>
                      <a:pt x="129" y="74"/>
                    </a:moveTo>
                    <a:lnTo>
                      <a:pt x="140" y="97"/>
                    </a:lnTo>
                    <a:lnTo>
                      <a:pt x="144" y="108"/>
                    </a:lnTo>
                    <a:lnTo>
                      <a:pt x="137" y="115"/>
                    </a:lnTo>
                    <a:lnTo>
                      <a:pt x="115" y="123"/>
                    </a:lnTo>
                    <a:lnTo>
                      <a:pt x="97" y="119"/>
                    </a:lnTo>
                    <a:lnTo>
                      <a:pt x="86" y="123"/>
                    </a:lnTo>
                    <a:lnTo>
                      <a:pt x="72" y="126"/>
                    </a:lnTo>
                    <a:lnTo>
                      <a:pt x="57" y="126"/>
                    </a:lnTo>
                    <a:lnTo>
                      <a:pt x="47" y="126"/>
                    </a:lnTo>
                    <a:lnTo>
                      <a:pt x="11" y="130"/>
                    </a:lnTo>
                    <a:lnTo>
                      <a:pt x="3" y="123"/>
                    </a:lnTo>
                    <a:lnTo>
                      <a:pt x="0" y="93"/>
                    </a:lnTo>
                    <a:lnTo>
                      <a:pt x="0" y="71"/>
                    </a:lnTo>
                    <a:lnTo>
                      <a:pt x="3" y="60"/>
                    </a:lnTo>
                    <a:lnTo>
                      <a:pt x="7" y="48"/>
                    </a:lnTo>
                    <a:lnTo>
                      <a:pt x="21" y="41"/>
                    </a:lnTo>
                    <a:lnTo>
                      <a:pt x="36" y="34"/>
                    </a:lnTo>
                    <a:lnTo>
                      <a:pt x="61" y="19"/>
                    </a:lnTo>
                    <a:lnTo>
                      <a:pt x="83" y="4"/>
                    </a:lnTo>
                    <a:lnTo>
                      <a:pt x="90" y="0"/>
                    </a:lnTo>
                    <a:lnTo>
                      <a:pt x="97" y="0"/>
                    </a:lnTo>
                    <a:lnTo>
                      <a:pt x="104" y="19"/>
                    </a:lnTo>
                    <a:lnTo>
                      <a:pt x="111" y="37"/>
                    </a:lnTo>
                    <a:lnTo>
                      <a:pt x="129" y="41"/>
                    </a:lnTo>
                    <a:lnTo>
                      <a:pt x="115" y="22"/>
                    </a:lnTo>
                    <a:lnTo>
                      <a:pt x="108" y="0"/>
                    </a:lnTo>
                    <a:lnTo>
                      <a:pt x="119" y="0"/>
                    </a:lnTo>
                    <a:lnTo>
                      <a:pt x="133" y="0"/>
                    </a:lnTo>
                    <a:lnTo>
                      <a:pt x="147" y="8"/>
                    </a:lnTo>
                    <a:lnTo>
                      <a:pt x="162" y="15"/>
                    </a:lnTo>
                    <a:lnTo>
                      <a:pt x="162" y="22"/>
                    </a:lnTo>
                    <a:lnTo>
                      <a:pt x="162" y="37"/>
                    </a:lnTo>
                    <a:lnTo>
                      <a:pt x="162" y="63"/>
                    </a:lnTo>
                    <a:lnTo>
                      <a:pt x="162" y="67"/>
                    </a:lnTo>
                    <a:lnTo>
                      <a:pt x="165" y="67"/>
                    </a:lnTo>
                    <a:lnTo>
                      <a:pt x="165" y="71"/>
                    </a:lnTo>
                    <a:lnTo>
                      <a:pt x="165" y="78"/>
                    </a:lnTo>
                    <a:lnTo>
                      <a:pt x="158" y="89"/>
                    </a:lnTo>
                    <a:lnTo>
                      <a:pt x="151" y="97"/>
                    </a:lnTo>
                    <a:lnTo>
                      <a:pt x="144" y="78"/>
                    </a:lnTo>
                    <a:lnTo>
                      <a:pt x="144" y="74"/>
                    </a:lnTo>
                    <a:lnTo>
                      <a:pt x="137" y="74"/>
                    </a:lnTo>
                    <a:lnTo>
                      <a:pt x="133" y="74"/>
                    </a:lnTo>
                    <a:lnTo>
                      <a:pt x="129" y="74"/>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58" name="Freeform 30"/>
              <p:cNvSpPr>
                <a:spLocks/>
              </p:cNvSpPr>
              <p:nvPr/>
            </p:nvSpPr>
            <p:spPr bwMode="auto">
              <a:xfrm>
                <a:off x="3606" y="3186"/>
                <a:ext cx="253" cy="179"/>
              </a:xfrm>
              <a:custGeom>
                <a:avLst/>
                <a:gdLst/>
                <a:ahLst/>
                <a:cxnLst>
                  <a:cxn ang="0">
                    <a:pos x="226" y="156"/>
                  </a:cxn>
                  <a:cxn ang="0">
                    <a:pos x="208" y="163"/>
                  </a:cxn>
                  <a:cxn ang="0">
                    <a:pos x="187" y="167"/>
                  </a:cxn>
                  <a:cxn ang="0">
                    <a:pos x="180" y="163"/>
                  </a:cxn>
                  <a:cxn ang="0">
                    <a:pos x="176" y="159"/>
                  </a:cxn>
                  <a:cxn ang="0">
                    <a:pos x="169" y="163"/>
                  </a:cxn>
                  <a:cxn ang="0">
                    <a:pos x="147" y="163"/>
                  </a:cxn>
                  <a:cxn ang="0">
                    <a:pos x="133" y="167"/>
                  </a:cxn>
                  <a:cxn ang="0">
                    <a:pos x="86" y="178"/>
                  </a:cxn>
                  <a:cxn ang="0">
                    <a:pos x="36" y="171"/>
                  </a:cxn>
                  <a:cxn ang="0">
                    <a:pos x="39" y="163"/>
                  </a:cxn>
                  <a:cxn ang="0">
                    <a:pos x="43" y="156"/>
                  </a:cxn>
                  <a:cxn ang="0">
                    <a:pos x="43" y="145"/>
                  </a:cxn>
                  <a:cxn ang="0">
                    <a:pos x="43" y="134"/>
                  </a:cxn>
                  <a:cxn ang="0">
                    <a:pos x="46" y="111"/>
                  </a:cxn>
                  <a:cxn ang="0">
                    <a:pos x="50" y="108"/>
                  </a:cxn>
                  <a:cxn ang="0">
                    <a:pos x="50" y="100"/>
                  </a:cxn>
                  <a:cxn ang="0">
                    <a:pos x="50" y="96"/>
                  </a:cxn>
                  <a:cxn ang="0">
                    <a:pos x="32" y="78"/>
                  </a:cxn>
                  <a:cxn ang="0">
                    <a:pos x="10" y="78"/>
                  </a:cxn>
                  <a:cxn ang="0">
                    <a:pos x="3" y="78"/>
                  </a:cxn>
                  <a:cxn ang="0">
                    <a:pos x="0" y="82"/>
                  </a:cxn>
                  <a:cxn ang="0">
                    <a:pos x="0" y="74"/>
                  </a:cxn>
                  <a:cxn ang="0">
                    <a:pos x="3" y="74"/>
                  </a:cxn>
                  <a:cxn ang="0">
                    <a:pos x="14" y="74"/>
                  </a:cxn>
                  <a:cxn ang="0">
                    <a:pos x="25" y="71"/>
                  </a:cxn>
                  <a:cxn ang="0">
                    <a:pos x="115" y="4"/>
                  </a:cxn>
                  <a:cxn ang="0">
                    <a:pos x="136" y="0"/>
                  </a:cxn>
                  <a:cxn ang="0">
                    <a:pos x="162" y="8"/>
                  </a:cxn>
                  <a:cxn ang="0">
                    <a:pos x="169" y="11"/>
                  </a:cxn>
                  <a:cxn ang="0">
                    <a:pos x="176" y="19"/>
                  </a:cxn>
                  <a:cxn ang="0">
                    <a:pos x="198" y="30"/>
                  </a:cxn>
                  <a:cxn ang="0">
                    <a:pos x="216" y="45"/>
                  </a:cxn>
                  <a:cxn ang="0">
                    <a:pos x="219" y="48"/>
                  </a:cxn>
                  <a:cxn ang="0">
                    <a:pos x="223" y="56"/>
                  </a:cxn>
                  <a:cxn ang="0">
                    <a:pos x="226" y="59"/>
                  </a:cxn>
                  <a:cxn ang="0">
                    <a:pos x="234" y="63"/>
                  </a:cxn>
                  <a:cxn ang="0">
                    <a:pos x="237" y="71"/>
                  </a:cxn>
                  <a:cxn ang="0">
                    <a:pos x="237" y="82"/>
                  </a:cxn>
                  <a:cxn ang="0">
                    <a:pos x="244" y="85"/>
                  </a:cxn>
                  <a:cxn ang="0">
                    <a:pos x="248" y="89"/>
                  </a:cxn>
                  <a:cxn ang="0">
                    <a:pos x="248" y="93"/>
                  </a:cxn>
                  <a:cxn ang="0">
                    <a:pos x="252" y="96"/>
                  </a:cxn>
                  <a:cxn ang="0">
                    <a:pos x="252" y="104"/>
                  </a:cxn>
                  <a:cxn ang="0">
                    <a:pos x="248" y="111"/>
                  </a:cxn>
                  <a:cxn ang="0">
                    <a:pos x="241" y="126"/>
                  </a:cxn>
                  <a:cxn ang="0">
                    <a:pos x="241" y="134"/>
                  </a:cxn>
                  <a:cxn ang="0">
                    <a:pos x="241" y="137"/>
                  </a:cxn>
                  <a:cxn ang="0">
                    <a:pos x="237" y="145"/>
                  </a:cxn>
                  <a:cxn ang="0">
                    <a:pos x="234" y="152"/>
                  </a:cxn>
                  <a:cxn ang="0">
                    <a:pos x="226" y="156"/>
                  </a:cxn>
                  <a:cxn ang="0">
                    <a:pos x="226" y="156"/>
                  </a:cxn>
                </a:cxnLst>
                <a:rect l="0" t="0" r="r" b="b"/>
                <a:pathLst>
                  <a:path w="253" h="179">
                    <a:moveTo>
                      <a:pt x="226" y="156"/>
                    </a:moveTo>
                    <a:lnTo>
                      <a:pt x="208" y="163"/>
                    </a:lnTo>
                    <a:lnTo>
                      <a:pt x="187" y="167"/>
                    </a:lnTo>
                    <a:lnTo>
                      <a:pt x="180" y="163"/>
                    </a:lnTo>
                    <a:lnTo>
                      <a:pt x="176" y="159"/>
                    </a:lnTo>
                    <a:lnTo>
                      <a:pt x="169" y="163"/>
                    </a:lnTo>
                    <a:lnTo>
                      <a:pt x="147" y="163"/>
                    </a:lnTo>
                    <a:lnTo>
                      <a:pt x="133" y="167"/>
                    </a:lnTo>
                    <a:lnTo>
                      <a:pt x="86" y="178"/>
                    </a:lnTo>
                    <a:lnTo>
                      <a:pt x="36" y="171"/>
                    </a:lnTo>
                    <a:lnTo>
                      <a:pt x="39" y="163"/>
                    </a:lnTo>
                    <a:lnTo>
                      <a:pt x="43" y="156"/>
                    </a:lnTo>
                    <a:lnTo>
                      <a:pt x="43" y="145"/>
                    </a:lnTo>
                    <a:lnTo>
                      <a:pt x="43" y="134"/>
                    </a:lnTo>
                    <a:lnTo>
                      <a:pt x="46" y="111"/>
                    </a:lnTo>
                    <a:lnTo>
                      <a:pt x="50" y="108"/>
                    </a:lnTo>
                    <a:lnTo>
                      <a:pt x="50" y="100"/>
                    </a:lnTo>
                    <a:lnTo>
                      <a:pt x="50" y="96"/>
                    </a:lnTo>
                    <a:lnTo>
                      <a:pt x="32" y="78"/>
                    </a:lnTo>
                    <a:lnTo>
                      <a:pt x="10" y="78"/>
                    </a:lnTo>
                    <a:lnTo>
                      <a:pt x="3" y="78"/>
                    </a:lnTo>
                    <a:lnTo>
                      <a:pt x="0" y="82"/>
                    </a:lnTo>
                    <a:lnTo>
                      <a:pt x="0" y="74"/>
                    </a:lnTo>
                    <a:lnTo>
                      <a:pt x="3" y="74"/>
                    </a:lnTo>
                    <a:lnTo>
                      <a:pt x="14" y="74"/>
                    </a:lnTo>
                    <a:lnTo>
                      <a:pt x="25" y="71"/>
                    </a:lnTo>
                    <a:lnTo>
                      <a:pt x="115" y="4"/>
                    </a:lnTo>
                    <a:lnTo>
                      <a:pt x="136" y="0"/>
                    </a:lnTo>
                    <a:lnTo>
                      <a:pt x="162" y="8"/>
                    </a:lnTo>
                    <a:lnTo>
                      <a:pt x="169" y="11"/>
                    </a:lnTo>
                    <a:lnTo>
                      <a:pt x="176" y="19"/>
                    </a:lnTo>
                    <a:lnTo>
                      <a:pt x="198" y="30"/>
                    </a:lnTo>
                    <a:lnTo>
                      <a:pt x="216" y="45"/>
                    </a:lnTo>
                    <a:lnTo>
                      <a:pt x="219" y="48"/>
                    </a:lnTo>
                    <a:lnTo>
                      <a:pt x="223" y="56"/>
                    </a:lnTo>
                    <a:lnTo>
                      <a:pt x="226" y="59"/>
                    </a:lnTo>
                    <a:lnTo>
                      <a:pt x="234" y="63"/>
                    </a:lnTo>
                    <a:lnTo>
                      <a:pt x="237" y="71"/>
                    </a:lnTo>
                    <a:lnTo>
                      <a:pt x="237" y="82"/>
                    </a:lnTo>
                    <a:lnTo>
                      <a:pt x="244" y="85"/>
                    </a:lnTo>
                    <a:lnTo>
                      <a:pt x="248" y="89"/>
                    </a:lnTo>
                    <a:lnTo>
                      <a:pt x="248" y="93"/>
                    </a:lnTo>
                    <a:lnTo>
                      <a:pt x="252" y="96"/>
                    </a:lnTo>
                    <a:lnTo>
                      <a:pt x="252" y="104"/>
                    </a:lnTo>
                    <a:lnTo>
                      <a:pt x="248" y="111"/>
                    </a:lnTo>
                    <a:lnTo>
                      <a:pt x="241" y="126"/>
                    </a:lnTo>
                    <a:lnTo>
                      <a:pt x="241" y="134"/>
                    </a:lnTo>
                    <a:lnTo>
                      <a:pt x="241" y="137"/>
                    </a:lnTo>
                    <a:lnTo>
                      <a:pt x="237" y="145"/>
                    </a:lnTo>
                    <a:lnTo>
                      <a:pt x="234" y="152"/>
                    </a:lnTo>
                    <a:lnTo>
                      <a:pt x="226" y="156"/>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59" name="Freeform 31"/>
              <p:cNvSpPr>
                <a:spLocks/>
              </p:cNvSpPr>
              <p:nvPr/>
            </p:nvSpPr>
            <p:spPr bwMode="auto">
              <a:xfrm>
                <a:off x="3426" y="3153"/>
                <a:ext cx="458" cy="145"/>
              </a:xfrm>
              <a:custGeom>
                <a:avLst/>
                <a:gdLst/>
                <a:ahLst/>
                <a:cxnLst>
                  <a:cxn ang="0">
                    <a:pos x="428" y="144"/>
                  </a:cxn>
                  <a:cxn ang="0">
                    <a:pos x="417" y="115"/>
                  </a:cxn>
                  <a:cxn ang="0">
                    <a:pos x="295" y="37"/>
                  </a:cxn>
                  <a:cxn ang="0">
                    <a:pos x="194" y="115"/>
                  </a:cxn>
                  <a:cxn ang="0">
                    <a:pos x="72" y="100"/>
                  </a:cxn>
                  <a:cxn ang="0">
                    <a:pos x="36" y="89"/>
                  </a:cxn>
                  <a:cxn ang="0">
                    <a:pos x="0" y="81"/>
                  </a:cxn>
                  <a:cxn ang="0">
                    <a:pos x="36" y="74"/>
                  </a:cxn>
                  <a:cxn ang="0">
                    <a:pos x="72" y="70"/>
                  </a:cxn>
                  <a:cxn ang="0">
                    <a:pos x="82" y="70"/>
                  </a:cxn>
                  <a:cxn ang="0">
                    <a:pos x="129" y="63"/>
                  </a:cxn>
                  <a:cxn ang="0">
                    <a:pos x="169" y="52"/>
                  </a:cxn>
                  <a:cxn ang="0">
                    <a:pos x="176" y="41"/>
                  </a:cxn>
                  <a:cxn ang="0">
                    <a:pos x="187" y="11"/>
                  </a:cxn>
                  <a:cxn ang="0">
                    <a:pos x="187" y="7"/>
                  </a:cxn>
                  <a:cxn ang="0">
                    <a:pos x="374" y="0"/>
                  </a:cxn>
                  <a:cxn ang="0">
                    <a:pos x="457" y="144"/>
                  </a:cxn>
                  <a:cxn ang="0">
                    <a:pos x="428" y="144"/>
                  </a:cxn>
                  <a:cxn ang="0">
                    <a:pos x="428" y="144"/>
                  </a:cxn>
                </a:cxnLst>
                <a:rect l="0" t="0" r="r" b="b"/>
                <a:pathLst>
                  <a:path w="458" h="145">
                    <a:moveTo>
                      <a:pt x="428" y="144"/>
                    </a:moveTo>
                    <a:lnTo>
                      <a:pt x="417" y="115"/>
                    </a:lnTo>
                    <a:lnTo>
                      <a:pt x="295" y="37"/>
                    </a:lnTo>
                    <a:lnTo>
                      <a:pt x="194" y="115"/>
                    </a:lnTo>
                    <a:lnTo>
                      <a:pt x="72" y="100"/>
                    </a:lnTo>
                    <a:lnTo>
                      <a:pt x="36" y="89"/>
                    </a:lnTo>
                    <a:lnTo>
                      <a:pt x="0" y="81"/>
                    </a:lnTo>
                    <a:lnTo>
                      <a:pt x="36" y="74"/>
                    </a:lnTo>
                    <a:lnTo>
                      <a:pt x="72" y="70"/>
                    </a:lnTo>
                    <a:lnTo>
                      <a:pt x="82" y="70"/>
                    </a:lnTo>
                    <a:lnTo>
                      <a:pt x="129" y="63"/>
                    </a:lnTo>
                    <a:lnTo>
                      <a:pt x="169" y="52"/>
                    </a:lnTo>
                    <a:lnTo>
                      <a:pt x="176" y="41"/>
                    </a:lnTo>
                    <a:lnTo>
                      <a:pt x="187" y="11"/>
                    </a:lnTo>
                    <a:lnTo>
                      <a:pt x="187" y="7"/>
                    </a:lnTo>
                    <a:lnTo>
                      <a:pt x="374" y="0"/>
                    </a:lnTo>
                    <a:lnTo>
                      <a:pt x="457" y="144"/>
                    </a:lnTo>
                    <a:lnTo>
                      <a:pt x="428" y="14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0" name="Freeform 32"/>
              <p:cNvSpPr>
                <a:spLocks/>
              </p:cNvSpPr>
              <p:nvPr/>
            </p:nvSpPr>
            <p:spPr bwMode="auto">
              <a:xfrm>
                <a:off x="3130" y="2797"/>
                <a:ext cx="41" cy="46"/>
              </a:xfrm>
              <a:custGeom>
                <a:avLst/>
                <a:gdLst/>
                <a:ahLst/>
                <a:cxnLst>
                  <a:cxn ang="0">
                    <a:pos x="40" y="45"/>
                  </a:cxn>
                  <a:cxn ang="0">
                    <a:pos x="18" y="26"/>
                  </a:cxn>
                  <a:cxn ang="0">
                    <a:pos x="0" y="0"/>
                  </a:cxn>
                </a:cxnLst>
                <a:rect l="0" t="0" r="r" b="b"/>
                <a:pathLst>
                  <a:path w="41" h="46">
                    <a:moveTo>
                      <a:pt x="40" y="45"/>
                    </a:moveTo>
                    <a:lnTo>
                      <a:pt x="18" y="26"/>
                    </a:lnTo>
                    <a:lnTo>
                      <a:pt x="0" y="0"/>
                    </a:lnTo>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61" name="Freeform 33"/>
              <p:cNvSpPr>
                <a:spLocks/>
              </p:cNvSpPr>
              <p:nvPr/>
            </p:nvSpPr>
            <p:spPr bwMode="auto">
              <a:xfrm>
                <a:off x="2997" y="2764"/>
                <a:ext cx="109" cy="194"/>
              </a:xfrm>
              <a:custGeom>
                <a:avLst/>
                <a:gdLst/>
                <a:ahLst/>
                <a:cxnLst>
                  <a:cxn ang="0">
                    <a:pos x="0" y="0"/>
                  </a:cxn>
                  <a:cxn ang="0">
                    <a:pos x="76" y="89"/>
                  </a:cxn>
                  <a:cxn ang="0">
                    <a:pos x="108" y="193"/>
                  </a:cxn>
                </a:cxnLst>
                <a:rect l="0" t="0" r="r" b="b"/>
                <a:pathLst>
                  <a:path w="109" h="194">
                    <a:moveTo>
                      <a:pt x="0" y="0"/>
                    </a:moveTo>
                    <a:lnTo>
                      <a:pt x="76" y="89"/>
                    </a:lnTo>
                    <a:lnTo>
                      <a:pt x="108" y="193"/>
                    </a:lnTo>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562" name="Freeform 34"/>
              <p:cNvSpPr>
                <a:spLocks/>
              </p:cNvSpPr>
              <p:nvPr/>
            </p:nvSpPr>
            <p:spPr bwMode="auto">
              <a:xfrm>
                <a:off x="3202" y="2675"/>
                <a:ext cx="23" cy="16"/>
              </a:xfrm>
              <a:custGeom>
                <a:avLst/>
                <a:gdLst/>
                <a:ahLst/>
                <a:cxnLst>
                  <a:cxn ang="0">
                    <a:pos x="22" y="4"/>
                  </a:cxn>
                  <a:cxn ang="0">
                    <a:pos x="0" y="0"/>
                  </a:cxn>
                  <a:cxn ang="0">
                    <a:pos x="11" y="7"/>
                  </a:cxn>
                  <a:cxn ang="0">
                    <a:pos x="15" y="15"/>
                  </a:cxn>
                </a:cxnLst>
                <a:rect l="0" t="0" r="r" b="b"/>
                <a:pathLst>
                  <a:path w="23" h="16">
                    <a:moveTo>
                      <a:pt x="22" y="4"/>
                    </a:moveTo>
                    <a:lnTo>
                      <a:pt x="0" y="0"/>
                    </a:lnTo>
                    <a:lnTo>
                      <a:pt x="11" y="7"/>
                    </a:lnTo>
                    <a:lnTo>
                      <a:pt x="15" y="15"/>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3" name="Freeform 35"/>
              <p:cNvSpPr>
                <a:spLocks/>
              </p:cNvSpPr>
              <p:nvPr/>
            </p:nvSpPr>
            <p:spPr bwMode="auto">
              <a:xfrm>
                <a:off x="3235" y="2682"/>
                <a:ext cx="8" cy="5"/>
              </a:xfrm>
              <a:custGeom>
                <a:avLst/>
                <a:gdLst/>
                <a:ahLst/>
                <a:cxnLst>
                  <a:cxn ang="0">
                    <a:pos x="0" y="0"/>
                  </a:cxn>
                  <a:cxn ang="0">
                    <a:pos x="7" y="4"/>
                  </a:cxn>
                </a:cxnLst>
                <a:rect l="0" t="0" r="r" b="b"/>
                <a:pathLst>
                  <a:path w="8" h="5">
                    <a:moveTo>
                      <a:pt x="0" y="0"/>
                    </a:moveTo>
                    <a:lnTo>
                      <a:pt x="7" y="4"/>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4" name="Freeform 36"/>
              <p:cNvSpPr>
                <a:spLocks/>
              </p:cNvSpPr>
              <p:nvPr/>
            </p:nvSpPr>
            <p:spPr bwMode="auto">
              <a:xfrm>
                <a:off x="3260" y="2694"/>
                <a:ext cx="5" cy="12"/>
              </a:xfrm>
              <a:custGeom>
                <a:avLst/>
                <a:gdLst/>
                <a:ahLst/>
                <a:cxnLst>
                  <a:cxn ang="0">
                    <a:pos x="4" y="11"/>
                  </a:cxn>
                  <a:cxn ang="0">
                    <a:pos x="0" y="0"/>
                  </a:cxn>
                </a:cxnLst>
                <a:rect l="0" t="0" r="r" b="b"/>
                <a:pathLst>
                  <a:path w="5" h="12">
                    <a:moveTo>
                      <a:pt x="4" y="11"/>
                    </a:moveTo>
                    <a:lnTo>
                      <a:pt x="0"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5" name="Freeform 37"/>
              <p:cNvSpPr>
                <a:spLocks/>
              </p:cNvSpPr>
              <p:nvPr/>
            </p:nvSpPr>
            <p:spPr bwMode="auto">
              <a:xfrm>
                <a:off x="3224" y="2719"/>
                <a:ext cx="15" cy="24"/>
              </a:xfrm>
              <a:custGeom>
                <a:avLst/>
                <a:gdLst/>
                <a:ahLst/>
                <a:cxnLst>
                  <a:cxn ang="0">
                    <a:pos x="4" y="23"/>
                  </a:cxn>
                  <a:cxn ang="0">
                    <a:pos x="0" y="19"/>
                  </a:cxn>
                  <a:cxn ang="0">
                    <a:pos x="4" y="15"/>
                  </a:cxn>
                  <a:cxn ang="0">
                    <a:pos x="7" y="8"/>
                  </a:cxn>
                  <a:cxn ang="0">
                    <a:pos x="14" y="0"/>
                  </a:cxn>
                </a:cxnLst>
                <a:rect l="0" t="0" r="r" b="b"/>
                <a:pathLst>
                  <a:path w="15" h="24">
                    <a:moveTo>
                      <a:pt x="4" y="23"/>
                    </a:moveTo>
                    <a:lnTo>
                      <a:pt x="0" y="19"/>
                    </a:lnTo>
                    <a:lnTo>
                      <a:pt x="4" y="15"/>
                    </a:lnTo>
                    <a:lnTo>
                      <a:pt x="7" y="8"/>
                    </a:lnTo>
                    <a:lnTo>
                      <a:pt x="14"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6" name="Freeform 38"/>
              <p:cNvSpPr>
                <a:spLocks/>
              </p:cNvSpPr>
              <p:nvPr/>
            </p:nvSpPr>
            <p:spPr bwMode="auto">
              <a:xfrm>
                <a:off x="3235" y="2749"/>
                <a:ext cx="19" cy="1"/>
              </a:xfrm>
              <a:custGeom>
                <a:avLst/>
                <a:gdLst/>
                <a:ahLst/>
                <a:cxnLst>
                  <a:cxn ang="0">
                    <a:pos x="0" y="0"/>
                  </a:cxn>
                  <a:cxn ang="0">
                    <a:pos x="7" y="0"/>
                  </a:cxn>
                  <a:cxn ang="0">
                    <a:pos x="11" y="0"/>
                  </a:cxn>
                  <a:cxn ang="0">
                    <a:pos x="18" y="0"/>
                  </a:cxn>
                </a:cxnLst>
                <a:rect l="0" t="0" r="r" b="b"/>
                <a:pathLst>
                  <a:path w="19" h="1">
                    <a:moveTo>
                      <a:pt x="0" y="0"/>
                    </a:moveTo>
                    <a:lnTo>
                      <a:pt x="7" y="0"/>
                    </a:lnTo>
                    <a:lnTo>
                      <a:pt x="11" y="0"/>
                    </a:lnTo>
                    <a:lnTo>
                      <a:pt x="18"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7" name="Freeform 39"/>
              <p:cNvSpPr>
                <a:spLocks/>
              </p:cNvSpPr>
              <p:nvPr/>
            </p:nvSpPr>
            <p:spPr bwMode="auto">
              <a:xfrm>
                <a:off x="3530" y="3127"/>
                <a:ext cx="33" cy="8"/>
              </a:xfrm>
              <a:custGeom>
                <a:avLst/>
                <a:gdLst/>
                <a:ahLst/>
                <a:cxnLst>
                  <a:cxn ang="0">
                    <a:pos x="32" y="7"/>
                  </a:cxn>
                  <a:cxn ang="0">
                    <a:pos x="0" y="0"/>
                  </a:cxn>
                </a:cxnLst>
                <a:rect l="0" t="0" r="r" b="b"/>
                <a:pathLst>
                  <a:path w="33" h="8">
                    <a:moveTo>
                      <a:pt x="32" y="7"/>
                    </a:moveTo>
                    <a:lnTo>
                      <a:pt x="0"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568" name="Freeform 40"/>
              <p:cNvSpPr>
                <a:spLocks/>
              </p:cNvSpPr>
              <p:nvPr/>
            </p:nvSpPr>
            <p:spPr bwMode="auto">
              <a:xfrm>
                <a:off x="3476" y="3253"/>
                <a:ext cx="185" cy="123"/>
              </a:xfrm>
              <a:custGeom>
                <a:avLst/>
                <a:gdLst/>
                <a:ahLst/>
                <a:cxnLst>
                  <a:cxn ang="0">
                    <a:pos x="22" y="0"/>
                  </a:cxn>
                  <a:cxn ang="0">
                    <a:pos x="148" y="4"/>
                  </a:cxn>
                  <a:cxn ang="0">
                    <a:pos x="180" y="22"/>
                  </a:cxn>
                  <a:cxn ang="0">
                    <a:pos x="184" y="63"/>
                  </a:cxn>
                  <a:cxn ang="0">
                    <a:pos x="176" y="100"/>
                  </a:cxn>
                  <a:cxn ang="0">
                    <a:pos x="151" y="122"/>
                  </a:cxn>
                  <a:cxn ang="0">
                    <a:pos x="7" y="122"/>
                  </a:cxn>
                  <a:cxn ang="0">
                    <a:pos x="0" y="118"/>
                  </a:cxn>
                  <a:cxn ang="0">
                    <a:pos x="0" y="70"/>
                  </a:cxn>
                  <a:cxn ang="0">
                    <a:pos x="7" y="33"/>
                  </a:cxn>
                  <a:cxn ang="0">
                    <a:pos x="22" y="0"/>
                  </a:cxn>
                </a:cxnLst>
                <a:rect l="0" t="0" r="r" b="b"/>
                <a:pathLst>
                  <a:path w="185" h="123">
                    <a:moveTo>
                      <a:pt x="22" y="0"/>
                    </a:moveTo>
                    <a:lnTo>
                      <a:pt x="148" y="4"/>
                    </a:lnTo>
                    <a:lnTo>
                      <a:pt x="180" y="22"/>
                    </a:lnTo>
                    <a:lnTo>
                      <a:pt x="184" y="63"/>
                    </a:lnTo>
                    <a:lnTo>
                      <a:pt x="176" y="100"/>
                    </a:lnTo>
                    <a:lnTo>
                      <a:pt x="151" y="122"/>
                    </a:lnTo>
                    <a:lnTo>
                      <a:pt x="7" y="122"/>
                    </a:lnTo>
                    <a:lnTo>
                      <a:pt x="0" y="118"/>
                    </a:lnTo>
                    <a:lnTo>
                      <a:pt x="0" y="70"/>
                    </a:lnTo>
                    <a:lnTo>
                      <a:pt x="7" y="33"/>
                    </a:lnTo>
                    <a:lnTo>
                      <a:pt x="22" y="0"/>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569" name="Freeform 41"/>
              <p:cNvSpPr>
                <a:spLocks/>
              </p:cNvSpPr>
              <p:nvPr/>
            </p:nvSpPr>
            <p:spPr bwMode="auto">
              <a:xfrm>
                <a:off x="3530" y="3057"/>
                <a:ext cx="48" cy="82"/>
              </a:xfrm>
              <a:custGeom>
                <a:avLst/>
                <a:gdLst/>
                <a:ahLst/>
                <a:cxnLst>
                  <a:cxn ang="0">
                    <a:pos x="0" y="3"/>
                  </a:cxn>
                  <a:cxn ang="0">
                    <a:pos x="32" y="77"/>
                  </a:cxn>
                  <a:cxn ang="0">
                    <a:pos x="47" y="81"/>
                  </a:cxn>
                  <a:cxn ang="0">
                    <a:pos x="14" y="0"/>
                  </a:cxn>
                  <a:cxn ang="0">
                    <a:pos x="14" y="0"/>
                  </a:cxn>
                  <a:cxn ang="0">
                    <a:pos x="0" y="3"/>
                  </a:cxn>
                </a:cxnLst>
                <a:rect l="0" t="0" r="r" b="b"/>
                <a:pathLst>
                  <a:path w="48" h="82">
                    <a:moveTo>
                      <a:pt x="0" y="3"/>
                    </a:moveTo>
                    <a:lnTo>
                      <a:pt x="32" y="77"/>
                    </a:lnTo>
                    <a:lnTo>
                      <a:pt x="47" y="81"/>
                    </a:lnTo>
                    <a:lnTo>
                      <a:pt x="14" y="0"/>
                    </a:lnTo>
                    <a:lnTo>
                      <a:pt x="0" y="3"/>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570" name="Freeform 42"/>
              <p:cNvSpPr>
                <a:spLocks/>
              </p:cNvSpPr>
              <p:nvPr/>
            </p:nvSpPr>
            <p:spPr bwMode="auto">
              <a:xfrm>
                <a:off x="3577" y="3171"/>
                <a:ext cx="37" cy="57"/>
              </a:xfrm>
              <a:custGeom>
                <a:avLst/>
                <a:gdLst/>
                <a:ahLst/>
                <a:cxnLst>
                  <a:cxn ang="0">
                    <a:pos x="0" y="0"/>
                  </a:cxn>
                  <a:cxn ang="0">
                    <a:pos x="21" y="41"/>
                  </a:cxn>
                  <a:cxn ang="0">
                    <a:pos x="36" y="56"/>
                  </a:cxn>
                  <a:cxn ang="0">
                    <a:pos x="14" y="0"/>
                  </a:cxn>
                  <a:cxn ang="0">
                    <a:pos x="14" y="0"/>
                  </a:cxn>
                  <a:cxn ang="0">
                    <a:pos x="0" y="0"/>
                  </a:cxn>
                </a:cxnLst>
                <a:rect l="0" t="0" r="r" b="b"/>
                <a:pathLst>
                  <a:path w="37" h="57">
                    <a:moveTo>
                      <a:pt x="0" y="0"/>
                    </a:moveTo>
                    <a:lnTo>
                      <a:pt x="21" y="41"/>
                    </a:lnTo>
                    <a:lnTo>
                      <a:pt x="36" y="56"/>
                    </a:lnTo>
                    <a:lnTo>
                      <a:pt x="14" y="0"/>
                    </a:lnTo>
                    <a:lnTo>
                      <a:pt x="0" y="0"/>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6698" name="Text Box 170"/>
            <p:cNvSpPr txBox="1">
              <a:spLocks noChangeArrowheads="1"/>
            </p:cNvSpPr>
            <p:nvPr/>
          </p:nvSpPr>
          <p:spPr bwMode="auto">
            <a:xfrm>
              <a:off x="500" y="1525"/>
              <a:ext cx="726" cy="231"/>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写信人</a:t>
              </a:r>
            </a:p>
          </p:txBody>
        </p:sp>
      </p:grpSp>
      <p:grpSp>
        <p:nvGrpSpPr>
          <p:cNvPr id="5" name="Group 192"/>
          <p:cNvGrpSpPr>
            <a:grpSpLocks/>
          </p:cNvGrpSpPr>
          <p:nvPr/>
        </p:nvGrpSpPr>
        <p:grpSpPr bwMode="auto">
          <a:xfrm>
            <a:off x="900113" y="3429000"/>
            <a:ext cx="2058987" cy="749300"/>
            <a:chOff x="567" y="2160"/>
            <a:chExt cx="1297" cy="472"/>
          </a:xfrm>
        </p:grpSpPr>
        <p:grpSp>
          <p:nvGrpSpPr>
            <p:cNvPr id="6" name="Group 115"/>
            <p:cNvGrpSpPr>
              <a:grpSpLocks noChangeAspect="1"/>
            </p:cNvGrpSpPr>
            <p:nvPr/>
          </p:nvGrpSpPr>
          <p:grpSpPr bwMode="auto">
            <a:xfrm>
              <a:off x="1090" y="2160"/>
              <a:ext cx="774" cy="472"/>
              <a:chOff x="361" y="2294"/>
              <a:chExt cx="638" cy="389"/>
            </a:xfrm>
          </p:grpSpPr>
          <p:sp>
            <p:nvSpPr>
              <p:cNvPr id="406642" name="AutoShape 114"/>
              <p:cNvSpPr>
                <a:spLocks noChangeAspect="1" noChangeArrowheads="1" noTextEdit="1"/>
              </p:cNvSpPr>
              <p:nvPr/>
            </p:nvSpPr>
            <p:spPr bwMode="auto">
              <a:xfrm>
                <a:off x="361" y="2294"/>
                <a:ext cx="638" cy="389"/>
              </a:xfrm>
              <a:prstGeom prst="rect">
                <a:avLst/>
              </a:prstGeom>
              <a:noFill/>
              <a:ln w="9525">
                <a:noFill/>
                <a:miter lim="800000"/>
                <a:headEnd/>
                <a:tailEnd/>
              </a:ln>
            </p:spPr>
            <p:txBody>
              <a:bodyPr/>
              <a:lstStyle/>
              <a:p>
                <a:endParaRPr lang="zh-CN" altLang="en-US"/>
              </a:p>
            </p:txBody>
          </p:sp>
          <p:sp>
            <p:nvSpPr>
              <p:cNvPr id="406644" name="Rectangle 116"/>
              <p:cNvSpPr>
                <a:spLocks noChangeArrowheads="1"/>
              </p:cNvSpPr>
              <p:nvPr/>
            </p:nvSpPr>
            <p:spPr bwMode="auto">
              <a:xfrm>
                <a:off x="399" y="2297"/>
                <a:ext cx="562" cy="35"/>
              </a:xfrm>
              <a:prstGeom prst="rect">
                <a:avLst/>
              </a:prstGeom>
              <a:solidFill>
                <a:srgbClr val="C9C9B6"/>
              </a:solidFill>
              <a:ln w="9525">
                <a:noFill/>
                <a:miter lim="800000"/>
                <a:headEnd/>
                <a:tailEnd/>
              </a:ln>
            </p:spPr>
            <p:txBody>
              <a:bodyPr/>
              <a:lstStyle/>
              <a:p>
                <a:endParaRPr lang="zh-CN" altLang="en-US"/>
              </a:p>
            </p:txBody>
          </p:sp>
          <p:sp>
            <p:nvSpPr>
              <p:cNvPr id="406645" name="Rectangle 117"/>
              <p:cNvSpPr>
                <a:spLocks noChangeArrowheads="1"/>
              </p:cNvSpPr>
              <p:nvPr/>
            </p:nvSpPr>
            <p:spPr bwMode="auto">
              <a:xfrm>
                <a:off x="400" y="2298"/>
                <a:ext cx="560" cy="33"/>
              </a:xfrm>
              <a:prstGeom prst="rect">
                <a:avLst/>
              </a:prstGeom>
              <a:solidFill>
                <a:srgbClr val="C9C9B6"/>
              </a:solidFill>
              <a:ln w="4763">
                <a:solidFill>
                  <a:srgbClr val="7A7A5A"/>
                </a:solidFill>
                <a:miter lim="800000"/>
                <a:headEnd/>
                <a:tailEnd/>
              </a:ln>
            </p:spPr>
            <p:txBody>
              <a:bodyPr/>
              <a:lstStyle/>
              <a:p>
                <a:endParaRPr lang="zh-CN" altLang="en-US"/>
              </a:p>
            </p:txBody>
          </p:sp>
          <p:sp>
            <p:nvSpPr>
              <p:cNvPr id="406646" name="Freeform 118"/>
              <p:cNvSpPr>
                <a:spLocks/>
              </p:cNvSpPr>
              <p:nvPr/>
            </p:nvSpPr>
            <p:spPr bwMode="auto">
              <a:xfrm>
                <a:off x="364" y="2332"/>
                <a:ext cx="629" cy="34"/>
              </a:xfrm>
              <a:custGeom>
                <a:avLst/>
                <a:gdLst/>
                <a:ahLst/>
                <a:cxnLst>
                  <a:cxn ang="0">
                    <a:pos x="35" y="0"/>
                  </a:cxn>
                  <a:cxn ang="0">
                    <a:pos x="0" y="34"/>
                  </a:cxn>
                  <a:cxn ang="0">
                    <a:pos x="629" y="34"/>
                  </a:cxn>
                  <a:cxn ang="0">
                    <a:pos x="597" y="0"/>
                  </a:cxn>
                  <a:cxn ang="0">
                    <a:pos x="35" y="0"/>
                  </a:cxn>
                </a:cxnLst>
                <a:rect l="0" t="0" r="r" b="b"/>
                <a:pathLst>
                  <a:path w="629" h="34">
                    <a:moveTo>
                      <a:pt x="35" y="0"/>
                    </a:moveTo>
                    <a:lnTo>
                      <a:pt x="0" y="34"/>
                    </a:lnTo>
                    <a:lnTo>
                      <a:pt x="629" y="34"/>
                    </a:lnTo>
                    <a:lnTo>
                      <a:pt x="597" y="0"/>
                    </a:lnTo>
                    <a:lnTo>
                      <a:pt x="35" y="0"/>
                    </a:lnTo>
                    <a:close/>
                  </a:path>
                </a:pathLst>
              </a:custGeom>
              <a:solidFill>
                <a:srgbClr val="DBDBCE"/>
              </a:solidFill>
              <a:ln w="9525">
                <a:noFill/>
                <a:round/>
                <a:headEnd/>
                <a:tailEnd/>
              </a:ln>
            </p:spPr>
            <p:txBody>
              <a:bodyPr/>
              <a:lstStyle/>
              <a:p>
                <a:endParaRPr lang="zh-CN" altLang="en-US"/>
              </a:p>
            </p:txBody>
          </p:sp>
          <p:sp>
            <p:nvSpPr>
              <p:cNvPr id="406647" name="Freeform 119"/>
              <p:cNvSpPr>
                <a:spLocks/>
              </p:cNvSpPr>
              <p:nvPr/>
            </p:nvSpPr>
            <p:spPr bwMode="auto">
              <a:xfrm>
                <a:off x="364" y="2332"/>
                <a:ext cx="629" cy="34"/>
              </a:xfrm>
              <a:custGeom>
                <a:avLst/>
                <a:gdLst/>
                <a:ahLst/>
                <a:cxnLst>
                  <a:cxn ang="0">
                    <a:pos x="35" y="0"/>
                  </a:cxn>
                  <a:cxn ang="0">
                    <a:pos x="0" y="34"/>
                  </a:cxn>
                  <a:cxn ang="0">
                    <a:pos x="629" y="34"/>
                  </a:cxn>
                  <a:cxn ang="0">
                    <a:pos x="597" y="0"/>
                  </a:cxn>
                  <a:cxn ang="0">
                    <a:pos x="35" y="0"/>
                  </a:cxn>
                </a:cxnLst>
                <a:rect l="0" t="0" r="r" b="b"/>
                <a:pathLst>
                  <a:path w="629" h="34">
                    <a:moveTo>
                      <a:pt x="35" y="0"/>
                    </a:moveTo>
                    <a:lnTo>
                      <a:pt x="0" y="34"/>
                    </a:lnTo>
                    <a:lnTo>
                      <a:pt x="629" y="34"/>
                    </a:lnTo>
                    <a:lnTo>
                      <a:pt x="597" y="0"/>
                    </a:lnTo>
                    <a:lnTo>
                      <a:pt x="35" y="0"/>
                    </a:lnTo>
                    <a:close/>
                  </a:path>
                </a:pathLst>
              </a:custGeom>
              <a:solidFill>
                <a:srgbClr val="DBDBCE"/>
              </a:solidFill>
              <a:ln w="4763">
                <a:solidFill>
                  <a:srgbClr val="7A7A5A"/>
                </a:solidFill>
                <a:prstDash val="solid"/>
                <a:round/>
                <a:headEnd/>
                <a:tailEnd/>
              </a:ln>
            </p:spPr>
            <p:txBody>
              <a:bodyPr/>
              <a:lstStyle/>
              <a:p>
                <a:endParaRPr lang="zh-CN" altLang="en-US"/>
              </a:p>
            </p:txBody>
          </p:sp>
          <p:sp>
            <p:nvSpPr>
              <p:cNvPr id="406648" name="Rectangle 120"/>
              <p:cNvSpPr>
                <a:spLocks noChangeArrowheads="1"/>
              </p:cNvSpPr>
              <p:nvPr/>
            </p:nvSpPr>
            <p:spPr bwMode="auto">
              <a:xfrm>
                <a:off x="399" y="2366"/>
                <a:ext cx="562" cy="35"/>
              </a:xfrm>
              <a:prstGeom prst="rect">
                <a:avLst/>
              </a:prstGeom>
              <a:solidFill>
                <a:srgbClr val="A5A585"/>
              </a:solidFill>
              <a:ln w="9525">
                <a:noFill/>
                <a:miter lim="800000"/>
                <a:headEnd/>
                <a:tailEnd/>
              </a:ln>
            </p:spPr>
            <p:txBody>
              <a:bodyPr/>
              <a:lstStyle/>
              <a:p>
                <a:endParaRPr lang="zh-CN" altLang="en-US"/>
              </a:p>
            </p:txBody>
          </p:sp>
          <p:sp>
            <p:nvSpPr>
              <p:cNvPr id="406649" name="Rectangle 121"/>
              <p:cNvSpPr>
                <a:spLocks noChangeArrowheads="1"/>
              </p:cNvSpPr>
              <p:nvPr/>
            </p:nvSpPr>
            <p:spPr bwMode="auto">
              <a:xfrm>
                <a:off x="399" y="2366"/>
                <a:ext cx="562" cy="35"/>
              </a:xfrm>
              <a:prstGeom prst="rect">
                <a:avLst/>
              </a:prstGeom>
              <a:solidFill>
                <a:srgbClr val="A5A585"/>
              </a:solidFill>
              <a:ln w="9525">
                <a:noFill/>
                <a:miter lim="800000"/>
                <a:headEnd/>
                <a:tailEnd/>
              </a:ln>
            </p:spPr>
            <p:txBody>
              <a:bodyPr/>
              <a:lstStyle/>
              <a:p>
                <a:endParaRPr lang="zh-CN" altLang="en-US"/>
              </a:p>
            </p:txBody>
          </p:sp>
          <p:sp>
            <p:nvSpPr>
              <p:cNvPr id="406650" name="Rectangle 122"/>
              <p:cNvSpPr>
                <a:spLocks noChangeArrowheads="1"/>
              </p:cNvSpPr>
              <p:nvPr/>
            </p:nvSpPr>
            <p:spPr bwMode="auto">
              <a:xfrm>
                <a:off x="399" y="2398"/>
                <a:ext cx="562" cy="254"/>
              </a:xfrm>
              <a:prstGeom prst="rect">
                <a:avLst/>
              </a:prstGeom>
              <a:solidFill>
                <a:srgbClr val="C9C9B6"/>
              </a:solidFill>
              <a:ln w="9525">
                <a:noFill/>
                <a:miter lim="800000"/>
                <a:headEnd/>
                <a:tailEnd/>
              </a:ln>
            </p:spPr>
            <p:txBody>
              <a:bodyPr/>
              <a:lstStyle/>
              <a:p>
                <a:endParaRPr lang="zh-CN" altLang="en-US"/>
              </a:p>
            </p:txBody>
          </p:sp>
          <p:sp>
            <p:nvSpPr>
              <p:cNvPr id="406651" name="Rectangle 123"/>
              <p:cNvSpPr>
                <a:spLocks noChangeArrowheads="1"/>
              </p:cNvSpPr>
              <p:nvPr/>
            </p:nvSpPr>
            <p:spPr bwMode="auto">
              <a:xfrm>
                <a:off x="399" y="2398"/>
                <a:ext cx="562" cy="254"/>
              </a:xfrm>
              <a:prstGeom prst="rect">
                <a:avLst/>
              </a:prstGeom>
              <a:solidFill>
                <a:srgbClr val="C9C9B6"/>
              </a:solidFill>
              <a:ln w="9525">
                <a:noFill/>
                <a:miter lim="800000"/>
                <a:headEnd/>
                <a:tailEnd/>
              </a:ln>
            </p:spPr>
            <p:txBody>
              <a:bodyPr/>
              <a:lstStyle/>
              <a:p>
                <a:endParaRPr lang="zh-CN" altLang="en-US"/>
              </a:p>
            </p:txBody>
          </p:sp>
          <p:sp>
            <p:nvSpPr>
              <p:cNvPr id="406652" name="Rectangle 124"/>
              <p:cNvSpPr>
                <a:spLocks noChangeArrowheads="1"/>
              </p:cNvSpPr>
              <p:nvPr/>
            </p:nvSpPr>
            <p:spPr bwMode="auto">
              <a:xfrm>
                <a:off x="400" y="2367"/>
                <a:ext cx="560" cy="284"/>
              </a:xfrm>
              <a:prstGeom prst="rect">
                <a:avLst/>
              </a:prstGeom>
              <a:noFill/>
              <a:ln w="4763">
                <a:solidFill>
                  <a:srgbClr val="7A7A5A"/>
                </a:solidFill>
                <a:miter lim="800000"/>
                <a:headEnd/>
                <a:tailEnd/>
              </a:ln>
            </p:spPr>
            <p:txBody>
              <a:bodyPr/>
              <a:lstStyle/>
              <a:p>
                <a:endParaRPr lang="zh-CN" altLang="en-US"/>
              </a:p>
            </p:txBody>
          </p:sp>
          <p:sp>
            <p:nvSpPr>
              <p:cNvPr id="406653" name="Rectangle 125"/>
              <p:cNvSpPr>
                <a:spLocks noChangeArrowheads="1"/>
              </p:cNvSpPr>
              <p:nvPr/>
            </p:nvSpPr>
            <p:spPr bwMode="auto">
              <a:xfrm>
                <a:off x="588" y="2429"/>
                <a:ext cx="184" cy="223"/>
              </a:xfrm>
              <a:prstGeom prst="rect">
                <a:avLst/>
              </a:prstGeom>
              <a:solidFill>
                <a:srgbClr val="B6C7C9"/>
              </a:solidFill>
              <a:ln w="9525">
                <a:noFill/>
                <a:miter lim="800000"/>
                <a:headEnd/>
                <a:tailEnd/>
              </a:ln>
            </p:spPr>
            <p:txBody>
              <a:bodyPr/>
              <a:lstStyle/>
              <a:p>
                <a:endParaRPr lang="zh-CN" altLang="en-US"/>
              </a:p>
            </p:txBody>
          </p:sp>
          <p:sp>
            <p:nvSpPr>
              <p:cNvPr id="406654" name="Rectangle 126"/>
              <p:cNvSpPr>
                <a:spLocks noChangeArrowheads="1"/>
              </p:cNvSpPr>
              <p:nvPr/>
            </p:nvSpPr>
            <p:spPr bwMode="auto">
              <a:xfrm>
                <a:off x="589" y="2430"/>
                <a:ext cx="182" cy="221"/>
              </a:xfrm>
              <a:prstGeom prst="rect">
                <a:avLst/>
              </a:prstGeom>
              <a:solidFill>
                <a:srgbClr val="B6C7C9"/>
              </a:solidFill>
              <a:ln w="4763">
                <a:solidFill>
                  <a:srgbClr val="485F62"/>
                </a:solidFill>
                <a:miter lim="800000"/>
                <a:headEnd/>
                <a:tailEnd/>
              </a:ln>
            </p:spPr>
            <p:txBody>
              <a:bodyPr/>
              <a:lstStyle/>
              <a:p>
                <a:endParaRPr lang="zh-CN" altLang="en-US"/>
              </a:p>
            </p:txBody>
          </p:sp>
          <p:sp>
            <p:nvSpPr>
              <p:cNvPr id="406655" name="Line 127"/>
              <p:cNvSpPr>
                <a:spLocks noChangeShapeType="1"/>
              </p:cNvSpPr>
              <p:nvPr/>
            </p:nvSpPr>
            <p:spPr bwMode="auto">
              <a:xfrm>
                <a:off x="680" y="2429"/>
                <a:ext cx="1" cy="223"/>
              </a:xfrm>
              <a:prstGeom prst="line">
                <a:avLst/>
              </a:prstGeom>
              <a:noFill/>
              <a:ln w="4763">
                <a:solidFill>
                  <a:srgbClr val="485F62"/>
                </a:solidFill>
                <a:round/>
                <a:headEnd/>
                <a:tailEnd/>
              </a:ln>
            </p:spPr>
            <p:txBody>
              <a:bodyPr/>
              <a:lstStyle/>
              <a:p>
                <a:endParaRPr lang="zh-CN" altLang="en-US"/>
              </a:p>
            </p:txBody>
          </p:sp>
          <p:grpSp>
            <p:nvGrpSpPr>
              <p:cNvPr id="7" name="Group 132"/>
              <p:cNvGrpSpPr>
                <a:grpSpLocks/>
              </p:cNvGrpSpPr>
              <p:nvPr/>
            </p:nvGrpSpPr>
            <p:grpSpPr bwMode="auto">
              <a:xfrm>
                <a:off x="430" y="2426"/>
                <a:ext cx="124" cy="132"/>
                <a:chOff x="430" y="2426"/>
                <a:chExt cx="124" cy="132"/>
              </a:xfrm>
            </p:grpSpPr>
            <p:sp>
              <p:nvSpPr>
                <p:cNvPr id="406656" name="Rectangle 128"/>
                <p:cNvSpPr>
                  <a:spLocks noChangeArrowheads="1"/>
                </p:cNvSpPr>
                <p:nvPr/>
              </p:nvSpPr>
              <p:spPr bwMode="auto">
                <a:xfrm>
                  <a:off x="430" y="2426"/>
                  <a:ext cx="121" cy="128"/>
                </a:xfrm>
                <a:prstGeom prst="rect">
                  <a:avLst/>
                </a:prstGeom>
                <a:solidFill>
                  <a:srgbClr val="D5F3FF"/>
                </a:solidFill>
                <a:ln w="9525">
                  <a:noFill/>
                  <a:miter lim="800000"/>
                  <a:headEnd/>
                  <a:tailEnd/>
                </a:ln>
              </p:spPr>
              <p:txBody>
                <a:bodyPr/>
                <a:lstStyle/>
                <a:p>
                  <a:endParaRPr lang="zh-CN" altLang="en-US"/>
                </a:p>
              </p:txBody>
            </p:sp>
            <p:sp>
              <p:nvSpPr>
                <p:cNvPr id="406657" name="Rectangle 129"/>
                <p:cNvSpPr>
                  <a:spLocks noChangeArrowheads="1"/>
                </p:cNvSpPr>
                <p:nvPr/>
              </p:nvSpPr>
              <p:spPr bwMode="auto">
                <a:xfrm>
                  <a:off x="437" y="2432"/>
                  <a:ext cx="114" cy="123"/>
                </a:xfrm>
                <a:prstGeom prst="rect">
                  <a:avLst/>
                </a:prstGeom>
                <a:solidFill>
                  <a:srgbClr val="D5F3FF"/>
                </a:solidFill>
                <a:ln w="9525">
                  <a:solidFill>
                    <a:srgbClr val="494936"/>
                  </a:solidFill>
                  <a:miter lim="800000"/>
                  <a:headEnd/>
                  <a:tailEnd/>
                </a:ln>
              </p:spPr>
              <p:txBody>
                <a:bodyPr/>
                <a:lstStyle/>
                <a:p>
                  <a:endParaRPr lang="zh-CN" altLang="en-US"/>
                </a:p>
              </p:txBody>
            </p:sp>
            <p:sp>
              <p:nvSpPr>
                <p:cNvPr id="406658" name="Line 130"/>
                <p:cNvSpPr>
                  <a:spLocks noChangeShapeType="1"/>
                </p:cNvSpPr>
                <p:nvPr/>
              </p:nvSpPr>
              <p:spPr bwMode="auto">
                <a:xfrm>
                  <a:off x="434" y="2429"/>
                  <a:ext cx="1" cy="1"/>
                </a:xfrm>
                <a:prstGeom prst="line">
                  <a:avLst/>
                </a:prstGeom>
                <a:noFill/>
                <a:ln w="9525">
                  <a:solidFill>
                    <a:srgbClr val="000000"/>
                  </a:solidFill>
                  <a:round/>
                  <a:headEnd/>
                  <a:tailEnd/>
                </a:ln>
              </p:spPr>
              <p:txBody>
                <a:bodyPr/>
                <a:lstStyle/>
                <a:p>
                  <a:endParaRPr lang="zh-CN" altLang="en-US"/>
                </a:p>
              </p:txBody>
            </p:sp>
            <p:sp>
              <p:nvSpPr>
                <p:cNvPr id="406659" name="Freeform 131"/>
                <p:cNvSpPr>
                  <a:spLocks/>
                </p:cNvSpPr>
                <p:nvPr/>
              </p:nvSpPr>
              <p:spPr bwMode="auto">
                <a:xfrm>
                  <a:off x="434" y="2429"/>
                  <a:ext cx="120" cy="129"/>
                </a:xfrm>
                <a:custGeom>
                  <a:avLst/>
                  <a:gdLst/>
                  <a:ahLst/>
                  <a:cxnLst>
                    <a:cxn ang="0">
                      <a:pos x="0" y="0"/>
                    </a:cxn>
                    <a:cxn ang="0">
                      <a:pos x="0" y="129"/>
                    </a:cxn>
                    <a:cxn ang="0">
                      <a:pos x="120" y="129"/>
                    </a:cxn>
                  </a:cxnLst>
                  <a:rect l="0" t="0" r="r" b="b"/>
                  <a:pathLst>
                    <a:path w="120" h="129">
                      <a:moveTo>
                        <a:pt x="0" y="0"/>
                      </a:moveTo>
                      <a:lnTo>
                        <a:pt x="0" y="129"/>
                      </a:lnTo>
                      <a:lnTo>
                        <a:pt x="120" y="129"/>
                      </a:lnTo>
                    </a:path>
                  </a:pathLst>
                </a:custGeom>
                <a:noFill/>
                <a:ln w="9525">
                  <a:solidFill>
                    <a:srgbClr val="FFFFFF"/>
                  </a:solidFill>
                  <a:prstDash val="solid"/>
                  <a:round/>
                  <a:headEnd/>
                  <a:tailEnd/>
                </a:ln>
              </p:spPr>
              <p:txBody>
                <a:bodyPr/>
                <a:lstStyle/>
                <a:p>
                  <a:endParaRPr lang="zh-CN" altLang="en-US"/>
                </a:p>
              </p:txBody>
            </p:sp>
          </p:grpSp>
          <p:grpSp>
            <p:nvGrpSpPr>
              <p:cNvPr id="8" name="Group 137"/>
              <p:cNvGrpSpPr>
                <a:grpSpLocks/>
              </p:cNvGrpSpPr>
              <p:nvPr/>
            </p:nvGrpSpPr>
            <p:grpSpPr bwMode="auto">
              <a:xfrm>
                <a:off x="806" y="2426"/>
                <a:ext cx="124" cy="132"/>
                <a:chOff x="806" y="2426"/>
                <a:chExt cx="124" cy="132"/>
              </a:xfrm>
            </p:grpSpPr>
            <p:sp>
              <p:nvSpPr>
                <p:cNvPr id="406661" name="Rectangle 133"/>
                <p:cNvSpPr>
                  <a:spLocks noChangeArrowheads="1"/>
                </p:cNvSpPr>
                <p:nvPr/>
              </p:nvSpPr>
              <p:spPr bwMode="auto">
                <a:xfrm>
                  <a:off x="806" y="2426"/>
                  <a:ext cx="120" cy="128"/>
                </a:xfrm>
                <a:prstGeom prst="rect">
                  <a:avLst/>
                </a:prstGeom>
                <a:solidFill>
                  <a:srgbClr val="D5F3FF"/>
                </a:solidFill>
                <a:ln w="9525">
                  <a:noFill/>
                  <a:miter lim="800000"/>
                  <a:headEnd/>
                  <a:tailEnd/>
                </a:ln>
              </p:spPr>
              <p:txBody>
                <a:bodyPr/>
                <a:lstStyle/>
                <a:p>
                  <a:endParaRPr lang="zh-CN" altLang="en-US"/>
                </a:p>
              </p:txBody>
            </p:sp>
            <p:sp>
              <p:nvSpPr>
                <p:cNvPr id="406662" name="Rectangle 134"/>
                <p:cNvSpPr>
                  <a:spLocks noChangeArrowheads="1"/>
                </p:cNvSpPr>
                <p:nvPr/>
              </p:nvSpPr>
              <p:spPr bwMode="auto">
                <a:xfrm>
                  <a:off x="812" y="2432"/>
                  <a:ext cx="115" cy="123"/>
                </a:xfrm>
                <a:prstGeom prst="rect">
                  <a:avLst/>
                </a:prstGeom>
                <a:solidFill>
                  <a:srgbClr val="D5F3FF"/>
                </a:solidFill>
                <a:ln w="9525">
                  <a:solidFill>
                    <a:srgbClr val="494936"/>
                  </a:solidFill>
                  <a:miter lim="800000"/>
                  <a:headEnd/>
                  <a:tailEnd/>
                </a:ln>
              </p:spPr>
              <p:txBody>
                <a:bodyPr/>
                <a:lstStyle/>
                <a:p>
                  <a:endParaRPr lang="zh-CN" altLang="en-US"/>
                </a:p>
              </p:txBody>
            </p:sp>
            <p:sp>
              <p:nvSpPr>
                <p:cNvPr id="406663" name="Line 135"/>
                <p:cNvSpPr>
                  <a:spLocks noChangeShapeType="1"/>
                </p:cNvSpPr>
                <p:nvPr/>
              </p:nvSpPr>
              <p:spPr bwMode="auto">
                <a:xfrm>
                  <a:off x="809" y="2429"/>
                  <a:ext cx="1" cy="1"/>
                </a:xfrm>
                <a:prstGeom prst="line">
                  <a:avLst/>
                </a:prstGeom>
                <a:noFill/>
                <a:ln w="9525">
                  <a:solidFill>
                    <a:srgbClr val="000000"/>
                  </a:solidFill>
                  <a:round/>
                  <a:headEnd/>
                  <a:tailEnd/>
                </a:ln>
              </p:spPr>
              <p:txBody>
                <a:bodyPr/>
                <a:lstStyle/>
                <a:p>
                  <a:endParaRPr lang="zh-CN" altLang="en-US"/>
                </a:p>
              </p:txBody>
            </p:sp>
            <p:sp>
              <p:nvSpPr>
                <p:cNvPr id="406664" name="Freeform 136"/>
                <p:cNvSpPr>
                  <a:spLocks/>
                </p:cNvSpPr>
                <p:nvPr/>
              </p:nvSpPr>
              <p:spPr bwMode="auto">
                <a:xfrm>
                  <a:off x="809" y="2429"/>
                  <a:ext cx="121" cy="129"/>
                </a:xfrm>
                <a:custGeom>
                  <a:avLst/>
                  <a:gdLst/>
                  <a:ahLst/>
                  <a:cxnLst>
                    <a:cxn ang="0">
                      <a:pos x="0" y="0"/>
                    </a:cxn>
                    <a:cxn ang="0">
                      <a:pos x="0" y="129"/>
                    </a:cxn>
                    <a:cxn ang="0">
                      <a:pos x="121" y="129"/>
                    </a:cxn>
                  </a:cxnLst>
                  <a:rect l="0" t="0" r="r" b="b"/>
                  <a:pathLst>
                    <a:path w="121" h="129">
                      <a:moveTo>
                        <a:pt x="0" y="0"/>
                      </a:moveTo>
                      <a:lnTo>
                        <a:pt x="0" y="129"/>
                      </a:lnTo>
                      <a:lnTo>
                        <a:pt x="121" y="129"/>
                      </a:lnTo>
                    </a:path>
                  </a:pathLst>
                </a:custGeom>
                <a:noFill/>
                <a:ln w="9525">
                  <a:solidFill>
                    <a:srgbClr val="FFFFFF"/>
                  </a:solidFill>
                  <a:prstDash val="solid"/>
                  <a:round/>
                  <a:headEnd/>
                  <a:tailEnd/>
                </a:ln>
              </p:spPr>
              <p:txBody>
                <a:bodyPr/>
                <a:lstStyle/>
                <a:p>
                  <a:endParaRPr lang="zh-CN" altLang="en-US"/>
                </a:p>
              </p:txBody>
            </p:sp>
          </p:grpSp>
          <p:sp>
            <p:nvSpPr>
              <p:cNvPr id="406666" name="Oval 138"/>
              <p:cNvSpPr>
                <a:spLocks noChangeArrowheads="1"/>
              </p:cNvSpPr>
              <p:nvPr/>
            </p:nvSpPr>
            <p:spPr bwMode="auto">
              <a:xfrm>
                <a:off x="653" y="2533"/>
                <a:ext cx="20" cy="20"/>
              </a:xfrm>
              <a:prstGeom prst="ellipse">
                <a:avLst/>
              </a:prstGeom>
              <a:solidFill>
                <a:srgbClr val="364749"/>
              </a:solidFill>
              <a:ln w="4763">
                <a:solidFill>
                  <a:srgbClr val="E7EDED"/>
                </a:solidFill>
                <a:round/>
                <a:headEnd/>
                <a:tailEnd/>
              </a:ln>
            </p:spPr>
            <p:txBody>
              <a:bodyPr/>
              <a:lstStyle/>
              <a:p>
                <a:endParaRPr lang="zh-CN" altLang="en-US"/>
              </a:p>
            </p:txBody>
          </p:sp>
          <p:sp>
            <p:nvSpPr>
              <p:cNvPr id="406667" name="Oval 139"/>
              <p:cNvSpPr>
                <a:spLocks noChangeArrowheads="1"/>
              </p:cNvSpPr>
              <p:nvPr/>
            </p:nvSpPr>
            <p:spPr bwMode="auto">
              <a:xfrm>
                <a:off x="690" y="2533"/>
                <a:ext cx="21" cy="20"/>
              </a:xfrm>
              <a:prstGeom prst="ellipse">
                <a:avLst/>
              </a:prstGeom>
              <a:solidFill>
                <a:srgbClr val="364749"/>
              </a:solidFill>
              <a:ln w="4763">
                <a:solidFill>
                  <a:srgbClr val="E7EDED"/>
                </a:solidFill>
                <a:round/>
                <a:headEnd/>
                <a:tailEnd/>
              </a:ln>
            </p:spPr>
            <p:txBody>
              <a:bodyPr/>
              <a:lstStyle/>
              <a:p>
                <a:endParaRPr lang="zh-CN" altLang="en-US"/>
              </a:p>
            </p:txBody>
          </p:sp>
          <p:sp>
            <p:nvSpPr>
              <p:cNvPr id="406668" name="Freeform 140"/>
              <p:cNvSpPr>
                <a:spLocks/>
              </p:cNvSpPr>
              <p:nvPr/>
            </p:nvSpPr>
            <p:spPr bwMode="auto">
              <a:xfrm>
                <a:off x="557" y="2652"/>
                <a:ext cx="243" cy="28"/>
              </a:xfrm>
              <a:custGeom>
                <a:avLst/>
                <a:gdLst/>
                <a:ahLst/>
                <a:cxnLst>
                  <a:cxn ang="0">
                    <a:pos x="0" y="28"/>
                  </a:cxn>
                  <a:cxn ang="0">
                    <a:pos x="31" y="0"/>
                  </a:cxn>
                  <a:cxn ang="0">
                    <a:pos x="215" y="0"/>
                  </a:cxn>
                  <a:cxn ang="0">
                    <a:pos x="243" y="28"/>
                  </a:cxn>
                  <a:cxn ang="0">
                    <a:pos x="0" y="28"/>
                  </a:cxn>
                </a:cxnLst>
                <a:rect l="0" t="0" r="r" b="b"/>
                <a:pathLst>
                  <a:path w="243" h="28">
                    <a:moveTo>
                      <a:pt x="0" y="28"/>
                    </a:moveTo>
                    <a:lnTo>
                      <a:pt x="31" y="0"/>
                    </a:lnTo>
                    <a:lnTo>
                      <a:pt x="215" y="0"/>
                    </a:lnTo>
                    <a:lnTo>
                      <a:pt x="243" y="28"/>
                    </a:lnTo>
                    <a:lnTo>
                      <a:pt x="0" y="28"/>
                    </a:lnTo>
                    <a:close/>
                  </a:path>
                </a:pathLst>
              </a:custGeom>
              <a:solidFill>
                <a:srgbClr val="FF8086"/>
              </a:solidFill>
              <a:ln w="9525">
                <a:noFill/>
                <a:round/>
                <a:headEnd/>
                <a:tailEnd/>
              </a:ln>
            </p:spPr>
            <p:txBody>
              <a:bodyPr/>
              <a:lstStyle/>
              <a:p>
                <a:endParaRPr lang="zh-CN" altLang="en-US"/>
              </a:p>
            </p:txBody>
          </p:sp>
          <p:sp>
            <p:nvSpPr>
              <p:cNvPr id="406669" name="Freeform 141"/>
              <p:cNvSpPr>
                <a:spLocks/>
              </p:cNvSpPr>
              <p:nvPr/>
            </p:nvSpPr>
            <p:spPr bwMode="auto">
              <a:xfrm>
                <a:off x="557" y="2652"/>
                <a:ext cx="243" cy="28"/>
              </a:xfrm>
              <a:custGeom>
                <a:avLst/>
                <a:gdLst/>
                <a:ahLst/>
                <a:cxnLst>
                  <a:cxn ang="0">
                    <a:pos x="0" y="28"/>
                  </a:cxn>
                  <a:cxn ang="0">
                    <a:pos x="31" y="0"/>
                  </a:cxn>
                  <a:cxn ang="0">
                    <a:pos x="215" y="0"/>
                  </a:cxn>
                  <a:cxn ang="0">
                    <a:pos x="243" y="28"/>
                  </a:cxn>
                  <a:cxn ang="0">
                    <a:pos x="0" y="28"/>
                  </a:cxn>
                </a:cxnLst>
                <a:rect l="0" t="0" r="r" b="b"/>
                <a:pathLst>
                  <a:path w="243" h="28">
                    <a:moveTo>
                      <a:pt x="0" y="28"/>
                    </a:moveTo>
                    <a:lnTo>
                      <a:pt x="31" y="0"/>
                    </a:lnTo>
                    <a:lnTo>
                      <a:pt x="215" y="0"/>
                    </a:lnTo>
                    <a:lnTo>
                      <a:pt x="243" y="28"/>
                    </a:lnTo>
                    <a:lnTo>
                      <a:pt x="0" y="28"/>
                    </a:lnTo>
                    <a:close/>
                  </a:path>
                </a:pathLst>
              </a:custGeom>
              <a:solidFill>
                <a:srgbClr val="FF8086"/>
              </a:solidFill>
              <a:ln w="4763">
                <a:solidFill>
                  <a:srgbClr val="880000"/>
                </a:solidFill>
                <a:prstDash val="solid"/>
                <a:round/>
                <a:headEnd/>
                <a:tailEnd/>
              </a:ln>
            </p:spPr>
            <p:txBody>
              <a:bodyPr/>
              <a:lstStyle/>
              <a:p>
                <a:endParaRPr lang="zh-CN" altLang="en-US"/>
              </a:p>
            </p:txBody>
          </p:sp>
        </p:grpSp>
        <p:sp>
          <p:nvSpPr>
            <p:cNvPr id="406699" name="Text Box 171"/>
            <p:cNvSpPr txBox="1">
              <a:spLocks noChangeArrowheads="1"/>
            </p:cNvSpPr>
            <p:nvPr/>
          </p:nvSpPr>
          <p:spPr bwMode="auto">
            <a:xfrm>
              <a:off x="567" y="2296"/>
              <a:ext cx="726" cy="231"/>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邮局</a:t>
              </a:r>
            </a:p>
          </p:txBody>
        </p:sp>
      </p:grpSp>
      <p:sp>
        <p:nvSpPr>
          <p:cNvPr id="406700" name="Text Box 172"/>
          <p:cNvSpPr txBox="1">
            <a:spLocks noChangeArrowheads="1"/>
          </p:cNvSpPr>
          <p:nvPr/>
        </p:nvSpPr>
        <p:spPr bwMode="auto">
          <a:xfrm>
            <a:off x="611188" y="4868863"/>
            <a:ext cx="1152525" cy="366712"/>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运输部门</a:t>
            </a:r>
          </a:p>
        </p:txBody>
      </p:sp>
      <p:grpSp>
        <p:nvGrpSpPr>
          <p:cNvPr id="9" name="Group 193"/>
          <p:cNvGrpSpPr>
            <a:grpSpLocks/>
          </p:cNvGrpSpPr>
          <p:nvPr/>
        </p:nvGrpSpPr>
        <p:grpSpPr bwMode="auto">
          <a:xfrm>
            <a:off x="6432550" y="2030413"/>
            <a:ext cx="2171700" cy="893762"/>
            <a:chOff x="4052" y="1279"/>
            <a:chExt cx="1368" cy="563"/>
          </a:xfrm>
        </p:grpSpPr>
        <p:grpSp>
          <p:nvGrpSpPr>
            <p:cNvPr id="10" name="Group 85"/>
            <p:cNvGrpSpPr>
              <a:grpSpLocks/>
            </p:cNvGrpSpPr>
            <p:nvPr/>
          </p:nvGrpSpPr>
          <p:grpSpPr bwMode="auto">
            <a:xfrm>
              <a:off x="4052" y="1279"/>
              <a:ext cx="552" cy="563"/>
              <a:chOff x="2684" y="2312"/>
              <a:chExt cx="1369" cy="1153"/>
            </a:xfrm>
          </p:grpSpPr>
          <p:grpSp>
            <p:nvGrpSpPr>
              <p:cNvPr id="11" name="Group 86"/>
              <p:cNvGrpSpPr>
                <a:grpSpLocks/>
              </p:cNvGrpSpPr>
              <p:nvPr/>
            </p:nvGrpSpPr>
            <p:grpSpPr bwMode="auto">
              <a:xfrm>
                <a:off x="3281" y="2574"/>
                <a:ext cx="772" cy="762"/>
                <a:chOff x="3281" y="2574"/>
                <a:chExt cx="772" cy="762"/>
              </a:xfrm>
            </p:grpSpPr>
            <p:sp>
              <p:nvSpPr>
                <p:cNvPr id="406615" name="Freeform 87"/>
                <p:cNvSpPr>
                  <a:spLocks/>
                </p:cNvSpPr>
                <p:nvPr/>
              </p:nvSpPr>
              <p:spPr bwMode="auto">
                <a:xfrm>
                  <a:off x="3281" y="2574"/>
                  <a:ext cx="729" cy="762"/>
                </a:xfrm>
                <a:custGeom>
                  <a:avLst/>
                  <a:gdLst/>
                  <a:ahLst/>
                  <a:cxnLst>
                    <a:cxn ang="0">
                      <a:pos x="0" y="663"/>
                    </a:cxn>
                    <a:cxn ang="0">
                      <a:pos x="34" y="514"/>
                    </a:cxn>
                    <a:cxn ang="0">
                      <a:pos x="126" y="99"/>
                    </a:cxn>
                    <a:cxn ang="0">
                      <a:pos x="111" y="99"/>
                    </a:cxn>
                    <a:cxn ang="0">
                      <a:pos x="101" y="89"/>
                    </a:cxn>
                    <a:cxn ang="0">
                      <a:pos x="97" y="69"/>
                    </a:cxn>
                    <a:cxn ang="0">
                      <a:pos x="97" y="45"/>
                    </a:cxn>
                    <a:cxn ang="0">
                      <a:pos x="101" y="25"/>
                    </a:cxn>
                    <a:cxn ang="0">
                      <a:pos x="116" y="10"/>
                    </a:cxn>
                    <a:cxn ang="0">
                      <a:pos x="140" y="0"/>
                    </a:cxn>
                    <a:cxn ang="0">
                      <a:pos x="728" y="45"/>
                    </a:cxn>
                    <a:cxn ang="0">
                      <a:pos x="694" y="64"/>
                    </a:cxn>
                    <a:cxn ang="0">
                      <a:pos x="684" y="109"/>
                    </a:cxn>
                    <a:cxn ang="0">
                      <a:pos x="684" y="119"/>
                    </a:cxn>
                    <a:cxn ang="0">
                      <a:pos x="694" y="138"/>
                    </a:cxn>
                    <a:cxn ang="0">
                      <a:pos x="704" y="148"/>
                    </a:cxn>
                    <a:cxn ang="0">
                      <a:pos x="617" y="574"/>
                    </a:cxn>
                    <a:cxn ang="0">
                      <a:pos x="602" y="613"/>
                    </a:cxn>
                    <a:cxn ang="0">
                      <a:pos x="559" y="638"/>
                    </a:cxn>
                    <a:cxn ang="0">
                      <a:pos x="578" y="608"/>
                    </a:cxn>
                    <a:cxn ang="0">
                      <a:pos x="583" y="598"/>
                    </a:cxn>
                    <a:cxn ang="0">
                      <a:pos x="578" y="583"/>
                    </a:cxn>
                    <a:cxn ang="0">
                      <a:pos x="574" y="579"/>
                    </a:cxn>
                    <a:cxn ang="0">
                      <a:pos x="569" y="579"/>
                    </a:cxn>
                    <a:cxn ang="0">
                      <a:pos x="549" y="593"/>
                    </a:cxn>
                    <a:cxn ang="0">
                      <a:pos x="521" y="613"/>
                    </a:cxn>
                    <a:cxn ang="0">
                      <a:pos x="496" y="623"/>
                    </a:cxn>
                    <a:cxn ang="0">
                      <a:pos x="477" y="633"/>
                    </a:cxn>
                    <a:cxn ang="0">
                      <a:pos x="463" y="653"/>
                    </a:cxn>
                    <a:cxn ang="0">
                      <a:pos x="448" y="677"/>
                    </a:cxn>
                    <a:cxn ang="0">
                      <a:pos x="439" y="722"/>
                    </a:cxn>
                    <a:cxn ang="0">
                      <a:pos x="434" y="722"/>
                    </a:cxn>
                    <a:cxn ang="0">
                      <a:pos x="405" y="752"/>
                    </a:cxn>
                    <a:cxn ang="0">
                      <a:pos x="390" y="757"/>
                    </a:cxn>
                    <a:cxn ang="0">
                      <a:pos x="386" y="761"/>
                    </a:cxn>
                    <a:cxn ang="0">
                      <a:pos x="24" y="717"/>
                    </a:cxn>
                    <a:cxn ang="0">
                      <a:pos x="10" y="692"/>
                    </a:cxn>
                    <a:cxn ang="0">
                      <a:pos x="0" y="663"/>
                    </a:cxn>
                    <a:cxn ang="0">
                      <a:pos x="0" y="663"/>
                    </a:cxn>
                  </a:cxnLst>
                  <a:rect l="0" t="0" r="r" b="b"/>
                  <a:pathLst>
                    <a:path w="729" h="762">
                      <a:moveTo>
                        <a:pt x="0" y="663"/>
                      </a:moveTo>
                      <a:lnTo>
                        <a:pt x="34" y="514"/>
                      </a:lnTo>
                      <a:lnTo>
                        <a:pt x="126" y="99"/>
                      </a:lnTo>
                      <a:lnTo>
                        <a:pt x="111" y="99"/>
                      </a:lnTo>
                      <a:lnTo>
                        <a:pt x="101" y="89"/>
                      </a:lnTo>
                      <a:lnTo>
                        <a:pt x="97" y="69"/>
                      </a:lnTo>
                      <a:lnTo>
                        <a:pt x="97" y="45"/>
                      </a:lnTo>
                      <a:lnTo>
                        <a:pt x="101" y="25"/>
                      </a:lnTo>
                      <a:lnTo>
                        <a:pt x="116" y="10"/>
                      </a:lnTo>
                      <a:lnTo>
                        <a:pt x="140" y="0"/>
                      </a:lnTo>
                      <a:lnTo>
                        <a:pt x="728" y="45"/>
                      </a:lnTo>
                      <a:lnTo>
                        <a:pt x="694" y="64"/>
                      </a:lnTo>
                      <a:lnTo>
                        <a:pt x="684" y="109"/>
                      </a:lnTo>
                      <a:lnTo>
                        <a:pt x="684" y="119"/>
                      </a:lnTo>
                      <a:lnTo>
                        <a:pt x="694" y="138"/>
                      </a:lnTo>
                      <a:lnTo>
                        <a:pt x="704" y="148"/>
                      </a:lnTo>
                      <a:lnTo>
                        <a:pt x="617" y="574"/>
                      </a:lnTo>
                      <a:lnTo>
                        <a:pt x="602" y="613"/>
                      </a:lnTo>
                      <a:lnTo>
                        <a:pt x="559" y="638"/>
                      </a:lnTo>
                      <a:lnTo>
                        <a:pt x="578" y="608"/>
                      </a:lnTo>
                      <a:lnTo>
                        <a:pt x="583" y="598"/>
                      </a:lnTo>
                      <a:lnTo>
                        <a:pt x="578" y="583"/>
                      </a:lnTo>
                      <a:lnTo>
                        <a:pt x="574" y="579"/>
                      </a:lnTo>
                      <a:lnTo>
                        <a:pt x="569" y="579"/>
                      </a:lnTo>
                      <a:lnTo>
                        <a:pt x="549" y="593"/>
                      </a:lnTo>
                      <a:lnTo>
                        <a:pt x="521" y="613"/>
                      </a:lnTo>
                      <a:lnTo>
                        <a:pt x="496" y="623"/>
                      </a:lnTo>
                      <a:lnTo>
                        <a:pt x="477" y="633"/>
                      </a:lnTo>
                      <a:lnTo>
                        <a:pt x="463" y="653"/>
                      </a:lnTo>
                      <a:lnTo>
                        <a:pt x="448" y="677"/>
                      </a:lnTo>
                      <a:lnTo>
                        <a:pt x="439" y="722"/>
                      </a:lnTo>
                      <a:lnTo>
                        <a:pt x="434" y="722"/>
                      </a:lnTo>
                      <a:lnTo>
                        <a:pt x="405" y="752"/>
                      </a:lnTo>
                      <a:lnTo>
                        <a:pt x="390" y="757"/>
                      </a:lnTo>
                      <a:lnTo>
                        <a:pt x="386" y="761"/>
                      </a:lnTo>
                      <a:lnTo>
                        <a:pt x="24" y="717"/>
                      </a:lnTo>
                      <a:lnTo>
                        <a:pt x="10" y="692"/>
                      </a:lnTo>
                      <a:lnTo>
                        <a:pt x="0" y="663"/>
                      </a:lnTo>
                      <a:close/>
                    </a:path>
                  </a:pathLst>
                </a:custGeom>
                <a:solidFill>
                  <a:srgbClr val="FFFFFF"/>
                </a:solidFill>
                <a:ln w="3175" cap="flat">
                  <a:solidFill>
                    <a:srgbClr val="000000"/>
                  </a:solidFill>
                  <a:prstDash val="solid"/>
                  <a:round/>
                  <a:headEnd/>
                  <a:tailEnd/>
                </a:ln>
                <a:effectLst/>
              </p:spPr>
              <p:txBody>
                <a:bodyPr anchor="ctr">
                  <a:spAutoFit/>
                </a:bodyPr>
                <a:lstStyle/>
                <a:p>
                  <a:endParaRPr lang="zh-CN" altLang="en-US"/>
                </a:p>
              </p:txBody>
            </p:sp>
            <p:sp>
              <p:nvSpPr>
                <p:cNvPr id="406616" name="Freeform 88"/>
                <p:cNvSpPr>
                  <a:spLocks/>
                </p:cNvSpPr>
                <p:nvPr/>
              </p:nvSpPr>
              <p:spPr bwMode="auto">
                <a:xfrm>
                  <a:off x="3898" y="2623"/>
                  <a:ext cx="155" cy="560"/>
                </a:xfrm>
                <a:custGeom>
                  <a:avLst/>
                  <a:gdLst/>
                  <a:ahLst/>
                  <a:cxnLst>
                    <a:cxn ang="0">
                      <a:pos x="24" y="544"/>
                    </a:cxn>
                    <a:cxn ang="0">
                      <a:pos x="19" y="539"/>
                    </a:cxn>
                    <a:cxn ang="0">
                      <a:pos x="0" y="525"/>
                    </a:cxn>
                    <a:cxn ang="0">
                      <a:pos x="87" y="99"/>
                    </a:cxn>
                    <a:cxn ang="0">
                      <a:pos x="82" y="94"/>
                    </a:cxn>
                    <a:cxn ang="0">
                      <a:pos x="67" y="70"/>
                    </a:cxn>
                    <a:cxn ang="0">
                      <a:pos x="67" y="40"/>
                    </a:cxn>
                    <a:cxn ang="0">
                      <a:pos x="82" y="10"/>
                    </a:cxn>
                    <a:cxn ang="0">
                      <a:pos x="120" y="0"/>
                    </a:cxn>
                    <a:cxn ang="0">
                      <a:pos x="140" y="10"/>
                    </a:cxn>
                    <a:cxn ang="0">
                      <a:pos x="149" y="35"/>
                    </a:cxn>
                    <a:cxn ang="0">
                      <a:pos x="154" y="65"/>
                    </a:cxn>
                    <a:cxn ang="0">
                      <a:pos x="154" y="89"/>
                    </a:cxn>
                    <a:cxn ang="0">
                      <a:pos x="149" y="119"/>
                    </a:cxn>
                    <a:cxn ang="0">
                      <a:pos x="144" y="149"/>
                    </a:cxn>
                    <a:cxn ang="0">
                      <a:pos x="135" y="193"/>
                    </a:cxn>
                    <a:cxn ang="0">
                      <a:pos x="120" y="243"/>
                    </a:cxn>
                    <a:cxn ang="0">
                      <a:pos x="111" y="272"/>
                    </a:cxn>
                    <a:cxn ang="0">
                      <a:pos x="101" y="312"/>
                    </a:cxn>
                    <a:cxn ang="0">
                      <a:pos x="101" y="366"/>
                    </a:cxn>
                    <a:cxn ang="0">
                      <a:pos x="101" y="426"/>
                    </a:cxn>
                    <a:cxn ang="0">
                      <a:pos x="115" y="485"/>
                    </a:cxn>
                    <a:cxn ang="0">
                      <a:pos x="144" y="544"/>
                    </a:cxn>
                    <a:cxn ang="0">
                      <a:pos x="135" y="544"/>
                    </a:cxn>
                    <a:cxn ang="0">
                      <a:pos x="144" y="559"/>
                    </a:cxn>
                    <a:cxn ang="0">
                      <a:pos x="24" y="544"/>
                    </a:cxn>
                    <a:cxn ang="0">
                      <a:pos x="24" y="544"/>
                    </a:cxn>
                  </a:cxnLst>
                  <a:rect l="0" t="0" r="r" b="b"/>
                  <a:pathLst>
                    <a:path w="155" h="560">
                      <a:moveTo>
                        <a:pt x="24" y="544"/>
                      </a:moveTo>
                      <a:lnTo>
                        <a:pt x="19" y="539"/>
                      </a:lnTo>
                      <a:lnTo>
                        <a:pt x="0" y="525"/>
                      </a:lnTo>
                      <a:lnTo>
                        <a:pt x="87" y="99"/>
                      </a:lnTo>
                      <a:lnTo>
                        <a:pt x="82" y="94"/>
                      </a:lnTo>
                      <a:lnTo>
                        <a:pt x="67" y="70"/>
                      </a:lnTo>
                      <a:lnTo>
                        <a:pt x="67" y="40"/>
                      </a:lnTo>
                      <a:lnTo>
                        <a:pt x="82" y="10"/>
                      </a:lnTo>
                      <a:lnTo>
                        <a:pt x="120" y="0"/>
                      </a:lnTo>
                      <a:lnTo>
                        <a:pt x="140" y="10"/>
                      </a:lnTo>
                      <a:lnTo>
                        <a:pt x="149" y="35"/>
                      </a:lnTo>
                      <a:lnTo>
                        <a:pt x="154" y="65"/>
                      </a:lnTo>
                      <a:lnTo>
                        <a:pt x="154" y="89"/>
                      </a:lnTo>
                      <a:lnTo>
                        <a:pt x="149" y="119"/>
                      </a:lnTo>
                      <a:lnTo>
                        <a:pt x="144" y="149"/>
                      </a:lnTo>
                      <a:lnTo>
                        <a:pt x="135" y="193"/>
                      </a:lnTo>
                      <a:lnTo>
                        <a:pt x="120" y="243"/>
                      </a:lnTo>
                      <a:lnTo>
                        <a:pt x="111" y="272"/>
                      </a:lnTo>
                      <a:lnTo>
                        <a:pt x="101" y="312"/>
                      </a:lnTo>
                      <a:lnTo>
                        <a:pt x="101" y="366"/>
                      </a:lnTo>
                      <a:lnTo>
                        <a:pt x="101" y="426"/>
                      </a:lnTo>
                      <a:lnTo>
                        <a:pt x="115" y="485"/>
                      </a:lnTo>
                      <a:lnTo>
                        <a:pt x="144" y="544"/>
                      </a:lnTo>
                      <a:lnTo>
                        <a:pt x="135" y="544"/>
                      </a:lnTo>
                      <a:lnTo>
                        <a:pt x="144" y="559"/>
                      </a:lnTo>
                      <a:lnTo>
                        <a:pt x="24" y="544"/>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617" name="Freeform 89"/>
                <p:cNvSpPr>
                  <a:spLocks/>
                </p:cNvSpPr>
                <p:nvPr/>
              </p:nvSpPr>
              <p:spPr bwMode="auto">
                <a:xfrm>
                  <a:off x="3411" y="2673"/>
                  <a:ext cx="579" cy="45"/>
                </a:xfrm>
                <a:custGeom>
                  <a:avLst/>
                  <a:gdLst/>
                  <a:ahLst/>
                  <a:cxnLst>
                    <a:cxn ang="0">
                      <a:pos x="0" y="0"/>
                    </a:cxn>
                    <a:cxn ang="0">
                      <a:pos x="578" y="44"/>
                    </a:cxn>
                  </a:cxnLst>
                  <a:rect l="0" t="0" r="r" b="b"/>
                  <a:pathLst>
                    <a:path w="579" h="45">
                      <a:moveTo>
                        <a:pt x="0" y="0"/>
                      </a:moveTo>
                      <a:lnTo>
                        <a:pt x="578" y="44"/>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18" name="Freeform 90"/>
                <p:cNvSpPr>
                  <a:spLocks/>
                </p:cNvSpPr>
                <p:nvPr/>
              </p:nvSpPr>
              <p:spPr bwMode="auto">
                <a:xfrm>
                  <a:off x="3965" y="2643"/>
                  <a:ext cx="59" cy="70"/>
                </a:xfrm>
                <a:custGeom>
                  <a:avLst/>
                  <a:gdLst/>
                  <a:ahLst/>
                  <a:cxnLst>
                    <a:cxn ang="0">
                      <a:pos x="10" y="69"/>
                    </a:cxn>
                    <a:cxn ang="0">
                      <a:pos x="5" y="45"/>
                    </a:cxn>
                    <a:cxn ang="0">
                      <a:pos x="0" y="25"/>
                    </a:cxn>
                    <a:cxn ang="0">
                      <a:pos x="20" y="5"/>
                    </a:cxn>
                    <a:cxn ang="0">
                      <a:pos x="39" y="0"/>
                    </a:cxn>
                    <a:cxn ang="0">
                      <a:pos x="44" y="0"/>
                    </a:cxn>
                    <a:cxn ang="0">
                      <a:pos x="48" y="5"/>
                    </a:cxn>
                    <a:cxn ang="0">
                      <a:pos x="53" y="10"/>
                    </a:cxn>
                    <a:cxn ang="0">
                      <a:pos x="58" y="20"/>
                    </a:cxn>
                  </a:cxnLst>
                  <a:rect l="0" t="0" r="r" b="b"/>
                  <a:pathLst>
                    <a:path w="59" h="70">
                      <a:moveTo>
                        <a:pt x="10" y="69"/>
                      </a:moveTo>
                      <a:lnTo>
                        <a:pt x="5" y="45"/>
                      </a:lnTo>
                      <a:lnTo>
                        <a:pt x="0" y="25"/>
                      </a:lnTo>
                      <a:lnTo>
                        <a:pt x="20" y="5"/>
                      </a:lnTo>
                      <a:lnTo>
                        <a:pt x="39" y="0"/>
                      </a:lnTo>
                      <a:lnTo>
                        <a:pt x="44" y="0"/>
                      </a:lnTo>
                      <a:lnTo>
                        <a:pt x="48" y="5"/>
                      </a:lnTo>
                      <a:lnTo>
                        <a:pt x="53" y="10"/>
                      </a:lnTo>
                      <a:lnTo>
                        <a:pt x="58" y="20"/>
                      </a:lnTo>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619" name="Freeform 91"/>
                <p:cNvSpPr>
                  <a:spLocks/>
                </p:cNvSpPr>
                <p:nvPr/>
              </p:nvSpPr>
              <p:spPr bwMode="auto">
                <a:xfrm>
                  <a:off x="3989" y="2851"/>
                  <a:ext cx="11" cy="36"/>
                </a:xfrm>
                <a:custGeom>
                  <a:avLst/>
                  <a:gdLst/>
                  <a:ahLst/>
                  <a:cxnLst>
                    <a:cxn ang="0">
                      <a:pos x="10" y="0"/>
                    </a:cxn>
                    <a:cxn ang="0">
                      <a:pos x="0" y="35"/>
                    </a:cxn>
                  </a:cxnLst>
                  <a:rect l="0" t="0" r="r" b="b"/>
                  <a:pathLst>
                    <a:path w="11" h="36">
                      <a:moveTo>
                        <a:pt x="10" y="0"/>
                      </a:moveTo>
                      <a:lnTo>
                        <a:pt x="0" y="35"/>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0" name="Freeform 92"/>
                <p:cNvSpPr>
                  <a:spLocks/>
                </p:cNvSpPr>
                <p:nvPr/>
              </p:nvSpPr>
              <p:spPr bwMode="auto">
                <a:xfrm>
                  <a:off x="3985" y="3044"/>
                  <a:ext cx="39" cy="119"/>
                </a:xfrm>
                <a:custGeom>
                  <a:avLst/>
                  <a:gdLst/>
                  <a:ahLst/>
                  <a:cxnLst>
                    <a:cxn ang="0">
                      <a:pos x="0" y="0"/>
                    </a:cxn>
                    <a:cxn ang="0">
                      <a:pos x="0" y="5"/>
                    </a:cxn>
                    <a:cxn ang="0">
                      <a:pos x="0" y="20"/>
                    </a:cxn>
                    <a:cxn ang="0">
                      <a:pos x="14" y="74"/>
                    </a:cxn>
                    <a:cxn ang="0">
                      <a:pos x="38" y="118"/>
                    </a:cxn>
                  </a:cxnLst>
                  <a:rect l="0" t="0" r="r" b="b"/>
                  <a:pathLst>
                    <a:path w="39" h="119">
                      <a:moveTo>
                        <a:pt x="0" y="0"/>
                      </a:moveTo>
                      <a:lnTo>
                        <a:pt x="0" y="5"/>
                      </a:lnTo>
                      <a:lnTo>
                        <a:pt x="0" y="20"/>
                      </a:lnTo>
                      <a:lnTo>
                        <a:pt x="14" y="74"/>
                      </a:lnTo>
                      <a:lnTo>
                        <a:pt x="38" y="118"/>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6621" name="Freeform 93"/>
              <p:cNvSpPr>
                <a:spLocks/>
              </p:cNvSpPr>
              <p:nvPr/>
            </p:nvSpPr>
            <p:spPr bwMode="auto">
              <a:xfrm>
                <a:off x="2684" y="2777"/>
                <a:ext cx="666" cy="688"/>
              </a:xfrm>
              <a:custGeom>
                <a:avLst/>
                <a:gdLst/>
                <a:ahLst/>
                <a:cxnLst>
                  <a:cxn ang="0">
                    <a:pos x="72" y="687"/>
                  </a:cxn>
                  <a:cxn ang="0">
                    <a:pos x="665" y="687"/>
                  </a:cxn>
                  <a:cxn ang="0">
                    <a:pos x="650" y="608"/>
                  </a:cxn>
                  <a:cxn ang="0">
                    <a:pos x="621" y="529"/>
                  </a:cxn>
                  <a:cxn ang="0">
                    <a:pos x="612" y="494"/>
                  </a:cxn>
                  <a:cxn ang="0">
                    <a:pos x="597" y="460"/>
                  </a:cxn>
                  <a:cxn ang="0">
                    <a:pos x="631" y="311"/>
                  </a:cxn>
                  <a:cxn ang="0">
                    <a:pos x="544" y="351"/>
                  </a:cxn>
                  <a:cxn ang="0">
                    <a:pos x="535" y="331"/>
                  </a:cxn>
                  <a:cxn ang="0">
                    <a:pos x="515" y="277"/>
                  </a:cxn>
                  <a:cxn ang="0">
                    <a:pos x="434" y="153"/>
                  </a:cxn>
                  <a:cxn ang="0">
                    <a:pos x="385" y="94"/>
                  </a:cxn>
                  <a:cxn ang="0">
                    <a:pos x="318" y="49"/>
                  </a:cxn>
                  <a:cxn ang="0">
                    <a:pos x="265" y="24"/>
                  </a:cxn>
                  <a:cxn ang="0">
                    <a:pos x="236" y="20"/>
                  </a:cxn>
                  <a:cxn ang="0">
                    <a:pos x="241" y="10"/>
                  </a:cxn>
                  <a:cxn ang="0">
                    <a:pos x="222" y="0"/>
                  </a:cxn>
                  <a:cxn ang="0">
                    <a:pos x="207" y="0"/>
                  </a:cxn>
                  <a:cxn ang="0">
                    <a:pos x="193" y="5"/>
                  </a:cxn>
                  <a:cxn ang="0">
                    <a:pos x="159" y="54"/>
                  </a:cxn>
                  <a:cxn ang="0">
                    <a:pos x="169" y="64"/>
                  </a:cxn>
                  <a:cxn ang="0">
                    <a:pos x="101" y="89"/>
                  </a:cxn>
                  <a:cxn ang="0">
                    <a:pos x="72" y="109"/>
                  </a:cxn>
                  <a:cxn ang="0">
                    <a:pos x="48" y="128"/>
                  </a:cxn>
                  <a:cxn ang="0">
                    <a:pos x="19" y="173"/>
                  </a:cxn>
                  <a:cxn ang="0">
                    <a:pos x="5" y="217"/>
                  </a:cxn>
                  <a:cxn ang="0">
                    <a:pos x="0" y="311"/>
                  </a:cxn>
                  <a:cxn ang="0">
                    <a:pos x="5" y="351"/>
                  </a:cxn>
                  <a:cxn ang="0">
                    <a:pos x="5" y="385"/>
                  </a:cxn>
                  <a:cxn ang="0">
                    <a:pos x="72" y="687"/>
                  </a:cxn>
                  <a:cxn ang="0">
                    <a:pos x="72" y="687"/>
                  </a:cxn>
                </a:cxnLst>
                <a:rect l="0" t="0" r="r" b="b"/>
                <a:pathLst>
                  <a:path w="666" h="688">
                    <a:moveTo>
                      <a:pt x="72" y="687"/>
                    </a:moveTo>
                    <a:lnTo>
                      <a:pt x="665" y="687"/>
                    </a:lnTo>
                    <a:lnTo>
                      <a:pt x="650" y="608"/>
                    </a:lnTo>
                    <a:lnTo>
                      <a:pt x="621" y="529"/>
                    </a:lnTo>
                    <a:lnTo>
                      <a:pt x="612" y="494"/>
                    </a:lnTo>
                    <a:lnTo>
                      <a:pt x="597" y="460"/>
                    </a:lnTo>
                    <a:lnTo>
                      <a:pt x="631" y="311"/>
                    </a:lnTo>
                    <a:lnTo>
                      <a:pt x="544" y="351"/>
                    </a:lnTo>
                    <a:lnTo>
                      <a:pt x="535" y="331"/>
                    </a:lnTo>
                    <a:lnTo>
                      <a:pt x="515" y="277"/>
                    </a:lnTo>
                    <a:lnTo>
                      <a:pt x="434" y="153"/>
                    </a:lnTo>
                    <a:lnTo>
                      <a:pt x="385" y="94"/>
                    </a:lnTo>
                    <a:lnTo>
                      <a:pt x="318" y="49"/>
                    </a:lnTo>
                    <a:lnTo>
                      <a:pt x="265" y="24"/>
                    </a:lnTo>
                    <a:lnTo>
                      <a:pt x="236" y="20"/>
                    </a:lnTo>
                    <a:lnTo>
                      <a:pt x="241" y="10"/>
                    </a:lnTo>
                    <a:lnTo>
                      <a:pt x="222" y="0"/>
                    </a:lnTo>
                    <a:lnTo>
                      <a:pt x="207" y="0"/>
                    </a:lnTo>
                    <a:lnTo>
                      <a:pt x="193" y="5"/>
                    </a:lnTo>
                    <a:lnTo>
                      <a:pt x="159" y="54"/>
                    </a:lnTo>
                    <a:lnTo>
                      <a:pt x="169" y="64"/>
                    </a:lnTo>
                    <a:lnTo>
                      <a:pt x="101" y="89"/>
                    </a:lnTo>
                    <a:lnTo>
                      <a:pt x="72" y="109"/>
                    </a:lnTo>
                    <a:lnTo>
                      <a:pt x="48" y="128"/>
                    </a:lnTo>
                    <a:lnTo>
                      <a:pt x="19" y="173"/>
                    </a:lnTo>
                    <a:lnTo>
                      <a:pt x="5" y="217"/>
                    </a:lnTo>
                    <a:lnTo>
                      <a:pt x="0" y="311"/>
                    </a:lnTo>
                    <a:lnTo>
                      <a:pt x="5" y="351"/>
                    </a:lnTo>
                    <a:lnTo>
                      <a:pt x="5" y="385"/>
                    </a:lnTo>
                    <a:lnTo>
                      <a:pt x="72" y="687"/>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622" name="Freeform 94"/>
              <p:cNvSpPr>
                <a:spLocks/>
              </p:cNvSpPr>
              <p:nvPr/>
            </p:nvSpPr>
            <p:spPr bwMode="auto">
              <a:xfrm>
                <a:off x="3190" y="2940"/>
                <a:ext cx="30" cy="169"/>
              </a:xfrm>
              <a:custGeom>
                <a:avLst/>
                <a:gdLst/>
                <a:ahLst/>
                <a:cxnLst>
                  <a:cxn ang="0">
                    <a:pos x="29" y="168"/>
                  </a:cxn>
                  <a:cxn ang="0">
                    <a:pos x="0" y="99"/>
                  </a:cxn>
                  <a:cxn ang="0">
                    <a:pos x="0" y="0"/>
                  </a:cxn>
                  <a:cxn ang="0">
                    <a:pos x="19" y="39"/>
                  </a:cxn>
                  <a:cxn ang="0">
                    <a:pos x="19" y="49"/>
                  </a:cxn>
                  <a:cxn ang="0">
                    <a:pos x="19" y="64"/>
                  </a:cxn>
                  <a:cxn ang="0">
                    <a:pos x="19" y="69"/>
                  </a:cxn>
                  <a:cxn ang="0">
                    <a:pos x="14" y="79"/>
                  </a:cxn>
                  <a:cxn ang="0">
                    <a:pos x="29" y="168"/>
                  </a:cxn>
                  <a:cxn ang="0">
                    <a:pos x="29" y="168"/>
                  </a:cxn>
                </a:cxnLst>
                <a:rect l="0" t="0" r="r" b="b"/>
                <a:pathLst>
                  <a:path w="30" h="169">
                    <a:moveTo>
                      <a:pt x="29" y="168"/>
                    </a:moveTo>
                    <a:lnTo>
                      <a:pt x="0" y="99"/>
                    </a:lnTo>
                    <a:lnTo>
                      <a:pt x="0" y="0"/>
                    </a:lnTo>
                    <a:lnTo>
                      <a:pt x="19" y="39"/>
                    </a:lnTo>
                    <a:lnTo>
                      <a:pt x="19" y="49"/>
                    </a:lnTo>
                    <a:lnTo>
                      <a:pt x="19" y="64"/>
                    </a:lnTo>
                    <a:lnTo>
                      <a:pt x="19" y="69"/>
                    </a:lnTo>
                    <a:lnTo>
                      <a:pt x="14" y="79"/>
                    </a:lnTo>
                    <a:lnTo>
                      <a:pt x="29" y="168"/>
                    </a:lnTo>
                    <a:close/>
                  </a:path>
                </a:pathLst>
              </a:custGeom>
              <a:solidFill>
                <a:srgbClr val="000000"/>
              </a:solidFill>
              <a:ln w="3175" cap="flat">
                <a:solidFill>
                  <a:srgbClr val="000000"/>
                </a:solidFill>
                <a:prstDash val="solid"/>
                <a:round/>
                <a:headEnd/>
                <a:tailEnd/>
              </a:ln>
              <a:effectLst/>
            </p:spPr>
            <p:txBody>
              <a:bodyPr wrap="none" anchor="ctr">
                <a:spAutoFit/>
              </a:bodyPr>
              <a:lstStyle/>
              <a:p>
                <a:endParaRPr lang="zh-CN" altLang="en-US"/>
              </a:p>
            </p:txBody>
          </p:sp>
          <p:sp>
            <p:nvSpPr>
              <p:cNvPr id="406623" name="Freeform 95"/>
              <p:cNvSpPr>
                <a:spLocks/>
              </p:cNvSpPr>
              <p:nvPr/>
            </p:nvSpPr>
            <p:spPr bwMode="auto">
              <a:xfrm>
                <a:off x="2934" y="2421"/>
                <a:ext cx="396" cy="446"/>
              </a:xfrm>
              <a:custGeom>
                <a:avLst/>
                <a:gdLst/>
                <a:ahLst/>
                <a:cxnLst>
                  <a:cxn ang="0">
                    <a:pos x="0" y="336"/>
                  </a:cxn>
                  <a:cxn ang="0">
                    <a:pos x="53" y="351"/>
                  </a:cxn>
                  <a:cxn ang="0">
                    <a:pos x="102" y="366"/>
                  </a:cxn>
                  <a:cxn ang="0">
                    <a:pos x="121" y="371"/>
                  </a:cxn>
                  <a:cxn ang="0">
                    <a:pos x="135" y="380"/>
                  </a:cxn>
                  <a:cxn ang="0">
                    <a:pos x="150" y="390"/>
                  </a:cxn>
                  <a:cxn ang="0">
                    <a:pos x="198" y="415"/>
                  </a:cxn>
                  <a:cxn ang="0">
                    <a:pos x="227" y="445"/>
                  </a:cxn>
                  <a:cxn ang="0">
                    <a:pos x="251" y="410"/>
                  </a:cxn>
                  <a:cxn ang="0">
                    <a:pos x="270" y="410"/>
                  </a:cxn>
                  <a:cxn ang="0">
                    <a:pos x="289" y="410"/>
                  </a:cxn>
                  <a:cxn ang="0">
                    <a:pos x="304" y="405"/>
                  </a:cxn>
                  <a:cxn ang="0">
                    <a:pos x="323" y="405"/>
                  </a:cxn>
                  <a:cxn ang="0">
                    <a:pos x="342" y="395"/>
                  </a:cxn>
                  <a:cxn ang="0">
                    <a:pos x="347" y="390"/>
                  </a:cxn>
                  <a:cxn ang="0">
                    <a:pos x="352" y="371"/>
                  </a:cxn>
                  <a:cxn ang="0">
                    <a:pos x="352" y="361"/>
                  </a:cxn>
                  <a:cxn ang="0">
                    <a:pos x="352" y="351"/>
                  </a:cxn>
                  <a:cxn ang="0">
                    <a:pos x="352" y="346"/>
                  </a:cxn>
                  <a:cxn ang="0">
                    <a:pos x="362" y="331"/>
                  </a:cxn>
                  <a:cxn ang="0">
                    <a:pos x="367" y="311"/>
                  </a:cxn>
                  <a:cxn ang="0">
                    <a:pos x="367" y="301"/>
                  </a:cxn>
                  <a:cxn ang="0">
                    <a:pos x="338" y="291"/>
                  </a:cxn>
                  <a:cxn ang="0">
                    <a:pos x="352" y="291"/>
                  </a:cxn>
                  <a:cxn ang="0">
                    <a:pos x="371" y="282"/>
                  </a:cxn>
                  <a:cxn ang="0">
                    <a:pos x="371" y="277"/>
                  </a:cxn>
                  <a:cxn ang="0">
                    <a:pos x="371" y="272"/>
                  </a:cxn>
                  <a:cxn ang="0">
                    <a:pos x="371" y="272"/>
                  </a:cxn>
                  <a:cxn ang="0">
                    <a:pos x="371" y="257"/>
                  </a:cxn>
                  <a:cxn ang="0">
                    <a:pos x="371" y="252"/>
                  </a:cxn>
                  <a:cxn ang="0">
                    <a:pos x="381" y="242"/>
                  </a:cxn>
                  <a:cxn ang="0">
                    <a:pos x="391" y="237"/>
                  </a:cxn>
                  <a:cxn ang="0">
                    <a:pos x="395" y="227"/>
                  </a:cxn>
                  <a:cxn ang="0">
                    <a:pos x="391" y="217"/>
                  </a:cxn>
                  <a:cxn ang="0">
                    <a:pos x="357" y="153"/>
                  </a:cxn>
                  <a:cxn ang="0">
                    <a:pos x="371" y="133"/>
                  </a:cxn>
                  <a:cxn ang="0">
                    <a:pos x="367" y="113"/>
                  </a:cxn>
                  <a:cxn ang="0">
                    <a:pos x="342" y="113"/>
                  </a:cxn>
                  <a:cxn ang="0">
                    <a:pos x="371" y="99"/>
                  </a:cxn>
                  <a:cxn ang="0">
                    <a:pos x="371" y="79"/>
                  </a:cxn>
                  <a:cxn ang="0">
                    <a:pos x="357" y="64"/>
                  </a:cxn>
                  <a:cxn ang="0">
                    <a:pos x="347" y="49"/>
                  </a:cxn>
                  <a:cxn ang="0">
                    <a:pos x="289" y="0"/>
                  </a:cxn>
                  <a:cxn ang="0">
                    <a:pos x="275" y="10"/>
                  </a:cxn>
                  <a:cxn ang="0">
                    <a:pos x="275" y="39"/>
                  </a:cxn>
                  <a:cxn ang="0">
                    <a:pos x="275" y="79"/>
                  </a:cxn>
                  <a:cxn ang="0">
                    <a:pos x="265" y="113"/>
                  </a:cxn>
                  <a:cxn ang="0">
                    <a:pos x="241" y="133"/>
                  </a:cxn>
                  <a:cxn ang="0">
                    <a:pos x="217" y="94"/>
                  </a:cxn>
                  <a:cxn ang="0">
                    <a:pos x="203" y="84"/>
                  </a:cxn>
                  <a:cxn ang="0">
                    <a:pos x="193" y="74"/>
                  </a:cxn>
                  <a:cxn ang="0">
                    <a:pos x="169" y="84"/>
                  </a:cxn>
                  <a:cxn ang="0">
                    <a:pos x="159" y="118"/>
                  </a:cxn>
                  <a:cxn ang="0">
                    <a:pos x="164" y="163"/>
                  </a:cxn>
                  <a:cxn ang="0">
                    <a:pos x="116" y="252"/>
                  </a:cxn>
                  <a:cxn ang="0">
                    <a:pos x="15" y="301"/>
                  </a:cxn>
                  <a:cxn ang="0">
                    <a:pos x="0" y="296"/>
                  </a:cxn>
                  <a:cxn ang="0">
                    <a:pos x="0" y="336"/>
                  </a:cxn>
                  <a:cxn ang="0">
                    <a:pos x="0" y="336"/>
                  </a:cxn>
                </a:cxnLst>
                <a:rect l="0" t="0" r="r" b="b"/>
                <a:pathLst>
                  <a:path w="396" h="446">
                    <a:moveTo>
                      <a:pt x="0" y="336"/>
                    </a:moveTo>
                    <a:lnTo>
                      <a:pt x="53" y="351"/>
                    </a:lnTo>
                    <a:lnTo>
                      <a:pt x="102" y="366"/>
                    </a:lnTo>
                    <a:lnTo>
                      <a:pt x="121" y="371"/>
                    </a:lnTo>
                    <a:lnTo>
                      <a:pt x="135" y="380"/>
                    </a:lnTo>
                    <a:lnTo>
                      <a:pt x="150" y="390"/>
                    </a:lnTo>
                    <a:lnTo>
                      <a:pt x="198" y="415"/>
                    </a:lnTo>
                    <a:lnTo>
                      <a:pt x="227" y="445"/>
                    </a:lnTo>
                    <a:lnTo>
                      <a:pt x="251" y="410"/>
                    </a:lnTo>
                    <a:lnTo>
                      <a:pt x="270" y="410"/>
                    </a:lnTo>
                    <a:lnTo>
                      <a:pt x="289" y="410"/>
                    </a:lnTo>
                    <a:lnTo>
                      <a:pt x="304" y="405"/>
                    </a:lnTo>
                    <a:lnTo>
                      <a:pt x="323" y="405"/>
                    </a:lnTo>
                    <a:lnTo>
                      <a:pt x="342" y="395"/>
                    </a:lnTo>
                    <a:lnTo>
                      <a:pt x="347" y="390"/>
                    </a:lnTo>
                    <a:lnTo>
                      <a:pt x="352" y="371"/>
                    </a:lnTo>
                    <a:lnTo>
                      <a:pt x="352" y="361"/>
                    </a:lnTo>
                    <a:lnTo>
                      <a:pt x="352" y="351"/>
                    </a:lnTo>
                    <a:lnTo>
                      <a:pt x="352" y="346"/>
                    </a:lnTo>
                    <a:lnTo>
                      <a:pt x="362" y="331"/>
                    </a:lnTo>
                    <a:lnTo>
                      <a:pt x="367" y="311"/>
                    </a:lnTo>
                    <a:lnTo>
                      <a:pt x="367" y="301"/>
                    </a:lnTo>
                    <a:lnTo>
                      <a:pt x="338" y="291"/>
                    </a:lnTo>
                    <a:lnTo>
                      <a:pt x="352" y="291"/>
                    </a:lnTo>
                    <a:lnTo>
                      <a:pt x="371" y="282"/>
                    </a:lnTo>
                    <a:lnTo>
                      <a:pt x="371" y="277"/>
                    </a:lnTo>
                    <a:lnTo>
                      <a:pt x="371" y="272"/>
                    </a:lnTo>
                    <a:lnTo>
                      <a:pt x="371" y="257"/>
                    </a:lnTo>
                    <a:lnTo>
                      <a:pt x="371" y="252"/>
                    </a:lnTo>
                    <a:lnTo>
                      <a:pt x="381" y="242"/>
                    </a:lnTo>
                    <a:lnTo>
                      <a:pt x="391" y="237"/>
                    </a:lnTo>
                    <a:lnTo>
                      <a:pt x="395" y="227"/>
                    </a:lnTo>
                    <a:lnTo>
                      <a:pt x="391" y="217"/>
                    </a:lnTo>
                    <a:lnTo>
                      <a:pt x="357" y="153"/>
                    </a:lnTo>
                    <a:lnTo>
                      <a:pt x="371" y="133"/>
                    </a:lnTo>
                    <a:lnTo>
                      <a:pt x="367" y="113"/>
                    </a:lnTo>
                    <a:lnTo>
                      <a:pt x="342" y="113"/>
                    </a:lnTo>
                    <a:lnTo>
                      <a:pt x="371" y="99"/>
                    </a:lnTo>
                    <a:lnTo>
                      <a:pt x="371" y="79"/>
                    </a:lnTo>
                    <a:lnTo>
                      <a:pt x="357" y="64"/>
                    </a:lnTo>
                    <a:lnTo>
                      <a:pt x="347" y="49"/>
                    </a:lnTo>
                    <a:lnTo>
                      <a:pt x="289" y="0"/>
                    </a:lnTo>
                    <a:lnTo>
                      <a:pt x="275" y="10"/>
                    </a:lnTo>
                    <a:lnTo>
                      <a:pt x="275" y="39"/>
                    </a:lnTo>
                    <a:lnTo>
                      <a:pt x="275" y="79"/>
                    </a:lnTo>
                    <a:lnTo>
                      <a:pt x="265" y="113"/>
                    </a:lnTo>
                    <a:lnTo>
                      <a:pt x="241" y="133"/>
                    </a:lnTo>
                    <a:lnTo>
                      <a:pt x="217" y="94"/>
                    </a:lnTo>
                    <a:lnTo>
                      <a:pt x="203" y="84"/>
                    </a:lnTo>
                    <a:lnTo>
                      <a:pt x="193" y="74"/>
                    </a:lnTo>
                    <a:lnTo>
                      <a:pt x="169" y="84"/>
                    </a:lnTo>
                    <a:lnTo>
                      <a:pt x="159" y="118"/>
                    </a:lnTo>
                    <a:lnTo>
                      <a:pt x="164" y="163"/>
                    </a:lnTo>
                    <a:lnTo>
                      <a:pt x="116" y="252"/>
                    </a:lnTo>
                    <a:lnTo>
                      <a:pt x="15" y="301"/>
                    </a:lnTo>
                    <a:lnTo>
                      <a:pt x="0" y="296"/>
                    </a:lnTo>
                    <a:lnTo>
                      <a:pt x="0" y="336"/>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24" name="Freeform 96"/>
              <p:cNvSpPr>
                <a:spLocks/>
              </p:cNvSpPr>
              <p:nvPr/>
            </p:nvSpPr>
            <p:spPr bwMode="auto">
              <a:xfrm>
                <a:off x="3276" y="2520"/>
                <a:ext cx="30" cy="35"/>
              </a:xfrm>
              <a:custGeom>
                <a:avLst/>
                <a:gdLst/>
                <a:ahLst/>
                <a:cxnLst>
                  <a:cxn ang="0">
                    <a:pos x="0" y="14"/>
                  </a:cxn>
                  <a:cxn ang="0">
                    <a:pos x="25" y="14"/>
                  </a:cxn>
                  <a:cxn ang="0">
                    <a:pos x="29" y="34"/>
                  </a:cxn>
                  <a:cxn ang="0">
                    <a:pos x="29" y="19"/>
                  </a:cxn>
                  <a:cxn ang="0">
                    <a:pos x="29" y="0"/>
                  </a:cxn>
                  <a:cxn ang="0">
                    <a:pos x="0" y="14"/>
                  </a:cxn>
                  <a:cxn ang="0">
                    <a:pos x="0" y="14"/>
                  </a:cxn>
                </a:cxnLst>
                <a:rect l="0" t="0" r="r" b="b"/>
                <a:pathLst>
                  <a:path w="30" h="35">
                    <a:moveTo>
                      <a:pt x="0" y="14"/>
                    </a:moveTo>
                    <a:lnTo>
                      <a:pt x="25" y="14"/>
                    </a:lnTo>
                    <a:lnTo>
                      <a:pt x="29" y="34"/>
                    </a:lnTo>
                    <a:lnTo>
                      <a:pt x="29" y="19"/>
                    </a:lnTo>
                    <a:lnTo>
                      <a:pt x="29" y="0"/>
                    </a:lnTo>
                    <a:lnTo>
                      <a:pt x="0" y="1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5" name="Freeform 97"/>
              <p:cNvSpPr>
                <a:spLocks/>
              </p:cNvSpPr>
              <p:nvPr/>
            </p:nvSpPr>
            <p:spPr bwMode="auto">
              <a:xfrm>
                <a:off x="2857" y="2312"/>
                <a:ext cx="449" cy="411"/>
              </a:xfrm>
              <a:custGeom>
                <a:avLst/>
                <a:gdLst/>
                <a:ahLst/>
                <a:cxnLst>
                  <a:cxn ang="0">
                    <a:pos x="77" y="405"/>
                  </a:cxn>
                  <a:cxn ang="0">
                    <a:pos x="97" y="410"/>
                  </a:cxn>
                  <a:cxn ang="0">
                    <a:pos x="183" y="386"/>
                  </a:cxn>
                  <a:cxn ang="0">
                    <a:pos x="208" y="371"/>
                  </a:cxn>
                  <a:cxn ang="0">
                    <a:pos x="241" y="282"/>
                  </a:cxn>
                  <a:cxn ang="0">
                    <a:pos x="241" y="252"/>
                  </a:cxn>
                  <a:cxn ang="0">
                    <a:pos x="241" y="222"/>
                  </a:cxn>
                  <a:cxn ang="0">
                    <a:pos x="246" y="208"/>
                  </a:cxn>
                  <a:cxn ang="0">
                    <a:pos x="251" y="198"/>
                  </a:cxn>
                  <a:cxn ang="0">
                    <a:pos x="261" y="188"/>
                  </a:cxn>
                  <a:cxn ang="0">
                    <a:pos x="280" y="193"/>
                  </a:cxn>
                  <a:cxn ang="0">
                    <a:pos x="294" y="203"/>
                  </a:cxn>
                  <a:cxn ang="0">
                    <a:pos x="318" y="242"/>
                  </a:cxn>
                  <a:cxn ang="0">
                    <a:pos x="342" y="232"/>
                  </a:cxn>
                  <a:cxn ang="0">
                    <a:pos x="352" y="198"/>
                  </a:cxn>
                  <a:cxn ang="0">
                    <a:pos x="357" y="158"/>
                  </a:cxn>
                  <a:cxn ang="0">
                    <a:pos x="352" y="119"/>
                  </a:cxn>
                  <a:cxn ang="0">
                    <a:pos x="366" y="109"/>
                  </a:cxn>
                  <a:cxn ang="0">
                    <a:pos x="424" y="158"/>
                  </a:cxn>
                  <a:cxn ang="0">
                    <a:pos x="448" y="148"/>
                  </a:cxn>
                  <a:cxn ang="0">
                    <a:pos x="429" y="104"/>
                  </a:cxn>
                  <a:cxn ang="0">
                    <a:pos x="405" y="69"/>
                  </a:cxn>
                  <a:cxn ang="0">
                    <a:pos x="338" y="25"/>
                  </a:cxn>
                  <a:cxn ang="0">
                    <a:pos x="265" y="0"/>
                  </a:cxn>
                  <a:cxn ang="0">
                    <a:pos x="179" y="10"/>
                  </a:cxn>
                  <a:cxn ang="0">
                    <a:pos x="121" y="25"/>
                  </a:cxn>
                  <a:cxn ang="0">
                    <a:pos x="116" y="25"/>
                  </a:cxn>
                  <a:cxn ang="0">
                    <a:pos x="106" y="30"/>
                  </a:cxn>
                  <a:cxn ang="0">
                    <a:pos x="77" y="45"/>
                  </a:cxn>
                  <a:cxn ang="0">
                    <a:pos x="49" y="69"/>
                  </a:cxn>
                  <a:cxn ang="0">
                    <a:pos x="10" y="129"/>
                  </a:cxn>
                  <a:cxn ang="0">
                    <a:pos x="0" y="203"/>
                  </a:cxn>
                  <a:cxn ang="0">
                    <a:pos x="5" y="242"/>
                  </a:cxn>
                  <a:cxn ang="0">
                    <a:pos x="5" y="272"/>
                  </a:cxn>
                  <a:cxn ang="0">
                    <a:pos x="20" y="311"/>
                  </a:cxn>
                  <a:cxn ang="0">
                    <a:pos x="34" y="351"/>
                  </a:cxn>
                  <a:cxn ang="0">
                    <a:pos x="34" y="361"/>
                  </a:cxn>
                  <a:cxn ang="0">
                    <a:pos x="34" y="376"/>
                  </a:cxn>
                  <a:cxn ang="0">
                    <a:pos x="53" y="396"/>
                  </a:cxn>
                  <a:cxn ang="0">
                    <a:pos x="77" y="405"/>
                  </a:cxn>
                  <a:cxn ang="0">
                    <a:pos x="77" y="405"/>
                  </a:cxn>
                </a:cxnLst>
                <a:rect l="0" t="0" r="r" b="b"/>
                <a:pathLst>
                  <a:path w="449" h="411">
                    <a:moveTo>
                      <a:pt x="77" y="405"/>
                    </a:moveTo>
                    <a:lnTo>
                      <a:pt x="97" y="410"/>
                    </a:lnTo>
                    <a:lnTo>
                      <a:pt x="183" y="386"/>
                    </a:lnTo>
                    <a:lnTo>
                      <a:pt x="208" y="371"/>
                    </a:lnTo>
                    <a:lnTo>
                      <a:pt x="241" y="282"/>
                    </a:lnTo>
                    <a:lnTo>
                      <a:pt x="241" y="252"/>
                    </a:lnTo>
                    <a:lnTo>
                      <a:pt x="241" y="222"/>
                    </a:lnTo>
                    <a:lnTo>
                      <a:pt x="246" y="208"/>
                    </a:lnTo>
                    <a:lnTo>
                      <a:pt x="251" y="198"/>
                    </a:lnTo>
                    <a:lnTo>
                      <a:pt x="261" y="188"/>
                    </a:lnTo>
                    <a:lnTo>
                      <a:pt x="280" y="193"/>
                    </a:lnTo>
                    <a:lnTo>
                      <a:pt x="294" y="203"/>
                    </a:lnTo>
                    <a:lnTo>
                      <a:pt x="318" y="242"/>
                    </a:lnTo>
                    <a:lnTo>
                      <a:pt x="342" y="232"/>
                    </a:lnTo>
                    <a:lnTo>
                      <a:pt x="352" y="198"/>
                    </a:lnTo>
                    <a:lnTo>
                      <a:pt x="357" y="158"/>
                    </a:lnTo>
                    <a:lnTo>
                      <a:pt x="352" y="119"/>
                    </a:lnTo>
                    <a:lnTo>
                      <a:pt x="366" y="109"/>
                    </a:lnTo>
                    <a:lnTo>
                      <a:pt x="424" y="158"/>
                    </a:lnTo>
                    <a:lnTo>
                      <a:pt x="448" y="148"/>
                    </a:lnTo>
                    <a:lnTo>
                      <a:pt x="429" y="104"/>
                    </a:lnTo>
                    <a:lnTo>
                      <a:pt x="405" y="69"/>
                    </a:lnTo>
                    <a:lnTo>
                      <a:pt x="338" y="25"/>
                    </a:lnTo>
                    <a:lnTo>
                      <a:pt x="265" y="0"/>
                    </a:lnTo>
                    <a:lnTo>
                      <a:pt x="179" y="10"/>
                    </a:lnTo>
                    <a:lnTo>
                      <a:pt x="121" y="25"/>
                    </a:lnTo>
                    <a:lnTo>
                      <a:pt x="116" y="25"/>
                    </a:lnTo>
                    <a:lnTo>
                      <a:pt x="106" y="30"/>
                    </a:lnTo>
                    <a:lnTo>
                      <a:pt x="77" y="45"/>
                    </a:lnTo>
                    <a:lnTo>
                      <a:pt x="49" y="69"/>
                    </a:lnTo>
                    <a:lnTo>
                      <a:pt x="10" y="129"/>
                    </a:lnTo>
                    <a:lnTo>
                      <a:pt x="0" y="203"/>
                    </a:lnTo>
                    <a:lnTo>
                      <a:pt x="5" y="242"/>
                    </a:lnTo>
                    <a:lnTo>
                      <a:pt x="5" y="272"/>
                    </a:lnTo>
                    <a:lnTo>
                      <a:pt x="20" y="311"/>
                    </a:lnTo>
                    <a:lnTo>
                      <a:pt x="34" y="351"/>
                    </a:lnTo>
                    <a:lnTo>
                      <a:pt x="34" y="361"/>
                    </a:lnTo>
                    <a:lnTo>
                      <a:pt x="34" y="376"/>
                    </a:lnTo>
                    <a:lnTo>
                      <a:pt x="53" y="396"/>
                    </a:lnTo>
                    <a:lnTo>
                      <a:pt x="77" y="405"/>
                    </a:lnTo>
                    <a:close/>
                  </a:path>
                </a:pathLst>
              </a:custGeom>
              <a:solidFill>
                <a:srgbClr val="444444"/>
              </a:solidFill>
              <a:ln w="3175" cap="flat">
                <a:solidFill>
                  <a:srgbClr val="000000"/>
                </a:solidFill>
                <a:prstDash val="solid"/>
                <a:round/>
                <a:headEnd/>
                <a:tailEnd/>
              </a:ln>
              <a:effectLst/>
            </p:spPr>
            <p:txBody>
              <a:bodyPr wrap="none" anchor="ctr">
                <a:spAutoFit/>
              </a:bodyPr>
              <a:lstStyle/>
              <a:p>
                <a:endParaRPr lang="zh-CN" altLang="en-US"/>
              </a:p>
            </p:txBody>
          </p:sp>
          <p:sp>
            <p:nvSpPr>
              <p:cNvPr id="406626" name="Freeform 98"/>
              <p:cNvSpPr>
                <a:spLocks/>
              </p:cNvSpPr>
              <p:nvPr/>
            </p:nvSpPr>
            <p:spPr bwMode="auto">
              <a:xfrm>
                <a:off x="3272" y="2569"/>
                <a:ext cx="5" cy="16"/>
              </a:xfrm>
              <a:custGeom>
                <a:avLst/>
                <a:gdLst/>
                <a:ahLst/>
                <a:cxnLst>
                  <a:cxn ang="0">
                    <a:pos x="4" y="0"/>
                  </a:cxn>
                  <a:cxn ang="0">
                    <a:pos x="0" y="15"/>
                  </a:cxn>
                  <a:cxn ang="0">
                    <a:pos x="0" y="5"/>
                  </a:cxn>
                  <a:cxn ang="0">
                    <a:pos x="4" y="0"/>
                  </a:cxn>
                  <a:cxn ang="0">
                    <a:pos x="4" y="0"/>
                  </a:cxn>
                </a:cxnLst>
                <a:rect l="0" t="0" r="r" b="b"/>
                <a:pathLst>
                  <a:path w="5" h="16">
                    <a:moveTo>
                      <a:pt x="4" y="0"/>
                    </a:moveTo>
                    <a:lnTo>
                      <a:pt x="0" y="15"/>
                    </a:lnTo>
                    <a:lnTo>
                      <a:pt x="0" y="5"/>
                    </a:lnTo>
                    <a:lnTo>
                      <a:pt x="4"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7" name="Freeform 99"/>
              <p:cNvSpPr>
                <a:spLocks/>
              </p:cNvSpPr>
              <p:nvPr/>
            </p:nvSpPr>
            <p:spPr bwMode="auto">
              <a:xfrm>
                <a:off x="3272" y="2554"/>
                <a:ext cx="15" cy="1"/>
              </a:xfrm>
              <a:custGeom>
                <a:avLst/>
                <a:gdLst/>
                <a:ahLst/>
                <a:cxnLst>
                  <a:cxn ang="0">
                    <a:pos x="14" y="0"/>
                  </a:cxn>
                  <a:cxn ang="0">
                    <a:pos x="0" y="0"/>
                  </a:cxn>
                </a:cxnLst>
                <a:rect l="0" t="0" r="r" b="b"/>
                <a:pathLst>
                  <a:path w="15" h="1">
                    <a:moveTo>
                      <a:pt x="14" y="0"/>
                    </a:moveTo>
                    <a:lnTo>
                      <a:pt x="0"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8" name="Freeform 100"/>
              <p:cNvSpPr>
                <a:spLocks/>
              </p:cNvSpPr>
              <p:nvPr/>
            </p:nvSpPr>
            <p:spPr bwMode="auto">
              <a:xfrm>
                <a:off x="3262" y="2564"/>
                <a:ext cx="35" cy="6"/>
              </a:xfrm>
              <a:custGeom>
                <a:avLst/>
                <a:gdLst/>
                <a:ahLst/>
                <a:cxnLst>
                  <a:cxn ang="0">
                    <a:pos x="34" y="5"/>
                  </a:cxn>
                  <a:cxn ang="0">
                    <a:pos x="0" y="0"/>
                  </a:cxn>
                </a:cxnLst>
                <a:rect l="0" t="0" r="r" b="b"/>
                <a:pathLst>
                  <a:path w="35" h="6">
                    <a:moveTo>
                      <a:pt x="34" y="5"/>
                    </a:moveTo>
                    <a:lnTo>
                      <a:pt x="0"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29" name="Freeform 101"/>
              <p:cNvSpPr>
                <a:spLocks/>
              </p:cNvSpPr>
              <p:nvPr/>
            </p:nvSpPr>
            <p:spPr bwMode="auto">
              <a:xfrm>
                <a:off x="3276" y="2643"/>
                <a:ext cx="1" cy="11"/>
              </a:xfrm>
              <a:custGeom>
                <a:avLst/>
                <a:gdLst/>
                <a:ahLst/>
                <a:cxnLst>
                  <a:cxn ang="0">
                    <a:pos x="0" y="0"/>
                  </a:cxn>
                  <a:cxn ang="0">
                    <a:pos x="0" y="10"/>
                  </a:cxn>
                </a:cxnLst>
                <a:rect l="0" t="0" r="r" b="b"/>
                <a:pathLst>
                  <a:path w="1" h="11">
                    <a:moveTo>
                      <a:pt x="0" y="0"/>
                    </a:moveTo>
                    <a:lnTo>
                      <a:pt x="0" y="1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30" name="Freeform 102"/>
              <p:cNvSpPr>
                <a:spLocks/>
              </p:cNvSpPr>
              <p:nvPr/>
            </p:nvSpPr>
            <p:spPr bwMode="auto">
              <a:xfrm>
                <a:off x="3286" y="2658"/>
                <a:ext cx="25" cy="6"/>
              </a:xfrm>
              <a:custGeom>
                <a:avLst/>
                <a:gdLst/>
                <a:ahLst/>
                <a:cxnLst>
                  <a:cxn ang="0">
                    <a:pos x="24" y="0"/>
                  </a:cxn>
                  <a:cxn ang="0">
                    <a:pos x="10" y="0"/>
                  </a:cxn>
                  <a:cxn ang="0">
                    <a:pos x="0" y="5"/>
                  </a:cxn>
                </a:cxnLst>
                <a:rect l="0" t="0" r="r" b="b"/>
                <a:pathLst>
                  <a:path w="25" h="6">
                    <a:moveTo>
                      <a:pt x="24" y="0"/>
                    </a:moveTo>
                    <a:lnTo>
                      <a:pt x="10" y="0"/>
                    </a:lnTo>
                    <a:lnTo>
                      <a:pt x="0" y="5"/>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31" name="Freeform 103"/>
              <p:cNvSpPr>
                <a:spLocks/>
              </p:cNvSpPr>
              <p:nvPr/>
            </p:nvSpPr>
            <p:spPr bwMode="auto">
              <a:xfrm>
                <a:off x="3113" y="2525"/>
                <a:ext cx="30" cy="90"/>
              </a:xfrm>
              <a:custGeom>
                <a:avLst/>
                <a:gdLst/>
                <a:ahLst/>
                <a:cxnLst>
                  <a:cxn ang="0">
                    <a:pos x="0" y="0"/>
                  </a:cxn>
                  <a:cxn ang="0">
                    <a:pos x="5" y="0"/>
                  </a:cxn>
                  <a:cxn ang="0">
                    <a:pos x="14" y="0"/>
                  </a:cxn>
                  <a:cxn ang="0">
                    <a:pos x="24" y="0"/>
                  </a:cxn>
                  <a:cxn ang="0">
                    <a:pos x="24" y="5"/>
                  </a:cxn>
                  <a:cxn ang="0">
                    <a:pos x="29" y="19"/>
                  </a:cxn>
                  <a:cxn ang="0">
                    <a:pos x="24" y="29"/>
                  </a:cxn>
                  <a:cxn ang="0">
                    <a:pos x="24" y="34"/>
                  </a:cxn>
                  <a:cxn ang="0">
                    <a:pos x="24" y="39"/>
                  </a:cxn>
                  <a:cxn ang="0">
                    <a:pos x="24" y="44"/>
                  </a:cxn>
                  <a:cxn ang="0">
                    <a:pos x="24" y="54"/>
                  </a:cxn>
                  <a:cxn ang="0">
                    <a:pos x="24" y="64"/>
                  </a:cxn>
                  <a:cxn ang="0">
                    <a:pos x="29" y="74"/>
                  </a:cxn>
                  <a:cxn ang="0">
                    <a:pos x="29" y="79"/>
                  </a:cxn>
                  <a:cxn ang="0">
                    <a:pos x="24" y="89"/>
                  </a:cxn>
                </a:cxnLst>
                <a:rect l="0" t="0" r="r" b="b"/>
                <a:pathLst>
                  <a:path w="30" h="90">
                    <a:moveTo>
                      <a:pt x="0" y="0"/>
                    </a:moveTo>
                    <a:lnTo>
                      <a:pt x="5" y="0"/>
                    </a:lnTo>
                    <a:lnTo>
                      <a:pt x="14" y="0"/>
                    </a:lnTo>
                    <a:lnTo>
                      <a:pt x="24" y="0"/>
                    </a:lnTo>
                    <a:lnTo>
                      <a:pt x="24" y="5"/>
                    </a:lnTo>
                    <a:lnTo>
                      <a:pt x="29" y="19"/>
                    </a:lnTo>
                    <a:lnTo>
                      <a:pt x="24" y="29"/>
                    </a:lnTo>
                    <a:lnTo>
                      <a:pt x="24" y="34"/>
                    </a:lnTo>
                    <a:lnTo>
                      <a:pt x="24" y="39"/>
                    </a:lnTo>
                    <a:lnTo>
                      <a:pt x="24" y="44"/>
                    </a:lnTo>
                    <a:lnTo>
                      <a:pt x="24" y="54"/>
                    </a:lnTo>
                    <a:lnTo>
                      <a:pt x="24" y="64"/>
                    </a:lnTo>
                    <a:lnTo>
                      <a:pt x="29" y="74"/>
                    </a:lnTo>
                    <a:lnTo>
                      <a:pt x="29" y="79"/>
                    </a:lnTo>
                    <a:lnTo>
                      <a:pt x="24" y="89"/>
                    </a:lnTo>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32" name="Freeform 104"/>
              <p:cNvSpPr>
                <a:spLocks/>
              </p:cNvSpPr>
              <p:nvPr/>
            </p:nvSpPr>
            <p:spPr bwMode="auto">
              <a:xfrm>
                <a:off x="3098" y="2564"/>
                <a:ext cx="54" cy="85"/>
              </a:xfrm>
              <a:custGeom>
                <a:avLst/>
                <a:gdLst/>
                <a:ahLst/>
                <a:cxnLst>
                  <a:cxn ang="0">
                    <a:pos x="53" y="79"/>
                  </a:cxn>
                  <a:cxn ang="0">
                    <a:pos x="44" y="84"/>
                  </a:cxn>
                  <a:cxn ang="0">
                    <a:pos x="39" y="79"/>
                  </a:cxn>
                  <a:cxn ang="0">
                    <a:pos x="10" y="40"/>
                  </a:cxn>
                  <a:cxn ang="0">
                    <a:pos x="0" y="0"/>
                  </a:cxn>
                </a:cxnLst>
                <a:rect l="0" t="0" r="r" b="b"/>
                <a:pathLst>
                  <a:path w="54" h="85">
                    <a:moveTo>
                      <a:pt x="53" y="79"/>
                    </a:moveTo>
                    <a:lnTo>
                      <a:pt x="44" y="84"/>
                    </a:lnTo>
                    <a:lnTo>
                      <a:pt x="39" y="79"/>
                    </a:lnTo>
                    <a:lnTo>
                      <a:pt x="10" y="40"/>
                    </a:lnTo>
                    <a:lnTo>
                      <a:pt x="0" y="0"/>
                    </a:lnTo>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33" name="Freeform 105"/>
              <p:cNvSpPr>
                <a:spLocks/>
              </p:cNvSpPr>
              <p:nvPr/>
            </p:nvSpPr>
            <p:spPr bwMode="auto">
              <a:xfrm>
                <a:off x="3093" y="2614"/>
                <a:ext cx="26" cy="15"/>
              </a:xfrm>
              <a:custGeom>
                <a:avLst/>
                <a:gdLst/>
                <a:ahLst/>
                <a:cxnLst>
                  <a:cxn ang="0">
                    <a:pos x="0" y="0"/>
                  </a:cxn>
                  <a:cxn ang="0">
                    <a:pos x="10" y="5"/>
                  </a:cxn>
                  <a:cxn ang="0">
                    <a:pos x="25" y="14"/>
                  </a:cxn>
                </a:cxnLst>
                <a:rect l="0" t="0" r="r" b="b"/>
                <a:pathLst>
                  <a:path w="26" h="15">
                    <a:moveTo>
                      <a:pt x="0" y="0"/>
                    </a:moveTo>
                    <a:lnTo>
                      <a:pt x="10" y="5"/>
                    </a:lnTo>
                    <a:lnTo>
                      <a:pt x="25" y="14"/>
                    </a:lnTo>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34" name="Freeform 106"/>
              <p:cNvSpPr>
                <a:spLocks/>
              </p:cNvSpPr>
              <p:nvPr/>
            </p:nvSpPr>
            <p:spPr bwMode="auto">
              <a:xfrm>
                <a:off x="2934" y="2876"/>
                <a:ext cx="266" cy="223"/>
              </a:xfrm>
              <a:custGeom>
                <a:avLst/>
                <a:gdLst/>
                <a:ahLst/>
                <a:cxnLst>
                  <a:cxn ang="0">
                    <a:pos x="0" y="0"/>
                  </a:cxn>
                  <a:cxn ang="0">
                    <a:pos x="155" y="84"/>
                  </a:cxn>
                  <a:cxn ang="0">
                    <a:pos x="265" y="222"/>
                  </a:cxn>
                </a:cxnLst>
                <a:rect l="0" t="0" r="r" b="b"/>
                <a:pathLst>
                  <a:path w="266" h="223">
                    <a:moveTo>
                      <a:pt x="0" y="0"/>
                    </a:moveTo>
                    <a:lnTo>
                      <a:pt x="155" y="84"/>
                    </a:lnTo>
                    <a:lnTo>
                      <a:pt x="265" y="222"/>
                    </a:lnTo>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635" name="Freeform 107"/>
              <p:cNvSpPr>
                <a:spLocks/>
              </p:cNvSpPr>
              <p:nvPr/>
            </p:nvSpPr>
            <p:spPr bwMode="auto">
              <a:xfrm>
                <a:off x="3031" y="3078"/>
                <a:ext cx="251" cy="165"/>
              </a:xfrm>
              <a:custGeom>
                <a:avLst/>
                <a:gdLst/>
                <a:ahLst/>
                <a:cxnLst>
                  <a:cxn ang="0">
                    <a:pos x="0" y="0"/>
                  </a:cxn>
                  <a:cxn ang="0">
                    <a:pos x="38" y="0"/>
                  </a:cxn>
                  <a:cxn ang="0">
                    <a:pos x="72" y="0"/>
                  </a:cxn>
                  <a:cxn ang="0">
                    <a:pos x="168" y="40"/>
                  </a:cxn>
                  <a:cxn ang="0">
                    <a:pos x="231" y="134"/>
                  </a:cxn>
                  <a:cxn ang="0">
                    <a:pos x="250" y="164"/>
                  </a:cxn>
                </a:cxnLst>
                <a:rect l="0" t="0" r="r" b="b"/>
                <a:pathLst>
                  <a:path w="251" h="165">
                    <a:moveTo>
                      <a:pt x="0" y="0"/>
                    </a:moveTo>
                    <a:lnTo>
                      <a:pt x="38" y="0"/>
                    </a:lnTo>
                    <a:lnTo>
                      <a:pt x="72" y="0"/>
                    </a:lnTo>
                    <a:lnTo>
                      <a:pt x="168" y="40"/>
                    </a:lnTo>
                    <a:lnTo>
                      <a:pt x="231" y="134"/>
                    </a:lnTo>
                    <a:lnTo>
                      <a:pt x="250" y="164"/>
                    </a:lnTo>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sp>
            <p:nvSpPr>
              <p:cNvPr id="406636" name="Freeform 108"/>
              <p:cNvSpPr>
                <a:spLocks/>
              </p:cNvSpPr>
              <p:nvPr/>
            </p:nvSpPr>
            <p:spPr bwMode="auto">
              <a:xfrm>
                <a:off x="3228" y="3138"/>
                <a:ext cx="11" cy="30"/>
              </a:xfrm>
              <a:custGeom>
                <a:avLst/>
                <a:gdLst/>
                <a:ahLst/>
                <a:cxnLst>
                  <a:cxn ang="0">
                    <a:pos x="0" y="0"/>
                  </a:cxn>
                  <a:cxn ang="0">
                    <a:pos x="10" y="29"/>
                  </a:cxn>
                </a:cxnLst>
                <a:rect l="0" t="0" r="r" b="b"/>
                <a:pathLst>
                  <a:path w="11" h="30">
                    <a:moveTo>
                      <a:pt x="0" y="0"/>
                    </a:moveTo>
                    <a:lnTo>
                      <a:pt x="10" y="29"/>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37" name="Freeform 109"/>
              <p:cNvSpPr>
                <a:spLocks/>
              </p:cNvSpPr>
              <p:nvPr/>
            </p:nvSpPr>
            <p:spPr bwMode="auto">
              <a:xfrm>
                <a:off x="2915" y="2752"/>
                <a:ext cx="285" cy="313"/>
              </a:xfrm>
              <a:custGeom>
                <a:avLst/>
                <a:gdLst/>
                <a:ahLst/>
                <a:cxnLst>
                  <a:cxn ang="0">
                    <a:pos x="284" y="312"/>
                  </a:cxn>
                  <a:cxn ang="0">
                    <a:pos x="246" y="242"/>
                  </a:cxn>
                  <a:cxn ang="0">
                    <a:pos x="198" y="173"/>
                  </a:cxn>
                  <a:cxn ang="0">
                    <a:pos x="159" y="129"/>
                  </a:cxn>
                  <a:cxn ang="0">
                    <a:pos x="97" y="84"/>
                  </a:cxn>
                  <a:cxn ang="0">
                    <a:pos x="44" y="59"/>
                  </a:cxn>
                  <a:cxn ang="0">
                    <a:pos x="0" y="49"/>
                  </a:cxn>
                  <a:cxn ang="0">
                    <a:pos x="5" y="30"/>
                  </a:cxn>
                  <a:cxn ang="0">
                    <a:pos x="10" y="0"/>
                  </a:cxn>
                  <a:cxn ang="0">
                    <a:pos x="39" y="5"/>
                  </a:cxn>
                  <a:cxn ang="0">
                    <a:pos x="97" y="20"/>
                  </a:cxn>
                  <a:cxn ang="0">
                    <a:pos x="135" y="35"/>
                  </a:cxn>
                  <a:cxn ang="0">
                    <a:pos x="164" y="54"/>
                  </a:cxn>
                  <a:cxn ang="0">
                    <a:pos x="203" y="69"/>
                  </a:cxn>
                  <a:cxn ang="0">
                    <a:pos x="236" y="94"/>
                  </a:cxn>
                  <a:cxn ang="0">
                    <a:pos x="270" y="134"/>
                  </a:cxn>
                  <a:cxn ang="0">
                    <a:pos x="275" y="213"/>
                  </a:cxn>
                  <a:cxn ang="0">
                    <a:pos x="284" y="312"/>
                  </a:cxn>
                  <a:cxn ang="0">
                    <a:pos x="284" y="312"/>
                  </a:cxn>
                </a:cxnLst>
                <a:rect l="0" t="0" r="r" b="b"/>
                <a:pathLst>
                  <a:path w="285" h="313">
                    <a:moveTo>
                      <a:pt x="284" y="312"/>
                    </a:moveTo>
                    <a:lnTo>
                      <a:pt x="246" y="242"/>
                    </a:lnTo>
                    <a:lnTo>
                      <a:pt x="198" y="173"/>
                    </a:lnTo>
                    <a:lnTo>
                      <a:pt x="159" y="129"/>
                    </a:lnTo>
                    <a:lnTo>
                      <a:pt x="97" y="84"/>
                    </a:lnTo>
                    <a:lnTo>
                      <a:pt x="44" y="59"/>
                    </a:lnTo>
                    <a:lnTo>
                      <a:pt x="0" y="49"/>
                    </a:lnTo>
                    <a:lnTo>
                      <a:pt x="5" y="30"/>
                    </a:lnTo>
                    <a:lnTo>
                      <a:pt x="10" y="0"/>
                    </a:lnTo>
                    <a:lnTo>
                      <a:pt x="39" y="5"/>
                    </a:lnTo>
                    <a:lnTo>
                      <a:pt x="97" y="20"/>
                    </a:lnTo>
                    <a:lnTo>
                      <a:pt x="135" y="35"/>
                    </a:lnTo>
                    <a:lnTo>
                      <a:pt x="164" y="54"/>
                    </a:lnTo>
                    <a:lnTo>
                      <a:pt x="203" y="69"/>
                    </a:lnTo>
                    <a:lnTo>
                      <a:pt x="236" y="94"/>
                    </a:lnTo>
                    <a:lnTo>
                      <a:pt x="270" y="134"/>
                    </a:lnTo>
                    <a:lnTo>
                      <a:pt x="275" y="213"/>
                    </a:lnTo>
                    <a:lnTo>
                      <a:pt x="284" y="312"/>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38" name="Freeform 110"/>
              <p:cNvSpPr>
                <a:spLocks/>
              </p:cNvSpPr>
              <p:nvPr/>
            </p:nvSpPr>
            <p:spPr bwMode="auto">
              <a:xfrm>
                <a:off x="3720" y="3148"/>
                <a:ext cx="203" cy="228"/>
              </a:xfrm>
              <a:custGeom>
                <a:avLst/>
                <a:gdLst/>
                <a:ahLst/>
                <a:cxnLst>
                  <a:cxn ang="0">
                    <a:pos x="48" y="227"/>
                  </a:cxn>
                  <a:cxn ang="0">
                    <a:pos x="48" y="212"/>
                  </a:cxn>
                  <a:cxn ang="0">
                    <a:pos x="48" y="197"/>
                  </a:cxn>
                  <a:cxn ang="0">
                    <a:pos x="38" y="178"/>
                  </a:cxn>
                  <a:cxn ang="0">
                    <a:pos x="24" y="158"/>
                  </a:cxn>
                  <a:cxn ang="0">
                    <a:pos x="0" y="148"/>
                  </a:cxn>
                  <a:cxn ang="0">
                    <a:pos x="9" y="103"/>
                  </a:cxn>
                  <a:cxn ang="0">
                    <a:pos x="19" y="84"/>
                  </a:cxn>
                  <a:cxn ang="0">
                    <a:pos x="29" y="69"/>
                  </a:cxn>
                  <a:cxn ang="0">
                    <a:pos x="38" y="59"/>
                  </a:cxn>
                  <a:cxn ang="0">
                    <a:pos x="53" y="49"/>
                  </a:cxn>
                  <a:cxn ang="0">
                    <a:pos x="101" y="24"/>
                  </a:cxn>
                  <a:cxn ang="0">
                    <a:pos x="139" y="0"/>
                  </a:cxn>
                  <a:cxn ang="0">
                    <a:pos x="144" y="0"/>
                  </a:cxn>
                  <a:cxn ang="0">
                    <a:pos x="149" y="14"/>
                  </a:cxn>
                  <a:cxn ang="0">
                    <a:pos x="144" y="29"/>
                  </a:cxn>
                  <a:cxn ang="0">
                    <a:pos x="135" y="44"/>
                  </a:cxn>
                  <a:cxn ang="0">
                    <a:pos x="120" y="64"/>
                  </a:cxn>
                  <a:cxn ang="0">
                    <a:pos x="163" y="39"/>
                  </a:cxn>
                  <a:cxn ang="0">
                    <a:pos x="178" y="0"/>
                  </a:cxn>
                  <a:cxn ang="0">
                    <a:pos x="197" y="14"/>
                  </a:cxn>
                  <a:cxn ang="0">
                    <a:pos x="202" y="19"/>
                  </a:cxn>
                  <a:cxn ang="0">
                    <a:pos x="202" y="24"/>
                  </a:cxn>
                  <a:cxn ang="0">
                    <a:pos x="202" y="39"/>
                  </a:cxn>
                  <a:cxn ang="0">
                    <a:pos x="197" y="54"/>
                  </a:cxn>
                  <a:cxn ang="0">
                    <a:pos x="192" y="69"/>
                  </a:cxn>
                  <a:cxn ang="0">
                    <a:pos x="183" y="84"/>
                  </a:cxn>
                  <a:cxn ang="0">
                    <a:pos x="178" y="108"/>
                  </a:cxn>
                  <a:cxn ang="0">
                    <a:pos x="168" y="133"/>
                  </a:cxn>
                  <a:cxn ang="0">
                    <a:pos x="159" y="148"/>
                  </a:cxn>
                  <a:cxn ang="0">
                    <a:pos x="154" y="158"/>
                  </a:cxn>
                  <a:cxn ang="0">
                    <a:pos x="144" y="178"/>
                  </a:cxn>
                  <a:cxn ang="0">
                    <a:pos x="57" y="222"/>
                  </a:cxn>
                  <a:cxn ang="0">
                    <a:pos x="48" y="227"/>
                  </a:cxn>
                  <a:cxn ang="0">
                    <a:pos x="48" y="227"/>
                  </a:cxn>
                </a:cxnLst>
                <a:rect l="0" t="0" r="r" b="b"/>
                <a:pathLst>
                  <a:path w="203" h="228">
                    <a:moveTo>
                      <a:pt x="48" y="227"/>
                    </a:moveTo>
                    <a:lnTo>
                      <a:pt x="48" y="212"/>
                    </a:lnTo>
                    <a:lnTo>
                      <a:pt x="48" y="197"/>
                    </a:lnTo>
                    <a:lnTo>
                      <a:pt x="38" y="178"/>
                    </a:lnTo>
                    <a:lnTo>
                      <a:pt x="24" y="158"/>
                    </a:lnTo>
                    <a:lnTo>
                      <a:pt x="0" y="148"/>
                    </a:lnTo>
                    <a:lnTo>
                      <a:pt x="9" y="103"/>
                    </a:lnTo>
                    <a:lnTo>
                      <a:pt x="19" y="84"/>
                    </a:lnTo>
                    <a:lnTo>
                      <a:pt x="29" y="69"/>
                    </a:lnTo>
                    <a:lnTo>
                      <a:pt x="38" y="59"/>
                    </a:lnTo>
                    <a:lnTo>
                      <a:pt x="53" y="49"/>
                    </a:lnTo>
                    <a:lnTo>
                      <a:pt x="101" y="24"/>
                    </a:lnTo>
                    <a:lnTo>
                      <a:pt x="139" y="0"/>
                    </a:lnTo>
                    <a:lnTo>
                      <a:pt x="144" y="0"/>
                    </a:lnTo>
                    <a:lnTo>
                      <a:pt x="149" y="14"/>
                    </a:lnTo>
                    <a:lnTo>
                      <a:pt x="144" y="29"/>
                    </a:lnTo>
                    <a:lnTo>
                      <a:pt x="135" y="44"/>
                    </a:lnTo>
                    <a:lnTo>
                      <a:pt x="120" y="64"/>
                    </a:lnTo>
                    <a:lnTo>
                      <a:pt x="163" y="39"/>
                    </a:lnTo>
                    <a:lnTo>
                      <a:pt x="178" y="0"/>
                    </a:lnTo>
                    <a:lnTo>
                      <a:pt x="197" y="14"/>
                    </a:lnTo>
                    <a:lnTo>
                      <a:pt x="202" y="19"/>
                    </a:lnTo>
                    <a:lnTo>
                      <a:pt x="202" y="24"/>
                    </a:lnTo>
                    <a:lnTo>
                      <a:pt x="202" y="39"/>
                    </a:lnTo>
                    <a:lnTo>
                      <a:pt x="197" y="54"/>
                    </a:lnTo>
                    <a:lnTo>
                      <a:pt x="192" y="69"/>
                    </a:lnTo>
                    <a:lnTo>
                      <a:pt x="183" y="84"/>
                    </a:lnTo>
                    <a:lnTo>
                      <a:pt x="178" y="108"/>
                    </a:lnTo>
                    <a:lnTo>
                      <a:pt x="168" y="133"/>
                    </a:lnTo>
                    <a:lnTo>
                      <a:pt x="159" y="148"/>
                    </a:lnTo>
                    <a:lnTo>
                      <a:pt x="154" y="158"/>
                    </a:lnTo>
                    <a:lnTo>
                      <a:pt x="144" y="178"/>
                    </a:lnTo>
                    <a:lnTo>
                      <a:pt x="57" y="222"/>
                    </a:lnTo>
                    <a:lnTo>
                      <a:pt x="48" y="227"/>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639" name="Freeform 111"/>
              <p:cNvSpPr>
                <a:spLocks/>
              </p:cNvSpPr>
              <p:nvPr/>
            </p:nvSpPr>
            <p:spPr bwMode="auto">
              <a:xfrm>
                <a:off x="3681" y="3296"/>
                <a:ext cx="88" cy="134"/>
              </a:xfrm>
              <a:custGeom>
                <a:avLst/>
                <a:gdLst/>
                <a:ahLst/>
                <a:cxnLst>
                  <a:cxn ang="0">
                    <a:pos x="0" y="30"/>
                  </a:cxn>
                  <a:cxn ang="0">
                    <a:pos x="29" y="30"/>
                  </a:cxn>
                  <a:cxn ang="0">
                    <a:pos x="43" y="35"/>
                  </a:cxn>
                  <a:cxn ang="0">
                    <a:pos x="58" y="44"/>
                  </a:cxn>
                  <a:cxn ang="0">
                    <a:pos x="68" y="59"/>
                  </a:cxn>
                  <a:cxn ang="0">
                    <a:pos x="72" y="84"/>
                  </a:cxn>
                  <a:cxn ang="0">
                    <a:pos x="77" y="104"/>
                  </a:cxn>
                  <a:cxn ang="0">
                    <a:pos x="68" y="133"/>
                  </a:cxn>
                  <a:cxn ang="0">
                    <a:pos x="77" y="114"/>
                  </a:cxn>
                  <a:cxn ang="0">
                    <a:pos x="87" y="94"/>
                  </a:cxn>
                  <a:cxn ang="0">
                    <a:pos x="87" y="79"/>
                  </a:cxn>
                  <a:cxn ang="0">
                    <a:pos x="87" y="64"/>
                  </a:cxn>
                  <a:cxn ang="0">
                    <a:pos x="87" y="49"/>
                  </a:cxn>
                  <a:cxn ang="0">
                    <a:pos x="82" y="30"/>
                  </a:cxn>
                  <a:cxn ang="0">
                    <a:pos x="68" y="10"/>
                  </a:cxn>
                  <a:cxn ang="0">
                    <a:pos x="63" y="5"/>
                  </a:cxn>
                  <a:cxn ang="0">
                    <a:pos x="34" y="0"/>
                  </a:cxn>
                  <a:cxn ang="0">
                    <a:pos x="0" y="30"/>
                  </a:cxn>
                  <a:cxn ang="0">
                    <a:pos x="0" y="30"/>
                  </a:cxn>
                </a:cxnLst>
                <a:rect l="0" t="0" r="r" b="b"/>
                <a:pathLst>
                  <a:path w="88" h="134">
                    <a:moveTo>
                      <a:pt x="0" y="30"/>
                    </a:moveTo>
                    <a:lnTo>
                      <a:pt x="29" y="30"/>
                    </a:lnTo>
                    <a:lnTo>
                      <a:pt x="43" y="35"/>
                    </a:lnTo>
                    <a:lnTo>
                      <a:pt x="58" y="44"/>
                    </a:lnTo>
                    <a:lnTo>
                      <a:pt x="68" y="59"/>
                    </a:lnTo>
                    <a:lnTo>
                      <a:pt x="72" y="84"/>
                    </a:lnTo>
                    <a:lnTo>
                      <a:pt x="77" y="104"/>
                    </a:lnTo>
                    <a:lnTo>
                      <a:pt x="68" y="133"/>
                    </a:lnTo>
                    <a:lnTo>
                      <a:pt x="77" y="114"/>
                    </a:lnTo>
                    <a:lnTo>
                      <a:pt x="87" y="94"/>
                    </a:lnTo>
                    <a:lnTo>
                      <a:pt x="87" y="79"/>
                    </a:lnTo>
                    <a:lnTo>
                      <a:pt x="87" y="64"/>
                    </a:lnTo>
                    <a:lnTo>
                      <a:pt x="87" y="49"/>
                    </a:lnTo>
                    <a:lnTo>
                      <a:pt x="82" y="30"/>
                    </a:lnTo>
                    <a:lnTo>
                      <a:pt x="68" y="10"/>
                    </a:lnTo>
                    <a:lnTo>
                      <a:pt x="63" y="5"/>
                    </a:lnTo>
                    <a:lnTo>
                      <a:pt x="34" y="0"/>
                    </a:lnTo>
                    <a:lnTo>
                      <a:pt x="0" y="3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640" name="Freeform 112"/>
              <p:cNvSpPr>
                <a:spLocks/>
              </p:cNvSpPr>
              <p:nvPr/>
            </p:nvSpPr>
            <p:spPr bwMode="auto">
              <a:xfrm>
                <a:off x="3556" y="3321"/>
                <a:ext cx="208" cy="144"/>
              </a:xfrm>
              <a:custGeom>
                <a:avLst/>
                <a:gdLst/>
                <a:ahLst/>
                <a:cxnLst>
                  <a:cxn ang="0">
                    <a:pos x="0" y="143"/>
                  </a:cxn>
                  <a:cxn ang="0">
                    <a:pos x="193" y="143"/>
                  </a:cxn>
                  <a:cxn ang="0">
                    <a:pos x="207" y="69"/>
                  </a:cxn>
                  <a:cxn ang="0">
                    <a:pos x="188" y="14"/>
                  </a:cxn>
                  <a:cxn ang="0">
                    <a:pos x="159" y="0"/>
                  </a:cxn>
                  <a:cxn ang="0">
                    <a:pos x="115" y="5"/>
                  </a:cxn>
                  <a:cxn ang="0">
                    <a:pos x="111" y="14"/>
                  </a:cxn>
                  <a:cxn ang="0">
                    <a:pos x="0" y="143"/>
                  </a:cxn>
                  <a:cxn ang="0">
                    <a:pos x="0" y="143"/>
                  </a:cxn>
                </a:cxnLst>
                <a:rect l="0" t="0" r="r" b="b"/>
                <a:pathLst>
                  <a:path w="208" h="144">
                    <a:moveTo>
                      <a:pt x="0" y="143"/>
                    </a:moveTo>
                    <a:lnTo>
                      <a:pt x="193" y="143"/>
                    </a:lnTo>
                    <a:lnTo>
                      <a:pt x="207" y="69"/>
                    </a:lnTo>
                    <a:lnTo>
                      <a:pt x="188" y="14"/>
                    </a:lnTo>
                    <a:lnTo>
                      <a:pt x="159" y="0"/>
                    </a:lnTo>
                    <a:lnTo>
                      <a:pt x="115" y="5"/>
                    </a:lnTo>
                    <a:lnTo>
                      <a:pt x="111" y="14"/>
                    </a:lnTo>
                    <a:lnTo>
                      <a:pt x="0" y="143"/>
                    </a:lnTo>
                    <a:close/>
                  </a:path>
                </a:pathLst>
              </a:custGeom>
              <a:solidFill>
                <a:srgbClr val="888888"/>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6701" name="Text Box 173"/>
            <p:cNvSpPr txBox="1">
              <a:spLocks noChangeArrowheads="1"/>
            </p:cNvSpPr>
            <p:nvPr/>
          </p:nvSpPr>
          <p:spPr bwMode="auto">
            <a:xfrm>
              <a:off x="4694" y="1525"/>
              <a:ext cx="726" cy="231"/>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收信人</a:t>
              </a:r>
            </a:p>
          </p:txBody>
        </p:sp>
      </p:grpSp>
      <p:grpSp>
        <p:nvGrpSpPr>
          <p:cNvPr id="12" name="Group 194"/>
          <p:cNvGrpSpPr>
            <a:grpSpLocks/>
          </p:cNvGrpSpPr>
          <p:nvPr/>
        </p:nvGrpSpPr>
        <p:grpSpPr bwMode="auto">
          <a:xfrm>
            <a:off x="6227763" y="3429000"/>
            <a:ext cx="2592387" cy="749300"/>
            <a:chOff x="3923" y="2160"/>
            <a:chExt cx="1633" cy="472"/>
          </a:xfrm>
        </p:grpSpPr>
        <p:grpSp>
          <p:nvGrpSpPr>
            <p:cNvPr id="13" name="Group 142"/>
            <p:cNvGrpSpPr>
              <a:grpSpLocks noChangeAspect="1"/>
            </p:cNvGrpSpPr>
            <p:nvPr/>
          </p:nvGrpSpPr>
          <p:grpSpPr bwMode="auto">
            <a:xfrm>
              <a:off x="3923" y="2160"/>
              <a:ext cx="774" cy="472"/>
              <a:chOff x="361" y="2294"/>
              <a:chExt cx="638" cy="389"/>
            </a:xfrm>
          </p:grpSpPr>
          <p:sp>
            <p:nvSpPr>
              <p:cNvPr id="406671" name="AutoShape 143"/>
              <p:cNvSpPr>
                <a:spLocks noChangeAspect="1" noChangeArrowheads="1" noTextEdit="1"/>
              </p:cNvSpPr>
              <p:nvPr/>
            </p:nvSpPr>
            <p:spPr bwMode="auto">
              <a:xfrm>
                <a:off x="361" y="2294"/>
                <a:ext cx="638" cy="389"/>
              </a:xfrm>
              <a:prstGeom prst="rect">
                <a:avLst/>
              </a:prstGeom>
              <a:noFill/>
              <a:ln w="9525">
                <a:noFill/>
                <a:miter lim="800000"/>
                <a:headEnd/>
                <a:tailEnd/>
              </a:ln>
            </p:spPr>
            <p:txBody>
              <a:bodyPr/>
              <a:lstStyle/>
              <a:p>
                <a:endParaRPr lang="zh-CN" altLang="en-US"/>
              </a:p>
            </p:txBody>
          </p:sp>
          <p:sp>
            <p:nvSpPr>
              <p:cNvPr id="406672" name="Rectangle 144"/>
              <p:cNvSpPr>
                <a:spLocks noChangeArrowheads="1"/>
              </p:cNvSpPr>
              <p:nvPr/>
            </p:nvSpPr>
            <p:spPr bwMode="auto">
              <a:xfrm>
                <a:off x="399" y="2297"/>
                <a:ext cx="562" cy="35"/>
              </a:xfrm>
              <a:prstGeom prst="rect">
                <a:avLst/>
              </a:prstGeom>
              <a:solidFill>
                <a:srgbClr val="C9C9B6"/>
              </a:solidFill>
              <a:ln w="9525">
                <a:noFill/>
                <a:miter lim="800000"/>
                <a:headEnd/>
                <a:tailEnd/>
              </a:ln>
            </p:spPr>
            <p:txBody>
              <a:bodyPr/>
              <a:lstStyle/>
              <a:p>
                <a:endParaRPr lang="zh-CN" altLang="en-US"/>
              </a:p>
            </p:txBody>
          </p:sp>
          <p:sp>
            <p:nvSpPr>
              <p:cNvPr id="406673" name="Rectangle 145"/>
              <p:cNvSpPr>
                <a:spLocks noChangeArrowheads="1"/>
              </p:cNvSpPr>
              <p:nvPr/>
            </p:nvSpPr>
            <p:spPr bwMode="auto">
              <a:xfrm>
                <a:off x="400" y="2298"/>
                <a:ext cx="560" cy="33"/>
              </a:xfrm>
              <a:prstGeom prst="rect">
                <a:avLst/>
              </a:prstGeom>
              <a:solidFill>
                <a:srgbClr val="C9C9B6"/>
              </a:solidFill>
              <a:ln w="4763">
                <a:solidFill>
                  <a:srgbClr val="7A7A5A"/>
                </a:solidFill>
                <a:miter lim="800000"/>
                <a:headEnd/>
                <a:tailEnd/>
              </a:ln>
            </p:spPr>
            <p:txBody>
              <a:bodyPr/>
              <a:lstStyle/>
              <a:p>
                <a:endParaRPr lang="zh-CN" altLang="en-US"/>
              </a:p>
            </p:txBody>
          </p:sp>
          <p:sp>
            <p:nvSpPr>
              <p:cNvPr id="406674" name="Freeform 146"/>
              <p:cNvSpPr>
                <a:spLocks/>
              </p:cNvSpPr>
              <p:nvPr/>
            </p:nvSpPr>
            <p:spPr bwMode="auto">
              <a:xfrm>
                <a:off x="364" y="2332"/>
                <a:ext cx="629" cy="34"/>
              </a:xfrm>
              <a:custGeom>
                <a:avLst/>
                <a:gdLst/>
                <a:ahLst/>
                <a:cxnLst>
                  <a:cxn ang="0">
                    <a:pos x="35" y="0"/>
                  </a:cxn>
                  <a:cxn ang="0">
                    <a:pos x="0" y="34"/>
                  </a:cxn>
                  <a:cxn ang="0">
                    <a:pos x="629" y="34"/>
                  </a:cxn>
                  <a:cxn ang="0">
                    <a:pos x="597" y="0"/>
                  </a:cxn>
                  <a:cxn ang="0">
                    <a:pos x="35" y="0"/>
                  </a:cxn>
                </a:cxnLst>
                <a:rect l="0" t="0" r="r" b="b"/>
                <a:pathLst>
                  <a:path w="629" h="34">
                    <a:moveTo>
                      <a:pt x="35" y="0"/>
                    </a:moveTo>
                    <a:lnTo>
                      <a:pt x="0" y="34"/>
                    </a:lnTo>
                    <a:lnTo>
                      <a:pt x="629" y="34"/>
                    </a:lnTo>
                    <a:lnTo>
                      <a:pt x="597" y="0"/>
                    </a:lnTo>
                    <a:lnTo>
                      <a:pt x="35" y="0"/>
                    </a:lnTo>
                    <a:close/>
                  </a:path>
                </a:pathLst>
              </a:custGeom>
              <a:solidFill>
                <a:srgbClr val="DBDBCE"/>
              </a:solidFill>
              <a:ln w="9525">
                <a:noFill/>
                <a:round/>
                <a:headEnd/>
                <a:tailEnd/>
              </a:ln>
            </p:spPr>
            <p:txBody>
              <a:bodyPr/>
              <a:lstStyle/>
              <a:p>
                <a:endParaRPr lang="zh-CN" altLang="en-US"/>
              </a:p>
            </p:txBody>
          </p:sp>
          <p:sp>
            <p:nvSpPr>
              <p:cNvPr id="406675" name="Freeform 147"/>
              <p:cNvSpPr>
                <a:spLocks/>
              </p:cNvSpPr>
              <p:nvPr/>
            </p:nvSpPr>
            <p:spPr bwMode="auto">
              <a:xfrm>
                <a:off x="364" y="2332"/>
                <a:ext cx="629" cy="34"/>
              </a:xfrm>
              <a:custGeom>
                <a:avLst/>
                <a:gdLst/>
                <a:ahLst/>
                <a:cxnLst>
                  <a:cxn ang="0">
                    <a:pos x="35" y="0"/>
                  </a:cxn>
                  <a:cxn ang="0">
                    <a:pos x="0" y="34"/>
                  </a:cxn>
                  <a:cxn ang="0">
                    <a:pos x="629" y="34"/>
                  </a:cxn>
                  <a:cxn ang="0">
                    <a:pos x="597" y="0"/>
                  </a:cxn>
                  <a:cxn ang="0">
                    <a:pos x="35" y="0"/>
                  </a:cxn>
                </a:cxnLst>
                <a:rect l="0" t="0" r="r" b="b"/>
                <a:pathLst>
                  <a:path w="629" h="34">
                    <a:moveTo>
                      <a:pt x="35" y="0"/>
                    </a:moveTo>
                    <a:lnTo>
                      <a:pt x="0" y="34"/>
                    </a:lnTo>
                    <a:lnTo>
                      <a:pt x="629" y="34"/>
                    </a:lnTo>
                    <a:lnTo>
                      <a:pt x="597" y="0"/>
                    </a:lnTo>
                    <a:lnTo>
                      <a:pt x="35" y="0"/>
                    </a:lnTo>
                    <a:close/>
                  </a:path>
                </a:pathLst>
              </a:custGeom>
              <a:solidFill>
                <a:srgbClr val="DBDBCE"/>
              </a:solidFill>
              <a:ln w="4763">
                <a:solidFill>
                  <a:srgbClr val="7A7A5A"/>
                </a:solidFill>
                <a:prstDash val="solid"/>
                <a:round/>
                <a:headEnd/>
                <a:tailEnd/>
              </a:ln>
            </p:spPr>
            <p:txBody>
              <a:bodyPr/>
              <a:lstStyle/>
              <a:p>
                <a:endParaRPr lang="zh-CN" altLang="en-US"/>
              </a:p>
            </p:txBody>
          </p:sp>
          <p:sp>
            <p:nvSpPr>
              <p:cNvPr id="406676" name="Rectangle 148"/>
              <p:cNvSpPr>
                <a:spLocks noChangeArrowheads="1"/>
              </p:cNvSpPr>
              <p:nvPr/>
            </p:nvSpPr>
            <p:spPr bwMode="auto">
              <a:xfrm>
                <a:off x="399" y="2366"/>
                <a:ext cx="562" cy="35"/>
              </a:xfrm>
              <a:prstGeom prst="rect">
                <a:avLst/>
              </a:prstGeom>
              <a:solidFill>
                <a:srgbClr val="A5A585"/>
              </a:solidFill>
              <a:ln w="9525">
                <a:noFill/>
                <a:miter lim="800000"/>
                <a:headEnd/>
                <a:tailEnd/>
              </a:ln>
            </p:spPr>
            <p:txBody>
              <a:bodyPr/>
              <a:lstStyle/>
              <a:p>
                <a:endParaRPr lang="zh-CN" altLang="en-US"/>
              </a:p>
            </p:txBody>
          </p:sp>
          <p:sp>
            <p:nvSpPr>
              <p:cNvPr id="406677" name="Rectangle 149"/>
              <p:cNvSpPr>
                <a:spLocks noChangeArrowheads="1"/>
              </p:cNvSpPr>
              <p:nvPr/>
            </p:nvSpPr>
            <p:spPr bwMode="auto">
              <a:xfrm>
                <a:off x="399" y="2366"/>
                <a:ext cx="562" cy="35"/>
              </a:xfrm>
              <a:prstGeom prst="rect">
                <a:avLst/>
              </a:prstGeom>
              <a:solidFill>
                <a:srgbClr val="A5A585"/>
              </a:solidFill>
              <a:ln w="9525">
                <a:noFill/>
                <a:miter lim="800000"/>
                <a:headEnd/>
                <a:tailEnd/>
              </a:ln>
            </p:spPr>
            <p:txBody>
              <a:bodyPr/>
              <a:lstStyle/>
              <a:p>
                <a:endParaRPr lang="zh-CN" altLang="en-US"/>
              </a:p>
            </p:txBody>
          </p:sp>
          <p:sp>
            <p:nvSpPr>
              <p:cNvPr id="406678" name="Rectangle 150"/>
              <p:cNvSpPr>
                <a:spLocks noChangeArrowheads="1"/>
              </p:cNvSpPr>
              <p:nvPr/>
            </p:nvSpPr>
            <p:spPr bwMode="auto">
              <a:xfrm>
                <a:off x="399" y="2398"/>
                <a:ext cx="562" cy="254"/>
              </a:xfrm>
              <a:prstGeom prst="rect">
                <a:avLst/>
              </a:prstGeom>
              <a:solidFill>
                <a:srgbClr val="C9C9B6"/>
              </a:solidFill>
              <a:ln w="9525">
                <a:noFill/>
                <a:miter lim="800000"/>
                <a:headEnd/>
                <a:tailEnd/>
              </a:ln>
            </p:spPr>
            <p:txBody>
              <a:bodyPr/>
              <a:lstStyle/>
              <a:p>
                <a:endParaRPr lang="zh-CN" altLang="en-US"/>
              </a:p>
            </p:txBody>
          </p:sp>
          <p:sp>
            <p:nvSpPr>
              <p:cNvPr id="406679" name="Rectangle 151"/>
              <p:cNvSpPr>
                <a:spLocks noChangeArrowheads="1"/>
              </p:cNvSpPr>
              <p:nvPr/>
            </p:nvSpPr>
            <p:spPr bwMode="auto">
              <a:xfrm>
                <a:off x="399" y="2398"/>
                <a:ext cx="562" cy="254"/>
              </a:xfrm>
              <a:prstGeom prst="rect">
                <a:avLst/>
              </a:prstGeom>
              <a:solidFill>
                <a:srgbClr val="C9C9B6"/>
              </a:solidFill>
              <a:ln w="9525">
                <a:noFill/>
                <a:miter lim="800000"/>
                <a:headEnd/>
                <a:tailEnd/>
              </a:ln>
            </p:spPr>
            <p:txBody>
              <a:bodyPr/>
              <a:lstStyle/>
              <a:p>
                <a:endParaRPr lang="zh-CN" altLang="en-US"/>
              </a:p>
            </p:txBody>
          </p:sp>
          <p:sp>
            <p:nvSpPr>
              <p:cNvPr id="406680" name="Rectangle 152"/>
              <p:cNvSpPr>
                <a:spLocks noChangeArrowheads="1"/>
              </p:cNvSpPr>
              <p:nvPr/>
            </p:nvSpPr>
            <p:spPr bwMode="auto">
              <a:xfrm>
                <a:off x="400" y="2367"/>
                <a:ext cx="560" cy="284"/>
              </a:xfrm>
              <a:prstGeom prst="rect">
                <a:avLst/>
              </a:prstGeom>
              <a:noFill/>
              <a:ln w="4763">
                <a:solidFill>
                  <a:srgbClr val="7A7A5A"/>
                </a:solidFill>
                <a:miter lim="800000"/>
                <a:headEnd/>
                <a:tailEnd/>
              </a:ln>
            </p:spPr>
            <p:txBody>
              <a:bodyPr/>
              <a:lstStyle/>
              <a:p>
                <a:endParaRPr lang="zh-CN" altLang="en-US"/>
              </a:p>
            </p:txBody>
          </p:sp>
          <p:sp>
            <p:nvSpPr>
              <p:cNvPr id="406681" name="Rectangle 153"/>
              <p:cNvSpPr>
                <a:spLocks noChangeArrowheads="1"/>
              </p:cNvSpPr>
              <p:nvPr/>
            </p:nvSpPr>
            <p:spPr bwMode="auto">
              <a:xfrm>
                <a:off x="588" y="2429"/>
                <a:ext cx="184" cy="223"/>
              </a:xfrm>
              <a:prstGeom prst="rect">
                <a:avLst/>
              </a:prstGeom>
              <a:solidFill>
                <a:srgbClr val="B6C7C9"/>
              </a:solidFill>
              <a:ln w="9525">
                <a:noFill/>
                <a:miter lim="800000"/>
                <a:headEnd/>
                <a:tailEnd/>
              </a:ln>
            </p:spPr>
            <p:txBody>
              <a:bodyPr/>
              <a:lstStyle/>
              <a:p>
                <a:endParaRPr lang="zh-CN" altLang="en-US"/>
              </a:p>
            </p:txBody>
          </p:sp>
          <p:sp>
            <p:nvSpPr>
              <p:cNvPr id="406682" name="Rectangle 154"/>
              <p:cNvSpPr>
                <a:spLocks noChangeArrowheads="1"/>
              </p:cNvSpPr>
              <p:nvPr/>
            </p:nvSpPr>
            <p:spPr bwMode="auto">
              <a:xfrm>
                <a:off x="589" y="2430"/>
                <a:ext cx="182" cy="221"/>
              </a:xfrm>
              <a:prstGeom prst="rect">
                <a:avLst/>
              </a:prstGeom>
              <a:solidFill>
                <a:srgbClr val="B6C7C9"/>
              </a:solidFill>
              <a:ln w="4763">
                <a:solidFill>
                  <a:srgbClr val="485F62"/>
                </a:solidFill>
                <a:miter lim="800000"/>
                <a:headEnd/>
                <a:tailEnd/>
              </a:ln>
            </p:spPr>
            <p:txBody>
              <a:bodyPr/>
              <a:lstStyle/>
              <a:p>
                <a:endParaRPr lang="zh-CN" altLang="en-US"/>
              </a:p>
            </p:txBody>
          </p:sp>
          <p:sp>
            <p:nvSpPr>
              <p:cNvPr id="406683" name="Line 155"/>
              <p:cNvSpPr>
                <a:spLocks noChangeShapeType="1"/>
              </p:cNvSpPr>
              <p:nvPr/>
            </p:nvSpPr>
            <p:spPr bwMode="auto">
              <a:xfrm>
                <a:off x="680" y="2429"/>
                <a:ext cx="1" cy="223"/>
              </a:xfrm>
              <a:prstGeom prst="line">
                <a:avLst/>
              </a:prstGeom>
              <a:noFill/>
              <a:ln w="4763">
                <a:solidFill>
                  <a:srgbClr val="485F62"/>
                </a:solidFill>
                <a:round/>
                <a:headEnd/>
                <a:tailEnd/>
              </a:ln>
            </p:spPr>
            <p:txBody>
              <a:bodyPr/>
              <a:lstStyle/>
              <a:p>
                <a:endParaRPr lang="zh-CN" altLang="en-US"/>
              </a:p>
            </p:txBody>
          </p:sp>
          <p:grpSp>
            <p:nvGrpSpPr>
              <p:cNvPr id="14" name="Group 156"/>
              <p:cNvGrpSpPr>
                <a:grpSpLocks/>
              </p:cNvGrpSpPr>
              <p:nvPr/>
            </p:nvGrpSpPr>
            <p:grpSpPr bwMode="auto">
              <a:xfrm>
                <a:off x="430" y="2426"/>
                <a:ext cx="124" cy="132"/>
                <a:chOff x="430" y="2426"/>
                <a:chExt cx="124" cy="132"/>
              </a:xfrm>
            </p:grpSpPr>
            <p:sp>
              <p:nvSpPr>
                <p:cNvPr id="406685" name="Rectangle 157"/>
                <p:cNvSpPr>
                  <a:spLocks noChangeArrowheads="1"/>
                </p:cNvSpPr>
                <p:nvPr/>
              </p:nvSpPr>
              <p:spPr bwMode="auto">
                <a:xfrm>
                  <a:off x="430" y="2426"/>
                  <a:ext cx="121" cy="128"/>
                </a:xfrm>
                <a:prstGeom prst="rect">
                  <a:avLst/>
                </a:prstGeom>
                <a:solidFill>
                  <a:srgbClr val="D5F3FF"/>
                </a:solidFill>
                <a:ln w="9525">
                  <a:noFill/>
                  <a:miter lim="800000"/>
                  <a:headEnd/>
                  <a:tailEnd/>
                </a:ln>
              </p:spPr>
              <p:txBody>
                <a:bodyPr/>
                <a:lstStyle/>
                <a:p>
                  <a:endParaRPr lang="zh-CN" altLang="en-US"/>
                </a:p>
              </p:txBody>
            </p:sp>
            <p:sp>
              <p:nvSpPr>
                <p:cNvPr id="406686" name="Rectangle 158"/>
                <p:cNvSpPr>
                  <a:spLocks noChangeArrowheads="1"/>
                </p:cNvSpPr>
                <p:nvPr/>
              </p:nvSpPr>
              <p:spPr bwMode="auto">
                <a:xfrm>
                  <a:off x="437" y="2432"/>
                  <a:ext cx="114" cy="123"/>
                </a:xfrm>
                <a:prstGeom prst="rect">
                  <a:avLst/>
                </a:prstGeom>
                <a:solidFill>
                  <a:srgbClr val="D5F3FF"/>
                </a:solidFill>
                <a:ln w="9525">
                  <a:solidFill>
                    <a:srgbClr val="494936"/>
                  </a:solidFill>
                  <a:miter lim="800000"/>
                  <a:headEnd/>
                  <a:tailEnd/>
                </a:ln>
              </p:spPr>
              <p:txBody>
                <a:bodyPr/>
                <a:lstStyle/>
                <a:p>
                  <a:endParaRPr lang="zh-CN" altLang="en-US"/>
                </a:p>
              </p:txBody>
            </p:sp>
            <p:sp>
              <p:nvSpPr>
                <p:cNvPr id="406687" name="Line 159"/>
                <p:cNvSpPr>
                  <a:spLocks noChangeShapeType="1"/>
                </p:cNvSpPr>
                <p:nvPr/>
              </p:nvSpPr>
              <p:spPr bwMode="auto">
                <a:xfrm>
                  <a:off x="434" y="2429"/>
                  <a:ext cx="1" cy="1"/>
                </a:xfrm>
                <a:prstGeom prst="line">
                  <a:avLst/>
                </a:prstGeom>
                <a:noFill/>
                <a:ln w="9525">
                  <a:solidFill>
                    <a:srgbClr val="000000"/>
                  </a:solidFill>
                  <a:round/>
                  <a:headEnd/>
                  <a:tailEnd/>
                </a:ln>
              </p:spPr>
              <p:txBody>
                <a:bodyPr/>
                <a:lstStyle/>
                <a:p>
                  <a:endParaRPr lang="zh-CN" altLang="en-US"/>
                </a:p>
              </p:txBody>
            </p:sp>
            <p:sp>
              <p:nvSpPr>
                <p:cNvPr id="406688" name="Freeform 160"/>
                <p:cNvSpPr>
                  <a:spLocks/>
                </p:cNvSpPr>
                <p:nvPr/>
              </p:nvSpPr>
              <p:spPr bwMode="auto">
                <a:xfrm>
                  <a:off x="434" y="2429"/>
                  <a:ext cx="120" cy="129"/>
                </a:xfrm>
                <a:custGeom>
                  <a:avLst/>
                  <a:gdLst/>
                  <a:ahLst/>
                  <a:cxnLst>
                    <a:cxn ang="0">
                      <a:pos x="0" y="0"/>
                    </a:cxn>
                    <a:cxn ang="0">
                      <a:pos x="0" y="129"/>
                    </a:cxn>
                    <a:cxn ang="0">
                      <a:pos x="120" y="129"/>
                    </a:cxn>
                  </a:cxnLst>
                  <a:rect l="0" t="0" r="r" b="b"/>
                  <a:pathLst>
                    <a:path w="120" h="129">
                      <a:moveTo>
                        <a:pt x="0" y="0"/>
                      </a:moveTo>
                      <a:lnTo>
                        <a:pt x="0" y="129"/>
                      </a:lnTo>
                      <a:lnTo>
                        <a:pt x="120" y="129"/>
                      </a:lnTo>
                    </a:path>
                  </a:pathLst>
                </a:custGeom>
                <a:noFill/>
                <a:ln w="9525">
                  <a:solidFill>
                    <a:srgbClr val="FFFFFF"/>
                  </a:solidFill>
                  <a:prstDash val="solid"/>
                  <a:round/>
                  <a:headEnd/>
                  <a:tailEnd/>
                </a:ln>
              </p:spPr>
              <p:txBody>
                <a:bodyPr/>
                <a:lstStyle/>
                <a:p>
                  <a:endParaRPr lang="zh-CN" altLang="en-US"/>
                </a:p>
              </p:txBody>
            </p:sp>
          </p:grpSp>
          <p:grpSp>
            <p:nvGrpSpPr>
              <p:cNvPr id="15" name="Group 161"/>
              <p:cNvGrpSpPr>
                <a:grpSpLocks/>
              </p:cNvGrpSpPr>
              <p:nvPr/>
            </p:nvGrpSpPr>
            <p:grpSpPr bwMode="auto">
              <a:xfrm>
                <a:off x="806" y="2426"/>
                <a:ext cx="124" cy="132"/>
                <a:chOff x="806" y="2426"/>
                <a:chExt cx="124" cy="132"/>
              </a:xfrm>
            </p:grpSpPr>
            <p:sp>
              <p:nvSpPr>
                <p:cNvPr id="406690" name="Rectangle 162"/>
                <p:cNvSpPr>
                  <a:spLocks noChangeArrowheads="1"/>
                </p:cNvSpPr>
                <p:nvPr/>
              </p:nvSpPr>
              <p:spPr bwMode="auto">
                <a:xfrm>
                  <a:off x="806" y="2426"/>
                  <a:ext cx="120" cy="128"/>
                </a:xfrm>
                <a:prstGeom prst="rect">
                  <a:avLst/>
                </a:prstGeom>
                <a:solidFill>
                  <a:srgbClr val="D5F3FF"/>
                </a:solidFill>
                <a:ln w="9525">
                  <a:noFill/>
                  <a:miter lim="800000"/>
                  <a:headEnd/>
                  <a:tailEnd/>
                </a:ln>
              </p:spPr>
              <p:txBody>
                <a:bodyPr/>
                <a:lstStyle/>
                <a:p>
                  <a:endParaRPr lang="zh-CN" altLang="en-US"/>
                </a:p>
              </p:txBody>
            </p:sp>
            <p:sp>
              <p:nvSpPr>
                <p:cNvPr id="406691" name="Rectangle 163"/>
                <p:cNvSpPr>
                  <a:spLocks noChangeArrowheads="1"/>
                </p:cNvSpPr>
                <p:nvPr/>
              </p:nvSpPr>
              <p:spPr bwMode="auto">
                <a:xfrm>
                  <a:off x="812" y="2432"/>
                  <a:ext cx="115" cy="123"/>
                </a:xfrm>
                <a:prstGeom prst="rect">
                  <a:avLst/>
                </a:prstGeom>
                <a:solidFill>
                  <a:srgbClr val="D5F3FF"/>
                </a:solidFill>
                <a:ln w="9525">
                  <a:solidFill>
                    <a:srgbClr val="494936"/>
                  </a:solidFill>
                  <a:miter lim="800000"/>
                  <a:headEnd/>
                  <a:tailEnd/>
                </a:ln>
              </p:spPr>
              <p:txBody>
                <a:bodyPr/>
                <a:lstStyle/>
                <a:p>
                  <a:endParaRPr lang="zh-CN" altLang="en-US"/>
                </a:p>
              </p:txBody>
            </p:sp>
            <p:sp>
              <p:nvSpPr>
                <p:cNvPr id="406692" name="Line 164"/>
                <p:cNvSpPr>
                  <a:spLocks noChangeShapeType="1"/>
                </p:cNvSpPr>
                <p:nvPr/>
              </p:nvSpPr>
              <p:spPr bwMode="auto">
                <a:xfrm>
                  <a:off x="809" y="2429"/>
                  <a:ext cx="1" cy="1"/>
                </a:xfrm>
                <a:prstGeom prst="line">
                  <a:avLst/>
                </a:prstGeom>
                <a:noFill/>
                <a:ln w="9525">
                  <a:solidFill>
                    <a:srgbClr val="000000"/>
                  </a:solidFill>
                  <a:round/>
                  <a:headEnd/>
                  <a:tailEnd/>
                </a:ln>
              </p:spPr>
              <p:txBody>
                <a:bodyPr/>
                <a:lstStyle/>
                <a:p>
                  <a:endParaRPr lang="zh-CN" altLang="en-US"/>
                </a:p>
              </p:txBody>
            </p:sp>
            <p:sp>
              <p:nvSpPr>
                <p:cNvPr id="406693" name="Freeform 165"/>
                <p:cNvSpPr>
                  <a:spLocks/>
                </p:cNvSpPr>
                <p:nvPr/>
              </p:nvSpPr>
              <p:spPr bwMode="auto">
                <a:xfrm>
                  <a:off x="809" y="2429"/>
                  <a:ext cx="121" cy="129"/>
                </a:xfrm>
                <a:custGeom>
                  <a:avLst/>
                  <a:gdLst/>
                  <a:ahLst/>
                  <a:cxnLst>
                    <a:cxn ang="0">
                      <a:pos x="0" y="0"/>
                    </a:cxn>
                    <a:cxn ang="0">
                      <a:pos x="0" y="129"/>
                    </a:cxn>
                    <a:cxn ang="0">
                      <a:pos x="121" y="129"/>
                    </a:cxn>
                  </a:cxnLst>
                  <a:rect l="0" t="0" r="r" b="b"/>
                  <a:pathLst>
                    <a:path w="121" h="129">
                      <a:moveTo>
                        <a:pt x="0" y="0"/>
                      </a:moveTo>
                      <a:lnTo>
                        <a:pt x="0" y="129"/>
                      </a:lnTo>
                      <a:lnTo>
                        <a:pt x="121" y="129"/>
                      </a:lnTo>
                    </a:path>
                  </a:pathLst>
                </a:custGeom>
                <a:noFill/>
                <a:ln w="9525">
                  <a:solidFill>
                    <a:srgbClr val="FFFFFF"/>
                  </a:solidFill>
                  <a:prstDash val="solid"/>
                  <a:round/>
                  <a:headEnd/>
                  <a:tailEnd/>
                </a:ln>
              </p:spPr>
              <p:txBody>
                <a:bodyPr/>
                <a:lstStyle/>
                <a:p>
                  <a:endParaRPr lang="zh-CN" altLang="en-US"/>
                </a:p>
              </p:txBody>
            </p:sp>
          </p:grpSp>
          <p:sp>
            <p:nvSpPr>
              <p:cNvPr id="406694" name="Oval 166"/>
              <p:cNvSpPr>
                <a:spLocks noChangeArrowheads="1"/>
              </p:cNvSpPr>
              <p:nvPr/>
            </p:nvSpPr>
            <p:spPr bwMode="auto">
              <a:xfrm>
                <a:off x="653" y="2533"/>
                <a:ext cx="20" cy="20"/>
              </a:xfrm>
              <a:prstGeom prst="ellipse">
                <a:avLst/>
              </a:prstGeom>
              <a:solidFill>
                <a:srgbClr val="364749"/>
              </a:solidFill>
              <a:ln w="4763">
                <a:solidFill>
                  <a:srgbClr val="E7EDED"/>
                </a:solidFill>
                <a:round/>
                <a:headEnd/>
                <a:tailEnd/>
              </a:ln>
            </p:spPr>
            <p:txBody>
              <a:bodyPr/>
              <a:lstStyle/>
              <a:p>
                <a:endParaRPr lang="zh-CN" altLang="en-US"/>
              </a:p>
            </p:txBody>
          </p:sp>
          <p:sp>
            <p:nvSpPr>
              <p:cNvPr id="406695" name="Oval 167"/>
              <p:cNvSpPr>
                <a:spLocks noChangeArrowheads="1"/>
              </p:cNvSpPr>
              <p:nvPr/>
            </p:nvSpPr>
            <p:spPr bwMode="auto">
              <a:xfrm>
                <a:off x="690" y="2533"/>
                <a:ext cx="21" cy="20"/>
              </a:xfrm>
              <a:prstGeom prst="ellipse">
                <a:avLst/>
              </a:prstGeom>
              <a:solidFill>
                <a:srgbClr val="364749"/>
              </a:solidFill>
              <a:ln w="4763">
                <a:solidFill>
                  <a:srgbClr val="E7EDED"/>
                </a:solidFill>
                <a:round/>
                <a:headEnd/>
                <a:tailEnd/>
              </a:ln>
            </p:spPr>
            <p:txBody>
              <a:bodyPr/>
              <a:lstStyle/>
              <a:p>
                <a:endParaRPr lang="zh-CN" altLang="en-US"/>
              </a:p>
            </p:txBody>
          </p:sp>
          <p:sp>
            <p:nvSpPr>
              <p:cNvPr id="406696" name="Freeform 168"/>
              <p:cNvSpPr>
                <a:spLocks/>
              </p:cNvSpPr>
              <p:nvPr/>
            </p:nvSpPr>
            <p:spPr bwMode="auto">
              <a:xfrm>
                <a:off x="557" y="2652"/>
                <a:ext cx="243" cy="28"/>
              </a:xfrm>
              <a:custGeom>
                <a:avLst/>
                <a:gdLst/>
                <a:ahLst/>
                <a:cxnLst>
                  <a:cxn ang="0">
                    <a:pos x="0" y="28"/>
                  </a:cxn>
                  <a:cxn ang="0">
                    <a:pos x="31" y="0"/>
                  </a:cxn>
                  <a:cxn ang="0">
                    <a:pos x="215" y="0"/>
                  </a:cxn>
                  <a:cxn ang="0">
                    <a:pos x="243" y="28"/>
                  </a:cxn>
                  <a:cxn ang="0">
                    <a:pos x="0" y="28"/>
                  </a:cxn>
                </a:cxnLst>
                <a:rect l="0" t="0" r="r" b="b"/>
                <a:pathLst>
                  <a:path w="243" h="28">
                    <a:moveTo>
                      <a:pt x="0" y="28"/>
                    </a:moveTo>
                    <a:lnTo>
                      <a:pt x="31" y="0"/>
                    </a:lnTo>
                    <a:lnTo>
                      <a:pt x="215" y="0"/>
                    </a:lnTo>
                    <a:lnTo>
                      <a:pt x="243" y="28"/>
                    </a:lnTo>
                    <a:lnTo>
                      <a:pt x="0" y="28"/>
                    </a:lnTo>
                    <a:close/>
                  </a:path>
                </a:pathLst>
              </a:custGeom>
              <a:solidFill>
                <a:srgbClr val="FF8086"/>
              </a:solidFill>
              <a:ln w="9525">
                <a:noFill/>
                <a:round/>
                <a:headEnd/>
                <a:tailEnd/>
              </a:ln>
            </p:spPr>
            <p:txBody>
              <a:bodyPr/>
              <a:lstStyle/>
              <a:p>
                <a:endParaRPr lang="zh-CN" altLang="en-US"/>
              </a:p>
            </p:txBody>
          </p:sp>
          <p:sp>
            <p:nvSpPr>
              <p:cNvPr id="406697" name="Freeform 169"/>
              <p:cNvSpPr>
                <a:spLocks/>
              </p:cNvSpPr>
              <p:nvPr/>
            </p:nvSpPr>
            <p:spPr bwMode="auto">
              <a:xfrm>
                <a:off x="557" y="2652"/>
                <a:ext cx="243" cy="28"/>
              </a:xfrm>
              <a:custGeom>
                <a:avLst/>
                <a:gdLst/>
                <a:ahLst/>
                <a:cxnLst>
                  <a:cxn ang="0">
                    <a:pos x="0" y="28"/>
                  </a:cxn>
                  <a:cxn ang="0">
                    <a:pos x="31" y="0"/>
                  </a:cxn>
                  <a:cxn ang="0">
                    <a:pos x="215" y="0"/>
                  </a:cxn>
                  <a:cxn ang="0">
                    <a:pos x="243" y="28"/>
                  </a:cxn>
                  <a:cxn ang="0">
                    <a:pos x="0" y="28"/>
                  </a:cxn>
                </a:cxnLst>
                <a:rect l="0" t="0" r="r" b="b"/>
                <a:pathLst>
                  <a:path w="243" h="28">
                    <a:moveTo>
                      <a:pt x="0" y="28"/>
                    </a:moveTo>
                    <a:lnTo>
                      <a:pt x="31" y="0"/>
                    </a:lnTo>
                    <a:lnTo>
                      <a:pt x="215" y="0"/>
                    </a:lnTo>
                    <a:lnTo>
                      <a:pt x="243" y="28"/>
                    </a:lnTo>
                    <a:lnTo>
                      <a:pt x="0" y="28"/>
                    </a:lnTo>
                    <a:close/>
                  </a:path>
                </a:pathLst>
              </a:custGeom>
              <a:solidFill>
                <a:srgbClr val="FF8086"/>
              </a:solidFill>
              <a:ln w="4763">
                <a:solidFill>
                  <a:srgbClr val="880000"/>
                </a:solidFill>
                <a:prstDash val="solid"/>
                <a:round/>
                <a:headEnd/>
                <a:tailEnd/>
              </a:ln>
            </p:spPr>
            <p:txBody>
              <a:bodyPr/>
              <a:lstStyle/>
              <a:p>
                <a:endParaRPr lang="zh-CN" altLang="en-US"/>
              </a:p>
            </p:txBody>
          </p:sp>
        </p:grpSp>
        <p:sp>
          <p:nvSpPr>
            <p:cNvPr id="406703" name="Text Box 175"/>
            <p:cNvSpPr txBox="1">
              <a:spLocks noChangeArrowheads="1"/>
            </p:cNvSpPr>
            <p:nvPr/>
          </p:nvSpPr>
          <p:spPr bwMode="auto">
            <a:xfrm>
              <a:off x="4830" y="2251"/>
              <a:ext cx="726" cy="231"/>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邮局</a:t>
              </a:r>
            </a:p>
          </p:txBody>
        </p:sp>
      </p:grpSp>
      <p:sp>
        <p:nvSpPr>
          <p:cNvPr id="406704" name="Line 176"/>
          <p:cNvSpPr>
            <a:spLocks noChangeShapeType="1"/>
          </p:cNvSpPr>
          <p:nvPr/>
        </p:nvSpPr>
        <p:spPr bwMode="auto">
          <a:xfrm>
            <a:off x="2339975" y="2997200"/>
            <a:ext cx="0" cy="360363"/>
          </a:xfrm>
          <a:prstGeom prst="line">
            <a:avLst/>
          </a:prstGeom>
          <a:noFill/>
          <a:ln w="57150">
            <a:solidFill>
              <a:srgbClr val="F5B961"/>
            </a:solidFill>
            <a:round/>
            <a:headEnd/>
            <a:tailEnd type="triangle" w="med" len="med"/>
          </a:ln>
          <a:effectLst/>
        </p:spPr>
        <p:txBody>
          <a:bodyPr anchor="b"/>
          <a:lstStyle/>
          <a:p>
            <a:endParaRPr lang="zh-CN" altLang="en-US"/>
          </a:p>
        </p:txBody>
      </p:sp>
      <p:sp>
        <p:nvSpPr>
          <p:cNvPr id="406705" name="Line 177"/>
          <p:cNvSpPr>
            <a:spLocks noChangeShapeType="1"/>
          </p:cNvSpPr>
          <p:nvPr/>
        </p:nvSpPr>
        <p:spPr bwMode="auto">
          <a:xfrm>
            <a:off x="2339975" y="4221163"/>
            <a:ext cx="0" cy="360362"/>
          </a:xfrm>
          <a:prstGeom prst="line">
            <a:avLst/>
          </a:prstGeom>
          <a:noFill/>
          <a:ln w="57150">
            <a:solidFill>
              <a:srgbClr val="F5B961"/>
            </a:solidFill>
            <a:round/>
            <a:headEnd/>
            <a:tailEnd type="triangle" w="med" len="med"/>
          </a:ln>
          <a:effectLst/>
        </p:spPr>
        <p:txBody>
          <a:bodyPr anchor="b"/>
          <a:lstStyle/>
          <a:p>
            <a:endParaRPr lang="zh-CN" altLang="en-US"/>
          </a:p>
        </p:txBody>
      </p:sp>
      <p:sp>
        <p:nvSpPr>
          <p:cNvPr id="406706" name="Line 178"/>
          <p:cNvSpPr>
            <a:spLocks noChangeShapeType="1"/>
          </p:cNvSpPr>
          <p:nvPr/>
        </p:nvSpPr>
        <p:spPr bwMode="auto">
          <a:xfrm flipV="1">
            <a:off x="6877050" y="2997200"/>
            <a:ext cx="0" cy="360363"/>
          </a:xfrm>
          <a:prstGeom prst="line">
            <a:avLst/>
          </a:prstGeom>
          <a:noFill/>
          <a:ln w="57150">
            <a:solidFill>
              <a:srgbClr val="F5B961"/>
            </a:solidFill>
            <a:round/>
            <a:headEnd/>
            <a:tailEnd type="triangle" w="med" len="med"/>
          </a:ln>
          <a:effectLst/>
        </p:spPr>
        <p:txBody>
          <a:bodyPr anchor="b"/>
          <a:lstStyle/>
          <a:p>
            <a:endParaRPr lang="zh-CN" altLang="en-US"/>
          </a:p>
        </p:txBody>
      </p:sp>
      <p:sp>
        <p:nvSpPr>
          <p:cNvPr id="406708" name="Line 180"/>
          <p:cNvSpPr>
            <a:spLocks noChangeShapeType="1"/>
          </p:cNvSpPr>
          <p:nvPr/>
        </p:nvSpPr>
        <p:spPr bwMode="auto">
          <a:xfrm flipV="1">
            <a:off x="6877050" y="4221163"/>
            <a:ext cx="0" cy="360362"/>
          </a:xfrm>
          <a:prstGeom prst="line">
            <a:avLst/>
          </a:prstGeom>
          <a:noFill/>
          <a:ln w="57150">
            <a:solidFill>
              <a:srgbClr val="F5B961"/>
            </a:solidFill>
            <a:round/>
            <a:headEnd/>
            <a:tailEnd type="triangle" w="med" len="med"/>
          </a:ln>
          <a:effectLst/>
        </p:spPr>
        <p:txBody>
          <a:bodyPr anchor="b"/>
          <a:lstStyle/>
          <a:p>
            <a:endParaRPr lang="zh-CN" altLang="en-US"/>
          </a:p>
        </p:txBody>
      </p:sp>
      <p:sp>
        <p:nvSpPr>
          <p:cNvPr id="406709" name="Line 181"/>
          <p:cNvSpPr>
            <a:spLocks noChangeShapeType="1"/>
          </p:cNvSpPr>
          <p:nvPr/>
        </p:nvSpPr>
        <p:spPr bwMode="auto">
          <a:xfrm>
            <a:off x="2411413" y="5734050"/>
            <a:ext cx="4608512" cy="0"/>
          </a:xfrm>
          <a:prstGeom prst="line">
            <a:avLst/>
          </a:prstGeom>
          <a:noFill/>
          <a:ln w="9525">
            <a:solidFill>
              <a:schemeClr val="tx1"/>
            </a:solidFill>
            <a:round/>
            <a:headEnd type="diamond" w="med" len="med"/>
            <a:tailEnd type="diamond" w="med" len="med"/>
          </a:ln>
          <a:effectLst>
            <a:prstShdw prst="shdw17" dist="17961" dir="2700000">
              <a:schemeClr val="accent2"/>
            </a:prstShdw>
          </a:effectLst>
        </p:spPr>
        <p:txBody>
          <a:bodyPr anchor="b"/>
          <a:lstStyle/>
          <a:p>
            <a:endParaRPr lang="zh-CN" altLang="en-US"/>
          </a:p>
        </p:txBody>
      </p:sp>
      <p:sp>
        <p:nvSpPr>
          <p:cNvPr id="406711" name="Text Box 183"/>
          <p:cNvSpPr txBox="1">
            <a:spLocks noChangeArrowheads="1"/>
          </p:cNvSpPr>
          <p:nvPr/>
        </p:nvSpPr>
        <p:spPr bwMode="auto">
          <a:xfrm>
            <a:off x="1835150" y="5876925"/>
            <a:ext cx="1152525" cy="366713"/>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甲地</a:t>
            </a:r>
          </a:p>
        </p:txBody>
      </p:sp>
      <p:sp>
        <p:nvSpPr>
          <p:cNvPr id="406712" name="Text Box 184"/>
          <p:cNvSpPr txBox="1">
            <a:spLocks noChangeArrowheads="1"/>
          </p:cNvSpPr>
          <p:nvPr/>
        </p:nvSpPr>
        <p:spPr bwMode="auto">
          <a:xfrm>
            <a:off x="6804025" y="5876925"/>
            <a:ext cx="1152525" cy="366713"/>
          </a:xfrm>
          <a:prstGeom prst="rect">
            <a:avLst/>
          </a:prstGeom>
          <a:noFill/>
          <a:ln w="9525">
            <a:noFill/>
            <a:miter lim="800000"/>
            <a:headEnd/>
            <a:tailEnd/>
          </a:ln>
          <a:effectLst/>
        </p:spPr>
        <p:txBody>
          <a:bodyPr anchor="b">
            <a:spAutoFit/>
          </a:bodyPr>
          <a:lstStyle/>
          <a:p>
            <a:pPr algn="l">
              <a:spcBef>
                <a:spcPct val="50000"/>
              </a:spcBef>
            </a:pPr>
            <a:r>
              <a:rPr lang="zh-CN" altLang="en-US">
                <a:latin typeface="楷体_GB2312" pitchFamily="49" charset="-122"/>
                <a:ea typeface="楷体_GB2312" pitchFamily="49" charset="-122"/>
              </a:rPr>
              <a:t>乙地</a:t>
            </a:r>
          </a:p>
        </p:txBody>
      </p:sp>
      <p:grpSp>
        <p:nvGrpSpPr>
          <p:cNvPr id="16" name="Group 201"/>
          <p:cNvGrpSpPr>
            <a:grpSpLocks/>
          </p:cNvGrpSpPr>
          <p:nvPr/>
        </p:nvGrpSpPr>
        <p:grpSpPr bwMode="auto">
          <a:xfrm>
            <a:off x="3203575" y="2060575"/>
            <a:ext cx="798513" cy="869950"/>
            <a:chOff x="2936" y="2312"/>
            <a:chExt cx="865" cy="1153"/>
          </a:xfrm>
        </p:grpSpPr>
        <p:grpSp>
          <p:nvGrpSpPr>
            <p:cNvPr id="17" name="Group 202"/>
            <p:cNvGrpSpPr>
              <a:grpSpLocks/>
            </p:cNvGrpSpPr>
            <p:nvPr/>
          </p:nvGrpSpPr>
          <p:grpSpPr bwMode="auto">
            <a:xfrm>
              <a:off x="2936" y="3120"/>
              <a:ext cx="792" cy="345"/>
              <a:chOff x="2936" y="3120"/>
              <a:chExt cx="792" cy="345"/>
            </a:xfrm>
          </p:grpSpPr>
          <p:sp>
            <p:nvSpPr>
              <p:cNvPr id="406731" name="Freeform 203"/>
              <p:cNvSpPr>
                <a:spLocks/>
              </p:cNvSpPr>
              <p:nvPr/>
            </p:nvSpPr>
            <p:spPr bwMode="auto">
              <a:xfrm>
                <a:off x="2936" y="3120"/>
                <a:ext cx="792" cy="345"/>
              </a:xfrm>
              <a:custGeom>
                <a:avLst/>
                <a:gdLst/>
                <a:ahLst/>
                <a:cxnLst>
                  <a:cxn ang="0">
                    <a:pos x="0" y="0"/>
                  </a:cxn>
                  <a:cxn ang="0">
                    <a:pos x="0" y="344"/>
                  </a:cxn>
                  <a:cxn ang="0">
                    <a:pos x="392" y="344"/>
                  </a:cxn>
                  <a:cxn ang="0">
                    <a:pos x="791" y="344"/>
                  </a:cxn>
                  <a:cxn ang="0">
                    <a:pos x="791" y="0"/>
                  </a:cxn>
                  <a:cxn ang="0">
                    <a:pos x="557" y="0"/>
                  </a:cxn>
                  <a:cxn ang="0">
                    <a:pos x="537" y="4"/>
                  </a:cxn>
                  <a:cxn ang="0">
                    <a:pos x="525" y="8"/>
                  </a:cxn>
                  <a:cxn ang="0">
                    <a:pos x="517" y="16"/>
                  </a:cxn>
                  <a:cxn ang="0">
                    <a:pos x="505" y="24"/>
                  </a:cxn>
                  <a:cxn ang="0">
                    <a:pos x="501" y="37"/>
                  </a:cxn>
                  <a:cxn ang="0">
                    <a:pos x="493" y="49"/>
                  </a:cxn>
                  <a:cxn ang="0">
                    <a:pos x="489" y="61"/>
                  </a:cxn>
                  <a:cxn ang="0">
                    <a:pos x="283" y="61"/>
                  </a:cxn>
                  <a:cxn ang="0">
                    <a:pos x="279" y="49"/>
                  </a:cxn>
                  <a:cxn ang="0">
                    <a:pos x="275" y="32"/>
                  </a:cxn>
                  <a:cxn ang="0">
                    <a:pos x="266" y="24"/>
                  </a:cxn>
                  <a:cxn ang="0">
                    <a:pos x="258" y="16"/>
                  </a:cxn>
                  <a:cxn ang="0">
                    <a:pos x="246" y="8"/>
                  </a:cxn>
                  <a:cxn ang="0">
                    <a:pos x="238" y="0"/>
                  </a:cxn>
                  <a:cxn ang="0">
                    <a:pos x="0" y="0"/>
                  </a:cxn>
                </a:cxnLst>
                <a:rect l="0" t="0" r="r" b="b"/>
                <a:pathLst>
                  <a:path w="792" h="345">
                    <a:moveTo>
                      <a:pt x="0" y="0"/>
                    </a:moveTo>
                    <a:lnTo>
                      <a:pt x="0" y="344"/>
                    </a:lnTo>
                    <a:lnTo>
                      <a:pt x="392" y="344"/>
                    </a:lnTo>
                    <a:lnTo>
                      <a:pt x="791" y="344"/>
                    </a:lnTo>
                    <a:lnTo>
                      <a:pt x="791" y="0"/>
                    </a:lnTo>
                    <a:lnTo>
                      <a:pt x="557" y="0"/>
                    </a:lnTo>
                    <a:lnTo>
                      <a:pt x="537" y="4"/>
                    </a:lnTo>
                    <a:lnTo>
                      <a:pt x="525" y="8"/>
                    </a:lnTo>
                    <a:lnTo>
                      <a:pt x="517" y="16"/>
                    </a:lnTo>
                    <a:lnTo>
                      <a:pt x="505" y="24"/>
                    </a:lnTo>
                    <a:lnTo>
                      <a:pt x="501" y="37"/>
                    </a:lnTo>
                    <a:lnTo>
                      <a:pt x="493" y="49"/>
                    </a:lnTo>
                    <a:lnTo>
                      <a:pt x="489" y="61"/>
                    </a:lnTo>
                    <a:lnTo>
                      <a:pt x="283" y="61"/>
                    </a:lnTo>
                    <a:lnTo>
                      <a:pt x="279" y="49"/>
                    </a:lnTo>
                    <a:lnTo>
                      <a:pt x="275" y="32"/>
                    </a:lnTo>
                    <a:lnTo>
                      <a:pt x="266" y="24"/>
                    </a:lnTo>
                    <a:lnTo>
                      <a:pt x="258" y="16"/>
                    </a:lnTo>
                    <a:lnTo>
                      <a:pt x="246" y="8"/>
                    </a:lnTo>
                    <a:lnTo>
                      <a:pt x="238" y="0"/>
                    </a:lnTo>
                    <a:lnTo>
                      <a:pt x="0"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732" name="Freeform 204"/>
              <p:cNvSpPr>
                <a:spLocks/>
              </p:cNvSpPr>
              <p:nvPr/>
            </p:nvSpPr>
            <p:spPr bwMode="auto">
              <a:xfrm>
                <a:off x="2956" y="3181"/>
                <a:ext cx="744" cy="284"/>
              </a:xfrm>
              <a:custGeom>
                <a:avLst/>
                <a:gdLst/>
                <a:ahLst/>
                <a:cxnLst>
                  <a:cxn ang="0">
                    <a:pos x="0" y="283"/>
                  </a:cxn>
                  <a:cxn ang="0">
                    <a:pos x="170" y="25"/>
                  </a:cxn>
                  <a:cxn ang="0">
                    <a:pos x="178" y="17"/>
                  </a:cxn>
                  <a:cxn ang="0">
                    <a:pos x="190" y="8"/>
                  </a:cxn>
                  <a:cxn ang="0">
                    <a:pos x="202" y="4"/>
                  </a:cxn>
                  <a:cxn ang="0">
                    <a:pos x="214" y="0"/>
                  </a:cxn>
                  <a:cxn ang="0">
                    <a:pos x="226" y="0"/>
                  </a:cxn>
                  <a:cxn ang="0">
                    <a:pos x="469" y="0"/>
                  </a:cxn>
                  <a:cxn ang="0">
                    <a:pos x="497" y="0"/>
                  </a:cxn>
                  <a:cxn ang="0">
                    <a:pos x="509" y="0"/>
                  </a:cxn>
                  <a:cxn ang="0">
                    <a:pos x="525" y="0"/>
                  </a:cxn>
                  <a:cxn ang="0">
                    <a:pos x="533" y="4"/>
                  </a:cxn>
                  <a:cxn ang="0">
                    <a:pos x="545" y="12"/>
                  </a:cxn>
                  <a:cxn ang="0">
                    <a:pos x="553" y="21"/>
                  </a:cxn>
                  <a:cxn ang="0">
                    <a:pos x="743" y="283"/>
                  </a:cxn>
                </a:cxnLst>
                <a:rect l="0" t="0" r="r" b="b"/>
                <a:pathLst>
                  <a:path w="744" h="284">
                    <a:moveTo>
                      <a:pt x="0" y="283"/>
                    </a:moveTo>
                    <a:lnTo>
                      <a:pt x="170" y="25"/>
                    </a:lnTo>
                    <a:lnTo>
                      <a:pt x="178" y="17"/>
                    </a:lnTo>
                    <a:lnTo>
                      <a:pt x="190" y="8"/>
                    </a:lnTo>
                    <a:lnTo>
                      <a:pt x="202" y="4"/>
                    </a:lnTo>
                    <a:lnTo>
                      <a:pt x="214" y="0"/>
                    </a:lnTo>
                    <a:lnTo>
                      <a:pt x="226" y="0"/>
                    </a:lnTo>
                    <a:lnTo>
                      <a:pt x="469" y="0"/>
                    </a:lnTo>
                    <a:lnTo>
                      <a:pt x="497" y="0"/>
                    </a:lnTo>
                    <a:lnTo>
                      <a:pt x="509" y="0"/>
                    </a:lnTo>
                    <a:lnTo>
                      <a:pt x="525" y="0"/>
                    </a:lnTo>
                    <a:lnTo>
                      <a:pt x="533" y="4"/>
                    </a:lnTo>
                    <a:lnTo>
                      <a:pt x="545" y="12"/>
                    </a:lnTo>
                    <a:lnTo>
                      <a:pt x="553" y="21"/>
                    </a:lnTo>
                    <a:lnTo>
                      <a:pt x="743" y="283"/>
                    </a:lnTo>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6733" name="Freeform 205"/>
            <p:cNvSpPr>
              <a:spLocks/>
            </p:cNvSpPr>
            <p:nvPr/>
          </p:nvSpPr>
          <p:spPr bwMode="auto">
            <a:xfrm>
              <a:off x="2976" y="2890"/>
              <a:ext cx="716" cy="292"/>
            </a:xfrm>
            <a:custGeom>
              <a:avLst/>
              <a:gdLst/>
              <a:ahLst/>
              <a:cxnLst>
                <a:cxn ang="0">
                  <a:pos x="517" y="230"/>
                </a:cxn>
                <a:cxn ang="0">
                  <a:pos x="497" y="234"/>
                </a:cxn>
                <a:cxn ang="0">
                  <a:pos x="485" y="238"/>
                </a:cxn>
                <a:cxn ang="0">
                  <a:pos x="477" y="246"/>
                </a:cxn>
                <a:cxn ang="0">
                  <a:pos x="465" y="254"/>
                </a:cxn>
                <a:cxn ang="0">
                  <a:pos x="461" y="267"/>
                </a:cxn>
                <a:cxn ang="0">
                  <a:pos x="453" y="279"/>
                </a:cxn>
                <a:cxn ang="0">
                  <a:pos x="449" y="291"/>
                </a:cxn>
                <a:cxn ang="0">
                  <a:pos x="243" y="291"/>
                </a:cxn>
                <a:cxn ang="0">
                  <a:pos x="239" y="279"/>
                </a:cxn>
                <a:cxn ang="0">
                  <a:pos x="235" y="262"/>
                </a:cxn>
                <a:cxn ang="0">
                  <a:pos x="226" y="254"/>
                </a:cxn>
                <a:cxn ang="0">
                  <a:pos x="218" y="246"/>
                </a:cxn>
                <a:cxn ang="0">
                  <a:pos x="206" y="238"/>
                </a:cxn>
                <a:cxn ang="0">
                  <a:pos x="202" y="234"/>
                </a:cxn>
                <a:cxn ang="0">
                  <a:pos x="194" y="230"/>
                </a:cxn>
                <a:cxn ang="0">
                  <a:pos x="0" y="230"/>
                </a:cxn>
                <a:cxn ang="0">
                  <a:pos x="0" y="0"/>
                </a:cxn>
                <a:cxn ang="0">
                  <a:pos x="715" y="0"/>
                </a:cxn>
                <a:cxn ang="0">
                  <a:pos x="715" y="230"/>
                </a:cxn>
                <a:cxn ang="0">
                  <a:pos x="517" y="230"/>
                </a:cxn>
              </a:cxnLst>
              <a:rect l="0" t="0" r="r" b="b"/>
              <a:pathLst>
                <a:path w="716" h="292">
                  <a:moveTo>
                    <a:pt x="517" y="230"/>
                  </a:moveTo>
                  <a:lnTo>
                    <a:pt x="497" y="234"/>
                  </a:lnTo>
                  <a:lnTo>
                    <a:pt x="485" y="238"/>
                  </a:lnTo>
                  <a:lnTo>
                    <a:pt x="477" y="246"/>
                  </a:lnTo>
                  <a:lnTo>
                    <a:pt x="465" y="254"/>
                  </a:lnTo>
                  <a:lnTo>
                    <a:pt x="461" y="267"/>
                  </a:lnTo>
                  <a:lnTo>
                    <a:pt x="453" y="279"/>
                  </a:lnTo>
                  <a:lnTo>
                    <a:pt x="449" y="291"/>
                  </a:lnTo>
                  <a:lnTo>
                    <a:pt x="243" y="291"/>
                  </a:lnTo>
                  <a:lnTo>
                    <a:pt x="239" y="279"/>
                  </a:lnTo>
                  <a:lnTo>
                    <a:pt x="235" y="262"/>
                  </a:lnTo>
                  <a:lnTo>
                    <a:pt x="226" y="254"/>
                  </a:lnTo>
                  <a:lnTo>
                    <a:pt x="218" y="246"/>
                  </a:lnTo>
                  <a:lnTo>
                    <a:pt x="206" y="238"/>
                  </a:lnTo>
                  <a:lnTo>
                    <a:pt x="202" y="234"/>
                  </a:lnTo>
                  <a:lnTo>
                    <a:pt x="194" y="230"/>
                  </a:lnTo>
                  <a:lnTo>
                    <a:pt x="0" y="230"/>
                  </a:lnTo>
                  <a:lnTo>
                    <a:pt x="0" y="0"/>
                  </a:lnTo>
                  <a:lnTo>
                    <a:pt x="715" y="0"/>
                  </a:lnTo>
                  <a:lnTo>
                    <a:pt x="715" y="230"/>
                  </a:lnTo>
                  <a:lnTo>
                    <a:pt x="517" y="23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34" name="Freeform 206"/>
            <p:cNvSpPr>
              <a:spLocks/>
            </p:cNvSpPr>
            <p:nvPr/>
          </p:nvSpPr>
          <p:spPr bwMode="auto">
            <a:xfrm>
              <a:off x="2976" y="2640"/>
              <a:ext cx="825" cy="251"/>
            </a:xfrm>
            <a:custGeom>
              <a:avLst/>
              <a:gdLst/>
              <a:ahLst/>
              <a:cxnLst>
                <a:cxn ang="0">
                  <a:pos x="126" y="0"/>
                </a:cxn>
                <a:cxn ang="0">
                  <a:pos x="824" y="0"/>
                </a:cxn>
                <a:cxn ang="0">
                  <a:pos x="715" y="250"/>
                </a:cxn>
                <a:cxn ang="0">
                  <a:pos x="0" y="250"/>
                </a:cxn>
                <a:cxn ang="0">
                  <a:pos x="126" y="0"/>
                </a:cxn>
              </a:cxnLst>
              <a:rect l="0" t="0" r="r" b="b"/>
              <a:pathLst>
                <a:path w="825" h="251">
                  <a:moveTo>
                    <a:pt x="126" y="0"/>
                  </a:moveTo>
                  <a:lnTo>
                    <a:pt x="824" y="0"/>
                  </a:lnTo>
                  <a:lnTo>
                    <a:pt x="715" y="250"/>
                  </a:lnTo>
                  <a:lnTo>
                    <a:pt x="0" y="250"/>
                  </a:lnTo>
                  <a:lnTo>
                    <a:pt x="126"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35" name="Freeform 207"/>
            <p:cNvSpPr>
              <a:spLocks/>
            </p:cNvSpPr>
            <p:nvPr/>
          </p:nvSpPr>
          <p:spPr bwMode="auto">
            <a:xfrm>
              <a:off x="3102" y="2312"/>
              <a:ext cx="699" cy="329"/>
            </a:xfrm>
            <a:custGeom>
              <a:avLst/>
              <a:gdLst/>
              <a:ahLst/>
              <a:cxnLst>
                <a:cxn ang="0">
                  <a:pos x="0" y="0"/>
                </a:cxn>
                <a:cxn ang="0">
                  <a:pos x="698" y="0"/>
                </a:cxn>
                <a:cxn ang="0">
                  <a:pos x="698" y="328"/>
                </a:cxn>
                <a:cxn ang="0">
                  <a:pos x="0" y="328"/>
                </a:cxn>
                <a:cxn ang="0">
                  <a:pos x="0" y="0"/>
                </a:cxn>
              </a:cxnLst>
              <a:rect l="0" t="0" r="r" b="b"/>
              <a:pathLst>
                <a:path w="699" h="329">
                  <a:moveTo>
                    <a:pt x="0" y="0"/>
                  </a:moveTo>
                  <a:lnTo>
                    <a:pt x="698" y="0"/>
                  </a:lnTo>
                  <a:lnTo>
                    <a:pt x="698" y="328"/>
                  </a:lnTo>
                  <a:lnTo>
                    <a:pt x="0" y="328"/>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36" name="Freeform 208"/>
            <p:cNvSpPr>
              <a:spLocks/>
            </p:cNvSpPr>
            <p:nvPr/>
          </p:nvSpPr>
          <p:spPr bwMode="auto">
            <a:xfrm>
              <a:off x="3602" y="2382"/>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37" name="Freeform 209"/>
            <p:cNvSpPr>
              <a:spLocks/>
            </p:cNvSpPr>
            <p:nvPr/>
          </p:nvSpPr>
          <p:spPr bwMode="auto">
            <a:xfrm>
              <a:off x="3602" y="2402"/>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38" name="Freeform 210"/>
            <p:cNvSpPr>
              <a:spLocks/>
            </p:cNvSpPr>
            <p:nvPr/>
          </p:nvSpPr>
          <p:spPr bwMode="auto">
            <a:xfrm>
              <a:off x="3190" y="2480"/>
              <a:ext cx="139" cy="1"/>
            </a:xfrm>
            <a:custGeom>
              <a:avLst/>
              <a:gdLst/>
              <a:ahLst/>
              <a:cxnLst>
                <a:cxn ang="0">
                  <a:pos x="0" y="0"/>
                </a:cxn>
                <a:cxn ang="0">
                  <a:pos x="138" y="0"/>
                </a:cxn>
              </a:cxnLst>
              <a:rect l="0" t="0" r="r" b="b"/>
              <a:pathLst>
                <a:path w="139" h="1">
                  <a:moveTo>
                    <a:pt x="0" y="0"/>
                  </a:moveTo>
                  <a:lnTo>
                    <a:pt x="1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39" name="Freeform 211"/>
            <p:cNvSpPr>
              <a:spLocks/>
            </p:cNvSpPr>
            <p:nvPr/>
          </p:nvSpPr>
          <p:spPr bwMode="auto">
            <a:xfrm>
              <a:off x="3186" y="2496"/>
              <a:ext cx="139" cy="1"/>
            </a:xfrm>
            <a:custGeom>
              <a:avLst/>
              <a:gdLst/>
              <a:ahLst/>
              <a:cxnLst>
                <a:cxn ang="0">
                  <a:pos x="0" y="0"/>
                </a:cxn>
                <a:cxn ang="0">
                  <a:pos x="138" y="0"/>
                </a:cxn>
              </a:cxnLst>
              <a:rect l="0" t="0" r="r" b="b"/>
              <a:pathLst>
                <a:path w="139" h="1">
                  <a:moveTo>
                    <a:pt x="0" y="0"/>
                  </a:moveTo>
                  <a:lnTo>
                    <a:pt x="1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0" name="Freeform 212"/>
            <p:cNvSpPr>
              <a:spLocks/>
            </p:cNvSpPr>
            <p:nvPr/>
          </p:nvSpPr>
          <p:spPr bwMode="auto">
            <a:xfrm>
              <a:off x="3190" y="2525"/>
              <a:ext cx="167" cy="1"/>
            </a:xfrm>
            <a:custGeom>
              <a:avLst/>
              <a:gdLst/>
              <a:ahLst/>
              <a:cxnLst>
                <a:cxn ang="0">
                  <a:pos x="0" y="0"/>
                </a:cxn>
                <a:cxn ang="0">
                  <a:pos x="166" y="0"/>
                </a:cxn>
              </a:cxnLst>
              <a:rect l="0" t="0" r="r" b="b"/>
              <a:pathLst>
                <a:path w="167" h="1">
                  <a:moveTo>
                    <a:pt x="0" y="0"/>
                  </a:moveTo>
                  <a:lnTo>
                    <a:pt x="16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1" name="Freeform 213"/>
            <p:cNvSpPr>
              <a:spLocks/>
            </p:cNvSpPr>
            <p:nvPr/>
          </p:nvSpPr>
          <p:spPr bwMode="auto">
            <a:xfrm>
              <a:off x="3186" y="2542"/>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2" name="Freeform 214"/>
            <p:cNvSpPr>
              <a:spLocks/>
            </p:cNvSpPr>
            <p:nvPr/>
          </p:nvSpPr>
          <p:spPr bwMode="auto">
            <a:xfrm>
              <a:off x="3190" y="2570"/>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3" name="Freeform 215"/>
            <p:cNvSpPr>
              <a:spLocks/>
            </p:cNvSpPr>
            <p:nvPr/>
          </p:nvSpPr>
          <p:spPr bwMode="auto">
            <a:xfrm>
              <a:off x="3186" y="2587"/>
              <a:ext cx="175" cy="1"/>
            </a:xfrm>
            <a:custGeom>
              <a:avLst/>
              <a:gdLst/>
              <a:ahLst/>
              <a:cxnLst>
                <a:cxn ang="0">
                  <a:pos x="0" y="0"/>
                </a:cxn>
                <a:cxn ang="0">
                  <a:pos x="174" y="0"/>
                </a:cxn>
              </a:cxnLst>
              <a:rect l="0" t="0" r="r" b="b"/>
              <a:pathLst>
                <a:path w="175" h="1">
                  <a:moveTo>
                    <a:pt x="0" y="0"/>
                  </a:moveTo>
                  <a:lnTo>
                    <a:pt x="1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4" name="Freeform 216"/>
            <p:cNvSpPr>
              <a:spLocks/>
            </p:cNvSpPr>
            <p:nvPr/>
          </p:nvSpPr>
          <p:spPr bwMode="auto">
            <a:xfrm>
              <a:off x="3190" y="2619"/>
              <a:ext cx="147" cy="1"/>
            </a:xfrm>
            <a:custGeom>
              <a:avLst/>
              <a:gdLst/>
              <a:ahLst/>
              <a:cxnLst>
                <a:cxn ang="0">
                  <a:pos x="0" y="0"/>
                </a:cxn>
                <a:cxn ang="0">
                  <a:pos x="146" y="0"/>
                </a:cxn>
              </a:cxnLst>
              <a:rect l="0" t="0" r="r" b="b"/>
              <a:pathLst>
                <a:path w="147" h="1">
                  <a:moveTo>
                    <a:pt x="0" y="0"/>
                  </a:moveTo>
                  <a:lnTo>
                    <a:pt x="14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5" name="Freeform 217"/>
            <p:cNvSpPr>
              <a:spLocks/>
            </p:cNvSpPr>
            <p:nvPr/>
          </p:nvSpPr>
          <p:spPr bwMode="auto">
            <a:xfrm>
              <a:off x="3166" y="2677"/>
              <a:ext cx="134" cy="1"/>
            </a:xfrm>
            <a:custGeom>
              <a:avLst/>
              <a:gdLst/>
              <a:ahLst/>
              <a:cxnLst>
                <a:cxn ang="0">
                  <a:pos x="0" y="0"/>
                </a:cxn>
                <a:cxn ang="0">
                  <a:pos x="133" y="0"/>
                </a:cxn>
              </a:cxnLst>
              <a:rect l="0" t="0" r="r" b="b"/>
              <a:pathLst>
                <a:path w="134" h="1">
                  <a:moveTo>
                    <a:pt x="0" y="0"/>
                  </a:moveTo>
                  <a:lnTo>
                    <a:pt x="1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6" name="Freeform 218"/>
            <p:cNvSpPr>
              <a:spLocks/>
            </p:cNvSpPr>
            <p:nvPr/>
          </p:nvSpPr>
          <p:spPr bwMode="auto">
            <a:xfrm>
              <a:off x="3166" y="2693"/>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7" name="Freeform 219"/>
            <p:cNvSpPr>
              <a:spLocks/>
            </p:cNvSpPr>
            <p:nvPr/>
          </p:nvSpPr>
          <p:spPr bwMode="auto">
            <a:xfrm>
              <a:off x="3142" y="2726"/>
              <a:ext cx="538" cy="1"/>
            </a:xfrm>
            <a:custGeom>
              <a:avLst/>
              <a:gdLst/>
              <a:ahLst/>
              <a:cxnLst>
                <a:cxn ang="0">
                  <a:pos x="0" y="0"/>
                </a:cxn>
                <a:cxn ang="0">
                  <a:pos x="537" y="0"/>
                </a:cxn>
              </a:cxnLst>
              <a:rect l="0" t="0" r="r" b="b"/>
              <a:pathLst>
                <a:path w="538" h="1">
                  <a:moveTo>
                    <a:pt x="0" y="0"/>
                  </a:moveTo>
                  <a:lnTo>
                    <a:pt x="53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8" name="Freeform 220"/>
            <p:cNvSpPr>
              <a:spLocks/>
            </p:cNvSpPr>
            <p:nvPr/>
          </p:nvSpPr>
          <p:spPr bwMode="auto">
            <a:xfrm>
              <a:off x="3138" y="2742"/>
              <a:ext cx="534" cy="1"/>
            </a:xfrm>
            <a:custGeom>
              <a:avLst/>
              <a:gdLst/>
              <a:ahLst/>
              <a:cxnLst>
                <a:cxn ang="0">
                  <a:pos x="0" y="0"/>
                </a:cxn>
                <a:cxn ang="0">
                  <a:pos x="533" y="0"/>
                </a:cxn>
              </a:cxnLst>
              <a:rect l="0" t="0" r="r" b="b"/>
              <a:pathLst>
                <a:path w="534" h="1">
                  <a:moveTo>
                    <a:pt x="0" y="0"/>
                  </a:moveTo>
                  <a:lnTo>
                    <a:pt x="5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49" name="Freeform 221"/>
            <p:cNvSpPr>
              <a:spLocks/>
            </p:cNvSpPr>
            <p:nvPr/>
          </p:nvSpPr>
          <p:spPr bwMode="auto">
            <a:xfrm>
              <a:off x="3118" y="2775"/>
              <a:ext cx="473" cy="1"/>
            </a:xfrm>
            <a:custGeom>
              <a:avLst/>
              <a:gdLst/>
              <a:ahLst/>
              <a:cxnLst>
                <a:cxn ang="0">
                  <a:pos x="0" y="0"/>
                </a:cxn>
                <a:cxn ang="0">
                  <a:pos x="472" y="0"/>
                </a:cxn>
              </a:cxnLst>
              <a:rect l="0" t="0" r="r" b="b"/>
              <a:pathLst>
                <a:path w="473" h="1">
                  <a:moveTo>
                    <a:pt x="0" y="0"/>
                  </a:moveTo>
                  <a:lnTo>
                    <a:pt x="47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0" name="Freeform 222"/>
            <p:cNvSpPr>
              <a:spLocks/>
            </p:cNvSpPr>
            <p:nvPr/>
          </p:nvSpPr>
          <p:spPr bwMode="auto">
            <a:xfrm>
              <a:off x="3110" y="2792"/>
              <a:ext cx="477" cy="1"/>
            </a:xfrm>
            <a:custGeom>
              <a:avLst/>
              <a:gdLst/>
              <a:ahLst/>
              <a:cxnLst>
                <a:cxn ang="0">
                  <a:pos x="0" y="0"/>
                </a:cxn>
                <a:cxn ang="0">
                  <a:pos x="476" y="0"/>
                </a:cxn>
              </a:cxnLst>
              <a:rect l="0" t="0" r="r" b="b"/>
              <a:pathLst>
                <a:path w="477" h="1">
                  <a:moveTo>
                    <a:pt x="0" y="0"/>
                  </a:moveTo>
                  <a:lnTo>
                    <a:pt x="4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1" name="Freeform 223"/>
            <p:cNvSpPr>
              <a:spLocks/>
            </p:cNvSpPr>
            <p:nvPr/>
          </p:nvSpPr>
          <p:spPr bwMode="auto">
            <a:xfrm>
              <a:off x="3093" y="2829"/>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2" name="Freeform 224"/>
            <p:cNvSpPr>
              <a:spLocks/>
            </p:cNvSpPr>
            <p:nvPr/>
          </p:nvSpPr>
          <p:spPr bwMode="auto">
            <a:xfrm>
              <a:off x="3085" y="2849"/>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3" name="Freeform 225"/>
            <p:cNvSpPr>
              <a:spLocks/>
            </p:cNvSpPr>
            <p:nvPr/>
          </p:nvSpPr>
          <p:spPr bwMode="auto">
            <a:xfrm>
              <a:off x="3057" y="2919"/>
              <a:ext cx="538" cy="1"/>
            </a:xfrm>
            <a:custGeom>
              <a:avLst/>
              <a:gdLst/>
              <a:ahLst/>
              <a:cxnLst>
                <a:cxn ang="0">
                  <a:pos x="0" y="0"/>
                </a:cxn>
                <a:cxn ang="0">
                  <a:pos x="537" y="0"/>
                </a:cxn>
              </a:cxnLst>
              <a:rect l="0" t="0" r="r" b="b"/>
              <a:pathLst>
                <a:path w="538" h="1">
                  <a:moveTo>
                    <a:pt x="0" y="0"/>
                  </a:moveTo>
                  <a:lnTo>
                    <a:pt x="53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4" name="Freeform 226"/>
            <p:cNvSpPr>
              <a:spLocks/>
            </p:cNvSpPr>
            <p:nvPr/>
          </p:nvSpPr>
          <p:spPr bwMode="auto">
            <a:xfrm>
              <a:off x="3069" y="2947"/>
              <a:ext cx="534" cy="1"/>
            </a:xfrm>
            <a:custGeom>
              <a:avLst/>
              <a:gdLst/>
              <a:ahLst/>
              <a:cxnLst>
                <a:cxn ang="0">
                  <a:pos x="0" y="0"/>
                </a:cxn>
                <a:cxn ang="0">
                  <a:pos x="533" y="0"/>
                </a:cxn>
              </a:cxnLst>
              <a:rect l="0" t="0" r="r" b="b"/>
              <a:pathLst>
                <a:path w="534" h="1">
                  <a:moveTo>
                    <a:pt x="0" y="0"/>
                  </a:moveTo>
                  <a:lnTo>
                    <a:pt x="5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5" name="Freeform 227"/>
            <p:cNvSpPr>
              <a:spLocks/>
            </p:cNvSpPr>
            <p:nvPr/>
          </p:nvSpPr>
          <p:spPr bwMode="auto">
            <a:xfrm>
              <a:off x="3061" y="2968"/>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6" name="Freeform 228"/>
            <p:cNvSpPr>
              <a:spLocks/>
            </p:cNvSpPr>
            <p:nvPr/>
          </p:nvSpPr>
          <p:spPr bwMode="auto">
            <a:xfrm>
              <a:off x="3065" y="3001"/>
              <a:ext cx="377" cy="1"/>
            </a:xfrm>
            <a:custGeom>
              <a:avLst/>
              <a:gdLst/>
              <a:ahLst/>
              <a:cxnLst>
                <a:cxn ang="0">
                  <a:pos x="0" y="0"/>
                </a:cxn>
                <a:cxn ang="0">
                  <a:pos x="376" y="0"/>
                </a:cxn>
              </a:cxnLst>
              <a:rect l="0" t="0" r="r" b="b"/>
              <a:pathLst>
                <a:path w="377" h="1">
                  <a:moveTo>
                    <a:pt x="0" y="0"/>
                  </a:moveTo>
                  <a:lnTo>
                    <a:pt x="3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7" name="Freeform 229"/>
            <p:cNvSpPr>
              <a:spLocks/>
            </p:cNvSpPr>
            <p:nvPr/>
          </p:nvSpPr>
          <p:spPr bwMode="auto">
            <a:xfrm>
              <a:off x="3061" y="3021"/>
              <a:ext cx="377" cy="1"/>
            </a:xfrm>
            <a:custGeom>
              <a:avLst/>
              <a:gdLst/>
              <a:ahLst/>
              <a:cxnLst>
                <a:cxn ang="0">
                  <a:pos x="0" y="0"/>
                </a:cxn>
                <a:cxn ang="0">
                  <a:pos x="376" y="0"/>
                </a:cxn>
              </a:cxnLst>
              <a:rect l="0" t="0" r="r" b="b"/>
              <a:pathLst>
                <a:path w="377" h="1">
                  <a:moveTo>
                    <a:pt x="0" y="0"/>
                  </a:moveTo>
                  <a:lnTo>
                    <a:pt x="3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8" name="Freeform 230"/>
            <p:cNvSpPr>
              <a:spLocks/>
            </p:cNvSpPr>
            <p:nvPr/>
          </p:nvSpPr>
          <p:spPr bwMode="auto">
            <a:xfrm>
              <a:off x="3368" y="3050"/>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59" name="Freeform 231"/>
            <p:cNvSpPr>
              <a:spLocks/>
            </p:cNvSpPr>
            <p:nvPr/>
          </p:nvSpPr>
          <p:spPr bwMode="auto">
            <a:xfrm>
              <a:off x="3364" y="3070"/>
              <a:ext cx="175" cy="1"/>
            </a:xfrm>
            <a:custGeom>
              <a:avLst/>
              <a:gdLst/>
              <a:ahLst/>
              <a:cxnLst>
                <a:cxn ang="0">
                  <a:pos x="0" y="0"/>
                </a:cxn>
                <a:cxn ang="0">
                  <a:pos x="174" y="0"/>
                </a:cxn>
              </a:cxnLst>
              <a:rect l="0" t="0" r="r" b="b"/>
              <a:pathLst>
                <a:path w="175" h="1">
                  <a:moveTo>
                    <a:pt x="0" y="0"/>
                  </a:moveTo>
                  <a:lnTo>
                    <a:pt x="1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60" name="Freeform 232"/>
            <p:cNvSpPr>
              <a:spLocks/>
            </p:cNvSpPr>
            <p:nvPr/>
          </p:nvSpPr>
          <p:spPr bwMode="auto">
            <a:xfrm>
              <a:off x="3360" y="3095"/>
              <a:ext cx="45" cy="58"/>
            </a:xfrm>
            <a:custGeom>
              <a:avLst/>
              <a:gdLst/>
              <a:ahLst/>
              <a:cxnLst>
                <a:cxn ang="0">
                  <a:pos x="16" y="0"/>
                </a:cxn>
                <a:cxn ang="0">
                  <a:pos x="16" y="8"/>
                </a:cxn>
                <a:cxn ang="0">
                  <a:pos x="16" y="21"/>
                </a:cxn>
                <a:cxn ang="0">
                  <a:pos x="8" y="41"/>
                </a:cxn>
                <a:cxn ang="0">
                  <a:pos x="0" y="57"/>
                </a:cxn>
                <a:cxn ang="0">
                  <a:pos x="36" y="45"/>
                </a:cxn>
                <a:cxn ang="0">
                  <a:pos x="44" y="8"/>
                </a:cxn>
                <a:cxn ang="0">
                  <a:pos x="32" y="25"/>
                </a:cxn>
              </a:cxnLst>
              <a:rect l="0" t="0" r="r" b="b"/>
              <a:pathLst>
                <a:path w="45" h="58">
                  <a:moveTo>
                    <a:pt x="16" y="0"/>
                  </a:moveTo>
                  <a:lnTo>
                    <a:pt x="16" y="8"/>
                  </a:lnTo>
                  <a:lnTo>
                    <a:pt x="16" y="21"/>
                  </a:lnTo>
                  <a:lnTo>
                    <a:pt x="8" y="41"/>
                  </a:lnTo>
                  <a:lnTo>
                    <a:pt x="0" y="57"/>
                  </a:lnTo>
                  <a:lnTo>
                    <a:pt x="36" y="45"/>
                  </a:lnTo>
                  <a:lnTo>
                    <a:pt x="44" y="8"/>
                  </a:lnTo>
                  <a:lnTo>
                    <a:pt x="32" y="2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61" name="Freeform 233"/>
            <p:cNvSpPr>
              <a:spLocks/>
            </p:cNvSpPr>
            <p:nvPr/>
          </p:nvSpPr>
          <p:spPr bwMode="auto">
            <a:xfrm>
              <a:off x="3404" y="3103"/>
              <a:ext cx="159" cy="34"/>
            </a:xfrm>
            <a:custGeom>
              <a:avLst/>
              <a:gdLst/>
              <a:ahLst/>
              <a:cxnLst>
                <a:cxn ang="0">
                  <a:pos x="0" y="33"/>
                </a:cxn>
                <a:cxn ang="0">
                  <a:pos x="21" y="13"/>
                </a:cxn>
                <a:cxn ang="0">
                  <a:pos x="29" y="33"/>
                </a:cxn>
                <a:cxn ang="0">
                  <a:pos x="41" y="17"/>
                </a:cxn>
                <a:cxn ang="0">
                  <a:pos x="57" y="13"/>
                </a:cxn>
                <a:cxn ang="0">
                  <a:pos x="85" y="13"/>
                </a:cxn>
                <a:cxn ang="0">
                  <a:pos x="93" y="13"/>
                </a:cxn>
                <a:cxn ang="0">
                  <a:pos x="158" y="0"/>
                </a:cxn>
              </a:cxnLst>
              <a:rect l="0" t="0" r="r" b="b"/>
              <a:pathLst>
                <a:path w="159" h="34">
                  <a:moveTo>
                    <a:pt x="0" y="33"/>
                  </a:moveTo>
                  <a:lnTo>
                    <a:pt x="21" y="13"/>
                  </a:lnTo>
                  <a:lnTo>
                    <a:pt x="29" y="33"/>
                  </a:lnTo>
                  <a:lnTo>
                    <a:pt x="41" y="17"/>
                  </a:lnTo>
                  <a:lnTo>
                    <a:pt x="57" y="13"/>
                  </a:lnTo>
                  <a:lnTo>
                    <a:pt x="85" y="13"/>
                  </a:lnTo>
                  <a:lnTo>
                    <a:pt x="93" y="13"/>
                  </a:lnTo>
                  <a:lnTo>
                    <a:pt x="158" y="0"/>
                  </a:lnTo>
                </a:path>
              </a:pathLst>
            </a:custGeom>
            <a:noFill/>
            <a:ln w="3175" cap="flat">
              <a:solidFill>
                <a:srgbClr val="000000"/>
              </a:solidFill>
              <a:prstDash val="solid"/>
              <a:round/>
              <a:headEnd/>
              <a:tailEnd/>
            </a:ln>
            <a:effectLst/>
          </p:spPr>
          <p:txBody>
            <a:bodyPr anchor="ctr">
              <a:spAutoFit/>
            </a:bodyPr>
            <a:lstStyle/>
            <a:p>
              <a:endParaRPr lang="zh-CN" altLang="en-US"/>
            </a:p>
          </p:txBody>
        </p:sp>
      </p:grpSp>
      <p:grpSp>
        <p:nvGrpSpPr>
          <p:cNvPr id="18" name="Group 234"/>
          <p:cNvGrpSpPr>
            <a:grpSpLocks/>
          </p:cNvGrpSpPr>
          <p:nvPr/>
        </p:nvGrpSpPr>
        <p:grpSpPr bwMode="auto">
          <a:xfrm>
            <a:off x="3348038" y="3111500"/>
            <a:ext cx="725487" cy="1109663"/>
            <a:chOff x="2936" y="2312"/>
            <a:chExt cx="865" cy="1153"/>
          </a:xfrm>
        </p:grpSpPr>
        <p:sp>
          <p:nvSpPr>
            <p:cNvPr id="406763" name="Freeform 235"/>
            <p:cNvSpPr>
              <a:spLocks/>
            </p:cNvSpPr>
            <p:nvPr/>
          </p:nvSpPr>
          <p:spPr bwMode="auto">
            <a:xfrm>
              <a:off x="2969" y="2312"/>
              <a:ext cx="491" cy="286"/>
            </a:xfrm>
            <a:custGeom>
              <a:avLst/>
              <a:gdLst/>
              <a:ahLst/>
              <a:cxnLst>
                <a:cxn ang="0">
                  <a:pos x="490" y="122"/>
                </a:cxn>
                <a:cxn ang="0">
                  <a:pos x="241" y="81"/>
                </a:cxn>
                <a:cxn ang="0">
                  <a:pos x="208" y="261"/>
                </a:cxn>
                <a:cxn ang="0">
                  <a:pos x="112" y="220"/>
                </a:cxn>
                <a:cxn ang="0">
                  <a:pos x="89" y="277"/>
                </a:cxn>
                <a:cxn ang="0">
                  <a:pos x="30" y="285"/>
                </a:cxn>
                <a:cxn ang="0">
                  <a:pos x="0" y="61"/>
                </a:cxn>
                <a:cxn ang="0">
                  <a:pos x="468" y="0"/>
                </a:cxn>
                <a:cxn ang="0">
                  <a:pos x="482" y="118"/>
                </a:cxn>
                <a:cxn ang="0">
                  <a:pos x="490" y="122"/>
                </a:cxn>
              </a:cxnLst>
              <a:rect l="0" t="0" r="r" b="b"/>
              <a:pathLst>
                <a:path w="491" h="286">
                  <a:moveTo>
                    <a:pt x="490" y="122"/>
                  </a:moveTo>
                  <a:lnTo>
                    <a:pt x="241" y="81"/>
                  </a:lnTo>
                  <a:lnTo>
                    <a:pt x="208" y="261"/>
                  </a:lnTo>
                  <a:lnTo>
                    <a:pt x="112" y="220"/>
                  </a:lnTo>
                  <a:lnTo>
                    <a:pt x="89" y="277"/>
                  </a:lnTo>
                  <a:lnTo>
                    <a:pt x="30" y="285"/>
                  </a:lnTo>
                  <a:lnTo>
                    <a:pt x="0" y="61"/>
                  </a:lnTo>
                  <a:lnTo>
                    <a:pt x="468" y="0"/>
                  </a:lnTo>
                  <a:lnTo>
                    <a:pt x="482" y="118"/>
                  </a:lnTo>
                  <a:lnTo>
                    <a:pt x="490" y="122"/>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64" name="Oval 236"/>
            <p:cNvSpPr>
              <a:spLocks noChangeArrowheads="1"/>
            </p:cNvSpPr>
            <p:nvPr/>
          </p:nvSpPr>
          <p:spPr bwMode="auto">
            <a:xfrm>
              <a:off x="3262" y="2357"/>
              <a:ext cx="52" cy="57"/>
            </a:xfrm>
            <a:prstGeom prst="ellipse">
              <a:avLst/>
            </a:prstGeom>
            <a:noFill/>
            <a:ln w="3175">
              <a:solidFill>
                <a:srgbClr val="000000"/>
              </a:solidFill>
              <a:round/>
              <a:headEnd/>
              <a:tailEnd/>
            </a:ln>
            <a:effectLst/>
          </p:spPr>
          <p:txBody>
            <a:bodyPr wrap="none" anchor="ctr">
              <a:spAutoFit/>
            </a:bodyPr>
            <a:lstStyle/>
            <a:p>
              <a:endParaRPr lang="zh-CN" altLang="en-US"/>
            </a:p>
          </p:txBody>
        </p:sp>
        <p:sp>
          <p:nvSpPr>
            <p:cNvPr id="406765" name="Freeform 237"/>
            <p:cNvSpPr>
              <a:spLocks/>
            </p:cNvSpPr>
            <p:nvPr/>
          </p:nvSpPr>
          <p:spPr bwMode="auto">
            <a:xfrm>
              <a:off x="3177" y="2393"/>
              <a:ext cx="505" cy="315"/>
            </a:xfrm>
            <a:custGeom>
              <a:avLst/>
              <a:gdLst/>
              <a:ahLst/>
              <a:cxnLst>
                <a:cxn ang="0">
                  <a:pos x="452" y="314"/>
                </a:cxn>
                <a:cxn ang="0">
                  <a:pos x="504" y="86"/>
                </a:cxn>
                <a:cxn ang="0">
                  <a:pos x="386" y="66"/>
                </a:cxn>
                <a:cxn ang="0">
                  <a:pos x="267" y="37"/>
                </a:cxn>
                <a:cxn ang="0">
                  <a:pos x="152" y="17"/>
                </a:cxn>
                <a:cxn ang="0">
                  <a:pos x="33" y="0"/>
                </a:cxn>
                <a:cxn ang="0">
                  <a:pos x="0" y="180"/>
                </a:cxn>
                <a:cxn ang="0">
                  <a:pos x="185" y="257"/>
                </a:cxn>
                <a:cxn ang="0">
                  <a:pos x="263" y="220"/>
                </a:cxn>
                <a:cxn ang="0">
                  <a:pos x="282" y="273"/>
                </a:cxn>
                <a:cxn ang="0">
                  <a:pos x="452" y="314"/>
                </a:cxn>
              </a:cxnLst>
              <a:rect l="0" t="0" r="r" b="b"/>
              <a:pathLst>
                <a:path w="505" h="315">
                  <a:moveTo>
                    <a:pt x="452" y="314"/>
                  </a:moveTo>
                  <a:lnTo>
                    <a:pt x="504" y="86"/>
                  </a:lnTo>
                  <a:lnTo>
                    <a:pt x="386" y="66"/>
                  </a:lnTo>
                  <a:lnTo>
                    <a:pt x="267" y="37"/>
                  </a:lnTo>
                  <a:lnTo>
                    <a:pt x="152" y="17"/>
                  </a:lnTo>
                  <a:lnTo>
                    <a:pt x="33" y="0"/>
                  </a:lnTo>
                  <a:lnTo>
                    <a:pt x="0" y="180"/>
                  </a:lnTo>
                  <a:lnTo>
                    <a:pt x="185" y="257"/>
                  </a:lnTo>
                  <a:lnTo>
                    <a:pt x="263" y="220"/>
                  </a:lnTo>
                  <a:lnTo>
                    <a:pt x="282" y="273"/>
                  </a:lnTo>
                  <a:lnTo>
                    <a:pt x="452" y="31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66" name="Freeform 238"/>
            <p:cNvSpPr>
              <a:spLocks/>
            </p:cNvSpPr>
            <p:nvPr/>
          </p:nvSpPr>
          <p:spPr bwMode="auto">
            <a:xfrm>
              <a:off x="2984" y="2532"/>
              <a:ext cx="379" cy="257"/>
            </a:xfrm>
            <a:custGeom>
              <a:avLst/>
              <a:gdLst/>
              <a:ahLst/>
              <a:cxnLst>
                <a:cxn ang="0">
                  <a:pos x="0" y="224"/>
                </a:cxn>
                <a:cxn ang="0">
                  <a:pos x="74" y="61"/>
                </a:cxn>
                <a:cxn ang="0">
                  <a:pos x="97" y="0"/>
                </a:cxn>
                <a:cxn ang="0">
                  <a:pos x="238" y="61"/>
                </a:cxn>
                <a:cxn ang="0">
                  <a:pos x="378" y="118"/>
                </a:cxn>
                <a:cxn ang="0">
                  <a:pos x="60" y="256"/>
                </a:cxn>
                <a:cxn ang="0">
                  <a:pos x="0" y="224"/>
                </a:cxn>
              </a:cxnLst>
              <a:rect l="0" t="0" r="r" b="b"/>
              <a:pathLst>
                <a:path w="379" h="257">
                  <a:moveTo>
                    <a:pt x="0" y="224"/>
                  </a:moveTo>
                  <a:lnTo>
                    <a:pt x="74" y="61"/>
                  </a:lnTo>
                  <a:lnTo>
                    <a:pt x="97" y="0"/>
                  </a:lnTo>
                  <a:lnTo>
                    <a:pt x="238" y="61"/>
                  </a:lnTo>
                  <a:lnTo>
                    <a:pt x="378" y="118"/>
                  </a:lnTo>
                  <a:lnTo>
                    <a:pt x="60" y="256"/>
                  </a:lnTo>
                  <a:lnTo>
                    <a:pt x="0" y="22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67" name="Freeform 239"/>
            <p:cNvSpPr>
              <a:spLocks/>
            </p:cNvSpPr>
            <p:nvPr/>
          </p:nvSpPr>
          <p:spPr bwMode="auto">
            <a:xfrm>
              <a:off x="2958" y="2613"/>
              <a:ext cx="539" cy="368"/>
            </a:xfrm>
            <a:custGeom>
              <a:avLst/>
              <a:gdLst/>
              <a:ahLst/>
              <a:cxnLst>
                <a:cxn ang="0">
                  <a:pos x="52" y="269"/>
                </a:cxn>
                <a:cxn ang="0">
                  <a:pos x="63" y="338"/>
                </a:cxn>
                <a:cxn ang="0">
                  <a:pos x="56" y="367"/>
                </a:cxn>
                <a:cxn ang="0">
                  <a:pos x="0" y="208"/>
                </a:cxn>
                <a:cxn ang="0">
                  <a:pos x="86" y="175"/>
                </a:cxn>
                <a:cxn ang="0">
                  <a:pos x="404" y="37"/>
                </a:cxn>
                <a:cxn ang="0">
                  <a:pos x="482" y="0"/>
                </a:cxn>
                <a:cxn ang="0">
                  <a:pos x="501" y="53"/>
                </a:cxn>
                <a:cxn ang="0">
                  <a:pos x="508" y="86"/>
                </a:cxn>
                <a:cxn ang="0">
                  <a:pos x="538" y="175"/>
                </a:cxn>
                <a:cxn ang="0">
                  <a:pos x="52" y="269"/>
                </a:cxn>
              </a:cxnLst>
              <a:rect l="0" t="0" r="r" b="b"/>
              <a:pathLst>
                <a:path w="539" h="368">
                  <a:moveTo>
                    <a:pt x="52" y="269"/>
                  </a:moveTo>
                  <a:lnTo>
                    <a:pt x="63" y="338"/>
                  </a:lnTo>
                  <a:lnTo>
                    <a:pt x="56" y="367"/>
                  </a:lnTo>
                  <a:lnTo>
                    <a:pt x="0" y="208"/>
                  </a:lnTo>
                  <a:lnTo>
                    <a:pt x="86" y="175"/>
                  </a:lnTo>
                  <a:lnTo>
                    <a:pt x="404" y="37"/>
                  </a:lnTo>
                  <a:lnTo>
                    <a:pt x="482" y="0"/>
                  </a:lnTo>
                  <a:lnTo>
                    <a:pt x="501" y="53"/>
                  </a:lnTo>
                  <a:lnTo>
                    <a:pt x="508" y="86"/>
                  </a:lnTo>
                  <a:lnTo>
                    <a:pt x="538" y="175"/>
                  </a:lnTo>
                  <a:lnTo>
                    <a:pt x="52" y="269"/>
                  </a:lnTo>
                  <a:close/>
                </a:path>
              </a:pathLst>
            </a:custGeom>
            <a:solidFill>
              <a:srgbClr val="FFFFFF"/>
            </a:solidFill>
            <a:ln w="3175" cap="flat">
              <a:solidFill>
                <a:srgbClr val="000000"/>
              </a:solidFill>
              <a:prstDash val="solid"/>
              <a:round/>
              <a:headEnd/>
              <a:tailEnd/>
            </a:ln>
            <a:effectLst/>
          </p:spPr>
          <p:txBody>
            <a:bodyPr anchor="ctr">
              <a:spAutoFit/>
            </a:bodyPr>
            <a:lstStyle/>
            <a:p>
              <a:endParaRPr lang="zh-CN" altLang="en-US"/>
            </a:p>
          </p:txBody>
        </p:sp>
        <p:sp>
          <p:nvSpPr>
            <p:cNvPr id="406768" name="Freeform 240"/>
            <p:cNvSpPr>
              <a:spLocks/>
            </p:cNvSpPr>
            <p:nvPr/>
          </p:nvSpPr>
          <p:spPr bwMode="auto">
            <a:xfrm>
              <a:off x="3466" y="2699"/>
              <a:ext cx="87" cy="90"/>
            </a:xfrm>
            <a:custGeom>
              <a:avLst/>
              <a:gdLst/>
              <a:ahLst/>
              <a:cxnLst>
                <a:cxn ang="0">
                  <a:pos x="0" y="0"/>
                </a:cxn>
                <a:cxn ang="0">
                  <a:pos x="30" y="89"/>
                </a:cxn>
                <a:cxn ang="0">
                  <a:pos x="74" y="77"/>
                </a:cxn>
                <a:cxn ang="0">
                  <a:pos x="86" y="44"/>
                </a:cxn>
                <a:cxn ang="0">
                  <a:pos x="0" y="0"/>
                </a:cxn>
                <a:cxn ang="0">
                  <a:pos x="0" y="0"/>
                </a:cxn>
              </a:cxnLst>
              <a:rect l="0" t="0" r="r" b="b"/>
              <a:pathLst>
                <a:path w="87" h="90">
                  <a:moveTo>
                    <a:pt x="0" y="0"/>
                  </a:moveTo>
                  <a:lnTo>
                    <a:pt x="30" y="89"/>
                  </a:lnTo>
                  <a:lnTo>
                    <a:pt x="74" y="77"/>
                  </a:lnTo>
                  <a:lnTo>
                    <a:pt x="86" y="44"/>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69" name="Freeform 241"/>
            <p:cNvSpPr>
              <a:spLocks/>
            </p:cNvSpPr>
            <p:nvPr/>
          </p:nvSpPr>
          <p:spPr bwMode="auto">
            <a:xfrm>
              <a:off x="3466" y="2699"/>
              <a:ext cx="87" cy="90"/>
            </a:xfrm>
            <a:custGeom>
              <a:avLst/>
              <a:gdLst/>
              <a:ahLst/>
              <a:cxnLst>
                <a:cxn ang="0">
                  <a:pos x="0" y="0"/>
                </a:cxn>
                <a:cxn ang="0">
                  <a:pos x="30" y="89"/>
                </a:cxn>
                <a:cxn ang="0">
                  <a:pos x="74" y="77"/>
                </a:cxn>
                <a:cxn ang="0">
                  <a:pos x="86" y="44"/>
                </a:cxn>
                <a:cxn ang="0">
                  <a:pos x="0" y="0"/>
                </a:cxn>
              </a:cxnLst>
              <a:rect l="0" t="0" r="r" b="b"/>
              <a:pathLst>
                <a:path w="87" h="90">
                  <a:moveTo>
                    <a:pt x="0" y="0"/>
                  </a:moveTo>
                  <a:lnTo>
                    <a:pt x="30" y="89"/>
                  </a:lnTo>
                  <a:lnTo>
                    <a:pt x="74" y="77"/>
                  </a:lnTo>
                  <a:lnTo>
                    <a:pt x="86" y="44"/>
                  </a:lnTo>
                  <a:lnTo>
                    <a:pt x="0"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0" name="Freeform 242"/>
            <p:cNvSpPr>
              <a:spLocks/>
            </p:cNvSpPr>
            <p:nvPr/>
          </p:nvSpPr>
          <p:spPr bwMode="auto">
            <a:xfrm>
              <a:off x="3010" y="2739"/>
              <a:ext cx="791" cy="490"/>
            </a:xfrm>
            <a:custGeom>
              <a:avLst/>
              <a:gdLst/>
              <a:ahLst/>
              <a:cxnLst>
                <a:cxn ang="0">
                  <a:pos x="0" y="143"/>
                </a:cxn>
                <a:cxn ang="0">
                  <a:pos x="11" y="212"/>
                </a:cxn>
                <a:cxn ang="0">
                  <a:pos x="63" y="489"/>
                </a:cxn>
                <a:cxn ang="0">
                  <a:pos x="697" y="359"/>
                </a:cxn>
                <a:cxn ang="0">
                  <a:pos x="790" y="342"/>
                </a:cxn>
                <a:cxn ang="0">
                  <a:pos x="723" y="0"/>
                </a:cxn>
                <a:cxn ang="0">
                  <a:pos x="530" y="37"/>
                </a:cxn>
                <a:cxn ang="0">
                  <a:pos x="486" y="49"/>
                </a:cxn>
                <a:cxn ang="0">
                  <a:pos x="0" y="143"/>
                </a:cxn>
              </a:cxnLst>
              <a:rect l="0" t="0" r="r" b="b"/>
              <a:pathLst>
                <a:path w="791" h="490">
                  <a:moveTo>
                    <a:pt x="0" y="143"/>
                  </a:moveTo>
                  <a:lnTo>
                    <a:pt x="11" y="212"/>
                  </a:lnTo>
                  <a:lnTo>
                    <a:pt x="63" y="489"/>
                  </a:lnTo>
                  <a:lnTo>
                    <a:pt x="697" y="359"/>
                  </a:lnTo>
                  <a:lnTo>
                    <a:pt x="790" y="342"/>
                  </a:lnTo>
                  <a:lnTo>
                    <a:pt x="723" y="0"/>
                  </a:lnTo>
                  <a:lnTo>
                    <a:pt x="530" y="37"/>
                  </a:lnTo>
                  <a:lnTo>
                    <a:pt x="486" y="49"/>
                  </a:lnTo>
                  <a:lnTo>
                    <a:pt x="0" y="14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71" name="Freeform 243"/>
            <p:cNvSpPr>
              <a:spLocks/>
            </p:cNvSpPr>
            <p:nvPr/>
          </p:nvSpPr>
          <p:spPr bwMode="auto">
            <a:xfrm>
              <a:off x="2936" y="2951"/>
              <a:ext cx="809" cy="514"/>
            </a:xfrm>
            <a:custGeom>
              <a:avLst/>
              <a:gdLst/>
              <a:ahLst/>
              <a:cxnLst>
                <a:cxn ang="0">
                  <a:pos x="808" y="163"/>
                </a:cxn>
                <a:cxn ang="0">
                  <a:pos x="701" y="513"/>
                </a:cxn>
                <a:cxn ang="0">
                  <a:pos x="0" y="293"/>
                </a:cxn>
                <a:cxn ang="0">
                  <a:pos x="78" y="29"/>
                </a:cxn>
                <a:cxn ang="0">
                  <a:pos x="85" y="0"/>
                </a:cxn>
                <a:cxn ang="0">
                  <a:pos x="137" y="277"/>
                </a:cxn>
                <a:cxn ang="0">
                  <a:pos x="771" y="147"/>
                </a:cxn>
                <a:cxn ang="0">
                  <a:pos x="808" y="163"/>
                </a:cxn>
              </a:cxnLst>
              <a:rect l="0" t="0" r="r" b="b"/>
              <a:pathLst>
                <a:path w="809" h="514">
                  <a:moveTo>
                    <a:pt x="808" y="163"/>
                  </a:moveTo>
                  <a:lnTo>
                    <a:pt x="701" y="513"/>
                  </a:lnTo>
                  <a:lnTo>
                    <a:pt x="0" y="293"/>
                  </a:lnTo>
                  <a:lnTo>
                    <a:pt x="78" y="29"/>
                  </a:lnTo>
                  <a:lnTo>
                    <a:pt x="85" y="0"/>
                  </a:lnTo>
                  <a:lnTo>
                    <a:pt x="137" y="277"/>
                  </a:lnTo>
                  <a:lnTo>
                    <a:pt x="771" y="147"/>
                  </a:lnTo>
                  <a:lnTo>
                    <a:pt x="808" y="16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72" name="Freeform 244"/>
            <p:cNvSpPr>
              <a:spLocks/>
            </p:cNvSpPr>
            <p:nvPr/>
          </p:nvSpPr>
          <p:spPr bwMode="auto">
            <a:xfrm>
              <a:off x="2984" y="2381"/>
              <a:ext cx="46" cy="1"/>
            </a:xfrm>
            <a:custGeom>
              <a:avLst/>
              <a:gdLst/>
              <a:ahLst/>
              <a:cxnLst>
                <a:cxn ang="0">
                  <a:pos x="0" y="0"/>
                </a:cxn>
                <a:cxn ang="0">
                  <a:pos x="45" y="0"/>
                </a:cxn>
              </a:cxnLst>
              <a:rect l="0" t="0" r="r" b="b"/>
              <a:pathLst>
                <a:path w="46" h="1">
                  <a:moveTo>
                    <a:pt x="0" y="0"/>
                  </a:moveTo>
                  <a:lnTo>
                    <a:pt x="4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3" name="Freeform 245"/>
            <p:cNvSpPr>
              <a:spLocks/>
            </p:cNvSpPr>
            <p:nvPr/>
          </p:nvSpPr>
          <p:spPr bwMode="auto">
            <a:xfrm>
              <a:off x="2984" y="2385"/>
              <a:ext cx="75" cy="9"/>
            </a:xfrm>
            <a:custGeom>
              <a:avLst/>
              <a:gdLst/>
              <a:ahLst/>
              <a:cxnLst>
                <a:cxn ang="0">
                  <a:pos x="0" y="8"/>
                </a:cxn>
                <a:cxn ang="0">
                  <a:pos x="74" y="0"/>
                </a:cxn>
              </a:cxnLst>
              <a:rect l="0" t="0" r="r" b="b"/>
              <a:pathLst>
                <a:path w="75" h="9">
                  <a:moveTo>
                    <a:pt x="0" y="8"/>
                  </a:moveTo>
                  <a:lnTo>
                    <a:pt x="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4" name="Freeform 246"/>
            <p:cNvSpPr>
              <a:spLocks/>
            </p:cNvSpPr>
            <p:nvPr/>
          </p:nvSpPr>
          <p:spPr bwMode="auto">
            <a:xfrm>
              <a:off x="2984" y="2397"/>
              <a:ext cx="53" cy="6"/>
            </a:xfrm>
            <a:custGeom>
              <a:avLst/>
              <a:gdLst/>
              <a:ahLst/>
              <a:cxnLst>
                <a:cxn ang="0">
                  <a:pos x="0" y="5"/>
                </a:cxn>
                <a:cxn ang="0">
                  <a:pos x="52" y="0"/>
                </a:cxn>
              </a:cxnLst>
              <a:rect l="0" t="0" r="r" b="b"/>
              <a:pathLst>
                <a:path w="53" h="6">
                  <a:moveTo>
                    <a:pt x="0" y="5"/>
                  </a:moveTo>
                  <a:lnTo>
                    <a:pt x="5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5" name="Freeform 247"/>
            <p:cNvSpPr>
              <a:spLocks/>
            </p:cNvSpPr>
            <p:nvPr/>
          </p:nvSpPr>
          <p:spPr bwMode="auto">
            <a:xfrm>
              <a:off x="3136" y="2446"/>
              <a:ext cx="64" cy="14"/>
            </a:xfrm>
            <a:custGeom>
              <a:avLst/>
              <a:gdLst/>
              <a:ahLst/>
              <a:cxnLst>
                <a:cxn ang="0">
                  <a:pos x="0" y="13"/>
                </a:cxn>
                <a:cxn ang="0">
                  <a:pos x="63" y="0"/>
                </a:cxn>
              </a:cxnLst>
              <a:rect l="0" t="0" r="r" b="b"/>
              <a:pathLst>
                <a:path w="64" h="14">
                  <a:moveTo>
                    <a:pt x="0" y="13"/>
                  </a:moveTo>
                  <a:lnTo>
                    <a:pt x="6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6" name="Freeform 248"/>
            <p:cNvSpPr>
              <a:spLocks/>
            </p:cNvSpPr>
            <p:nvPr/>
          </p:nvSpPr>
          <p:spPr bwMode="auto">
            <a:xfrm>
              <a:off x="3140" y="2467"/>
              <a:ext cx="57" cy="9"/>
            </a:xfrm>
            <a:custGeom>
              <a:avLst/>
              <a:gdLst/>
              <a:ahLst/>
              <a:cxnLst>
                <a:cxn ang="0">
                  <a:pos x="0" y="8"/>
                </a:cxn>
                <a:cxn ang="0">
                  <a:pos x="56" y="0"/>
                </a:cxn>
              </a:cxnLst>
              <a:rect l="0" t="0" r="r" b="b"/>
              <a:pathLst>
                <a:path w="57" h="9">
                  <a:moveTo>
                    <a:pt x="0" y="8"/>
                  </a:moveTo>
                  <a:lnTo>
                    <a:pt x="5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7" name="Freeform 249"/>
            <p:cNvSpPr>
              <a:spLocks/>
            </p:cNvSpPr>
            <p:nvPr/>
          </p:nvSpPr>
          <p:spPr bwMode="auto">
            <a:xfrm>
              <a:off x="3144" y="2483"/>
              <a:ext cx="49" cy="13"/>
            </a:xfrm>
            <a:custGeom>
              <a:avLst/>
              <a:gdLst/>
              <a:ahLst/>
              <a:cxnLst>
                <a:cxn ang="0">
                  <a:pos x="0" y="12"/>
                </a:cxn>
                <a:cxn ang="0">
                  <a:pos x="48" y="0"/>
                </a:cxn>
              </a:cxnLst>
              <a:rect l="0" t="0" r="r" b="b"/>
              <a:pathLst>
                <a:path w="49" h="13">
                  <a:moveTo>
                    <a:pt x="0" y="12"/>
                  </a:moveTo>
                  <a:lnTo>
                    <a:pt x="4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8" name="Freeform 250"/>
            <p:cNvSpPr>
              <a:spLocks/>
            </p:cNvSpPr>
            <p:nvPr/>
          </p:nvSpPr>
          <p:spPr bwMode="auto">
            <a:xfrm>
              <a:off x="3144" y="2503"/>
              <a:ext cx="49" cy="9"/>
            </a:xfrm>
            <a:custGeom>
              <a:avLst/>
              <a:gdLst/>
              <a:ahLst/>
              <a:cxnLst>
                <a:cxn ang="0">
                  <a:pos x="0" y="8"/>
                </a:cxn>
                <a:cxn ang="0">
                  <a:pos x="48" y="0"/>
                </a:cxn>
              </a:cxnLst>
              <a:rect l="0" t="0" r="r" b="b"/>
              <a:pathLst>
                <a:path w="49" h="9">
                  <a:moveTo>
                    <a:pt x="0" y="8"/>
                  </a:moveTo>
                  <a:lnTo>
                    <a:pt x="4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79" name="Freeform 251"/>
            <p:cNvSpPr>
              <a:spLocks/>
            </p:cNvSpPr>
            <p:nvPr/>
          </p:nvSpPr>
          <p:spPr bwMode="auto">
            <a:xfrm>
              <a:off x="3270" y="2365"/>
              <a:ext cx="12" cy="29"/>
            </a:xfrm>
            <a:custGeom>
              <a:avLst/>
              <a:gdLst/>
              <a:ahLst/>
              <a:cxnLst>
                <a:cxn ang="0">
                  <a:pos x="11" y="0"/>
                </a:cxn>
                <a:cxn ang="0">
                  <a:pos x="3" y="0"/>
                </a:cxn>
                <a:cxn ang="0">
                  <a:pos x="0" y="16"/>
                </a:cxn>
                <a:cxn ang="0">
                  <a:pos x="0" y="24"/>
                </a:cxn>
                <a:cxn ang="0">
                  <a:pos x="3" y="28"/>
                </a:cxn>
                <a:cxn ang="0">
                  <a:pos x="11" y="0"/>
                </a:cxn>
              </a:cxnLst>
              <a:rect l="0" t="0" r="r" b="b"/>
              <a:pathLst>
                <a:path w="12" h="29">
                  <a:moveTo>
                    <a:pt x="11" y="0"/>
                  </a:moveTo>
                  <a:lnTo>
                    <a:pt x="3" y="0"/>
                  </a:lnTo>
                  <a:lnTo>
                    <a:pt x="0" y="16"/>
                  </a:lnTo>
                  <a:lnTo>
                    <a:pt x="0" y="24"/>
                  </a:lnTo>
                  <a:lnTo>
                    <a:pt x="3" y="28"/>
                  </a:lnTo>
                  <a:lnTo>
                    <a:pt x="11"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0" name="Freeform 252"/>
            <p:cNvSpPr>
              <a:spLocks/>
            </p:cNvSpPr>
            <p:nvPr/>
          </p:nvSpPr>
          <p:spPr bwMode="auto">
            <a:xfrm>
              <a:off x="3296" y="2365"/>
              <a:ext cx="12" cy="17"/>
            </a:xfrm>
            <a:custGeom>
              <a:avLst/>
              <a:gdLst/>
              <a:ahLst/>
              <a:cxnLst>
                <a:cxn ang="0">
                  <a:pos x="11" y="16"/>
                </a:cxn>
                <a:cxn ang="0">
                  <a:pos x="11" y="12"/>
                </a:cxn>
                <a:cxn ang="0">
                  <a:pos x="7" y="8"/>
                </a:cxn>
                <a:cxn ang="0">
                  <a:pos x="3" y="0"/>
                </a:cxn>
                <a:cxn ang="0">
                  <a:pos x="0" y="0"/>
                </a:cxn>
              </a:cxnLst>
              <a:rect l="0" t="0" r="r" b="b"/>
              <a:pathLst>
                <a:path w="12" h="17">
                  <a:moveTo>
                    <a:pt x="11" y="16"/>
                  </a:moveTo>
                  <a:lnTo>
                    <a:pt x="11" y="12"/>
                  </a:lnTo>
                  <a:lnTo>
                    <a:pt x="7" y="8"/>
                  </a:lnTo>
                  <a:lnTo>
                    <a:pt x="3" y="0"/>
                  </a:ln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1" name="Freeform 253"/>
            <p:cNvSpPr>
              <a:spLocks/>
            </p:cNvSpPr>
            <p:nvPr/>
          </p:nvSpPr>
          <p:spPr bwMode="auto">
            <a:xfrm>
              <a:off x="3281" y="2377"/>
              <a:ext cx="16" cy="5"/>
            </a:xfrm>
            <a:custGeom>
              <a:avLst/>
              <a:gdLst/>
              <a:ahLst/>
              <a:cxnLst>
                <a:cxn ang="0">
                  <a:pos x="0" y="4"/>
                </a:cxn>
                <a:cxn ang="0">
                  <a:pos x="15" y="0"/>
                </a:cxn>
              </a:cxnLst>
              <a:rect l="0" t="0" r="r" b="b"/>
              <a:pathLst>
                <a:path w="16" h="5">
                  <a:moveTo>
                    <a:pt x="0" y="4"/>
                  </a:moveTo>
                  <a:lnTo>
                    <a:pt x="1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2" name="Freeform 254"/>
            <p:cNvSpPr>
              <a:spLocks/>
            </p:cNvSpPr>
            <p:nvPr/>
          </p:nvSpPr>
          <p:spPr bwMode="auto">
            <a:xfrm>
              <a:off x="3281" y="2381"/>
              <a:ext cx="16" cy="5"/>
            </a:xfrm>
            <a:custGeom>
              <a:avLst/>
              <a:gdLst/>
              <a:ahLst/>
              <a:cxnLst>
                <a:cxn ang="0">
                  <a:pos x="0" y="4"/>
                </a:cxn>
                <a:cxn ang="0">
                  <a:pos x="15" y="0"/>
                </a:cxn>
              </a:cxnLst>
              <a:rect l="0" t="0" r="r" b="b"/>
              <a:pathLst>
                <a:path w="16" h="5">
                  <a:moveTo>
                    <a:pt x="0" y="4"/>
                  </a:moveTo>
                  <a:lnTo>
                    <a:pt x="1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3" name="Freeform 255"/>
            <p:cNvSpPr>
              <a:spLocks/>
            </p:cNvSpPr>
            <p:nvPr/>
          </p:nvSpPr>
          <p:spPr bwMode="auto">
            <a:xfrm>
              <a:off x="3370" y="2332"/>
              <a:ext cx="60" cy="75"/>
            </a:xfrm>
            <a:custGeom>
              <a:avLst/>
              <a:gdLst/>
              <a:ahLst/>
              <a:cxnLst>
                <a:cxn ang="0">
                  <a:pos x="4" y="74"/>
                </a:cxn>
                <a:cxn ang="0">
                  <a:pos x="0" y="8"/>
                </a:cxn>
                <a:cxn ang="0">
                  <a:pos x="48" y="0"/>
                </a:cxn>
                <a:cxn ang="0">
                  <a:pos x="59" y="65"/>
                </a:cxn>
                <a:cxn ang="0">
                  <a:pos x="4" y="74"/>
                </a:cxn>
              </a:cxnLst>
              <a:rect l="0" t="0" r="r" b="b"/>
              <a:pathLst>
                <a:path w="60" h="75">
                  <a:moveTo>
                    <a:pt x="4" y="74"/>
                  </a:moveTo>
                  <a:lnTo>
                    <a:pt x="0" y="8"/>
                  </a:lnTo>
                  <a:lnTo>
                    <a:pt x="48" y="0"/>
                  </a:lnTo>
                  <a:lnTo>
                    <a:pt x="59" y="65"/>
                  </a:lnTo>
                  <a:lnTo>
                    <a:pt x="4" y="74"/>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4" name="Freeform 256"/>
            <p:cNvSpPr>
              <a:spLocks/>
            </p:cNvSpPr>
            <p:nvPr/>
          </p:nvSpPr>
          <p:spPr bwMode="auto">
            <a:xfrm>
              <a:off x="3377" y="2349"/>
              <a:ext cx="38" cy="45"/>
            </a:xfrm>
            <a:custGeom>
              <a:avLst/>
              <a:gdLst/>
              <a:ahLst/>
              <a:cxnLst>
                <a:cxn ang="0">
                  <a:pos x="0" y="0"/>
                </a:cxn>
                <a:cxn ang="0">
                  <a:pos x="30" y="0"/>
                </a:cxn>
                <a:cxn ang="0">
                  <a:pos x="37" y="44"/>
                </a:cxn>
                <a:cxn ang="0">
                  <a:pos x="8" y="44"/>
                </a:cxn>
                <a:cxn ang="0">
                  <a:pos x="0" y="0"/>
                </a:cxn>
                <a:cxn ang="0">
                  <a:pos x="0" y="0"/>
                </a:cxn>
              </a:cxnLst>
              <a:rect l="0" t="0" r="r" b="b"/>
              <a:pathLst>
                <a:path w="38" h="45">
                  <a:moveTo>
                    <a:pt x="0" y="0"/>
                  </a:moveTo>
                  <a:lnTo>
                    <a:pt x="30" y="0"/>
                  </a:lnTo>
                  <a:lnTo>
                    <a:pt x="37" y="44"/>
                  </a:lnTo>
                  <a:lnTo>
                    <a:pt x="8" y="44"/>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85" name="Freeform 257"/>
            <p:cNvSpPr>
              <a:spLocks/>
            </p:cNvSpPr>
            <p:nvPr/>
          </p:nvSpPr>
          <p:spPr bwMode="auto">
            <a:xfrm>
              <a:off x="3377" y="2349"/>
              <a:ext cx="38" cy="45"/>
            </a:xfrm>
            <a:custGeom>
              <a:avLst/>
              <a:gdLst/>
              <a:ahLst/>
              <a:cxnLst>
                <a:cxn ang="0">
                  <a:pos x="0" y="0"/>
                </a:cxn>
                <a:cxn ang="0">
                  <a:pos x="30" y="0"/>
                </a:cxn>
                <a:cxn ang="0">
                  <a:pos x="37" y="44"/>
                </a:cxn>
                <a:cxn ang="0">
                  <a:pos x="8" y="44"/>
                </a:cxn>
                <a:cxn ang="0">
                  <a:pos x="0" y="0"/>
                </a:cxn>
              </a:cxnLst>
              <a:rect l="0" t="0" r="r" b="b"/>
              <a:pathLst>
                <a:path w="38" h="45">
                  <a:moveTo>
                    <a:pt x="0" y="0"/>
                  </a:moveTo>
                  <a:lnTo>
                    <a:pt x="30" y="0"/>
                  </a:lnTo>
                  <a:lnTo>
                    <a:pt x="37" y="44"/>
                  </a:lnTo>
                  <a:lnTo>
                    <a:pt x="8" y="44"/>
                  </a:lnTo>
                  <a:lnTo>
                    <a:pt x="0"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6" name="Freeform 258"/>
            <p:cNvSpPr>
              <a:spLocks/>
            </p:cNvSpPr>
            <p:nvPr/>
          </p:nvSpPr>
          <p:spPr bwMode="auto">
            <a:xfrm>
              <a:off x="3210" y="2402"/>
              <a:ext cx="465" cy="163"/>
            </a:xfrm>
            <a:custGeom>
              <a:avLst/>
              <a:gdLst/>
              <a:ahLst/>
              <a:cxnLst>
                <a:cxn ang="0">
                  <a:pos x="464" y="97"/>
                </a:cxn>
                <a:cxn ang="0">
                  <a:pos x="457" y="105"/>
                </a:cxn>
                <a:cxn ang="0">
                  <a:pos x="442" y="114"/>
                </a:cxn>
                <a:cxn ang="0">
                  <a:pos x="241" y="158"/>
                </a:cxn>
                <a:cxn ang="0">
                  <a:pos x="223" y="162"/>
                </a:cxn>
                <a:cxn ang="0">
                  <a:pos x="208" y="162"/>
                </a:cxn>
                <a:cxn ang="0">
                  <a:pos x="190" y="154"/>
                </a:cxn>
                <a:cxn ang="0">
                  <a:pos x="12" y="20"/>
                </a:cxn>
                <a:cxn ang="0">
                  <a:pos x="4" y="12"/>
                </a:cxn>
                <a:cxn ang="0">
                  <a:pos x="0" y="0"/>
                </a:cxn>
              </a:cxnLst>
              <a:rect l="0" t="0" r="r" b="b"/>
              <a:pathLst>
                <a:path w="465" h="163">
                  <a:moveTo>
                    <a:pt x="464" y="97"/>
                  </a:moveTo>
                  <a:lnTo>
                    <a:pt x="457" y="105"/>
                  </a:lnTo>
                  <a:lnTo>
                    <a:pt x="442" y="114"/>
                  </a:lnTo>
                  <a:lnTo>
                    <a:pt x="241" y="158"/>
                  </a:lnTo>
                  <a:lnTo>
                    <a:pt x="223" y="162"/>
                  </a:lnTo>
                  <a:lnTo>
                    <a:pt x="208" y="162"/>
                  </a:lnTo>
                  <a:lnTo>
                    <a:pt x="190" y="154"/>
                  </a:lnTo>
                  <a:lnTo>
                    <a:pt x="12" y="20"/>
                  </a:lnTo>
                  <a:lnTo>
                    <a:pt x="4" y="12"/>
                  </a:ln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7" name="Freeform 259"/>
            <p:cNvSpPr>
              <a:spLocks/>
            </p:cNvSpPr>
            <p:nvPr/>
          </p:nvSpPr>
          <p:spPr bwMode="auto">
            <a:xfrm>
              <a:off x="3207" y="2499"/>
              <a:ext cx="119" cy="87"/>
            </a:xfrm>
            <a:custGeom>
              <a:avLst/>
              <a:gdLst/>
              <a:ahLst/>
              <a:cxnLst>
                <a:cxn ang="0">
                  <a:pos x="0" y="86"/>
                </a:cxn>
                <a:cxn ang="0">
                  <a:pos x="118" y="0"/>
                </a:cxn>
              </a:cxnLst>
              <a:rect l="0" t="0" r="r" b="b"/>
              <a:pathLst>
                <a:path w="119" h="87">
                  <a:moveTo>
                    <a:pt x="0" y="86"/>
                  </a:moveTo>
                  <a:lnTo>
                    <a:pt x="11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8" name="Freeform 260"/>
            <p:cNvSpPr>
              <a:spLocks/>
            </p:cNvSpPr>
            <p:nvPr/>
          </p:nvSpPr>
          <p:spPr bwMode="auto">
            <a:xfrm>
              <a:off x="3537" y="2544"/>
              <a:ext cx="86" cy="156"/>
            </a:xfrm>
            <a:custGeom>
              <a:avLst/>
              <a:gdLst/>
              <a:ahLst/>
              <a:cxnLst>
                <a:cxn ang="0">
                  <a:pos x="0" y="0"/>
                </a:cxn>
                <a:cxn ang="0">
                  <a:pos x="85" y="155"/>
                </a:cxn>
              </a:cxnLst>
              <a:rect l="0" t="0" r="r" b="b"/>
              <a:pathLst>
                <a:path w="86" h="156">
                  <a:moveTo>
                    <a:pt x="0" y="0"/>
                  </a:moveTo>
                  <a:lnTo>
                    <a:pt x="85" y="15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89" name="Freeform 261"/>
            <p:cNvSpPr>
              <a:spLocks/>
            </p:cNvSpPr>
            <p:nvPr/>
          </p:nvSpPr>
          <p:spPr bwMode="auto">
            <a:xfrm>
              <a:off x="3236" y="2674"/>
              <a:ext cx="27" cy="18"/>
            </a:xfrm>
            <a:custGeom>
              <a:avLst/>
              <a:gdLst/>
              <a:ahLst/>
              <a:cxnLst>
                <a:cxn ang="0">
                  <a:pos x="0" y="0"/>
                </a:cxn>
                <a:cxn ang="0">
                  <a:pos x="26" y="17"/>
                </a:cxn>
              </a:cxnLst>
              <a:rect l="0" t="0" r="r" b="b"/>
              <a:pathLst>
                <a:path w="27" h="18">
                  <a:moveTo>
                    <a:pt x="0" y="0"/>
                  </a:moveTo>
                  <a:lnTo>
                    <a:pt x="26" y="17"/>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0" name="Freeform 262"/>
            <p:cNvSpPr>
              <a:spLocks/>
            </p:cNvSpPr>
            <p:nvPr/>
          </p:nvSpPr>
          <p:spPr bwMode="auto">
            <a:xfrm>
              <a:off x="3214" y="2691"/>
              <a:ext cx="27" cy="13"/>
            </a:xfrm>
            <a:custGeom>
              <a:avLst/>
              <a:gdLst/>
              <a:ahLst/>
              <a:cxnLst>
                <a:cxn ang="0">
                  <a:pos x="0" y="0"/>
                </a:cxn>
                <a:cxn ang="0">
                  <a:pos x="26" y="12"/>
                </a:cxn>
              </a:cxnLst>
              <a:rect l="0" t="0" r="r" b="b"/>
              <a:pathLst>
                <a:path w="27" h="13">
                  <a:moveTo>
                    <a:pt x="0" y="0"/>
                  </a:moveTo>
                  <a:lnTo>
                    <a:pt x="26"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1" name="Freeform 263"/>
            <p:cNvSpPr>
              <a:spLocks/>
            </p:cNvSpPr>
            <p:nvPr/>
          </p:nvSpPr>
          <p:spPr bwMode="auto">
            <a:xfrm>
              <a:off x="3010" y="2674"/>
              <a:ext cx="79" cy="99"/>
            </a:xfrm>
            <a:custGeom>
              <a:avLst/>
              <a:gdLst/>
              <a:ahLst/>
              <a:cxnLst>
                <a:cxn ang="0">
                  <a:pos x="0" y="69"/>
                </a:cxn>
                <a:cxn ang="0">
                  <a:pos x="26" y="0"/>
                </a:cxn>
                <a:cxn ang="0">
                  <a:pos x="78" y="33"/>
                </a:cxn>
                <a:cxn ang="0">
                  <a:pos x="48" y="98"/>
                </a:cxn>
                <a:cxn ang="0">
                  <a:pos x="0" y="69"/>
                </a:cxn>
              </a:cxnLst>
              <a:rect l="0" t="0" r="r" b="b"/>
              <a:pathLst>
                <a:path w="79" h="99">
                  <a:moveTo>
                    <a:pt x="0" y="69"/>
                  </a:moveTo>
                  <a:lnTo>
                    <a:pt x="26" y="0"/>
                  </a:lnTo>
                  <a:lnTo>
                    <a:pt x="78" y="33"/>
                  </a:lnTo>
                  <a:lnTo>
                    <a:pt x="48" y="98"/>
                  </a:lnTo>
                  <a:lnTo>
                    <a:pt x="0" y="69"/>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2" name="Freeform 264"/>
            <p:cNvSpPr>
              <a:spLocks/>
            </p:cNvSpPr>
            <p:nvPr/>
          </p:nvSpPr>
          <p:spPr bwMode="auto">
            <a:xfrm>
              <a:off x="3029" y="2691"/>
              <a:ext cx="45" cy="66"/>
            </a:xfrm>
            <a:custGeom>
              <a:avLst/>
              <a:gdLst/>
              <a:ahLst/>
              <a:cxnLst>
                <a:cxn ang="0">
                  <a:pos x="0" y="48"/>
                </a:cxn>
                <a:cxn ang="0">
                  <a:pos x="15" y="0"/>
                </a:cxn>
                <a:cxn ang="0">
                  <a:pos x="44" y="16"/>
                </a:cxn>
                <a:cxn ang="0">
                  <a:pos x="26" y="65"/>
                </a:cxn>
                <a:cxn ang="0">
                  <a:pos x="0" y="48"/>
                </a:cxn>
                <a:cxn ang="0">
                  <a:pos x="0" y="48"/>
                </a:cxn>
              </a:cxnLst>
              <a:rect l="0" t="0" r="r" b="b"/>
              <a:pathLst>
                <a:path w="45" h="66">
                  <a:moveTo>
                    <a:pt x="0" y="48"/>
                  </a:moveTo>
                  <a:lnTo>
                    <a:pt x="15" y="0"/>
                  </a:lnTo>
                  <a:lnTo>
                    <a:pt x="44" y="16"/>
                  </a:lnTo>
                  <a:lnTo>
                    <a:pt x="26" y="65"/>
                  </a:lnTo>
                  <a:lnTo>
                    <a:pt x="0" y="48"/>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793" name="Freeform 265"/>
            <p:cNvSpPr>
              <a:spLocks/>
            </p:cNvSpPr>
            <p:nvPr/>
          </p:nvSpPr>
          <p:spPr bwMode="auto">
            <a:xfrm>
              <a:off x="3029" y="2691"/>
              <a:ext cx="45" cy="66"/>
            </a:xfrm>
            <a:custGeom>
              <a:avLst/>
              <a:gdLst/>
              <a:ahLst/>
              <a:cxnLst>
                <a:cxn ang="0">
                  <a:pos x="0" y="48"/>
                </a:cxn>
                <a:cxn ang="0">
                  <a:pos x="15" y="0"/>
                </a:cxn>
                <a:cxn ang="0">
                  <a:pos x="44" y="16"/>
                </a:cxn>
                <a:cxn ang="0">
                  <a:pos x="26" y="65"/>
                </a:cxn>
                <a:cxn ang="0">
                  <a:pos x="0" y="48"/>
                </a:cxn>
              </a:cxnLst>
              <a:rect l="0" t="0" r="r" b="b"/>
              <a:pathLst>
                <a:path w="45" h="66">
                  <a:moveTo>
                    <a:pt x="0" y="48"/>
                  </a:moveTo>
                  <a:lnTo>
                    <a:pt x="15" y="0"/>
                  </a:lnTo>
                  <a:lnTo>
                    <a:pt x="44" y="16"/>
                  </a:lnTo>
                  <a:lnTo>
                    <a:pt x="26" y="65"/>
                  </a:lnTo>
                  <a:lnTo>
                    <a:pt x="0" y="48"/>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4" name="Freeform 266"/>
            <p:cNvSpPr>
              <a:spLocks/>
            </p:cNvSpPr>
            <p:nvPr/>
          </p:nvSpPr>
          <p:spPr bwMode="auto">
            <a:xfrm>
              <a:off x="3032" y="2691"/>
              <a:ext cx="105" cy="53"/>
            </a:xfrm>
            <a:custGeom>
              <a:avLst/>
              <a:gdLst/>
              <a:ahLst/>
              <a:cxnLst>
                <a:cxn ang="0">
                  <a:pos x="104" y="52"/>
                </a:cxn>
                <a:cxn ang="0">
                  <a:pos x="0" y="0"/>
                </a:cxn>
              </a:cxnLst>
              <a:rect l="0" t="0" r="r" b="b"/>
              <a:pathLst>
                <a:path w="105" h="53">
                  <a:moveTo>
                    <a:pt x="104" y="52"/>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5" name="Freeform 267"/>
            <p:cNvSpPr>
              <a:spLocks/>
            </p:cNvSpPr>
            <p:nvPr/>
          </p:nvSpPr>
          <p:spPr bwMode="auto">
            <a:xfrm>
              <a:off x="3029" y="2695"/>
              <a:ext cx="97" cy="58"/>
            </a:xfrm>
            <a:custGeom>
              <a:avLst/>
              <a:gdLst/>
              <a:ahLst/>
              <a:cxnLst>
                <a:cxn ang="0">
                  <a:pos x="96" y="57"/>
                </a:cxn>
                <a:cxn ang="0">
                  <a:pos x="0" y="0"/>
                </a:cxn>
              </a:cxnLst>
              <a:rect l="0" t="0" r="r" b="b"/>
              <a:pathLst>
                <a:path w="97" h="58">
                  <a:moveTo>
                    <a:pt x="96" y="57"/>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6" name="Freeform 268"/>
            <p:cNvSpPr>
              <a:spLocks/>
            </p:cNvSpPr>
            <p:nvPr/>
          </p:nvSpPr>
          <p:spPr bwMode="auto">
            <a:xfrm>
              <a:off x="3029" y="2707"/>
              <a:ext cx="86" cy="50"/>
            </a:xfrm>
            <a:custGeom>
              <a:avLst/>
              <a:gdLst/>
              <a:ahLst/>
              <a:cxnLst>
                <a:cxn ang="0">
                  <a:pos x="85" y="49"/>
                </a:cxn>
                <a:cxn ang="0">
                  <a:pos x="0" y="0"/>
                </a:cxn>
              </a:cxnLst>
              <a:rect l="0" t="0" r="r" b="b"/>
              <a:pathLst>
                <a:path w="86" h="50">
                  <a:moveTo>
                    <a:pt x="85" y="49"/>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7" name="Freeform 269"/>
            <p:cNvSpPr>
              <a:spLocks/>
            </p:cNvSpPr>
            <p:nvPr/>
          </p:nvSpPr>
          <p:spPr bwMode="auto">
            <a:xfrm>
              <a:off x="3021" y="2715"/>
              <a:ext cx="83" cy="46"/>
            </a:xfrm>
            <a:custGeom>
              <a:avLst/>
              <a:gdLst/>
              <a:ahLst/>
              <a:cxnLst>
                <a:cxn ang="0">
                  <a:pos x="82" y="45"/>
                </a:cxn>
                <a:cxn ang="0">
                  <a:pos x="0" y="0"/>
                </a:cxn>
              </a:cxnLst>
              <a:rect l="0" t="0" r="r" b="b"/>
              <a:pathLst>
                <a:path w="83" h="46">
                  <a:moveTo>
                    <a:pt x="82" y="45"/>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8" name="Freeform 270"/>
            <p:cNvSpPr>
              <a:spLocks/>
            </p:cNvSpPr>
            <p:nvPr/>
          </p:nvSpPr>
          <p:spPr bwMode="auto">
            <a:xfrm>
              <a:off x="3018" y="2723"/>
              <a:ext cx="71" cy="46"/>
            </a:xfrm>
            <a:custGeom>
              <a:avLst/>
              <a:gdLst/>
              <a:ahLst/>
              <a:cxnLst>
                <a:cxn ang="0">
                  <a:pos x="70" y="45"/>
                </a:cxn>
                <a:cxn ang="0">
                  <a:pos x="0" y="0"/>
                </a:cxn>
              </a:cxnLst>
              <a:rect l="0" t="0" r="r" b="b"/>
              <a:pathLst>
                <a:path w="71" h="46">
                  <a:moveTo>
                    <a:pt x="70" y="45"/>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799" name="Freeform 271"/>
            <p:cNvSpPr>
              <a:spLocks/>
            </p:cNvSpPr>
            <p:nvPr/>
          </p:nvSpPr>
          <p:spPr bwMode="auto">
            <a:xfrm>
              <a:off x="3325" y="2772"/>
              <a:ext cx="64" cy="34"/>
            </a:xfrm>
            <a:custGeom>
              <a:avLst/>
              <a:gdLst/>
              <a:ahLst/>
              <a:cxnLst>
                <a:cxn ang="0">
                  <a:pos x="0" y="0"/>
                </a:cxn>
                <a:cxn ang="0">
                  <a:pos x="63" y="33"/>
                </a:cxn>
              </a:cxnLst>
              <a:rect l="0" t="0" r="r" b="b"/>
              <a:pathLst>
                <a:path w="64" h="34">
                  <a:moveTo>
                    <a:pt x="0" y="0"/>
                  </a:moveTo>
                  <a:lnTo>
                    <a:pt x="63" y="33"/>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0" name="Freeform 272"/>
            <p:cNvSpPr>
              <a:spLocks/>
            </p:cNvSpPr>
            <p:nvPr/>
          </p:nvSpPr>
          <p:spPr bwMode="auto">
            <a:xfrm>
              <a:off x="3266" y="2625"/>
              <a:ext cx="179" cy="205"/>
            </a:xfrm>
            <a:custGeom>
              <a:avLst/>
              <a:gdLst/>
              <a:ahLst/>
              <a:cxnLst>
                <a:cxn ang="0">
                  <a:pos x="0" y="204"/>
                </a:cxn>
                <a:cxn ang="0">
                  <a:pos x="159" y="41"/>
                </a:cxn>
                <a:cxn ang="0">
                  <a:pos x="167" y="33"/>
                </a:cxn>
                <a:cxn ang="0">
                  <a:pos x="178" y="17"/>
                </a:cxn>
                <a:cxn ang="0">
                  <a:pos x="178" y="0"/>
                </a:cxn>
              </a:cxnLst>
              <a:rect l="0" t="0" r="r" b="b"/>
              <a:pathLst>
                <a:path w="179" h="205">
                  <a:moveTo>
                    <a:pt x="0" y="204"/>
                  </a:moveTo>
                  <a:lnTo>
                    <a:pt x="159" y="41"/>
                  </a:lnTo>
                  <a:lnTo>
                    <a:pt x="167" y="33"/>
                  </a:lnTo>
                  <a:lnTo>
                    <a:pt x="178" y="17"/>
                  </a:lnTo>
                  <a:lnTo>
                    <a:pt x="178"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801" name="Freeform 273"/>
            <p:cNvSpPr>
              <a:spLocks/>
            </p:cNvSpPr>
            <p:nvPr/>
          </p:nvSpPr>
          <p:spPr bwMode="auto">
            <a:xfrm>
              <a:off x="2962" y="2833"/>
              <a:ext cx="179" cy="21"/>
            </a:xfrm>
            <a:custGeom>
              <a:avLst/>
              <a:gdLst/>
              <a:ahLst/>
              <a:cxnLst>
                <a:cxn ang="0">
                  <a:pos x="0" y="0"/>
                </a:cxn>
                <a:cxn ang="0">
                  <a:pos x="7" y="4"/>
                </a:cxn>
                <a:cxn ang="0">
                  <a:pos x="11" y="12"/>
                </a:cxn>
                <a:cxn ang="0">
                  <a:pos x="22" y="16"/>
                </a:cxn>
                <a:cxn ang="0">
                  <a:pos x="33" y="16"/>
                </a:cxn>
                <a:cxn ang="0">
                  <a:pos x="178" y="20"/>
                </a:cxn>
              </a:cxnLst>
              <a:rect l="0" t="0" r="r" b="b"/>
              <a:pathLst>
                <a:path w="179" h="21">
                  <a:moveTo>
                    <a:pt x="0" y="0"/>
                  </a:moveTo>
                  <a:lnTo>
                    <a:pt x="7" y="4"/>
                  </a:lnTo>
                  <a:lnTo>
                    <a:pt x="11" y="12"/>
                  </a:lnTo>
                  <a:lnTo>
                    <a:pt x="22" y="16"/>
                  </a:lnTo>
                  <a:lnTo>
                    <a:pt x="33" y="16"/>
                  </a:lnTo>
                  <a:lnTo>
                    <a:pt x="178" y="2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2" name="Freeform 274"/>
            <p:cNvSpPr>
              <a:spLocks/>
            </p:cNvSpPr>
            <p:nvPr/>
          </p:nvSpPr>
          <p:spPr bwMode="auto">
            <a:xfrm>
              <a:off x="3044" y="2882"/>
              <a:ext cx="67" cy="9"/>
            </a:xfrm>
            <a:custGeom>
              <a:avLst/>
              <a:gdLst/>
              <a:ahLst/>
              <a:cxnLst>
                <a:cxn ang="0">
                  <a:pos x="0" y="8"/>
                </a:cxn>
                <a:cxn ang="0">
                  <a:pos x="66" y="0"/>
                </a:cxn>
              </a:cxnLst>
              <a:rect l="0" t="0" r="r" b="b"/>
              <a:pathLst>
                <a:path w="67" h="9">
                  <a:moveTo>
                    <a:pt x="0" y="8"/>
                  </a:moveTo>
                  <a:lnTo>
                    <a:pt x="6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3" name="Freeform 275"/>
            <p:cNvSpPr>
              <a:spLocks/>
            </p:cNvSpPr>
            <p:nvPr/>
          </p:nvSpPr>
          <p:spPr bwMode="auto">
            <a:xfrm>
              <a:off x="3044" y="2890"/>
              <a:ext cx="104" cy="21"/>
            </a:xfrm>
            <a:custGeom>
              <a:avLst/>
              <a:gdLst/>
              <a:ahLst/>
              <a:cxnLst>
                <a:cxn ang="0">
                  <a:pos x="0" y="20"/>
                </a:cxn>
                <a:cxn ang="0">
                  <a:pos x="103" y="0"/>
                </a:cxn>
              </a:cxnLst>
              <a:rect l="0" t="0" r="r" b="b"/>
              <a:pathLst>
                <a:path w="104" h="21">
                  <a:moveTo>
                    <a:pt x="0" y="20"/>
                  </a:moveTo>
                  <a:lnTo>
                    <a:pt x="10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4" name="Freeform 276"/>
            <p:cNvSpPr>
              <a:spLocks/>
            </p:cNvSpPr>
            <p:nvPr/>
          </p:nvSpPr>
          <p:spPr bwMode="auto">
            <a:xfrm>
              <a:off x="3051" y="2919"/>
              <a:ext cx="75" cy="17"/>
            </a:xfrm>
            <a:custGeom>
              <a:avLst/>
              <a:gdLst/>
              <a:ahLst/>
              <a:cxnLst>
                <a:cxn ang="0">
                  <a:pos x="0" y="16"/>
                </a:cxn>
                <a:cxn ang="0">
                  <a:pos x="74" y="0"/>
                </a:cxn>
              </a:cxnLst>
              <a:rect l="0" t="0" r="r" b="b"/>
              <a:pathLst>
                <a:path w="75" h="17">
                  <a:moveTo>
                    <a:pt x="0" y="16"/>
                  </a:moveTo>
                  <a:lnTo>
                    <a:pt x="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5" name="Freeform 277"/>
            <p:cNvSpPr>
              <a:spLocks/>
            </p:cNvSpPr>
            <p:nvPr/>
          </p:nvSpPr>
          <p:spPr bwMode="auto">
            <a:xfrm>
              <a:off x="3281" y="2967"/>
              <a:ext cx="234" cy="50"/>
            </a:xfrm>
            <a:custGeom>
              <a:avLst/>
              <a:gdLst/>
              <a:ahLst/>
              <a:cxnLst>
                <a:cxn ang="0">
                  <a:pos x="0" y="49"/>
                </a:cxn>
                <a:cxn ang="0">
                  <a:pos x="233" y="0"/>
                </a:cxn>
              </a:cxnLst>
              <a:rect l="0" t="0" r="r" b="b"/>
              <a:pathLst>
                <a:path w="234" h="50">
                  <a:moveTo>
                    <a:pt x="0" y="49"/>
                  </a:moveTo>
                  <a:lnTo>
                    <a:pt x="2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6" name="Freeform 278"/>
            <p:cNvSpPr>
              <a:spLocks/>
            </p:cNvSpPr>
            <p:nvPr/>
          </p:nvSpPr>
          <p:spPr bwMode="auto">
            <a:xfrm>
              <a:off x="3281" y="2996"/>
              <a:ext cx="190" cy="38"/>
            </a:xfrm>
            <a:custGeom>
              <a:avLst/>
              <a:gdLst/>
              <a:ahLst/>
              <a:cxnLst>
                <a:cxn ang="0">
                  <a:pos x="0" y="37"/>
                </a:cxn>
                <a:cxn ang="0">
                  <a:pos x="189" y="0"/>
                </a:cxn>
              </a:cxnLst>
              <a:rect l="0" t="0" r="r" b="b"/>
              <a:pathLst>
                <a:path w="190" h="38">
                  <a:moveTo>
                    <a:pt x="0" y="37"/>
                  </a:moveTo>
                  <a:lnTo>
                    <a:pt x="18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7" name="Freeform 279"/>
            <p:cNvSpPr>
              <a:spLocks/>
            </p:cNvSpPr>
            <p:nvPr/>
          </p:nvSpPr>
          <p:spPr bwMode="auto">
            <a:xfrm>
              <a:off x="3292" y="3008"/>
              <a:ext cx="223" cy="46"/>
            </a:xfrm>
            <a:custGeom>
              <a:avLst/>
              <a:gdLst/>
              <a:ahLst/>
              <a:cxnLst>
                <a:cxn ang="0">
                  <a:pos x="0" y="45"/>
                </a:cxn>
                <a:cxn ang="0">
                  <a:pos x="222" y="0"/>
                </a:cxn>
              </a:cxnLst>
              <a:rect l="0" t="0" r="r" b="b"/>
              <a:pathLst>
                <a:path w="223" h="46">
                  <a:moveTo>
                    <a:pt x="0" y="45"/>
                  </a:moveTo>
                  <a:lnTo>
                    <a:pt x="22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8" name="Freeform 280"/>
            <p:cNvSpPr>
              <a:spLocks/>
            </p:cNvSpPr>
            <p:nvPr/>
          </p:nvSpPr>
          <p:spPr bwMode="auto">
            <a:xfrm>
              <a:off x="3296" y="3061"/>
              <a:ext cx="71" cy="13"/>
            </a:xfrm>
            <a:custGeom>
              <a:avLst/>
              <a:gdLst/>
              <a:ahLst/>
              <a:cxnLst>
                <a:cxn ang="0">
                  <a:pos x="0" y="12"/>
                </a:cxn>
                <a:cxn ang="0">
                  <a:pos x="70" y="0"/>
                </a:cxn>
              </a:cxnLst>
              <a:rect l="0" t="0" r="r" b="b"/>
              <a:pathLst>
                <a:path w="71" h="13">
                  <a:moveTo>
                    <a:pt x="0" y="12"/>
                  </a:moveTo>
                  <a:lnTo>
                    <a:pt x="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09" name="Freeform 281"/>
            <p:cNvSpPr>
              <a:spLocks/>
            </p:cNvSpPr>
            <p:nvPr/>
          </p:nvSpPr>
          <p:spPr bwMode="auto">
            <a:xfrm>
              <a:off x="3414" y="3037"/>
              <a:ext cx="76" cy="13"/>
            </a:xfrm>
            <a:custGeom>
              <a:avLst/>
              <a:gdLst/>
              <a:ahLst/>
              <a:cxnLst>
                <a:cxn ang="0">
                  <a:pos x="0" y="12"/>
                </a:cxn>
                <a:cxn ang="0">
                  <a:pos x="75" y="0"/>
                </a:cxn>
              </a:cxnLst>
              <a:rect l="0" t="0" r="r" b="b"/>
              <a:pathLst>
                <a:path w="76" h="13">
                  <a:moveTo>
                    <a:pt x="0" y="12"/>
                  </a:moveTo>
                  <a:lnTo>
                    <a:pt x="7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0" name="Freeform 282"/>
            <p:cNvSpPr>
              <a:spLocks/>
            </p:cNvSpPr>
            <p:nvPr/>
          </p:nvSpPr>
          <p:spPr bwMode="auto">
            <a:xfrm>
              <a:off x="3463" y="2837"/>
              <a:ext cx="23" cy="62"/>
            </a:xfrm>
            <a:custGeom>
              <a:avLst/>
              <a:gdLst/>
              <a:ahLst/>
              <a:cxnLst>
                <a:cxn ang="0">
                  <a:pos x="11" y="0"/>
                </a:cxn>
                <a:cxn ang="0">
                  <a:pos x="7" y="8"/>
                </a:cxn>
                <a:cxn ang="0">
                  <a:pos x="0" y="20"/>
                </a:cxn>
                <a:cxn ang="0">
                  <a:pos x="0" y="37"/>
                </a:cxn>
                <a:cxn ang="0">
                  <a:pos x="7" y="53"/>
                </a:cxn>
                <a:cxn ang="0">
                  <a:pos x="22" y="61"/>
                </a:cxn>
                <a:cxn ang="0">
                  <a:pos x="11" y="0"/>
                </a:cxn>
              </a:cxnLst>
              <a:rect l="0" t="0" r="r" b="b"/>
              <a:pathLst>
                <a:path w="23" h="62">
                  <a:moveTo>
                    <a:pt x="11" y="0"/>
                  </a:moveTo>
                  <a:lnTo>
                    <a:pt x="7" y="8"/>
                  </a:lnTo>
                  <a:lnTo>
                    <a:pt x="0" y="20"/>
                  </a:lnTo>
                  <a:lnTo>
                    <a:pt x="0" y="37"/>
                  </a:lnTo>
                  <a:lnTo>
                    <a:pt x="7" y="53"/>
                  </a:lnTo>
                  <a:lnTo>
                    <a:pt x="22" y="61"/>
                  </a:lnTo>
                  <a:lnTo>
                    <a:pt x="11"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1" name="Freeform 283"/>
            <p:cNvSpPr>
              <a:spLocks/>
            </p:cNvSpPr>
            <p:nvPr/>
          </p:nvSpPr>
          <p:spPr bwMode="auto">
            <a:xfrm>
              <a:off x="3511" y="2837"/>
              <a:ext cx="19" cy="26"/>
            </a:xfrm>
            <a:custGeom>
              <a:avLst/>
              <a:gdLst/>
              <a:ahLst/>
              <a:cxnLst>
                <a:cxn ang="0">
                  <a:pos x="18" y="25"/>
                </a:cxn>
                <a:cxn ang="0">
                  <a:pos x="15" y="16"/>
                </a:cxn>
                <a:cxn ang="0">
                  <a:pos x="7" y="4"/>
                </a:cxn>
                <a:cxn ang="0">
                  <a:pos x="3" y="0"/>
                </a:cxn>
                <a:cxn ang="0">
                  <a:pos x="0" y="0"/>
                </a:cxn>
                <a:cxn ang="0">
                  <a:pos x="18" y="25"/>
                </a:cxn>
              </a:cxnLst>
              <a:rect l="0" t="0" r="r" b="b"/>
              <a:pathLst>
                <a:path w="19" h="26">
                  <a:moveTo>
                    <a:pt x="18" y="25"/>
                  </a:moveTo>
                  <a:lnTo>
                    <a:pt x="15" y="16"/>
                  </a:lnTo>
                  <a:lnTo>
                    <a:pt x="7" y="4"/>
                  </a:lnTo>
                  <a:lnTo>
                    <a:pt x="3" y="0"/>
                  </a:lnTo>
                  <a:lnTo>
                    <a:pt x="0" y="0"/>
                  </a:lnTo>
                  <a:lnTo>
                    <a:pt x="18" y="25"/>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2" name="Freeform 284"/>
            <p:cNvSpPr>
              <a:spLocks/>
            </p:cNvSpPr>
            <p:nvPr/>
          </p:nvSpPr>
          <p:spPr bwMode="auto">
            <a:xfrm>
              <a:off x="3489" y="2870"/>
              <a:ext cx="19" cy="1"/>
            </a:xfrm>
            <a:custGeom>
              <a:avLst/>
              <a:gdLst/>
              <a:ahLst/>
              <a:cxnLst>
                <a:cxn ang="0">
                  <a:pos x="0" y="0"/>
                </a:cxn>
                <a:cxn ang="0">
                  <a:pos x="18" y="0"/>
                </a:cxn>
              </a:cxnLst>
              <a:rect l="0" t="0" r="r" b="b"/>
              <a:pathLst>
                <a:path w="19" h="1">
                  <a:moveTo>
                    <a:pt x="0" y="0"/>
                  </a:moveTo>
                  <a:lnTo>
                    <a:pt x="1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3" name="Freeform 285"/>
            <p:cNvSpPr>
              <a:spLocks/>
            </p:cNvSpPr>
            <p:nvPr/>
          </p:nvSpPr>
          <p:spPr bwMode="auto">
            <a:xfrm>
              <a:off x="3485" y="2857"/>
              <a:ext cx="23" cy="6"/>
            </a:xfrm>
            <a:custGeom>
              <a:avLst/>
              <a:gdLst/>
              <a:ahLst/>
              <a:cxnLst>
                <a:cxn ang="0">
                  <a:pos x="0" y="5"/>
                </a:cxn>
                <a:cxn ang="0">
                  <a:pos x="22" y="0"/>
                </a:cxn>
              </a:cxnLst>
              <a:rect l="0" t="0" r="r" b="b"/>
              <a:pathLst>
                <a:path w="23" h="6">
                  <a:moveTo>
                    <a:pt x="0" y="5"/>
                  </a:moveTo>
                  <a:lnTo>
                    <a:pt x="2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4" name="Freeform 286"/>
            <p:cNvSpPr>
              <a:spLocks/>
            </p:cNvSpPr>
            <p:nvPr/>
          </p:nvSpPr>
          <p:spPr bwMode="auto">
            <a:xfrm>
              <a:off x="3637" y="2788"/>
              <a:ext cx="68" cy="91"/>
            </a:xfrm>
            <a:custGeom>
              <a:avLst/>
              <a:gdLst/>
              <a:ahLst/>
              <a:cxnLst>
                <a:cxn ang="0">
                  <a:pos x="0" y="12"/>
                </a:cxn>
                <a:cxn ang="0">
                  <a:pos x="52" y="0"/>
                </a:cxn>
                <a:cxn ang="0">
                  <a:pos x="67" y="82"/>
                </a:cxn>
                <a:cxn ang="0">
                  <a:pos x="15" y="90"/>
                </a:cxn>
                <a:cxn ang="0">
                  <a:pos x="0" y="12"/>
                </a:cxn>
              </a:cxnLst>
              <a:rect l="0" t="0" r="r" b="b"/>
              <a:pathLst>
                <a:path w="68" h="91">
                  <a:moveTo>
                    <a:pt x="0" y="12"/>
                  </a:moveTo>
                  <a:lnTo>
                    <a:pt x="52" y="0"/>
                  </a:lnTo>
                  <a:lnTo>
                    <a:pt x="67" y="82"/>
                  </a:lnTo>
                  <a:lnTo>
                    <a:pt x="15" y="90"/>
                  </a:lnTo>
                  <a:lnTo>
                    <a:pt x="0" y="12"/>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5" name="Freeform 287"/>
            <p:cNvSpPr>
              <a:spLocks/>
            </p:cNvSpPr>
            <p:nvPr/>
          </p:nvSpPr>
          <p:spPr bwMode="auto">
            <a:xfrm>
              <a:off x="3496" y="3187"/>
              <a:ext cx="142" cy="278"/>
            </a:xfrm>
            <a:custGeom>
              <a:avLst/>
              <a:gdLst/>
              <a:ahLst/>
              <a:cxnLst>
                <a:cxn ang="0">
                  <a:pos x="0" y="0"/>
                </a:cxn>
                <a:cxn ang="0">
                  <a:pos x="141" y="277"/>
                </a:cxn>
              </a:cxnLst>
              <a:rect l="0" t="0" r="r" b="b"/>
              <a:pathLst>
                <a:path w="142" h="278">
                  <a:moveTo>
                    <a:pt x="0" y="0"/>
                  </a:moveTo>
                  <a:lnTo>
                    <a:pt x="141" y="277"/>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6" name="Freeform 288"/>
            <p:cNvSpPr>
              <a:spLocks/>
            </p:cNvSpPr>
            <p:nvPr/>
          </p:nvSpPr>
          <p:spPr bwMode="auto">
            <a:xfrm>
              <a:off x="2936" y="3179"/>
              <a:ext cx="127" cy="66"/>
            </a:xfrm>
            <a:custGeom>
              <a:avLst/>
              <a:gdLst/>
              <a:ahLst/>
              <a:cxnLst>
                <a:cxn ang="0">
                  <a:pos x="126" y="0"/>
                </a:cxn>
                <a:cxn ang="0">
                  <a:pos x="0" y="65"/>
                </a:cxn>
              </a:cxnLst>
              <a:rect l="0" t="0" r="r" b="b"/>
              <a:pathLst>
                <a:path w="127" h="66">
                  <a:moveTo>
                    <a:pt x="126" y="0"/>
                  </a:moveTo>
                  <a:lnTo>
                    <a:pt x="0" y="6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7" name="Freeform 289"/>
            <p:cNvSpPr>
              <a:spLocks/>
            </p:cNvSpPr>
            <p:nvPr/>
          </p:nvSpPr>
          <p:spPr bwMode="auto">
            <a:xfrm>
              <a:off x="3303" y="3130"/>
              <a:ext cx="439" cy="74"/>
            </a:xfrm>
            <a:custGeom>
              <a:avLst/>
              <a:gdLst/>
              <a:ahLst/>
              <a:cxnLst>
                <a:cxn ang="0">
                  <a:pos x="0" y="49"/>
                </a:cxn>
                <a:cxn ang="0">
                  <a:pos x="15" y="65"/>
                </a:cxn>
                <a:cxn ang="0">
                  <a:pos x="30" y="69"/>
                </a:cxn>
                <a:cxn ang="0">
                  <a:pos x="45" y="73"/>
                </a:cxn>
                <a:cxn ang="0">
                  <a:pos x="59" y="73"/>
                </a:cxn>
                <a:cxn ang="0">
                  <a:pos x="393" y="33"/>
                </a:cxn>
                <a:cxn ang="0">
                  <a:pos x="423" y="21"/>
                </a:cxn>
                <a:cxn ang="0">
                  <a:pos x="438" y="0"/>
                </a:cxn>
              </a:cxnLst>
              <a:rect l="0" t="0" r="r" b="b"/>
              <a:pathLst>
                <a:path w="439" h="74">
                  <a:moveTo>
                    <a:pt x="0" y="49"/>
                  </a:moveTo>
                  <a:lnTo>
                    <a:pt x="15" y="65"/>
                  </a:lnTo>
                  <a:lnTo>
                    <a:pt x="30" y="69"/>
                  </a:lnTo>
                  <a:lnTo>
                    <a:pt x="45" y="73"/>
                  </a:lnTo>
                  <a:lnTo>
                    <a:pt x="59" y="73"/>
                  </a:lnTo>
                  <a:lnTo>
                    <a:pt x="393" y="33"/>
                  </a:lnTo>
                  <a:lnTo>
                    <a:pt x="423" y="21"/>
                  </a:lnTo>
                  <a:lnTo>
                    <a:pt x="4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8" name="Freeform 290"/>
            <p:cNvSpPr>
              <a:spLocks/>
            </p:cNvSpPr>
            <p:nvPr/>
          </p:nvSpPr>
          <p:spPr bwMode="auto">
            <a:xfrm>
              <a:off x="3522" y="2792"/>
              <a:ext cx="183" cy="38"/>
            </a:xfrm>
            <a:custGeom>
              <a:avLst/>
              <a:gdLst/>
              <a:ahLst/>
              <a:cxnLst>
                <a:cxn ang="0">
                  <a:pos x="0" y="37"/>
                </a:cxn>
                <a:cxn ang="0">
                  <a:pos x="11" y="29"/>
                </a:cxn>
                <a:cxn ang="0">
                  <a:pos x="167" y="13"/>
                </a:cxn>
                <a:cxn ang="0">
                  <a:pos x="182" y="0"/>
                </a:cxn>
              </a:cxnLst>
              <a:rect l="0" t="0" r="r" b="b"/>
              <a:pathLst>
                <a:path w="183" h="38">
                  <a:moveTo>
                    <a:pt x="0" y="37"/>
                  </a:moveTo>
                  <a:lnTo>
                    <a:pt x="11" y="29"/>
                  </a:lnTo>
                  <a:lnTo>
                    <a:pt x="167" y="13"/>
                  </a:lnTo>
                  <a:lnTo>
                    <a:pt x="18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19" name="Freeform 291"/>
            <p:cNvSpPr>
              <a:spLocks/>
            </p:cNvSpPr>
            <p:nvPr/>
          </p:nvSpPr>
          <p:spPr bwMode="auto">
            <a:xfrm>
              <a:off x="3533" y="2809"/>
              <a:ext cx="172" cy="29"/>
            </a:xfrm>
            <a:custGeom>
              <a:avLst/>
              <a:gdLst/>
              <a:ahLst/>
              <a:cxnLst>
                <a:cxn ang="0">
                  <a:pos x="0" y="28"/>
                </a:cxn>
                <a:cxn ang="0">
                  <a:pos x="7" y="28"/>
                </a:cxn>
                <a:cxn ang="0">
                  <a:pos x="163" y="8"/>
                </a:cxn>
                <a:cxn ang="0">
                  <a:pos x="171" y="0"/>
                </a:cxn>
              </a:cxnLst>
              <a:rect l="0" t="0" r="r" b="b"/>
              <a:pathLst>
                <a:path w="172" h="29">
                  <a:moveTo>
                    <a:pt x="0" y="28"/>
                  </a:moveTo>
                  <a:lnTo>
                    <a:pt x="7" y="28"/>
                  </a:lnTo>
                  <a:lnTo>
                    <a:pt x="163" y="8"/>
                  </a:lnTo>
                  <a:lnTo>
                    <a:pt x="17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0" name="Freeform 292"/>
            <p:cNvSpPr>
              <a:spLocks/>
            </p:cNvSpPr>
            <p:nvPr/>
          </p:nvSpPr>
          <p:spPr bwMode="auto">
            <a:xfrm>
              <a:off x="3540" y="2825"/>
              <a:ext cx="168" cy="29"/>
            </a:xfrm>
            <a:custGeom>
              <a:avLst/>
              <a:gdLst/>
              <a:ahLst/>
              <a:cxnLst>
                <a:cxn ang="0">
                  <a:pos x="0" y="28"/>
                </a:cxn>
                <a:cxn ang="0">
                  <a:pos x="156" y="8"/>
                </a:cxn>
                <a:cxn ang="0">
                  <a:pos x="167" y="0"/>
                </a:cxn>
              </a:cxnLst>
              <a:rect l="0" t="0" r="r" b="b"/>
              <a:pathLst>
                <a:path w="168" h="29">
                  <a:moveTo>
                    <a:pt x="0" y="28"/>
                  </a:moveTo>
                  <a:lnTo>
                    <a:pt x="156" y="8"/>
                  </a:lnTo>
                  <a:lnTo>
                    <a:pt x="16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1" name="Freeform 293"/>
            <p:cNvSpPr>
              <a:spLocks/>
            </p:cNvSpPr>
            <p:nvPr/>
          </p:nvSpPr>
          <p:spPr bwMode="auto">
            <a:xfrm>
              <a:off x="3540" y="2837"/>
              <a:ext cx="172" cy="34"/>
            </a:xfrm>
            <a:custGeom>
              <a:avLst/>
              <a:gdLst/>
              <a:ahLst/>
              <a:cxnLst>
                <a:cxn ang="0">
                  <a:pos x="0" y="33"/>
                </a:cxn>
                <a:cxn ang="0">
                  <a:pos x="156" y="16"/>
                </a:cxn>
                <a:cxn ang="0">
                  <a:pos x="171" y="0"/>
                </a:cxn>
              </a:cxnLst>
              <a:rect l="0" t="0" r="r" b="b"/>
              <a:pathLst>
                <a:path w="172" h="34">
                  <a:moveTo>
                    <a:pt x="0" y="33"/>
                  </a:moveTo>
                  <a:lnTo>
                    <a:pt x="156" y="16"/>
                  </a:lnTo>
                  <a:lnTo>
                    <a:pt x="17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2" name="Freeform 294"/>
            <p:cNvSpPr>
              <a:spLocks/>
            </p:cNvSpPr>
            <p:nvPr/>
          </p:nvSpPr>
          <p:spPr bwMode="auto">
            <a:xfrm>
              <a:off x="3537" y="2853"/>
              <a:ext cx="179" cy="38"/>
            </a:xfrm>
            <a:custGeom>
              <a:avLst/>
              <a:gdLst/>
              <a:ahLst/>
              <a:cxnLst>
                <a:cxn ang="0">
                  <a:pos x="0" y="37"/>
                </a:cxn>
                <a:cxn ang="0">
                  <a:pos x="81" y="25"/>
                </a:cxn>
                <a:cxn ang="0">
                  <a:pos x="167" y="9"/>
                </a:cxn>
                <a:cxn ang="0">
                  <a:pos x="178" y="0"/>
                </a:cxn>
              </a:cxnLst>
              <a:rect l="0" t="0" r="r" b="b"/>
              <a:pathLst>
                <a:path w="179" h="38">
                  <a:moveTo>
                    <a:pt x="0" y="37"/>
                  </a:moveTo>
                  <a:lnTo>
                    <a:pt x="81" y="25"/>
                  </a:lnTo>
                  <a:lnTo>
                    <a:pt x="167" y="9"/>
                  </a:lnTo>
                  <a:lnTo>
                    <a:pt x="17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3" name="Freeform 295"/>
            <p:cNvSpPr>
              <a:spLocks/>
            </p:cNvSpPr>
            <p:nvPr/>
          </p:nvSpPr>
          <p:spPr bwMode="auto">
            <a:xfrm>
              <a:off x="3311" y="2349"/>
              <a:ext cx="108" cy="17"/>
            </a:xfrm>
            <a:custGeom>
              <a:avLst/>
              <a:gdLst/>
              <a:ahLst/>
              <a:cxnLst>
                <a:cxn ang="0">
                  <a:pos x="107" y="0"/>
                </a:cxn>
                <a:cxn ang="0">
                  <a:pos x="100" y="0"/>
                </a:cxn>
                <a:cxn ang="0">
                  <a:pos x="59" y="8"/>
                </a:cxn>
                <a:cxn ang="0">
                  <a:pos x="25" y="8"/>
                </a:cxn>
                <a:cxn ang="0">
                  <a:pos x="11" y="12"/>
                </a:cxn>
                <a:cxn ang="0">
                  <a:pos x="0" y="16"/>
                </a:cxn>
              </a:cxnLst>
              <a:rect l="0" t="0" r="r" b="b"/>
              <a:pathLst>
                <a:path w="108" h="17">
                  <a:moveTo>
                    <a:pt x="107" y="0"/>
                  </a:moveTo>
                  <a:lnTo>
                    <a:pt x="100" y="0"/>
                  </a:lnTo>
                  <a:lnTo>
                    <a:pt x="59" y="8"/>
                  </a:lnTo>
                  <a:lnTo>
                    <a:pt x="25" y="8"/>
                  </a:lnTo>
                  <a:lnTo>
                    <a:pt x="11" y="12"/>
                  </a:lnTo>
                  <a:lnTo>
                    <a:pt x="0" y="16"/>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4" name="Freeform 296"/>
            <p:cNvSpPr>
              <a:spLocks/>
            </p:cNvSpPr>
            <p:nvPr/>
          </p:nvSpPr>
          <p:spPr bwMode="auto">
            <a:xfrm>
              <a:off x="3311" y="2357"/>
              <a:ext cx="108" cy="13"/>
            </a:xfrm>
            <a:custGeom>
              <a:avLst/>
              <a:gdLst/>
              <a:ahLst/>
              <a:cxnLst>
                <a:cxn ang="0">
                  <a:pos x="107" y="0"/>
                </a:cxn>
                <a:cxn ang="0">
                  <a:pos x="103" y="4"/>
                </a:cxn>
                <a:cxn ang="0">
                  <a:pos x="59" y="8"/>
                </a:cxn>
                <a:cxn ang="0">
                  <a:pos x="25" y="12"/>
                </a:cxn>
                <a:cxn ang="0">
                  <a:pos x="14" y="12"/>
                </a:cxn>
                <a:cxn ang="0">
                  <a:pos x="0" y="12"/>
                </a:cxn>
              </a:cxnLst>
              <a:rect l="0" t="0" r="r" b="b"/>
              <a:pathLst>
                <a:path w="108" h="13">
                  <a:moveTo>
                    <a:pt x="107" y="0"/>
                  </a:moveTo>
                  <a:lnTo>
                    <a:pt x="103" y="4"/>
                  </a:lnTo>
                  <a:lnTo>
                    <a:pt x="59" y="8"/>
                  </a:lnTo>
                  <a:lnTo>
                    <a:pt x="25" y="12"/>
                  </a:lnTo>
                  <a:lnTo>
                    <a:pt x="14"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5" name="Freeform 297"/>
            <p:cNvSpPr>
              <a:spLocks/>
            </p:cNvSpPr>
            <p:nvPr/>
          </p:nvSpPr>
          <p:spPr bwMode="auto">
            <a:xfrm>
              <a:off x="3314" y="2365"/>
              <a:ext cx="109" cy="17"/>
            </a:xfrm>
            <a:custGeom>
              <a:avLst/>
              <a:gdLst/>
              <a:ahLst/>
              <a:cxnLst>
                <a:cxn ang="0">
                  <a:pos x="108" y="0"/>
                </a:cxn>
                <a:cxn ang="0">
                  <a:pos x="100" y="4"/>
                </a:cxn>
                <a:cxn ang="0">
                  <a:pos x="60" y="12"/>
                </a:cxn>
                <a:cxn ang="0">
                  <a:pos x="26" y="12"/>
                </a:cxn>
                <a:cxn ang="0">
                  <a:pos x="11" y="16"/>
                </a:cxn>
                <a:cxn ang="0">
                  <a:pos x="0" y="16"/>
                </a:cxn>
              </a:cxnLst>
              <a:rect l="0" t="0" r="r" b="b"/>
              <a:pathLst>
                <a:path w="109" h="17">
                  <a:moveTo>
                    <a:pt x="108" y="0"/>
                  </a:moveTo>
                  <a:lnTo>
                    <a:pt x="100" y="4"/>
                  </a:lnTo>
                  <a:lnTo>
                    <a:pt x="60" y="12"/>
                  </a:lnTo>
                  <a:lnTo>
                    <a:pt x="26" y="12"/>
                  </a:lnTo>
                  <a:lnTo>
                    <a:pt x="11" y="16"/>
                  </a:lnTo>
                  <a:lnTo>
                    <a:pt x="0" y="16"/>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6" name="Freeform 298"/>
            <p:cNvSpPr>
              <a:spLocks/>
            </p:cNvSpPr>
            <p:nvPr/>
          </p:nvSpPr>
          <p:spPr bwMode="auto">
            <a:xfrm>
              <a:off x="3314" y="2377"/>
              <a:ext cx="109" cy="13"/>
            </a:xfrm>
            <a:custGeom>
              <a:avLst/>
              <a:gdLst/>
              <a:ahLst/>
              <a:cxnLst>
                <a:cxn ang="0">
                  <a:pos x="108" y="0"/>
                </a:cxn>
                <a:cxn ang="0">
                  <a:pos x="100" y="4"/>
                </a:cxn>
                <a:cxn ang="0">
                  <a:pos x="60" y="8"/>
                </a:cxn>
                <a:cxn ang="0">
                  <a:pos x="26" y="12"/>
                </a:cxn>
                <a:cxn ang="0">
                  <a:pos x="11" y="12"/>
                </a:cxn>
                <a:cxn ang="0">
                  <a:pos x="0" y="12"/>
                </a:cxn>
              </a:cxnLst>
              <a:rect l="0" t="0" r="r" b="b"/>
              <a:pathLst>
                <a:path w="109" h="13">
                  <a:moveTo>
                    <a:pt x="108" y="0"/>
                  </a:moveTo>
                  <a:lnTo>
                    <a:pt x="100" y="4"/>
                  </a:lnTo>
                  <a:lnTo>
                    <a:pt x="60" y="8"/>
                  </a:lnTo>
                  <a:lnTo>
                    <a:pt x="26" y="12"/>
                  </a:lnTo>
                  <a:lnTo>
                    <a:pt x="11"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7" name="Freeform 299"/>
            <p:cNvSpPr>
              <a:spLocks/>
            </p:cNvSpPr>
            <p:nvPr/>
          </p:nvSpPr>
          <p:spPr bwMode="auto">
            <a:xfrm>
              <a:off x="3311" y="2385"/>
              <a:ext cx="115" cy="13"/>
            </a:xfrm>
            <a:custGeom>
              <a:avLst/>
              <a:gdLst/>
              <a:ahLst/>
              <a:cxnLst>
                <a:cxn ang="0">
                  <a:pos x="114" y="0"/>
                </a:cxn>
                <a:cxn ang="0">
                  <a:pos x="107" y="4"/>
                </a:cxn>
                <a:cxn ang="0">
                  <a:pos x="66" y="8"/>
                </a:cxn>
                <a:cxn ang="0">
                  <a:pos x="29" y="8"/>
                </a:cxn>
                <a:cxn ang="0">
                  <a:pos x="14" y="12"/>
                </a:cxn>
                <a:cxn ang="0">
                  <a:pos x="0" y="12"/>
                </a:cxn>
              </a:cxnLst>
              <a:rect l="0" t="0" r="r" b="b"/>
              <a:pathLst>
                <a:path w="115" h="13">
                  <a:moveTo>
                    <a:pt x="114" y="0"/>
                  </a:moveTo>
                  <a:lnTo>
                    <a:pt x="107" y="4"/>
                  </a:lnTo>
                  <a:lnTo>
                    <a:pt x="66" y="8"/>
                  </a:lnTo>
                  <a:lnTo>
                    <a:pt x="29" y="8"/>
                  </a:lnTo>
                  <a:lnTo>
                    <a:pt x="14"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828" name="Oval 300"/>
            <p:cNvSpPr>
              <a:spLocks noChangeArrowheads="1"/>
            </p:cNvSpPr>
            <p:nvPr/>
          </p:nvSpPr>
          <p:spPr bwMode="auto">
            <a:xfrm>
              <a:off x="3455" y="2825"/>
              <a:ext cx="82" cy="89"/>
            </a:xfrm>
            <a:prstGeom prst="ellipse">
              <a:avLst/>
            </a:prstGeom>
            <a:noFill/>
            <a:ln w="3175">
              <a:solidFill>
                <a:srgbClr val="000000"/>
              </a:solidFill>
              <a:round/>
              <a:headEnd/>
              <a:tailEnd/>
            </a:ln>
            <a:effectLst/>
          </p:spPr>
          <p:txBody>
            <a:bodyPr wrap="none" anchor="ctr">
              <a:spAutoFit/>
            </a:bodyPr>
            <a:lstStyle/>
            <a:p>
              <a:endParaRPr lang="zh-CN" altLang="en-US"/>
            </a:p>
          </p:txBody>
        </p:sp>
      </p:grpSp>
      <p:grpSp>
        <p:nvGrpSpPr>
          <p:cNvPr id="19" name="Group 305"/>
          <p:cNvGrpSpPr>
            <a:grpSpLocks/>
          </p:cNvGrpSpPr>
          <p:nvPr/>
        </p:nvGrpSpPr>
        <p:grpSpPr bwMode="auto">
          <a:xfrm>
            <a:off x="3276600" y="3357563"/>
            <a:ext cx="790575" cy="815975"/>
            <a:chOff x="3000" y="2448"/>
            <a:chExt cx="721" cy="865"/>
          </a:xfrm>
        </p:grpSpPr>
        <p:grpSp>
          <p:nvGrpSpPr>
            <p:cNvPr id="20" name="Group 306"/>
            <p:cNvGrpSpPr>
              <a:grpSpLocks/>
            </p:cNvGrpSpPr>
            <p:nvPr/>
          </p:nvGrpSpPr>
          <p:grpSpPr bwMode="auto">
            <a:xfrm>
              <a:off x="3000" y="2628"/>
              <a:ext cx="721" cy="685"/>
              <a:chOff x="3000" y="2628"/>
              <a:chExt cx="721" cy="685"/>
            </a:xfrm>
          </p:grpSpPr>
          <p:sp>
            <p:nvSpPr>
              <p:cNvPr id="406835" name="Rectangle 307"/>
              <p:cNvSpPr>
                <a:spLocks noChangeArrowheads="1"/>
              </p:cNvSpPr>
              <p:nvPr/>
            </p:nvSpPr>
            <p:spPr bwMode="auto">
              <a:xfrm>
                <a:off x="3000" y="2811"/>
                <a:ext cx="536" cy="501"/>
              </a:xfrm>
              <a:prstGeom prst="rect">
                <a:avLst/>
              </a:prstGeom>
              <a:solidFill>
                <a:srgbClr val="EEEEEE"/>
              </a:solidFill>
              <a:ln w="3175">
                <a:solidFill>
                  <a:srgbClr val="000000"/>
                </a:solidFill>
                <a:miter lim="800000"/>
                <a:headEnd/>
                <a:tailEnd/>
              </a:ln>
              <a:effectLst/>
            </p:spPr>
            <p:txBody>
              <a:bodyPr wrap="none" anchor="ctr">
                <a:spAutoFit/>
              </a:bodyPr>
              <a:lstStyle/>
              <a:p>
                <a:endParaRPr lang="zh-CN" altLang="en-US"/>
              </a:p>
            </p:txBody>
          </p:sp>
          <p:sp>
            <p:nvSpPr>
              <p:cNvPr id="406836" name="Freeform 308"/>
              <p:cNvSpPr>
                <a:spLocks/>
              </p:cNvSpPr>
              <p:nvPr/>
            </p:nvSpPr>
            <p:spPr bwMode="auto">
              <a:xfrm>
                <a:off x="3000" y="2628"/>
                <a:ext cx="721" cy="184"/>
              </a:xfrm>
              <a:custGeom>
                <a:avLst/>
                <a:gdLst/>
                <a:ahLst/>
                <a:cxnLst>
                  <a:cxn ang="0">
                    <a:pos x="0" y="183"/>
                  </a:cxn>
                  <a:cxn ang="0">
                    <a:pos x="165" y="0"/>
                  </a:cxn>
                  <a:cxn ang="0">
                    <a:pos x="720" y="0"/>
                  </a:cxn>
                  <a:cxn ang="0">
                    <a:pos x="533" y="183"/>
                  </a:cxn>
                  <a:cxn ang="0">
                    <a:pos x="0" y="183"/>
                  </a:cxn>
                </a:cxnLst>
                <a:rect l="0" t="0" r="r" b="b"/>
                <a:pathLst>
                  <a:path w="721" h="184">
                    <a:moveTo>
                      <a:pt x="0" y="183"/>
                    </a:moveTo>
                    <a:lnTo>
                      <a:pt x="165" y="0"/>
                    </a:lnTo>
                    <a:lnTo>
                      <a:pt x="720" y="0"/>
                    </a:lnTo>
                    <a:lnTo>
                      <a:pt x="533" y="183"/>
                    </a:lnTo>
                    <a:lnTo>
                      <a:pt x="0" y="183"/>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837" name="Freeform 309"/>
              <p:cNvSpPr>
                <a:spLocks/>
              </p:cNvSpPr>
              <p:nvPr/>
            </p:nvSpPr>
            <p:spPr bwMode="auto">
              <a:xfrm>
                <a:off x="3533" y="2628"/>
                <a:ext cx="188" cy="685"/>
              </a:xfrm>
              <a:custGeom>
                <a:avLst/>
                <a:gdLst/>
                <a:ahLst/>
                <a:cxnLst>
                  <a:cxn ang="0">
                    <a:pos x="0" y="186"/>
                  </a:cxn>
                  <a:cxn ang="0">
                    <a:pos x="3" y="684"/>
                  </a:cxn>
                  <a:cxn ang="0">
                    <a:pos x="187" y="474"/>
                  </a:cxn>
                  <a:cxn ang="0">
                    <a:pos x="187" y="0"/>
                  </a:cxn>
                  <a:cxn ang="0">
                    <a:pos x="0" y="186"/>
                  </a:cxn>
                </a:cxnLst>
                <a:rect l="0" t="0" r="r" b="b"/>
                <a:pathLst>
                  <a:path w="188" h="685">
                    <a:moveTo>
                      <a:pt x="0" y="186"/>
                    </a:moveTo>
                    <a:lnTo>
                      <a:pt x="3" y="684"/>
                    </a:lnTo>
                    <a:lnTo>
                      <a:pt x="187" y="474"/>
                    </a:lnTo>
                    <a:lnTo>
                      <a:pt x="187" y="0"/>
                    </a:lnTo>
                    <a:lnTo>
                      <a:pt x="0" y="186"/>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grpSp>
        <p:grpSp>
          <p:nvGrpSpPr>
            <p:cNvPr id="21" name="Group 310"/>
            <p:cNvGrpSpPr>
              <a:grpSpLocks/>
            </p:cNvGrpSpPr>
            <p:nvPr/>
          </p:nvGrpSpPr>
          <p:grpSpPr bwMode="auto">
            <a:xfrm>
              <a:off x="3017" y="2448"/>
              <a:ext cx="660" cy="865"/>
              <a:chOff x="3017" y="2448"/>
              <a:chExt cx="660" cy="865"/>
            </a:xfrm>
          </p:grpSpPr>
          <p:sp>
            <p:nvSpPr>
              <p:cNvPr id="406839" name="Freeform 311"/>
              <p:cNvSpPr>
                <a:spLocks/>
              </p:cNvSpPr>
              <p:nvPr/>
            </p:nvSpPr>
            <p:spPr bwMode="auto">
              <a:xfrm>
                <a:off x="3017" y="2448"/>
                <a:ext cx="660" cy="865"/>
              </a:xfrm>
              <a:custGeom>
                <a:avLst/>
                <a:gdLst/>
                <a:ahLst/>
                <a:cxnLst>
                  <a:cxn ang="0">
                    <a:pos x="407" y="92"/>
                  </a:cxn>
                  <a:cxn ang="0">
                    <a:pos x="502" y="18"/>
                  </a:cxn>
                  <a:cxn ang="0">
                    <a:pos x="613" y="31"/>
                  </a:cxn>
                  <a:cxn ang="0">
                    <a:pos x="554" y="40"/>
                  </a:cxn>
                  <a:cxn ang="0">
                    <a:pos x="478" y="101"/>
                  </a:cxn>
                  <a:cxn ang="0">
                    <a:pos x="433" y="177"/>
                  </a:cxn>
                  <a:cxn ang="0">
                    <a:pos x="417" y="235"/>
                  </a:cxn>
                  <a:cxn ang="0">
                    <a:pos x="496" y="229"/>
                  </a:cxn>
                  <a:cxn ang="0">
                    <a:pos x="579" y="156"/>
                  </a:cxn>
                  <a:cxn ang="0">
                    <a:pos x="613" y="52"/>
                  </a:cxn>
                  <a:cxn ang="0">
                    <a:pos x="613" y="31"/>
                  </a:cxn>
                  <a:cxn ang="0">
                    <a:pos x="659" y="85"/>
                  </a:cxn>
                  <a:cxn ang="0">
                    <a:pos x="619" y="198"/>
                  </a:cxn>
                  <a:cxn ang="0">
                    <a:pos x="656" y="235"/>
                  </a:cxn>
                  <a:cxn ang="0">
                    <a:pos x="584" y="791"/>
                  </a:cxn>
                  <a:cxn ang="0">
                    <a:pos x="349" y="299"/>
                  </a:cxn>
                  <a:cxn ang="0">
                    <a:pos x="300" y="864"/>
                  </a:cxn>
                  <a:cxn ang="0">
                    <a:pos x="199" y="360"/>
                  </a:cxn>
                  <a:cxn ang="0">
                    <a:pos x="43" y="296"/>
                  </a:cxn>
                  <a:cxn ang="0">
                    <a:pos x="76" y="217"/>
                  </a:cxn>
                  <a:cxn ang="0">
                    <a:pos x="21" y="162"/>
                  </a:cxn>
                  <a:cxn ang="0">
                    <a:pos x="3" y="73"/>
                  </a:cxn>
                  <a:cxn ang="0">
                    <a:pos x="46" y="49"/>
                  </a:cxn>
                  <a:cxn ang="0">
                    <a:pos x="70" y="137"/>
                  </a:cxn>
                  <a:cxn ang="0">
                    <a:pos x="144" y="205"/>
                  </a:cxn>
                  <a:cxn ang="0">
                    <a:pos x="205" y="232"/>
                  </a:cxn>
                  <a:cxn ang="0">
                    <a:pos x="279" y="238"/>
                  </a:cxn>
                  <a:cxn ang="0">
                    <a:pos x="187" y="89"/>
                  </a:cxn>
                  <a:cxn ang="0">
                    <a:pos x="125" y="40"/>
                  </a:cxn>
                  <a:cxn ang="0">
                    <a:pos x="46" y="49"/>
                  </a:cxn>
                  <a:cxn ang="0">
                    <a:pos x="67" y="9"/>
                  </a:cxn>
                  <a:cxn ang="0">
                    <a:pos x="178" y="15"/>
                  </a:cxn>
                  <a:cxn ang="0">
                    <a:pos x="257" y="89"/>
                  </a:cxn>
                  <a:cxn ang="0">
                    <a:pos x="337" y="220"/>
                  </a:cxn>
                </a:cxnLst>
                <a:rect l="0" t="0" r="r" b="b"/>
                <a:pathLst>
                  <a:path w="660" h="865">
                    <a:moveTo>
                      <a:pt x="337" y="220"/>
                    </a:moveTo>
                    <a:lnTo>
                      <a:pt x="407" y="92"/>
                    </a:lnTo>
                    <a:lnTo>
                      <a:pt x="447" y="46"/>
                    </a:lnTo>
                    <a:lnTo>
                      <a:pt x="502" y="18"/>
                    </a:lnTo>
                    <a:lnTo>
                      <a:pt x="582" y="18"/>
                    </a:lnTo>
                    <a:lnTo>
                      <a:pt x="613" y="31"/>
                    </a:lnTo>
                    <a:lnTo>
                      <a:pt x="603" y="37"/>
                    </a:lnTo>
                    <a:lnTo>
                      <a:pt x="554" y="40"/>
                    </a:lnTo>
                    <a:lnTo>
                      <a:pt x="515" y="64"/>
                    </a:lnTo>
                    <a:lnTo>
                      <a:pt x="478" y="101"/>
                    </a:lnTo>
                    <a:lnTo>
                      <a:pt x="447" y="143"/>
                    </a:lnTo>
                    <a:lnTo>
                      <a:pt x="433" y="177"/>
                    </a:lnTo>
                    <a:lnTo>
                      <a:pt x="479" y="177"/>
                    </a:lnTo>
                    <a:lnTo>
                      <a:pt x="417" y="235"/>
                    </a:lnTo>
                    <a:lnTo>
                      <a:pt x="459" y="235"/>
                    </a:lnTo>
                    <a:lnTo>
                      <a:pt x="496" y="229"/>
                    </a:lnTo>
                    <a:lnTo>
                      <a:pt x="545" y="198"/>
                    </a:lnTo>
                    <a:lnTo>
                      <a:pt x="579" y="156"/>
                    </a:lnTo>
                    <a:lnTo>
                      <a:pt x="603" y="107"/>
                    </a:lnTo>
                    <a:lnTo>
                      <a:pt x="613" y="52"/>
                    </a:lnTo>
                    <a:lnTo>
                      <a:pt x="606" y="37"/>
                    </a:lnTo>
                    <a:lnTo>
                      <a:pt x="613" y="31"/>
                    </a:lnTo>
                    <a:lnTo>
                      <a:pt x="643" y="55"/>
                    </a:lnTo>
                    <a:lnTo>
                      <a:pt x="659" y="85"/>
                    </a:lnTo>
                    <a:lnTo>
                      <a:pt x="656" y="147"/>
                    </a:lnTo>
                    <a:lnTo>
                      <a:pt x="619" y="198"/>
                    </a:lnTo>
                    <a:lnTo>
                      <a:pt x="576" y="235"/>
                    </a:lnTo>
                    <a:lnTo>
                      <a:pt x="656" y="235"/>
                    </a:lnTo>
                    <a:lnTo>
                      <a:pt x="656" y="705"/>
                    </a:lnTo>
                    <a:lnTo>
                      <a:pt x="584" y="791"/>
                    </a:lnTo>
                    <a:lnTo>
                      <a:pt x="582" y="299"/>
                    </a:lnTo>
                    <a:lnTo>
                      <a:pt x="349" y="299"/>
                    </a:lnTo>
                    <a:lnTo>
                      <a:pt x="302" y="363"/>
                    </a:lnTo>
                    <a:lnTo>
                      <a:pt x="300" y="864"/>
                    </a:lnTo>
                    <a:lnTo>
                      <a:pt x="199" y="864"/>
                    </a:lnTo>
                    <a:lnTo>
                      <a:pt x="199" y="360"/>
                    </a:lnTo>
                    <a:lnTo>
                      <a:pt x="263" y="296"/>
                    </a:lnTo>
                    <a:lnTo>
                      <a:pt x="43" y="296"/>
                    </a:lnTo>
                    <a:lnTo>
                      <a:pt x="95" y="235"/>
                    </a:lnTo>
                    <a:lnTo>
                      <a:pt x="76" y="217"/>
                    </a:lnTo>
                    <a:lnTo>
                      <a:pt x="43" y="186"/>
                    </a:lnTo>
                    <a:lnTo>
                      <a:pt x="21" y="162"/>
                    </a:lnTo>
                    <a:lnTo>
                      <a:pt x="0" y="113"/>
                    </a:lnTo>
                    <a:lnTo>
                      <a:pt x="3" y="73"/>
                    </a:lnTo>
                    <a:lnTo>
                      <a:pt x="27" y="34"/>
                    </a:lnTo>
                    <a:lnTo>
                      <a:pt x="46" y="49"/>
                    </a:lnTo>
                    <a:lnTo>
                      <a:pt x="46" y="92"/>
                    </a:lnTo>
                    <a:lnTo>
                      <a:pt x="70" y="137"/>
                    </a:lnTo>
                    <a:lnTo>
                      <a:pt x="95" y="165"/>
                    </a:lnTo>
                    <a:lnTo>
                      <a:pt x="144" y="205"/>
                    </a:lnTo>
                    <a:lnTo>
                      <a:pt x="178" y="220"/>
                    </a:lnTo>
                    <a:lnTo>
                      <a:pt x="205" y="232"/>
                    </a:lnTo>
                    <a:lnTo>
                      <a:pt x="239" y="238"/>
                    </a:lnTo>
                    <a:lnTo>
                      <a:pt x="279" y="238"/>
                    </a:lnTo>
                    <a:lnTo>
                      <a:pt x="236" y="162"/>
                    </a:lnTo>
                    <a:lnTo>
                      <a:pt x="187" y="89"/>
                    </a:lnTo>
                    <a:lnTo>
                      <a:pt x="162" y="61"/>
                    </a:lnTo>
                    <a:lnTo>
                      <a:pt x="125" y="40"/>
                    </a:lnTo>
                    <a:lnTo>
                      <a:pt x="86" y="37"/>
                    </a:lnTo>
                    <a:lnTo>
                      <a:pt x="46" y="49"/>
                    </a:lnTo>
                    <a:lnTo>
                      <a:pt x="27" y="34"/>
                    </a:lnTo>
                    <a:lnTo>
                      <a:pt x="67" y="9"/>
                    </a:lnTo>
                    <a:lnTo>
                      <a:pt x="122" y="0"/>
                    </a:lnTo>
                    <a:lnTo>
                      <a:pt x="178" y="15"/>
                    </a:lnTo>
                    <a:lnTo>
                      <a:pt x="224" y="46"/>
                    </a:lnTo>
                    <a:lnTo>
                      <a:pt x="257" y="89"/>
                    </a:lnTo>
                    <a:lnTo>
                      <a:pt x="300" y="153"/>
                    </a:lnTo>
                    <a:lnTo>
                      <a:pt x="337" y="22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840" name="Freeform 312"/>
              <p:cNvSpPr>
                <a:spLocks/>
              </p:cNvSpPr>
              <p:nvPr/>
            </p:nvSpPr>
            <p:spPr bwMode="auto">
              <a:xfrm>
                <a:off x="3032" y="2756"/>
                <a:ext cx="228" cy="111"/>
              </a:xfrm>
              <a:custGeom>
                <a:avLst/>
                <a:gdLst/>
                <a:ahLst/>
                <a:cxnLst>
                  <a:cxn ang="0">
                    <a:pos x="227" y="0"/>
                  </a:cxn>
                  <a:cxn ang="0">
                    <a:pos x="0" y="25"/>
                  </a:cxn>
                  <a:cxn ang="0">
                    <a:pos x="49" y="49"/>
                  </a:cxn>
                  <a:cxn ang="0">
                    <a:pos x="9" y="110"/>
                  </a:cxn>
                  <a:cxn ang="0">
                    <a:pos x="227" y="0"/>
                  </a:cxn>
                  <a:cxn ang="0">
                    <a:pos x="227" y="0"/>
                  </a:cxn>
                </a:cxnLst>
                <a:rect l="0" t="0" r="r" b="b"/>
                <a:pathLst>
                  <a:path w="228" h="111">
                    <a:moveTo>
                      <a:pt x="227" y="0"/>
                    </a:moveTo>
                    <a:lnTo>
                      <a:pt x="0" y="25"/>
                    </a:lnTo>
                    <a:lnTo>
                      <a:pt x="49" y="49"/>
                    </a:lnTo>
                    <a:lnTo>
                      <a:pt x="9" y="110"/>
                    </a:lnTo>
                    <a:lnTo>
                      <a:pt x="227"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841" name="Freeform 313"/>
              <p:cNvSpPr>
                <a:spLocks/>
              </p:cNvSpPr>
              <p:nvPr/>
            </p:nvSpPr>
            <p:spPr bwMode="auto">
              <a:xfrm>
                <a:off x="3391" y="2756"/>
                <a:ext cx="203" cy="114"/>
              </a:xfrm>
              <a:custGeom>
                <a:avLst/>
                <a:gdLst/>
                <a:ahLst/>
                <a:cxnLst>
                  <a:cxn ang="0">
                    <a:pos x="0" y="0"/>
                  </a:cxn>
                  <a:cxn ang="0">
                    <a:pos x="202" y="22"/>
                  </a:cxn>
                  <a:cxn ang="0">
                    <a:pos x="150" y="49"/>
                  </a:cxn>
                  <a:cxn ang="0">
                    <a:pos x="183" y="113"/>
                  </a:cxn>
                  <a:cxn ang="0">
                    <a:pos x="0" y="0"/>
                  </a:cxn>
                  <a:cxn ang="0">
                    <a:pos x="0" y="0"/>
                  </a:cxn>
                </a:cxnLst>
                <a:rect l="0" t="0" r="r" b="b"/>
                <a:pathLst>
                  <a:path w="203" h="114">
                    <a:moveTo>
                      <a:pt x="0" y="0"/>
                    </a:moveTo>
                    <a:lnTo>
                      <a:pt x="202" y="22"/>
                    </a:lnTo>
                    <a:lnTo>
                      <a:pt x="150" y="49"/>
                    </a:lnTo>
                    <a:lnTo>
                      <a:pt x="183" y="113"/>
                    </a:lnTo>
                    <a:lnTo>
                      <a:pt x="0"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grpSp>
      </p:grpSp>
      <p:grpSp>
        <p:nvGrpSpPr>
          <p:cNvPr id="22" name="Group 392"/>
          <p:cNvGrpSpPr>
            <a:grpSpLocks/>
          </p:cNvGrpSpPr>
          <p:nvPr/>
        </p:nvGrpSpPr>
        <p:grpSpPr bwMode="auto">
          <a:xfrm>
            <a:off x="5219700" y="3357563"/>
            <a:ext cx="790575" cy="815975"/>
            <a:chOff x="3000" y="2448"/>
            <a:chExt cx="721" cy="865"/>
          </a:xfrm>
        </p:grpSpPr>
        <p:grpSp>
          <p:nvGrpSpPr>
            <p:cNvPr id="23" name="Group 393"/>
            <p:cNvGrpSpPr>
              <a:grpSpLocks/>
            </p:cNvGrpSpPr>
            <p:nvPr/>
          </p:nvGrpSpPr>
          <p:grpSpPr bwMode="auto">
            <a:xfrm>
              <a:off x="3000" y="2628"/>
              <a:ext cx="721" cy="685"/>
              <a:chOff x="3000" y="2628"/>
              <a:chExt cx="721" cy="685"/>
            </a:xfrm>
          </p:grpSpPr>
          <p:sp>
            <p:nvSpPr>
              <p:cNvPr id="406922" name="Rectangle 394"/>
              <p:cNvSpPr>
                <a:spLocks noChangeArrowheads="1"/>
              </p:cNvSpPr>
              <p:nvPr/>
            </p:nvSpPr>
            <p:spPr bwMode="auto">
              <a:xfrm>
                <a:off x="3000" y="2811"/>
                <a:ext cx="536" cy="501"/>
              </a:xfrm>
              <a:prstGeom prst="rect">
                <a:avLst/>
              </a:prstGeom>
              <a:solidFill>
                <a:srgbClr val="EEEEEE"/>
              </a:solidFill>
              <a:ln w="3175">
                <a:solidFill>
                  <a:srgbClr val="000000"/>
                </a:solidFill>
                <a:miter lim="800000"/>
                <a:headEnd/>
                <a:tailEnd/>
              </a:ln>
              <a:effectLst/>
            </p:spPr>
            <p:txBody>
              <a:bodyPr wrap="none" anchor="ctr">
                <a:spAutoFit/>
              </a:bodyPr>
              <a:lstStyle/>
              <a:p>
                <a:endParaRPr lang="zh-CN" altLang="en-US"/>
              </a:p>
            </p:txBody>
          </p:sp>
          <p:sp>
            <p:nvSpPr>
              <p:cNvPr id="406923" name="Freeform 395"/>
              <p:cNvSpPr>
                <a:spLocks/>
              </p:cNvSpPr>
              <p:nvPr/>
            </p:nvSpPr>
            <p:spPr bwMode="auto">
              <a:xfrm>
                <a:off x="3000" y="2628"/>
                <a:ext cx="721" cy="184"/>
              </a:xfrm>
              <a:custGeom>
                <a:avLst/>
                <a:gdLst/>
                <a:ahLst/>
                <a:cxnLst>
                  <a:cxn ang="0">
                    <a:pos x="0" y="183"/>
                  </a:cxn>
                  <a:cxn ang="0">
                    <a:pos x="165" y="0"/>
                  </a:cxn>
                  <a:cxn ang="0">
                    <a:pos x="720" y="0"/>
                  </a:cxn>
                  <a:cxn ang="0">
                    <a:pos x="533" y="183"/>
                  </a:cxn>
                  <a:cxn ang="0">
                    <a:pos x="0" y="183"/>
                  </a:cxn>
                </a:cxnLst>
                <a:rect l="0" t="0" r="r" b="b"/>
                <a:pathLst>
                  <a:path w="721" h="184">
                    <a:moveTo>
                      <a:pt x="0" y="183"/>
                    </a:moveTo>
                    <a:lnTo>
                      <a:pt x="165" y="0"/>
                    </a:lnTo>
                    <a:lnTo>
                      <a:pt x="720" y="0"/>
                    </a:lnTo>
                    <a:lnTo>
                      <a:pt x="533" y="183"/>
                    </a:lnTo>
                    <a:lnTo>
                      <a:pt x="0" y="183"/>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sp>
            <p:nvSpPr>
              <p:cNvPr id="406924" name="Freeform 396"/>
              <p:cNvSpPr>
                <a:spLocks/>
              </p:cNvSpPr>
              <p:nvPr/>
            </p:nvSpPr>
            <p:spPr bwMode="auto">
              <a:xfrm>
                <a:off x="3533" y="2628"/>
                <a:ext cx="188" cy="685"/>
              </a:xfrm>
              <a:custGeom>
                <a:avLst/>
                <a:gdLst/>
                <a:ahLst/>
                <a:cxnLst>
                  <a:cxn ang="0">
                    <a:pos x="0" y="186"/>
                  </a:cxn>
                  <a:cxn ang="0">
                    <a:pos x="3" y="684"/>
                  </a:cxn>
                  <a:cxn ang="0">
                    <a:pos x="187" y="474"/>
                  </a:cxn>
                  <a:cxn ang="0">
                    <a:pos x="187" y="0"/>
                  </a:cxn>
                  <a:cxn ang="0">
                    <a:pos x="0" y="186"/>
                  </a:cxn>
                </a:cxnLst>
                <a:rect l="0" t="0" r="r" b="b"/>
                <a:pathLst>
                  <a:path w="188" h="685">
                    <a:moveTo>
                      <a:pt x="0" y="186"/>
                    </a:moveTo>
                    <a:lnTo>
                      <a:pt x="3" y="684"/>
                    </a:lnTo>
                    <a:lnTo>
                      <a:pt x="187" y="474"/>
                    </a:lnTo>
                    <a:lnTo>
                      <a:pt x="187" y="0"/>
                    </a:lnTo>
                    <a:lnTo>
                      <a:pt x="0" y="186"/>
                    </a:lnTo>
                    <a:close/>
                  </a:path>
                </a:pathLst>
              </a:custGeom>
              <a:solidFill>
                <a:srgbClr val="EEEEEE"/>
              </a:solidFill>
              <a:ln w="3175" cap="flat">
                <a:solidFill>
                  <a:srgbClr val="000000"/>
                </a:solidFill>
                <a:prstDash val="solid"/>
                <a:round/>
                <a:headEnd/>
                <a:tailEnd/>
              </a:ln>
              <a:effectLst/>
            </p:spPr>
            <p:txBody>
              <a:bodyPr wrap="none" anchor="ctr">
                <a:spAutoFit/>
              </a:bodyPr>
              <a:lstStyle/>
              <a:p>
                <a:endParaRPr lang="zh-CN" altLang="en-US"/>
              </a:p>
            </p:txBody>
          </p:sp>
        </p:grpSp>
        <p:grpSp>
          <p:nvGrpSpPr>
            <p:cNvPr id="24" name="Group 397"/>
            <p:cNvGrpSpPr>
              <a:grpSpLocks/>
            </p:cNvGrpSpPr>
            <p:nvPr/>
          </p:nvGrpSpPr>
          <p:grpSpPr bwMode="auto">
            <a:xfrm>
              <a:off x="3017" y="2448"/>
              <a:ext cx="660" cy="865"/>
              <a:chOff x="3017" y="2448"/>
              <a:chExt cx="660" cy="865"/>
            </a:xfrm>
          </p:grpSpPr>
          <p:sp>
            <p:nvSpPr>
              <p:cNvPr id="406926" name="Freeform 398"/>
              <p:cNvSpPr>
                <a:spLocks/>
              </p:cNvSpPr>
              <p:nvPr/>
            </p:nvSpPr>
            <p:spPr bwMode="auto">
              <a:xfrm>
                <a:off x="3017" y="2448"/>
                <a:ext cx="660" cy="865"/>
              </a:xfrm>
              <a:custGeom>
                <a:avLst/>
                <a:gdLst/>
                <a:ahLst/>
                <a:cxnLst>
                  <a:cxn ang="0">
                    <a:pos x="407" y="92"/>
                  </a:cxn>
                  <a:cxn ang="0">
                    <a:pos x="502" y="18"/>
                  </a:cxn>
                  <a:cxn ang="0">
                    <a:pos x="613" y="31"/>
                  </a:cxn>
                  <a:cxn ang="0">
                    <a:pos x="554" y="40"/>
                  </a:cxn>
                  <a:cxn ang="0">
                    <a:pos x="478" y="101"/>
                  </a:cxn>
                  <a:cxn ang="0">
                    <a:pos x="433" y="177"/>
                  </a:cxn>
                  <a:cxn ang="0">
                    <a:pos x="417" y="235"/>
                  </a:cxn>
                  <a:cxn ang="0">
                    <a:pos x="496" y="229"/>
                  </a:cxn>
                  <a:cxn ang="0">
                    <a:pos x="579" y="156"/>
                  </a:cxn>
                  <a:cxn ang="0">
                    <a:pos x="613" y="52"/>
                  </a:cxn>
                  <a:cxn ang="0">
                    <a:pos x="613" y="31"/>
                  </a:cxn>
                  <a:cxn ang="0">
                    <a:pos x="659" y="85"/>
                  </a:cxn>
                  <a:cxn ang="0">
                    <a:pos x="619" y="198"/>
                  </a:cxn>
                  <a:cxn ang="0">
                    <a:pos x="656" y="235"/>
                  </a:cxn>
                  <a:cxn ang="0">
                    <a:pos x="584" y="791"/>
                  </a:cxn>
                  <a:cxn ang="0">
                    <a:pos x="349" y="299"/>
                  </a:cxn>
                  <a:cxn ang="0">
                    <a:pos x="300" y="864"/>
                  </a:cxn>
                  <a:cxn ang="0">
                    <a:pos x="199" y="360"/>
                  </a:cxn>
                  <a:cxn ang="0">
                    <a:pos x="43" y="296"/>
                  </a:cxn>
                  <a:cxn ang="0">
                    <a:pos x="76" y="217"/>
                  </a:cxn>
                  <a:cxn ang="0">
                    <a:pos x="21" y="162"/>
                  </a:cxn>
                  <a:cxn ang="0">
                    <a:pos x="3" y="73"/>
                  </a:cxn>
                  <a:cxn ang="0">
                    <a:pos x="46" y="49"/>
                  </a:cxn>
                  <a:cxn ang="0">
                    <a:pos x="70" y="137"/>
                  </a:cxn>
                  <a:cxn ang="0">
                    <a:pos x="144" y="205"/>
                  </a:cxn>
                  <a:cxn ang="0">
                    <a:pos x="205" y="232"/>
                  </a:cxn>
                  <a:cxn ang="0">
                    <a:pos x="279" y="238"/>
                  </a:cxn>
                  <a:cxn ang="0">
                    <a:pos x="187" y="89"/>
                  </a:cxn>
                  <a:cxn ang="0">
                    <a:pos x="125" y="40"/>
                  </a:cxn>
                  <a:cxn ang="0">
                    <a:pos x="46" y="49"/>
                  </a:cxn>
                  <a:cxn ang="0">
                    <a:pos x="67" y="9"/>
                  </a:cxn>
                  <a:cxn ang="0">
                    <a:pos x="178" y="15"/>
                  </a:cxn>
                  <a:cxn ang="0">
                    <a:pos x="257" y="89"/>
                  </a:cxn>
                  <a:cxn ang="0">
                    <a:pos x="337" y="220"/>
                  </a:cxn>
                </a:cxnLst>
                <a:rect l="0" t="0" r="r" b="b"/>
                <a:pathLst>
                  <a:path w="660" h="865">
                    <a:moveTo>
                      <a:pt x="337" y="220"/>
                    </a:moveTo>
                    <a:lnTo>
                      <a:pt x="407" y="92"/>
                    </a:lnTo>
                    <a:lnTo>
                      <a:pt x="447" y="46"/>
                    </a:lnTo>
                    <a:lnTo>
                      <a:pt x="502" y="18"/>
                    </a:lnTo>
                    <a:lnTo>
                      <a:pt x="582" y="18"/>
                    </a:lnTo>
                    <a:lnTo>
                      <a:pt x="613" y="31"/>
                    </a:lnTo>
                    <a:lnTo>
                      <a:pt x="603" y="37"/>
                    </a:lnTo>
                    <a:lnTo>
                      <a:pt x="554" y="40"/>
                    </a:lnTo>
                    <a:lnTo>
                      <a:pt x="515" y="64"/>
                    </a:lnTo>
                    <a:lnTo>
                      <a:pt x="478" y="101"/>
                    </a:lnTo>
                    <a:lnTo>
                      <a:pt x="447" y="143"/>
                    </a:lnTo>
                    <a:lnTo>
                      <a:pt x="433" y="177"/>
                    </a:lnTo>
                    <a:lnTo>
                      <a:pt x="479" y="177"/>
                    </a:lnTo>
                    <a:lnTo>
                      <a:pt x="417" y="235"/>
                    </a:lnTo>
                    <a:lnTo>
                      <a:pt x="459" y="235"/>
                    </a:lnTo>
                    <a:lnTo>
                      <a:pt x="496" y="229"/>
                    </a:lnTo>
                    <a:lnTo>
                      <a:pt x="545" y="198"/>
                    </a:lnTo>
                    <a:lnTo>
                      <a:pt x="579" y="156"/>
                    </a:lnTo>
                    <a:lnTo>
                      <a:pt x="603" y="107"/>
                    </a:lnTo>
                    <a:lnTo>
                      <a:pt x="613" y="52"/>
                    </a:lnTo>
                    <a:lnTo>
                      <a:pt x="606" y="37"/>
                    </a:lnTo>
                    <a:lnTo>
                      <a:pt x="613" y="31"/>
                    </a:lnTo>
                    <a:lnTo>
                      <a:pt x="643" y="55"/>
                    </a:lnTo>
                    <a:lnTo>
                      <a:pt x="659" y="85"/>
                    </a:lnTo>
                    <a:lnTo>
                      <a:pt x="656" y="147"/>
                    </a:lnTo>
                    <a:lnTo>
                      <a:pt x="619" y="198"/>
                    </a:lnTo>
                    <a:lnTo>
                      <a:pt x="576" y="235"/>
                    </a:lnTo>
                    <a:lnTo>
                      <a:pt x="656" y="235"/>
                    </a:lnTo>
                    <a:lnTo>
                      <a:pt x="656" y="705"/>
                    </a:lnTo>
                    <a:lnTo>
                      <a:pt x="584" y="791"/>
                    </a:lnTo>
                    <a:lnTo>
                      <a:pt x="582" y="299"/>
                    </a:lnTo>
                    <a:lnTo>
                      <a:pt x="349" y="299"/>
                    </a:lnTo>
                    <a:lnTo>
                      <a:pt x="302" y="363"/>
                    </a:lnTo>
                    <a:lnTo>
                      <a:pt x="300" y="864"/>
                    </a:lnTo>
                    <a:lnTo>
                      <a:pt x="199" y="864"/>
                    </a:lnTo>
                    <a:lnTo>
                      <a:pt x="199" y="360"/>
                    </a:lnTo>
                    <a:lnTo>
                      <a:pt x="263" y="296"/>
                    </a:lnTo>
                    <a:lnTo>
                      <a:pt x="43" y="296"/>
                    </a:lnTo>
                    <a:lnTo>
                      <a:pt x="95" y="235"/>
                    </a:lnTo>
                    <a:lnTo>
                      <a:pt x="76" y="217"/>
                    </a:lnTo>
                    <a:lnTo>
                      <a:pt x="43" y="186"/>
                    </a:lnTo>
                    <a:lnTo>
                      <a:pt x="21" y="162"/>
                    </a:lnTo>
                    <a:lnTo>
                      <a:pt x="0" y="113"/>
                    </a:lnTo>
                    <a:lnTo>
                      <a:pt x="3" y="73"/>
                    </a:lnTo>
                    <a:lnTo>
                      <a:pt x="27" y="34"/>
                    </a:lnTo>
                    <a:lnTo>
                      <a:pt x="46" y="49"/>
                    </a:lnTo>
                    <a:lnTo>
                      <a:pt x="46" y="92"/>
                    </a:lnTo>
                    <a:lnTo>
                      <a:pt x="70" y="137"/>
                    </a:lnTo>
                    <a:lnTo>
                      <a:pt x="95" y="165"/>
                    </a:lnTo>
                    <a:lnTo>
                      <a:pt x="144" y="205"/>
                    </a:lnTo>
                    <a:lnTo>
                      <a:pt x="178" y="220"/>
                    </a:lnTo>
                    <a:lnTo>
                      <a:pt x="205" y="232"/>
                    </a:lnTo>
                    <a:lnTo>
                      <a:pt x="239" y="238"/>
                    </a:lnTo>
                    <a:lnTo>
                      <a:pt x="279" y="238"/>
                    </a:lnTo>
                    <a:lnTo>
                      <a:pt x="236" y="162"/>
                    </a:lnTo>
                    <a:lnTo>
                      <a:pt x="187" y="89"/>
                    </a:lnTo>
                    <a:lnTo>
                      <a:pt x="162" y="61"/>
                    </a:lnTo>
                    <a:lnTo>
                      <a:pt x="125" y="40"/>
                    </a:lnTo>
                    <a:lnTo>
                      <a:pt x="86" y="37"/>
                    </a:lnTo>
                    <a:lnTo>
                      <a:pt x="46" y="49"/>
                    </a:lnTo>
                    <a:lnTo>
                      <a:pt x="27" y="34"/>
                    </a:lnTo>
                    <a:lnTo>
                      <a:pt x="67" y="9"/>
                    </a:lnTo>
                    <a:lnTo>
                      <a:pt x="122" y="0"/>
                    </a:lnTo>
                    <a:lnTo>
                      <a:pt x="178" y="15"/>
                    </a:lnTo>
                    <a:lnTo>
                      <a:pt x="224" y="46"/>
                    </a:lnTo>
                    <a:lnTo>
                      <a:pt x="257" y="89"/>
                    </a:lnTo>
                    <a:lnTo>
                      <a:pt x="300" y="153"/>
                    </a:lnTo>
                    <a:lnTo>
                      <a:pt x="337" y="22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927" name="Freeform 399"/>
              <p:cNvSpPr>
                <a:spLocks/>
              </p:cNvSpPr>
              <p:nvPr/>
            </p:nvSpPr>
            <p:spPr bwMode="auto">
              <a:xfrm>
                <a:off x="3032" y="2756"/>
                <a:ext cx="228" cy="111"/>
              </a:xfrm>
              <a:custGeom>
                <a:avLst/>
                <a:gdLst/>
                <a:ahLst/>
                <a:cxnLst>
                  <a:cxn ang="0">
                    <a:pos x="227" y="0"/>
                  </a:cxn>
                  <a:cxn ang="0">
                    <a:pos x="0" y="25"/>
                  </a:cxn>
                  <a:cxn ang="0">
                    <a:pos x="49" y="49"/>
                  </a:cxn>
                  <a:cxn ang="0">
                    <a:pos x="9" y="110"/>
                  </a:cxn>
                  <a:cxn ang="0">
                    <a:pos x="227" y="0"/>
                  </a:cxn>
                  <a:cxn ang="0">
                    <a:pos x="227" y="0"/>
                  </a:cxn>
                </a:cxnLst>
                <a:rect l="0" t="0" r="r" b="b"/>
                <a:pathLst>
                  <a:path w="228" h="111">
                    <a:moveTo>
                      <a:pt x="227" y="0"/>
                    </a:moveTo>
                    <a:lnTo>
                      <a:pt x="0" y="25"/>
                    </a:lnTo>
                    <a:lnTo>
                      <a:pt x="49" y="49"/>
                    </a:lnTo>
                    <a:lnTo>
                      <a:pt x="9" y="110"/>
                    </a:lnTo>
                    <a:lnTo>
                      <a:pt x="227"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sp>
            <p:nvSpPr>
              <p:cNvPr id="406928" name="Freeform 400"/>
              <p:cNvSpPr>
                <a:spLocks/>
              </p:cNvSpPr>
              <p:nvPr/>
            </p:nvSpPr>
            <p:spPr bwMode="auto">
              <a:xfrm>
                <a:off x="3391" y="2756"/>
                <a:ext cx="203" cy="114"/>
              </a:xfrm>
              <a:custGeom>
                <a:avLst/>
                <a:gdLst/>
                <a:ahLst/>
                <a:cxnLst>
                  <a:cxn ang="0">
                    <a:pos x="0" y="0"/>
                  </a:cxn>
                  <a:cxn ang="0">
                    <a:pos x="202" y="22"/>
                  </a:cxn>
                  <a:cxn ang="0">
                    <a:pos x="150" y="49"/>
                  </a:cxn>
                  <a:cxn ang="0">
                    <a:pos x="183" y="113"/>
                  </a:cxn>
                  <a:cxn ang="0">
                    <a:pos x="0" y="0"/>
                  </a:cxn>
                  <a:cxn ang="0">
                    <a:pos x="0" y="0"/>
                  </a:cxn>
                </a:cxnLst>
                <a:rect l="0" t="0" r="r" b="b"/>
                <a:pathLst>
                  <a:path w="203" h="114">
                    <a:moveTo>
                      <a:pt x="0" y="0"/>
                    </a:moveTo>
                    <a:lnTo>
                      <a:pt x="202" y="22"/>
                    </a:lnTo>
                    <a:lnTo>
                      <a:pt x="150" y="49"/>
                    </a:lnTo>
                    <a:lnTo>
                      <a:pt x="183" y="113"/>
                    </a:lnTo>
                    <a:lnTo>
                      <a:pt x="0" y="0"/>
                    </a:lnTo>
                    <a:close/>
                  </a:path>
                </a:pathLst>
              </a:custGeom>
              <a:solidFill>
                <a:srgbClr val="777777"/>
              </a:solidFill>
              <a:ln w="3175" cap="flat">
                <a:solidFill>
                  <a:srgbClr val="000000"/>
                </a:solidFill>
                <a:prstDash val="solid"/>
                <a:round/>
                <a:headEnd/>
                <a:tailEnd/>
              </a:ln>
              <a:effectLst/>
            </p:spPr>
            <p:txBody>
              <a:bodyPr wrap="none" anchor="ctr">
                <a:spAutoFit/>
              </a:bodyPr>
              <a:lstStyle/>
              <a:p>
                <a:endParaRPr lang="zh-CN" altLang="en-US"/>
              </a:p>
            </p:txBody>
          </p:sp>
        </p:grpSp>
      </p:grpSp>
      <p:grpSp>
        <p:nvGrpSpPr>
          <p:cNvPr id="25" name="Group 401"/>
          <p:cNvGrpSpPr>
            <a:grpSpLocks/>
          </p:cNvGrpSpPr>
          <p:nvPr/>
        </p:nvGrpSpPr>
        <p:grpSpPr bwMode="auto">
          <a:xfrm>
            <a:off x="5286375" y="3213100"/>
            <a:ext cx="725488" cy="1109663"/>
            <a:chOff x="2936" y="2312"/>
            <a:chExt cx="865" cy="1153"/>
          </a:xfrm>
        </p:grpSpPr>
        <p:sp>
          <p:nvSpPr>
            <p:cNvPr id="406930" name="Freeform 402"/>
            <p:cNvSpPr>
              <a:spLocks/>
            </p:cNvSpPr>
            <p:nvPr/>
          </p:nvSpPr>
          <p:spPr bwMode="auto">
            <a:xfrm>
              <a:off x="2969" y="2312"/>
              <a:ext cx="491" cy="286"/>
            </a:xfrm>
            <a:custGeom>
              <a:avLst/>
              <a:gdLst/>
              <a:ahLst/>
              <a:cxnLst>
                <a:cxn ang="0">
                  <a:pos x="490" y="122"/>
                </a:cxn>
                <a:cxn ang="0">
                  <a:pos x="241" y="81"/>
                </a:cxn>
                <a:cxn ang="0">
                  <a:pos x="208" y="261"/>
                </a:cxn>
                <a:cxn ang="0">
                  <a:pos x="112" y="220"/>
                </a:cxn>
                <a:cxn ang="0">
                  <a:pos x="89" y="277"/>
                </a:cxn>
                <a:cxn ang="0">
                  <a:pos x="30" y="285"/>
                </a:cxn>
                <a:cxn ang="0">
                  <a:pos x="0" y="61"/>
                </a:cxn>
                <a:cxn ang="0">
                  <a:pos x="468" y="0"/>
                </a:cxn>
                <a:cxn ang="0">
                  <a:pos x="482" y="118"/>
                </a:cxn>
                <a:cxn ang="0">
                  <a:pos x="490" y="122"/>
                </a:cxn>
              </a:cxnLst>
              <a:rect l="0" t="0" r="r" b="b"/>
              <a:pathLst>
                <a:path w="491" h="286">
                  <a:moveTo>
                    <a:pt x="490" y="122"/>
                  </a:moveTo>
                  <a:lnTo>
                    <a:pt x="241" y="81"/>
                  </a:lnTo>
                  <a:lnTo>
                    <a:pt x="208" y="261"/>
                  </a:lnTo>
                  <a:lnTo>
                    <a:pt x="112" y="220"/>
                  </a:lnTo>
                  <a:lnTo>
                    <a:pt x="89" y="277"/>
                  </a:lnTo>
                  <a:lnTo>
                    <a:pt x="30" y="285"/>
                  </a:lnTo>
                  <a:lnTo>
                    <a:pt x="0" y="61"/>
                  </a:lnTo>
                  <a:lnTo>
                    <a:pt x="468" y="0"/>
                  </a:lnTo>
                  <a:lnTo>
                    <a:pt x="482" y="118"/>
                  </a:lnTo>
                  <a:lnTo>
                    <a:pt x="490" y="122"/>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1" name="Oval 403"/>
            <p:cNvSpPr>
              <a:spLocks noChangeArrowheads="1"/>
            </p:cNvSpPr>
            <p:nvPr/>
          </p:nvSpPr>
          <p:spPr bwMode="auto">
            <a:xfrm>
              <a:off x="3262" y="2357"/>
              <a:ext cx="52" cy="57"/>
            </a:xfrm>
            <a:prstGeom prst="ellipse">
              <a:avLst/>
            </a:prstGeom>
            <a:noFill/>
            <a:ln w="3175">
              <a:solidFill>
                <a:srgbClr val="000000"/>
              </a:solidFill>
              <a:round/>
              <a:headEnd/>
              <a:tailEnd/>
            </a:ln>
            <a:effectLst/>
          </p:spPr>
          <p:txBody>
            <a:bodyPr wrap="none" anchor="ctr">
              <a:spAutoFit/>
            </a:bodyPr>
            <a:lstStyle/>
            <a:p>
              <a:endParaRPr lang="zh-CN" altLang="en-US"/>
            </a:p>
          </p:txBody>
        </p:sp>
        <p:sp>
          <p:nvSpPr>
            <p:cNvPr id="406932" name="Freeform 404"/>
            <p:cNvSpPr>
              <a:spLocks/>
            </p:cNvSpPr>
            <p:nvPr/>
          </p:nvSpPr>
          <p:spPr bwMode="auto">
            <a:xfrm>
              <a:off x="3177" y="2393"/>
              <a:ext cx="505" cy="315"/>
            </a:xfrm>
            <a:custGeom>
              <a:avLst/>
              <a:gdLst/>
              <a:ahLst/>
              <a:cxnLst>
                <a:cxn ang="0">
                  <a:pos x="452" y="314"/>
                </a:cxn>
                <a:cxn ang="0">
                  <a:pos x="504" y="86"/>
                </a:cxn>
                <a:cxn ang="0">
                  <a:pos x="386" y="66"/>
                </a:cxn>
                <a:cxn ang="0">
                  <a:pos x="267" y="37"/>
                </a:cxn>
                <a:cxn ang="0">
                  <a:pos x="152" y="17"/>
                </a:cxn>
                <a:cxn ang="0">
                  <a:pos x="33" y="0"/>
                </a:cxn>
                <a:cxn ang="0">
                  <a:pos x="0" y="180"/>
                </a:cxn>
                <a:cxn ang="0">
                  <a:pos x="185" y="257"/>
                </a:cxn>
                <a:cxn ang="0">
                  <a:pos x="263" y="220"/>
                </a:cxn>
                <a:cxn ang="0">
                  <a:pos x="282" y="273"/>
                </a:cxn>
                <a:cxn ang="0">
                  <a:pos x="452" y="314"/>
                </a:cxn>
              </a:cxnLst>
              <a:rect l="0" t="0" r="r" b="b"/>
              <a:pathLst>
                <a:path w="505" h="315">
                  <a:moveTo>
                    <a:pt x="452" y="314"/>
                  </a:moveTo>
                  <a:lnTo>
                    <a:pt x="504" y="86"/>
                  </a:lnTo>
                  <a:lnTo>
                    <a:pt x="386" y="66"/>
                  </a:lnTo>
                  <a:lnTo>
                    <a:pt x="267" y="37"/>
                  </a:lnTo>
                  <a:lnTo>
                    <a:pt x="152" y="17"/>
                  </a:lnTo>
                  <a:lnTo>
                    <a:pt x="33" y="0"/>
                  </a:lnTo>
                  <a:lnTo>
                    <a:pt x="0" y="180"/>
                  </a:lnTo>
                  <a:lnTo>
                    <a:pt x="185" y="257"/>
                  </a:lnTo>
                  <a:lnTo>
                    <a:pt x="263" y="220"/>
                  </a:lnTo>
                  <a:lnTo>
                    <a:pt x="282" y="273"/>
                  </a:lnTo>
                  <a:lnTo>
                    <a:pt x="452" y="31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3" name="Freeform 405"/>
            <p:cNvSpPr>
              <a:spLocks/>
            </p:cNvSpPr>
            <p:nvPr/>
          </p:nvSpPr>
          <p:spPr bwMode="auto">
            <a:xfrm>
              <a:off x="2984" y="2532"/>
              <a:ext cx="379" cy="257"/>
            </a:xfrm>
            <a:custGeom>
              <a:avLst/>
              <a:gdLst/>
              <a:ahLst/>
              <a:cxnLst>
                <a:cxn ang="0">
                  <a:pos x="0" y="224"/>
                </a:cxn>
                <a:cxn ang="0">
                  <a:pos x="74" y="61"/>
                </a:cxn>
                <a:cxn ang="0">
                  <a:pos x="97" y="0"/>
                </a:cxn>
                <a:cxn ang="0">
                  <a:pos x="238" y="61"/>
                </a:cxn>
                <a:cxn ang="0">
                  <a:pos x="378" y="118"/>
                </a:cxn>
                <a:cxn ang="0">
                  <a:pos x="60" y="256"/>
                </a:cxn>
                <a:cxn ang="0">
                  <a:pos x="0" y="224"/>
                </a:cxn>
              </a:cxnLst>
              <a:rect l="0" t="0" r="r" b="b"/>
              <a:pathLst>
                <a:path w="379" h="257">
                  <a:moveTo>
                    <a:pt x="0" y="224"/>
                  </a:moveTo>
                  <a:lnTo>
                    <a:pt x="74" y="61"/>
                  </a:lnTo>
                  <a:lnTo>
                    <a:pt x="97" y="0"/>
                  </a:lnTo>
                  <a:lnTo>
                    <a:pt x="238" y="61"/>
                  </a:lnTo>
                  <a:lnTo>
                    <a:pt x="378" y="118"/>
                  </a:lnTo>
                  <a:lnTo>
                    <a:pt x="60" y="256"/>
                  </a:lnTo>
                  <a:lnTo>
                    <a:pt x="0" y="224"/>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4" name="Freeform 406"/>
            <p:cNvSpPr>
              <a:spLocks/>
            </p:cNvSpPr>
            <p:nvPr/>
          </p:nvSpPr>
          <p:spPr bwMode="auto">
            <a:xfrm>
              <a:off x="2958" y="2613"/>
              <a:ext cx="539" cy="368"/>
            </a:xfrm>
            <a:custGeom>
              <a:avLst/>
              <a:gdLst/>
              <a:ahLst/>
              <a:cxnLst>
                <a:cxn ang="0">
                  <a:pos x="52" y="269"/>
                </a:cxn>
                <a:cxn ang="0">
                  <a:pos x="63" y="338"/>
                </a:cxn>
                <a:cxn ang="0">
                  <a:pos x="56" y="367"/>
                </a:cxn>
                <a:cxn ang="0">
                  <a:pos x="0" y="208"/>
                </a:cxn>
                <a:cxn ang="0">
                  <a:pos x="86" y="175"/>
                </a:cxn>
                <a:cxn ang="0">
                  <a:pos x="404" y="37"/>
                </a:cxn>
                <a:cxn ang="0">
                  <a:pos x="482" y="0"/>
                </a:cxn>
                <a:cxn ang="0">
                  <a:pos x="501" y="53"/>
                </a:cxn>
                <a:cxn ang="0">
                  <a:pos x="508" y="86"/>
                </a:cxn>
                <a:cxn ang="0">
                  <a:pos x="538" y="175"/>
                </a:cxn>
                <a:cxn ang="0">
                  <a:pos x="52" y="269"/>
                </a:cxn>
              </a:cxnLst>
              <a:rect l="0" t="0" r="r" b="b"/>
              <a:pathLst>
                <a:path w="539" h="368">
                  <a:moveTo>
                    <a:pt x="52" y="269"/>
                  </a:moveTo>
                  <a:lnTo>
                    <a:pt x="63" y="338"/>
                  </a:lnTo>
                  <a:lnTo>
                    <a:pt x="56" y="367"/>
                  </a:lnTo>
                  <a:lnTo>
                    <a:pt x="0" y="208"/>
                  </a:lnTo>
                  <a:lnTo>
                    <a:pt x="86" y="175"/>
                  </a:lnTo>
                  <a:lnTo>
                    <a:pt x="404" y="37"/>
                  </a:lnTo>
                  <a:lnTo>
                    <a:pt x="482" y="0"/>
                  </a:lnTo>
                  <a:lnTo>
                    <a:pt x="501" y="53"/>
                  </a:lnTo>
                  <a:lnTo>
                    <a:pt x="508" y="86"/>
                  </a:lnTo>
                  <a:lnTo>
                    <a:pt x="538" y="175"/>
                  </a:lnTo>
                  <a:lnTo>
                    <a:pt x="52" y="269"/>
                  </a:lnTo>
                  <a:close/>
                </a:path>
              </a:pathLst>
            </a:custGeom>
            <a:solidFill>
              <a:srgbClr val="FFFFFF"/>
            </a:solidFill>
            <a:ln w="3175" cap="flat">
              <a:solidFill>
                <a:srgbClr val="000000"/>
              </a:solidFill>
              <a:prstDash val="solid"/>
              <a:round/>
              <a:headEnd/>
              <a:tailEnd/>
            </a:ln>
            <a:effectLst/>
          </p:spPr>
          <p:txBody>
            <a:bodyPr anchor="ctr">
              <a:spAutoFit/>
            </a:bodyPr>
            <a:lstStyle/>
            <a:p>
              <a:endParaRPr lang="zh-CN" altLang="en-US"/>
            </a:p>
          </p:txBody>
        </p:sp>
        <p:sp>
          <p:nvSpPr>
            <p:cNvPr id="406935" name="Freeform 407"/>
            <p:cNvSpPr>
              <a:spLocks/>
            </p:cNvSpPr>
            <p:nvPr/>
          </p:nvSpPr>
          <p:spPr bwMode="auto">
            <a:xfrm>
              <a:off x="3466" y="2699"/>
              <a:ext cx="87" cy="90"/>
            </a:xfrm>
            <a:custGeom>
              <a:avLst/>
              <a:gdLst/>
              <a:ahLst/>
              <a:cxnLst>
                <a:cxn ang="0">
                  <a:pos x="0" y="0"/>
                </a:cxn>
                <a:cxn ang="0">
                  <a:pos x="30" y="89"/>
                </a:cxn>
                <a:cxn ang="0">
                  <a:pos x="74" y="77"/>
                </a:cxn>
                <a:cxn ang="0">
                  <a:pos x="86" y="44"/>
                </a:cxn>
                <a:cxn ang="0">
                  <a:pos x="0" y="0"/>
                </a:cxn>
                <a:cxn ang="0">
                  <a:pos x="0" y="0"/>
                </a:cxn>
              </a:cxnLst>
              <a:rect l="0" t="0" r="r" b="b"/>
              <a:pathLst>
                <a:path w="87" h="90">
                  <a:moveTo>
                    <a:pt x="0" y="0"/>
                  </a:moveTo>
                  <a:lnTo>
                    <a:pt x="30" y="89"/>
                  </a:lnTo>
                  <a:lnTo>
                    <a:pt x="74" y="77"/>
                  </a:lnTo>
                  <a:lnTo>
                    <a:pt x="86" y="44"/>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6" name="Freeform 408"/>
            <p:cNvSpPr>
              <a:spLocks/>
            </p:cNvSpPr>
            <p:nvPr/>
          </p:nvSpPr>
          <p:spPr bwMode="auto">
            <a:xfrm>
              <a:off x="3466" y="2699"/>
              <a:ext cx="87" cy="90"/>
            </a:xfrm>
            <a:custGeom>
              <a:avLst/>
              <a:gdLst/>
              <a:ahLst/>
              <a:cxnLst>
                <a:cxn ang="0">
                  <a:pos x="0" y="0"/>
                </a:cxn>
                <a:cxn ang="0">
                  <a:pos x="30" y="89"/>
                </a:cxn>
                <a:cxn ang="0">
                  <a:pos x="74" y="77"/>
                </a:cxn>
                <a:cxn ang="0">
                  <a:pos x="86" y="44"/>
                </a:cxn>
                <a:cxn ang="0">
                  <a:pos x="0" y="0"/>
                </a:cxn>
              </a:cxnLst>
              <a:rect l="0" t="0" r="r" b="b"/>
              <a:pathLst>
                <a:path w="87" h="90">
                  <a:moveTo>
                    <a:pt x="0" y="0"/>
                  </a:moveTo>
                  <a:lnTo>
                    <a:pt x="30" y="89"/>
                  </a:lnTo>
                  <a:lnTo>
                    <a:pt x="74" y="77"/>
                  </a:lnTo>
                  <a:lnTo>
                    <a:pt x="86" y="44"/>
                  </a:lnTo>
                  <a:lnTo>
                    <a:pt x="0"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37" name="Freeform 409"/>
            <p:cNvSpPr>
              <a:spLocks/>
            </p:cNvSpPr>
            <p:nvPr/>
          </p:nvSpPr>
          <p:spPr bwMode="auto">
            <a:xfrm>
              <a:off x="3010" y="2739"/>
              <a:ext cx="791" cy="490"/>
            </a:xfrm>
            <a:custGeom>
              <a:avLst/>
              <a:gdLst/>
              <a:ahLst/>
              <a:cxnLst>
                <a:cxn ang="0">
                  <a:pos x="0" y="143"/>
                </a:cxn>
                <a:cxn ang="0">
                  <a:pos x="11" y="212"/>
                </a:cxn>
                <a:cxn ang="0">
                  <a:pos x="63" y="489"/>
                </a:cxn>
                <a:cxn ang="0">
                  <a:pos x="697" y="359"/>
                </a:cxn>
                <a:cxn ang="0">
                  <a:pos x="790" y="342"/>
                </a:cxn>
                <a:cxn ang="0">
                  <a:pos x="723" y="0"/>
                </a:cxn>
                <a:cxn ang="0">
                  <a:pos x="530" y="37"/>
                </a:cxn>
                <a:cxn ang="0">
                  <a:pos x="486" y="49"/>
                </a:cxn>
                <a:cxn ang="0">
                  <a:pos x="0" y="143"/>
                </a:cxn>
              </a:cxnLst>
              <a:rect l="0" t="0" r="r" b="b"/>
              <a:pathLst>
                <a:path w="791" h="490">
                  <a:moveTo>
                    <a:pt x="0" y="143"/>
                  </a:moveTo>
                  <a:lnTo>
                    <a:pt x="11" y="212"/>
                  </a:lnTo>
                  <a:lnTo>
                    <a:pt x="63" y="489"/>
                  </a:lnTo>
                  <a:lnTo>
                    <a:pt x="697" y="359"/>
                  </a:lnTo>
                  <a:lnTo>
                    <a:pt x="790" y="342"/>
                  </a:lnTo>
                  <a:lnTo>
                    <a:pt x="723" y="0"/>
                  </a:lnTo>
                  <a:lnTo>
                    <a:pt x="530" y="37"/>
                  </a:lnTo>
                  <a:lnTo>
                    <a:pt x="486" y="49"/>
                  </a:lnTo>
                  <a:lnTo>
                    <a:pt x="0" y="14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8" name="Freeform 410"/>
            <p:cNvSpPr>
              <a:spLocks/>
            </p:cNvSpPr>
            <p:nvPr/>
          </p:nvSpPr>
          <p:spPr bwMode="auto">
            <a:xfrm>
              <a:off x="2936" y="2951"/>
              <a:ext cx="809" cy="514"/>
            </a:xfrm>
            <a:custGeom>
              <a:avLst/>
              <a:gdLst/>
              <a:ahLst/>
              <a:cxnLst>
                <a:cxn ang="0">
                  <a:pos x="808" y="163"/>
                </a:cxn>
                <a:cxn ang="0">
                  <a:pos x="701" y="513"/>
                </a:cxn>
                <a:cxn ang="0">
                  <a:pos x="0" y="293"/>
                </a:cxn>
                <a:cxn ang="0">
                  <a:pos x="78" y="29"/>
                </a:cxn>
                <a:cxn ang="0">
                  <a:pos x="85" y="0"/>
                </a:cxn>
                <a:cxn ang="0">
                  <a:pos x="137" y="277"/>
                </a:cxn>
                <a:cxn ang="0">
                  <a:pos x="771" y="147"/>
                </a:cxn>
                <a:cxn ang="0">
                  <a:pos x="808" y="163"/>
                </a:cxn>
              </a:cxnLst>
              <a:rect l="0" t="0" r="r" b="b"/>
              <a:pathLst>
                <a:path w="809" h="514">
                  <a:moveTo>
                    <a:pt x="808" y="163"/>
                  </a:moveTo>
                  <a:lnTo>
                    <a:pt x="701" y="513"/>
                  </a:lnTo>
                  <a:lnTo>
                    <a:pt x="0" y="293"/>
                  </a:lnTo>
                  <a:lnTo>
                    <a:pt x="78" y="29"/>
                  </a:lnTo>
                  <a:lnTo>
                    <a:pt x="85" y="0"/>
                  </a:lnTo>
                  <a:lnTo>
                    <a:pt x="137" y="277"/>
                  </a:lnTo>
                  <a:lnTo>
                    <a:pt x="771" y="147"/>
                  </a:lnTo>
                  <a:lnTo>
                    <a:pt x="808" y="163"/>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39" name="Freeform 411"/>
            <p:cNvSpPr>
              <a:spLocks/>
            </p:cNvSpPr>
            <p:nvPr/>
          </p:nvSpPr>
          <p:spPr bwMode="auto">
            <a:xfrm>
              <a:off x="2984" y="2381"/>
              <a:ext cx="46" cy="1"/>
            </a:xfrm>
            <a:custGeom>
              <a:avLst/>
              <a:gdLst/>
              <a:ahLst/>
              <a:cxnLst>
                <a:cxn ang="0">
                  <a:pos x="0" y="0"/>
                </a:cxn>
                <a:cxn ang="0">
                  <a:pos x="45" y="0"/>
                </a:cxn>
              </a:cxnLst>
              <a:rect l="0" t="0" r="r" b="b"/>
              <a:pathLst>
                <a:path w="46" h="1">
                  <a:moveTo>
                    <a:pt x="0" y="0"/>
                  </a:moveTo>
                  <a:lnTo>
                    <a:pt x="4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0" name="Freeform 412"/>
            <p:cNvSpPr>
              <a:spLocks/>
            </p:cNvSpPr>
            <p:nvPr/>
          </p:nvSpPr>
          <p:spPr bwMode="auto">
            <a:xfrm>
              <a:off x="2984" y="2385"/>
              <a:ext cx="75" cy="9"/>
            </a:xfrm>
            <a:custGeom>
              <a:avLst/>
              <a:gdLst/>
              <a:ahLst/>
              <a:cxnLst>
                <a:cxn ang="0">
                  <a:pos x="0" y="8"/>
                </a:cxn>
                <a:cxn ang="0">
                  <a:pos x="74" y="0"/>
                </a:cxn>
              </a:cxnLst>
              <a:rect l="0" t="0" r="r" b="b"/>
              <a:pathLst>
                <a:path w="75" h="9">
                  <a:moveTo>
                    <a:pt x="0" y="8"/>
                  </a:moveTo>
                  <a:lnTo>
                    <a:pt x="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1" name="Freeform 413"/>
            <p:cNvSpPr>
              <a:spLocks/>
            </p:cNvSpPr>
            <p:nvPr/>
          </p:nvSpPr>
          <p:spPr bwMode="auto">
            <a:xfrm>
              <a:off x="2984" y="2397"/>
              <a:ext cx="53" cy="6"/>
            </a:xfrm>
            <a:custGeom>
              <a:avLst/>
              <a:gdLst/>
              <a:ahLst/>
              <a:cxnLst>
                <a:cxn ang="0">
                  <a:pos x="0" y="5"/>
                </a:cxn>
                <a:cxn ang="0">
                  <a:pos x="52" y="0"/>
                </a:cxn>
              </a:cxnLst>
              <a:rect l="0" t="0" r="r" b="b"/>
              <a:pathLst>
                <a:path w="53" h="6">
                  <a:moveTo>
                    <a:pt x="0" y="5"/>
                  </a:moveTo>
                  <a:lnTo>
                    <a:pt x="5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2" name="Freeform 414"/>
            <p:cNvSpPr>
              <a:spLocks/>
            </p:cNvSpPr>
            <p:nvPr/>
          </p:nvSpPr>
          <p:spPr bwMode="auto">
            <a:xfrm>
              <a:off x="3136" y="2446"/>
              <a:ext cx="64" cy="14"/>
            </a:xfrm>
            <a:custGeom>
              <a:avLst/>
              <a:gdLst/>
              <a:ahLst/>
              <a:cxnLst>
                <a:cxn ang="0">
                  <a:pos x="0" y="13"/>
                </a:cxn>
                <a:cxn ang="0">
                  <a:pos x="63" y="0"/>
                </a:cxn>
              </a:cxnLst>
              <a:rect l="0" t="0" r="r" b="b"/>
              <a:pathLst>
                <a:path w="64" h="14">
                  <a:moveTo>
                    <a:pt x="0" y="13"/>
                  </a:moveTo>
                  <a:lnTo>
                    <a:pt x="6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3" name="Freeform 415"/>
            <p:cNvSpPr>
              <a:spLocks/>
            </p:cNvSpPr>
            <p:nvPr/>
          </p:nvSpPr>
          <p:spPr bwMode="auto">
            <a:xfrm>
              <a:off x="3140" y="2467"/>
              <a:ext cx="57" cy="9"/>
            </a:xfrm>
            <a:custGeom>
              <a:avLst/>
              <a:gdLst/>
              <a:ahLst/>
              <a:cxnLst>
                <a:cxn ang="0">
                  <a:pos x="0" y="8"/>
                </a:cxn>
                <a:cxn ang="0">
                  <a:pos x="56" y="0"/>
                </a:cxn>
              </a:cxnLst>
              <a:rect l="0" t="0" r="r" b="b"/>
              <a:pathLst>
                <a:path w="57" h="9">
                  <a:moveTo>
                    <a:pt x="0" y="8"/>
                  </a:moveTo>
                  <a:lnTo>
                    <a:pt x="5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4" name="Freeform 416"/>
            <p:cNvSpPr>
              <a:spLocks/>
            </p:cNvSpPr>
            <p:nvPr/>
          </p:nvSpPr>
          <p:spPr bwMode="auto">
            <a:xfrm>
              <a:off x="3144" y="2483"/>
              <a:ext cx="49" cy="13"/>
            </a:xfrm>
            <a:custGeom>
              <a:avLst/>
              <a:gdLst/>
              <a:ahLst/>
              <a:cxnLst>
                <a:cxn ang="0">
                  <a:pos x="0" y="12"/>
                </a:cxn>
                <a:cxn ang="0">
                  <a:pos x="48" y="0"/>
                </a:cxn>
              </a:cxnLst>
              <a:rect l="0" t="0" r="r" b="b"/>
              <a:pathLst>
                <a:path w="49" h="13">
                  <a:moveTo>
                    <a:pt x="0" y="12"/>
                  </a:moveTo>
                  <a:lnTo>
                    <a:pt x="4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5" name="Freeform 417"/>
            <p:cNvSpPr>
              <a:spLocks/>
            </p:cNvSpPr>
            <p:nvPr/>
          </p:nvSpPr>
          <p:spPr bwMode="auto">
            <a:xfrm>
              <a:off x="3144" y="2503"/>
              <a:ext cx="49" cy="9"/>
            </a:xfrm>
            <a:custGeom>
              <a:avLst/>
              <a:gdLst/>
              <a:ahLst/>
              <a:cxnLst>
                <a:cxn ang="0">
                  <a:pos x="0" y="8"/>
                </a:cxn>
                <a:cxn ang="0">
                  <a:pos x="48" y="0"/>
                </a:cxn>
              </a:cxnLst>
              <a:rect l="0" t="0" r="r" b="b"/>
              <a:pathLst>
                <a:path w="49" h="9">
                  <a:moveTo>
                    <a:pt x="0" y="8"/>
                  </a:moveTo>
                  <a:lnTo>
                    <a:pt x="4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6" name="Freeform 418"/>
            <p:cNvSpPr>
              <a:spLocks/>
            </p:cNvSpPr>
            <p:nvPr/>
          </p:nvSpPr>
          <p:spPr bwMode="auto">
            <a:xfrm>
              <a:off x="3270" y="2365"/>
              <a:ext cx="12" cy="29"/>
            </a:xfrm>
            <a:custGeom>
              <a:avLst/>
              <a:gdLst/>
              <a:ahLst/>
              <a:cxnLst>
                <a:cxn ang="0">
                  <a:pos x="11" y="0"/>
                </a:cxn>
                <a:cxn ang="0">
                  <a:pos x="3" y="0"/>
                </a:cxn>
                <a:cxn ang="0">
                  <a:pos x="0" y="16"/>
                </a:cxn>
                <a:cxn ang="0">
                  <a:pos x="0" y="24"/>
                </a:cxn>
                <a:cxn ang="0">
                  <a:pos x="3" y="28"/>
                </a:cxn>
                <a:cxn ang="0">
                  <a:pos x="11" y="0"/>
                </a:cxn>
              </a:cxnLst>
              <a:rect l="0" t="0" r="r" b="b"/>
              <a:pathLst>
                <a:path w="12" h="29">
                  <a:moveTo>
                    <a:pt x="11" y="0"/>
                  </a:moveTo>
                  <a:lnTo>
                    <a:pt x="3" y="0"/>
                  </a:lnTo>
                  <a:lnTo>
                    <a:pt x="0" y="16"/>
                  </a:lnTo>
                  <a:lnTo>
                    <a:pt x="0" y="24"/>
                  </a:lnTo>
                  <a:lnTo>
                    <a:pt x="3" y="28"/>
                  </a:lnTo>
                  <a:lnTo>
                    <a:pt x="11"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7" name="Freeform 419"/>
            <p:cNvSpPr>
              <a:spLocks/>
            </p:cNvSpPr>
            <p:nvPr/>
          </p:nvSpPr>
          <p:spPr bwMode="auto">
            <a:xfrm>
              <a:off x="3296" y="2365"/>
              <a:ext cx="12" cy="17"/>
            </a:xfrm>
            <a:custGeom>
              <a:avLst/>
              <a:gdLst/>
              <a:ahLst/>
              <a:cxnLst>
                <a:cxn ang="0">
                  <a:pos x="11" y="16"/>
                </a:cxn>
                <a:cxn ang="0">
                  <a:pos x="11" y="12"/>
                </a:cxn>
                <a:cxn ang="0">
                  <a:pos x="7" y="8"/>
                </a:cxn>
                <a:cxn ang="0">
                  <a:pos x="3" y="0"/>
                </a:cxn>
                <a:cxn ang="0">
                  <a:pos x="0" y="0"/>
                </a:cxn>
              </a:cxnLst>
              <a:rect l="0" t="0" r="r" b="b"/>
              <a:pathLst>
                <a:path w="12" h="17">
                  <a:moveTo>
                    <a:pt x="11" y="16"/>
                  </a:moveTo>
                  <a:lnTo>
                    <a:pt x="11" y="12"/>
                  </a:lnTo>
                  <a:lnTo>
                    <a:pt x="7" y="8"/>
                  </a:lnTo>
                  <a:lnTo>
                    <a:pt x="3" y="0"/>
                  </a:ln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8" name="Freeform 420"/>
            <p:cNvSpPr>
              <a:spLocks/>
            </p:cNvSpPr>
            <p:nvPr/>
          </p:nvSpPr>
          <p:spPr bwMode="auto">
            <a:xfrm>
              <a:off x="3281" y="2377"/>
              <a:ext cx="16" cy="5"/>
            </a:xfrm>
            <a:custGeom>
              <a:avLst/>
              <a:gdLst/>
              <a:ahLst/>
              <a:cxnLst>
                <a:cxn ang="0">
                  <a:pos x="0" y="4"/>
                </a:cxn>
                <a:cxn ang="0">
                  <a:pos x="15" y="0"/>
                </a:cxn>
              </a:cxnLst>
              <a:rect l="0" t="0" r="r" b="b"/>
              <a:pathLst>
                <a:path w="16" h="5">
                  <a:moveTo>
                    <a:pt x="0" y="4"/>
                  </a:moveTo>
                  <a:lnTo>
                    <a:pt x="1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49" name="Freeform 421"/>
            <p:cNvSpPr>
              <a:spLocks/>
            </p:cNvSpPr>
            <p:nvPr/>
          </p:nvSpPr>
          <p:spPr bwMode="auto">
            <a:xfrm>
              <a:off x="3281" y="2381"/>
              <a:ext cx="16" cy="5"/>
            </a:xfrm>
            <a:custGeom>
              <a:avLst/>
              <a:gdLst/>
              <a:ahLst/>
              <a:cxnLst>
                <a:cxn ang="0">
                  <a:pos x="0" y="4"/>
                </a:cxn>
                <a:cxn ang="0">
                  <a:pos x="15" y="0"/>
                </a:cxn>
              </a:cxnLst>
              <a:rect l="0" t="0" r="r" b="b"/>
              <a:pathLst>
                <a:path w="16" h="5">
                  <a:moveTo>
                    <a:pt x="0" y="4"/>
                  </a:moveTo>
                  <a:lnTo>
                    <a:pt x="1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0" name="Freeform 422"/>
            <p:cNvSpPr>
              <a:spLocks/>
            </p:cNvSpPr>
            <p:nvPr/>
          </p:nvSpPr>
          <p:spPr bwMode="auto">
            <a:xfrm>
              <a:off x="3370" y="2332"/>
              <a:ext cx="60" cy="75"/>
            </a:xfrm>
            <a:custGeom>
              <a:avLst/>
              <a:gdLst/>
              <a:ahLst/>
              <a:cxnLst>
                <a:cxn ang="0">
                  <a:pos x="4" y="74"/>
                </a:cxn>
                <a:cxn ang="0">
                  <a:pos x="0" y="8"/>
                </a:cxn>
                <a:cxn ang="0">
                  <a:pos x="48" y="0"/>
                </a:cxn>
                <a:cxn ang="0">
                  <a:pos x="59" y="65"/>
                </a:cxn>
                <a:cxn ang="0">
                  <a:pos x="4" y="74"/>
                </a:cxn>
              </a:cxnLst>
              <a:rect l="0" t="0" r="r" b="b"/>
              <a:pathLst>
                <a:path w="60" h="75">
                  <a:moveTo>
                    <a:pt x="4" y="74"/>
                  </a:moveTo>
                  <a:lnTo>
                    <a:pt x="0" y="8"/>
                  </a:lnTo>
                  <a:lnTo>
                    <a:pt x="48" y="0"/>
                  </a:lnTo>
                  <a:lnTo>
                    <a:pt x="59" y="65"/>
                  </a:lnTo>
                  <a:lnTo>
                    <a:pt x="4" y="74"/>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1" name="Freeform 423"/>
            <p:cNvSpPr>
              <a:spLocks/>
            </p:cNvSpPr>
            <p:nvPr/>
          </p:nvSpPr>
          <p:spPr bwMode="auto">
            <a:xfrm>
              <a:off x="3377" y="2349"/>
              <a:ext cx="38" cy="45"/>
            </a:xfrm>
            <a:custGeom>
              <a:avLst/>
              <a:gdLst/>
              <a:ahLst/>
              <a:cxnLst>
                <a:cxn ang="0">
                  <a:pos x="0" y="0"/>
                </a:cxn>
                <a:cxn ang="0">
                  <a:pos x="30" y="0"/>
                </a:cxn>
                <a:cxn ang="0">
                  <a:pos x="37" y="44"/>
                </a:cxn>
                <a:cxn ang="0">
                  <a:pos x="8" y="44"/>
                </a:cxn>
                <a:cxn ang="0">
                  <a:pos x="0" y="0"/>
                </a:cxn>
                <a:cxn ang="0">
                  <a:pos x="0" y="0"/>
                </a:cxn>
              </a:cxnLst>
              <a:rect l="0" t="0" r="r" b="b"/>
              <a:pathLst>
                <a:path w="38" h="45">
                  <a:moveTo>
                    <a:pt x="0" y="0"/>
                  </a:moveTo>
                  <a:lnTo>
                    <a:pt x="30" y="0"/>
                  </a:lnTo>
                  <a:lnTo>
                    <a:pt x="37" y="44"/>
                  </a:lnTo>
                  <a:lnTo>
                    <a:pt x="8" y="44"/>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52" name="Freeform 424"/>
            <p:cNvSpPr>
              <a:spLocks/>
            </p:cNvSpPr>
            <p:nvPr/>
          </p:nvSpPr>
          <p:spPr bwMode="auto">
            <a:xfrm>
              <a:off x="3377" y="2349"/>
              <a:ext cx="38" cy="45"/>
            </a:xfrm>
            <a:custGeom>
              <a:avLst/>
              <a:gdLst/>
              <a:ahLst/>
              <a:cxnLst>
                <a:cxn ang="0">
                  <a:pos x="0" y="0"/>
                </a:cxn>
                <a:cxn ang="0">
                  <a:pos x="30" y="0"/>
                </a:cxn>
                <a:cxn ang="0">
                  <a:pos x="37" y="44"/>
                </a:cxn>
                <a:cxn ang="0">
                  <a:pos x="8" y="44"/>
                </a:cxn>
                <a:cxn ang="0">
                  <a:pos x="0" y="0"/>
                </a:cxn>
              </a:cxnLst>
              <a:rect l="0" t="0" r="r" b="b"/>
              <a:pathLst>
                <a:path w="38" h="45">
                  <a:moveTo>
                    <a:pt x="0" y="0"/>
                  </a:moveTo>
                  <a:lnTo>
                    <a:pt x="30" y="0"/>
                  </a:lnTo>
                  <a:lnTo>
                    <a:pt x="37" y="44"/>
                  </a:lnTo>
                  <a:lnTo>
                    <a:pt x="8" y="44"/>
                  </a:lnTo>
                  <a:lnTo>
                    <a:pt x="0"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3" name="Freeform 425"/>
            <p:cNvSpPr>
              <a:spLocks/>
            </p:cNvSpPr>
            <p:nvPr/>
          </p:nvSpPr>
          <p:spPr bwMode="auto">
            <a:xfrm>
              <a:off x="3210" y="2402"/>
              <a:ext cx="465" cy="163"/>
            </a:xfrm>
            <a:custGeom>
              <a:avLst/>
              <a:gdLst/>
              <a:ahLst/>
              <a:cxnLst>
                <a:cxn ang="0">
                  <a:pos x="464" y="97"/>
                </a:cxn>
                <a:cxn ang="0">
                  <a:pos x="457" y="105"/>
                </a:cxn>
                <a:cxn ang="0">
                  <a:pos x="442" y="114"/>
                </a:cxn>
                <a:cxn ang="0">
                  <a:pos x="241" y="158"/>
                </a:cxn>
                <a:cxn ang="0">
                  <a:pos x="223" y="162"/>
                </a:cxn>
                <a:cxn ang="0">
                  <a:pos x="208" y="162"/>
                </a:cxn>
                <a:cxn ang="0">
                  <a:pos x="190" y="154"/>
                </a:cxn>
                <a:cxn ang="0">
                  <a:pos x="12" y="20"/>
                </a:cxn>
                <a:cxn ang="0">
                  <a:pos x="4" y="12"/>
                </a:cxn>
                <a:cxn ang="0">
                  <a:pos x="0" y="0"/>
                </a:cxn>
              </a:cxnLst>
              <a:rect l="0" t="0" r="r" b="b"/>
              <a:pathLst>
                <a:path w="465" h="163">
                  <a:moveTo>
                    <a:pt x="464" y="97"/>
                  </a:moveTo>
                  <a:lnTo>
                    <a:pt x="457" y="105"/>
                  </a:lnTo>
                  <a:lnTo>
                    <a:pt x="442" y="114"/>
                  </a:lnTo>
                  <a:lnTo>
                    <a:pt x="241" y="158"/>
                  </a:lnTo>
                  <a:lnTo>
                    <a:pt x="223" y="162"/>
                  </a:lnTo>
                  <a:lnTo>
                    <a:pt x="208" y="162"/>
                  </a:lnTo>
                  <a:lnTo>
                    <a:pt x="190" y="154"/>
                  </a:lnTo>
                  <a:lnTo>
                    <a:pt x="12" y="20"/>
                  </a:lnTo>
                  <a:lnTo>
                    <a:pt x="4" y="12"/>
                  </a:ln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4" name="Freeform 426"/>
            <p:cNvSpPr>
              <a:spLocks/>
            </p:cNvSpPr>
            <p:nvPr/>
          </p:nvSpPr>
          <p:spPr bwMode="auto">
            <a:xfrm>
              <a:off x="3207" y="2499"/>
              <a:ext cx="119" cy="87"/>
            </a:xfrm>
            <a:custGeom>
              <a:avLst/>
              <a:gdLst/>
              <a:ahLst/>
              <a:cxnLst>
                <a:cxn ang="0">
                  <a:pos x="0" y="86"/>
                </a:cxn>
                <a:cxn ang="0">
                  <a:pos x="118" y="0"/>
                </a:cxn>
              </a:cxnLst>
              <a:rect l="0" t="0" r="r" b="b"/>
              <a:pathLst>
                <a:path w="119" h="87">
                  <a:moveTo>
                    <a:pt x="0" y="86"/>
                  </a:moveTo>
                  <a:lnTo>
                    <a:pt x="11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5" name="Freeform 427"/>
            <p:cNvSpPr>
              <a:spLocks/>
            </p:cNvSpPr>
            <p:nvPr/>
          </p:nvSpPr>
          <p:spPr bwMode="auto">
            <a:xfrm>
              <a:off x="3537" y="2544"/>
              <a:ext cx="86" cy="156"/>
            </a:xfrm>
            <a:custGeom>
              <a:avLst/>
              <a:gdLst/>
              <a:ahLst/>
              <a:cxnLst>
                <a:cxn ang="0">
                  <a:pos x="0" y="0"/>
                </a:cxn>
                <a:cxn ang="0">
                  <a:pos x="85" y="155"/>
                </a:cxn>
              </a:cxnLst>
              <a:rect l="0" t="0" r="r" b="b"/>
              <a:pathLst>
                <a:path w="86" h="156">
                  <a:moveTo>
                    <a:pt x="0" y="0"/>
                  </a:moveTo>
                  <a:lnTo>
                    <a:pt x="85" y="15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6" name="Freeform 428"/>
            <p:cNvSpPr>
              <a:spLocks/>
            </p:cNvSpPr>
            <p:nvPr/>
          </p:nvSpPr>
          <p:spPr bwMode="auto">
            <a:xfrm>
              <a:off x="3236" y="2674"/>
              <a:ext cx="27" cy="18"/>
            </a:xfrm>
            <a:custGeom>
              <a:avLst/>
              <a:gdLst/>
              <a:ahLst/>
              <a:cxnLst>
                <a:cxn ang="0">
                  <a:pos x="0" y="0"/>
                </a:cxn>
                <a:cxn ang="0">
                  <a:pos x="26" y="17"/>
                </a:cxn>
              </a:cxnLst>
              <a:rect l="0" t="0" r="r" b="b"/>
              <a:pathLst>
                <a:path w="27" h="18">
                  <a:moveTo>
                    <a:pt x="0" y="0"/>
                  </a:moveTo>
                  <a:lnTo>
                    <a:pt x="26" y="17"/>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7" name="Freeform 429"/>
            <p:cNvSpPr>
              <a:spLocks/>
            </p:cNvSpPr>
            <p:nvPr/>
          </p:nvSpPr>
          <p:spPr bwMode="auto">
            <a:xfrm>
              <a:off x="3214" y="2691"/>
              <a:ext cx="27" cy="13"/>
            </a:xfrm>
            <a:custGeom>
              <a:avLst/>
              <a:gdLst/>
              <a:ahLst/>
              <a:cxnLst>
                <a:cxn ang="0">
                  <a:pos x="0" y="0"/>
                </a:cxn>
                <a:cxn ang="0">
                  <a:pos x="26" y="12"/>
                </a:cxn>
              </a:cxnLst>
              <a:rect l="0" t="0" r="r" b="b"/>
              <a:pathLst>
                <a:path w="27" h="13">
                  <a:moveTo>
                    <a:pt x="0" y="0"/>
                  </a:moveTo>
                  <a:lnTo>
                    <a:pt x="26"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8" name="Freeform 430"/>
            <p:cNvSpPr>
              <a:spLocks/>
            </p:cNvSpPr>
            <p:nvPr/>
          </p:nvSpPr>
          <p:spPr bwMode="auto">
            <a:xfrm>
              <a:off x="3010" y="2674"/>
              <a:ext cx="79" cy="99"/>
            </a:xfrm>
            <a:custGeom>
              <a:avLst/>
              <a:gdLst/>
              <a:ahLst/>
              <a:cxnLst>
                <a:cxn ang="0">
                  <a:pos x="0" y="69"/>
                </a:cxn>
                <a:cxn ang="0">
                  <a:pos x="26" y="0"/>
                </a:cxn>
                <a:cxn ang="0">
                  <a:pos x="78" y="33"/>
                </a:cxn>
                <a:cxn ang="0">
                  <a:pos x="48" y="98"/>
                </a:cxn>
                <a:cxn ang="0">
                  <a:pos x="0" y="69"/>
                </a:cxn>
              </a:cxnLst>
              <a:rect l="0" t="0" r="r" b="b"/>
              <a:pathLst>
                <a:path w="79" h="99">
                  <a:moveTo>
                    <a:pt x="0" y="69"/>
                  </a:moveTo>
                  <a:lnTo>
                    <a:pt x="26" y="0"/>
                  </a:lnTo>
                  <a:lnTo>
                    <a:pt x="78" y="33"/>
                  </a:lnTo>
                  <a:lnTo>
                    <a:pt x="48" y="98"/>
                  </a:lnTo>
                  <a:lnTo>
                    <a:pt x="0" y="69"/>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59" name="Freeform 431"/>
            <p:cNvSpPr>
              <a:spLocks/>
            </p:cNvSpPr>
            <p:nvPr/>
          </p:nvSpPr>
          <p:spPr bwMode="auto">
            <a:xfrm>
              <a:off x="3029" y="2691"/>
              <a:ext cx="45" cy="66"/>
            </a:xfrm>
            <a:custGeom>
              <a:avLst/>
              <a:gdLst/>
              <a:ahLst/>
              <a:cxnLst>
                <a:cxn ang="0">
                  <a:pos x="0" y="48"/>
                </a:cxn>
                <a:cxn ang="0">
                  <a:pos x="15" y="0"/>
                </a:cxn>
                <a:cxn ang="0">
                  <a:pos x="44" y="16"/>
                </a:cxn>
                <a:cxn ang="0">
                  <a:pos x="26" y="65"/>
                </a:cxn>
                <a:cxn ang="0">
                  <a:pos x="0" y="48"/>
                </a:cxn>
                <a:cxn ang="0">
                  <a:pos x="0" y="48"/>
                </a:cxn>
              </a:cxnLst>
              <a:rect l="0" t="0" r="r" b="b"/>
              <a:pathLst>
                <a:path w="45" h="66">
                  <a:moveTo>
                    <a:pt x="0" y="48"/>
                  </a:moveTo>
                  <a:lnTo>
                    <a:pt x="15" y="0"/>
                  </a:lnTo>
                  <a:lnTo>
                    <a:pt x="44" y="16"/>
                  </a:lnTo>
                  <a:lnTo>
                    <a:pt x="26" y="65"/>
                  </a:lnTo>
                  <a:lnTo>
                    <a:pt x="0" y="48"/>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60" name="Freeform 432"/>
            <p:cNvSpPr>
              <a:spLocks/>
            </p:cNvSpPr>
            <p:nvPr/>
          </p:nvSpPr>
          <p:spPr bwMode="auto">
            <a:xfrm>
              <a:off x="3029" y="2691"/>
              <a:ext cx="45" cy="66"/>
            </a:xfrm>
            <a:custGeom>
              <a:avLst/>
              <a:gdLst/>
              <a:ahLst/>
              <a:cxnLst>
                <a:cxn ang="0">
                  <a:pos x="0" y="48"/>
                </a:cxn>
                <a:cxn ang="0">
                  <a:pos x="15" y="0"/>
                </a:cxn>
                <a:cxn ang="0">
                  <a:pos x="44" y="16"/>
                </a:cxn>
                <a:cxn ang="0">
                  <a:pos x="26" y="65"/>
                </a:cxn>
                <a:cxn ang="0">
                  <a:pos x="0" y="48"/>
                </a:cxn>
              </a:cxnLst>
              <a:rect l="0" t="0" r="r" b="b"/>
              <a:pathLst>
                <a:path w="45" h="66">
                  <a:moveTo>
                    <a:pt x="0" y="48"/>
                  </a:moveTo>
                  <a:lnTo>
                    <a:pt x="15" y="0"/>
                  </a:lnTo>
                  <a:lnTo>
                    <a:pt x="44" y="16"/>
                  </a:lnTo>
                  <a:lnTo>
                    <a:pt x="26" y="65"/>
                  </a:lnTo>
                  <a:lnTo>
                    <a:pt x="0" y="48"/>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1" name="Freeform 433"/>
            <p:cNvSpPr>
              <a:spLocks/>
            </p:cNvSpPr>
            <p:nvPr/>
          </p:nvSpPr>
          <p:spPr bwMode="auto">
            <a:xfrm>
              <a:off x="3032" y="2691"/>
              <a:ext cx="105" cy="53"/>
            </a:xfrm>
            <a:custGeom>
              <a:avLst/>
              <a:gdLst/>
              <a:ahLst/>
              <a:cxnLst>
                <a:cxn ang="0">
                  <a:pos x="104" y="52"/>
                </a:cxn>
                <a:cxn ang="0">
                  <a:pos x="0" y="0"/>
                </a:cxn>
              </a:cxnLst>
              <a:rect l="0" t="0" r="r" b="b"/>
              <a:pathLst>
                <a:path w="105" h="53">
                  <a:moveTo>
                    <a:pt x="104" y="52"/>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2" name="Freeform 434"/>
            <p:cNvSpPr>
              <a:spLocks/>
            </p:cNvSpPr>
            <p:nvPr/>
          </p:nvSpPr>
          <p:spPr bwMode="auto">
            <a:xfrm>
              <a:off x="3029" y="2695"/>
              <a:ext cx="97" cy="58"/>
            </a:xfrm>
            <a:custGeom>
              <a:avLst/>
              <a:gdLst/>
              <a:ahLst/>
              <a:cxnLst>
                <a:cxn ang="0">
                  <a:pos x="96" y="57"/>
                </a:cxn>
                <a:cxn ang="0">
                  <a:pos x="0" y="0"/>
                </a:cxn>
              </a:cxnLst>
              <a:rect l="0" t="0" r="r" b="b"/>
              <a:pathLst>
                <a:path w="97" h="58">
                  <a:moveTo>
                    <a:pt x="96" y="57"/>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3" name="Freeform 435"/>
            <p:cNvSpPr>
              <a:spLocks/>
            </p:cNvSpPr>
            <p:nvPr/>
          </p:nvSpPr>
          <p:spPr bwMode="auto">
            <a:xfrm>
              <a:off x="3029" y="2707"/>
              <a:ext cx="86" cy="50"/>
            </a:xfrm>
            <a:custGeom>
              <a:avLst/>
              <a:gdLst/>
              <a:ahLst/>
              <a:cxnLst>
                <a:cxn ang="0">
                  <a:pos x="85" y="49"/>
                </a:cxn>
                <a:cxn ang="0">
                  <a:pos x="0" y="0"/>
                </a:cxn>
              </a:cxnLst>
              <a:rect l="0" t="0" r="r" b="b"/>
              <a:pathLst>
                <a:path w="86" h="50">
                  <a:moveTo>
                    <a:pt x="85" y="49"/>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4" name="Freeform 436"/>
            <p:cNvSpPr>
              <a:spLocks/>
            </p:cNvSpPr>
            <p:nvPr/>
          </p:nvSpPr>
          <p:spPr bwMode="auto">
            <a:xfrm>
              <a:off x="3021" y="2715"/>
              <a:ext cx="83" cy="46"/>
            </a:xfrm>
            <a:custGeom>
              <a:avLst/>
              <a:gdLst/>
              <a:ahLst/>
              <a:cxnLst>
                <a:cxn ang="0">
                  <a:pos x="82" y="45"/>
                </a:cxn>
                <a:cxn ang="0">
                  <a:pos x="0" y="0"/>
                </a:cxn>
              </a:cxnLst>
              <a:rect l="0" t="0" r="r" b="b"/>
              <a:pathLst>
                <a:path w="83" h="46">
                  <a:moveTo>
                    <a:pt x="82" y="45"/>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5" name="Freeform 437"/>
            <p:cNvSpPr>
              <a:spLocks/>
            </p:cNvSpPr>
            <p:nvPr/>
          </p:nvSpPr>
          <p:spPr bwMode="auto">
            <a:xfrm>
              <a:off x="3018" y="2723"/>
              <a:ext cx="71" cy="46"/>
            </a:xfrm>
            <a:custGeom>
              <a:avLst/>
              <a:gdLst/>
              <a:ahLst/>
              <a:cxnLst>
                <a:cxn ang="0">
                  <a:pos x="70" y="45"/>
                </a:cxn>
                <a:cxn ang="0">
                  <a:pos x="0" y="0"/>
                </a:cxn>
              </a:cxnLst>
              <a:rect l="0" t="0" r="r" b="b"/>
              <a:pathLst>
                <a:path w="71" h="46">
                  <a:moveTo>
                    <a:pt x="70" y="45"/>
                  </a:moveTo>
                  <a:lnTo>
                    <a:pt x="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6" name="Freeform 438"/>
            <p:cNvSpPr>
              <a:spLocks/>
            </p:cNvSpPr>
            <p:nvPr/>
          </p:nvSpPr>
          <p:spPr bwMode="auto">
            <a:xfrm>
              <a:off x="3325" y="2772"/>
              <a:ext cx="64" cy="34"/>
            </a:xfrm>
            <a:custGeom>
              <a:avLst/>
              <a:gdLst/>
              <a:ahLst/>
              <a:cxnLst>
                <a:cxn ang="0">
                  <a:pos x="0" y="0"/>
                </a:cxn>
                <a:cxn ang="0">
                  <a:pos x="63" y="33"/>
                </a:cxn>
              </a:cxnLst>
              <a:rect l="0" t="0" r="r" b="b"/>
              <a:pathLst>
                <a:path w="64" h="34">
                  <a:moveTo>
                    <a:pt x="0" y="0"/>
                  </a:moveTo>
                  <a:lnTo>
                    <a:pt x="63" y="33"/>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7" name="Freeform 439"/>
            <p:cNvSpPr>
              <a:spLocks/>
            </p:cNvSpPr>
            <p:nvPr/>
          </p:nvSpPr>
          <p:spPr bwMode="auto">
            <a:xfrm>
              <a:off x="3266" y="2625"/>
              <a:ext cx="179" cy="205"/>
            </a:xfrm>
            <a:custGeom>
              <a:avLst/>
              <a:gdLst/>
              <a:ahLst/>
              <a:cxnLst>
                <a:cxn ang="0">
                  <a:pos x="0" y="204"/>
                </a:cxn>
                <a:cxn ang="0">
                  <a:pos x="159" y="41"/>
                </a:cxn>
                <a:cxn ang="0">
                  <a:pos x="167" y="33"/>
                </a:cxn>
                <a:cxn ang="0">
                  <a:pos x="178" y="17"/>
                </a:cxn>
                <a:cxn ang="0">
                  <a:pos x="178" y="0"/>
                </a:cxn>
              </a:cxnLst>
              <a:rect l="0" t="0" r="r" b="b"/>
              <a:pathLst>
                <a:path w="179" h="205">
                  <a:moveTo>
                    <a:pt x="0" y="204"/>
                  </a:moveTo>
                  <a:lnTo>
                    <a:pt x="159" y="41"/>
                  </a:lnTo>
                  <a:lnTo>
                    <a:pt x="167" y="33"/>
                  </a:lnTo>
                  <a:lnTo>
                    <a:pt x="178" y="17"/>
                  </a:lnTo>
                  <a:lnTo>
                    <a:pt x="178" y="0"/>
                  </a:lnTo>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6968" name="Freeform 440"/>
            <p:cNvSpPr>
              <a:spLocks/>
            </p:cNvSpPr>
            <p:nvPr/>
          </p:nvSpPr>
          <p:spPr bwMode="auto">
            <a:xfrm>
              <a:off x="2962" y="2833"/>
              <a:ext cx="179" cy="21"/>
            </a:xfrm>
            <a:custGeom>
              <a:avLst/>
              <a:gdLst/>
              <a:ahLst/>
              <a:cxnLst>
                <a:cxn ang="0">
                  <a:pos x="0" y="0"/>
                </a:cxn>
                <a:cxn ang="0">
                  <a:pos x="7" y="4"/>
                </a:cxn>
                <a:cxn ang="0">
                  <a:pos x="11" y="12"/>
                </a:cxn>
                <a:cxn ang="0">
                  <a:pos x="22" y="16"/>
                </a:cxn>
                <a:cxn ang="0">
                  <a:pos x="33" y="16"/>
                </a:cxn>
                <a:cxn ang="0">
                  <a:pos x="178" y="20"/>
                </a:cxn>
              </a:cxnLst>
              <a:rect l="0" t="0" r="r" b="b"/>
              <a:pathLst>
                <a:path w="179" h="21">
                  <a:moveTo>
                    <a:pt x="0" y="0"/>
                  </a:moveTo>
                  <a:lnTo>
                    <a:pt x="7" y="4"/>
                  </a:lnTo>
                  <a:lnTo>
                    <a:pt x="11" y="12"/>
                  </a:lnTo>
                  <a:lnTo>
                    <a:pt x="22" y="16"/>
                  </a:lnTo>
                  <a:lnTo>
                    <a:pt x="33" y="16"/>
                  </a:lnTo>
                  <a:lnTo>
                    <a:pt x="178" y="2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69" name="Freeform 441"/>
            <p:cNvSpPr>
              <a:spLocks/>
            </p:cNvSpPr>
            <p:nvPr/>
          </p:nvSpPr>
          <p:spPr bwMode="auto">
            <a:xfrm>
              <a:off x="3044" y="2882"/>
              <a:ext cx="67" cy="9"/>
            </a:xfrm>
            <a:custGeom>
              <a:avLst/>
              <a:gdLst/>
              <a:ahLst/>
              <a:cxnLst>
                <a:cxn ang="0">
                  <a:pos x="0" y="8"/>
                </a:cxn>
                <a:cxn ang="0">
                  <a:pos x="66" y="0"/>
                </a:cxn>
              </a:cxnLst>
              <a:rect l="0" t="0" r="r" b="b"/>
              <a:pathLst>
                <a:path w="67" h="9">
                  <a:moveTo>
                    <a:pt x="0" y="8"/>
                  </a:moveTo>
                  <a:lnTo>
                    <a:pt x="6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0" name="Freeform 442"/>
            <p:cNvSpPr>
              <a:spLocks/>
            </p:cNvSpPr>
            <p:nvPr/>
          </p:nvSpPr>
          <p:spPr bwMode="auto">
            <a:xfrm>
              <a:off x="3044" y="2890"/>
              <a:ext cx="104" cy="21"/>
            </a:xfrm>
            <a:custGeom>
              <a:avLst/>
              <a:gdLst/>
              <a:ahLst/>
              <a:cxnLst>
                <a:cxn ang="0">
                  <a:pos x="0" y="20"/>
                </a:cxn>
                <a:cxn ang="0">
                  <a:pos x="103" y="0"/>
                </a:cxn>
              </a:cxnLst>
              <a:rect l="0" t="0" r="r" b="b"/>
              <a:pathLst>
                <a:path w="104" h="21">
                  <a:moveTo>
                    <a:pt x="0" y="20"/>
                  </a:moveTo>
                  <a:lnTo>
                    <a:pt x="10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1" name="Freeform 443"/>
            <p:cNvSpPr>
              <a:spLocks/>
            </p:cNvSpPr>
            <p:nvPr/>
          </p:nvSpPr>
          <p:spPr bwMode="auto">
            <a:xfrm>
              <a:off x="3051" y="2919"/>
              <a:ext cx="75" cy="17"/>
            </a:xfrm>
            <a:custGeom>
              <a:avLst/>
              <a:gdLst/>
              <a:ahLst/>
              <a:cxnLst>
                <a:cxn ang="0">
                  <a:pos x="0" y="16"/>
                </a:cxn>
                <a:cxn ang="0">
                  <a:pos x="74" y="0"/>
                </a:cxn>
              </a:cxnLst>
              <a:rect l="0" t="0" r="r" b="b"/>
              <a:pathLst>
                <a:path w="75" h="17">
                  <a:moveTo>
                    <a:pt x="0" y="16"/>
                  </a:moveTo>
                  <a:lnTo>
                    <a:pt x="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2" name="Freeform 444"/>
            <p:cNvSpPr>
              <a:spLocks/>
            </p:cNvSpPr>
            <p:nvPr/>
          </p:nvSpPr>
          <p:spPr bwMode="auto">
            <a:xfrm>
              <a:off x="3281" y="2967"/>
              <a:ext cx="234" cy="50"/>
            </a:xfrm>
            <a:custGeom>
              <a:avLst/>
              <a:gdLst/>
              <a:ahLst/>
              <a:cxnLst>
                <a:cxn ang="0">
                  <a:pos x="0" y="49"/>
                </a:cxn>
                <a:cxn ang="0">
                  <a:pos x="233" y="0"/>
                </a:cxn>
              </a:cxnLst>
              <a:rect l="0" t="0" r="r" b="b"/>
              <a:pathLst>
                <a:path w="234" h="50">
                  <a:moveTo>
                    <a:pt x="0" y="49"/>
                  </a:moveTo>
                  <a:lnTo>
                    <a:pt x="2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3" name="Freeform 445"/>
            <p:cNvSpPr>
              <a:spLocks/>
            </p:cNvSpPr>
            <p:nvPr/>
          </p:nvSpPr>
          <p:spPr bwMode="auto">
            <a:xfrm>
              <a:off x="3281" y="2996"/>
              <a:ext cx="190" cy="38"/>
            </a:xfrm>
            <a:custGeom>
              <a:avLst/>
              <a:gdLst/>
              <a:ahLst/>
              <a:cxnLst>
                <a:cxn ang="0">
                  <a:pos x="0" y="37"/>
                </a:cxn>
                <a:cxn ang="0">
                  <a:pos x="189" y="0"/>
                </a:cxn>
              </a:cxnLst>
              <a:rect l="0" t="0" r="r" b="b"/>
              <a:pathLst>
                <a:path w="190" h="38">
                  <a:moveTo>
                    <a:pt x="0" y="37"/>
                  </a:moveTo>
                  <a:lnTo>
                    <a:pt x="18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4" name="Freeform 446"/>
            <p:cNvSpPr>
              <a:spLocks/>
            </p:cNvSpPr>
            <p:nvPr/>
          </p:nvSpPr>
          <p:spPr bwMode="auto">
            <a:xfrm>
              <a:off x="3292" y="3008"/>
              <a:ext cx="223" cy="46"/>
            </a:xfrm>
            <a:custGeom>
              <a:avLst/>
              <a:gdLst/>
              <a:ahLst/>
              <a:cxnLst>
                <a:cxn ang="0">
                  <a:pos x="0" y="45"/>
                </a:cxn>
                <a:cxn ang="0">
                  <a:pos x="222" y="0"/>
                </a:cxn>
              </a:cxnLst>
              <a:rect l="0" t="0" r="r" b="b"/>
              <a:pathLst>
                <a:path w="223" h="46">
                  <a:moveTo>
                    <a:pt x="0" y="45"/>
                  </a:moveTo>
                  <a:lnTo>
                    <a:pt x="22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5" name="Freeform 447"/>
            <p:cNvSpPr>
              <a:spLocks/>
            </p:cNvSpPr>
            <p:nvPr/>
          </p:nvSpPr>
          <p:spPr bwMode="auto">
            <a:xfrm>
              <a:off x="3296" y="3061"/>
              <a:ext cx="71" cy="13"/>
            </a:xfrm>
            <a:custGeom>
              <a:avLst/>
              <a:gdLst/>
              <a:ahLst/>
              <a:cxnLst>
                <a:cxn ang="0">
                  <a:pos x="0" y="12"/>
                </a:cxn>
                <a:cxn ang="0">
                  <a:pos x="70" y="0"/>
                </a:cxn>
              </a:cxnLst>
              <a:rect l="0" t="0" r="r" b="b"/>
              <a:pathLst>
                <a:path w="71" h="13">
                  <a:moveTo>
                    <a:pt x="0" y="12"/>
                  </a:moveTo>
                  <a:lnTo>
                    <a:pt x="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6" name="Freeform 448"/>
            <p:cNvSpPr>
              <a:spLocks/>
            </p:cNvSpPr>
            <p:nvPr/>
          </p:nvSpPr>
          <p:spPr bwMode="auto">
            <a:xfrm>
              <a:off x="3414" y="3037"/>
              <a:ext cx="76" cy="13"/>
            </a:xfrm>
            <a:custGeom>
              <a:avLst/>
              <a:gdLst/>
              <a:ahLst/>
              <a:cxnLst>
                <a:cxn ang="0">
                  <a:pos x="0" y="12"/>
                </a:cxn>
                <a:cxn ang="0">
                  <a:pos x="75" y="0"/>
                </a:cxn>
              </a:cxnLst>
              <a:rect l="0" t="0" r="r" b="b"/>
              <a:pathLst>
                <a:path w="76" h="13">
                  <a:moveTo>
                    <a:pt x="0" y="12"/>
                  </a:moveTo>
                  <a:lnTo>
                    <a:pt x="75"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7" name="Freeform 449"/>
            <p:cNvSpPr>
              <a:spLocks/>
            </p:cNvSpPr>
            <p:nvPr/>
          </p:nvSpPr>
          <p:spPr bwMode="auto">
            <a:xfrm>
              <a:off x="3463" y="2837"/>
              <a:ext cx="23" cy="62"/>
            </a:xfrm>
            <a:custGeom>
              <a:avLst/>
              <a:gdLst/>
              <a:ahLst/>
              <a:cxnLst>
                <a:cxn ang="0">
                  <a:pos x="11" y="0"/>
                </a:cxn>
                <a:cxn ang="0">
                  <a:pos x="7" y="8"/>
                </a:cxn>
                <a:cxn ang="0">
                  <a:pos x="0" y="20"/>
                </a:cxn>
                <a:cxn ang="0">
                  <a:pos x="0" y="37"/>
                </a:cxn>
                <a:cxn ang="0">
                  <a:pos x="7" y="53"/>
                </a:cxn>
                <a:cxn ang="0">
                  <a:pos x="22" y="61"/>
                </a:cxn>
                <a:cxn ang="0">
                  <a:pos x="11" y="0"/>
                </a:cxn>
              </a:cxnLst>
              <a:rect l="0" t="0" r="r" b="b"/>
              <a:pathLst>
                <a:path w="23" h="62">
                  <a:moveTo>
                    <a:pt x="11" y="0"/>
                  </a:moveTo>
                  <a:lnTo>
                    <a:pt x="7" y="8"/>
                  </a:lnTo>
                  <a:lnTo>
                    <a:pt x="0" y="20"/>
                  </a:lnTo>
                  <a:lnTo>
                    <a:pt x="0" y="37"/>
                  </a:lnTo>
                  <a:lnTo>
                    <a:pt x="7" y="53"/>
                  </a:lnTo>
                  <a:lnTo>
                    <a:pt x="22" y="61"/>
                  </a:lnTo>
                  <a:lnTo>
                    <a:pt x="11" y="0"/>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8" name="Freeform 450"/>
            <p:cNvSpPr>
              <a:spLocks/>
            </p:cNvSpPr>
            <p:nvPr/>
          </p:nvSpPr>
          <p:spPr bwMode="auto">
            <a:xfrm>
              <a:off x="3511" y="2837"/>
              <a:ext cx="19" cy="26"/>
            </a:xfrm>
            <a:custGeom>
              <a:avLst/>
              <a:gdLst/>
              <a:ahLst/>
              <a:cxnLst>
                <a:cxn ang="0">
                  <a:pos x="18" y="25"/>
                </a:cxn>
                <a:cxn ang="0">
                  <a:pos x="15" y="16"/>
                </a:cxn>
                <a:cxn ang="0">
                  <a:pos x="7" y="4"/>
                </a:cxn>
                <a:cxn ang="0">
                  <a:pos x="3" y="0"/>
                </a:cxn>
                <a:cxn ang="0">
                  <a:pos x="0" y="0"/>
                </a:cxn>
                <a:cxn ang="0">
                  <a:pos x="18" y="25"/>
                </a:cxn>
              </a:cxnLst>
              <a:rect l="0" t="0" r="r" b="b"/>
              <a:pathLst>
                <a:path w="19" h="26">
                  <a:moveTo>
                    <a:pt x="18" y="25"/>
                  </a:moveTo>
                  <a:lnTo>
                    <a:pt x="15" y="16"/>
                  </a:lnTo>
                  <a:lnTo>
                    <a:pt x="7" y="4"/>
                  </a:lnTo>
                  <a:lnTo>
                    <a:pt x="3" y="0"/>
                  </a:lnTo>
                  <a:lnTo>
                    <a:pt x="0" y="0"/>
                  </a:lnTo>
                  <a:lnTo>
                    <a:pt x="18" y="25"/>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79" name="Freeform 451"/>
            <p:cNvSpPr>
              <a:spLocks/>
            </p:cNvSpPr>
            <p:nvPr/>
          </p:nvSpPr>
          <p:spPr bwMode="auto">
            <a:xfrm>
              <a:off x="3489" y="2870"/>
              <a:ext cx="19" cy="1"/>
            </a:xfrm>
            <a:custGeom>
              <a:avLst/>
              <a:gdLst/>
              <a:ahLst/>
              <a:cxnLst>
                <a:cxn ang="0">
                  <a:pos x="0" y="0"/>
                </a:cxn>
                <a:cxn ang="0">
                  <a:pos x="18" y="0"/>
                </a:cxn>
              </a:cxnLst>
              <a:rect l="0" t="0" r="r" b="b"/>
              <a:pathLst>
                <a:path w="19" h="1">
                  <a:moveTo>
                    <a:pt x="0" y="0"/>
                  </a:moveTo>
                  <a:lnTo>
                    <a:pt x="1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0" name="Freeform 452"/>
            <p:cNvSpPr>
              <a:spLocks/>
            </p:cNvSpPr>
            <p:nvPr/>
          </p:nvSpPr>
          <p:spPr bwMode="auto">
            <a:xfrm>
              <a:off x="3485" y="2857"/>
              <a:ext cx="23" cy="6"/>
            </a:xfrm>
            <a:custGeom>
              <a:avLst/>
              <a:gdLst/>
              <a:ahLst/>
              <a:cxnLst>
                <a:cxn ang="0">
                  <a:pos x="0" y="5"/>
                </a:cxn>
                <a:cxn ang="0">
                  <a:pos x="22" y="0"/>
                </a:cxn>
              </a:cxnLst>
              <a:rect l="0" t="0" r="r" b="b"/>
              <a:pathLst>
                <a:path w="23" h="6">
                  <a:moveTo>
                    <a:pt x="0" y="5"/>
                  </a:moveTo>
                  <a:lnTo>
                    <a:pt x="2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1" name="Freeform 453"/>
            <p:cNvSpPr>
              <a:spLocks/>
            </p:cNvSpPr>
            <p:nvPr/>
          </p:nvSpPr>
          <p:spPr bwMode="auto">
            <a:xfrm>
              <a:off x="3637" y="2788"/>
              <a:ext cx="68" cy="91"/>
            </a:xfrm>
            <a:custGeom>
              <a:avLst/>
              <a:gdLst/>
              <a:ahLst/>
              <a:cxnLst>
                <a:cxn ang="0">
                  <a:pos x="0" y="12"/>
                </a:cxn>
                <a:cxn ang="0">
                  <a:pos x="52" y="0"/>
                </a:cxn>
                <a:cxn ang="0">
                  <a:pos x="67" y="82"/>
                </a:cxn>
                <a:cxn ang="0">
                  <a:pos x="15" y="90"/>
                </a:cxn>
                <a:cxn ang="0">
                  <a:pos x="0" y="12"/>
                </a:cxn>
              </a:cxnLst>
              <a:rect l="0" t="0" r="r" b="b"/>
              <a:pathLst>
                <a:path w="68" h="91">
                  <a:moveTo>
                    <a:pt x="0" y="12"/>
                  </a:moveTo>
                  <a:lnTo>
                    <a:pt x="52" y="0"/>
                  </a:lnTo>
                  <a:lnTo>
                    <a:pt x="67" y="82"/>
                  </a:lnTo>
                  <a:lnTo>
                    <a:pt x="15" y="90"/>
                  </a:lnTo>
                  <a:lnTo>
                    <a:pt x="0" y="12"/>
                  </a:lnTo>
                  <a:close/>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2" name="Freeform 454"/>
            <p:cNvSpPr>
              <a:spLocks/>
            </p:cNvSpPr>
            <p:nvPr/>
          </p:nvSpPr>
          <p:spPr bwMode="auto">
            <a:xfrm>
              <a:off x="3496" y="3187"/>
              <a:ext cx="142" cy="278"/>
            </a:xfrm>
            <a:custGeom>
              <a:avLst/>
              <a:gdLst/>
              <a:ahLst/>
              <a:cxnLst>
                <a:cxn ang="0">
                  <a:pos x="0" y="0"/>
                </a:cxn>
                <a:cxn ang="0">
                  <a:pos x="141" y="277"/>
                </a:cxn>
              </a:cxnLst>
              <a:rect l="0" t="0" r="r" b="b"/>
              <a:pathLst>
                <a:path w="142" h="278">
                  <a:moveTo>
                    <a:pt x="0" y="0"/>
                  </a:moveTo>
                  <a:lnTo>
                    <a:pt x="141" y="277"/>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3" name="Freeform 455"/>
            <p:cNvSpPr>
              <a:spLocks/>
            </p:cNvSpPr>
            <p:nvPr/>
          </p:nvSpPr>
          <p:spPr bwMode="auto">
            <a:xfrm>
              <a:off x="2936" y="3179"/>
              <a:ext cx="127" cy="66"/>
            </a:xfrm>
            <a:custGeom>
              <a:avLst/>
              <a:gdLst/>
              <a:ahLst/>
              <a:cxnLst>
                <a:cxn ang="0">
                  <a:pos x="126" y="0"/>
                </a:cxn>
                <a:cxn ang="0">
                  <a:pos x="0" y="65"/>
                </a:cxn>
              </a:cxnLst>
              <a:rect l="0" t="0" r="r" b="b"/>
              <a:pathLst>
                <a:path w="127" h="66">
                  <a:moveTo>
                    <a:pt x="126" y="0"/>
                  </a:moveTo>
                  <a:lnTo>
                    <a:pt x="0" y="6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4" name="Freeform 456"/>
            <p:cNvSpPr>
              <a:spLocks/>
            </p:cNvSpPr>
            <p:nvPr/>
          </p:nvSpPr>
          <p:spPr bwMode="auto">
            <a:xfrm>
              <a:off x="3303" y="3130"/>
              <a:ext cx="439" cy="74"/>
            </a:xfrm>
            <a:custGeom>
              <a:avLst/>
              <a:gdLst/>
              <a:ahLst/>
              <a:cxnLst>
                <a:cxn ang="0">
                  <a:pos x="0" y="49"/>
                </a:cxn>
                <a:cxn ang="0">
                  <a:pos x="15" y="65"/>
                </a:cxn>
                <a:cxn ang="0">
                  <a:pos x="30" y="69"/>
                </a:cxn>
                <a:cxn ang="0">
                  <a:pos x="45" y="73"/>
                </a:cxn>
                <a:cxn ang="0">
                  <a:pos x="59" y="73"/>
                </a:cxn>
                <a:cxn ang="0">
                  <a:pos x="393" y="33"/>
                </a:cxn>
                <a:cxn ang="0">
                  <a:pos x="423" y="21"/>
                </a:cxn>
                <a:cxn ang="0">
                  <a:pos x="438" y="0"/>
                </a:cxn>
              </a:cxnLst>
              <a:rect l="0" t="0" r="r" b="b"/>
              <a:pathLst>
                <a:path w="439" h="74">
                  <a:moveTo>
                    <a:pt x="0" y="49"/>
                  </a:moveTo>
                  <a:lnTo>
                    <a:pt x="15" y="65"/>
                  </a:lnTo>
                  <a:lnTo>
                    <a:pt x="30" y="69"/>
                  </a:lnTo>
                  <a:lnTo>
                    <a:pt x="45" y="73"/>
                  </a:lnTo>
                  <a:lnTo>
                    <a:pt x="59" y="73"/>
                  </a:lnTo>
                  <a:lnTo>
                    <a:pt x="393" y="33"/>
                  </a:lnTo>
                  <a:lnTo>
                    <a:pt x="423" y="21"/>
                  </a:lnTo>
                  <a:lnTo>
                    <a:pt x="4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5" name="Freeform 457"/>
            <p:cNvSpPr>
              <a:spLocks/>
            </p:cNvSpPr>
            <p:nvPr/>
          </p:nvSpPr>
          <p:spPr bwMode="auto">
            <a:xfrm>
              <a:off x="3522" y="2792"/>
              <a:ext cx="183" cy="38"/>
            </a:xfrm>
            <a:custGeom>
              <a:avLst/>
              <a:gdLst/>
              <a:ahLst/>
              <a:cxnLst>
                <a:cxn ang="0">
                  <a:pos x="0" y="37"/>
                </a:cxn>
                <a:cxn ang="0">
                  <a:pos x="11" y="29"/>
                </a:cxn>
                <a:cxn ang="0">
                  <a:pos x="167" y="13"/>
                </a:cxn>
                <a:cxn ang="0">
                  <a:pos x="182" y="0"/>
                </a:cxn>
              </a:cxnLst>
              <a:rect l="0" t="0" r="r" b="b"/>
              <a:pathLst>
                <a:path w="183" h="38">
                  <a:moveTo>
                    <a:pt x="0" y="37"/>
                  </a:moveTo>
                  <a:lnTo>
                    <a:pt x="11" y="29"/>
                  </a:lnTo>
                  <a:lnTo>
                    <a:pt x="167" y="13"/>
                  </a:lnTo>
                  <a:lnTo>
                    <a:pt x="18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6" name="Freeform 458"/>
            <p:cNvSpPr>
              <a:spLocks/>
            </p:cNvSpPr>
            <p:nvPr/>
          </p:nvSpPr>
          <p:spPr bwMode="auto">
            <a:xfrm>
              <a:off x="3533" y="2809"/>
              <a:ext cx="172" cy="29"/>
            </a:xfrm>
            <a:custGeom>
              <a:avLst/>
              <a:gdLst/>
              <a:ahLst/>
              <a:cxnLst>
                <a:cxn ang="0">
                  <a:pos x="0" y="28"/>
                </a:cxn>
                <a:cxn ang="0">
                  <a:pos x="7" y="28"/>
                </a:cxn>
                <a:cxn ang="0">
                  <a:pos x="163" y="8"/>
                </a:cxn>
                <a:cxn ang="0">
                  <a:pos x="171" y="0"/>
                </a:cxn>
              </a:cxnLst>
              <a:rect l="0" t="0" r="r" b="b"/>
              <a:pathLst>
                <a:path w="172" h="29">
                  <a:moveTo>
                    <a:pt x="0" y="28"/>
                  </a:moveTo>
                  <a:lnTo>
                    <a:pt x="7" y="28"/>
                  </a:lnTo>
                  <a:lnTo>
                    <a:pt x="163" y="8"/>
                  </a:lnTo>
                  <a:lnTo>
                    <a:pt x="17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7" name="Freeform 459"/>
            <p:cNvSpPr>
              <a:spLocks/>
            </p:cNvSpPr>
            <p:nvPr/>
          </p:nvSpPr>
          <p:spPr bwMode="auto">
            <a:xfrm>
              <a:off x="3540" y="2825"/>
              <a:ext cx="168" cy="29"/>
            </a:xfrm>
            <a:custGeom>
              <a:avLst/>
              <a:gdLst/>
              <a:ahLst/>
              <a:cxnLst>
                <a:cxn ang="0">
                  <a:pos x="0" y="28"/>
                </a:cxn>
                <a:cxn ang="0">
                  <a:pos x="156" y="8"/>
                </a:cxn>
                <a:cxn ang="0">
                  <a:pos x="167" y="0"/>
                </a:cxn>
              </a:cxnLst>
              <a:rect l="0" t="0" r="r" b="b"/>
              <a:pathLst>
                <a:path w="168" h="29">
                  <a:moveTo>
                    <a:pt x="0" y="28"/>
                  </a:moveTo>
                  <a:lnTo>
                    <a:pt x="156" y="8"/>
                  </a:lnTo>
                  <a:lnTo>
                    <a:pt x="16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8" name="Freeform 460"/>
            <p:cNvSpPr>
              <a:spLocks/>
            </p:cNvSpPr>
            <p:nvPr/>
          </p:nvSpPr>
          <p:spPr bwMode="auto">
            <a:xfrm>
              <a:off x="3540" y="2837"/>
              <a:ext cx="172" cy="34"/>
            </a:xfrm>
            <a:custGeom>
              <a:avLst/>
              <a:gdLst/>
              <a:ahLst/>
              <a:cxnLst>
                <a:cxn ang="0">
                  <a:pos x="0" y="33"/>
                </a:cxn>
                <a:cxn ang="0">
                  <a:pos x="156" y="16"/>
                </a:cxn>
                <a:cxn ang="0">
                  <a:pos x="171" y="0"/>
                </a:cxn>
              </a:cxnLst>
              <a:rect l="0" t="0" r="r" b="b"/>
              <a:pathLst>
                <a:path w="172" h="34">
                  <a:moveTo>
                    <a:pt x="0" y="33"/>
                  </a:moveTo>
                  <a:lnTo>
                    <a:pt x="156" y="16"/>
                  </a:lnTo>
                  <a:lnTo>
                    <a:pt x="17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89" name="Freeform 461"/>
            <p:cNvSpPr>
              <a:spLocks/>
            </p:cNvSpPr>
            <p:nvPr/>
          </p:nvSpPr>
          <p:spPr bwMode="auto">
            <a:xfrm>
              <a:off x="3537" y="2853"/>
              <a:ext cx="179" cy="38"/>
            </a:xfrm>
            <a:custGeom>
              <a:avLst/>
              <a:gdLst/>
              <a:ahLst/>
              <a:cxnLst>
                <a:cxn ang="0">
                  <a:pos x="0" y="37"/>
                </a:cxn>
                <a:cxn ang="0">
                  <a:pos x="81" y="25"/>
                </a:cxn>
                <a:cxn ang="0">
                  <a:pos x="167" y="9"/>
                </a:cxn>
                <a:cxn ang="0">
                  <a:pos x="178" y="0"/>
                </a:cxn>
              </a:cxnLst>
              <a:rect l="0" t="0" r="r" b="b"/>
              <a:pathLst>
                <a:path w="179" h="38">
                  <a:moveTo>
                    <a:pt x="0" y="37"/>
                  </a:moveTo>
                  <a:lnTo>
                    <a:pt x="81" y="25"/>
                  </a:lnTo>
                  <a:lnTo>
                    <a:pt x="167" y="9"/>
                  </a:lnTo>
                  <a:lnTo>
                    <a:pt x="17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0" name="Freeform 462"/>
            <p:cNvSpPr>
              <a:spLocks/>
            </p:cNvSpPr>
            <p:nvPr/>
          </p:nvSpPr>
          <p:spPr bwMode="auto">
            <a:xfrm>
              <a:off x="3311" y="2349"/>
              <a:ext cx="108" cy="17"/>
            </a:xfrm>
            <a:custGeom>
              <a:avLst/>
              <a:gdLst/>
              <a:ahLst/>
              <a:cxnLst>
                <a:cxn ang="0">
                  <a:pos x="107" y="0"/>
                </a:cxn>
                <a:cxn ang="0">
                  <a:pos x="100" y="0"/>
                </a:cxn>
                <a:cxn ang="0">
                  <a:pos x="59" y="8"/>
                </a:cxn>
                <a:cxn ang="0">
                  <a:pos x="25" y="8"/>
                </a:cxn>
                <a:cxn ang="0">
                  <a:pos x="11" y="12"/>
                </a:cxn>
                <a:cxn ang="0">
                  <a:pos x="0" y="16"/>
                </a:cxn>
              </a:cxnLst>
              <a:rect l="0" t="0" r="r" b="b"/>
              <a:pathLst>
                <a:path w="108" h="17">
                  <a:moveTo>
                    <a:pt x="107" y="0"/>
                  </a:moveTo>
                  <a:lnTo>
                    <a:pt x="100" y="0"/>
                  </a:lnTo>
                  <a:lnTo>
                    <a:pt x="59" y="8"/>
                  </a:lnTo>
                  <a:lnTo>
                    <a:pt x="25" y="8"/>
                  </a:lnTo>
                  <a:lnTo>
                    <a:pt x="11" y="12"/>
                  </a:lnTo>
                  <a:lnTo>
                    <a:pt x="0" y="16"/>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1" name="Freeform 463"/>
            <p:cNvSpPr>
              <a:spLocks/>
            </p:cNvSpPr>
            <p:nvPr/>
          </p:nvSpPr>
          <p:spPr bwMode="auto">
            <a:xfrm>
              <a:off x="3311" y="2357"/>
              <a:ext cx="108" cy="13"/>
            </a:xfrm>
            <a:custGeom>
              <a:avLst/>
              <a:gdLst/>
              <a:ahLst/>
              <a:cxnLst>
                <a:cxn ang="0">
                  <a:pos x="107" y="0"/>
                </a:cxn>
                <a:cxn ang="0">
                  <a:pos x="103" y="4"/>
                </a:cxn>
                <a:cxn ang="0">
                  <a:pos x="59" y="8"/>
                </a:cxn>
                <a:cxn ang="0">
                  <a:pos x="25" y="12"/>
                </a:cxn>
                <a:cxn ang="0">
                  <a:pos x="14" y="12"/>
                </a:cxn>
                <a:cxn ang="0">
                  <a:pos x="0" y="12"/>
                </a:cxn>
              </a:cxnLst>
              <a:rect l="0" t="0" r="r" b="b"/>
              <a:pathLst>
                <a:path w="108" h="13">
                  <a:moveTo>
                    <a:pt x="107" y="0"/>
                  </a:moveTo>
                  <a:lnTo>
                    <a:pt x="103" y="4"/>
                  </a:lnTo>
                  <a:lnTo>
                    <a:pt x="59" y="8"/>
                  </a:lnTo>
                  <a:lnTo>
                    <a:pt x="25" y="12"/>
                  </a:lnTo>
                  <a:lnTo>
                    <a:pt x="14"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2" name="Freeform 464"/>
            <p:cNvSpPr>
              <a:spLocks/>
            </p:cNvSpPr>
            <p:nvPr/>
          </p:nvSpPr>
          <p:spPr bwMode="auto">
            <a:xfrm>
              <a:off x="3314" y="2365"/>
              <a:ext cx="109" cy="17"/>
            </a:xfrm>
            <a:custGeom>
              <a:avLst/>
              <a:gdLst/>
              <a:ahLst/>
              <a:cxnLst>
                <a:cxn ang="0">
                  <a:pos x="108" y="0"/>
                </a:cxn>
                <a:cxn ang="0">
                  <a:pos x="100" y="4"/>
                </a:cxn>
                <a:cxn ang="0">
                  <a:pos x="60" y="12"/>
                </a:cxn>
                <a:cxn ang="0">
                  <a:pos x="26" y="12"/>
                </a:cxn>
                <a:cxn ang="0">
                  <a:pos x="11" y="16"/>
                </a:cxn>
                <a:cxn ang="0">
                  <a:pos x="0" y="16"/>
                </a:cxn>
              </a:cxnLst>
              <a:rect l="0" t="0" r="r" b="b"/>
              <a:pathLst>
                <a:path w="109" h="17">
                  <a:moveTo>
                    <a:pt x="108" y="0"/>
                  </a:moveTo>
                  <a:lnTo>
                    <a:pt x="100" y="4"/>
                  </a:lnTo>
                  <a:lnTo>
                    <a:pt x="60" y="12"/>
                  </a:lnTo>
                  <a:lnTo>
                    <a:pt x="26" y="12"/>
                  </a:lnTo>
                  <a:lnTo>
                    <a:pt x="11" y="16"/>
                  </a:lnTo>
                  <a:lnTo>
                    <a:pt x="0" y="16"/>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3" name="Freeform 465"/>
            <p:cNvSpPr>
              <a:spLocks/>
            </p:cNvSpPr>
            <p:nvPr/>
          </p:nvSpPr>
          <p:spPr bwMode="auto">
            <a:xfrm>
              <a:off x="3314" y="2377"/>
              <a:ext cx="109" cy="13"/>
            </a:xfrm>
            <a:custGeom>
              <a:avLst/>
              <a:gdLst/>
              <a:ahLst/>
              <a:cxnLst>
                <a:cxn ang="0">
                  <a:pos x="108" y="0"/>
                </a:cxn>
                <a:cxn ang="0">
                  <a:pos x="100" y="4"/>
                </a:cxn>
                <a:cxn ang="0">
                  <a:pos x="60" y="8"/>
                </a:cxn>
                <a:cxn ang="0">
                  <a:pos x="26" y="12"/>
                </a:cxn>
                <a:cxn ang="0">
                  <a:pos x="11" y="12"/>
                </a:cxn>
                <a:cxn ang="0">
                  <a:pos x="0" y="12"/>
                </a:cxn>
              </a:cxnLst>
              <a:rect l="0" t="0" r="r" b="b"/>
              <a:pathLst>
                <a:path w="109" h="13">
                  <a:moveTo>
                    <a:pt x="108" y="0"/>
                  </a:moveTo>
                  <a:lnTo>
                    <a:pt x="100" y="4"/>
                  </a:lnTo>
                  <a:lnTo>
                    <a:pt x="60" y="8"/>
                  </a:lnTo>
                  <a:lnTo>
                    <a:pt x="26" y="12"/>
                  </a:lnTo>
                  <a:lnTo>
                    <a:pt x="11"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4" name="Freeform 466"/>
            <p:cNvSpPr>
              <a:spLocks/>
            </p:cNvSpPr>
            <p:nvPr/>
          </p:nvSpPr>
          <p:spPr bwMode="auto">
            <a:xfrm>
              <a:off x="3311" y="2385"/>
              <a:ext cx="115" cy="13"/>
            </a:xfrm>
            <a:custGeom>
              <a:avLst/>
              <a:gdLst/>
              <a:ahLst/>
              <a:cxnLst>
                <a:cxn ang="0">
                  <a:pos x="114" y="0"/>
                </a:cxn>
                <a:cxn ang="0">
                  <a:pos x="107" y="4"/>
                </a:cxn>
                <a:cxn ang="0">
                  <a:pos x="66" y="8"/>
                </a:cxn>
                <a:cxn ang="0">
                  <a:pos x="29" y="8"/>
                </a:cxn>
                <a:cxn ang="0">
                  <a:pos x="14" y="12"/>
                </a:cxn>
                <a:cxn ang="0">
                  <a:pos x="0" y="12"/>
                </a:cxn>
              </a:cxnLst>
              <a:rect l="0" t="0" r="r" b="b"/>
              <a:pathLst>
                <a:path w="115" h="13">
                  <a:moveTo>
                    <a:pt x="114" y="0"/>
                  </a:moveTo>
                  <a:lnTo>
                    <a:pt x="107" y="4"/>
                  </a:lnTo>
                  <a:lnTo>
                    <a:pt x="66" y="8"/>
                  </a:lnTo>
                  <a:lnTo>
                    <a:pt x="29" y="8"/>
                  </a:lnTo>
                  <a:lnTo>
                    <a:pt x="14" y="12"/>
                  </a:lnTo>
                  <a:lnTo>
                    <a:pt x="0" y="12"/>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6995" name="Oval 467"/>
            <p:cNvSpPr>
              <a:spLocks noChangeArrowheads="1"/>
            </p:cNvSpPr>
            <p:nvPr/>
          </p:nvSpPr>
          <p:spPr bwMode="auto">
            <a:xfrm>
              <a:off x="3455" y="2825"/>
              <a:ext cx="82" cy="89"/>
            </a:xfrm>
            <a:prstGeom prst="ellipse">
              <a:avLst/>
            </a:prstGeom>
            <a:noFill/>
            <a:ln w="3175">
              <a:solidFill>
                <a:srgbClr val="000000"/>
              </a:solidFill>
              <a:round/>
              <a:headEnd/>
              <a:tailEnd/>
            </a:ln>
            <a:effectLst/>
          </p:spPr>
          <p:txBody>
            <a:bodyPr wrap="none" anchor="ctr">
              <a:spAutoFit/>
            </a:bodyPr>
            <a:lstStyle/>
            <a:p>
              <a:endParaRPr lang="zh-CN" altLang="en-US"/>
            </a:p>
          </p:txBody>
        </p:sp>
      </p:grpSp>
      <p:grpSp>
        <p:nvGrpSpPr>
          <p:cNvPr id="26" name="Group 468"/>
          <p:cNvGrpSpPr>
            <a:grpSpLocks/>
          </p:cNvGrpSpPr>
          <p:nvPr/>
        </p:nvGrpSpPr>
        <p:grpSpPr bwMode="auto">
          <a:xfrm>
            <a:off x="5292725" y="2060575"/>
            <a:ext cx="798513" cy="869950"/>
            <a:chOff x="2936" y="2312"/>
            <a:chExt cx="865" cy="1153"/>
          </a:xfrm>
        </p:grpSpPr>
        <p:grpSp>
          <p:nvGrpSpPr>
            <p:cNvPr id="27" name="Group 469"/>
            <p:cNvGrpSpPr>
              <a:grpSpLocks/>
            </p:cNvGrpSpPr>
            <p:nvPr/>
          </p:nvGrpSpPr>
          <p:grpSpPr bwMode="auto">
            <a:xfrm>
              <a:off x="2936" y="3120"/>
              <a:ext cx="792" cy="345"/>
              <a:chOff x="2936" y="3120"/>
              <a:chExt cx="792" cy="345"/>
            </a:xfrm>
          </p:grpSpPr>
          <p:sp>
            <p:nvSpPr>
              <p:cNvPr id="406998" name="Freeform 470"/>
              <p:cNvSpPr>
                <a:spLocks/>
              </p:cNvSpPr>
              <p:nvPr/>
            </p:nvSpPr>
            <p:spPr bwMode="auto">
              <a:xfrm>
                <a:off x="2936" y="3120"/>
                <a:ext cx="792" cy="345"/>
              </a:xfrm>
              <a:custGeom>
                <a:avLst/>
                <a:gdLst/>
                <a:ahLst/>
                <a:cxnLst>
                  <a:cxn ang="0">
                    <a:pos x="0" y="0"/>
                  </a:cxn>
                  <a:cxn ang="0">
                    <a:pos x="0" y="344"/>
                  </a:cxn>
                  <a:cxn ang="0">
                    <a:pos x="392" y="344"/>
                  </a:cxn>
                  <a:cxn ang="0">
                    <a:pos x="791" y="344"/>
                  </a:cxn>
                  <a:cxn ang="0">
                    <a:pos x="791" y="0"/>
                  </a:cxn>
                  <a:cxn ang="0">
                    <a:pos x="557" y="0"/>
                  </a:cxn>
                  <a:cxn ang="0">
                    <a:pos x="537" y="4"/>
                  </a:cxn>
                  <a:cxn ang="0">
                    <a:pos x="525" y="8"/>
                  </a:cxn>
                  <a:cxn ang="0">
                    <a:pos x="517" y="16"/>
                  </a:cxn>
                  <a:cxn ang="0">
                    <a:pos x="505" y="24"/>
                  </a:cxn>
                  <a:cxn ang="0">
                    <a:pos x="501" y="37"/>
                  </a:cxn>
                  <a:cxn ang="0">
                    <a:pos x="493" y="49"/>
                  </a:cxn>
                  <a:cxn ang="0">
                    <a:pos x="489" y="61"/>
                  </a:cxn>
                  <a:cxn ang="0">
                    <a:pos x="283" y="61"/>
                  </a:cxn>
                  <a:cxn ang="0">
                    <a:pos x="279" y="49"/>
                  </a:cxn>
                  <a:cxn ang="0">
                    <a:pos x="275" y="32"/>
                  </a:cxn>
                  <a:cxn ang="0">
                    <a:pos x="266" y="24"/>
                  </a:cxn>
                  <a:cxn ang="0">
                    <a:pos x="258" y="16"/>
                  </a:cxn>
                  <a:cxn ang="0">
                    <a:pos x="246" y="8"/>
                  </a:cxn>
                  <a:cxn ang="0">
                    <a:pos x="238" y="0"/>
                  </a:cxn>
                  <a:cxn ang="0">
                    <a:pos x="0" y="0"/>
                  </a:cxn>
                </a:cxnLst>
                <a:rect l="0" t="0" r="r" b="b"/>
                <a:pathLst>
                  <a:path w="792" h="345">
                    <a:moveTo>
                      <a:pt x="0" y="0"/>
                    </a:moveTo>
                    <a:lnTo>
                      <a:pt x="0" y="344"/>
                    </a:lnTo>
                    <a:lnTo>
                      <a:pt x="392" y="344"/>
                    </a:lnTo>
                    <a:lnTo>
                      <a:pt x="791" y="344"/>
                    </a:lnTo>
                    <a:lnTo>
                      <a:pt x="791" y="0"/>
                    </a:lnTo>
                    <a:lnTo>
                      <a:pt x="557" y="0"/>
                    </a:lnTo>
                    <a:lnTo>
                      <a:pt x="537" y="4"/>
                    </a:lnTo>
                    <a:lnTo>
                      <a:pt x="525" y="8"/>
                    </a:lnTo>
                    <a:lnTo>
                      <a:pt x="517" y="16"/>
                    </a:lnTo>
                    <a:lnTo>
                      <a:pt x="505" y="24"/>
                    </a:lnTo>
                    <a:lnTo>
                      <a:pt x="501" y="37"/>
                    </a:lnTo>
                    <a:lnTo>
                      <a:pt x="493" y="49"/>
                    </a:lnTo>
                    <a:lnTo>
                      <a:pt x="489" y="61"/>
                    </a:lnTo>
                    <a:lnTo>
                      <a:pt x="283" y="61"/>
                    </a:lnTo>
                    <a:lnTo>
                      <a:pt x="279" y="49"/>
                    </a:lnTo>
                    <a:lnTo>
                      <a:pt x="275" y="32"/>
                    </a:lnTo>
                    <a:lnTo>
                      <a:pt x="266" y="24"/>
                    </a:lnTo>
                    <a:lnTo>
                      <a:pt x="258" y="16"/>
                    </a:lnTo>
                    <a:lnTo>
                      <a:pt x="246" y="8"/>
                    </a:lnTo>
                    <a:lnTo>
                      <a:pt x="238" y="0"/>
                    </a:lnTo>
                    <a:lnTo>
                      <a:pt x="0" y="0"/>
                    </a:lnTo>
                    <a:close/>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sp>
            <p:nvSpPr>
              <p:cNvPr id="406999" name="Freeform 471"/>
              <p:cNvSpPr>
                <a:spLocks/>
              </p:cNvSpPr>
              <p:nvPr/>
            </p:nvSpPr>
            <p:spPr bwMode="auto">
              <a:xfrm>
                <a:off x="2956" y="3181"/>
                <a:ext cx="744" cy="284"/>
              </a:xfrm>
              <a:custGeom>
                <a:avLst/>
                <a:gdLst/>
                <a:ahLst/>
                <a:cxnLst>
                  <a:cxn ang="0">
                    <a:pos x="0" y="283"/>
                  </a:cxn>
                  <a:cxn ang="0">
                    <a:pos x="170" y="25"/>
                  </a:cxn>
                  <a:cxn ang="0">
                    <a:pos x="178" y="17"/>
                  </a:cxn>
                  <a:cxn ang="0">
                    <a:pos x="190" y="8"/>
                  </a:cxn>
                  <a:cxn ang="0">
                    <a:pos x="202" y="4"/>
                  </a:cxn>
                  <a:cxn ang="0">
                    <a:pos x="214" y="0"/>
                  </a:cxn>
                  <a:cxn ang="0">
                    <a:pos x="226" y="0"/>
                  </a:cxn>
                  <a:cxn ang="0">
                    <a:pos x="469" y="0"/>
                  </a:cxn>
                  <a:cxn ang="0">
                    <a:pos x="497" y="0"/>
                  </a:cxn>
                  <a:cxn ang="0">
                    <a:pos x="509" y="0"/>
                  </a:cxn>
                  <a:cxn ang="0">
                    <a:pos x="525" y="0"/>
                  </a:cxn>
                  <a:cxn ang="0">
                    <a:pos x="533" y="4"/>
                  </a:cxn>
                  <a:cxn ang="0">
                    <a:pos x="545" y="12"/>
                  </a:cxn>
                  <a:cxn ang="0">
                    <a:pos x="553" y="21"/>
                  </a:cxn>
                  <a:cxn ang="0">
                    <a:pos x="743" y="283"/>
                  </a:cxn>
                </a:cxnLst>
                <a:rect l="0" t="0" r="r" b="b"/>
                <a:pathLst>
                  <a:path w="744" h="284">
                    <a:moveTo>
                      <a:pt x="0" y="283"/>
                    </a:moveTo>
                    <a:lnTo>
                      <a:pt x="170" y="25"/>
                    </a:lnTo>
                    <a:lnTo>
                      <a:pt x="178" y="17"/>
                    </a:lnTo>
                    <a:lnTo>
                      <a:pt x="190" y="8"/>
                    </a:lnTo>
                    <a:lnTo>
                      <a:pt x="202" y="4"/>
                    </a:lnTo>
                    <a:lnTo>
                      <a:pt x="214" y="0"/>
                    </a:lnTo>
                    <a:lnTo>
                      <a:pt x="226" y="0"/>
                    </a:lnTo>
                    <a:lnTo>
                      <a:pt x="469" y="0"/>
                    </a:lnTo>
                    <a:lnTo>
                      <a:pt x="497" y="0"/>
                    </a:lnTo>
                    <a:lnTo>
                      <a:pt x="509" y="0"/>
                    </a:lnTo>
                    <a:lnTo>
                      <a:pt x="525" y="0"/>
                    </a:lnTo>
                    <a:lnTo>
                      <a:pt x="533" y="4"/>
                    </a:lnTo>
                    <a:lnTo>
                      <a:pt x="545" y="12"/>
                    </a:lnTo>
                    <a:lnTo>
                      <a:pt x="553" y="21"/>
                    </a:lnTo>
                    <a:lnTo>
                      <a:pt x="743" y="283"/>
                    </a:lnTo>
                  </a:path>
                </a:pathLst>
              </a:custGeom>
              <a:solidFill>
                <a:srgbClr val="BBBBBB"/>
              </a:solidFill>
              <a:ln w="3175" cap="flat">
                <a:solidFill>
                  <a:srgbClr val="000000"/>
                </a:solidFill>
                <a:prstDash val="solid"/>
                <a:round/>
                <a:headEnd/>
                <a:tailEnd/>
              </a:ln>
              <a:effectLst/>
            </p:spPr>
            <p:txBody>
              <a:bodyPr wrap="none" anchor="ctr">
                <a:spAutoFit/>
              </a:bodyPr>
              <a:lstStyle/>
              <a:p>
                <a:endParaRPr lang="zh-CN" altLang="en-US"/>
              </a:p>
            </p:txBody>
          </p:sp>
        </p:grpSp>
        <p:sp>
          <p:nvSpPr>
            <p:cNvPr id="407000" name="Freeform 472"/>
            <p:cNvSpPr>
              <a:spLocks/>
            </p:cNvSpPr>
            <p:nvPr/>
          </p:nvSpPr>
          <p:spPr bwMode="auto">
            <a:xfrm>
              <a:off x="2976" y="2890"/>
              <a:ext cx="716" cy="292"/>
            </a:xfrm>
            <a:custGeom>
              <a:avLst/>
              <a:gdLst/>
              <a:ahLst/>
              <a:cxnLst>
                <a:cxn ang="0">
                  <a:pos x="517" y="230"/>
                </a:cxn>
                <a:cxn ang="0">
                  <a:pos x="497" y="234"/>
                </a:cxn>
                <a:cxn ang="0">
                  <a:pos x="485" y="238"/>
                </a:cxn>
                <a:cxn ang="0">
                  <a:pos x="477" y="246"/>
                </a:cxn>
                <a:cxn ang="0">
                  <a:pos x="465" y="254"/>
                </a:cxn>
                <a:cxn ang="0">
                  <a:pos x="461" y="267"/>
                </a:cxn>
                <a:cxn ang="0">
                  <a:pos x="453" y="279"/>
                </a:cxn>
                <a:cxn ang="0">
                  <a:pos x="449" y="291"/>
                </a:cxn>
                <a:cxn ang="0">
                  <a:pos x="243" y="291"/>
                </a:cxn>
                <a:cxn ang="0">
                  <a:pos x="239" y="279"/>
                </a:cxn>
                <a:cxn ang="0">
                  <a:pos x="235" y="262"/>
                </a:cxn>
                <a:cxn ang="0">
                  <a:pos x="226" y="254"/>
                </a:cxn>
                <a:cxn ang="0">
                  <a:pos x="218" y="246"/>
                </a:cxn>
                <a:cxn ang="0">
                  <a:pos x="206" y="238"/>
                </a:cxn>
                <a:cxn ang="0">
                  <a:pos x="202" y="234"/>
                </a:cxn>
                <a:cxn ang="0">
                  <a:pos x="194" y="230"/>
                </a:cxn>
                <a:cxn ang="0">
                  <a:pos x="0" y="230"/>
                </a:cxn>
                <a:cxn ang="0">
                  <a:pos x="0" y="0"/>
                </a:cxn>
                <a:cxn ang="0">
                  <a:pos x="715" y="0"/>
                </a:cxn>
                <a:cxn ang="0">
                  <a:pos x="715" y="230"/>
                </a:cxn>
                <a:cxn ang="0">
                  <a:pos x="517" y="230"/>
                </a:cxn>
              </a:cxnLst>
              <a:rect l="0" t="0" r="r" b="b"/>
              <a:pathLst>
                <a:path w="716" h="292">
                  <a:moveTo>
                    <a:pt x="517" y="230"/>
                  </a:moveTo>
                  <a:lnTo>
                    <a:pt x="497" y="234"/>
                  </a:lnTo>
                  <a:lnTo>
                    <a:pt x="485" y="238"/>
                  </a:lnTo>
                  <a:lnTo>
                    <a:pt x="477" y="246"/>
                  </a:lnTo>
                  <a:lnTo>
                    <a:pt x="465" y="254"/>
                  </a:lnTo>
                  <a:lnTo>
                    <a:pt x="461" y="267"/>
                  </a:lnTo>
                  <a:lnTo>
                    <a:pt x="453" y="279"/>
                  </a:lnTo>
                  <a:lnTo>
                    <a:pt x="449" y="291"/>
                  </a:lnTo>
                  <a:lnTo>
                    <a:pt x="243" y="291"/>
                  </a:lnTo>
                  <a:lnTo>
                    <a:pt x="239" y="279"/>
                  </a:lnTo>
                  <a:lnTo>
                    <a:pt x="235" y="262"/>
                  </a:lnTo>
                  <a:lnTo>
                    <a:pt x="226" y="254"/>
                  </a:lnTo>
                  <a:lnTo>
                    <a:pt x="218" y="246"/>
                  </a:lnTo>
                  <a:lnTo>
                    <a:pt x="206" y="238"/>
                  </a:lnTo>
                  <a:lnTo>
                    <a:pt x="202" y="234"/>
                  </a:lnTo>
                  <a:lnTo>
                    <a:pt x="194" y="230"/>
                  </a:lnTo>
                  <a:lnTo>
                    <a:pt x="0" y="230"/>
                  </a:lnTo>
                  <a:lnTo>
                    <a:pt x="0" y="0"/>
                  </a:lnTo>
                  <a:lnTo>
                    <a:pt x="715" y="0"/>
                  </a:lnTo>
                  <a:lnTo>
                    <a:pt x="715" y="230"/>
                  </a:lnTo>
                  <a:lnTo>
                    <a:pt x="517" y="23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7001" name="Freeform 473"/>
            <p:cNvSpPr>
              <a:spLocks/>
            </p:cNvSpPr>
            <p:nvPr/>
          </p:nvSpPr>
          <p:spPr bwMode="auto">
            <a:xfrm>
              <a:off x="2976" y="2640"/>
              <a:ext cx="825" cy="251"/>
            </a:xfrm>
            <a:custGeom>
              <a:avLst/>
              <a:gdLst/>
              <a:ahLst/>
              <a:cxnLst>
                <a:cxn ang="0">
                  <a:pos x="126" y="0"/>
                </a:cxn>
                <a:cxn ang="0">
                  <a:pos x="824" y="0"/>
                </a:cxn>
                <a:cxn ang="0">
                  <a:pos x="715" y="250"/>
                </a:cxn>
                <a:cxn ang="0">
                  <a:pos x="0" y="250"/>
                </a:cxn>
                <a:cxn ang="0">
                  <a:pos x="126" y="0"/>
                </a:cxn>
              </a:cxnLst>
              <a:rect l="0" t="0" r="r" b="b"/>
              <a:pathLst>
                <a:path w="825" h="251">
                  <a:moveTo>
                    <a:pt x="126" y="0"/>
                  </a:moveTo>
                  <a:lnTo>
                    <a:pt x="824" y="0"/>
                  </a:lnTo>
                  <a:lnTo>
                    <a:pt x="715" y="250"/>
                  </a:lnTo>
                  <a:lnTo>
                    <a:pt x="0" y="250"/>
                  </a:lnTo>
                  <a:lnTo>
                    <a:pt x="126"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7002" name="Freeform 474"/>
            <p:cNvSpPr>
              <a:spLocks/>
            </p:cNvSpPr>
            <p:nvPr/>
          </p:nvSpPr>
          <p:spPr bwMode="auto">
            <a:xfrm>
              <a:off x="3102" y="2312"/>
              <a:ext cx="699" cy="329"/>
            </a:xfrm>
            <a:custGeom>
              <a:avLst/>
              <a:gdLst/>
              <a:ahLst/>
              <a:cxnLst>
                <a:cxn ang="0">
                  <a:pos x="0" y="0"/>
                </a:cxn>
                <a:cxn ang="0">
                  <a:pos x="698" y="0"/>
                </a:cxn>
                <a:cxn ang="0">
                  <a:pos x="698" y="328"/>
                </a:cxn>
                <a:cxn ang="0">
                  <a:pos x="0" y="328"/>
                </a:cxn>
                <a:cxn ang="0">
                  <a:pos x="0" y="0"/>
                </a:cxn>
              </a:cxnLst>
              <a:rect l="0" t="0" r="r" b="b"/>
              <a:pathLst>
                <a:path w="699" h="329">
                  <a:moveTo>
                    <a:pt x="0" y="0"/>
                  </a:moveTo>
                  <a:lnTo>
                    <a:pt x="698" y="0"/>
                  </a:lnTo>
                  <a:lnTo>
                    <a:pt x="698" y="328"/>
                  </a:lnTo>
                  <a:lnTo>
                    <a:pt x="0" y="328"/>
                  </a:lnTo>
                  <a:lnTo>
                    <a:pt x="0" y="0"/>
                  </a:lnTo>
                  <a:close/>
                </a:path>
              </a:pathLst>
            </a:custGeom>
            <a:solidFill>
              <a:srgbClr val="FFFFFF"/>
            </a:solidFill>
            <a:ln w="3175" cap="flat">
              <a:solidFill>
                <a:srgbClr val="000000"/>
              </a:solidFill>
              <a:prstDash val="solid"/>
              <a:round/>
              <a:headEnd/>
              <a:tailEnd/>
            </a:ln>
            <a:effectLst/>
          </p:spPr>
          <p:txBody>
            <a:bodyPr wrap="none" anchor="ctr">
              <a:spAutoFit/>
            </a:bodyPr>
            <a:lstStyle/>
            <a:p>
              <a:endParaRPr lang="zh-CN" altLang="en-US"/>
            </a:p>
          </p:txBody>
        </p:sp>
        <p:sp>
          <p:nvSpPr>
            <p:cNvPr id="407003" name="Freeform 475"/>
            <p:cNvSpPr>
              <a:spLocks/>
            </p:cNvSpPr>
            <p:nvPr/>
          </p:nvSpPr>
          <p:spPr bwMode="auto">
            <a:xfrm>
              <a:off x="3602" y="2382"/>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4" name="Freeform 476"/>
            <p:cNvSpPr>
              <a:spLocks/>
            </p:cNvSpPr>
            <p:nvPr/>
          </p:nvSpPr>
          <p:spPr bwMode="auto">
            <a:xfrm>
              <a:off x="3602" y="2402"/>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5" name="Freeform 477"/>
            <p:cNvSpPr>
              <a:spLocks/>
            </p:cNvSpPr>
            <p:nvPr/>
          </p:nvSpPr>
          <p:spPr bwMode="auto">
            <a:xfrm>
              <a:off x="3190" y="2480"/>
              <a:ext cx="139" cy="1"/>
            </a:xfrm>
            <a:custGeom>
              <a:avLst/>
              <a:gdLst/>
              <a:ahLst/>
              <a:cxnLst>
                <a:cxn ang="0">
                  <a:pos x="0" y="0"/>
                </a:cxn>
                <a:cxn ang="0">
                  <a:pos x="138" y="0"/>
                </a:cxn>
              </a:cxnLst>
              <a:rect l="0" t="0" r="r" b="b"/>
              <a:pathLst>
                <a:path w="139" h="1">
                  <a:moveTo>
                    <a:pt x="0" y="0"/>
                  </a:moveTo>
                  <a:lnTo>
                    <a:pt x="1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6" name="Freeform 478"/>
            <p:cNvSpPr>
              <a:spLocks/>
            </p:cNvSpPr>
            <p:nvPr/>
          </p:nvSpPr>
          <p:spPr bwMode="auto">
            <a:xfrm>
              <a:off x="3186" y="2496"/>
              <a:ext cx="139" cy="1"/>
            </a:xfrm>
            <a:custGeom>
              <a:avLst/>
              <a:gdLst/>
              <a:ahLst/>
              <a:cxnLst>
                <a:cxn ang="0">
                  <a:pos x="0" y="0"/>
                </a:cxn>
                <a:cxn ang="0">
                  <a:pos x="138" y="0"/>
                </a:cxn>
              </a:cxnLst>
              <a:rect l="0" t="0" r="r" b="b"/>
              <a:pathLst>
                <a:path w="139" h="1">
                  <a:moveTo>
                    <a:pt x="0" y="0"/>
                  </a:moveTo>
                  <a:lnTo>
                    <a:pt x="138"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7" name="Freeform 479"/>
            <p:cNvSpPr>
              <a:spLocks/>
            </p:cNvSpPr>
            <p:nvPr/>
          </p:nvSpPr>
          <p:spPr bwMode="auto">
            <a:xfrm>
              <a:off x="3190" y="2525"/>
              <a:ext cx="167" cy="1"/>
            </a:xfrm>
            <a:custGeom>
              <a:avLst/>
              <a:gdLst/>
              <a:ahLst/>
              <a:cxnLst>
                <a:cxn ang="0">
                  <a:pos x="0" y="0"/>
                </a:cxn>
                <a:cxn ang="0">
                  <a:pos x="166" y="0"/>
                </a:cxn>
              </a:cxnLst>
              <a:rect l="0" t="0" r="r" b="b"/>
              <a:pathLst>
                <a:path w="167" h="1">
                  <a:moveTo>
                    <a:pt x="0" y="0"/>
                  </a:moveTo>
                  <a:lnTo>
                    <a:pt x="16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8" name="Freeform 480"/>
            <p:cNvSpPr>
              <a:spLocks/>
            </p:cNvSpPr>
            <p:nvPr/>
          </p:nvSpPr>
          <p:spPr bwMode="auto">
            <a:xfrm>
              <a:off x="3186" y="2542"/>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09" name="Freeform 481"/>
            <p:cNvSpPr>
              <a:spLocks/>
            </p:cNvSpPr>
            <p:nvPr/>
          </p:nvSpPr>
          <p:spPr bwMode="auto">
            <a:xfrm>
              <a:off x="3190" y="2570"/>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0" name="Freeform 482"/>
            <p:cNvSpPr>
              <a:spLocks/>
            </p:cNvSpPr>
            <p:nvPr/>
          </p:nvSpPr>
          <p:spPr bwMode="auto">
            <a:xfrm>
              <a:off x="3186" y="2587"/>
              <a:ext cx="175" cy="1"/>
            </a:xfrm>
            <a:custGeom>
              <a:avLst/>
              <a:gdLst/>
              <a:ahLst/>
              <a:cxnLst>
                <a:cxn ang="0">
                  <a:pos x="0" y="0"/>
                </a:cxn>
                <a:cxn ang="0">
                  <a:pos x="174" y="0"/>
                </a:cxn>
              </a:cxnLst>
              <a:rect l="0" t="0" r="r" b="b"/>
              <a:pathLst>
                <a:path w="175" h="1">
                  <a:moveTo>
                    <a:pt x="0" y="0"/>
                  </a:moveTo>
                  <a:lnTo>
                    <a:pt x="1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1" name="Freeform 483"/>
            <p:cNvSpPr>
              <a:spLocks/>
            </p:cNvSpPr>
            <p:nvPr/>
          </p:nvSpPr>
          <p:spPr bwMode="auto">
            <a:xfrm>
              <a:off x="3190" y="2619"/>
              <a:ext cx="147" cy="1"/>
            </a:xfrm>
            <a:custGeom>
              <a:avLst/>
              <a:gdLst/>
              <a:ahLst/>
              <a:cxnLst>
                <a:cxn ang="0">
                  <a:pos x="0" y="0"/>
                </a:cxn>
                <a:cxn ang="0">
                  <a:pos x="146" y="0"/>
                </a:cxn>
              </a:cxnLst>
              <a:rect l="0" t="0" r="r" b="b"/>
              <a:pathLst>
                <a:path w="147" h="1">
                  <a:moveTo>
                    <a:pt x="0" y="0"/>
                  </a:moveTo>
                  <a:lnTo>
                    <a:pt x="14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2" name="Freeform 484"/>
            <p:cNvSpPr>
              <a:spLocks/>
            </p:cNvSpPr>
            <p:nvPr/>
          </p:nvSpPr>
          <p:spPr bwMode="auto">
            <a:xfrm>
              <a:off x="3166" y="2677"/>
              <a:ext cx="134" cy="1"/>
            </a:xfrm>
            <a:custGeom>
              <a:avLst/>
              <a:gdLst/>
              <a:ahLst/>
              <a:cxnLst>
                <a:cxn ang="0">
                  <a:pos x="0" y="0"/>
                </a:cxn>
                <a:cxn ang="0">
                  <a:pos x="133" y="0"/>
                </a:cxn>
              </a:cxnLst>
              <a:rect l="0" t="0" r="r" b="b"/>
              <a:pathLst>
                <a:path w="134" h="1">
                  <a:moveTo>
                    <a:pt x="0" y="0"/>
                  </a:moveTo>
                  <a:lnTo>
                    <a:pt x="1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3" name="Freeform 485"/>
            <p:cNvSpPr>
              <a:spLocks/>
            </p:cNvSpPr>
            <p:nvPr/>
          </p:nvSpPr>
          <p:spPr bwMode="auto">
            <a:xfrm>
              <a:off x="3166" y="2693"/>
              <a:ext cx="130" cy="1"/>
            </a:xfrm>
            <a:custGeom>
              <a:avLst/>
              <a:gdLst/>
              <a:ahLst/>
              <a:cxnLst>
                <a:cxn ang="0">
                  <a:pos x="0" y="0"/>
                </a:cxn>
                <a:cxn ang="0">
                  <a:pos x="129" y="0"/>
                </a:cxn>
              </a:cxnLst>
              <a:rect l="0" t="0" r="r" b="b"/>
              <a:pathLst>
                <a:path w="130" h="1">
                  <a:moveTo>
                    <a:pt x="0" y="0"/>
                  </a:moveTo>
                  <a:lnTo>
                    <a:pt x="129"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4" name="Freeform 486"/>
            <p:cNvSpPr>
              <a:spLocks/>
            </p:cNvSpPr>
            <p:nvPr/>
          </p:nvSpPr>
          <p:spPr bwMode="auto">
            <a:xfrm>
              <a:off x="3142" y="2726"/>
              <a:ext cx="538" cy="1"/>
            </a:xfrm>
            <a:custGeom>
              <a:avLst/>
              <a:gdLst/>
              <a:ahLst/>
              <a:cxnLst>
                <a:cxn ang="0">
                  <a:pos x="0" y="0"/>
                </a:cxn>
                <a:cxn ang="0">
                  <a:pos x="537" y="0"/>
                </a:cxn>
              </a:cxnLst>
              <a:rect l="0" t="0" r="r" b="b"/>
              <a:pathLst>
                <a:path w="538" h="1">
                  <a:moveTo>
                    <a:pt x="0" y="0"/>
                  </a:moveTo>
                  <a:lnTo>
                    <a:pt x="53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5" name="Freeform 487"/>
            <p:cNvSpPr>
              <a:spLocks/>
            </p:cNvSpPr>
            <p:nvPr/>
          </p:nvSpPr>
          <p:spPr bwMode="auto">
            <a:xfrm>
              <a:off x="3138" y="2742"/>
              <a:ext cx="534" cy="1"/>
            </a:xfrm>
            <a:custGeom>
              <a:avLst/>
              <a:gdLst/>
              <a:ahLst/>
              <a:cxnLst>
                <a:cxn ang="0">
                  <a:pos x="0" y="0"/>
                </a:cxn>
                <a:cxn ang="0">
                  <a:pos x="533" y="0"/>
                </a:cxn>
              </a:cxnLst>
              <a:rect l="0" t="0" r="r" b="b"/>
              <a:pathLst>
                <a:path w="534" h="1">
                  <a:moveTo>
                    <a:pt x="0" y="0"/>
                  </a:moveTo>
                  <a:lnTo>
                    <a:pt x="5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6" name="Freeform 488"/>
            <p:cNvSpPr>
              <a:spLocks/>
            </p:cNvSpPr>
            <p:nvPr/>
          </p:nvSpPr>
          <p:spPr bwMode="auto">
            <a:xfrm>
              <a:off x="3118" y="2775"/>
              <a:ext cx="473" cy="1"/>
            </a:xfrm>
            <a:custGeom>
              <a:avLst/>
              <a:gdLst/>
              <a:ahLst/>
              <a:cxnLst>
                <a:cxn ang="0">
                  <a:pos x="0" y="0"/>
                </a:cxn>
                <a:cxn ang="0">
                  <a:pos x="472" y="0"/>
                </a:cxn>
              </a:cxnLst>
              <a:rect l="0" t="0" r="r" b="b"/>
              <a:pathLst>
                <a:path w="473" h="1">
                  <a:moveTo>
                    <a:pt x="0" y="0"/>
                  </a:moveTo>
                  <a:lnTo>
                    <a:pt x="472"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7" name="Freeform 489"/>
            <p:cNvSpPr>
              <a:spLocks/>
            </p:cNvSpPr>
            <p:nvPr/>
          </p:nvSpPr>
          <p:spPr bwMode="auto">
            <a:xfrm>
              <a:off x="3110" y="2792"/>
              <a:ext cx="477" cy="1"/>
            </a:xfrm>
            <a:custGeom>
              <a:avLst/>
              <a:gdLst/>
              <a:ahLst/>
              <a:cxnLst>
                <a:cxn ang="0">
                  <a:pos x="0" y="0"/>
                </a:cxn>
                <a:cxn ang="0">
                  <a:pos x="476" y="0"/>
                </a:cxn>
              </a:cxnLst>
              <a:rect l="0" t="0" r="r" b="b"/>
              <a:pathLst>
                <a:path w="477" h="1">
                  <a:moveTo>
                    <a:pt x="0" y="0"/>
                  </a:moveTo>
                  <a:lnTo>
                    <a:pt x="4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8" name="Freeform 490"/>
            <p:cNvSpPr>
              <a:spLocks/>
            </p:cNvSpPr>
            <p:nvPr/>
          </p:nvSpPr>
          <p:spPr bwMode="auto">
            <a:xfrm>
              <a:off x="3093" y="2829"/>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19" name="Freeform 491"/>
            <p:cNvSpPr>
              <a:spLocks/>
            </p:cNvSpPr>
            <p:nvPr/>
          </p:nvSpPr>
          <p:spPr bwMode="auto">
            <a:xfrm>
              <a:off x="3085" y="2849"/>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0" name="Freeform 492"/>
            <p:cNvSpPr>
              <a:spLocks/>
            </p:cNvSpPr>
            <p:nvPr/>
          </p:nvSpPr>
          <p:spPr bwMode="auto">
            <a:xfrm>
              <a:off x="3057" y="2919"/>
              <a:ext cx="538" cy="1"/>
            </a:xfrm>
            <a:custGeom>
              <a:avLst/>
              <a:gdLst/>
              <a:ahLst/>
              <a:cxnLst>
                <a:cxn ang="0">
                  <a:pos x="0" y="0"/>
                </a:cxn>
                <a:cxn ang="0">
                  <a:pos x="537" y="0"/>
                </a:cxn>
              </a:cxnLst>
              <a:rect l="0" t="0" r="r" b="b"/>
              <a:pathLst>
                <a:path w="538" h="1">
                  <a:moveTo>
                    <a:pt x="0" y="0"/>
                  </a:moveTo>
                  <a:lnTo>
                    <a:pt x="537"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1" name="Freeform 493"/>
            <p:cNvSpPr>
              <a:spLocks/>
            </p:cNvSpPr>
            <p:nvPr/>
          </p:nvSpPr>
          <p:spPr bwMode="auto">
            <a:xfrm>
              <a:off x="3069" y="2947"/>
              <a:ext cx="534" cy="1"/>
            </a:xfrm>
            <a:custGeom>
              <a:avLst/>
              <a:gdLst/>
              <a:ahLst/>
              <a:cxnLst>
                <a:cxn ang="0">
                  <a:pos x="0" y="0"/>
                </a:cxn>
                <a:cxn ang="0">
                  <a:pos x="533" y="0"/>
                </a:cxn>
              </a:cxnLst>
              <a:rect l="0" t="0" r="r" b="b"/>
              <a:pathLst>
                <a:path w="534" h="1">
                  <a:moveTo>
                    <a:pt x="0" y="0"/>
                  </a:moveTo>
                  <a:lnTo>
                    <a:pt x="533"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2" name="Freeform 494"/>
            <p:cNvSpPr>
              <a:spLocks/>
            </p:cNvSpPr>
            <p:nvPr/>
          </p:nvSpPr>
          <p:spPr bwMode="auto">
            <a:xfrm>
              <a:off x="3061" y="2968"/>
              <a:ext cx="542" cy="1"/>
            </a:xfrm>
            <a:custGeom>
              <a:avLst/>
              <a:gdLst/>
              <a:ahLst/>
              <a:cxnLst>
                <a:cxn ang="0">
                  <a:pos x="0" y="0"/>
                </a:cxn>
                <a:cxn ang="0">
                  <a:pos x="541" y="0"/>
                </a:cxn>
              </a:cxnLst>
              <a:rect l="0" t="0" r="r" b="b"/>
              <a:pathLst>
                <a:path w="542" h="1">
                  <a:moveTo>
                    <a:pt x="0" y="0"/>
                  </a:moveTo>
                  <a:lnTo>
                    <a:pt x="541"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3" name="Freeform 495"/>
            <p:cNvSpPr>
              <a:spLocks/>
            </p:cNvSpPr>
            <p:nvPr/>
          </p:nvSpPr>
          <p:spPr bwMode="auto">
            <a:xfrm>
              <a:off x="3065" y="3001"/>
              <a:ext cx="377" cy="1"/>
            </a:xfrm>
            <a:custGeom>
              <a:avLst/>
              <a:gdLst/>
              <a:ahLst/>
              <a:cxnLst>
                <a:cxn ang="0">
                  <a:pos x="0" y="0"/>
                </a:cxn>
                <a:cxn ang="0">
                  <a:pos x="376" y="0"/>
                </a:cxn>
              </a:cxnLst>
              <a:rect l="0" t="0" r="r" b="b"/>
              <a:pathLst>
                <a:path w="377" h="1">
                  <a:moveTo>
                    <a:pt x="0" y="0"/>
                  </a:moveTo>
                  <a:lnTo>
                    <a:pt x="3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4" name="Freeform 496"/>
            <p:cNvSpPr>
              <a:spLocks/>
            </p:cNvSpPr>
            <p:nvPr/>
          </p:nvSpPr>
          <p:spPr bwMode="auto">
            <a:xfrm>
              <a:off x="3061" y="3021"/>
              <a:ext cx="377" cy="1"/>
            </a:xfrm>
            <a:custGeom>
              <a:avLst/>
              <a:gdLst/>
              <a:ahLst/>
              <a:cxnLst>
                <a:cxn ang="0">
                  <a:pos x="0" y="0"/>
                </a:cxn>
                <a:cxn ang="0">
                  <a:pos x="376" y="0"/>
                </a:cxn>
              </a:cxnLst>
              <a:rect l="0" t="0" r="r" b="b"/>
              <a:pathLst>
                <a:path w="377" h="1">
                  <a:moveTo>
                    <a:pt x="0" y="0"/>
                  </a:moveTo>
                  <a:lnTo>
                    <a:pt x="376"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5" name="Freeform 497"/>
            <p:cNvSpPr>
              <a:spLocks/>
            </p:cNvSpPr>
            <p:nvPr/>
          </p:nvSpPr>
          <p:spPr bwMode="auto">
            <a:xfrm>
              <a:off x="3368" y="3050"/>
              <a:ext cx="171" cy="1"/>
            </a:xfrm>
            <a:custGeom>
              <a:avLst/>
              <a:gdLst/>
              <a:ahLst/>
              <a:cxnLst>
                <a:cxn ang="0">
                  <a:pos x="0" y="0"/>
                </a:cxn>
                <a:cxn ang="0">
                  <a:pos x="170" y="0"/>
                </a:cxn>
              </a:cxnLst>
              <a:rect l="0" t="0" r="r" b="b"/>
              <a:pathLst>
                <a:path w="171" h="1">
                  <a:moveTo>
                    <a:pt x="0" y="0"/>
                  </a:moveTo>
                  <a:lnTo>
                    <a:pt x="170"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6" name="Freeform 498"/>
            <p:cNvSpPr>
              <a:spLocks/>
            </p:cNvSpPr>
            <p:nvPr/>
          </p:nvSpPr>
          <p:spPr bwMode="auto">
            <a:xfrm>
              <a:off x="3364" y="3070"/>
              <a:ext cx="175" cy="1"/>
            </a:xfrm>
            <a:custGeom>
              <a:avLst/>
              <a:gdLst/>
              <a:ahLst/>
              <a:cxnLst>
                <a:cxn ang="0">
                  <a:pos x="0" y="0"/>
                </a:cxn>
                <a:cxn ang="0">
                  <a:pos x="174" y="0"/>
                </a:cxn>
              </a:cxnLst>
              <a:rect l="0" t="0" r="r" b="b"/>
              <a:pathLst>
                <a:path w="175" h="1">
                  <a:moveTo>
                    <a:pt x="0" y="0"/>
                  </a:moveTo>
                  <a:lnTo>
                    <a:pt x="174" y="0"/>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7" name="Freeform 499"/>
            <p:cNvSpPr>
              <a:spLocks/>
            </p:cNvSpPr>
            <p:nvPr/>
          </p:nvSpPr>
          <p:spPr bwMode="auto">
            <a:xfrm>
              <a:off x="3360" y="3095"/>
              <a:ext cx="45" cy="58"/>
            </a:xfrm>
            <a:custGeom>
              <a:avLst/>
              <a:gdLst/>
              <a:ahLst/>
              <a:cxnLst>
                <a:cxn ang="0">
                  <a:pos x="16" y="0"/>
                </a:cxn>
                <a:cxn ang="0">
                  <a:pos x="16" y="8"/>
                </a:cxn>
                <a:cxn ang="0">
                  <a:pos x="16" y="21"/>
                </a:cxn>
                <a:cxn ang="0">
                  <a:pos x="8" y="41"/>
                </a:cxn>
                <a:cxn ang="0">
                  <a:pos x="0" y="57"/>
                </a:cxn>
                <a:cxn ang="0">
                  <a:pos x="36" y="45"/>
                </a:cxn>
                <a:cxn ang="0">
                  <a:pos x="44" y="8"/>
                </a:cxn>
                <a:cxn ang="0">
                  <a:pos x="32" y="25"/>
                </a:cxn>
              </a:cxnLst>
              <a:rect l="0" t="0" r="r" b="b"/>
              <a:pathLst>
                <a:path w="45" h="58">
                  <a:moveTo>
                    <a:pt x="16" y="0"/>
                  </a:moveTo>
                  <a:lnTo>
                    <a:pt x="16" y="8"/>
                  </a:lnTo>
                  <a:lnTo>
                    <a:pt x="16" y="21"/>
                  </a:lnTo>
                  <a:lnTo>
                    <a:pt x="8" y="41"/>
                  </a:lnTo>
                  <a:lnTo>
                    <a:pt x="0" y="57"/>
                  </a:lnTo>
                  <a:lnTo>
                    <a:pt x="36" y="45"/>
                  </a:lnTo>
                  <a:lnTo>
                    <a:pt x="44" y="8"/>
                  </a:lnTo>
                  <a:lnTo>
                    <a:pt x="32" y="25"/>
                  </a:lnTo>
                </a:path>
              </a:pathLst>
            </a:custGeom>
            <a:noFill/>
            <a:ln w="3175" cap="flat">
              <a:solidFill>
                <a:srgbClr val="000000"/>
              </a:solidFill>
              <a:prstDash val="solid"/>
              <a:round/>
              <a:headEnd/>
              <a:tailEnd/>
            </a:ln>
            <a:effectLst/>
          </p:spPr>
          <p:txBody>
            <a:bodyPr wrap="none" anchor="ctr">
              <a:spAutoFit/>
            </a:bodyPr>
            <a:lstStyle/>
            <a:p>
              <a:endParaRPr lang="zh-CN" altLang="en-US"/>
            </a:p>
          </p:txBody>
        </p:sp>
        <p:sp>
          <p:nvSpPr>
            <p:cNvPr id="407028" name="Freeform 500"/>
            <p:cNvSpPr>
              <a:spLocks/>
            </p:cNvSpPr>
            <p:nvPr/>
          </p:nvSpPr>
          <p:spPr bwMode="auto">
            <a:xfrm>
              <a:off x="3404" y="3103"/>
              <a:ext cx="159" cy="34"/>
            </a:xfrm>
            <a:custGeom>
              <a:avLst/>
              <a:gdLst/>
              <a:ahLst/>
              <a:cxnLst>
                <a:cxn ang="0">
                  <a:pos x="0" y="33"/>
                </a:cxn>
                <a:cxn ang="0">
                  <a:pos x="21" y="13"/>
                </a:cxn>
                <a:cxn ang="0">
                  <a:pos x="29" y="33"/>
                </a:cxn>
                <a:cxn ang="0">
                  <a:pos x="41" y="17"/>
                </a:cxn>
                <a:cxn ang="0">
                  <a:pos x="57" y="13"/>
                </a:cxn>
                <a:cxn ang="0">
                  <a:pos x="85" y="13"/>
                </a:cxn>
                <a:cxn ang="0">
                  <a:pos x="93" y="13"/>
                </a:cxn>
                <a:cxn ang="0">
                  <a:pos x="158" y="0"/>
                </a:cxn>
              </a:cxnLst>
              <a:rect l="0" t="0" r="r" b="b"/>
              <a:pathLst>
                <a:path w="159" h="34">
                  <a:moveTo>
                    <a:pt x="0" y="33"/>
                  </a:moveTo>
                  <a:lnTo>
                    <a:pt x="21" y="13"/>
                  </a:lnTo>
                  <a:lnTo>
                    <a:pt x="29" y="33"/>
                  </a:lnTo>
                  <a:lnTo>
                    <a:pt x="41" y="17"/>
                  </a:lnTo>
                  <a:lnTo>
                    <a:pt x="57" y="13"/>
                  </a:lnTo>
                  <a:lnTo>
                    <a:pt x="85" y="13"/>
                  </a:lnTo>
                  <a:lnTo>
                    <a:pt x="93" y="13"/>
                  </a:lnTo>
                  <a:lnTo>
                    <a:pt x="158" y="0"/>
                  </a:lnTo>
                </a:path>
              </a:pathLst>
            </a:custGeom>
            <a:noFill/>
            <a:ln w="3175" cap="flat">
              <a:solidFill>
                <a:srgbClr val="000000"/>
              </a:solidFill>
              <a:prstDash val="solid"/>
              <a:round/>
              <a:headEnd/>
              <a:tailEnd/>
            </a:ln>
            <a:effec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0670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nodeType="clickEffect">
                                  <p:stCondLst>
                                    <p:cond delay="0"/>
                                  </p:stCondLst>
                                  <p:childTnLst>
                                    <p:animEffect transition="out" filter="checkerboard(across)">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iterate type="lt">
                                    <p:tmPct val="0"/>
                                  </p:iterate>
                                  <p:childTnLst>
                                    <p:animEffect transition="out" filter="fade">
                                      <p:cBhvr>
                                        <p:cTn id="32" dur="2000"/>
                                        <p:tgtEl>
                                          <p:spTgt spid="18"/>
                                        </p:tgtEl>
                                      </p:cBhvr>
                                    </p:animEffect>
                                    <p:set>
                                      <p:cBhvr>
                                        <p:cTn id="33" dur="1" fill="hold">
                                          <p:stCondLst>
                                            <p:cond delay="1999"/>
                                          </p:stCondLst>
                                        </p:cTn>
                                        <p:tgtEl>
                                          <p:spTgt spid="18"/>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670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nodeType="clickEffect">
                                  <p:stCondLst>
                                    <p:cond delay="0"/>
                                  </p:stCondLst>
                                  <p:childTnLst>
                                    <p:animEffect transition="out" filter="wipe(down)">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40670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63" presetClass="path" presetSubtype="0" accel="50000" decel="50000" fill="hold" nodeType="clickEffect">
                                  <p:stCondLst>
                                    <p:cond delay="0"/>
                                  </p:stCondLst>
                                  <p:childTnLst>
                                    <p:animMotion origin="layout" path="M 2.5E-6 1.11111E-6 L 0.49427 1.11111E-6 " pathEditMode="relative" rAng="0" ptsTypes="AA">
                                      <p:cBhvr>
                                        <p:cTn id="55" dur="2000" fill="hold"/>
                                        <p:tgtEl>
                                          <p:spTgt spid="2"/>
                                        </p:tgtEl>
                                        <p:attrNameLst>
                                          <p:attrName>ppt_x</p:attrName>
                                          <p:attrName>ppt_y</p:attrName>
                                        </p:attrNameLst>
                                      </p:cBhvr>
                                      <p:rCtr x="247" y="0"/>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0670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55" presetClass="entr" presetSubtype="0"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1000" fill="hold"/>
                                        <p:tgtEl>
                                          <p:spTgt spid="22"/>
                                        </p:tgtEl>
                                        <p:attrNameLst>
                                          <p:attrName>ppt_w</p:attrName>
                                        </p:attrNameLst>
                                      </p:cBhvr>
                                      <p:tavLst>
                                        <p:tav tm="0">
                                          <p:val>
                                            <p:strVal val="#ppt_w*0.70"/>
                                          </p:val>
                                        </p:tav>
                                        <p:tav tm="100000">
                                          <p:val>
                                            <p:strVal val="#ppt_w"/>
                                          </p:val>
                                        </p:tav>
                                      </p:tavLst>
                                    </p:anim>
                                    <p:anim calcmode="lin" valueType="num">
                                      <p:cBhvr>
                                        <p:cTn id="69" dur="1000" fill="hold"/>
                                        <p:tgtEl>
                                          <p:spTgt spid="22"/>
                                        </p:tgtEl>
                                        <p:attrNameLst>
                                          <p:attrName>ppt_h</p:attrName>
                                        </p:attrNameLst>
                                      </p:cBhvr>
                                      <p:tavLst>
                                        <p:tav tm="0">
                                          <p:val>
                                            <p:strVal val="#ppt_h"/>
                                          </p:val>
                                        </p:tav>
                                        <p:tav tm="100000">
                                          <p:val>
                                            <p:strVal val="#ppt_h"/>
                                          </p:val>
                                        </p:tav>
                                      </p:tavLst>
                                    </p:anim>
                                    <p:animEffect transition="in" filter="fade">
                                      <p:cBhvr>
                                        <p:cTn id="70" dur="10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2000"/>
                                        <p:tgtEl>
                                          <p:spTgt spid="22"/>
                                        </p:tgtEl>
                                      </p:cBhvr>
                                    </p:animEffect>
                                    <p:set>
                                      <p:cBhvr>
                                        <p:cTn id="75" dur="1" fill="hold">
                                          <p:stCondLst>
                                            <p:cond delay="1999"/>
                                          </p:stCondLst>
                                        </p:cTn>
                                        <p:tgtEl>
                                          <p:spTgt spid="22"/>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20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670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nodeType="clickEffect">
                                  <p:stCondLst>
                                    <p:cond delay="0"/>
                                  </p:stCondLst>
                                  <p:childTnLst>
                                    <p:animEffect transition="out" filter="wipe(down)">
                                      <p:cBhvr>
                                        <p:cTn id="86" dur="500"/>
                                        <p:tgtEl>
                                          <p:spTgt spid="25"/>
                                        </p:tgtEl>
                                      </p:cBhvr>
                                    </p:animEffect>
                                    <p:set>
                                      <p:cBhvr>
                                        <p:cTn id="87" dur="1" fill="hold">
                                          <p:stCondLst>
                                            <p:cond delay="499"/>
                                          </p:stCondLst>
                                        </p:cTn>
                                        <p:tgtEl>
                                          <p:spTgt spid="2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blinds(horizontal)">
                                      <p:cBhvr>
                                        <p:cTn id="9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700" grpId="0"/>
      <p:bldP spid="406704" grpId="0" animBg="1"/>
      <p:bldP spid="406705" grpId="0" animBg="1"/>
      <p:bldP spid="406706" grpId="0" animBg="1"/>
      <p:bldP spid="4067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3"/>
          <p:cNvSpPr>
            <a:spLocks noGrp="1" noChangeArrowheads="1"/>
          </p:cNvSpPr>
          <p:nvPr>
            <p:ph type="body" idx="1"/>
          </p:nvPr>
        </p:nvSpPr>
        <p:spPr/>
        <p:txBody>
          <a:bodyPr/>
          <a:lstStyle/>
          <a:p>
            <a:r>
              <a:rPr lang="zh-CN" altLang="en-US"/>
              <a:t>邮局对于写信人来说是下层</a:t>
            </a:r>
          </a:p>
          <a:p>
            <a:r>
              <a:rPr lang="zh-CN" altLang="en-US"/>
              <a:t>运输部门是邮局的下层</a:t>
            </a:r>
          </a:p>
          <a:p>
            <a:pPr>
              <a:buFont typeface="Wingdings" pitchFamily="2" charset="2"/>
              <a:buNone/>
            </a:pPr>
            <a:r>
              <a:rPr lang="zh-CN" altLang="en-US"/>
              <a:t>        －－</a:t>
            </a:r>
            <a:r>
              <a:rPr lang="zh-CN" altLang="en-US">
                <a:solidFill>
                  <a:schemeClr val="tx2"/>
                </a:solidFill>
              </a:rPr>
              <a:t>下层为上层提供服务</a:t>
            </a:r>
          </a:p>
          <a:p>
            <a:r>
              <a:rPr lang="zh-CN" altLang="en-US"/>
              <a:t>写信人与收信人之间使用相同的语言</a:t>
            </a:r>
          </a:p>
          <a:p>
            <a:r>
              <a:rPr lang="zh-CN" altLang="en-US"/>
              <a:t>邮局之间的约定</a:t>
            </a:r>
          </a:p>
          <a:p>
            <a:pPr>
              <a:buFont typeface="Wingdings" pitchFamily="2" charset="2"/>
              <a:buNone/>
            </a:pPr>
            <a:r>
              <a:rPr lang="zh-CN" altLang="en-US"/>
              <a:t>        －－</a:t>
            </a:r>
            <a:r>
              <a:rPr lang="zh-CN" altLang="en-US">
                <a:solidFill>
                  <a:schemeClr val="tx2"/>
                </a:solidFill>
              </a:rPr>
              <a:t>同层次之间使用相同的协议</a:t>
            </a:r>
          </a:p>
          <a:p>
            <a:pPr>
              <a:buFont typeface="Wingdings" pitchFamily="2" charset="2"/>
              <a:buNone/>
            </a:pPr>
            <a:endParaRPr lang="zh-CN" altLang="en-US">
              <a:solidFill>
                <a:schemeClr val="tx2"/>
              </a:solidFill>
            </a:endParaRPr>
          </a:p>
        </p:txBody>
      </p:sp>
      <p:sp>
        <p:nvSpPr>
          <p:cNvPr id="6" name="Rectangle 2"/>
          <p:cNvSpPr>
            <a:spLocks noGrp="1" noChangeArrowheads="1"/>
          </p:cNvSpPr>
          <p:nvPr>
            <p:ph type="title"/>
          </p:nvPr>
        </p:nvSpPr>
        <p:spPr>
          <a:xfrm>
            <a:off x="500034" y="0"/>
            <a:ext cx="8229600" cy="582594"/>
          </a:xfrm>
        </p:spPr>
        <p:txBody>
          <a:bodyPr>
            <a:normAutofit fontScale="90000"/>
          </a:bodyPr>
          <a:lstStyle/>
          <a:p>
            <a:r>
              <a:rPr lang="zh-CN" altLang="en-US" dirty="0"/>
              <a:t>邮局</a:t>
            </a:r>
            <a:r>
              <a:rPr lang="zh-CN" altLang="en-US" dirty="0" smtClean="0"/>
              <a:t>实例</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20867">
                                            <p:txEl>
                                              <p:pRg st="2" end="2"/>
                                            </p:txEl>
                                          </p:spTgt>
                                        </p:tgtEl>
                                        <p:attrNameLst>
                                          <p:attrName>style.visibility</p:attrName>
                                        </p:attrNameLst>
                                      </p:cBhvr>
                                      <p:to>
                                        <p:strVal val="visible"/>
                                      </p:to>
                                    </p:set>
                                    <p:anim calcmode="discrete" valueType="clr">
                                      <p:cBhvr override="childStyle">
                                        <p:cTn id="7" dur="80"/>
                                        <p:tgtEl>
                                          <p:spTgt spid="4208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20867">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420867">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20867">
                                            <p:txEl>
                                              <p:pRg st="5" end="5"/>
                                            </p:txEl>
                                          </p:spTgt>
                                        </p:tgtEl>
                                        <p:attrNameLst>
                                          <p:attrName>style.visibility</p:attrName>
                                        </p:attrNameLst>
                                      </p:cBhvr>
                                      <p:to>
                                        <p:strVal val="visible"/>
                                      </p:to>
                                    </p:set>
                                    <p:anim calcmode="discrete" valueType="clr">
                                      <p:cBhvr override="childStyle">
                                        <p:cTn id="14" dur="80"/>
                                        <p:tgtEl>
                                          <p:spTgt spid="42086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20867">
                                            <p:txEl>
                                              <p:pRg st="5" end="5"/>
                                            </p:txEl>
                                          </p:spTgt>
                                        </p:tgtEl>
                                        <p:attrNameLst>
                                          <p:attrName>fillcolor</p:attrName>
                                        </p:attrNameLst>
                                      </p:cBhvr>
                                      <p:tavLst>
                                        <p:tav tm="0">
                                          <p:val>
                                            <p:clrVal>
                                              <a:schemeClr val="accent2"/>
                                            </p:clrVal>
                                          </p:val>
                                        </p:tav>
                                        <p:tav tm="50000">
                                          <p:val>
                                            <p:clrVal>
                                              <a:schemeClr val="hlink"/>
                                            </p:clrVal>
                                          </p:val>
                                        </p:tav>
                                      </p:tavLst>
                                    </p:anim>
                                    <p:set>
                                      <p:cBhvr>
                                        <p:cTn id="16" dur="80"/>
                                        <p:tgtEl>
                                          <p:spTgt spid="420867">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500034" y="142852"/>
            <a:ext cx="8229600" cy="511156"/>
          </a:xfrm>
        </p:spPr>
        <p:txBody>
          <a:bodyPr>
            <a:normAutofit fontScale="90000"/>
          </a:bodyPr>
          <a:lstStyle/>
          <a:p>
            <a:r>
              <a:rPr lang="en-US" altLang="zh-CN" dirty="0"/>
              <a:t>OSI</a:t>
            </a:r>
            <a:r>
              <a:rPr lang="zh-CN" altLang="en-US" dirty="0"/>
              <a:t>的七层框架</a:t>
            </a:r>
            <a:r>
              <a:rPr lang="en-US" altLang="zh-CN" dirty="0"/>
              <a:t>2</a:t>
            </a:r>
            <a:r>
              <a:rPr lang="zh-CN" altLang="en-US" dirty="0"/>
              <a:t>－</a:t>
            </a:r>
            <a:r>
              <a:rPr lang="en-US" altLang="zh-CN" dirty="0"/>
              <a:t>1</a:t>
            </a:r>
          </a:p>
        </p:txBody>
      </p:sp>
      <p:sp>
        <p:nvSpPr>
          <p:cNvPr id="421892" name="Rectangle 4"/>
          <p:cNvSpPr>
            <a:spLocks noChangeArrowheads="1"/>
          </p:cNvSpPr>
          <p:nvPr/>
        </p:nvSpPr>
        <p:spPr bwMode="auto">
          <a:xfrm>
            <a:off x="1692275" y="5734050"/>
            <a:ext cx="1582738" cy="287338"/>
          </a:xfrm>
          <a:prstGeom prst="rect">
            <a:avLst/>
          </a:prstGeom>
          <a:solidFill>
            <a:schemeClr val="accent2"/>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r>
              <a:rPr lang="zh-CN" altLang="en-US">
                <a:solidFill>
                  <a:schemeClr val="bg1"/>
                </a:solidFill>
                <a:latin typeface="楷体_GB2312" pitchFamily="49" charset="-122"/>
                <a:ea typeface="楷体_GB2312" pitchFamily="49" charset="-122"/>
              </a:rPr>
              <a:t>物理层</a:t>
            </a:r>
          </a:p>
        </p:txBody>
      </p:sp>
      <p:sp>
        <p:nvSpPr>
          <p:cNvPr id="421901" name="Rectangle 13"/>
          <p:cNvSpPr>
            <a:spLocks noChangeArrowheads="1"/>
          </p:cNvSpPr>
          <p:nvPr/>
        </p:nvSpPr>
        <p:spPr bwMode="auto">
          <a:xfrm>
            <a:off x="5221288" y="5734050"/>
            <a:ext cx="1582737" cy="287338"/>
          </a:xfrm>
          <a:prstGeom prst="rect">
            <a:avLst/>
          </a:prstGeom>
          <a:solidFill>
            <a:schemeClr val="accent2"/>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r>
              <a:rPr lang="zh-CN" altLang="en-US">
                <a:solidFill>
                  <a:schemeClr val="bg1"/>
                </a:solidFill>
                <a:latin typeface="楷体_GB2312" pitchFamily="49" charset="-122"/>
                <a:ea typeface="楷体_GB2312" pitchFamily="49" charset="-122"/>
              </a:rPr>
              <a:t>物理层</a:t>
            </a:r>
          </a:p>
        </p:txBody>
      </p:sp>
      <p:sp>
        <p:nvSpPr>
          <p:cNvPr id="421902" name="Rectangle 14"/>
          <p:cNvSpPr>
            <a:spLocks noChangeArrowheads="1"/>
          </p:cNvSpPr>
          <p:nvPr/>
        </p:nvSpPr>
        <p:spPr bwMode="auto">
          <a:xfrm>
            <a:off x="1692275" y="5084763"/>
            <a:ext cx="1582738" cy="287337"/>
          </a:xfrm>
          <a:prstGeom prst="rect">
            <a:avLst/>
          </a:prstGeom>
          <a:solidFill>
            <a:srgbClr val="D7E9F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D7E9F9"/>
            </a:extrusionClr>
          </a:sp3d>
        </p:spPr>
        <p:txBody>
          <a:bodyPr wrap="none" anchor="ctr">
            <a:flatTx/>
          </a:bodyPr>
          <a:lstStyle/>
          <a:p>
            <a:r>
              <a:rPr lang="zh-CN" altLang="en-US">
                <a:solidFill>
                  <a:schemeClr val="bg1"/>
                </a:solidFill>
                <a:latin typeface="楷体_GB2312" pitchFamily="49" charset="-122"/>
                <a:ea typeface="楷体_GB2312" pitchFamily="49" charset="-122"/>
              </a:rPr>
              <a:t>数据链路层</a:t>
            </a:r>
          </a:p>
        </p:txBody>
      </p:sp>
      <p:sp>
        <p:nvSpPr>
          <p:cNvPr id="421903" name="Rectangle 15"/>
          <p:cNvSpPr>
            <a:spLocks noChangeArrowheads="1"/>
          </p:cNvSpPr>
          <p:nvPr/>
        </p:nvSpPr>
        <p:spPr bwMode="auto">
          <a:xfrm>
            <a:off x="5221288" y="5086350"/>
            <a:ext cx="1582737" cy="287338"/>
          </a:xfrm>
          <a:prstGeom prst="rect">
            <a:avLst/>
          </a:prstGeom>
          <a:solidFill>
            <a:srgbClr val="D7E9F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D7E9F9"/>
            </a:extrusionClr>
          </a:sp3d>
        </p:spPr>
        <p:txBody>
          <a:bodyPr wrap="none" anchor="ctr">
            <a:flatTx/>
          </a:bodyPr>
          <a:lstStyle/>
          <a:p>
            <a:r>
              <a:rPr lang="zh-CN" altLang="en-US">
                <a:solidFill>
                  <a:schemeClr val="bg1"/>
                </a:solidFill>
                <a:latin typeface="楷体_GB2312" pitchFamily="49" charset="-122"/>
                <a:ea typeface="楷体_GB2312" pitchFamily="49" charset="-122"/>
              </a:rPr>
              <a:t>数据链路层</a:t>
            </a:r>
          </a:p>
        </p:txBody>
      </p:sp>
      <p:sp>
        <p:nvSpPr>
          <p:cNvPr id="421904" name="Rectangle 16"/>
          <p:cNvSpPr>
            <a:spLocks noChangeArrowheads="1"/>
          </p:cNvSpPr>
          <p:nvPr/>
        </p:nvSpPr>
        <p:spPr bwMode="auto">
          <a:xfrm>
            <a:off x="1692275" y="4437063"/>
            <a:ext cx="1582738" cy="287337"/>
          </a:xfrm>
          <a:prstGeom prst="rect">
            <a:avLst/>
          </a:prstGeom>
          <a:solidFill>
            <a:srgbClr val="66FF33"/>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zh-CN" altLang="en-US">
                <a:solidFill>
                  <a:schemeClr val="bg1"/>
                </a:solidFill>
                <a:latin typeface="楷体_GB2312" pitchFamily="49" charset="-122"/>
                <a:ea typeface="楷体_GB2312" pitchFamily="49" charset="-122"/>
              </a:rPr>
              <a:t>网络层</a:t>
            </a:r>
          </a:p>
        </p:txBody>
      </p:sp>
      <p:sp>
        <p:nvSpPr>
          <p:cNvPr id="421905" name="Rectangle 17"/>
          <p:cNvSpPr>
            <a:spLocks noChangeArrowheads="1"/>
          </p:cNvSpPr>
          <p:nvPr/>
        </p:nvSpPr>
        <p:spPr bwMode="auto">
          <a:xfrm>
            <a:off x="5221288" y="4437063"/>
            <a:ext cx="1582737" cy="287337"/>
          </a:xfrm>
          <a:prstGeom prst="rect">
            <a:avLst/>
          </a:prstGeom>
          <a:solidFill>
            <a:srgbClr val="66FF33"/>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zh-CN" altLang="en-US">
                <a:solidFill>
                  <a:schemeClr val="bg1"/>
                </a:solidFill>
                <a:latin typeface="楷体_GB2312" pitchFamily="49" charset="-122"/>
                <a:ea typeface="楷体_GB2312" pitchFamily="49" charset="-122"/>
              </a:rPr>
              <a:t>网络层</a:t>
            </a:r>
          </a:p>
        </p:txBody>
      </p:sp>
      <p:sp>
        <p:nvSpPr>
          <p:cNvPr id="421906" name="Rectangle 18"/>
          <p:cNvSpPr>
            <a:spLocks noChangeArrowheads="1"/>
          </p:cNvSpPr>
          <p:nvPr/>
        </p:nvSpPr>
        <p:spPr bwMode="auto">
          <a:xfrm>
            <a:off x="1692275" y="3789363"/>
            <a:ext cx="1582738" cy="287337"/>
          </a:xfrm>
          <a:prstGeom prst="rect">
            <a:avLst/>
          </a:prstGeom>
          <a:solidFill>
            <a:srgbClr val="FF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zh-CN" altLang="en-US">
                <a:solidFill>
                  <a:schemeClr val="bg1"/>
                </a:solidFill>
                <a:latin typeface="楷体_GB2312" pitchFamily="49" charset="-122"/>
                <a:ea typeface="楷体_GB2312" pitchFamily="49" charset="-122"/>
              </a:rPr>
              <a:t>传输层</a:t>
            </a:r>
          </a:p>
        </p:txBody>
      </p:sp>
      <p:sp>
        <p:nvSpPr>
          <p:cNvPr id="421907" name="Rectangle 19"/>
          <p:cNvSpPr>
            <a:spLocks noChangeArrowheads="1"/>
          </p:cNvSpPr>
          <p:nvPr/>
        </p:nvSpPr>
        <p:spPr bwMode="auto">
          <a:xfrm>
            <a:off x="5221288" y="3789363"/>
            <a:ext cx="1582737" cy="287337"/>
          </a:xfrm>
          <a:prstGeom prst="rect">
            <a:avLst/>
          </a:prstGeom>
          <a:solidFill>
            <a:srgbClr val="FF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zh-CN" altLang="en-US">
                <a:solidFill>
                  <a:schemeClr val="bg1"/>
                </a:solidFill>
                <a:latin typeface="楷体_GB2312" pitchFamily="49" charset="-122"/>
                <a:ea typeface="楷体_GB2312" pitchFamily="49" charset="-122"/>
              </a:rPr>
              <a:t>传输层</a:t>
            </a:r>
          </a:p>
        </p:txBody>
      </p:sp>
      <p:sp>
        <p:nvSpPr>
          <p:cNvPr id="421908" name="Rectangle 20"/>
          <p:cNvSpPr>
            <a:spLocks noChangeArrowheads="1"/>
          </p:cNvSpPr>
          <p:nvPr/>
        </p:nvSpPr>
        <p:spPr bwMode="auto">
          <a:xfrm>
            <a:off x="1692275" y="3141663"/>
            <a:ext cx="1582738" cy="287337"/>
          </a:xfrm>
          <a:prstGeom prst="rect">
            <a:avLst/>
          </a:prstGeom>
          <a:solidFill>
            <a:srgbClr val="FF66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p:spPr>
        <p:txBody>
          <a:bodyPr wrap="none" anchor="ctr">
            <a:flatTx/>
          </a:bodyPr>
          <a:lstStyle/>
          <a:p>
            <a:r>
              <a:rPr lang="zh-CN" altLang="en-US">
                <a:solidFill>
                  <a:schemeClr val="bg1"/>
                </a:solidFill>
                <a:latin typeface="楷体_GB2312" pitchFamily="49" charset="-122"/>
                <a:ea typeface="楷体_GB2312" pitchFamily="49" charset="-122"/>
              </a:rPr>
              <a:t>会话层</a:t>
            </a:r>
          </a:p>
        </p:txBody>
      </p:sp>
      <p:sp>
        <p:nvSpPr>
          <p:cNvPr id="421909" name="Rectangle 21"/>
          <p:cNvSpPr>
            <a:spLocks noChangeArrowheads="1"/>
          </p:cNvSpPr>
          <p:nvPr/>
        </p:nvSpPr>
        <p:spPr bwMode="auto">
          <a:xfrm>
            <a:off x="5221288" y="3141663"/>
            <a:ext cx="1582737" cy="287337"/>
          </a:xfrm>
          <a:prstGeom prst="rect">
            <a:avLst/>
          </a:prstGeom>
          <a:solidFill>
            <a:srgbClr val="FF66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sp3d>
        </p:spPr>
        <p:txBody>
          <a:bodyPr wrap="none" anchor="ctr">
            <a:flatTx/>
          </a:bodyPr>
          <a:lstStyle/>
          <a:p>
            <a:r>
              <a:rPr lang="zh-CN" altLang="en-US">
                <a:solidFill>
                  <a:schemeClr val="bg1"/>
                </a:solidFill>
                <a:latin typeface="楷体_GB2312" pitchFamily="49" charset="-122"/>
                <a:ea typeface="楷体_GB2312" pitchFamily="49" charset="-122"/>
              </a:rPr>
              <a:t>会话层</a:t>
            </a:r>
          </a:p>
        </p:txBody>
      </p:sp>
      <p:sp>
        <p:nvSpPr>
          <p:cNvPr id="421910" name="Rectangle 22"/>
          <p:cNvSpPr>
            <a:spLocks noChangeArrowheads="1"/>
          </p:cNvSpPr>
          <p:nvPr/>
        </p:nvSpPr>
        <p:spPr bwMode="auto">
          <a:xfrm>
            <a:off x="1692275" y="2493963"/>
            <a:ext cx="1582738" cy="287337"/>
          </a:xfrm>
          <a:prstGeom prst="rect">
            <a:avLst/>
          </a:prstGeom>
          <a:solidFill>
            <a:srgbClr val="3399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3399FF"/>
            </a:extrusionClr>
          </a:sp3d>
        </p:spPr>
        <p:txBody>
          <a:bodyPr wrap="none" anchor="ctr">
            <a:flatTx/>
          </a:bodyPr>
          <a:lstStyle/>
          <a:p>
            <a:r>
              <a:rPr lang="zh-CN" altLang="en-US">
                <a:solidFill>
                  <a:schemeClr val="bg1"/>
                </a:solidFill>
                <a:latin typeface="楷体_GB2312" pitchFamily="49" charset="-122"/>
                <a:ea typeface="楷体_GB2312" pitchFamily="49" charset="-122"/>
              </a:rPr>
              <a:t>表示层</a:t>
            </a:r>
          </a:p>
        </p:txBody>
      </p:sp>
      <p:sp>
        <p:nvSpPr>
          <p:cNvPr id="421911" name="Rectangle 23"/>
          <p:cNvSpPr>
            <a:spLocks noChangeArrowheads="1"/>
          </p:cNvSpPr>
          <p:nvPr/>
        </p:nvSpPr>
        <p:spPr bwMode="auto">
          <a:xfrm>
            <a:off x="5221288" y="2493963"/>
            <a:ext cx="1582737" cy="287337"/>
          </a:xfrm>
          <a:prstGeom prst="rect">
            <a:avLst/>
          </a:prstGeom>
          <a:solidFill>
            <a:srgbClr val="3399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3399FF"/>
            </a:extrusionClr>
          </a:sp3d>
        </p:spPr>
        <p:txBody>
          <a:bodyPr wrap="none" anchor="ctr">
            <a:flatTx/>
          </a:bodyPr>
          <a:lstStyle/>
          <a:p>
            <a:r>
              <a:rPr lang="zh-CN" altLang="en-US">
                <a:solidFill>
                  <a:schemeClr val="bg1"/>
                </a:solidFill>
                <a:latin typeface="楷体_GB2312" pitchFamily="49" charset="-122"/>
                <a:ea typeface="楷体_GB2312" pitchFamily="49" charset="-122"/>
              </a:rPr>
              <a:t>表示层</a:t>
            </a:r>
          </a:p>
        </p:txBody>
      </p:sp>
      <p:sp>
        <p:nvSpPr>
          <p:cNvPr id="421912" name="Rectangle 24"/>
          <p:cNvSpPr>
            <a:spLocks noChangeArrowheads="1"/>
          </p:cNvSpPr>
          <p:nvPr/>
        </p:nvSpPr>
        <p:spPr bwMode="auto">
          <a:xfrm>
            <a:off x="1692275" y="1844675"/>
            <a:ext cx="1582738" cy="287338"/>
          </a:xfrm>
          <a:prstGeom prst="rect">
            <a:avLst/>
          </a:prstGeom>
          <a:solidFill>
            <a:srgbClr val="FF66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wrap="none" anchor="ctr">
            <a:flatTx/>
          </a:bodyPr>
          <a:lstStyle/>
          <a:p>
            <a:r>
              <a:rPr lang="zh-CN" altLang="en-US">
                <a:solidFill>
                  <a:schemeClr val="bg1"/>
                </a:solidFill>
                <a:latin typeface="楷体_GB2312" pitchFamily="49" charset="-122"/>
                <a:ea typeface="楷体_GB2312" pitchFamily="49" charset="-122"/>
              </a:rPr>
              <a:t>应用层</a:t>
            </a:r>
          </a:p>
        </p:txBody>
      </p:sp>
      <p:sp>
        <p:nvSpPr>
          <p:cNvPr id="421913" name="Rectangle 25"/>
          <p:cNvSpPr>
            <a:spLocks noChangeArrowheads="1"/>
          </p:cNvSpPr>
          <p:nvPr/>
        </p:nvSpPr>
        <p:spPr bwMode="auto">
          <a:xfrm>
            <a:off x="5221288" y="1846263"/>
            <a:ext cx="1582737" cy="287337"/>
          </a:xfrm>
          <a:prstGeom prst="rect">
            <a:avLst/>
          </a:prstGeom>
          <a:solidFill>
            <a:srgbClr val="FF66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wrap="none" anchor="ctr">
            <a:flatTx/>
          </a:bodyPr>
          <a:lstStyle/>
          <a:p>
            <a:r>
              <a:rPr lang="zh-CN" altLang="en-US">
                <a:solidFill>
                  <a:schemeClr val="bg1"/>
                </a:solidFill>
                <a:latin typeface="楷体_GB2312" pitchFamily="49" charset="-122"/>
                <a:ea typeface="楷体_GB2312" pitchFamily="49" charset="-122"/>
              </a:rPr>
              <a:t>应用层</a:t>
            </a:r>
          </a:p>
        </p:txBody>
      </p:sp>
      <p:sp>
        <p:nvSpPr>
          <p:cNvPr id="421914" name="Line 26"/>
          <p:cNvSpPr>
            <a:spLocks noChangeShapeType="1"/>
          </p:cNvSpPr>
          <p:nvPr/>
        </p:nvSpPr>
        <p:spPr bwMode="auto">
          <a:xfrm>
            <a:off x="3492500" y="5805488"/>
            <a:ext cx="1655763" cy="0"/>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15" name="Line 27"/>
          <p:cNvSpPr>
            <a:spLocks noChangeShapeType="1"/>
          </p:cNvSpPr>
          <p:nvPr/>
        </p:nvSpPr>
        <p:spPr bwMode="auto">
          <a:xfrm>
            <a:off x="3492500" y="5157788"/>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16" name="Line 28"/>
          <p:cNvSpPr>
            <a:spLocks noChangeShapeType="1"/>
          </p:cNvSpPr>
          <p:nvPr/>
        </p:nvSpPr>
        <p:spPr bwMode="auto">
          <a:xfrm>
            <a:off x="3492500" y="4508500"/>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17" name="Line 29"/>
          <p:cNvSpPr>
            <a:spLocks noChangeShapeType="1"/>
          </p:cNvSpPr>
          <p:nvPr/>
        </p:nvSpPr>
        <p:spPr bwMode="auto">
          <a:xfrm>
            <a:off x="3492500" y="3862388"/>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18" name="Line 30"/>
          <p:cNvSpPr>
            <a:spLocks noChangeShapeType="1"/>
          </p:cNvSpPr>
          <p:nvPr/>
        </p:nvSpPr>
        <p:spPr bwMode="auto">
          <a:xfrm>
            <a:off x="3492500" y="3214688"/>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19" name="Line 31"/>
          <p:cNvSpPr>
            <a:spLocks noChangeShapeType="1"/>
          </p:cNvSpPr>
          <p:nvPr/>
        </p:nvSpPr>
        <p:spPr bwMode="auto">
          <a:xfrm>
            <a:off x="3492500" y="2565400"/>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20" name="Line 32"/>
          <p:cNvSpPr>
            <a:spLocks noChangeShapeType="1"/>
          </p:cNvSpPr>
          <p:nvPr/>
        </p:nvSpPr>
        <p:spPr bwMode="auto">
          <a:xfrm>
            <a:off x="3492500" y="1916113"/>
            <a:ext cx="1655763" cy="0"/>
          </a:xfrm>
          <a:prstGeom prst="line">
            <a:avLst/>
          </a:prstGeom>
          <a:noFill/>
          <a:ln w="28575">
            <a:solidFill>
              <a:schemeClr val="tx1"/>
            </a:solidFill>
            <a:prstDash val="dash"/>
            <a:round/>
            <a:headEnd type="triangle" w="med" len="med"/>
            <a:tailEnd type="triangle" w="med" len="med"/>
          </a:ln>
          <a:effectLst/>
        </p:spPr>
        <p:txBody>
          <a:bodyPr anchor="b"/>
          <a:lstStyle/>
          <a:p>
            <a:endParaRPr lang="zh-CN" altLang="en-US"/>
          </a:p>
        </p:txBody>
      </p:sp>
      <p:sp>
        <p:nvSpPr>
          <p:cNvPr id="421922" name="Line 34"/>
          <p:cNvSpPr>
            <a:spLocks noChangeShapeType="1"/>
          </p:cNvSpPr>
          <p:nvPr/>
        </p:nvSpPr>
        <p:spPr bwMode="auto">
          <a:xfrm>
            <a:off x="2484438" y="5373688"/>
            <a:ext cx="0" cy="214312"/>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3" name="Line 35"/>
          <p:cNvSpPr>
            <a:spLocks noChangeShapeType="1"/>
          </p:cNvSpPr>
          <p:nvPr/>
        </p:nvSpPr>
        <p:spPr bwMode="auto">
          <a:xfrm>
            <a:off x="6011863" y="5373688"/>
            <a:ext cx="0" cy="214312"/>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4" name="Line 36"/>
          <p:cNvSpPr>
            <a:spLocks noChangeShapeType="1"/>
          </p:cNvSpPr>
          <p:nvPr/>
        </p:nvSpPr>
        <p:spPr bwMode="auto">
          <a:xfrm>
            <a:off x="2484438" y="47244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5" name="Line 37"/>
          <p:cNvSpPr>
            <a:spLocks noChangeShapeType="1"/>
          </p:cNvSpPr>
          <p:nvPr/>
        </p:nvSpPr>
        <p:spPr bwMode="auto">
          <a:xfrm>
            <a:off x="6011863" y="47244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6" name="Line 38"/>
          <p:cNvSpPr>
            <a:spLocks noChangeShapeType="1"/>
          </p:cNvSpPr>
          <p:nvPr/>
        </p:nvSpPr>
        <p:spPr bwMode="auto">
          <a:xfrm>
            <a:off x="2484438" y="40767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7" name="Line 39"/>
          <p:cNvSpPr>
            <a:spLocks noChangeShapeType="1"/>
          </p:cNvSpPr>
          <p:nvPr/>
        </p:nvSpPr>
        <p:spPr bwMode="auto">
          <a:xfrm>
            <a:off x="6011863" y="40767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8" name="Line 40"/>
          <p:cNvSpPr>
            <a:spLocks noChangeShapeType="1"/>
          </p:cNvSpPr>
          <p:nvPr/>
        </p:nvSpPr>
        <p:spPr bwMode="auto">
          <a:xfrm>
            <a:off x="2484438" y="34290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29" name="Line 41"/>
          <p:cNvSpPr>
            <a:spLocks noChangeShapeType="1"/>
          </p:cNvSpPr>
          <p:nvPr/>
        </p:nvSpPr>
        <p:spPr bwMode="auto">
          <a:xfrm>
            <a:off x="6011863" y="34290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0" name="Line 42"/>
          <p:cNvSpPr>
            <a:spLocks noChangeShapeType="1"/>
          </p:cNvSpPr>
          <p:nvPr/>
        </p:nvSpPr>
        <p:spPr bwMode="auto">
          <a:xfrm>
            <a:off x="2484438" y="27813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1" name="Line 43"/>
          <p:cNvSpPr>
            <a:spLocks noChangeShapeType="1"/>
          </p:cNvSpPr>
          <p:nvPr/>
        </p:nvSpPr>
        <p:spPr bwMode="auto">
          <a:xfrm>
            <a:off x="6011863" y="27813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2" name="Line 44"/>
          <p:cNvSpPr>
            <a:spLocks noChangeShapeType="1"/>
          </p:cNvSpPr>
          <p:nvPr/>
        </p:nvSpPr>
        <p:spPr bwMode="auto">
          <a:xfrm>
            <a:off x="2484438" y="21336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3" name="Line 45"/>
          <p:cNvSpPr>
            <a:spLocks noChangeShapeType="1"/>
          </p:cNvSpPr>
          <p:nvPr/>
        </p:nvSpPr>
        <p:spPr bwMode="auto">
          <a:xfrm>
            <a:off x="6011863" y="2133600"/>
            <a:ext cx="0" cy="214313"/>
          </a:xfrm>
          <a:prstGeom prst="line">
            <a:avLst/>
          </a:prstGeom>
          <a:noFill/>
          <a:ln w="28575">
            <a:solidFill>
              <a:schemeClr val="tx1"/>
            </a:solidFill>
            <a:round/>
            <a:headEnd type="triangle" w="med" len="med"/>
            <a:tailEnd type="triangle" w="med" len="med"/>
          </a:ln>
          <a:effectLst/>
        </p:spPr>
        <p:txBody>
          <a:bodyPr anchor="b"/>
          <a:lstStyle/>
          <a:p>
            <a:endParaRPr lang="zh-CN" altLang="en-US"/>
          </a:p>
        </p:txBody>
      </p:sp>
      <p:sp>
        <p:nvSpPr>
          <p:cNvPr id="421934" name="Text Box 46"/>
          <p:cNvSpPr txBox="1">
            <a:spLocks noChangeArrowheads="1"/>
          </p:cNvSpPr>
          <p:nvPr/>
        </p:nvSpPr>
        <p:spPr bwMode="auto">
          <a:xfrm>
            <a:off x="3673475" y="54451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物理层协议</a:t>
            </a:r>
          </a:p>
        </p:txBody>
      </p:sp>
      <p:sp>
        <p:nvSpPr>
          <p:cNvPr id="421935" name="Text Box 47"/>
          <p:cNvSpPr txBox="1">
            <a:spLocks noChangeArrowheads="1"/>
          </p:cNvSpPr>
          <p:nvPr/>
        </p:nvSpPr>
        <p:spPr bwMode="auto">
          <a:xfrm>
            <a:off x="3492500" y="4797425"/>
            <a:ext cx="1873250"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数据链路层协议</a:t>
            </a:r>
          </a:p>
        </p:txBody>
      </p:sp>
      <p:sp>
        <p:nvSpPr>
          <p:cNvPr id="421936" name="Text Box 48"/>
          <p:cNvSpPr txBox="1">
            <a:spLocks noChangeArrowheads="1"/>
          </p:cNvSpPr>
          <p:nvPr/>
        </p:nvSpPr>
        <p:spPr bwMode="auto">
          <a:xfrm>
            <a:off x="3635375" y="41497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网络层协议</a:t>
            </a:r>
          </a:p>
        </p:txBody>
      </p:sp>
      <p:sp>
        <p:nvSpPr>
          <p:cNvPr id="421937" name="Text Box 49"/>
          <p:cNvSpPr txBox="1">
            <a:spLocks noChangeArrowheads="1"/>
          </p:cNvSpPr>
          <p:nvPr/>
        </p:nvSpPr>
        <p:spPr bwMode="auto">
          <a:xfrm>
            <a:off x="3635375" y="3500438"/>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传输层协议</a:t>
            </a:r>
          </a:p>
        </p:txBody>
      </p:sp>
      <p:sp>
        <p:nvSpPr>
          <p:cNvPr id="421938" name="Text Box 50"/>
          <p:cNvSpPr txBox="1">
            <a:spLocks noChangeArrowheads="1"/>
          </p:cNvSpPr>
          <p:nvPr/>
        </p:nvSpPr>
        <p:spPr bwMode="auto">
          <a:xfrm>
            <a:off x="3635375" y="2852738"/>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会话层协议</a:t>
            </a:r>
          </a:p>
        </p:txBody>
      </p:sp>
      <p:sp>
        <p:nvSpPr>
          <p:cNvPr id="421939" name="Text Box 51"/>
          <p:cNvSpPr txBox="1">
            <a:spLocks noChangeArrowheads="1"/>
          </p:cNvSpPr>
          <p:nvPr/>
        </p:nvSpPr>
        <p:spPr bwMode="auto">
          <a:xfrm>
            <a:off x="3635375" y="227647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表示层协议</a:t>
            </a:r>
          </a:p>
        </p:txBody>
      </p:sp>
      <p:sp>
        <p:nvSpPr>
          <p:cNvPr id="421940" name="Text Box 52"/>
          <p:cNvSpPr txBox="1">
            <a:spLocks noChangeArrowheads="1"/>
          </p:cNvSpPr>
          <p:nvPr/>
        </p:nvSpPr>
        <p:spPr bwMode="auto">
          <a:xfrm>
            <a:off x="3635375" y="1557338"/>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应用层协议</a:t>
            </a:r>
          </a:p>
        </p:txBody>
      </p:sp>
      <p:sp>
        <p:nvSpPr>
          <p:cNvPr id="421941" name="Text Box 53"/>
          <p:cNvSpPr txBox="1">
            <a:spLocks noChangeArrowheads="1"/>
          </p:cNvSpPr>
          <p:nvPr/>
        </p:nvSpPr>
        <p:spPr bwMode="auto">
          <a:xfrm>
            <a:off x="7164388" y="5589588"/>
            <a:ext cx="1258887"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 比特</a:t>
            </a:r>
          </a:p>
        </p:txBody>
      </p:sp>
      <p:sp>
        <p:nvSpPr>
          <p:cNvPr id="421943" name="Text Box 55"/>
          <p:cNvSpPr txBox="1">
            <a:spLocks noChangeArrowheads="1"/>
          </p:cNvSpPr>
          <p:nvPr/>
        </p:nvSpPr>
        <p:spPr bwMode="auto">
          <a:xfrm>
            <a:off x="7200900" y="4941888"/>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 帧</a:t>
            </a:r>
          </a:p>
        </p:txBody>
      </p:sp>
      <p:sp>
        <p:nvSpPr>
          <p:cNvPr id="421944" name="Text Box 56"/>
          <p:cNvSpPr txBox="1">
            <a:spLocks noChangeArrowheads="1"/>
          </p:cNvSpPr>
          <p:nvPr/>
        </p:nvSpPr>
        <p:spPr bwMode="auto">
          <a:xfrm>
            <a:off x="7200900" y="4292600"/>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latin typeface="楷体_GB2312" pitchFamily="49" charset="-122"/>
                <a:ea typeface="楷体_GB2312" pitchFamily="49" charset="-122"/>
              </a:rPr>
              <a:t> 报文</a:t>
            </a:r>
          </a:p>
        </p:txBody>
      </p:sp>
      <p:sp>
        <p:nvSpPr>
          <p:cNvPr id="421945" name="Text Box 57"/>
          <p:cNvSpPr txBox="1">
            <a:spLocks noChangeArrowheads="1"/>
          </p:cNvSpPr>
          <p:nvPr/>
        </p:nvSpPr>
        <p:spPr bwMode="auto">
          <a:xfrm>
            <a:off x="7200900" y="3644900"/>
            <a:ext cx="1258888" cy="336550"/>
          </a:xfrm>
          <a:prstGeom prst="rect">
            <a:avLst/>
          </a:prstGeom>
          <a:noFill/>
          <a:ln w="9525">
            <a:noFill/>
            <a:miter lim="800000"/>
            <a:headEnd/>
            <a:tailEnd/>
          </a:ln>
          <a:effectLst/>
        </p:spPr>
        <p:txBody>
          <a:bodyPr anchor="b">
            <a:spAutoFit/>
          </a:bodyPr>
          <a:lstStyle/>
          <a:p>
            <a:pPr algn="l">
              <a:spcBef>
                <a:spcPct val="50000"/>
              </a:spcBef>
            </a:pPr>
            <a:r>
              <a:rPr lang="en-US" altLang="zh-CN" sz="1600">
                <a:ea typeface="楷体_GB2312" pitchFamily="49" charset="-122"/>
              </a:rPr>
              <a:t>TPDU</a:t>
            </a:r>
          </a:p>
        </p:txBody>
      </p:sp>
      <p:sp>
        <p:nvSpPr>
          <p:cNvPr id="421946" name="Text Box 58"/>
          <p:cNvSpPr txBox="1">
            <a:spLocks noChangeArrowheads="1"/>
          </p:cNvSpPr>
          <p:nvPr/>
        </p:nvSpPr>
        <p:spPr bwMode="auto">
          <a:xfrm>
            <a:off x="7200900" y="2997200"/>
            <a:ext cx="1258888" cy="336550"/>
          </a:xfrm>
          <a:prstGeom prst="rect">
            <a:avLst/>
          </a:prstGeom>
          <a:noFill/>
          <a:ln w="9525">
            <a:noFill/>
            <a:miter lim="800000"/>
            <a:headEnd/>
            <a:tailEnd/>
          </a:ln>
          <a:effectLst/>
        </p:spPr>
        <p:txBody>
          <a:bodyPr anchor="b">
            <a:spAutoFit/>
          </a:bodyPr>
          <a:lstStyle/>
          <a:p>
            <a:pPr algn="l">
              <a:spcBef>
                <a:spcPct val="50000"/>
              </a:spcBef>
            </a:pPr>
            <a:r>
              <a:rPr lang="en-US" altLang="zh-CN" sz="1600">
                <a:ea typeface="楷体_GB2312" pitchFamily="49" charset="-122"/>
              </a:rPr>
              <a:t>SPDU</a:t>
            </a:r>
          </a:p>
        </p:txBody>
      </p:sp>
      <p:sp>
        <p:nvSpPr>
          <p:cNvPr id="421947" name="Text Box 59"/>
          <p:cNvSpPr txBox="1">
            <a:spLocks noChangeArrowheads="1"/>
          </p:cNvSpPr>
          <p:nvPr/>
        </p:nvSpPr>
        <p:spPr bwMode="auto">
          <a:xfrm>
            <a:off x="7200900" y="2349500"/>
            <a:ext cx="1258888" cy="336550"/>
          </a:xfrm>
          <a:prstGeom prst="rect">
            <a:avLst/>
          </a:prstGeom>
          <a:noFill/>
          <a:ln w="9525">
            <a:noFill/>
            <a:miter lim="800000"/>
            <a:headEnd/>
            <a:tailEnd/>
          </a:ln>
          <a:effectLst/>
        </p:spPr>
        <p:txBody>
          <a:bodyPr anchor="b">
            <a:spAutoFit/>
          </a:bodyPr>
          <a:lstStyle/>
          <a:p>
            <a:pPr algn="l">
              <a:spcBef>
                <a:spcPct val="50000"/>
              </a:spcBef>
            </a:pPr>
            <a:r>
              <a:rPr lang="en-US" altLang="zh-CN" sz="1600">
                <a:ea typeface="楷体_GB2312" pitchFamily="49" charset="-122"/>
              </a:rPr>
              <a:t>PPDU</a:t>
            </a:r>
          </a:p>
        </p:txBody>
      </p:sp>
      <p:sp>
        <p:nvSpPr>
          <p:cNvPr id="421948" name="Text Box 60"/>
          <p:cNvSpPr txBox="1">
            <a:spLocks noChangeArrowheads="1"/>
          </p:cNvSpPr>
          <p:nvPr/>
        </p:nvSpPr>
        <p:spPr bwMode="auto">
          <a:xfrm>
            <a:off x="7200900" y="1700213"/>
            <a:ext cx="1258888" cy="336550"/>
          </a:xfrm>
          <a:prstGeom prst="rect">
            <a:avLst/>
          </a:prstGeom>
          <a:noFill/>
          <a:ln w="9525">
            <a:noFill/>
            <a:miter lim="800000"/>
            <a:headEnd/>
            <a:tailEnd/>
          </a:ln>
          <a:effectLst/>
        </p:spPr>
        <p:txBody>
          <a:bodyPr anchor="b">
            <a:spAutoFit/>
          </a:bodyPr>
          <a:lstStyle/>
          <a:p>
            <a:pPr algn="l">
              <a:spcBef>
                <a:spcPct val="50000"/>
              </a:spcBef>
            </a:pPr>
            <a:r>
              <a:rPr lang="en-US" altLang="zh-CN" sz="1600">
                <a:ea typeface="楷体_GB2312" pitchFamily="49" charset="-122"/>
              </a:rPr>
              <a:t>APDU</a:t>
            </a:r>
          </a:p>
        </p:txBody>
      </p:sp>
      <p:sp>
        <p:nvSpPr>
          <p:cNvPr id="421949" name="Text Box 61"/>
          <p:cNvSpPr txBox="1">
            <a:spLocks noChangeArrowheads="1"/>
          </p:cNvSpPr>
          <p:nvPr/>
        </p:nvSpPr>
        <p:spPr bwMode="auto">
          <a:xfrm>
            <a:off x="395288" y="5373688"/>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1       </a:t>
            </a:r>
            <a:r>
              <a:rPr lang="zh-CN" altLang="en-US" sz="1600">
                <a:ea typeface="楷体_GB2312" pitchFamily="49" charset="-122"/>
              </a:rPr>
              <a:t>接口</a:t>
            </a:r>
          </a:p>
        </p:txBody>
      </p:sp>
      <p:sp>
        <p:nvSpPr>
          <p:cNvPr id="421950" name="Text Box 62"/>
          <p:cNvSpPr txBox="1">
            <a:spLocks noChangeArrowheads="1"/>
          </p:cNvSpPr>
          <p:nvPr/>
        </p:nvSpPr>
        <p:spPr bwMode="auto">
          <a:xfrm>
            <a:off x="360363" y="4724400"/>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2       </a:t>
            </a:r>
            <a:r>
              <a:rPr lang="zh-CN" altLang="en-US" sz="1600">
                <a:ea typeface="楷体_GB2312" pitchFamily="49" charset="-122"/>
              </a:rPr>
              <a:t>接口</a:t>
            </a:r>
          </a:p>
        </p:txBody>
      </p:sp>
      <p:sp>
        <p:nvSpPr>
          <p:cNvPr id="421951" name="Text Box 63"/>
          <p:cNvSpPr txBox="1">
            <a:spLocks noChangeArrowheads="1"/>
          </p:cNvSpPr>
          <p:nvPr/>
        </p:nvSpPr>
        <p:spPr bwMode="auto">
          <a:xfrm>
            <a:off x="358775" y="4006850"/>
            <a:ext cx="1258888"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3       </a:t>
            </a:r>
            <a:r>
              <a:rPr lang="zh-CN" altLang="en-US" sz="1600">
                <a:ea typeface="楷体_GB2312" pitchFamily="49" charset="-122"/>
              </a:rPr>
              <a:t>接口</a:t>
            </a:r>
          </a:p>
        </p:txBody>
      </p:sp>
      <p:sp>
        <p:nvSpPr>
          <p:cNvPr id="421952" name="Text Box 64"/>
          <p:cNvSpPr txBox="1">
            <a:spLocks noChangeArrowheads="1"/>
          </p:cNvSpPr>
          <p:nvPr/>
        </p:nvSpPr>
        <p:spPr bwMode="auto">
          <a:xfrm>
            <a:off x="360363" y="3357563"/>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dirty="0">
                <a:ea typeface="楷体_GB2312" pitchFamily="49" charset="-122"/>
              </a:rPr>
              <a:t>4       </a:t>
            </a:r>
            <a:r>
              <a:rPr lang="zh-CN" altLang="en-US" sz="1600" dirty="0">
                <a:ea typeface="楷体_GB2312" pitchFamily="49" charset="-122"/>
              </a:rPr>
              <a:t>接口</a:t>
            </a:r>
          </a:p>
        </p:txBody>
      </p:sp>
      <p:sp>
        <p:nvSpPr>
          <p:cNvPr id="421953" name="Text Box 65"/>
          <p:cNvSpPr txBox="1">
            <a:spLocks noChangeArrowheads="1"/>
          </p:cNvSpPr>
          <p:nvPr/>
        </p:nvSpPr>
        <p:spPr bwMode="auto">
          <a:xfrm>
            <a:off x="360363" y="2709863"/>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5       </a:t>
            </a:r>
            <a:r>
              <a:rPr lang="zh-CN" altLang="en-US" sz="1600">
                <a:ea typeface="楷体_GB2312" pitchFamily="49" charset="-122"/>
              </a:rPr>
              <a:t>接口</a:t>
            </a:r>
          </a:p>
        </p:txBody>
      </p:sp>
      <p:sp>
        <p:nvSpPr>
          <p:cNvPr id="421954" name="Text Box 66"/>
          <p:cNvSpPr txBox="1">
            <a:spLocks noChangeArrowheads="1"/>
          </p:cNvSpPr>
          <p:nvPr/>
        </p:nvSpPr>
        <p:spPr bwMode="auto">
          <a:xfrm>
            <a:off x="360363" y="2060575"/>
            <a:ext cx="1258887" cy="336550"/>
          </a:xfrm>
          <a:prstGeom prst="rect">
            <a:avLst/>
          </a:prstGeom>
          <a:noFill/>
          <a:ln w="9525">
            <a:noFill/>
            <a:miter lim="800000"/>
            <a:headEnd/>
            <a:tailEnd/>
          </a:ln>
          <a:effectLst/>
        </p:spPr>
        <p:txBody>
          <a:bodyPr anchor="b">
            <a:spAutoFit/>
          </a:bodyPr>
          <a:lstStyle/>
          <a:p>
            <a:pPr algn="r">
              <a:spcBef>
                <a:spcPct val="50000"/>
              </a:spcBef>
            </a:pPr>
            <a:r>
              <a:rPr lang="en-US" altLang="zh-CN" sz="1600">
                <a:ea typeface="楷体_GB2312" pitchFamily="49" charset="-122"/>
              </a:rPr>
              <a:t>6       </a:t>
            </a:r>
            <a:r>
              <a:rPr lang="zh-CN" altLang="en-US" sz="1600">
                <a:ea typeface="楷体_GB2312" pitchFamily="49" charset="-122"/>
              </a:rPr>
              <a:t>接口</a:t>
            </a:r>
          </a:p>
        </p:txBody>
      </p:sp>
      <p:sp>
        <p:nvSpPr>
          <p:cNvPr id="421957" name="Text Box 69"/>
          <p:cNvSpPr txBox="1">
            <a:spLocks noChangeArrowheads="1"/>
          </p:cNvSpPr>
          <p:nvPr/>
        </p:nvSpPr>
        <p:spPr bwMode="auto">
          <a:xfrm>
            <a:off x="2089150" y="60928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solidFill>
                  <a:srgbClr val="0033CC"/>
                </a:solidFill>
                <a:latin typeface="楷体_GB2312" pitchFamily="49" charset="-122"/>
                <a:ea typeface="楷体_GB2312" pitchFamily="49" charset="-122"/>
              </a:rPr>
              <a:t>主机</a:t>
            </a:r>
            <a:r>
              <a:rPr lang="en-US" altLang="zh-CN" sz="1600">
                <a:solidFill>
                  <a:srgbClr val="0033CC"/>
                </a:solidFill>
                <a:ea typeface="楷体_GB2312" pitchFamily="49" charset="-122"/>
              </a:rPr>
              <a:t>A</a:t>
            </a:r>
          </a:p>
        </p:txBody>
      </p:sp>
      <p:sp>
        <p:nvSpPr>
          <p:cNvPr id="421958" name="Text Box 70"/>
          <p:cNvSpPr txBox="1">
            <a:spLocks noChangeArrowheads="1"/>
          </p:cNvSpPr>
          <p:nvPr/>
        </p:nvSpPr>
        <p:spPr bwMode="auto">
          <a:xfrm>
            <a:off x="5580063" y="6092825"/>
            <a:ext cx="1258887" cy="336550"/>
          </a:xfrm>
          <a:prstGeom prst="rect">
            <a:avLst/>
          </a:prstGeom>
          <a:noFill/>
          <a:ln w="9525">
            <a:noFill/>
            <a:miter lim="800000"/>
            <a:headEnd/>
            <a:tailEnd/>
          </a:ln>
          <a:effectLst/>
        </p:spPr>
        <p:txBody>
          <a:bodyPr anchor="b">
            <a:spAutoFit/>
          </a:bodyPr>
          <a:lstStyle/>
          <a:p>
            <a:pPr algn="l">
              <a:spcBef>
                <a:spcPct val="50000"/>
              </a:spcBef>
            </a:pPr>
            <a:r>
              <a:rPr lang="zh-CN" altLang="en-US" sz="1600">
                <a:solidFill>
                  <a:srgbClr val="0033CC"/>
                </a:solidFill>
                <a:latin typeface="楷体_GB2312" pitchFamily="49" charset="-122"/>
                <a:ea typeface="楷体_GB2312" pitchFamily="49" charset="-122"/>
              </a:rPr>
              <a:t>主机</a:t>
            </a:r>
            <a:r>
              <a:rPr lang="en-US" altLang="zh-CN" sz="1600">
                <a:solidFill>
                  <a:srgbClr val="0033CC"/>
                </a:solidFill>
                <a:ea typeface="楷体_GB2312" pitchFamily="49" charset="-122"/>
              </a:rPr>
              <a:t>B</a:t>
            </a:r>
          </a:p>
        </p:txBody>
      </p:sp>
      <p:sp>
        <p:nvSpPr>
          <p:cNvPr id="421959" name="Text Box 71"/>
          <p:cNvSpPr txBox="1">
            <a:spLocks noChangeArrowheads="1"/>
          </p:cNvSpPr>
          <p:nvPr/>
        </p:nvSpPr>
        <p:spPr bwMode="auto">
          <a:xfrm>
            <a:off x="7235825" y="60928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solidFill>
                  <a:srgbClr val="0033CC"/>
                </a:solidFill>
                <a:latin typeface="楷体_GB2312" pitchFamily="49" charset="-122"/>
                <a:ea typeface="楷体_GB2312" pitchFamily="49" charset="-122"/>
              </a:rPr>
              <a:t>数据单元</a:t>
            </a:r>
            <a:endParaRPr lang="zh-CN" altLang="en-US" sz="1600">
              <a:solidFill>
                <a:srgbClr val="0033CC"/>
              </a:solidFill>
              <a:ea typeface="楷体_GB2312" pitchFamily="49" charset="-122"/>
            </a:endParaRPr>
          </a:p>
        </p:txBody>
      </p:sp>
      <p:sp>
        <p:nvSpPr>
          <p:cNvPr id="421960" name="Text Box 72"/>
          <p:cNvSpPr txBox="1">
            <a:spLocks noChangeArrowheads="1"/>
          </p:cNvSpPr>
          <p:nvPr/>
        </p:nvSpPr>
        <p:spPr bwMode="auto">
          <a:xfrm>
            <a:off x="504825" y="6092825"/>
            <a:ext cx="1258888" cy="336550"/>
          </a:xfrm>
          <a:prstGeom prst="rect">
            <a:avLst/>
          </a:prstGeom>
          <a:noFill/>
          <a:ln w="9525">
            <a:noFill/>
            <a:miter lim="800000"/>
            <a:headEnd/>
            <a:tailEnd/>
          </a:ln>
          <a:effectLst/>
        </p:spPr>
        <p:txBody>
          <a:bodyPr anchor="b">
            <a:spAutoFit/>
          </a:bodyPr>
          <a:lstStyle/>
          <a:p>
            <a:pPr algn="l">
              <a:spcBef>
                <a:spcPct val="50000"/>
              </a:spcBef>
            </a:pPr>
            <a:r>
              <a:rPr lang="zh-CN" altLang="en-US" sz="1600">
                <a:solidFill>
                  <a:srgbClr val="0033CC"/>
                </a:solidFill>
                <a:latin typeface="楷体_GB2312" pitchFamily="49" charset="-122"/>
                <a:ea typeface="楷体_GB2312" pitchFamily="49" charset="-122"/>
              </a:rPr>
              <a:t>层</a:t>
            </a:r>
            <a:endParaRPr lang="en-US" altLang="zh-CN" sz="1600">
              <a:solidFill>
                <a:srgbClr val="0033CC"/>
              </a:solidFill>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1000100" y="214290"/>
            <a:ext cx="7391400" cy="563563"/>
          </a:xfrm>
        </p:spPr>
        <p:txBody>
          <a:bodyPr>
            <a:normAutofit fontScale="90000"/>
          </a:bodyPr>
          <a:lstStyle/>
          <a:p>
            <a:r>
              <a:rPr lang="en-US" altLang="zh-CN" dirty="0"/>
              <a:t>OSI</a:t>
            </a:r>
            <a:r>
              <a:rPr lang="zh-CN" altLang="en-US" dirty="0"/>
              <a:t>的七层框架</a:t>
            </a:r>
            <a:r>
              <a:rPr lang="en-US" altLang="zh-CN" dirty="0"/>
              <a:t>2</a:t>
            </a:r>
            <a:r>
              <a:rPr lang="zh-CN" altLang="en-US" dirty="0"/>
              <a:t>－</a:t>
            </a:r>
            <a:r>
              <a:rPr lang="en-US" altLang="zh-CN" dirty="0"/>
              <a:t>2</a:t>
            </a:r>
          </a:p>
        </p:txBody>
      </p:sp>
      <p:graphicFrame>
        <p:nvGraphicFramePr>
          <p:cNvPr id="423234" name="Group 322"/>
          <p:cNvGraphicFramePr>
            <a:graphicFrameLocks noGrp="1"/>
          </p:cNvGraphicFramePr>
          <p:nvPr>
            <p:ph idx="1"/>
          </p:nvPr>
        </p:nvGraphicFramePr>
        <p:xfrm>
          <a:off x="669925" y="1628775"/>
          <a:ext cx="7869238" cy="4690047"/>
        </p:xfrm>
        <a:graphic>
          <a:graphicData uri="http://schemas.openxmlformats.org/drawingml/2006/table">
            <a:tbl>
              <a:tblPr/>
              <a:tblGrid>
                <a:gridCol w="1439863"/>
                <a:gridCol w="4343400"/>
                <a:gridCol w="2085975"/>
              </a:tblGrid>
              <a:tr h="4635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名称</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CCFF"/>
                        </a:gs>
                        <a:gs pos="50000">
                          <a:schemeClr val="bg1"/>
                        </a:gs>
                        <a:gs pos="100000">
                          <a:srgbClr val="CCCCFF"/>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功能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CCFF"/>
                        </a:gs>
                        <a:gs pos="50000">
                          <a:schemeClr val="bg1"/>
                        </a:gs>
                        <a:gs pos="100000">
                          <a:srgbClr val="CCCCFF"/>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实例</a:t>
                      </a: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rgbClr val="4D4D4D"/>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CCFF"/>
                        </a:gs>
                        <a:gs pos="50000">
                          <a:schemeClr val="bg1"/>
                        </a:gs>
                        <a:gs pos="100000">
                          <a:srgbClr val="CCCCFF"/>
                        </a:gs>
                      </a:gsLst>
                      <a:lin ang="5400000" scaled="1"/>
                    </a:gradFill>
                  </a:tcPr>
                </a:tc>
              </a:tr>
              <a:tr h="5572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应用层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用户接口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HTTP</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Telnet</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表示层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数据的表现形式、特定功能的实现如</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加密</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ASCII</a:t>
                      </a: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EBCDIC</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JPEG</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会话层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对应用会话的管理、同步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操作系统</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应用读取</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26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传输层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可靠与不可靠的传输、传输前的错误检测、流控</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TCP</a:t>
                      </a: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UDP</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42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网络层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提供逻辑地址、选路</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楷体_GB2312" pitchFamily="49" charset="-122"/>
                        </a:rPr>
                        <a:t>IP</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数据链路层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成帧、用</a:t>
                      </a:r>
                      <a:r>
                        <a:rPr kumimoji="0" lang="en-US" altLang="zh-CN" sz="1600" b="1" i="0" u="none" strike="noStrike" cap="none" normalizeH="0" baseline="0" smtClean="0">
                          <a:ln>
                            <a:noFill/>
                          </a:ln>
                          <a:solidFill>
                            <a:schemeClr val="tx1"/>
                          </a:solidFill>
                          <a:effectLst/>
                          <a:latin typeface="楷体_GB2312" pitchFamily="49" charset="-122"/>
                          <a:ea typeface="楷体_GB2312" pitchFamily="49" charset="-122"/>
                        </a:rPr>
                        <a:t>MAC</a:t>
                      </a: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地址访问媒介、错误检测与修正</a:t>
                      </a:r>
                      <a:endPar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802.3 / 802.2</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HDLC</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65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楷体_GB2312" pitchFamily="49" charset="-122"/>
                        </a:rPr>
                        <a:t>物理层</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4D4D4D"/>
                      </a:solidFill>
                      <a:prstDash val="solid"/>
                      <a:round/>
                      <a:headEnd type="none" w="med" len="med"/>
                      <a:tailEnd type="none" w="med" len="med"/>
                    </a:lnB>
                    <a:lnTlToBr>
                      <a:noFill/>
                    </a:lnTlToBr>
                    <a:lnBlToTr>
                      <a:noFill/>
                    </a:lnBlToTr>
                    <a:gradFill rotWithShape="1">
                      <a:gsLst>
                        <a:gs pos="0">
                          <a:schemeClr val="bg1"/>
                        </a:gs>
                        <a:gs pos="100000">
                          <a:srgbClr val="E1E2C4"/>
                        </a:gs>
                      </a:gsLst>
                      <a:lin ang="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rPr>
                        <a:t>设备之间的比特流的传输、物理接口、电气特性等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4D4D4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EIA/TIA-232</a:t>
                      </a:r>
                      <a:br>
                        <a:rPr kumimoji="0" lang="en-US" altLang="zh-CN" sz="1600" b="1" i="0" u="none" strike="noStrike" cap="none" normalizeH="0" baseline="0" smtClean="0">
                          <a:ln>
                            <a:noFill/>
                          </a:ln>
                          <a:solidFill>
                            <a:schemeClr val="tx1"/>
                          </a:solidFill>
                          <a:effectLst/>
                          <a:latin typeface="Arial" charset="0"/>
                          <a:ea typeface="宋体" pitchFamily="2" charset="-122"/>
                        </a:rPr>
                      </a:br>
                      <a:r>
                        <a:rPr kumimoji="0" lang="en-US" altLang="zh-CN" sz="1600" b="1" i="0" u="none" strike="noStrike" cap="none" normalizeH="0" baseline="0" smtClean="0">
                          <a:ln>
                            <a:noFill/>
                          </a:ln>
                          <a:solidFill>
                            <a:schemeClr val="tx1"/>
                          </a:solidFill>
                          <a:effectLst/>
                          <a:latin typeface="Arial" charset="0"/>
                          <a:ea typeface="宋体" pitchFamily="2" charset="-122"/>
                        </a:rPr>
                        <a:t>V.35</a:t>
                      </a:r>
                      <a:endParaRPr kumimoji="0" lang="zh-CN" altLang="en-US" sz="1800" b="1" i="0" u="none" strike="noStrike" cap="none" normalizeH="0" baseline="0" smtClean="0">
                        <a:ln>
                          <a:noFill/>
                        </a:ln>
                        <a:solidFill>
                          <a:schemeClr val="tx1"/>
                        </a:solidFill>
                        <a:effectLst/>
                        <a:latin typeface="Arial"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rgbClr val="4D4D4D"/>
                      </a:solidFill>
                      <a:prstDash val="solid"/>
                      <a:round/>
                      <a:headEnd type="none" w="med" len="med"/>
                      <a:tailEnd type="none" w="med" len="med"/>
                    </a:lnB>
                    <a:lnTlToBr>
                      <a:noFill/>
                    </a:lnTlToBr>
                    <a:lnBlToTr>
                      <a:noFill/>
                    </a:lnBlToTr>
                    <a:solidFill>
                      <a:schemeClr val="bg1"/>
                    </a:solidFill>
                  </a:tcPr>
                </a:tc>
              </a:tr>
            </a:tbl>
          </a:graphicData>
        </a:graphic>
      </p:graphicFrame>
      <p:sp>
        <p:nvSpPr>
          <p:cNvPr id="423169" name="Rectangle 257"/>
          <p:cNvSpPr>
            <a:spLocks noChangeArrowheads="1"/>
          </p:cNvSpPr>
          <p:nvPr/>
        </p:nvSpPr>
        <p:spPr bwMode="auto">
          <a:xfrm>
            <a:off x="684213" y="2105025"/>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0" name="Rectangle 258"/>
          <p:cNvSpPr>
            <a:spLocks noChangeArrowheads="1"/>
          </p:cNvSpPr>
          <p:nvPr/>
        </p:nvSpPr>
        <p:spPr bwMode="auto">
          <a:xfrm>
            <a:off x="684213" y="2752725"/>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1" name="Rectangle 259"/>
          <p:cNvSpPr>
            <a:spLocks noChangeArrowheads="1"/>
          </p:cNvSpPr>
          <p:nvPr/>
        </p:nvSpPr>
        <p:spPr bwMode="auto">
          <a:xfrm>
            <a:off x="684213" y="3357563"/>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2" name="Rectangle 260"/>
          <p:cNvSpPr>
            <a:spLocks noChangeArrowheads="1"/>
          </p:cNvSpPr>
          <p:nvPr/>
        </p:nvSpPr>
        <p:spPr bwMode="auto">
          <a:xfrm>
            <a:off x="684213" y="3933825"/>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3" name="Rectangle 261"/>
          <p:cNvSpPr>
            <a:spLocks noChangeArrowheads="1"/>
          </p:cNvSpPr>
          <p:nvPr/>
        </p:nvSpPr>
        <p:spPr bwMode="auto">
          <a:xfrm>
            <a:off x="684213" y="4508500"/>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423174" name="Rectangle 262"/>
          <p:cNvSpPr>
            <a:spLocks noChangeArrowheads="1"/>
          </p:cNvSpPr>
          <p:nvPr/>
        </p:nvSpPr>
        <p:spPr bwMode="auto">
          <a:xfrm>
            <a:off x="684213" y="5084763"/>
            <a:ext cx="7848600" cy="647700"/>
          </a:xfrm>
          <a:prstGeom prst="rect">
            <a:avLst/>
          </a:prstGeom>
          <a:solidFill>
            <a:schemeClr val="bg1"/>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iterate type="lt">
                                    <p:tmPct val="5000"/>
                                  </p:iterate>
                                  <p:childTnLst>
                                    <p:anim calcmode="lin" valueType="num">
                                      <p:cBhvr>
                                        <p:cTn id="6" dur="1000"/>
                                        <p:tgtEl>
                                          <p:spTgt spid="423174"/>
                                        </p:tgtEl>
                                        <p:attrNameLst>
                                          <p:attrName>ppt_w</p:attrName>
                                        </p:attrNameLst>
                                      </p:cBhvr>
                                      <p:tavLst>
                                        <p:tav tm="0">
                                          <p:val>
                                            <p:strVal val="ppt_w"/>
                                          </p:val>
                                        </p:tav>
                                        <p:tav tm="100000">
                                          <p:val>
                                            <p:fltVal val="0"/>
                                          </p:val>
                                        </p:tav>
                                      </p:tavLst>
                                    </p:anim>
                                    <p:anim calcmode="lin" valueType="num">
                                      <p:cBhvr>
                                        <p:cTn id="7" dur="1000"/>
                                        <p:tgtEl>
                                          <p:spTgt spid="423174"/>
                                        </p:tgtEl>
                                        <p:attrNameLst>
                                          <p:attrName>ppt_h</p:attrName>
                                        </p:attrNameLst>
                                      </p:cBhvr>
                                      <p:tavLst>
                                        <p:tav tm="0">
                                          <p:val>
                                            <p:strVal val="ppt_h"/>
                                          </p:val>
                                        </p:tav>
                                        <p:tav tm="100000">
                                          <p:val>
                                            <p:fltVal val="0"/>
                                          </p:val>
                                        </p:tav>
                                      </p:tavLst>
                                    </p:anim>
                                    <p:anim calcmode="lin" valueType="num">
                                      <p:cBhvr>
                                        <p:cTn id="8" dur="1000"/>
                                        <p:tgtEl>
                                          <p:spTgt spid="423174"/>
                                        </p:tgtEl>
                                        <p:attrNameLst>
                                          <p:attrName>style.rotation</p:attrName>
                                        </p:attrNameLst>
                                      </p:cBhvr>
                                      <p:tavLst>
                                        <p:tav tm="0">
                                          <p:val>
                                            <p:fltVal val="0"/>
                                          </p:val>
                                        </p:tav>
                                        <p:tav tm="100000">
                                          <p:val>
                                            <p:fltVal val="90"/>
                                          </p:val>
                                        </p:tav>
                                      </p:tavLst>
                                    </p:anim>
                                    <p:animEffect transition="out" filter="fade">
                                      <p:cBhvr>
                                        <p:cTn id="9" dur="1000"/>
                                        <p:tgtEl>
                                          <p:spTgt spid="423174"/>
                                        </p:tgtEl>
                                      </p:cBhvr>
                                    </p:animEffect>
                                    <p:set>
                                      <p:cBhvr>
                                        <p:cTn id="10" dur="1" fill="hold">
                                          <p:stCondLst>
                                            <p:cond delay="999"/>
                                          </p:stCondLst>
                                        </p:cTn>
                                        <p:tgtEl>
                                          <p:spTgt spid="42317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grpId="0" nodeType="clickEffect">
                                  <p:stCondLst>
                                    <p:cond delay="0"/>
                                  </p:stCondLst>
                                  <p:iterate type="lt">
                                    <p:tmPct val="5000"/>
                                  </p:iterate>
                                  <p:childTnLst>
                                    <p:anim calcmode="lin" valueType="num">
                                      <p:cBhvr>
                                        <p:cTn id="14" dur="1000"/>
                                        <p:tgtEl>
                                          <p:spTgt spid="423173"/>
                                        </p:tgtEl>
                                        <p:attrNameLst>
                                          <p:attrName>ppt_w</p:attrName>
                                        </p:attrNameLst>
                                      </p:cBhvr>
                                      <p:tavLst>
                                        <p:tav tm="0">
                                          <p:val>
                                            <p:strVal val="ppt_w"/>
                                          </p:val>
                                        </p:tav>
                                        <p:tav tm="100000">
                                          <p:val>
                                            <p:fltVal val="0"/>
                                          </p:val>
                                        </p:tav>
                                      </p:tavLst>
                                    </p:anim>
                                    <p:anim calcmode="lin" valueType="num">
                                      <p:cBhvr>
                                        <p:cTn id="15" dur="1000"/>
                                        <p:tgtEl>
                                          <p:spTgt spid="423173"/>
                                        </p:tgtEl>
                                        <p:attrNameLst>
                                          <p:attrName>ppt_h</p:attrName>
                                        </p:attrNameLst>
                                      </p:cBhvr>
                                      <p:tavLst>
                                        <p:tav tm="0">
                                          <p:val>
                                            <p:strVal val="ppt_h"/>
                                          </p:val>
                                        </p:tav>
                                        <p:tav tm="100000">
                                          <p:val>
                                            <p:fltVal val="0"/>
                                          </p:val>
                                        </p:tav>
                                      </p:tavLst>
                                    </p:anim>
                                    <p:anim calcmode="lin" valueType="num">
                                      <p:cBhvr>
                                        <p:cTn id="16" dur="1000"/>
                                        <p:tgtEl>
                                          <p:spTgt spid="423173"/>
                                        </p:tgtEl>
                                        <p:attrNameLst>
                                          <p:attrName>style.rotation</p:attrName>
                                        </p:attrNameLst>
                                      </p:cBhvr>
                                      <p:tavLst>
                                        <p:tav tm="0">
                                          <p:val>
                                            <p:fltVal val="0"/>
                                          </p:val>
                                        </p:tav>
                                        <p:tav tm="100000">
                                          <p:val>
                                            <p:fltVal val="90"/>
                                          </p:val>
                                        </p:tav>
                                      </p:tavLst>
                                    </p:anim>
                                    <p:animEffect transition="out" filter="fade">
                                      <p:cBhvr>
                                        <p:cTn id="17" dur="1000"/>
                                        <p:tgtEl>
                                          <p:spTgt spid="423173"/>
                                        </p:tgtEl>
                                      </p:cBhvr>
                                    </p:animEffect>
                                    <p:set>
                                      <p:cBhvr>
                                        <p:cTn id="18" dur="1" fill="hold">
                                          <p:stCondLst>
                                            <p:cond delay="999"/>
                                          </p:stCondLst>
                                        </p:cTn>
                                        <p:tgtEl>
                                          <p:spTgt spid="42317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1" presetClass="exit" presetSubtype="0" fill="hold" grpId="0" nodeType="clickEffect">
                                  <p:stCondLst>
                                    <p:cond delay="0"/>
                                  </p:stCondLst>
                                  <p:iterate type="lt">
                                    <p:tmPct val="5000"/>
                                  </p:iterate>
                                  <p:childTnLst>
                                    <p:anim calcmode="lin" valueType="num">
                                      <p:cBhvr>
                                        <p:cTn id="22" dur="1000"/>
                                        <p:tgtEl>
                                          <p:spTgt spid="423172"/>
                                        </p:tgtEl>
                                        <p:attrNameLst>
                                          <p:attrName>ppt_w</p:attrName>
                                        </p:attrNameLst>
                                      </p:cBhvr>
                                      <p:tavLst>
                                        <p:tav tm="0">
                                          <p:val>
                                            <p:strVal val="ppt_w"/>
                                          </p:val>
                                        </p:tav>
                                        <p:tav tm="100000">
                                          <p:val>
                                            <p:fltVal val="0"/>
                                          </p:val>
                                        </p:tav>
                                      </p:tavLst>
                                    </p:anim>
                                    <p:anim calcmode="lin" valueType="num">
                                      <p:cBhvr>
                                        <p:cTn id="23" dur="1000"/>
                                        <p:tgtEl>
                                          <p:spTgt spid="423172"/>
                                        </p:tgtEl>
                                        <p:attrNameLst>
                                          <p:attrName>ppt_h</p:attrName>
                                        </p:attrNameLst>
                                      </p:cBhvr>
                                      <p:tavLst>
                                        <p:tav tm="0">
                                          <p:val>
                                            <p:strVal val="ppt_h"/>
                                          </p:val>
                                        </p:tav>
                                        <p:tav tm="100000">
                                          <p:val>
                                            <p:fltVal val="0"/>
                                          </p:val>
                                        </p:tav>
                                      </p:tavLst>
                                    </p:anim>
                                    <p:anim calcmode="lin" valueType="num">
                                      <p:cBhvr>
                                        <p:cTn id="24" dur="1000"/>
                                        <p:tgtEl>
                                          <p:spTgt spid="423172"/>
                                        </p:tgtEl>
                                        <p:attrNameLst>
                                          <p:attrName>style.rotation</p:attrName>
                                        </p:attrNameLst>
                                      </p:cBhvr>
                                      <p:tavLst>
                                        <p:tav tm="0">
                                          <p:val>
                                            <p:fltVal val="0"/>
                                          </p:val>
                                        </p:tav>
                                        <p:tav tm="100000">
                                          <p:val>
                                            <p:fltVal val="90"/>
                                          </p:val>
                                        </p:tav>
                                      </p:tavLst>
                                    </p:anim>
                                    <p:animEffect transition="out" filter="fade">
                                      <p:cBhvr>
                                        <p:cTn id="25" dur="1000"/>
                                        <p:tgtEl>
                                          <p:spTgt spid="423172"/>
                                        </p:tgtEl>
                                      </p:cBhvr>
                                    </p:animEffect>
                                    <p:set>
                                      <p:cBhvr>
                                        <p:cTn id="26" dur="1" fill="hold">
                                          <p:stCondLst>
                                            <p:cond delay="999"/>
                                          </p:stCondLst>
                                        </p:cTn>
                                        <p:tgtEl>
                                          <p:spTgt spid="42317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1" presetClass="exit" presetSubtype="0" fill="hold" grpId="0" nodeType="clickEffect">
                                  <p:stCondLst>
                                    <p:cond delay="0"/>
                                  </p:stCondLst>
                                  <p:iterate type="lt">
                                    <p:tmPct val="5000"/>
                                  </p:iterate>
                                  <p:childTnLst>
                                    <p:anim calcmode="lin" valueType="num">
                                      <p:cBhvr>
                                        <p:cTn id="30" dur="1000"/>
                                        <p:tgtEl>
                                          <p:spTgt spid="423171"/>
                                        </p:tgtEl>
                                        <p:attrNameLst>
                                          <p:attrName>ppt_w</p:attrName>
                                        </p:attrNameLst>
                                      </p:cBhvr>
                                      <p:tavLst>
                                        <p:tav tm="0">
                                          <p:val>
                                            <p:strVal val="ppt_w"/>
                                          </p:val>
                                        </p:tav>
                                        <p:tav tm="100000">
                                          <p:val>
                                            <p:fltVal val="0"/>
                                          </p:val>
                                        </p:tav>
                                      </p:tavLst>
                                    </p:anim>
                                    <p:anim calcmode="lin" valueType="num">
                                      <p:cBhvr>
                                        <p:cTn id="31" dur="1000"/>
                                        <p:tgtEl>
                                          <p:spTgt spid="423171"/>
                                        </p:tgtEl>
                                        <p:attrNameLst>
                                          <p:attrName>ppt_h</p:attrName>
                                        </p:attrNameLst>
                                      </p:cBhvr>
                                      <p:tavLst>
                                        <p:tav tm="0">
                                          <p:val>
                                            <p:strVal val="ppt_h"/>
                                          </p:val>
                                        </p:tav>
                                        <p:tav tm="100000">
                                          <p:val>
                                            <p:fltVal val="0"/>
                                          </p:val>
                                        </p:tav>
                                      </p:tavLst>
                                    </p:anim>
                                    <p:anim calcmode="lin" valueType="num">
                                      <p:cBhvr>
                                        <p:cTn id="32" dur="1000"/>
                                        <p:tgtEl>
                                          <p:spTgt spid="423171"/>
                                        </p:tgtEl>
                                        <p:attrNameLst>
                                          <p:attrName>style.rotation</p:attrName>
                                        </p:attrNameLst>
                                      </p:cBhvr>
                                      <p:tavLst>
                                        <p:tav tm="0">
                                          <p:val>
                                            <p:fltVal val="0"/>
                                          </p:val>
                                        </p:tav>
                                        <p:tav tm="100000">
                                          <p:val>
                                            <p:fltVal val="90"/>
                                          </p:val>
                                        </p:tav>
                                      </p:tavLst>
                                    </p:anim>
                                    <p:animEffect transition="out" filter="fade">
                                      <p:cBhvr>
                                        <p:cTn id="33" dur="1000"/>
                                        <p:tgtEl>
                                          <p:spTgt spid="423171"/>
                                        </p:tgtEl>
                                      </p:cBhvr>
                                    </p:animEffect>
                                    <p:set>
                                      <p:cBhvr>
                                        <p:cTn id="34" dur="1" fill="hold">
                                          <p:stCondLst>
                                            <p:cond delay="999"/>
                                          </p:stCondLst>
                                        </p:cTn>
                                        <p:tgtEl>
                                          <p:spTgt spid="42317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1" presetClass="exit" presetSubtype="0" fill="hold" grpId="0" nodeType="clickEffect">
                                  <p:stCondLst>
                                    <p:cond delay="0"/>
                                  </p:stCondLst>
                                  <p:iterate type="lt">
                                    <p:tmPct val="5000"/>
                                  </p:iterate>
                                  <p:childTnLst>
                                    <p:anim calcmode="lin" valueType="num">
                                      <p:cBhvr>
                                        <p:cTn id="38" dur="1000"/>
                                        <p:tgtEl>
                                          <p:spTgt spid="423170"/>
                                        </p:tgtEl>
                                        <p:attrNameLst>
                                          <p:attrName>ppt_w</p:attrName>
                                        </p:attrNameLst>
                                      </p:cBhvr>
                                      <p:tavLst>
                                        <p:tav tm="0">
                                          <p:val>
                                            <p:strVal val="ppt_w"/>
                                          </p:val>
                                        </p:tav>
                                        <p:tav tm="100000">
                                          <p:val>
                                            <p:fltVal val="0"/>
                                          </p:val>
                                        </p:tav>
                                      </p:tavLst>
                                    </p:anim>
                                    <p:anim calcmode="lin" valueType="num">
                                      <p:cBhvr>
                                        <p:cTn id="39" dur="1000"/>
                                        <p:tgtEl>
                                          <p:spTgt spid="423170"/>
                                        </p:tgtEl>
                                        <p:attrNameLst>
                                          <p:attrName>ppt_h</p:attrName>
                                        </p:attrNameLst>
                                      </p:cBhvr>
                                      <p:tavLst>
                                        <p:tav tm="0">
                                          <p:val>
                                            <p:strVal val="ppt_h"/>
                                          </p:val>
                                        </p:tav>
                                        <p:tav tm="100000">
                                          <p:val>
                                            <p:fltVal val="0"/>
                                          </p:val>
                                        </p:tav>
                                      </p:tavLst>
                                    </p:anim>
                                    <p:anim calcmode="lin" valueType="num">
                                      <p:cBhvr>
                                        <p:cTn id="40" dur="1000"/>
                                        <p:tgtEl>
                                          <p:spTgt spid="423170"/>
                                        </p:tgtEl>
                                        <p:attrNameLst>
                                          <p:attrName>style.rotation</p:attrName>
                                        </p:attrNameLst>
                                      </p:cBhvr>
                                      <p:tavLst>
                                        <p:tav tm="0">
                                          <p:val>
                                            <p:fltVal val="0"/>
                                          </p:val>
                                        </p:tav>
                                        <p:tav tm="100000">
                                          <p:val>
                                            <p:fltVal val="90"/>
                                          </p:val>
                                        </p:tav>
                                      </p:tavLst>
                                    </p:anim>
                                    <p:animEffect transition="out" filter="fade">
                                      <p:cBhvr>
                                        <p:cTn id="41" dur="1000"/>
                                        <p:tgtEl>
                                          <p:spTgt spid="423170"/>
                                        </p:tgtEl>
                                      </p:cBhvr>
                                    </p:animEffect>
                                    <p:set>
                                      <p:cBhvr>
                                        <p:cTn id="42" dur="1" fill="hold">
                                          <p:stCondLst>
                                            <p:cond delay="999"/>
                                          </p:stCondLst>
                                        </p:cTn>
                                        <p:tgtEl>
                                          <p:spTgt spid="42317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1" presetClass="exit" presetSubtype="0" fill="hold" grpId="0" nodeType="clickEffect">
                                  <p:stCondLst>
                                    <p:cond delay="0"/>
                                  </p:stCondLst>
                                  <p:iterate type="lt">
                                    <p:tmPct val="5000"/>
                                  </p:iterate>
                                  <p:childTnLst>
                                    <p:anim calcmode="lin" valueType="num">
                                      <p:cBhvr>
                                        <p:cTn id="46" dur="1000"/>
                                        <p:tgtEl>
                                          <p:spTgt spid="423169"/>
                                        </p:tgtEl>
                                        <p:attrNameLst>
                                          <p:attrName>ppt_w</p:attrName>
                                        </p:attrNameLst>
                                      </p:cBhvr>
                                      <p:tavLst>
                                        <p:tav tm="0">
                                          <p:val>
                                            <p:strVal val="ppt_w"/>
                                          </p:val>
                                        </p:tav>
                                        <p:tav tm="100000">
                                          <p:val>
                                            <p:fltVal val="0"/>
                                          </p:val>
                                        </p:tav>
                                      </p:tavLst>
                                    </p:anim>
                                    <p:anim calcmode="lin" valueType="num">
                                      <p:cBhvr>
                                        <p:cTn id="47" dur="1000"/>
                                        <p:tgtEl>
                                          <p:spTgt spid="423169"/>
                                        </p:tgtEl>
                                        <p:attrNameLst>
                                          <p:attrName>ppt_h</p:attrName>
                                        </p:attrNameLst>
                                      </p:cBhvr>
                                      <p:tavLst>
                                        <p:tav tm="0">
                                          <p:val>
                                            <p:strVal val="ppt_h"/>
                                          </p:val>
                                        </p:tav>
                                        <p:tav tm="100000">
                                          <p:val>
                                            <p:fltVal val="0"/>
                                          </p:val>
                                        </p:tav>
                                      </p:tavLst>
                                    </p:anim>
                                    <p:anim calcmode="lin" valueType="num">
                                      <p:cBhvr>
                                        <p:cTn id="48" dur="1000"/>
                                        <p:tgtEl>
                                          <p:spTgt spid="423169"/>
                                        </p:tgtEl>
                                        <p:attrNameLst>
                                          <p:attrName>style.rotation</p:attrName>
                                        </p:attrNameLst>
                                      </p:cBhvr>
                                      <p:tavLst>
                                        <p:tav tm="0">
                                          <p:val>
                                            <p:fltVal val="0"/>
                                          </p:val>
                                        </p:tav>
                                        <p:tav tm="100000">
                                          <p:val>
                                            <p:fltVal val="90"/>
                                          </p:val>
                                        </p:tav>
                                      </p:tavLst>
                                    </p:anim>
                                    <p:animEffect transition="out" filter="fade">
                                      <p:cBhvr>
                                        <p:cTn id="49" dur="1000"/>
                                        <p:tgtEl>
                                          <p:spTgt spid="423169"/>
                                        </p:tgtEl>
                                      </p:cBhvr>
                                    </p:animEffect>
                                    <p:set>
                                      <p:cBhvr>
                                        <p:cTn id="50" dur="1" fill="hold">
                                          <p:stCondLst>
                                            <p:cond delay="999"/>
                                          </p:stCondLst>
                                        </p:cTn>
                                        <p:tgtEl>
                                          <p:spTgt spid="423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169" grpId="0" animBg="1"/>
      <p:bldP spid="423170" grpId="0" animBg="1"/>
      <p:bldP spid="423171" grpId="0" animBg="1"/>
      <p:bldP spid="423172" grpId="0" animBg="1"/>
      <p:bldP spid="423173" grpId="0" animBg="1"/>
      <p:bldP spid="4231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1214414" y="214290"/>
            <a:ext cx="7391400" cy="563563"/>
          </a:xfrm>
        </p:spPr>
        <p:txBody>
          <a:bodyPr>
            <a:normAutofit fontScale="90000"/>
          </a:bodyPr>
          <a:lstStyle/>
          <a:p>
            <a:r>
              <a:rPr lang="en-US" altLang="zh-CN" dirty="0"/>
              <a:t>TCP/IP</a:t>
            </a:r>
            <a:r>
              <a:rPr lang="zh-CN" altLang="en-US" dirty="0"/>
              <a:t>协议参考模型</a:t>
            </a:r>
          </a:p>
        </p:txBody>
      </p:sp>
      <p:sp>
        <p:nvSpPr>
          <p:cNvPr id="437400" name="Rectangle 152"/>
          <p:cNvSpPr>
            <a:spLocks noGrp="1" noChangeArrowheads="1"/>
          </p:cNvSpPr>
          <p:nvPr>
            <p:ph type="body" sz="half" idx="1"/>
          </p:nvPr>
        </p:nvSpPr>
        <p:spPr>
          <a:xfrm>
            <a:off x="601663" y="1597024"/>
            <a:ext cx="7715250" cy="1631216"/>
          </a:xfrm>
          <a:noFill/>
          <a:ln w="9525" algn="ctr">
            <a:noFill/>
            <a:miter lim="800000"/>
            <a:headEnd/>
            <a:tailEnd/>
          </a:ln>
          <a:effectLst>
            <a:outerShdw dist="40161" dir="1106097" algn="ctr" rotWithShape="0">
              <a:schemeClr val="bg2">
                <a:alpha val="50000"/>
              </a:schemeClr>
            </a:outerShdw>
          </a:effectLst>
        </p:spPr>
        <p:txBody>
          <a:bodyPr anchor="b">
            <a:spAutoFit/>
          </a:bodyPr>
          <a:lstStyle/>
          <a:p>
            <a:pPr marL="0" algn="ctr" fontAlgn="base">
              <a:spcBef>
                <a:spcPct val="50000"/>
              </a:spcBef>
              <a:spcAft>
                <a:spcPct val="0"/>
              </a:spcAft>
            </a:pPr>
            <a:r>
              <a:rPr lang="en-US" altLang="zh-CN" sz="2000" b="1" dirty="0">
                <a:latin typeface="Arial" charset="0"/>
                <a:ea typeface="楷体_GB2312" pitchFamily="49" charset="-122"/>
              </a:rPr>
              <a:t>TCP/IP</a:t>
            </a:r>
            <a:r>
              <a:rPr lang="zh-CN" altLang="en-US" sz="2000" b="1" dirty="0">
                <a:latin typeface="Arial" charset="0"/>
                <a:ea typeface="楷体_GB2312" pitchFamily="49" charset="-122"/>
              </a:rPr>
              <a:t>是</a:t>
            </a:r>
            <a:r>
              <a:rPr lang="en-US" altLang="zh-CN" sz="2000" b="1" dirty="0">
                <a:latin typeface="Arial" charset="0"/>
                <a:ea typeface="楷体_GB2312" pitchFamily="49" charset="-122"/>
              </a:rPr>
              <a:t>20</a:t>
            </a:r>
            <a:r>
              <a:rPr lang="zh-CN" altLang="en-US" sz="2000" b="1" dirty="0">
                <a:latin typeface="Arial" charset="0"/>
                <a:ea typeface="楷体_GB2312" pitchFamily="49" charset="-122"/>
              </a:rPr>
              <a:t>世纪</a:t>
            </a:r>
            <a:r>
              <a:rPr lang="en-US" altLang="zh-CN" sz="2000" b="1" dirty="0">
                <a:latin typeface="Arial" charset="0"/>
                <a:ea typeface="楷体_GB2312" pitchFamily="49" charset="-122"/>
              </a:rPr>
              <a:t>70</a:t>
            </a:r>
            <a:r>
              <a:rPr lang="zh-CN" altLang="en-US" sz="2000" b="1" dirty="0">
                <a:latin typeface="Arial" charset="0"/>
                <a:ea typeface="楷体_GB2312" pitchFamily="49" charset="-122"/>
              </a:rPr>
              <a:t>年代中期美国国防部为</a:t>
            </a:r>
            <a:r>
              <a:rPr lang="en-US" altLang="zh-CN" sz="2000" b="1" dirty="0">
                <a:latin typeface="Arial" charset="0"/>
                <a:ea typeface="楷体_GB2312" pitchFamily="49" charset="-122"/>
              </a:rPr>
              <a:t>ARPANET</a:t>
            </a:r>
            <a:r>
              <a:rPr lang="zh-CN" altLang="en-US" sz="2000" b="1" dirty="0">
                <a:latin typeface="Arial" charset="0"/>
                <a:ea typeface="楷体_GB2312" pitchFamily="49" charset="-122"/>
              </a:rPr>
              <a:t>开发的网络体系结构</a:t>
            </a:r>
          </a:p>
          <a:p>
            <a:pPr marL="0" algn="ctr" fontAlgn="base">
              <a:spcBef>
                <a:spcPct val="50000"/>
              </a:spcBef>
              <a:spcAft>
                <a:spcPct val="0"/>
              </a:spcAft>
            </a:pPr>
            <a:endParaRPr lang="zh-CN" altLang="en-US" sz="2000" b="1" dirty="0">
              <a:latin typeface="Arial" charset="0"/>
              <a:ea typeface="楷体_GB2312" pitchFamily="49" charset="-122"/>
            </a:endParaRPr>
          </a:p>
          <a:p>
            <a:pPr marL="0" algn="ctr" fontAlgn="base">
              <a:spcBef>
                <a:spcPct val="50000"/>
              </a:spcBef>
              <a:spcAft>
                <a:spcPct val="0"/>
              </a:spcAft>
              <a:buFont typeface="Wingdings" pitchFamily="2" charset="2"/>
              <a:buNone/>
            </a:pPr>
            <a:endParaRPr lang="zh-CN" altLang="en-US" sz="2000" b="1" dirty="0">
              <a:latin typeface="Arial" charset="0"/>
              <a:ea typeface="楷体_GB2312" pitchFamily="49" charset="-122"/>
            </a:endParaRPr>
          </a:p>
        </p:txBody>
      </p:sp>
      <p:grpSp>
        <p:nvGrpSpPr>
          <p:cNvPr id="2" name="Group 153"/>
          <p:cNvGrpSpPr>
            <a:grpSpLocks/>
          </p:cNvGrpSpPr>
          <p:nvPr/>
        </p:nvGrpSpPr>
        <p:grpSpPr bwMode="auto">
          <a:xfrm>
            <a:off x="928520" y="2492375"/>
            <a:ext cx="7910365" cy="3832636"/>
            <a:chOff x="355" y="1389"/>
            <a:chExt cx="5515" cy="2824"/>
          </a:xfrm>
        </p:grpSpPr>
        <p:sp>
          <p:nvSpPr>
            <p:cNvPr id="437402" name="Rectangle 154"/>
            <p:cNvSpPr>
              <a:spLocks noChangeArrowheads="1"/>
            </p:cNvSpPr>
            <p:nvPr/>
          </p:nvSpPr>
          <p:spPr bwMode="auto">
            <a:xfrm>
              <a:off x="567" y="3474"/>
              <a:ext cx="997" cy="226"/>
            </a:xfrm>
            <a:prstGeom prst="rect">
              <a:avLst/>
            </a:prstGeom>
            <a:solidFill>
              <a:schemeClr val="accent2"/>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accent2"/>
              </a:extrusionClr>
            </a:sp3d>
          </p:spPr>
          <p:txBody>
            <a:bodyPr wrap="none" anchor="ctr">
              <a:flatTx/>
            </a:bodyPr>
            <a:lstStyle/>
            <a:p>
              <a:r>
                <a:rPr lang="zh-CN" altLang="en-US">
                  <a:solidFill>
                    <a:schemeClr val="bg1"/>
                  </a:solidFill>
                  <a:latin typeface="楷体_GB2312" pitchFamily="49" charset="-122"/>
                  <a:ea typeface="楷体_GB2312" pitchFamily="49" charset="-122"/>
                </a:rPr>
                <a:t>网络接口层</a:t>
              </a:r>
            </a:p>
          </p:txBody>
        </p:sp>
        <p:sp>
          <p:nvSpPr>
            <p:cNvPr id="437403" name="Rectangle 155"/>
            <p:cNvSpPr>
              <a:spLocks noChangeArrowheads="1"/>
            </p:cNvSpPr>
            <p:nvPr/>
          </p:nvSpPr>
          <p:spPr bwMode="auto">
            <a:xfrm>
              <a:off x="567" y="2793"/>
              <a:ext cx="997" cy="226"/>
            </a:xfrm>
            <a:prstGeom prst="rect">
              <a:avLst/>
            </a:prstGeom>
            <a:solidFill>
              <a:srgbClr val="C5E5FB"/>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5E5FB"/>
              </a:extrusionClr>
            </a:sp3d>
          </p:spPr>
          <p:txBody>
            <a:bodyPr wrap="none" anchor="ctr">
              <a:flatTx/>
            </a:bodyPr>
            <a:lstStyle/>
            <a:p>
              <a:r>
                <a:rPr lang="zh-CN" altLang="en-US" dirty="0">
                  <a:solidFill>
                    <a:schemeClr val="bg1"/>
                  </a:solidFill>
                  <a:latin typeface="楷体_GB2312" pitchFamily="49" charset="-122"/>
                  <a:ea typeface="楷体_GB2312" pitchFamily="49" charset="-122"/>
                </a:rPr>
                <a:t>互联网层</a:t>
              </a:r>
            </a:p>
          </p:txBody>
        </p:sp>
        <p:sp>
          <p:nvSpPr>
            <p:cNvPr id="437404" name="Rectangle 156"/>
            <p:cNvSpPr>
              <a:spLocks noChangeArrowheads="1"/>
            </p:cNvSpPr>
            <p:nvPr/>
          </p:nvSpPr>
          <p:spPr bwMode="auto">
            <a:xfrm>
              <a:off x="567" y="2341"/>
              <a:ext cx="997" cy="226"/>
            </a:xfrm>
            <a:prstGeom prst="rect">
              <a:avLst/>
            </a:prstGeom>
            <a:solidFill>
              <a:srgbClr val="FFFF00"/>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FF00"/>
              </a:extrusionClr>
            </a:sp3d>
          </p:spPr>
          <p:txBody>
            <a:bodyPr wrap="none" anchor="ctr">
              <a:flatTx/>
            </a:bodyPr>
            <a:lstStyle/>
            <a:p>
              <a:r>
                <a:rPr lang="zh-CN" altLang="en-US">
                  <a:solidFill>
                    <a:schemeClr val="bg1"/>
                  </a:solidFill>
                  <a:latin typeface="楷体_GB2312" pitchFamily="49" charset="-122"/>
                  <a:ea typeface="楷体_GB2312" pitchFamily="49" charset="-122"/>
                </a:rPr>
                <a:t>传输层</a:t>
              </a:r>
            </a:p>
          </p:txBody>
        </p:sp>
        <p:sp>
          <p:nvSpPr>
            <p:cNvPr id="437405" name="Rectangle 157"/>
            <p:cNvSpPr>
              <a:spLocks noChangeArrowheads="1"/>
            </p:cNvSpPr>
            <p:nvPr/>
          </p:nvSpPr>
          <p:spPr bwMode="auto">
            <a:xfrm>
              <a:off x="567" y="1888"/>
              <a:ext cx="997" cy="226"/>
            </a:xfrm>
            <a:prstGeom prst="rect">
              <a:avLst/>
            </a:prstGeom>
            <a:solidFill>
              <a:srgbClr val="FF3300"/>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3300"/>
              </a:extrusionClr>
            </a:sp3d>
          </p:spPr>
          <p:txBody>
            <a:bodyPr wrap="none" anchor="ctr">
              <a:flatTx/>
            </a:bodyPr>
            <a:lstStyle/>
            <a:p>
              <a:r>
                <a:rPr lang="zh-CN" altLang="en-US">
                  <a:solidFill>
                    <a:schemeClr val="bg1"/>
                  </a:solidFill>
                  <a:latin typeface="楷体_GB2312" pitchFamily="49" charset="-122"/>
                  <a:ea typeface="楷体_GB2312" pitchFamily="49" charset="-122"/>
                </a:rPr>
                <a:t>应用层</a:t>
              </a:r>
            </a:p>
          </p:txBody>
        </p:sp>
        <p:sp>
          <p:nvSpPr>
            <p:cNvPr id="437406" name="Text Box 158"/>
            <p:cNvSpPr txBox="1">
              <a:spLocks noChangeArrowheads="1"/>
            </p:cNvSpPr>
            <p:nvPr/>
          </p:nvSpPr>
          <p:spPr bwMode="auto">
            <a:xfrm>
              <a:off x="355" y="3921"/>
              <a:ext cx="1452" cy="292"/>
            </a:xfrm>
            <a:prstGeom prst="rect">
              <a:avLst/>
            </a:prstGeom>
            <a:noFill/>
            <a:ln w="9525" algn="ctr">
              <a:noFill/>
              <a:miter lim="800000"/>
              <a:headEnd/>
              <a:tailEnd/>
            </a:ln>
            <a:effectLst>
              <a:outerShdw dist="40161" dir="1106097" algn="ctr" rotWithShape="0">
                <a:schemeClr val="bg2">
                  <a:alpha val="50000"/>
                </a:schemeClr>
              </a:outerShdw>
            </a:effectLst>
          </p:spPr>
          <p:txBody>
            <a:bodyPr anchor="b">
              <a:spAutoFit/>
            </a:bodyPr>
            <a:lstStyle/>
            <a:p>
              <a:pPr algn="ctr" fontAlgn="base">
                <a:spcBef>
                  <a:spcPct val="50000"/>
                </a:spcBef>
                <a:spcAft>
                  <a:spcPct val="0"/>
                </a:spcAft>
              </a:pPr>
              <a:r>
                <a:rPr lang="en-US" altLang="zh-CN" sz="2000" b="1" dirty="0">
                  <a:latin typeface="Arial" charset="0"/>
                  <a:ea typeface="楷体_GB2312" pitchFamily="49" charset="-122"/>
                </a:rPr>
                <a:t>TCP/IP 4</a:t>
              </a:r>
              <a:r>
                <a:rPr lang="zh-CN" altLang="en-US" sz="2000" b="1" dirty="0">
                  <a:latin typeface="Arial" charset="0"/>
                  <a:ea typeface="楷体_GB2312" pitchFamily="49" charset="-122"/>
                </a:rPr>
                <a:t>层模型</a:t>
              </a:r>
            </a:p>
          </p:txBody>
        </p:sp>
        <p:sp>
          <p:nvSpPr>
            <p:cNvPr id="437407" name="Rectangle 159"/>
            <p:cNvSpPr>
              <a:spLocks noChangeArrowheads="1"/>
            </p:cNvSpPr>
            <p:nvPr/>
          </p:nvSpPr>
          <p:spPr bwMode="auto">
            <a:xfrm>
              <a:off x="3924" y="3612"/>
              <a:ext cx="1225" cy="226"/>
            </a:xfrm>
            <a:prstGeom prst="rect">
              <a:avLst/>
            </a:prstGeom>
            <a:solidFill>
              <a:schemeClr val="accent2"/>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accent2"/>
              </a:extrusionClr>
            </a:sp3d>
          </p:spPr>
          <p:txBody>
            <a:bodyPr wrap="none" anchor="ctr">
              <a:flatTx/>
            </a:bodyPr>
            <a:lstStyle/>
            <a:p>
              <a:r>
                <a:rPr lang="zh-CN" altLang="en-US">
                  <a:solidFill>
                    <a:schemeClr val="bg1"/>
                  </a:solidFill>
                  <a:latin typeface="楷体_GB2312" pitchFamily="49" charset="-122"/>
                  <a:ea typeface="楷体_GB2312" pitchFamily="49" charset="-122"/>
                </a:rPr>
                <a:t>物理层</a:t>
              </a:r>
            </a:p>
          </p:txBody>
        </p:sp>
        <p:sp>
          <p:nvSpPr>
            <p:cNvPr id="437408" name="Rectangle 160"/>
            <p:cNvSpPr>
              <a:spLocks noChangeArrowheads="1"/>
            </p:cNvSpPr>
            <p:nvPr/>
          </p:nvSpPr>
          <p:spPr bwMode="auto">
            <a:xfrm>
              <a:off x="3924" y="3295"/>
              <a:ext cx="1225" cy="226"/>
            </a:xfrm>
            <a:prstGeom prst="rect">
              <a:avLst/>
            </a:prstGeom>
            <a:solidFill>
              <a:schemeClr val="folHlink"/>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r>
                <a:rPr lang="zh-CN" altLang="en-US">
                  <a:solidFill>
                    <a:schemeClr val="bg1"/>
                  </a:solidFill>
                  <a:latin typeface="楷体_GB2312" pitchFamily="49" charset="-122"/>
                  <a:ea typeface="楷体_GB2312" pitchFamily="49" charset="-122"/>
                </a:rPr>
                <a:t>数据链路层</a:t>
              </a:r>
            </a:p>
          </p:txBody>
        </p:sp>
        <p:sp>
          <p:nvSpPr>
            <p:cNvPr id="437409" name="Rectangle 161"/>
            <p:cNvSpPr>
              <a:spLocks noChangeArrowheads="1"/>
            </p:cNvSpPr>
            <p:nvPr/>
          </p:nvSpPr>
          <p:spPr bwMode="auto">
            <a:xfrm>
              <a:off x="3924" y="2796"/>
              <a:ext cx="1225" cy="226"/>
            </a:xfrm>
            <a:prstGeom prst="rect">
              <a:avLst/>
            </a:prstGeom>
            <a:solidFill>
              <a:srgbClr val="C5E5FB"/>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5E5FB"/>
              </a:extrusionClr>
            </a:sp3d>
          </p:spPr>
          <p:txBody>
            <a:bodyPr wrap="none" anchor="ctr">
              <a:flatTx/>
            </a:bodyPr>
            <a:lstStyle/>
            <a:p>
              <a:r>
                <a:rPr lang="zh-CN" altLang="en-US">
                  <a:solidFill>
                    <a:schemeClr val="bg1"/>
                  </a:solidFill>
                  <a:latin typeface="楷体_GB2312" pitchFamily="49" charset="-122"/>
                  <a:ea typeface="楷体_GB2312" pitchFamily="49" charset="-122"/>
                </a:rPr>
                <a:t>网络层</a:t>
              </a:r>
            </a:p>
          </p:txBody>
        </p:sp>
        <p:sp>
          <p:nvSpPr>
            <p:cNvPr id="437410" name="Text Box 162"/>
            <p:cNvSpPr txBox="1">
              <a:spLocks noChangeArrowheads="1"/>
            </p:cNvSpPr>
            <p:nvPr/>
          </p:nvSpPr>
          <p:spPr bwMode="auto">
            <a:xfrm>
              <a:off x="3891" y="3921"/>
              <a:ext cx="1979" cy="292"/>
            </a:xfrm>
            <a:prstGeom prst="rect">
              <a:avLst/>
            </a:prstGeom>
            <a:noFill/>
            <a:ln w="9525" algn="ctr">
              <a:noFill/>
              <a:miter lim="800000"/>
              <a:headEnd/>
              <a:tailEnd/>
            </a:ln>
            <a:effectLst/>
          </p:spPr>
          <p:txBody>
            <a:bodyPr wrap="square" anchor="b">
              <a:spAutoFit/>
            </a:bodyPr>
            <a:lstStyle/>
            <a:p>
              <a:pPr>
                <a:spcBef>
                  <a:spcPct val="50000"/>
                </a:spcBef>
              </a:pPr>
              <a:r>
                <a:rPr lang="en-US" altLang="zh-CN" sz="2000" b="1" dirty="0">
                  <a:ea typeface="楷体_GB2312"/>
                </a:rPr>
                <a:t>OSI</a:t>
              </a:r>
              <a:r>
                <a:rPr lang="en-US" altLang="zh-CN" sz="2000" b="1" dirty="0">
                  <a:latin typeface="楷体_GB2312" pitchFamily="49" charset="-122"/>
                  <a:ea typeface="楷体_GB2312"/>
                </a:rPr>
                <a:t> </a:t>
              </a:r>
              <a:r>
                <a:rPr lang="en-US" altLang="zh-CN" sz="2000" b="1" dirty="0">
                  <a:ea typeface="楷体_GB2312"/>
                </a:rPr>
                <a:t>7</a:t>
              </a:r>
              <a:r>
                <a:rPr lang="zh-CN" altLang="en-US" sz="2000" b="1" dirty="0">
                  <a:latin typeface="楷体_GB2312" pitchFamily="49" charset="-122"/>
                  <a:ea typeface="楷体_GB2312"/>
                </a:rPr>
                <a:t>层模型</a:t>
              </a:r>
            </a:p>
          </p:txBody>
        </p:sp>
        <p:sp>
          <p:nvSpPr>
            <p:cNvPr id="437411" name="Rectangle 163"/>
            <p:cNvSpPr>
              <a:spLocks noChangeArrowheads="1"/>
            </p:cNvSpPr>
            <p:nvPr/>
          </p:nvSpPr>
          <p:spPr bwMode="auto">
            <a:xfrm>
              <a:off x="3923" y="1934"/>
              <a:ext cx="1225" cy="226"/>
            </a:xfrm>
            <a:prstGeom prst="rect">
              <a:avLst/>
            </a:prstGeom>
            <a:solidFill>
              <a:srgbClr val="FFCCCC"/>
            </a:solidFill>
            <a:ln w="9525" algn="ctr">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CCCC"/>
              </a:extrusionClr>
            </a:sp3d>
          </p:spPr>
          <p:txBody>
            <a:bodyPr wrap="none" anchor="ctr">
              <a:flatTx/>
            </a:bodyPr>
            <a:lstStyle/>
            <a:p>
              <a:r>
                <a:rPr lang="zh-CN" altLang="en-US">
                  <a:solidFill>
                    <a:schemeClr val="bg1"/>
                  </a:solidFill>
                  <a:latin typeface="楷体_GB2312" pitchFamily="49" charset="-122"/>
                  <a:ea typeface="楷体_GB2312" pitchFamily="49" charset="-122"/>
                </a:rPr>
                <a:t>会话层</a:t>
              </a:r>
            </a:p>
          </p:txBody>
        </p:sp>
        <p:sp>
          <p:nvSpPr>
            <p:cNvPr id="437412" name="Rectangle 164"/>
            <p:cNvSpPr>
              <a:spLocks noChangeArrowheads="1"/>
            </p:cNvSpPr>
            <p:nvPr/>
          </p:nvSpPr>
          <p:spPr bwMode="auto">
            <a:xfrm>
              <a:off x="3923" y="1661"/>
              <a:ext cx="1225" cy="226"/>
            </a:xfrm>
            <a:prstGeom prst="rect">
              <a:avLst/>
            </a:prstGeom>
            <a:solidFill>
              <a:srgbClr val="FF7C80"/>
            </a:solidFill>
            <a:ln w="9525" algn="ctr">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7C80"/>
              </a:extrusionClr>
            </a:sp3d>
          </p:spPr>
          <p:txBody>
            <a:bodyPr wrap="none" anchor="ctr">
              <a:flatTx/>
            </a:bodyPr>
            <a:lstStyle/>
            <a:p>
              <a:r>
                <a:rPr lang="zh-CN" altLang="en-US">
                  <a:solidFill>
                    <a:schemeClr val="bg1"/>
                  </a:solidFill>
                  <a:latin typeface="楷体_GB2312" pitchFamily="49" charset="-122"/>
                  <a:ea typeface="楷体_GB2312" pitchFamily="49" charset="-122"/>
                </a:rPr>
                <a:t>表示层</a:t>
              </a:r>
            </a:p>
          </p:txBody>
        </p:sp>
        <p:sp>
          <p:nvSpPr>
            <p:cNvPr id="437413" name="Rectangle 165"/>
            <p:cNvSpPr>
              <a:spLocks noChangeArrowheads="1"/>
            </p:cNvSpPr>
            <p:nvPr/>
          </p:nvSpPr>
          <p:spPr bwMode="auto">
            <a:xfrm>
              <a:off x="3923" y="1389"/>
              <a:ext cx="1225" cy="226"/>
            </a:xfrm>
            <a:prstGeom prst="rect">
              <a:avLst/>
            </a:prstGeom>
            <a:solidFill>
              <a:srgbClr val="CC99FF"/>
            </a:solidFill>
            <a:ln w="9525" algn="ctr">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99FF"/>
              </a:extrusionClr>
            </a:sp3d>
          </p:spPr>
          <p:txBody>
            <a:bodyPr wrap="none" anchor="ctr">
              <a:flatTx/>
            </a:bodyPr>
            <a:lstStyle/>
            <a:p>
              <a:r>
                <a:rPr lang="zh-CN" altLang="en-US">
                  <a:solidFill>
                    <a:schemeClr val="bg1"/>
                  </a:solidFill>
                  <a:latin typeface="楷体_GB2312" pitchFamily="49" charset="-122"/>
                  <a:ea typeface="楷体_GB2312" pitchFamily="49" charset="-122"/>
                </a:rPr>
                <a:t>应用层</a:t>
              </a:r>
            </a:p>
          </p:txBody>
        </p:sp>
        <p:sp>
          <p:nvSpPr>
            <p:cNvPr id="437414" name="AutoShape 166"/>
            <p:cNvSpPr>
              <a:spLocks/>
            </p:cNvSpPr>
            <p:nvPr/>
          </p:nvSpPr>
          <p:spPr bwMode="auto">
            <a:xfrm>
              <a:off x="3742" y="1434"/>
              <a:ext cx="90" cy="726"/>
            </a:xfrm>
            <a:prstGeom prst="leftBrace">
              <a:avLst>
                <a:gd name="adj1" fmla="val 67222"/>
                <a:gd name="adj2" fmla="val 5744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15" name="Rectangle 167"/>
            <p:cNvSpPr>
              <a:spLocks noChangeArrowheads="1"/>
            </p:cNvSpPr>
            <p:nvPr/>
          </p:nvSpPr>
          <p:spPr bwMode="auto">
            <a:xfrm>
              <a:off x="3924" y="2341"/>
              <a:ext cx="1225" cy="226"/>
            </a:xfrm>
            <a:prstGeom prst="rect">
              <a:avLst/>
            </a:prstGeom>
            <a:solidFill>
              <a:srgbClr val="FFFF00"/>
            </a:solidFill>
            <a:ln w="9525" algn="ctr">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FF00"/>
              </a:extrusionClr>
            </a:sp3d>
          </p:spPr>
          <p:txBody>
            <a:bodyPr wrap="none" anchor="ctr">
              <a:flatTx/>
            </a:bodyPr>
            <a:lstStyle/>
            <a:p>
              <a:r>
                <a:rPr lang="zh-CN" altLang="en-US">
                  <a:solidFill>
                    <a:schemeClr val="bg1"/>
                  </a:solidFill>
                  <a:latin typeface="楷体_GB2312" pitchFamily="49" charset="-122"/>
                  <a:ea typeface="楷体_GB2312" pitchFamily="49" charset="-122"/>
                </a:rPr>
                <a:t>传输层</a:t>
              </a:r>
            </a:p>
          </p:txBody>
        </p:sp>
        <p:sp>
          <p:nvSpPr>
            <p:cNvPr id="437416" name="AutoShape 168"/>
            <p:cNvSpPr>
              <a:spLocks/>
            </p:cNvSpPr>
            <p:nvPr/>
          </p:nvSpPr>
          <p:spPr bwMode="auto">
            <a:xfrm>
              <a:off x="3742" y="2296"/>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17" name="AutoShape 169"/>
            <p:cNvSpPr>
              <a:spLocks/>
            </p:cNvSpPr>
            <p:nvPr/>
          </p:nvSpPr>
          <p:spPr bwMode="auto">
            <a:xfrm>
              <a:off x="3742" y="2750"/>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18" name="Rectangle 170"/>
            <p:cNvSpPr>
              <a:spLocks noChangeArrowheads="1"/>
            </p:cNvSpPr>
            <p:nvPr/>
          </p:nvSpPr>
          <p:spPr bwMode="auto">
            <a:xfrm>
              <a:off x="2109" y="2793"/>
              <a:ext cx="1133" cy="228"/>
            </a:xfrm>
            <a:prstGeom prst="rect">
              <a:avLst/>
            </a:prstGeom>
            <a:solidFill>
              <a:srgbClr val="C5E5FB"/>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5E5FB"/>
              </a:extrusionClr>
            </a:sp3d>
          </p:spPr>
          <p:txBody>
            <a:bodyPr wrap="none" anchor="ctr">
              <a:flatTx/>
            </a:bodyPr>
            <a:lstStyle/>
            <a:p>
              <a:r>
                <a:rPr lang="zh-CN" altLang="en-US">
                  <a:solidFill>
                    <a:schemeClr val="bg1"/>
                  </a:solidFill>
                  <a:latin typeface="楷体_GB2312" pitchFamily="49" charset="-122"/>
                  <a:ea typeface="楷体_GB2312" pitchFamily="49" charset="-122"/>
                </a:rPr>
                <a:t>互联网层</a:t>
              </a:r>
            </a:p>
          </p:txBody>
        </p:sp>
        <p:sp>
          <p:nvSpPr>
            <p:cNvPr id="437419" name="Rectangle 171"/>
            <p:cNvSpPr>
              <a:spLocks noChangeArrowheads="1"/>
            </p:cNvSpPr>
            <p:nvPr/>
          </p:nvSpPr>
          <p:spPr bwMode="auto">
            <a:xfrm>
              <a:off x="2109" y="2341"/>
              <a:ext cx="1133" cy="228"/>
            </a:xfrm>
            <a:prstGeom prst="rect">
              <a:avLst/>
            </a:prstGeom>
            <a:solidFill>
              <a:srgbClr val="FFFF00"/>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FF00"/>
              </a:extrusionClr>
            </a:sp3d>
          </p:spPr>
          <p:txBody>
            <a:bodyPr wrap="none" anchor="ctr">
              <a:flatTx/>
            </a:bodyPr>
            <a:lstStyle/>
            <a:p>
              <a:r>
                <a:rPr lang="zh-CN" altLang="en-US">
                  <a:solidFill>
                    <a:schemeClr val="bg1"/>
                  </a:solidFill>
                  <a:latin typeface="楷体_GB2312" pitchFamily="49" charset="-122"/>
                  <a:ea typeface="楷体_GB2312" pitchFamily="49" charset="-122"/>
                </a:rPr>
                <a:t>传输层</a:t>
              </a:r>
            </a:p>
          </p:txBody>
        </p:sp>
        <p:sp>
          <p:nvSpPr>
            <p:cNvPr id="437420" name="Rectangle 172"/>
            <p:cNvSpPr>
              <a:spLocks noChangeArrowheads="1"/>
            </p:cNvSpPr>
            <p:nvPr/>
          </p:nvSpPr>
          <p:spPr bwMode="auto">
            <a:xfrm>
              <a:off x="2109" y="1888"/>
              <a:ext cx="1133" cy="228"/>
            </a:xfrm>
            <a:prstGeom prst="rect">
              <a:avLst/>
            </a:prstGeom>
            <a:solidFill>
              <a:srgbClr val="FF3300"/>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FF3300"/>
              </a:extrusionClr>
            </a:sp3d>
          </p:spPr>
          <p:txBody>
            <a:bodyPr wrap="none" anchor="ctr">
              <a:flatTx/>
            </a:bodyPr>
            <a:lstStyle/>
            <a:p>
              <a:r>
                <a:rPr lang="zh-CN" altLang="en-US">
                  <a:solidFill>
                    <a:schemeClr val="bg1"/>
                  </a:solidFill>
                  <a:latin typeface="楷体_GB2312" pitchFamily="49" charset="-122"/>
                  <a:ea typeface="楷体_GB2312" pitchFamily="49" charset="-122"/>
                </a:rPr>
                <a:t>应用层</a:t>
              </a:r>
            </a:p>
          </p:txBody>
        </p:sp>
        <p:sp>
          <p:nvSpPr>
            <p:cNvPr id="437421" name="Rectangle 173"/>
            <p:cNvSpPr>
              <a:spLocks noChangeArrowheads="1"/>
            </p:cNvSpPr>
            <p:nvPr/>
          </p:nvSpPr>
          <p:spPr bwMode="auto">
            <a:xfrm>
              <a:off x="2109" y="3610"/>
              <a:ext cx="1133" cy="228"/>
            </a:xfrm>
            <a:prstGeom prst="rect">
              <a:avLst/>
            </a:prstGeom>
            <a:solidFill>
              <a:schemeClr val="accent2"/>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accent2"/>
              </a:extrusionClr>
            </a:sp3d>
          </p:spPr>
          <p:txBody>
            <a:bodyPr wrap="none" anchor="ctr">
              <a:flatTx/>
            </a:bodyPr>
            <a:lstStyle/>
            <a:p>
              <a:r>
                <a:rPr lang="zh-CN" altLang="en-US">
                  <a:solidFill>
                    <a:schemeClr val="bg1"/>
                  </a:solidFill>
                  <a:latin typeface="楷体_GB2312" pitchFamily="49" charset="-122"/>
                  <a:ea typeface="楷体_GB2312" pitchFamily="49" charset="-122"/>
                </a:rPr>
                <a:t>物理层</a:t>
              </a:r>
            </a:p>
          </p:txBody>
        </p:sp>
        <p:sp>
          <p:nvSpPr>
            <p:cNvPr id="437422" name="Rectangle 174"/>
            <p:cNvSpPr>
              <a:spLocks noChangeArrowheads="1"/>
            </p:cNvSpPr>
            <p:nvPr/>
          </p:nvSpPr>
          <p:spPr bwMode="auto">
            <a:xfrm>
              <a:off x="2109" y="3292"/>
              <a:ext cx="1133" cy="228"/>
            </a:xfrm>
            <a:prstGeom prst="rect">
              <a:avLst/>
            </a:prstGeom>
            <a:solidFill>
              <a:schemeClr val="folHlink"/>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r>
                <a:rPr lang="zh-CN" altLang="en-US">
                  <a:solidFill>
                    <a:schemeClr val="bg1"/>
                  </a:solidFill>
                  <a:latin typeface="楷体_GB2312" pitchFamily="49" charset="-122"/>
                  <a:ea typeface="楷体_GB2312" pitchFamily="49" charset="-122"/>
                </a:rPr>
                <a:t>数据链路层</a:t>
              </a:r>
            </a:p>
          </p:txBody>
        </p:sp>
        <p:sp>
          <p:nvSpPr>
            <p:cNvPr id="437423" name="Text Box 175"/>
            <p:cNvSpPr txBox="1">
              <a:spLocks noChangeArrowheads="1"/>
            </p:cNvSpPr>
            <p:nvPr/>
          </p:nvSpPr>
          <p:spPr bwMode="auto">
            <a:xfrm>
              <a:off x="1949" y="3921"/>
              <a:ext cx="1815" cy="292"/>
            </a:xfrm>
            <a:prstGeom prst="rect">
              <a:avLst/>
            </a:prstGeom>
            <a:noFill/>
            <a:ln w="9525" algn="ctr">
              <a:noFill/>
              <a:miter lim="800000"/>
              <a:headEnd/>
              <a:tailEnd/>
            </a:ln>
            <a:effectLst>
              <a:outerShdw dist="40161" dir="1106097" algn="ctr" rotWithShape="0">
                <a:schemeClr val="bg2">
                  <a:alpha val="50000"/>
                </a:schemeClr>
              </a:outerShdw>
            </a:effectLst>
          </p:spPr>
          <p:txBody>
            <a:bodyPr anchor="b">
              <a:spAutoFit/>
            </a:bodyPr>
            <a:lstStyle/>
            <a:p>
              <a:pPr algn="ctr" fontAlgn="base">
                <a:spcBef>
                  <a:spcPct val="50000"/>
                </a:spcBef>
                <a:spcAft>
                  <a:spcPct val="0"/>
                </a:spcAft>
              </a:pPr>
              <a:r>
                <a:rPr lang="en-US" altLang="zh-CN" sz="2000" b="1" dirty="0">
                  <a:latin typeface="Arial" charset="0"/>
                  <a:ea typeface="楷体_GB2312" pitchFamily="49" charset="-122"/>
                </a:rPr>
                <a:t>TCP/IP 5</a:t>
              </a:r>
              <a:r>
                <a:rPr lang="zh-CN" altLang="en-US" sz="2000" b="1" dirty="0">
                  <a:latin typeface="Arial" charset="0"/>
                  <a:ea typeface="楷体_GB2312" pitchFamily="49" charset="-122"/>
                </a:rPr>
                <a:t>层模型</a:t>
              </a:r>
            </a:p>
          </p:txBody>
        </p:sp>
        <p:sp>
          <p:nvSpPr>
            <p:cNvPr id="437424" name="AutoShape 176"/>
            <p:cNvSpPr>
              <a:spLocks/>
            </p:cNvSpPr>
            <p:nvPr/>
          </p:nvSpPr>
          <p:spPr bwMode="auto">
            <a:xfrm>
              <a:off x="1927" y="3383"/>
              <a:ext cx="90" cy="410"/>
            </a:xfrm>
            <a:prstGeom prst="leftBrace">
              <a:avLst>
                <a:gd name="adj1" fmla="val 37963"/>
                <a:gd name="adj2" fmla="val 40579"/>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25" name="AutoShape 177"/>
            <p:cNvSpPr>
              <a:spLocks/>
            </p:cNvSpPr>
            <p:nvPr/>
          </p:nvSpPr>
          <p:spPr bwMode="auto">
            <a:xfrm>
              <a:off x="1927" y="2750"/>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26" name="AutoShape 178"/>
            <p:cNvSpPr>
              <a:spLocks/>
            </p:cNvSpPr>
            <p:nvPr/>
          </p:nvSpPr>
          <p:spPr bwMode="auto">
            <a:xfrm>
              <a:off x="1927" y="1888"/>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27" name="AutoShape 179"/>
            <p:cNvSpPr>
              <a:spLocks/>
            </p:cNvSpPr>
            <p:nvPr/>
          </p:nvSpPr>
          <p:spPr bwMode="auto">
            <a:xfrm>
              <a:off x="1927" y="2296"/>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28" name="Line 180"/>
            <p:cNvSpPr>
              <a:spLocks noChangeShapeType="1"/>
            </p:cNvSpPr>
            <p:nvPr/>
          </p:nvSpPr>
          <p:spPr bwMode="auto">
            <a:xfrm>
              <a:off x="1701" y="3566"/>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29" name="Line 181"/>
            <p:cNvSpPr>
              <a:spLocks noChangeShapeType="1"/>
            </p:cNvSpPr>
            <p:nvPr/>
          </p:nvSpPr>
          <p:spPr bwMode="auto">
            <a:xfrm>
              <a:off x="1701" y="2886"/>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0" name="Line 182"/>
            <p:cNvSpPr>
              <a:spLocks noChangeShapeType="1"/>
            </p:cNvSpPr>
            <p:nvPr/>
          </p:nvSpPr>
          <p:spPr bwMode="auto">
            <a:xfrm>
              <a:off x="1701" y="2432"/>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1" name="Line 183"/>
            <p:cNvSpPr>
              <a:spLocks noChangeShapeType="1"/>
            </p:cNvSpPr>
            <p:nvPr/>
          </p:nvSpPr>
          <p:spPr bwMode="auto">
            <a:xfrm>
              <a:off x="1701" y="2024"/>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2" name="Line 184"/>
            <p:cNvSpPr>
              <a:spLocks noChangeShapeType="1"/>
            </p:cNvSpPr>
            <p:nvPr/>
          </p:nvSpPr>
          <p:spPr bwMode="auto">
            <a:xfrm>
              <a:off x="3379" y="3385"/>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3" name="Line 185"/>
            <p:cNvSpPr>
              <a:spLocks noChangeShapeType="1"/>
            </p:cNvSpPr>
            <p:nvPr/>
          </p:nvSpPr>
          <p:spPr bwMode="auto">
            <a:xfrm>
              <a:off x="3379" y="2795"/>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4" name="Line 186"/>
            <p:cNvSpPr>
              <a:spLocks noChangeShapeType="1"/>
            </p:cNvSpPr>
            <p:nvPr/>
          </p:nvSpPr>
          <p:spPr bwMode="auto">
            <a:xfrm>
              <a:off x="3379" y="2341"/>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5" name="Line 187"/>
            <p:cNvSpPr>
              <a:spLocks noChangeShapeType="1"/>
            </p:cNvSpPr>
            <p:nvPr/>
          </p:nvSpPr>
          <p:spPr bwMode="auto">
            <a:xfrm>
              <a:off x="3379" y="1933"/>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6" name="Line 188"/>
            <p:cNvSpPr>
              <a:spLocks noChangeShapeType="1"/>
            </p:cNvSpPr>
            <p:nvPr/>
          </p:nvSpPr>
          <p:spPr bwMode="auto">
            <a:xfrm>
              <a:off x="3379" y="3702"/>
              <a:ext cx="181" cy="0"/>
            </a:xfrm>
            <a:prstGeom prst="line">
              <a:avLst/>
            </a:prstGeom>
            <a:noFill/>
            <a:ln w="28575">
              <a:solidFill>
                <a:schemeClr val="tx1"/>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437437" name="AutoShape 189"/>
            <p:cNvSpPr>
              <a:spLocks/>
            </p:cNvSpPr>
            <p:nvPr/>
          </p:nvSpPr>
          <p:spPr bwMode="auto">
            <a:xfrm>
              <a:off x="3742" y="3249"/>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sp>
          <p:nvSpPr>
            <p:cNvPr id="437438" name="AutoShape 190"/>
            <p:cNvSpPr>
              <a:spLocks/>
            </p:cNvSpPr>
            <p:nvPr/>
          </p:nvSpPr>
          <p:spPr bwMode="auto">
            <a:xfrm>
              <a:off x="3742" y="3566"/>
              <a:ext cx="91" cy="272"/>
            </a:xfrm>
            <a:prstGeom prst="leftBrace">
              <a:avLst>
                <a:gd name="adj1" fmla="val 24908"/>
                <a:gd name="adj2" fmla="val 50000"/>
              </a:avLst>
            </a:prstGeom>
            <a:noFill/>
            <a:ln w="28575">
              <a:solidFill>
                <a:schemeClr val="tx1"/>
              </a:solidFill>
              <a:round/>
              <a:headEnd/>
              <a:tailEnd/>
            </a:ln>
            <a:effectLst>
              <a:prstShdw prst="shdw17" dist="17961" dir="2700000">
                <a:schemeClr val="bg2"/>
              </a:prstShdw>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1087</Words>
  <Application>Microsoft Office PowerPoint</Application>
  <PresentationFormat>全屏显示(4:3)</PresentationFormat>
  <Paragraphs>210</Paragraphs>
  <Slides>18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1" baseType="lpstr">
      <vt:lpstr>Office 主题</vt:lpstr>
      <vt:lpstr>Visio</vt:lpstr>
      <vt:lpstr>位图图像</vt:lpstr>
      <vt:lpstr>PowerPoint 演示文稿</vt:lpstr>
      <vt:lpstr>什么是协议</vt:lpstr>
      <vt:lpstr>  OSI模型 </vt:lpstr>
      <vt:lpstr>OSI 协议模型</vt:lpstr>
      <vt:lpstr>邮局实例</vt:lpstr>
      <vt:lpstr>邮局实例</vt:lpstr>
      <vt:lpstr>OSI的七层框架2－1</vt:lpstr>
      <vt:lpstr>OSI的七层框架2－2</vt:lpstr>
      <vt:lpstr>TCP/IP协议参考模型</vt:lpstr>
      <vt:lpstr>TCP/IP模型与OSI模型的比较</vt:lpstr>
      <vt:lpstr>TCP/IP 体系中的传输层</vt:lpstr>
      <vt:lpstr>TCP/IP 体系中的传输层协议 </vt:lpstr>
      <vt:lpstr>服务类型</vt:lpstr>
      <vt:lpstr>用三次握手建立 TCP 连接 </vt:lpstr>
      <vt:lpstr>用四次握手结束 TCP 连接 </vt:lpstr>
      <vt:lpstr>端口的概念</vt:lpstr>
      <vt:lpstr>PowerPoint 演示文稿</vt:lpstr>
      <vt:lpstr>PowerPoint 演示文稿</vt:lpstr>
    </vt:vector>
  </TitlesOfParts>
  <Company>ZeLin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田新国</dc:creator>
  <cp:lastModifiedBy>admin</cp:lastModifiedBy>
  <cp:revision>21</cp:revision>
  <dcterms:created xsi:type="dcterms:W3CDTF">2014-03-04T09:18:18Z</dcterms:created>
  <dcterms:modified xsi:type="dcterms:W3CDTF">2015-08-25T02:14:03Z</dcterms:modified>
</cp:coreProperties>
</file>