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32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1" r:id="rId52"/>
    <p:sldId id="331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9" r:id="rId66"/>
    <p:sldId id="325" r:id="rId67"/>
    <p:sldId id="326" r:id="rId68"/>
    <p:sldId id="327" r:id="rId69"/>
    <p:sldId id="330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100" d="100"/>
          <a:sy n="100" d="100"/>
        </p:scale>
        <p:origin x="4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4EF1-09B1-634A-A61D-4A72833DC5E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BB73-D583-4844-A4B9-849DD2ABE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12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2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6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7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7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7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82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6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62B4-CA45-2945-B621-9C842F14BE7C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D87B-A3E8-894C-81BE-7EE868BB8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2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187412" y="1766232"/>
            <a:ext cx="7817176" cy="3325536"/>
            <a:chOff x="2187412" y="1581364"/>
            <a:chExt cx="7817176" cy="3325536"/>
          </a:xfrm>
        </p:grpSpPr>
        <p:sp>
          <p:nvSpPr>
            <p:cNvPr id="4" name="文本框 3"/>
            <p:cNvSpPr txBox="1"/>
            <p:nvPr/>
          </p:nvSpPr>
          <p:spPr>
            <a:xfrm>
              <a:off x="2187412" y="3583461"/>
              <a:ext cx="781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A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simple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yet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powerful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translator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that</a:t>
              </a:r>
            </a:p>
            <a:p>
              <a:pPr algn="ctr"/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converts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Swift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into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C++.</a:t>
              </a:r>
              <a:endParaRPr kumimoji="1" lang="zh-CN" altLang="en-US" sz="4000" dirty="0">
                <a:latin typeface="Myriad Set Pro Thin" charset="0"/>
                <a:ea typeface="Myriad Set Pro Thin" charset="0"/>
                <a:cs typeface="Myriad Set Pro Thin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17019" y="1581364"/>
              <a:ext cx="215796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0" b="1" dirty="0" smtClean="0">
                  <a:solidFill>
                    <a:srgbClr val="FF0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c</a:t>
              </a:r>
              <a:r>
                <a:rPr kumimoji="1" lang="zh-CN" altLang="en-US" sz="1200" b="1" dirty="0" smtClean="0">
                  <a:solidFill>
                    <a:srgbClr val="FF0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 </a:t>
              </a:r>
              <a:r>
                <a:rPr kumimoji="1" lang="en-US" altLang="zh-CN" sz="8000" b="1" dirty="0" smtClean="0">
                  <a:solidFill>
                    <a:srgbClr val="00B05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w</a:t>
              </a:r>
              <a:r>
                <a:rPr kumimoji="1" lang="zh-CN" altLang="en-US" sz="1200" b="1" dirty="0" smtClean="0">
                  <a:solidFill>
                    <a:srgbClr val="FF0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 </a:t>
              </a:r>
              <a:r>
                <a:rPr kumimoji="1" lang="en-US" altLang="zh-CN" sz="8000" b="1" dirty="0" smtClean="0">
                  <a:solidFill>
                    <a:srgbClr val="0070C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f</a:t>
              </a:r>
              <a:r>
                <a:rPr kumimoji="1" lang="zh-CN" altLang="en-US" sz="1200" b="1" dirty="0" smtClean="0">
                  <a:solidFill>
                    <a:srgbClr val="0070C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 </a:t>
              </a:r>
              <a:r>
                <a:rPr kumimoji="1" lang="en-US" altLang="zh-CN" sz="8000" b="1" dirty="0" smtClean="0">
                  <a:solidFill>
                    <a:srgbClr val="FFC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2298" y="423550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input</a:t>
            </a:r>
            <a:r>
              <a:rPr kumimoji="1"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4601" y="5642657"/>
            <a:ext cx="1185261" cy="46166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Swift.g4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331" y="4235505"/>
            <a:ext cx="851259" cy="4616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Lexer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37664" y="3751876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tokens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7874" y="4235505"/>
            <a:ext cx="938206" cy="4616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Myriad Set Pro Text" charset="0"/>
                <a:ea typeface="Myriad Set Pro Text" charset="0"/>
                <a:cs typeface="Myriad Set Pro Text" charset="0"/>
              </a:rPr>
              <a:t>Parser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12" name="直线箭头连接符 11"/>
          <p:cNvCxnSpPr>
            <a:stCxn id="3" idx="3"/>
            <a:endCxn id="6" idx="1"/>
          </p:cNvCxnSpPr>
          <p:nvPr/>
        </p:nvCxnSpPr>
        <p:spPr>
          <a:xfrm>
            <a:off x="1524257" y="4466337"/>
            <a:ext cx="531074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3"/>
            <a:endCxn id="9" idx="2"/>
          </p:cNvCxnSpPr>
          <p:nvPr/>
        </p:nvCxnSpPr>
        <p:spPr>
          <a:xfrm>
            <a:off x="2906590" y="4466338"/>
            <a:ext cx="531074" cy="510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6"/>
            <a:endCxn id="10" idx="1"/>
          </p:cNvCxnSpPr>
          <p:nvPr/>
        </p:nvCxnSpPr>
        <p:spPr>
          <a:xfrm flipV="1">
            <a:off x="4876800" y="4466338"/>
            <a:ext cx="531074" cy="510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2"/>
          </p:cNvCxnSpPr>
          <p:nvPr/>
        </p:nvCxnSpPr>
        <p:spPr>
          <a:xfrm rot="10800000">
            <a:off x="2480961" y="4697170"/>
            <a:ext cx="1083640" cy="11763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0" idx="2"/>
          </p:cNvCxnSpPr>
          <p:nvPr/>
        </p:nvCxnSpPr>
        <p:spPr>
          <a:xfrm flipV="1">
            <a:off x="4749862" y="4697170"/>
            <a:ext cx="1127115" cy="11763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790207" y="3746768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AST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5" name="直线箭头连接符 24"/>
          <p:cNvCxnSpPr>
            <a:stCxn id="10" idx="3"/>
            <a:endCxn id="24" idx="2"/>
          </p:cNvCxnSpPr>
          <p:nvPr/>
        </p:nvCxnSpPr>
        <p:spPr>
          <a:xfrm flipV="1">
            <a:off x="6346080" y="4466336"/>
            <a:ext cx="444127" cy="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673470" y="4050837"/>
            <a:ext cx="1441805" cy="83099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Code</a:t>
            </a:r>
            <a:endParaRPr kumimoji="1" lang="en-US" altLang="zh-CN" sz="2400" dirty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Generator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9" name="直线箭头连接符 28"/>
          <p:cNvCxnSpPr>
            <a:stCxn id="24" idx="6"/>
            <a:endCxn id="28" idx="1"/>
          </p:cNvCxnSpPr>
          <p:nvPr/>
        </p:nvCxnSpPr>
        <p:spPr>
          <a:xfrm>
            <a:off x="8229343" y="4466336"/>
            <a:ext cx="44412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559402" y="4235504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output</a:t>
            </a:r>
            <a:r>
              <a:rPr kumimoji="1"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33" name="直线箭头连接符 32"/>
          <p:cNvCxnSpPr>
            <a:stCxn id="28" idx="3"/>
            <a:endCxn id="32" idx="1"/>
          </p:cNvCxnSpPr>
          <p:nvPr/>
        </p:nvCxnSpPr>
        <p:spPr>
          <a:xfrm>
            <a:off x="10115275" y="4466336"/>
            <a:ext cx="444127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676139" y="1850879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Symbol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Table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49823" y="5642657"/>
            <a:ext cx="2089098" cy="46166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CwftVisitor.java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38" name="直线箭头连接符 37"/>
          <p:cNvCxnSpPr>
            <a:stCxn id="37" idx="0"/>
            <a:endCxn id="28" idx="2"/>
          </p:cNvCxnSpPr>
          <p:nvPr/>
        </p:nvCxnSpPr>
        <p:spPr>
          <a:xfrm flipV="1">
            <a:off x="9394372" y="4881834"/>
            <a:ext cx="1" cy="76082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8" idx="0"/>
            <a:endCxn id="36" idx="4"/>
          </p:cNvCxnSpPr>
          <p:nvPr/>
        </p:nvCxnSpPr>
        <p:spPr>
          <a:xfrm flipV="1">
            <a:off x="9394373" y="3290015"/>
            <a:ext cx="1334" cy="760822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70132" y="1850879"/>
            <a:ext cx="5481985" cy="46853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68143" y="5951492"/>
            <a:ext cx="2005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smtClean="0">
                <a:solidFill>
                  <a:srgbClr val="FF0000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Translation</a:t>
            </a:r>
            <a:endParaRPr lang="zh-CN" altLang="en-US" sz="3200" dirty="0">
              <a:solidFill>
                <a:srgbClr val="FF0000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8865" y="1156269"/>
            <a:ext cx="389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Architecture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9033" y="1156269"/>
            <a:ext cx="3833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Recognition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298071" y="3521790"/>
            <a:ext cx="5595859" cy="1015663"/>
            <a:chOff x="3046331" y="3521790"/>
            <a:chExt cx="5595859" cy="1015663"/>
          </a:xfrm>
        </p:grpSpPr>
        <p:sp>
          <p:nvSpPr>
            <p:cNvPr id="5" name="文本框 4"/>
            <p:cNvSpPr txBox="1"/>
            <p:nvPr/>
          </p:nvSpPr>
          <p:spPr>
            <a:xfrm>
              <a:off x="3046331" y="3521790"/>
              <a:ext cx="16791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dirty="0" err="1" smtClean="0">
                  <a:latin typeface="Myriad Set Pro Text" charset="0"/>
                  <a:ea typeface="Myriad Set Pro Text" charset="0"/>
                  <a:cs typeface="Myriad Set Pro Text" charset="0"/>
                </a:rPr>
                <a:t>lexer</a:t>
              </a:r>
              <a:endParaRPr kumimoji="1" lang="zh-CN" altLang="en-US" sz="6000" dirty="0">
                <a:latin typeface="Myriad Set Pro Text" charset="0"/>
                <a:ea typeface="Myriad Set Pro Text" charset="0"/>
                <a:cs typeface="Myriad Set Pro Text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2699" y="3521790"/>
              <a:ext cx="21194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dirty="0" smtClean="0">
                  <a:latin typeface="Myriad Set Pro Text" charset="0"/>
                  <a:ea typeface="Myriad Set Pro Text" charset="0"/>
                  <a:cs typeface="Myriad Set Pro Text" charset="0"/>
                </a:rPr>
                <a:t>parser</a:t>
              </a:r>
              <a:endParaRPr kumimoji="1" lang="zh-CN" altLang="en-US" sz="6000" dirty="0">
                <a:latin typeface="Myriad Set Pro Text" charset="0"/>
                <a:ea typeface="Myriad Set Pro Text" charset="0"/>
                <a:cs typeface="Myriad Set Pro Tex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00323" y="2477178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1E9421"/>
                </a:solidFill>
                <a:effectLst/>
                <a:latin typeface="Menlo" charset="0"/>
              </a:rPr>
              <a:t>// a comment</a:t>
            </a:r>
            <a:endParaRPr lang="en-US" altLang="zh-CN" sz="2400" dirty="0">
              <a:solidFill>
                <a:srgbClr val="1E9421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0323" y="2984842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inout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class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enum</a:t>
            </a:r>
            <a:endParaRPr lang="en-US" altLang="zh-CN" sz="2400" dirty="0">
              <a:solidFill>
                <a:srgbClr val="C4227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0323" y="3528539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-&gt; + - ... +=</a:t>
            </a:r>
            <a:endParaRPr lang="mr-IN" altLang="zh-CN" sz="24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0323" y="4069921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, . : [] () {}</a:t>
            </a:r>
            <a:endParaRPr lang="mr-IN" altLang="zh-CN" sz="24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0323" y="4566506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435FF"/>
                </a:solidFill>
                <a:effectLst/>
                <a:latin typeface="Menlo" charset="0"/>
              </a:rPr>
              <a:t>123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0435FF"/>
                </a:solidFill>
                <a:effectLst/>
                <a:latin typeface="Menlo" charset="0"/>
              </a:rPr>
              <a:t>12.34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true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C81B13"/>
                </a:solidFill>
                <a:effectLst/>
                <a:latin typeface="Menlo" charset="0"/>
              </a:rPr>
              <a:t>"hello"</a:t>
            </a:r>
            <a:endParaRPr lang="en-US" altLang="zh-CN" sz="2400" dirty="0">
              <a:solidFill>
                <a:srgbClr val="0435FF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0323" y="5085491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effectLst/>
                <a:latin typeface="Menlo" charset="0"/>
              </a:rPr>
              <a:t>abc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effectLst/>
                <a:latin typeface="Menlo" charset="0"/>
              </a:rPr>
              <a:t>a_b_c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_</a:t>
            </a:r>
            <a:endParaRPr lang="en-US" altLang="zh-CN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1677" y="1156269"/>
            <a:ext cx="1608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lexer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6889" y="2477178"/>
            <a:ext cx="471822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comment</a:t>
            </a:r>
          </a:p>
          <a:p>
            <a:pPr algn="ctr"/>
            <a:endParaRPr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key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word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operator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separator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literal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identifier</a:t>
            </a:r>
          </a:p>
          <a:p>
            <a:pPr algn="ctr"/>
            <a:endParaRPr lang="en-US" altLang="zh-CN" sz="1050" dirty="0" smtClean="0">
              <a:solidFill>
                <a:schemeClr val="bg1">
                  <a:lumMod val="75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white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space</a:t>
            </a:r>
            <a:endParaRPr lang="en-US" altLang="zh-CN" sz="2400" dirty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0323" y="5567404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 \r\n\t</a:t>
            </a:r>
            <a:endParaRPr lang="sk-SK" altLang="zh-CN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449" y="1156269"/>
            <a:ext cx="2851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Our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>
                <a:latin typeface="Myriad Set Pro Thin" charset="0"/>
                <a:ea typeface="Myriad Set Pro Thin" charset="0"/>
                <a:cs typeface="Myriad Set Pro Thin" charset="0"/>
              </a:rPr>
              <a:t>G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oal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5310" y="2700911"/>
            <a:ext cx="3229232" cy="2862322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mr-IN" altLang="zh-CN" dirty="0" err="1" smtClean="0">
                <a:solidFill>
                  <a:srgbClr val="3E1E81"/>
                </a:solidFill>
                <a:effectLst/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altLang="zh-CN" dirty="0" err="1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Hello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, </a:t>
            </a:r>
            <a:r>
              <a:rPr lang="mr-IN" altLang="zh-CN" dirty="0" err="1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World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!"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)</a:t>
            </a:r>
            <a:endParaRPr lang="mr-IN" altLang="zh-CN" dirty="0" smtClean="0">
              <a:solidFill>
                <a:srgbClr val="C81B13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dirty="0" err="1" smtClean="0">
                <a:solidFill>
                  <a:srgbClr val="C42275"/>
                </a:solidFill>
                <a:effectLst/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{</a:t>
            </a:r>
            <a:endParaRPr lang="mr-IN" altLang="zh-CN" dirty="0" smtClean="0">
              <a:solidFill>
                <a:srgbClr val="C42275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mr-IN" altLang="zh-CN" dirty="0" err="1" smtClean="0">
                <a:solidFill>
                  <a:srgbClr val="C42275"/>
                </a:solidFill>
                <a:effectLst/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: </a:t>
            </a:r>
            <a:r>
              <a:rPr lang="mr-IN" altLang="zh-CN" dirty="0" err="1" smtClean="0">
                <a:solidFill>
                  <a:srgbClr val="703DAA"/>
                </a:solidFill>
                <a:effectLst/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dirty="0" smtClean="0">
                <a:solidFill>
                  <a:srgbClr val="0435FF"/>
                </a:solidFill>
                <a:effectLst/>
                <a:latin typeface="Menlo" charset="0"/>
                <a:ea typeface="Menlo" charset="0"/>
                <a:cs typeface="Menlo" charset="0"/>
              </a:rPr>
              <a:t>1</a:t>
            </a:r>
            <a:endParaRPr lang="mr-IN" altLang="zh-CN" dirty="0" smtClean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mr-IN" altLang="zh-CN" dirty="0" err="1" smtClean="0">
                <a:solidFill>
                  <a:srgbClr val="C42275"/>
                </a:solidFill>
                <a:effectLst/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altLang="zh-CN" dirty="0" err="1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Aha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!"</a:t>
            </a:r>
          </a:p>
          <a:p>
            <a:r>
              <a:rPr lang="mr-IN" altLang="zh-CN" dirty="0" err="1" smtClean="0">
                <a:solidFill>
                  <a:srgbClr val="C42275"/>
                </a:solidFill>
                <a:effectLst/>
                <a:latin typeface="Menlo" charset="0"/>
                <a:ea typeface="Menlo" charset="0"/>
                <a:cs typeface="Menlo" charset="0"/>
              </a:rPr>
              <a:t>for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err="1" smtClean="0">
                <a:solidFill>
                  <a:srgbClr val="C42275"/>
                </a:solidFill>
                <a:effectLst/>
                <a:latin typeface="Menlo" charset="0"/>
                <a:ea typeface="Menlo" charset="0"/>
                <a:cs typeface="Menlo" charset="0"/>
              </a:rPr>
              <a:t>in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smtClean="0">
                <a:solidFill>
                  <a:srgbClr val="0435FF"/>
                </a:solidFill>
                <a:effectLst/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...</a:t>
            </a:r>
            <a:r>
              <a:rPr lang="mr-IN" altLang="zh-CN" dirty="0" smtClean="0">
                <a:solidFill>
                  <a:srgbClr val="0435FF"/>
                </a:solidFill>
                <a:effectLst/>
                <a:latin typeface="Menlo" charset="0"/>
                <a:ea typeface="Menlo" charset="0"/>
                <a:cs typeface="Menlo" charset="0"/>
              </a:rPr>
              <a:t>10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mr-IN" altLang="zh-CN" dirty="0" err="1" smtClean="0">
                <a:solidFill>
                  <a:srgbClr val="539AA4"/>
                </a:solidFill>
                <a:effectLst/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smtClean="0">
                <a:solidFill>
                  <a:srgbClr val="3E1E81"/>
                </a:solidFill>
                <a:effectLst/>
                <a:latin typeface="Menlo" charset="0"/>
                <a:ea typeface="Menlo" charset="0"/>
                <a:cs typeface="Menlo" charset="0"/>
              </a:rPr>
              <a:t>+=</a:t>
            </a:r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altLang="zh-CN" dirty="0" err="1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yo</a:t>
            </a:r>
            <a:r>
              <a:rPr lang="mr-IN" altLang="zh-CN" dirty="0" smtClean="0">
                <a:solidFill>
                  <a:srgbClr val="C81B13"/>
                </a:solidFill>
                <a:effectLst/>
                <a:latin typeface="Menlo" charset="0"/>
                <a:ea typeface="Menlo" charset="0"/>
                <a:cs typeface="Menlo" charset="0"/>
              </a:rPr>
              <a:t>"</a:t>
            </a:r>
            <a:endParaRPr lang="mr-IN" altLang="zh-CN" dirty="0" smtClean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dirty="0" smtClean="0">
                <a:solidFill>
                  <a:srgbClr val="000000"/>
                </a:solidFill>
                <a:effectLst/>
                <a:latin typeface="Menlo" charset="0"/>
                <a:ea typeface="Menlo" charset="0"/>
                <a:cs typeface="Menlo" charset="0"/>
              </a:rPr>
              <a:t>}</a:t>
            </a:r>
            <a:endParaRPr lang="en-US" altLang="zh-CN" dirty="0" smtClean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r>
              <a:rPr lang="en-US" altLang="zh-CN" dirty="0" smtClean="0">
                <a:effectLst/>
                <a:latin typeface="Menlo" charset="0"/>
                <a:ea typeface="Menlo" charset="0"/>
                <a:cs typeface="Menlo" charset="0"/>
              </a:rPr>
              <a:t>...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96000" y="3870462"/>
            <a:ext cx="3226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Convert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a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>
                <a:latin typeface="Myriad Set Pro Text" charset="0"/>
                <a:ea typeface="Myriad Set Pro Text" charset="0"/>
                <a:cs typeface="Myriad Set Pro Text" charset="0"/>
              </a:rPr>
              <a:t>S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wift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...</a:t>
            </a:r>
            <a:endParaRPr kumimoji="1" lang="zh-CN" altLang="en-US" sz="28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2" name="矩形 1"/>
          <p:cNvSpPr/>
          <p:nvPr/>
        </p:nvSpPr>
        <p:spPr>
          <a:xfrm>
            <a:off x="4936131" y="2918167"/>
            <a:ext cx="23197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effectLst/>
                <a:latin typeface="Myriad Set Pro Medium" charset="0"/>
                <a:ea typeface="Myriad Set Pro Medium" charset="0"/>
                <a:cs typeface="Myriad Set Pro Medium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8165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5" name="矩形 4"/>
          <p:cNvSpPr/>
          <p:nvPr/>
        </p:nvSpPr>
        <p:spPr>
          <a:xfrm>
            <a:off x="3801483" y="4008303"/>
            <a:ext cx="4589032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expression</a:t>
            </a: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declaration</a:t>
            </a: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loop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branch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control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transfer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</p:txBody>
      </p:sp>
      <p:sp>
        <p:nvSpPr>
          <p:cNvPr id="6" name="矩形 5"/>
          <p:cNvSpPr/>
          <p:nvPr/>
        </p:nvSpPr>
        <p:spPr>
          <a:xfrm>
            <a:off x="4936131" y="2918167"/>
            <a:ext cx="23197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effectLst/>
                <a:latin typeface="Myriad Set Pro Medium" charset="0"/>
                <a:ea typeface="Myriad Set Pro Medium" charset="0"/>
                <a:cs typeface="Myriad Set Pro Medium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6606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6" name="矩形 5"/>
          <p:cNvSpPr/>
          <p:nvPr/>
        </p:nvSpPr>
        <p:spPr>
          <a:xfrm>
            <a:off x="4816643" y="2435567"/>
            <a:ext cx="25587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expression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5" name="矩形 4"/>
          <p:cNvSpPr/>
          <p:nvPr/>
        </p:nvSpPr>
        <p:spPr>
          <a:xfrm>
            <a:off x="2323065" y="3999905"/>
            <a:ext cx="8056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prefix-expression</a:t>
            </a:r>
            <a:r>
              <a:rPr lang="zh-CN" altLang="en-US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binary-</a:t>
            </a:r>
            <a:r>
              <a:rPr lang="en-US" altLang="zh-CN" sz="4000" dirty="0" err="1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expression</a:t>
            </a:r>
            <a:r>
              <a:rPr lang="en-US" altLang="zh-CN" sz="4000" i="1" baseline="-25000" dirty="0" err="1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opt</a:t>
            </a:r>
            <a:endParaRPr lang="en-US" altLang="zh-CN" sz="4000" i="1" dirty="0" smtClean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6643" y="2435567"/>
            <a:ext cx="25587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expression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5" name="矩形 4"/>
          <p:cNvSpPr/>
          <p:nvPr/>
        </p:nvSpPr>
        <p:spPr>
          <a:xfrm>
            <a:off x="2522938" y="3974505"/>
            <a:ext cx="71461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binary-operator</a:t>
            </a:r>
            <a:r>
              <a:rPr lang="zh-CN" altLang="en-US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prefix-expression</a:t>
            </a:r>
          </a:p>
          <a:p>
            <a:pPr algn="r"/>
            <a:r>
              <a:rPr lang="en-US" altLang="zh-CN" sz="4000" b="1" dirty="0" smtClean="0">
                <a:latin typeface="Myriad Set Pro Text" charset="0"/>
                <a:ea typeface="Myriad Set Pro Text" charset="0"/>
                <a:cs typeface="Myriad Set Pro Text" charset="0"/>
              </a:rPr>
              <a:t>=</a:t>
            </a:r>
            <a:r>
              <a:rPr lang="zh-CN" altLang="en-US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prefix-expression</a:t>
            </a:r>
          </a:p>
          <a:p>
            <a:pPr algn="r"/>
            <a:r>
              <a:rPr lang="en-US" altLang="zh-CN" sz="4000" b="1" dirty="0" smtClean="0">
                <a:latin typeface="Myriad Set Pro Text" charset="0"/>
                <a:ea typeface="Myriad Set Pro Text" charset="0"/>
                <a:cs typeface="Myriad Set Pro Text" charset="0"/>
              </a:rPr>
              <a:t>?</a:t>
            </a:r>
            <a:r>
              <a:rPr lang="zh-CN" altLang="en-US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expression</a:t>
            </a:r>
            <a:r>
              <a:rPr lang="zh-CN" altLang="en-US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b="1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lang="zh-CN" altLang="en-US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prefix-expression</a:t>
            </a:r>
            <a:endParaRPr lang="en-US" altLang="zh-CN" sz="4000" b="1" dirty="0" smtClean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4922" y="2435567"/>
            <a:ext cx="41421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expression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binary-expression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6" name="矩形 5"/>
          <p:cNvSpPr/>
          <p:nvPr/>
        </p:nvSpPr>
        <p:spPr>
          <a:xfrm>
            <a:off x="4757621" y="2435567"/>
            <a:ext cx="267675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declaration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221" y="3776420"/>
            <a:ext cx="278755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constant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</a:p>
          <a:p>
            <a:pPr algn="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variable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</a:p>
          <a:p>
            <a:pPr algn="r"/>
            <a:r>
              <a:rPr lang="en-US" altLang="zh-CN" sz="2400" dirty="0" err="1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typealias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</a:p>
          <a:p>
            <a:pPr algn="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function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</a:p>
          <a:p>
            <a:pPr algn="r"/>
            <a:r>
              <a:rPr lang="en-US" altLang="zh-CN" sz="2400" dirty="0" err="1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enum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</a:p>
          <a:p>
            <a:pPr algn="r"/>
            <a:r>
              <a:rPr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struct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</a:p>
          <a:p>
            <a:pPr algn="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class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-declaration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6" name="矩形 5"/>
          <p:cNvSpPr/>
          <p:nvPr/>
        </p:nvSpPr>
        <p:spPr>
          <a:xfrm>
            <a:off x="4301600" y="2435567"/>
            <a:ext cx="35888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loop-statement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4167" y="3979620"/>
            <a:ext cx="507921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for-in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-statement</a:t>
            </a:r>
          </a:p>
          <a:p>
            <a:pPr algn="r"/>
            <a:r>
              <a:rPr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while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-statement</a:t>
            </a:r>
          </a:p>
          <a:p>
            <a:pPr algn="r"/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repeat-while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-statement</a:t>
            </a:r>
          </a:p>
        </p:txBody>
      </p:sp>
    </p:spTree>
    <p:extLst>
      <p:ext uri="{BB962C8B-B14F-4D97-AF65-F5344CB8AC3E}">
        <p14:creationId xmlns:p14="http://schemas.microsoft.com/office/powerpoint/2010/main" val="1754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6" name="矩形 5"/>
          <p:cNvSpPr/>
          <p:nvPr/>
        </p:nvSpPr>
        <p:spPr>
          <a:xfrm>
            <a:off x="4031623" y="2435567"/>
            <a:ext cx="412875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branch-statement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5031" y="3979620"/>
            <a:ext cx="37983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0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if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effectLst/>
                <a:latin typeface="Myriad Set Pro Text" charset="0"/>
                <a:ea typeface="Myriad Set Pro Text" charset="0"/>
                <a:cs typeface="Myriad Set Pro Text" charset="0"/>
              </a:rPr>
              <a:t>-statement</a:t>
            </a:r>
          </a:p>
          <a:p>
            <a:pPr algn="r"/>
            <a:r>
              <a:rPr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switch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-statement</a:t>
            </a:r>
          </a:p>
        </p:txBody>
      </p:sp>
    </p:spTree>
    <p:extLst>
      <p:ext uri="{BB962C8B-B14F-4D97-AF65-F5344CB8AC3E}">
        <p14:creationId xmlns:p14="http://schemas.microsoft.com/office/powerpoint/2010/main" val="2991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7933" y="1156269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parser</a:t>
            </a:r>
          </a:p>
        </p:txBody>
      </p:sp>
      <p:sp>
        <p:nvSpPr>
          <p:cNvPr id="6" name="矩形 5"/>
          <p:cNvSpPr/>
          <p:nvPr/>
        </p:nvSpPr>
        <p:spPr>
          <a:xfrm>
            <a:off x="3075339" y="2435567"/>
            <a:ext cx="60413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statement</a:t>
            </a:r>
          </a:p>
          <a:p>
            <a:pPr algn="ctr"/>
            <a:r>
              <a:rPr lang="en-US" altLang="zh-CN" sz="4000" b="1" dirty="0" smtClean="0">
                <a:latin typeface="Myriad Set Pro" charset="0"/>
                <a:ea typeface="Myriad Set Pro" charset="0"/>
                <a:cs typeface="Myriad Set Pro" charset="0"/>
              </a:rPr>
              <a:t>control-transfer-statement</a:t>
            </a:r>
            <a:endParaRPr lang="en-US" altLang="zh-CN" sz="4000" b="1" dirty="0" smtClean="0">
              <a:effectLst/>
              <a:latin typeface="Myriad Set Pro" charset="0"/>
              <a:ea typeface="Myriad Set Pro" charset="0"/>
              <a:cs typeface="Myriad Set Pr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59219" y="3776420"/>
            <a:ext cx="387356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effectLst/>
                <a:latin typeface="Myriad Set Pro Semibold" charset="0"/>
                <a:ea typeface="Myriad Set Pro Semibold" charset="0"/>
                <a:cs typeface="Myriad Set Pro Semibold" charset="0"/>
              </a:rPr>
              <a:t>break</a:t>
            </a:r>
          </a:p>
          <a:p>
            <a:pPr algn="ctr"/>
            <a:r>
              <a:rPr lang="en-US" altLang="zh-CN" sz="4000" b="1" dirty="0" smtClean="0">
                <a:latin typeface="Myriad Set Pro Semibold" charset="0"/>
                <a:ea typeface="Myriad Set Pro Semibold" charset="0"/>
                <a:cs typeface="Myriad Set Pro Semibold" charset="0"/>
              </a:rPr>
              <a:t>continue</a:t>
            </a:r>
          </a:p>
          <a:p>
            <a:pPr algn="ctr"/>
            <a:r>
              <a:rPr lang="en-US" altLang="zh-CN" sz="4000" b="1" dirty="0" err="1" smtClean="0">
                <a:latin typeface="Myriad Set Pro Semibold" charset="0"/>
                <a:ea typeface="Myriad Set Pro Semibold" charset="0"/>
                <a:cs typeface="Myriad Set Pro Semibold" charset="0"/>
              </a:rPr>
              <a:t>fallthrough</a:t>
            </a:r>
            <a:endParaRPr lang="en-US" altLang="zh-CN" sz="4000" b="1" dirty="0" smtClean="0">
              <a:latin typeface="Myriad Set Pro Semibold" charset="0"/>
              <a:ea typeface="Myriad Set Pro Semibold" charset="0"/>
              <a:cs typeface="Myriad Set Pro Semibold" charset="0"/>
            </a:endParaRPr>
          </a:p>
          <a:p>
            <a:pPr algn="ctr"/>
            <a:r>
              <a:rPr lang="en-US" altLang="zh-CN" sz="4000" b="1" dirty="0" smtClean="0">
                <a:latin typeface="Myriad Set Pro Semibold" charset="0"/>
                <a:ea typeface="Myriad Set Pro Semibold" charset="0"/>
                <a:cs typeface="Myriad Set Pro Semibold" charset="0"/>
              </a:rPr>
              <a:t>return</a:t>
            </a:r>
            <a:r>
              <a:rPr lang="zh-CN" altLang="en-US" sz="4000" b="1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1858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0149" y="1156269"/>
            <a:ext cx="3171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Reference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09" y="2576032"/>
            <a:ext cx="2840781" cy="3545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7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449" y="1156269"/>
            <a:ext cx="2851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Our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>
                <a:latin typeface="Myriad Set Pro Thin" charset="0"/>
                <a:ea typeface="Myriad Set Pro Thin" charset="0"/>
                <a:cs typeface="Myriad Set Pro Thin" charset="0"/>
              </a:rPr>
              <a:t>G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oal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1832" y="2562411"/>
            <a:ext cx="5046133" cy="313932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s-IS" altLang="zh-CN" dirty="0" smtClean="0">
                <a:solidFill>
                  <a:srgbClr val="C42275"/>
                </a:solidFill>
                <a:effectLst/>
                <a:latin typeface="Menlo" charset="0"/>
              </a:rPr>
              <a:t>class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 A {</a:t>
            </a:r>
            <a:endParaRPr lang="is-IS" altLang="zh-CN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is-IS" altLang="zh-CN" dirty="0" smtClean="0">
                <a:solidFill>
                  <a:srgbClr val="C42275"/>
                </a:solidFill>
                <a:effectLst/>
                <a:latin typeface="Menlo" charset="0"/>
              </a:rPr>
              <a:t>int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 a = </a:t>
            </a:r>
            <a:r>
              <a:rPr lang="is-IS" altLang="zh-CN" dirty="0" smtClean="0">
                <a:solidFill>
                  <a:srgbClr val="0435FF"/>
                </a:solidFill>
                <a:effectLst/>
                <a:latin typeface="Menlo" charset="0"/>
              </a:rPr>
              <a:t>1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;</a:t>
            </a: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};</a:t>
            </a:r>
          </a:p>
          <a:p>
            <a:r>
              <a:rPr lang="is-IS" altLang="zh-CN" dirty="0" smtClean="0">
                <a:solidFill>
                  <a:srgbClr val="C42275"/>
                </a:solidFill>
                <a:effectLst/>
                <a:latin typeface="Menlo" charset="0"/>
              </a:rPr>
              <a:t>int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 main() {</a:t>
            </a: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is-IS" altLang="zh-CN" dirty="0" smtClean="0">
                <a:solidFill>
                  <a:srgbClr val="3E1E81"/>
                </a:solidFill>
                <a:effectLst/>
                <a:latin typeface="Menlo" charset="0"/>
              </a:rPr>
              <a:t>print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is-IS" altLang="zh-CN" dirty="0" smtClean="0">
                <a:solidFill>
                  <a:srgbClr val="C81B13"/>
                </a:solidFill>
                <a:effectLst/>
                <a:latin typeface="Menlo" charset="0"/>
              </a:rPr>
              <a:t>"Hello, World!"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);</a:t>
            </a:r>
            <a:endParaRPr lang="is-IS" altLang="zh-CN" dirty="0" smtClean="0">
              <a:solidFill>
                <a:srgbClr val="C81B13"/>
              </a:solidFill>
              <a:effectLst/>
              <a:latin typeface="Menlo" charset="0"/>
            </a:endParaRP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is-IS" altLang="zh-CN" dirty="0" smtClean="0">
                <a:solidFill>
                  <a:srgbClr val="703DAA"/>
                </a:solidFill>
                <a:effectLst/>
                <a:latin typeface="Menlo" charset="0"/>
              </a:rPr>
              <a:t>string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 b = </a:t>
            </a:r>
            <a:r>
              <a:rPr lang="is-IS" altLang="zh-CN" dirty="0" smtClean="0">
                <a:solidFill>
                  <a:srgbClr val="C81B13"/>
                </a:solidFill>
                <a:effectLst/>
                <a:latin typeface="Menlo" charset="0"/>
              </a:rPr>
              <a:t>"Aha!"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;</a:t>
            </a: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is-IS" altLang="zh-CN" dirty="0" smtClean="0">
                <a:solidFill>
                  <a:srgbClr val="C42275"/>
                </a:solidFill>
                <a:effectLst/>
                <a:latin typeface="Menlo" charset="0"/>
              </a:rPr>
              <a:t>for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 (</a:t>
            </a:r>
            <a:r>
              <a:rPr lang="is-IS" altLang="zh-CN" dirty="0" smtClean="0">
                <a:solidFill>
                  <a:srgbClr val="C42275"/>
                </a:solidFill>
                <a:effectLst/>
                <a:latin typeface="Menlo" charset="0"/>
              </a:rPr>
              <a:t>int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 i = </a:t>
            </a:r>
            <a:r>
              <a:rPr lang="is-IS" altLang="zh-CN" dirty="0" smtClean="0">
                <a:solidFill>
                  <a:srgbClr val="0435FF"/>
                </a:solidFill>
                <a:effectLst/>
                <a:latin typeface="Menlo" charset="0"/>
              </a:rPr>
              <a:t>0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; i &lt;= </a:t>
            </a:r>
            <a:r>
              <a:rPr lang="is-IS" altLang="zh-CN" dirty="0" smtClean="0">
                <a:solidFill>
                  <a:srgbClr val="0435FF"/>
                </a:solidFill>
                <a:effectLst/>
                <a:latin typeface="Menlo" charset="0"/>
              </a:rPr>
              <a:t>10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; ++i) {</a:t>
            </a: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        b += </a:t>
            </a:r>
            <a:r>
              <a:rPr lang="is-IS" altLang="zh-CN" dirty="0" smtClean="0">
                <a:solidFill>
                  <a:srgbClr val="C81B13"/>
                </a:solidFill>
                <a:effectLst/>
                <a:latin typeface="Menlo" charset="0"/>
              </a:rPr>
              <a:t>"yo"</a:t>
            </a:r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;</a:t>
            </a:r>
          </a:p>
          <a:p>
            <a:r>
              <a:rPr lang="is-IS" altLang="zh-CN" dirty="0" smtClean="0">
                <a:solidFill>
                  <a:srgbClr val="000000"/>
                </a:solidFill>
                <a:effectLst/>
                <a:latin typeface="Menlo" charset="0"/>
              </a:rPr>
              <a:t>    }</a:t>
            </a:r>
          </a:p>
          <a:p>
            <a:r>
              <a:rPr lang="en-US" altLang="zh-CN" dirty="0" smtClean="0">
                <a:effectLst/>
                <a:latin typeface="Menlo" charset="0"/>
                <a:ea typeface="Menlo" charset="0"/>
                <a:cs typeface="Menlo" charset="0"/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9114" y="3439573"/>
            <a:ext cx="5065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...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into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an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equivalent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cpp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that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can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be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compiled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and</a:t>
            </a:r>
            <a:r>
              <a:rPr kumimoji="1" lang="zh-CN" altLang="en-US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run</a:t>
            </a:r>
          </a:p>
          <a:p>
            <a:pPr algn="ctr"/>
            <a:r>
              <a:rPr kumimoji="1" lang="en-US" altLang="zh-CN" sz="2800" dirty="0" smtClean="0">
                <a:latin typeface="Myriad Set Pro Text" charset="0"/>
                <a:ea typeface="Myriad Set Pro Text" charset="0"/>
                <a:cs typeface="Myriad Set Pro Text" charset="0"/>
              </a:rPr>
              <a:t>instantly</a:t>
            </a:r>
            <a:endParaRPr kumimoji="1" lang="zh-CN" altLang="en-US" sz="28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9106670" y="4123215"/>
            <a:ext cx="2691276" cy="13208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3381" y="1156269"/>
            <a:ext cx="34452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latin typeface="Myriad Set Pro Thin" charset="0"/>
                <a:ea typeface="Myriad Set Pro Thin" charset="0"/>
                <a:cs typeface="Myriad Set Pro Thin" charset="0"/>
              </a:rPr>
              <a:t>T</a:t>
            </a:r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ranslation</a:t>
            </a:r>
            <a:endParaRPr kumimoji="1" lang="en-US" altLang="zh-CN" sz="6000" dirty="0" smtClean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993" y="4573520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AST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0656" y="4874021"/>
            <a:ext cx="1291449" cy="78483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105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visitor</a:t>
            </a:r>
          </a:p>
          <a:p>
            <a:pPr algn="ctr"/>
            <a:endParaRPr kumimoji="1" lang="zh-CN" altLang="en-US" sz="105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8" name="直线箭头连接符 7"/>
          <p:cNvCxnSpPr>
            <a:stCxn id="5" idx="6"/>
            <a:endCxn id="7" idx="1"/>
          </p:cNvCxnSpPr>
          <p:nvPr/>
        </p:nvCxnSpPr>
        <p:spPr>
          <a:xfrm flipV="1">
            <a:off x="1890129" y="5266436"/>
            <a:ext cx="1710527" cy="266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392916" y="3492500"/>
            <a:ext cx="1143248" cy="69458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Symbol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Table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I</a:t>
            </a:r>
            <a:endParaRPr kumimoji="1" lang="zh-CN" altLang="en-US" sz="16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1" name="直线箭头连接符 20"/>
          <p:cNvCxnSpPr>
            <a:stCxn id="7" idx="0"/>
            <a:endCxn id="12" idx="4"/>
          </p:cNvCxnSpPr>
          <p:nvPr/>
        </p:nvCxnSpPr>
        <p:spPr>
          <a:xfrm flipH="1" flipV="1">
            <a:off x="2964540" y="4187084"/>
            <a:ext cx="1281841" cy="68693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0"/>
            <a:endCxn id="35" idx="4"/>
          </p:cNvCxnSpPr>
          <p:nvPr/>
        </p:nvCxnSpPr>
        <p:spPr>
          <a:xfrm flipH="1" flipV="1">
            <a:off x="4245851" y="4187084"/>
            <a:ext cx="530" cy="68693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7" idx="0"/>
            <a:endCxn id="36" idx="4"/>
          </p:cNvCxnSpPr>
          <p:nvPr/>
        </p:nvCxnSpPr>
        <p:spPr>
          <a:xfrm flipV="1">
            <a:off x="4246381" y="4187084"/>
            <a:ext cx="1280781" cy="68693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674227" y="3492500"/>
            <a:ext cx="1143248" cy="69458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Symbol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Table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II</a:t>
            </a:r>
            <a:endParaRPr kumimoji="1" lang="zh-CN" altLang="en-US" sz="16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55538" y="3492500"/>
            <a:ext cx="1143248" cy="69458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Symbol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Table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III</a:t>
            </a:r>
            <a:endParaRPr kumimoji="1" lang="zh-CN" altLang="en-US" sz="16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98786" y="4138926"/>
            <a:ext cx="2273012" cy="934451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declaration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code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98786" y="5459494"/>
            <a:ext cx="2273012" cy="93445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main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code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47" name="直线箭头连接符 46"/>
          <p:cNvCxnSpPr>
            <a:stCxn id="7" idx="3"/>
            <a:endCxn id="44" idx="2"/>
          </p:cNvCxnSpPr>
          <p:nvPr/>
        </p:nvCxnSpPr>
        <p:spPr>
          <a:xfrm flipV="1">
            <a:off x="4892105" y="4606152"/>
            <a:ext cx="1206681" cy="6602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7" idx="3"/>
            <a:endCxn id="45" idx="2"/>
          </p:cNvCxnSpPr>
          <p:nvPr/>
        </p:nvCxnSpPr>
        <p:spPr>
          <a:xfrm>
            <a:off x="4892105" y="5266436"/>
            <a:ext cx="1206681" cy="6602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4" idx="6"/>
            <a:endCxn id="58" idx="1"/>
          </p:cNvCxnSpPr>
          <p:nvPr/>
        </p:nvCxnSpPr>
        <p:spPr>
          <a:xfrm>
            <a:off x="8371798" y="4606152"/>
            <a:ext cx="734872" cy="1774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183224" y="4138926"/>
            <a:ext cx="2538168" cy="2308324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Menlo" charset="0"/>
                <a:ea typeface="Menlo" charset="0"/>
                <a:cs typeface="Menlo" charset="0"/>
              </a:rPr>
              <a:t>#include</a:t>
            </a:r>
            <a:r>
              <a:rPr lang="zh-CN" alt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1600" dirty="0" smtClean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altLang="zh-CN" sz="1600" dirty="0" err="1" smtClean="0">
                <a:latin typeface="Menlo" charset="0"/>
                <a:ea typeface="Menlo" charset="0"/>
                <a:cs typeface="Menlo" charset="0"/>
              </a:rPr>
              <a:t>helper.h</a:t>
            </a:r>
            <a:r>
              <a:rPr lang="en-US" altLang="zh-CN" sz="1600" dirty="0" smtClean="0">
                <a:latin typeface="Menlo" charset="0"/>
                <a:ea typeface="Menlo" charset="0"/>
                <a:cs typeface="Menlo" charset="0"/>
              </a:rPr>
              <a:t>"</a:t>
            </a:r>
            <a:endParaRPr lang="en-US" altLang="zh-CN" sz="1600" dirty="0" smtClean="0">
              <a:effectLst/>
              <a:latin typeface="Menlo" charset="0"/>
              <a:ea typeface="Menlo" charset="0"/>
              <a:cs typeface="Menlo" charset="0"/>
            </a:endParaRPr>
          </a:p>
          <a:p>
            <a:r>
              <a:rPr lang="is-IS" altLang="zh-CN" sz="1600" dirty="0" smtClean="0">
                <a:solidFill>
                  <a:srgbClr val="C42275"/>
                </a:solidFill>
                <a:effectLst/>
                <a:latin typeface="Menlo" charset="0"/>
              </a:rPr>
              <a:t>class</a:t>
            </a:r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 A {</a:t>
            </a:r>
            <a:endParaRPr lang="is-IS" altLang="zh-CN" sz="1600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altLang="zh-CN" sz="1600" dirty="0" smtClean="0">
                <a:solidFill>
                  <a:srgbClr val="C42275"/>
                </a:solidFill>
                <a:effectLst/>
                <a:latin typeface="Menlo" charset="0"/>
              </a:rPr>
              <a:t>...</a:t>
            </a:r>
            <a:endParaRPr lang="is-IS" altLang="zh-CN" sz="16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};</a:t>
            </a: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Menlo" charset="0"/>
              </a:rPr>
              <a:t>int</a:t>
            </a:r>
            <a:r>
              <a:rPr lang="zh-CN" alt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" charset="0"/>
              </a:rPr>
              <a:t>a</a:t>
            </a:r>
            <a:r>
              <a:rPr lang="zh-CN" alt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" charset="0"/>
              </a:rPr>
              <a:t>...</a:t>
            </a:r>
            <a:endParaRPr lang="is-IS" altLang="zh-CN" sz="16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altLang="zh-CN" sz="1600" dirty="0" smtClean="0">
                <a:solidFill>
                  <a:srgbClr val="C42275"/>
                </a:solidFill>
                <a:effectLst/>
                <a:latin typeface="Menlo" charset="0"/>
              </a:rPr>
              <a:t>int</a:t>
            </a:r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 main() {</a:t>
            </a:r>
          </a:p>
          <a:p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is-IS" altLang="zh-CN" sz="1600" dirty="0" smtClean="0">
                <a:solidFill>
                  <a:srgbClr val="3E1E81"/>
                </a:solidFill>
                <a:effectLst/>
                <a:latin typeface="Menlo" charset="0"/>
              </a:rPr>
              <a:t>print</a:t>
            </a:r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is-IS" altLang="zh-CN" sz="1600" dirty="0" smtClean="0">
                <a:solidFill>
                  <a:srgbClr val="C81B13"/>
                </a:solidFill>
                <a:effectLst/>
                <a:latin typeface="Menlo" charset="0"/>
              </a:rPr>
              <a:t>”</a:t>
            </a:r>
            <a:r>
              <a:rPr lang="en-US" altLang="zh-CN" sz="1600" dirty="0" smtClean="0">
                <a:solidFill>
                  <a:srgbClr val="C81B13"/>
                </a:solidFill>
                <a:effectLst/>
                <a:latin typeface="Menlo" charset="0"/>
              </a:rPr>
              <a:t>Hi</a:t>
            </a:r>
            <a:r>
              <a:rPr lang="is-IS" altLang="zh-CN" sz="1600" dirty="0" smtClean="0">
                <a:solidFill>
                  <a:srgbClr val="C81B13"/>
                </a:solidFill>
                <a:effectLst/>
                <a:latin typeface="Menlo" charset="0"/>
              </a:rPr>
              <a:t>!"</a:t>
            </a:r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);</a:t>
            </a:r>
            <a:endParaRPr lang="is-IS" altLang="zh-CN" sz="1600" dirty="0" smtClean="0">
              <a:solidFill>
                <a:srgbClr val="C81B13"/>
              </a:solidFill>
              <a:effectLst/>
              <a:latin typeface="Menlo" charset="0"/>
            </a:endParaRPr>
          </a:p>
          <a:p>
            <a:r>
              <a:rPr lang="is-IS" altLang="zh-CN" sz="1600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altLang="zh-CN" sz="1600" dirty="0" smtClean="0">
                <a:solidFill>
                  <a:srgbClr val="703DAA"/>
                </a:solidFill>
                <a:effectLst/>
                <a:latin typeface="Menlo" charset="0"/>
              </a:rPr>
              <a:t>...</a:t>
            </a:r>
            <a:endParaRPr lang="is-IS" altLang="zh-CN" sz="16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}</a:t>
            </a:r>
            <a:endParaRPr lang="en-US" altLang="zh-CN" sz="1600" dirty="0" smtClean="0"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106670" y="5444015"/>
            <a:ext cx="2691276" cy="1018946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箭头连接符 60"/>
          <p:cNvCxnSpPr>
            <a:stCxn id="45" idx="6"/>
            <a:endCxn id="60" idx="1"/>
          </p:cNvCxnSpPr>
          <p:nvPr/>
        </p:nvCxnSpPr>
        <p:spPr>
          <a:xfrm>
            <a:off x="8371798" y="5926720"/>
            <a:ext cx="734872" cy="267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328424" y="2480540"/>
            <a:ext cx="6371076" cy="3982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78738" y="2480540"/>
            <a:ext cx="11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Int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int</a:t>
            </a:r>
            <a:endParaRPr kumimoji="1" lang="en-US" altLang="zh-CN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Bool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bool</a:t>
            </a:r>
          </a:p>
          <a:p>
            <a:pPr algn="ctr"/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A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A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937169" y="2480540"/>
            <a:ext cx="880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yriad Set Pro Text" charset="0"/>
                <a:ea typeface="Myriad Set Pro Text" charset="0"/>
                <a:cs typeface="Myriad Set Pro Text" charset="0"/>
              </a:rPr>
              <a:t>a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int</a:t>
            </a:r>
            <a:endParaRPr kumimoji="1" lang="en-US" altLang="zh-CN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r>
              <a:rPr kumimoji="1" lang="en-US" altLang="zh-CN" dirty="0">
                <a:latin typeface="Myriad Set Pro Text" charset="0"/>
                <a:ea typeface="Myriad Set Pro Text" charset="0"/>
                <a:cs typeface="Myriad Set Pro Text" charset="0"/>
              </a:rPr>
              <a:t>b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bool</a:t>
            </a:r>
          </a:p>
          <a:p>
            <a:r>
              <a:rPr kumimoji="1" lang="en-US" altLang="zh-CN" dirty="0">
                <a:latin typeface="Myriad Set Pro Text" charset="0"/>
                <a:ea typeface="Myriad Set Pro Text" charset="0"/>
                <a:cs typeface="Myriad Set Pro Text" charset="0"/>
              </a:rPr>
              <a:t>c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A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061643" y="2614905"/>
            <a:ext cx="207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count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  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size()</a:t>
            </a:r>
          </a:p>
          <a:p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append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smtClean="0">
                <a:latin typeface="Myriad Set Pro Text" charset="0"/>
                <a:ea typeface="Myriad Set Pro Text" charset="0"/>
                <a:cs typeface="Myriad Set Pro Text" charset="0"/>
              </a:rPr>
              <a:t>:</a:t>
            </a:r>
            <a:r>
              <a:rPr kumimoji="1" lang="zh-CN" altLang="en-US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push_back</a:t>
            </a:r>
            <a:endParaRPr kumimoji="1" lang="en-US" altLang="zh-CN" dirty="0" smtClean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7135" y="1156269"/>
            <a:ext cx="435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Visitor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solidFill>
                  <a:schemeClr val="bg1">
                    <a:lumMod val="65000"/>
                  </a:schemeClr>
                </a:solidFill>
                <a:latin typeface="Myriad Set Pro Thin" charset="0"/>
                <a:ea typeface="Myriad Set Pro Thin" charset="0"/>
                <a:cs typeface="Myriad Set Pro Thin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971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0839" y="1149178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smtClean="0">
                <a:latin typeface="Menlo" charset="0"/>
                <a:ea typeface="Menlo" charset="0"/>
                <a:cs typeface="Menlo" charset="0"/>
              </a:rPr>
              <a:t>visitor</a:t>
            </a:r>
            <a:endParaRPr kumimoji="1" lang="zh-CN" altLang="en-US" sz="4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8284" y="3315731"/>
            <a:ext cx="10084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Menlo" charset="0"/>
                <a:ea typeface="Menlo" charset="0"/>
                <a:cs typeface="Menlo" charset="0"/>
              </a:rPr>
              <a:t>you</a:t>
            </a:r>
            <a:r>
              <a:rPr kumimoji="1" lang="zh-CN" altLang="en-US" sz="4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dirty="0" smtClean="0">
                <a:latin typeface="Menlo" charset="0"/>
                <a:ea typeface="Menlo" charset="0"/>
                <a:cs typeface="Menlo" charset="0"/>
              </a:rPr>
              <a:t>travel</a:t>
            </a:r>
            <a:r>
              <a:rPr kumimoji="1" lang="zh-CN" altLang="en-US" sz="4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dirty="0" smtClean="0">
                <a:latin typeface="Menlo" charset="0"/>
                <a:ea typeface="Menlo" charset="0"/>
                <a:cs typeface="Menlo" charset="0"/>
              </a:rPr>
              <a:t>the</a:t>
            </a:r>
            <a:r>
              <a:rPr kumimoji="1" lang="zh-CN" altLang="en-US" sz="4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dirty="0" smtClean="0">
                <a:latin typeface="Menlo" charset="0"/>
                <a:ea typeface="Menlo" charset="0"/>
                <a:cs typeface="Menlo" charset="0"/>
              </a:rPr>
              <a:t>tree</a:t>
            </a:r>
            <a:r>
              <a:rPr kumimoji="1" lang="zh-CN" altLang="en-US" sz="4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on</a:t>
            </a:r>
            <a:r>
              <a:rPr kumimoji="1" lang="zh-CN" altLang="en-US" sz="40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your</a:t>
            </a:r>
            <a:r>
              <a:rPr kumimoji="1" lang="zh-CN" altLang="en-US" sz="40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own,</a:t>
            </a:r>
          </a:p>
          <a:p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decide</a:t>
            </a:r>
            <a:r>
              <a:rPr kumimoji="1" lang="zh-CN" altLang="en-US" sz="40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the</a:t>
            </a:r>
            <a:r>
              <a:rPr kumimoji="1" lang="zh-CN" altLang="en-US" sz="40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order,</a:t>
            </a:r>
            <a:r>
              <a:rPr kumimoji="1" lang="zh-CN" altLang="en-US" sz="40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dirty="0" smtClean="0">
                <a:latin typeface="Menlo" charset="0"/>
                <a:ea typeface="Menlo" charset="0"/>
                <a:cs typeface="Menlo" charset="0"/>
              </a:rPr>
              <a:t>or</a:t>
            </a:r>
            <a:r>
              <a:rPr kumimoji="1" lang="zh-CN" altLang="en-US" sz="4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dirty="0" smtClean="0">
                <a:latin typeface="Menlo" charset="0"/>
                <a:ea typeface="Menlo" charset="0"/>
                <a:cs typeface="Menlo" charset="0"/>
              </a:rPr>
              <a:t>even</a:t>
            </a:r>
            <a:r>
              <a:rPr kumimoji="1" lang="zh-CN" altLang="en-US" sz="40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4000" b="1" dirty="0" smtClean="0">
                <a:latin typeface="Menlo" charset="0"/>
                <a:ea typeface="Menlo" charset="0"/>
                <a:cs typeface="Menlo" charset="0"/>
              </a:rPr>
              <a:t>stop</a:t>
            </a:r>
            <a:r>
              <a:rPr kumimoji="1" lang="zh-CN" altLang="en-US" sz="4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kumimoji="1" lang="zh-CN" altLang="en-US" sz="4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69708" y="1878227"/>
            <a:ext cx="1791729" cy="1791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Menlo" charset="0"/>
                <a:ea typeface="Menlo" charset="0"/>
                <a:cs typeface="Menlo" charset="0"/>
              </a:rPr>
              <a:t>pattern</a:t>
            </a:r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467864" y="543697"/>
            <a:ext cx="395416" cy="118624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/>
          <p:cNvSpPr/>
          <p:nvPr/>
        </p:nvSpPr>
        <p:spPr>
          <a:xfrm rot="2322864">
            <a:off x="4335122" y="3798054"/>
            <a:ext cx="458323" cy="148830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 rot="19493376">
            <a:off x="6475600" y="3814637"/>
            <a:ext cx="458323" cy="148830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467864" y="3965663"/>
            <a:ext cx="395416" cy="130051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63333" y="5299342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2738" y="5561881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9271" y="5354352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笑脸 12"/>
          <p:cNvSpPr/>
          <p:nvPr/>
        </p:nvSpPr>
        <p:spPr>
          <a:xfrm>
            <a:off x="5276494" y="0"/>
            <a:ext cx="745067" cy="745067"/>
          </a:xfrm>
          <a:prstGeom prst="smileyFace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72400" y="37181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YOU</a:t>
            </a:r>
            <a:endParaRPr kumimoji="1" lang="zh-CN" altLang="en-US" sz="4000" b="1" dirty="0">
              <a:solidFill>
                <a:schemeClr val="accent6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下箭头 14"/>
          <p:cNvSpPr/>
          <p:nvPr/>
        </p:nvSpPr>
        <p:spPr>
          <a:xfrm rot="5400000">
            <a:off x="6660599" y="-202001"/>
            <a:ext cx="472763" cy="118624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4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69708" y="1878227"/>
            <a:ext cx="1791729" cy="1791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Menlo" charset="0"/>
                <a:ea typeface="Menlo" charset="0"/>
                <a:cs typeface="Menlo" charset="0"/>
              </a:rPr>
              <a:t>pattern</a:t>
            </a:r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467864" y="543697"/>
            <a:ext cx="395416" cy="118624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/>
          <p:cNvSpPr/>
          <p:nvPr/>
        </p:nvSpPr>
        <p:spPr>
          <a:xfrm rot="2322864">
            <a:off x="4335122" y="3798054"/>
            <a:ext cx="458323" cy="148830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 rot="19493376">
            <a:off x="6475600" y="3814637"/>
            <a:ext cx="458323" cy="148830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467864" y="3965663"/>
            <a:ext cx="395416" cy="130051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63333" y="5299342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2738" y="5561881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9271" y="5354352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笑脸 12"/>
          <p:cNvSpPr/>
          <p:nvPr/>
        </p:nvSpPr>
        <p:spPr>
          <a:xfrm>
            <a:off x="5293038" y="1653119"/>
            <a:ext cx="745067" cy="745067"/>
          </a:xfrm>
          <a:prstGeom prst="smileyFace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7317568" y="1336722"/>
            <a:ext cx="458323" cy="148830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2022" y="1653119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 smtClean="0">
                <a:latin typeface="Menlo" charset="0"/>
                <a:ea typeface="Menlo" charset="0"/>
                <a:cs typeface="Menlo" charset="0"/>
              </a:rPr>
              <a:t>visitPattern</a:t>
            </a:r>
            <a:endParaRPr kumimoji="1" lang="zh-CN" altLang="en-US" sz="36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任意形状 1"/>
          <p:cNvSpPr/>
          <p:nvPr/>
        </p:nvSpPr>
        <p:spPr>
          <a:xfrm>
            <a:off x="5665571" y="457200"/>
            <a:ext cx="55147" cy="1272746"/>
          </a:xfrm>
          <a:custGeom>
            <a:avLst/>
            <a:gdLst>
              <a:gd name="connsiteX0" fmla="*/ 0 w 118534"/>
              <a:gd name="connsiteY0" fmla="*/ 0 h 1134533"/>
              <a:gd name="connsiteX1" fmla="*/ 16934 w 118534"/>
              <a:gd name="connsiteY1" fmla="*/ 169333 h 1134533"/>
              <a:gd name="connsiteX2" fmla="*/ 50800 w 118534"/>
              <a:gd name="connsiteY2" fmla="*/ 304800 h 1134533"/>
              <a:gd name="connsiteX3" fmla="*/ 67734 w 118534"/>
              <a:gd name="connsiteY3" fmla="*/ 372533 h 1134533"/>
              <a:gd name="connsiteX4" fmla="*/ 84667 w 118534"/>
              <a:gd name="connsiteY4" fmla="*/ 474133 h 1134533"/>
              <a:gd name="connsiteX5" fmla="*/ 118534 w 118534"/>
              <a:gd name="connsiteY5" fmla="*/ 592667 h 1134533"/>
              <a:gd name="connsiteX6" fmla="*/ 101600 w 118534"/>
              <a:gd name="connsiteY6" fmla="*/ 897467 h 1134533"/>
              <a:gd name="connsiteX7" fmla="*/ 84667 w 118534"/>
              <a:gd name="connsiteY7" fmla="*/ 1134533 h 113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534" h="1134533">
                <a:moveTo>
                  <a:pt x="0" y="0"/>
                </a:moveTo>
                <a:cubicBezTo>
                  <a:pt x="5645" y="56444"/>
                  <a:pt x="7608" y="113379"/>
                  <a:pt x="16934" y="169333"/>
                </a:cubicBezTo>
                <a:cubicBezTo>
                  <a:pt x="24586" y="215245"/>
                  <a:pt x="39511" y="259644"/>
                  <a:pt x="50800" y="304800"/>
                </a:cubicBezTo>
                <a:cubicBezTo>
                  <a:pt x="56444" y="327378"/>
                  <a:pt x="63908" y="349577"/>
                  <a:pt x="67734" y="372533"/>
                </a:cubicBezTo>
                <a:cubicBezTo>
                  <a:pt x="73378" y="406400"/>
                  <a:pt x="77934" y="440466"/>
                  <a:pt x="84667" y="474133"/>
                </a:cubicBezTo>
                <a:cubicBezTo>
                  <a:pt x="95299" y="527296"/>
                  <a:pt x="102393" y="544245"/>
                  <a:pt x="118534" y="592667"/>
                </a:cubicBezTo>
                <a:cubicBezTo>
                  <a:pt x="112889" y="694267"/>
                  <a:pt x="109715" y="796034"/>
                  <a:pt x="101600" y="897467"/>
                </a:cubicBezTo>
                <a:cubicBezTo>
                  <a:pt x="79079" y="1178972"/>
                  <a:pt x="84667" y="853475"/>
                  <a:pt x="84667" y="1134533"/>
                </a:cubicBezTo>
              </a:path>
            </a:pathLst>
          </a:custGeom>
          <a:noFill/>
          <a:ln w="889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3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69708" y="1878227"/>
            <a:ext cx="1791729" cy="1791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Menlo" charset="0"/>
                <a:ea typeface="Menlo" charset="0"/>
                <a:cs typeface="Menlo" charset="0"/>
              </a:rPr>
              <a:t>pattern</a:t>
            </a:r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467864" y="543697"/>
            <a:ext cx="395416" cy="118624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/>
          <p:cNvSpPr/>
          <p:nvPr/>
        </p:nvSpPr>
        <p:spPr>
          <a:xfrm rot="2322864">
            <a:off x="4335122" y="3798054"/>
            <a:ext cx="458323" cy="148830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 rot="19493376">
            <a:off x="6475600" y="3814637"/>
            <a:ext cx="458323" cy="148830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467864" y="3965663"/>
            <a:ext cx="395416" cy="130051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63333" y="5299342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2738" y="5561881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9271" y="5354352"/>
            <a:ext cx="1105668" cy="110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笑脸 12"/>
          <p:cNvSpPr/>
          <p:nvPr/>
        </p:nvSpPr>
        <p:spPr>
          <a:xfrm>
            <a:off x="5293038" y="1653119"/>
            <a:ext cx="745067" cy="745067"/>
          </a:xfrm>
          <a:prstGeom prst="smileyFace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7317568" y="1336722"/>
            <a:ext cx="458323" cy="148830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2022" y="1653119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 smtClean="0">
                <a:latin typeface="Menlo" charset="0"/>
                <a:ea typeface="Menlo" charset="0"/>
                <a:cs typeface="Menlo" charset="0"/>
              </a:rPr>
              <a:t>visitPattern</a:t>
            </a:r>
            <a:endParaRPr kumimoji="1" lang="zh-CN" altLang="en-US" sz="36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任意形状 1"/>
          <p:cNvSpPr/>
          <p:nvPr/>
        </p:nvSpPr>
        <p:spPr>
          <a:xfrm>
            <a:off x="5665571" y="457200"/>
            <a:ext cx="55147" cy="1272746"/>
          </a:xfrm>
          <a:custGeom>
            <a:avLst/>
            <a:gdLst>
              <a:gd name="connsiteX0" fmla="*/ 0 w 118534"/>
              <a:gd name="connsiteY0" fmla="*/ 0 h 1134533"/>
              <a:gd name="connsiteX1" fmla="*/ 16934 w 118534"/>
              <a:gd name="connsiteY1" fmla="*/ 169333 h 1134533"/>
              <a:gd name="connsiteX2" fmla="*/ 50800 w 118534"/>
              <a:gd name="connsiteY2" fmla="*/ 304800 h 1134533"/>
              <a:gd name="connsiteX3" fmla="*/ 67734 w 118534"/>
              <a:gd name="connsiteY3" fmla="*/ 372533 h 1134533"/>
              <a:gd name="connsiteX4" fmla="*/ 84667 w 118534"/>
              <a:gd name="connsiteY4" fmla="*/ 474133 h 1134533"/>
              <a:gd name="connsiteX5" fmla="*/ 118534 w 118534"/>
              <a:gd name="connsiteY5" fmla="*/ 592667 h 1134533"/>
              <a:gd name="connsiteX6" fmla="*/ 101600 w 118534"/>
              <a:gd name="connsiteY6" fmla="*/ 897467 h 1134533"/>
              <a:gd name="connsiteX7" fmla="*/ 84667 w 118534"/>
              <a:gd name="connsiteY7" fmla="*/ 1134533 h 113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534" h="1134533">
                <a:moveTo>
                  <a:pt x="0" y="0"/>
                </a:moveTo>
                <a:cubicBezTo>
                  <a:pt x="5645" y="56444"/>
                  <a:pt x="7608" y="113379"/>
                  <a:pt x="16934" y="169333"/>
                </a:cubicBezTo>
                <a:cubicBezTo>
                  <a:pt x="24586" y="215245"/>
                  <a:pt x="39511" y="259644"/>
                  <a:pt x="50800" y="304800"/>
                </a:cubicBezTo>
                <a:cubicBezTo>
                  <a:pt x="56444" y="327378"/>
                  <a:pt x="63908" y="349577"/>
                  <a:pt x="67734" y="372533"/>
                </a:cubicBezTo>
                <a:cubicBezTo>
                  <a:pt x="73378" y="406400"/>
                  <a:pt x="77934" y="440466"/>
                  <a:pt x="84667" y="474133"/>
                </a:cubicBezTo>
                <a:cubicBezTo>
                  <a:pt x="95299" y="527296"/>
                  <a:pt x="102393" y="544245"/>
                  <a:pt x="118534" y="592667"/>
                </a:cubicBezTo>
                <a:cubicBezTo>
                  <a:pt x="112889" y="694267"/>
                  <a:pt x="109715" y="796034"/>
                  <a:pt x="101600" y="897467"/>
                </a:cubicBezTo>
                <a:cubicBezTo>
                  <a:pt x="79079" y="1178972"/>
                  <a:pt x="84667" y="853475"/>
                  <a:pt x="84667" y="1134533"/>
                </a:cubicBezTo>
              </a:path>
            </a:pathLst>
          </a:custGeom>
          <a:noFill/>
          <a:ln w="889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93247" y="3640161"/>
            <a:ext cx="647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kumimoji="1" lang="zh-CN" altLang="en-US" sz="6000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0472" y="4200789"/>
            <a:ext cx="647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kumimoji="1" lang="zh-CN" altLang="en-US" sz="6000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9349" y="3708004"/>
            <a:ext cx="647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kumimoji="1" lang="zh-CN" altLang="en-US" sz="6000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箭头 13"/>
          <p:cNvSpPr/>
          <p:nvPr/>
        </p:nvSpPr>
        <p:spPr>
          <a:xfrm rot="16200000">
            <a:off x="514990" y="1232132"/>
            <a:ext cx="458323" cy="148830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09489" y="1653117"/>
            <a:ext cx="54537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 smtClean="0">
                <a:latin typeface="Menlo" charset="0"/>
                <a:ea typeface="Menlo" charset="0"/>
                <a:cs typeface="Menlo" charset="0"/>
              </a:rPr>
              <a:t>visitPattern</a:t>
            </a:r>
            <a:r>
              <a:rPr kumimoji="1" lang="zh-CN" altLang="en-US" sz="36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b="1" dirty="0" smtClean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endParaRPr kumimoji="1" lang="en-US" altLang="zh-CN" sz="3600" b="1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//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do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err="1" smtClean="0">
                <a:latin typeface="Menlo" charset="0"/>
                <a:ea typeface="Menlo" charset="0"/>
                <a:cs typeface="Menlo" charset="0"/>
              </a:rPr>
              <a:t>sth</a:t>
            </a:r>
            <a:endParaRPr kumimoji="1" lang="en-US" altLang="zh-CN" sz="36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//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err="1" smtClean="0">
                <a:latin typeface="Menlo" charset="0"/>
                <a:ea typeface="Menlo" charset="0"/>
                <a:cs typeface="Menlo" charset="0"/>
              </a:rPr>
              <a:t>sth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more</a:t>
            </a:r>
            <a:endParaRPr kumimoji="1" lang="en-US" altLang="zh-CN" sz="3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//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still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not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done</a:t>
            </a:r>
          </a:p>
          <a:p>
            <a:endParaRPr kumimoji="1" lang="en-US" altLang="zh-CN" sz="3600" b="1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kumimoji="1" lang="zh-CN" altLang="en-US" sz="36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err="1" smtClean="0">
                <a:latin typeface="Menlo" charset="0"/>
                <a:ea typeface="Menlo" charset="0"/>
                <a:cs typeface="Menlo" charset="0"/>
              </a:rPr>
              <a:t>val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sz="3600" b="1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sz="3600" b="1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8261" y="1156269"/>
            <a:ext cx="2215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Details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7578" y="1156269"/>
            <a:ext cx="1816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literal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9178" y="3135977"/>
            <a:ext cx="243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altLang="zh-CN" sz="4000" dirty="0" smtClean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123</a:t>
            </a:r>
            <a:endParaRPr lang="mr-IN" altLang="zh-CN" sz="4000" dirty="0">
              <a:solidFill>
                <a:srgbClr val="0435FF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lang="mr-IN" altLang="zh-CN" sz="40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12.3</a:t>
            </a:r>
          </a:p>
          <a:p>
            <a:pPr algn="ctr"/>
            <a:r>
              <a:rPr lang="mr-IN" altLang="zh-CN" sz="40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true</a:t>
            </a:r>
            <a:endParaRPr lang="mr-IN" altLang="zh-CN" sz="4000" dirty="0">
              <a:solidFill>
                <a:srgbClr val="C42275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lang="mr-IN" altLang="zh-CN" sz="40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"123"</a:t>
            </a:r>
            <a:endParaRPr lang="mr-IN" altLang="zh-CN" sz="4000" dirty="0">
              <a:solidFill>
                <a:srgbClr val="C81B13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04422" y="3135976"/>
            <a:ext cx="243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altLang="zh-CN" sz="4000" dirty="0" smtClean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123</a:t>
            </a:r>
            <a:endParaRPr lang="mr-IN" altLang="zh-CN" sz="4000" dirty="0">
              <a:solidFill>
                <a:srgbClr val="0435FF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lang="mr-IN" altLang="zh-CN" sz="40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12.3</a:t>
            </a:r>
          </a:p>
          <a:p>
            <a:pPr algn="ctr"/>
            <a:r>
              <a:rPr lang="mr-IN" altLang="zh-CN" sz="40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true</a:t>
            </a:r>
            <a:endParaRPr lang="mr-IN" altLang="zh-CN" sz="4000" dirty="0">
              <a:solidFill>
                <a:srgbClr val="C42275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lang="mr-IN" altLang="zh-CN" sz="40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"123"</a:t>
            </a:r>
            <a:endParaRPr lang="mr-IN" altLang="zh-CN" sz="4000" dirty="0">
              <a:solidFill>
                <a:srgbClr val="C81B13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81863" y="1156269"/>
            <a:ext cx="2828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typealias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85946" y="4059307"/>
            <a:ext cx="544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rgbClr val="C42275"/>
                </a:solidFill>
                <a:latin typeface="Menlo" charset="0"/>
              </a:rPr>
              <a:t>typealias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en-US" altLang="zh-CN" sz="4000" dirty="0" err="1">
                <a:solidFill>
                  <a:srgbClr val="703DAA"/>
                </a:solidFill>
                <a:latin typeface="Menlo" charset="0"/>
              </a:rPr>
              <a:t>Int</a:t>
            </a:r>
            <a:endParaRPr lang="en-US" altLang="zh-CN" sz="4000" dirty="0">
              <a:solidFill>
                <a:srgbClr val="C42275"/>
              </a:solidFill>
              <a:effectLst/>
              <a:latin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8036" y="4059307"/>
            <a:ext cx="4515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rgbClr val="C42275"/>
                </a:solidFill>
                <a:latin typeface="Menlo" charset="0"/>
              </a:rPr>
              <a:t>typedef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40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Menlo" charset="0"/>
              </a:rPr>
              <a:t>A;</a:t>
            </a:r>
            <a:endParaRPr lang="en-US" altLang="zh-CN" sz="4000" dirty="0">
              <a:solidFill>
                <a:srgbClr val="C4227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9108" y="1156269"/>
            <a:ext cx="3053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Overview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41573" y="2328897"/>
            <a:ext cx="39088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inout</a:t>
            </a:r>
            <a:endParaRPr lang="en-US" altLang="zh-CN" sz="2400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class</a:t>
            </a:r>
          </a:p>
          <a:p>
            <a:pPr algn="ctr"/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struct</a:t>
            </a:r>
            <a:endParaRPr lang="en-US" altLang="zh-CN" sz="2400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enum</a:t>
            </a:r>
            <a:endParaRPr lang="en-US" altLang="zh-CN" sz="2400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func</a:t>
            </a:r>
            <a:endParaRPr lang="en-US" altLang="zh-CN" sz="2400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switch</a:t>
            </a:r>
          </a:p>
          <a:p>
            <a:pPr algn="ctr"/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while</a:t>
            </a:r>
          </a:p>
          <a:p>
            <a:pPr algn="ctr"/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repeat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while</a:t>
            </a:r>
          </a:p>
          <a:p>
            <a:pPr algn="ctr"/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else</a:t>
            </a:r>
          </a:p>
          <a:p>
            <a:pPr algn="ctr"/>
            <a:r>
              <a:rPr lang="en-US" altLang="zh-CN" sz="2400" dirty="0" err="1" smtClean="0">
                <a:solidFill>
                  <a:srgbClr val="C42275"/>
                </a:solidFill>
                <a:effectLst/>
                <a:latin typeface="Menlo" charset="0"/>
              </a:rPr>
              <a:t>typealias</a:t>
            </a:r>
            <a:endParaRPr lang="en-US" altLang="zh-CN" sz="2400" dirty="0" smtClean="0">
              <a:solidFill>
                <a:srgbClr val="C42275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CN" sz="2400" dirty="0" smtClean="0">
                <a:solidFill>
                  <a:srgbClr val="C42275"/>
                </a:solidFill>
                <a:effectLst/>
                <a:latin typeface="Menlo" charset="0"/>
              </a:rPr>
              <a:t>in</a:t>
            </a:r>
            <a:endParaRPr lang="en-US" altLang="zh-CN" sz="2400" dirty="0">
              <a:solidFill>
                <a:srgbClr val="C4227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577" y="1156269"/>
            <a:ext cx="435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class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member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1200" y="3751530"/>
            <a:ext cx="485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err="1">
                <a:solidFill>
                  <a:srgbClr val="539AA4"/>
                </a:solidFill>
                <a:latin typeface="Menlo" charset="0"/>
              </a:rPr>
              <a:t>array</a:t>
            </a:r>
            <a:r>
              <a:rPr lang="en-US" altLang="zh-CN" sz="40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altLang="zh-CN" sz="4000" dirty="0" err="1">
                <a:solidFill>
                  <a:srgbClr val="703DAA"/>
                </a:solidFill>
                <a:latin typeface="Menlo" charset="0"/>
              </a:rPr>
              <a:t>count</a:t>
            </a:r>
            <a:endParaRPr lang="en-US" altLang="zh-CN" sz="4000" dirty="0">
              <a:solidFill>
                <a:srgbClr val="539AA4"/>
              </a:solidFill>
              <a:latin typeface="Menlo" charset="0"/>
            </a:endParaRPr>
          </a:p>
          <a:p>
            <a:pPr algn="ctr"/>
            <a:r>
              <a:rPr lang="en-US" altLang="zh-CN" sz="4000" dirty="0" err="1">
                <a:solidFill>
                  <a:srgbClr val="539AA4"/>
                </a:solidFill>
                <a:latin typeface="Menlo" charset="0"/>
              </a:rPr>
              <a:t>array</a:t>
            </a:r>
            <a:r>
              <a:rPr lang="en-US" altLang="zh-CN" sz="40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altLang="zh-CN" sz="4000" dirty="0" err="1">
                <a:solidFill>
                  <a:srgbClr val="3E1E81"/>
                </a:solidFill>
                <a:latin typeface="Menlo" charset="0"/>
              </a:rPr>
              <a:t>append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sz="40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altLang="zh-CN" sz="4000" dirty="0">
              <a:solidFill>
                <a:srgbClr val="3E1E81"/>
              </a:solidFill>
              <a:effectLst/>
              <a:latin typeface="Menl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0300" y="38130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array.</a:t>
            </a:r>
            <a:r>
              <a:rPr lang="is-IS" altLang="zh-CN" sz="3600" dirty="0" smtClean="0">
                <a:solidFill>
                  <a:srgbClr val="3E1E81"/>
                </a:solidFill>
                <a:latin typeface="Menlo" charset="0"/>
              </a:rPr>
              <a:t>size</a:t>
            </a:r>
            <a:r>
              <a:rPr lang="is-IS" altLang="zh-CN" sz="3600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pPr algn="ctr"/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array.</a:t>
            </a:r>
            <a:r>
              <a:rPr lang="is-IS" altLang="zh-CN" sz="3600" dirty="0" smtClean="0">
                <a:solidFill>
                  <a:srgbClr val="3E1E81"/>
                </a:solidFill>
                <a:latin typeface="Menlo" charset="0"/>
              </a:rPr>
              <a:t>push_back</a:t>
            </a:r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CN" sz="3600" dirty="0" smtClean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is-IS" altLang="zh-CN" sz="3600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CN" sz="3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7739" y="1156269"/>
            <a:ext cx="1816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while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31477" y="3443754"/>
            <a:ext cx="39562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C42275"/>
                </a:solidFill>
                <a:latin typeface="Menlo" charset="0"/>
              </a:rPr>
              <a:t>while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4000" dirty="0">
                <a:solidFill>
                  <a:srgbClr val="C42275"/>
                </a:solidFill>
                <a:latin typeface="Menlo" charset="0"/>
              </a:rPr>
              <a:t>true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{</a:t>
            </a:r>
            <a:endParaRPr lang="en-US" altLang="zh-CN" sz="40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    </a:t>
            </a:r>
            <a:endParaRPr lang="en-US" altLang="zh-CN" sz="40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zh-CN" sz="4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2600" y="3443754"/>
            <a:ext cx="4483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4000" dirty="0">
                <a:solidFill>
                  <a:srgbClr val="C42275"/>
                </a:solidFill>
                <a:latin typeface="Menlo" charset="0"/>
              </a:rPr>
              <a:t>while</a:t>
            </a:r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is-IS" altLang="zh-CN" sz="4000" dirty="0">
                <a:solidFill>
                  <a:srgbClr val="C42275"/>
                </a:solidFill>
                <a:latin typeface="Menlo" charset="0"/>
              </a:rPr>
              <a:t>true</a:t>
            </a:r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) {</a:t>
            </a:r>
            <a:endParaRPr lang="is-IS" altLang="zh-CN" sz="4000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4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25734" y="115626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if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63700" y="2828200"/>
            <a:ext cx="33182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4000" dirty="0" smtClean="0">
                <a:solidFill>
                  <a:srgbClr val="C42275"/>
                </a:solidFill>
                <a:latin typeface="Menlo" charset="0"/>
              </a:rPr>
              <a:t>if</a:t>
            </a:r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4000" dirty="0" smtClean="0">
                <a:solidFill>
                  <a:srgbClr val="539AA4"/>
                </a:solidFill>
                <a:latin typeface="Menlo" charset="0"/>
              </a:rPr>
              <a:t>a</a:t>
            </a:r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is-IS" altLang="zh-CN" sz="4000" dirty="0" smtClean="0">
                <a:solidFill>
                  <a:srgbClr val="539AA4"/>
                </a:solidFill>
                <a:latin typeface="Menlo" charset="0"/>
              </a:rPr>
              <a:t>b</a:t>
            </a:r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} </a:t>
            </a:r>
            <a:r>
              <a:rPr lang="is-IS" altLang="zh-CN" sz="4000" dirty="0" smtClean="0">
                <a:solidFill>
                  <a:srgbClr val="C42275"/>
                </a:solidFill>
                <a:latin typeface="Menlo" charset="0"/>
              </a:rPr>
              <a:t>else</a:t>
            </a:r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4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10034" y="2828200"/>
            <a:ext cx="40167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4000" dirty="0">
                <a:solidFill>
                  <a:srgbClr val="C42275"/>
                </a:solidFill>
                <a:latin typeface="Menlo" charset="0"/>
              </a:rPr>
              <a:t>if</a:t>
            </a:r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 (a &lt; b) {</a:t>
            </a:r>
          </a:p>
          <a:p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} </a:t>
            </a:r>
            <a:r>
              <a:rPr lang="is-IS" altLang="zh-CN" sz="4000" dirty="0">
                <a:solidFill>
                  <a:srgbClr val="C42275"/>
                </a:solidFill>
                <a:latin typeface="Menlo" charset="0"/>
              </a:rPr>
              <a:t>else</a:t>
            </a:r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4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8768" y="1156269"/>
            <a:ext cx="3894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struct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/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class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01884" y="2889755"/>
            <a:ext cx="473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3200" dirty="0" err="1">
                <a:solidFill>
                  <a:srgbClr val="C42275"/>
                </a:solidFill>
                <a:latin typeface="Menlo" charset="0"/>
              </a:rPr>
              <a:t>struct</a:t>
            </a:r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 A {</a:t>
            </a:r>
            <a:endParaRPr lang="de-DE" altLang="zh-CN" sz="3200" dirty="0">
              <a:solidFill>
                <a:srgbClr val="C42275"/>
              </a:solidFill>
              <a:latin typeface="Menlo" charset="0"/>
            </a:endParaRPr>
          </a:p>
          <a:p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3200" dirty="0" err="1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 a: </a:t>
            </a:r>
            <a:r>
              <a:rPr lang="de-DE" altLang="zh-CN" sz="3200" dirty="0" err="1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3200" dirty="0">
                <a:solidFill>
                  <a:srgbClr val="0435FF"/>
                </a:solidFill>
                <a:latin typeface="Menlo" charset="0"/>
              </a:rPr>
              <a:t>8</a:t>
            </a:r>
            <a:endParaRPr lang="de-DE" altLang="zh-CN" sz="32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de-DE" altLang="zh-CN" sz="3200" dirty="0" err="1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 B {</a:t>
            </a:r>
            <a:endParaRPr lang="de-DE" altLang="zh-CN" sz="3200" dirty="0">
              <a:solidFill>
                <a:srgbClr val="C42275"/>
              </a:solidFill>
              <a:latin typeface="Menlo" charset="0"/>
            </a:endParaRPr>
          </a:p>
          <a:p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3200" dirty="0" err="1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 b: </a:t>
            </a:r>
            <a:r>
              <a:rPr lang="de-DE" altLang="zh-CN" sz="3200" dirty="0" err="1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3200" dirty="0">
                <a:solidFill>
                  <a:srgbClr val="0435FF"/>
                </a:solidFill>
                <a:latin typeface="Menlo" charset="0"/>
              </a:rPr>
              <a:t>8</a:t>
            </a:r>
            <a:endParaRPr lang="de-DE" altLang="zh-CN" sz="32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3200" dirty="0">
                <a:solidFill>
                  <a:srgbClr val="000000"/>
                </a:solidFill>
                <a:latin typeface="Menlo" charset="0"/>
              </a:rPr>
              <a:t>}</a:t>
            </a:r>
            <a:endParaRPr lang="de-DE" altLang="zh-CN" sz="3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403" y="2889755"/>
            <a:ext cx="368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3200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 A {</a:t>
            </a:r>
            <a:endParaRPr lang="is-IS" altLang="zh-CN" sz="3200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32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is-IS" altLang="zh-CN" sz="3200" dirty="0">
                <a:solidFill>
                  <a:srgbClr val="0435FF"/>
                </a:solidFill>
                <a:latin typeface="Menlo" charset="0"/>
              </a:rPr>
              <a:t>8</a:t>
            </a:r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is-IS" altLang="zh-CN" sz="3200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 B {</a:t>
            </a:r>
            <a:endParaRPr lang="is-IS" altLang="zh-CN" sz="3200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32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 b = </a:t>
            </a:r>
            <a:r>
              <a:rPr lang="is-IS" altLang="zh-CN" sz="3200" dirty="0">
                <a:solidFill>
                  <a:srgbClr val="0435FF"/>
                </a:solidFill>
                <a:latin typeface="Menlo" charset="0"/>
              </a:rPr>
              <a:t>8</a:t>
            </a:r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3200" dirty="0">
                <a:solidFill>
                  <a:srgbClr val="000000"/>
                </a:solidFill>
                <a:latin typeface="Menlo" charset="0"/>
              </a:rPr>
              <a:t>};</a:t>
            </a:r>
            <a:endParaRPr lang="is-IS" altLang="zh-CN" sz="3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5120" y="1156269"/>
            <a:ext cx="3381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array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/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err="1" smtClean="0">
                <a:latin typeface="Myriad Set Pro Thin" charset="0"/>
                <a:ea typeface="Myriad Set Pro Thin" charset="0"/>
                <a:cs typeface="Myriad Set Pro Thin" charset="0"/>
              </a:rPr>
              <a:t>dict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2300" y="3874641"/>
            <a:ext cx="4864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mr-IN" altLang="zh-CN" sz="32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"a"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32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"b"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32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"c"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mr-IN" altLang="zh-CN" sz="32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mr-IN" altLang="zh-CN" sz="3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mr-IN" altLang="zh-CN" sz="3200" dirty="0">
              <a:solidFill>
                <a:srgbClr val="C81B13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5400" y="3936196"/>
            <a:ext cx="5448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mr-IN" altLang="zh-CN" sz="2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altLang="zh-CN" sz="28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sz="2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{{</a:t>
            </a:r>
            <a:r>
              <a:rPr lang="mr-IN" altLang="zh-CN" sz="2800" dirty="0" smtClean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altLang="zh-CN" sz="28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a"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},{</a:t>
            </a:r>
            <a:r>
              <a:rPr lang="mr-IN" altLang="zh-CN" sz="28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"b"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},{</a:t>
            </a:r>
            <a:r>
              <a:rPr lang="mr-IN" altLang="zh-CN" sz="2800" dirty="0">
                <a:solidFill>
                  <a:srgbClr val="C81B13"/>
                </a:solidFill>
                <a:latin typeface="Menlo" charset="0"/>
                <a:ea typeface="Menlo" charset="0"/>
                <a:cs typeface="Menlo" charset="0"/>
              </a:rPr>
              <a:t>"c"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mr-IN" altLang="zh-CN" sz="2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}}</a:t>
            </a:r>
            <a:endParaRPr lang="mr-IN" altLang="zh-CN" sz="28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0386" y="1156269"/>
            <a:ext cx="3551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declaration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9900" y="3936196"/>
            <a:ext cx="5626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8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let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mr-IN" altLang="zh-CN" sz="2800" dirty="0" err="1">
                <a:solidFill>
                  <a:srgbClr val="703DAA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mr-IN" altLang="zh-CN" sz="2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3.14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endParaRPr lang="en-US" altLang="zh-CN" sz="28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sz="28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mr-IN" altLang="zh-CN" sz="28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= [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mr-IN" altLang="zh-CN" sz="28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2700" y="3813084"/>
            <a:ext cx="5651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2400" dirty="0" err="1" smtClean="0">
                <a:solidFill>
                  <a:srgbClr val="C42275"/>
                </a:solidFill>
                <a:latin typeface="Menlo" charset="0"/>
              </a:rPr>
              <a:t>const</a:t>
            </a:r>
            <a:r>
              <a:rPr lang="de-DE" altLang="zh-CN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4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de-DE" altLang="zh-CN" sz="2400" dirty="0">
                <a:solidFill>
                  <a:srgbClr val="0435FF"/>
                </a:solidFill>
                <a:latin typeface="Menlo" charset="0"/>
              </a:rPr>
              <a:t>4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2400" dirty="0" err="1" smtClean="0">
                <a:solidFill>
                  <a:srgbClr val="C42275"/>
                </a:solidFill>
                <a:latin typeface="Menlo" charset="0"/>
              </a:rPr>
              <a:t>const</a:t>
            </a:r>
            <a:r>
              <a:rPr lang="de-DE" altLang="zh-CN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400" dirty="0">
                <a:solidFill>
                  <a:srgbClr val="C42275"/>
                </a:solidFill>
                <a:latin typeface="Menlo" charset="0"/>
              </a:rPr>
              <a:t>double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 b = </a:t>
            </a:r>
            <a:r>
              <a:rPr lang="de-DE" altLang="zh-CN" sz="2400" dirty="0">
                <a:solidFill>
                  <a:srgbClr val="0435FF"/>
                </a:solidFill>
                <a:latin typeface="Menlo" charset="0"/>
              </a:rPr>
              <a:t>3.14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2400" dirty="0" err="1" smtClean="0">
                <a:solidFill>
                  <a:srgbClr val="C42275"/>
                </a:solidFill>
                <a:latin typeface="Menlo" charset="0"/>
              </a:rPr>
              <a:t>const</a:t>
            </a:r>
            <a:r>
              <a:rPr lang="de-DE" altLang="zh-CN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400" dirty="0" err="1">
                <a:solidFill>
                  <a:srgbClr val="6122AE"/>
                </a:solidFill>
                <a:latin typeface="Menlo" charset="0"/>
              </a:rPr>
              <a:t>vector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24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&gt; c = {</a:t>
            </a:r>
            <a:r>
              <a:rPr lang="de-DE" altLang="zh-CN" sz="24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e-DE" altLang="zh-CN" sz="24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e-DE" altLang="zh-CN" sz="2400" dirty="0">
                <a:solidFill>
                  <a:srgbClr val="0435FF"/>
                </a:solidFill>
                <a:latin typeface="Menlo" charset="0"/>
              </a:rPr>
              <a:t>3</a:t>
            </a:r>
            <a:r>
              <a:rPr lang="de-DE" altLang="zh-CN" sz="2400" dirty="0">
                <a:solidFill>
                  <a:srgbClr val="000000"/>
                </a:solidFill>
                <a:latin typeface="Menlo" charset="0"/>
              </a:rPr>
              <a:t>};</a:t>
            </a:r>
            <a:endParaRPr lang="de-DE" altLang="zh-CN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1009" y="6229057"/>
            <a:ext cx="1569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* 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need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c++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309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0795" y="1156269"/>
            <a:ext cx="1970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enum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2300" y="3135977"/>
            <a:ext cx="5143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4000" smtClean="0">
                <a:solidFill>
                  <a:srgbClr val="C42275"/>
                </a:solidFill>
                <a:latin typeface="Menlo" charset="0"/>
              </a:rPr>
              <a:t>enum</a:t>
            </a:r>
            <a:r>
              <a:rPr lang="is-IS" altLang="zh-CN" sz="4000" smtClean="0">
                <a:solidFill>
                  <a:srgbClr val="000000"/>
                </a:solidFill>
                <a:latin typeface="Menlo" charset="0"/>
              </a:rPr>
              <a:t> C {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4000" dirty="0" smtClean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 a, b, c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4000" dirty="0" smtClean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 d, e, f</a:t>
            </a:r>
          </a:p>
          <a:p>
            <a:r>
              <a:rPr lang="is-IS" altLang="zh-CN" sz="40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4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1000" y="3135977"/>
            <a:ext cx="4838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4000" dirty="0">
                <a:solidFill>
                  <a:srgbClr val="C42275"/>
                </a:solidFill>
                <a:latin typeface="Menlo" charset="0"/>
              </a:rPr>
              <a:t>enum</a:t>
            </a:r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 C {</a:t>
            </a:r>
          </a:p>
          <a:p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    a,b,c,d,e,f</a:t>
            </a:r>
          </a:p>
          <a:p>
            <a:r>
              <a:rPr lang="is-IS" altLang="zh-CN" sz="4000" dirty="0">
                <a:solidFill>
                  <a:srgbClr val="000000"/>
                </a:solidFill>
                <a:latin typeface="Menlo" charset="0"/>
              </a:rPr>
              <a:t>};</a:t>
            </a:r>
            <a:endParaRPr lang="is-IS" altLang="zh-CN" sz="4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3480" y="1156269"/>
            <a:ext cx="272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function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84200" y="3720752"/>
            <a:ext cx="534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8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f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a:</a:t>
            </a:r>
            <a:r>
              <a:rPr lang="mr-IN" altLang="zh-CN" sz="2800" dirty="0" err="1">
                <a:solidFill>
                  <a:srgbClr val="703DAA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-&gt; [</a:t>
            </a:r>
            <a:r>
              <a:rPr lang="mr-IN" altLang="zh-CN" sz="2800" dirty="0" err="1">
                <a:solidFill>
                  <a:srgbClr val="703DAA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 {</a:t>
            </a:r>
          </a:p>
          <a:p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en-US" altLang="zh-CN" sz="2800" dirty="0" smtClean="0">
                <a:latin typeface="Menlo" charset="0"/>
                <a:ea typeface="Menlo" charset="0"/>
                <a:cs typeface="Menlo" charset="0"/>
              </a:rPr>
              <a:t>...</a:t>
            </a:r>
            <a:endParaRPr lang="mr-IN" altLang="zh-CN" sz="2800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altLang="zh-CN" sz="28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9400" y="3720752"/>
            <a:ext cx="4914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sz="2800" dirty="0">
                <a:solidFill>
                  <a:srgbClr val="6122AE"/>
                </a:solidFill>
                <a:latin typeface="Menlo" charset="0"/>
              </a:rPr>
              <a:t>vector</a:t>
            </a:r>
            <a:r>
              <a:rPr lang="ro-RO" altLang="zh-CN" sz="28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ro-RO" altLang="zh-CN" sz="28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ro-RO" altLang="zh-CN" sz="2800" dirty="0">
                <a:solidFill>
                  <a:srgbClr val="000000"/>
                </a:solidFill>
                <a:latin typeface="Menlo" charset="0"/>
              </a:rPr>
              <a:t>&gt; f(</a:t>
            </a:r>
            <a:r>
              <a:rPr lang="ro-RO" altLang="zh-CN" sz="28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ro-RO" altLang="zh-CN" sz="2800" dirty="0">
                <a:solidFill>
                  <a:srgbClr val="000000"/>
                </a:solidFill>
                <a:latin typeface="Menlo" charset="0"/>
              </a:rPr>
              <a:t> a) {</a:t>
            </a:r>
          </a:p>
          <a:p>
            <a:r>
              <a:rPr lang="ro-RO" altLang="zh-CN" sz="2800" dirty="0">
                <a:solidFill>
                  <a:srgbClr val="000000"/>
                </a:solidFill>
                <a:latin typeface="Menlo" charset="0"/>
              </a:rPr>
              <a:t>    </a:t>
            </a:r>
            <a:r>
              <a:rPr lang="en-US" altLang="zh-CN" sz="2800" dirty="0" smtClean="0">
                <a:solidFill>
                  <a:srgbClr val="000000"/>
                </a:solidFill>
                <a:latin typeface="Menlo" charset="0"/>
              </a:rPr>
              <a:t>...</a:t>
            </a:r>
            <a:endParaRPr lang="ro-RO" altLang="zh-CN" sz="2800" dirty="0">
              <a:solidFill>
                <a:srgbClr val="000000"/>
              </a:solidFill>
              <a:latin typeface="Menlo" charset="0"/>
            </a:endParaRPr>
          </a:p>
          <a:p>
            <a:r>
              <a:rPr lang="ro-RO" altLang="zh-CN" sz="2800" dirty="0">
                <a:solidFill>
                  <a:srgbClr val="000000"/>
                </a:solidFill>
                <a:latin typeface="Menlo" charset="0"/>
              </a:rPr>
              <a:t>}</a:t>
            </a:r>
            <a:endParaRPr lang="ro-RO" altLang="zh-CN" sz="28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7342" y="1156269"/>
            <a:ext cx="213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switch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22142" y="2643535"/>
            <a:ext cx="350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42275"/>
                </a:solidFill>
                <a:latin typeface="Menlo" charset="0"/>
              </a:rPr>
              <a:t>switch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2800" dirty="0">
                <a:solidFill>
                  <a:srgbClr val="539AA4"/>
                </a:solidFill>
                <a:latin typeface="Menlo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 {</a:t>
            </a:r>
            <a:endParaRPr lang="en-US" altLang="zh-CN" sz="28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2800" dirty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28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:</a:t>
            </a:r>
            <a:endParaRPr lang="en-US" altLang="zh-CN" sz="28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CN" sz="2800" dirty="0" err="1">
                <a:solidFill>
                  <a:srgbClr val="C42275"/>
                </a:solidFill>
                <a:latin typeface="Menlo" charset="0"/>
              </a:rPr>
              <a:t>fallthrough</a:t>
            </a:r>
            <a:endParaRPr lang="en-US" altLang="zh-CN" sz="28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2800" dirty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CN" sz="28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:</a:t>
            </a:r>
            <a:endParaRPr lang="en-US" altLang="zh-CN" sz="28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CN" sz="2800" dirty="0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sz="2800" dirty="0">
                <a:solidFill>
                  <a:srgbClr val="C81B13"/>
                </a:solidFill>
                <a:latin typeface="Menlo" charset="0"/>
              </a:rPr>
              <a:t>"ha"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altLang="zh-CN" sz="2800" dirty="0">
                <a:solidFill>
                  <a:srgbClr val="C42275"/>
                </a:solidFill>
                <a:latin typeface="Menlo" charset="0"/>
              </a:rPr>
              <a:t>default</a:t>
            </a:r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:</a:t>
            </a:r>
            <a:endParaRPr lang="en-US" altLang="zh-CN" sz="2800" dirty="0">
              <a:solidFill>
                <a:srgbClr val="C42275"/>
              </a:solidFill>
              <a:latin typeface="Menlo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CN" sz="2800" dirty="0">
                <a:solidFill>
                  <a:srgbClr val="C42275"/>
                </a:solidFill>
                <a:latin typeface="Menlo" charset="0"/>
              </a:rPr>
              <a:t>break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zh-CN" sz="28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64658" y="2643535"/>
            <a:ext cx="35541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800" dirty="0" smtClean="0">
                <a:solidFill>
                  <a:srgbClr val="C42275"/>
                </a:solidFill>
                <a:latin typeface="Menlo" charset="0"/>
              </a:rPr>
              <a:t>switch</a:t>
            </a:r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(a) {</a:t>
            </a:r>
          </a:p>
          <a:p>
            <a:r>
              <a:rPr lang="is-IS" altLang="zh-CN" sz="2800" dirty="0" smtClean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8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altLang="zh-CN" sz="2800" dirty="0" smtClean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8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800" dirty="0" smtClean="0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CN" sz="2800" dirty="0">
                <a:solidFill>
                  <a:srgbClr val="C81B13"/>
                </a:solidFill>
                <a:latin typeface="Menlo" charset="0"/>
              </a:rPr>
              <a:t>"ha"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800" dirty="0" smtClean="0">
                <a:solidFill>
                  <a:srgbClr val="C42275"/>
                </a:solidFill>
                <a:latin typeface="Menlo" charset="0"/>
              </a:rPr>
              <a:t>break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800" dirty="0" smtClean="0">
                <a:solidFill>
                  <a:srgbClr val="C42275"/>
                </a:solidFill>
                <a:latin typeface="Menlo" charset="0"/>
              </a:rPr>
              <a:t>default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800" dirty="0" smtClean="0">
                <a:solidFill>
                  <a:srgbClr val="C42275"/>
                </a:solidFill>
                <a:latin typeface="Menlo" charset="0"/>
              </a:rPr>
              <a:t>break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28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01973" y="1156269"/>
            <a:ext cx="1788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for-in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18973" y="3074422"/>
            <a:ext cx="368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2400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 item </a:t>
            </a:r>
            <a:r>
              <a:rPr lang="da-DK" altLang="zh-CN" sz="2400" dirty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a-DK" altLang="zh-CN" sz="2400" dirty="0">
                <a:solidFill>
                  <a:srgbClr val="539AA4"/>
                </a:solidFill>
                <a:latin typeface="Menlo" charset="0"/>
              </a:rPr>
              <a:t>array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da-DK" altLang="zh-CN" sz="240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a-DK" altLang="zh-CN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da-DK" altLang="zh-CN" sz="2400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 i </a:t>
            </a:r>
            <a:r>
              <a:rPr lang="da-DK" altLang="zh-CN" sz="2400" dirty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a-DK" altLang="zh-CN" sz="24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..&lt;</a:t>
            </a:r>
            <a:r>
              <a:rPr lang="da-DK" altLang="zh-CN" sz="24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da-DK" altLang="zh-CN" sz="2400" dirty="0">
                <a:solidFill>
                  <a:srgbClr val="000000"/>
                </a:solidFill>
                <a:latin typeface="Menlo" charset="0"/>
              </a:rPr>
              <a:t>}</a:t>
            </a:r>
            <a:endParaRPr lang="da-DK" altLang="zh-CN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7000" y="2705090"/>
            <a:ext cx="5600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400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is-IS" altLang="zh-CN" sz="2400" dirty="0">
                <a:solidFill>
                  <a:srgbClr val="6122AE"/>
                </a:solidFill>
                <a:latin typeface="Menlo" charset="0"/>
              </a:rPr>
              <a:t>vector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is-IS" altLang="zh-CN" sz="24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&gt;::</a:t>
            </a:r>
            <a:r>
              <a:rPr lang="is-IS" altLang="zh-CN" sz="2400" dirty="0">
                <a:solidFill>
                  <a:srgbClr val="703DAA"/>
                </a:solidFill>
                <a:latin typeface="Menlo" charset="0"/>
              </a:rPr>
              <a:t>iterator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 it = array.</a:t>
            </a:r>
            <a:r>
              <a:rPr lang="is-IS" altLang="zh-CN" sz="2400" dirty="0">
                <a:solidFill>
                  <a:srgbClr val="3E1E81"/>
                </a:solidFill>
                <a:latin typeface="Menlo" charset="0"/>
              </a:rPr>
              <a:t>begin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(); it != array.</a:t>
            </a:r>
            <a:r>
              <a:rPr lang="is-IS" altLang="zh-CN" sz="2400" dirty="0">
                <a:solidFill>
                  <a:srgbClr val="3E1E81"/>
                </a:solidFill>
                <a:latin typeface="Menlo" charset="0"/>
              </a:rPr>
              <a:t>end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(); ++it) {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400" dirty="0" smtClean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item = *it;</a:t>
            </a:r>
          </a:p>
          <a:p>
            <a:r>
              <a:rPr lang="is-IS" altLang="zh-CN" sz="240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is-IS" altLang="zh-CN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2400" dirty="0" smtClean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CN" sz="24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 i = </a:t>
            </a:r>
            <a:r>
              <a:rPr lang="is-IS" altLang="zh-CN" sz="24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; i &lt; </a:t>
            </a:r>
            <a:r>
              <a:rPr lang="is-IS" altLang="zh-CN" sz="24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; ++i) {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is-IS" altLang="zh-CN" sz="24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9108" y="1156269"/>
            <a:ext cx="3053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Overview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6889" y="2477178"/>
            <a:ext cx="471822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no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auto</a:t>
            </a:r>
          </a:p>
          <a:p>
            <a:pPr algn="ctr"/>
            <a:endParaRPr lang="en-US" altLang="zh-CN" sz="140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type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inference</a:t>
            </a:r>
          </a:p>
          <a:p>
            <a:pPr algn="ctr"/>
            <a:endParaRPr lang="en-US" altLang="zh-CN" sz="1400" dirty="0" smtClean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no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c++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11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for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style</a:t>
            </a:r>
          </a:p>
          <a:p>
            <a:pPr algn="ctr"/>
            <a:endParaRPr lang="en-US" altLang="zh-CN" sz="140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simple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error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checking</a:t>
            </a:r>
            <a:endParaRPr lang="en-US" altLang="zh-CN" sz="2400" dirty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箭头 13"/>
          <p:cNvSpPr/>
          <p:nvPr/>
        </p:nvSpPr>
        <p:spPr>
          <a:xfrm rot="16200000">
            <a:off x="514990" y="1232132"/>
            <a:ext cx="458323" cy="148830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09489" y="1653117"/>
            <a:ext cx="54537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 smtClean="0">
                <a:latin typeface="Menlo" charset="0"/>
                <a:ea typeface="Menlo" charset="0"/>
                <a:cs typeface="Menlo" charset="0"/>
              </a:rPr>
              <a:t>visitPattern</a:t>
            </a:r>
            <a:r>
              <a:rPr kumimoji="1" lang="zh-CN" altLang="en-US" sz="36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b="1" dirty="0" smtClean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endParaRPr kumimoji="1" lang="en-US" altLang="zh-CN" sz="3600" b="1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//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do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err="1" smtClean="0">
                <a:latin typeface="Menlo" charset="0"/>
                <a:ea typeface="Menlo" charset="0"/>
                <a:cs typeface="Menlo" charset="0"/>
              </a:rPr>
              <a:t>sth</a:t>
            </a:r>
            <a:endParaRPr kumimoji="1" lang="en-US" altLang="zh-CN" sz="36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//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err="1" smtClean="0">
                <a:latin typeface="Menlo" charset="0"/>
                <a:ea typeface="Menlo" charset="0"/>
                <a:cs typeface="Menlo" charset="0"/>
              </a:rPr>
              <a:t>sth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more</a:t>
            </a:r>
            <a:endParaRPr kumimoji="1" lang="en-US" altLang="zh-CN" sz="3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//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still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not</a:t>
            </a:r>
            <a:r>
              <a:rPr kumimoji="1" lang="zh-CN" altLang="en-US" sz="3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done</a:t>
            </a:r>
          </a:p>
          <a:p>
            <a:endParaRPr kumimoji="1" lang="en-US" altLang="zh-CN" sz="3600" b="1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36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kumimoji="1" lang="zh-CN" altLang="en-US" sz="3600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600" dirty="0" err="1" smtClean="0">
                <a:latin typeface="Menlo" charset="0"/>
                <a:ea typeface="Menlo" charset="0"/>
                <a:cs typeface="Menlo" charset="0"/>
              </a:rPr>
              <a:t>val</a:t>
            </a:r>
            <a:r>
              <a:rPr kumimoji="1" lang="en-US" altLang="zh-CN" sz="36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sz="3600" b="1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sz="3600" b="1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4748" y="1156269"/>
            <a:ext cx="3762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Return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>
                <a:latin typeface="Myriad Set Pro Thin" charset="0"/>
                <a:ea typeface="Myriad Set Pro Thin" charset="0"/>
                <a:cs typeface="Myriad Set Pro Thin" charset="0"/>
              </a:rPr>
              <a:t>T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ype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301074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altLang="zh-CN" sz="3600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is-IS" altLang="zh-CN" sz="3600" dirty="0">
                <a:solidFill>
                  <a:srgbClr val="000000"/>
                </a:solidFill>
                <a:latin typeface="Menlo" charset="0"/>
              </a:rPr>
              <a:t> Record {</a:t>
            </a:r>
          </a:p>
          <a:p>
            <a:r>
              <a:rPr lang="is-IS" altLang="zh-CN" sz="3600" dirty="0">
                <a:solidFill>
                  <a:srgbClr val="000000"/>
                </a:solidFill>
                <a:latin typeface="Menlo" charset="0"/>
              </a:rPr>
              <a:t>    List&lt;String&gt; </a:t>
            </a:r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code;</a:t>
            </a:r>
            <a:endParaRPr lang="is-IS" altLang="zh-CN" sz="36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3600" dirty="0">
                <a:solidFill>
                  <a:srgbClr val="000000"/>
                </a:solidFill>
                <a:latin typeface="Menlo" charset="0"/>
              </a:rPr>
              <a:t>    Type </a:t>
            </a:r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type;</a:t>
            </a:r>
          </a:p>
          <a:p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3600" dirty="0" smtClean="0">
                <a:solidFill>
                  <a:srgbClr val="C42275"/>
                </a:solidFill>
                <a:latin typeface="Menlo" charset="0"/>
              </a:rPr>
              <a:t>boolean</a:t>
            </a:r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 isType;</a:t>
            </a:r>
          </a:p>
          <a:p>
            <a:r>
              <a:rPr lang="is-IS" altLang="zh-CN" sz="3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3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6872" y="1156269"/>
            <a:ext cx="2058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isType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5172" y="3936196"/>
            <a:ext cx="3441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8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mr-IN" altLang="zh-CN" sz="28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6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mr-IN" altLang="zh-CN" sz="28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mr-IN" altLang="zh-CN" sz="2800" dirty="0" err="1">
                <a:solidFill>
                  <a:srgbClr val="703DAA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sz="2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]()</a:t>
            </a:r>
            <a:endParaRPr lang="mr-IN" altLang="zh-CN" sz="28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375400" y="3997750"/>
            <a:ext cx="5702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enlo" charset="0"/>
              </a:rPr>
              <a:t>vector&lt;</a:t>
            </a:r>
            <a:r>
              <a:rPr lang="en-US" altLang="zh-CN" sz="24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Menlo" charset="0"/>
              </a:rPr>
              <a:t>&gt; a = {</a:t>
            </a:r>
            <a:r>
              <a:rPr lang="en-US" altLang="zh-CN" sz="2400" dirty="0">
                <a:solidFill>
                  <a:srgbClr val="0435FF"/>
                </a:solidFill>
                <a:latin typeface="Menlo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Menlo" charset="0"/>
              </a:rPr>
              <a:t>vector&lt;</a:t>
            </a:r>
            <a:r>
              <a:rPr lang="en-US" altLang="zh-CN" sz="24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Menlo" charset="0"/>
              </a:rPr>
              <a:t>&gt; b = vector&lt;</a:t>
            </a:r>
            <a:r>
              <a:rPr lang="en-US" altLang="zh-CN" sz="24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Menlo" charset="0"/>
              </a:rPr>
              <a:t>&gt;();</a:t>
            </a:r>
            <a:endParaRPr lang="en-US" altLang="zh-CN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8885" y="1156269"/>
            <a:ext cx="327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Type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Class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21000" y="2845032"/>
            <a:ext cx="635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800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 Type {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String basic;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Type type1;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Type type2;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8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wrap;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</a:t>
            </a:r>
          </a:p>
          <a:p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800" dirty="0">
                <a:solidFill>
                  <a:srgbClr val="C42275"/>
                </a:solidFill>
                <a:latin typeface="Menlo" charset="0"/>
              </a:rPr>
              <a:t>public</a:t>
            </a:r>
            <a:r>
              <a:rPr lang="is-IS" altLang="zh-CN" sz="2800" dirty="0">
                <a:solidFill>
                  <a:srgbClr val="000000"/>
                </a:solidFill>
                <a:latin typeface="Menlo" charset="0"/>
              </a:rPr>
              <a:t> String toString</a:t>
            </a:r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()</a:t>
            </a:r>
            <a:r>
              <a:rPr lang="en-US" altLang="zh-CN" sz="2800" dirty="0" smtClean="0">
                <a:solidFill>
                  <a:srgbClr val="000000"/>
                </a:solidFill>
                <a:latin typeface="Menlo" charset="0"/>
              </a:rPr>
              <a:t>;</a:t>
            </a:r>
            <a:endParaRPr lang="is-IS" altLang="zh-CN" sz="28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28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28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03738" y="1156269"/>
            <a:ext cx="4584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Type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Inference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2692400"/>
            <a:ext cx="0" cy="3441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" y="2692400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Myriad Set Pro Thin" charset="0"/>
                <a:ea typeface="Myriad Set Pro Thin" charset="0"/>
                <a:cs typeface="Myriad Set Pro Thin" charset="0"/>
              </a:rPr>
              <a:t>Add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5999" y="2692400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Myriad Set Pro Thin" charset="0"/>
                <a:ea typeface="Myriad Set Pro Thin" charset="0"/>
                <a:cs typeface="Myriad Set Pro Thin" charset="0"/>
              </a:rPr>
              <a:t>Check</a:t>
            </a:r>
          </a:p>
        </p:txBody>
      </p:sp>
      <p:sp>
        <p:nvSpPr>
          <p:cNvPr id="3" name="矩形 2"/>
          <p:cNvSpPr/>
          <p:nvPr/>
        </p:nvSpPr>
        <p:spPr>
          <a:xfrm>
            <a:off x="1801504" y="3428311"/>
            <a:ext cx="249299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rgbClr val="000000"/>
                </a:solidFill>
                <a:latin typeface="Menlo" charset="0"/>
              </a:rPr>
              <a:t>init</a:t>
            </a:r>
            <a:endParaRPr lang="en-US" altLang="zh-CN" sz="2000" dirty="0" smtClean="0">
              <a:solidFill>
                <a:srgbClr val="000000"/>
              </a:solidFill>
              <a:latin typeface="Menlo" charset="0"/>
            </a:endParaRPr>
          </a:p>
          <a:p>
            <a:pPr algn="ctr"/>
            <a:r>
              <a:rPr lang="en-US" altLang="zh-CN" sz="2000" dirty="0" err="1" smtClean="0">
                <a:solidFill>
                  <a:srgbClr val="000000"/>
                </a:solidFill>
                <a:effectLst/>
                <a:latin typeface="Menlo" charset="0"/>
              </a:rPr>
              <a:t>typealias</a:t>
            </a:r>
            <a:endParaRPr lang="en-US" altLang="zh-CN" sz="20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000" dirty="0" err="1" smtClean="0">
                <a:solidFill>
                  <a:srgbClr val="000000"/>
                </a:solidFill>
                <a:latin typeface="Menlo" charset="0"/>
              </a:rPr>
              <a:t>enum</a:t>
            </a:r>
            <a:r>
              <a:rPr lang="en-US" altLang="zh-CN" sz="2000" dirty="0" smtClean="0">
                <a:solidFill>
                  <a:srgbClr val="000000"/>
                </a:solidFill>
                <a:latin typeface="Menlo" charset="0"/>
              </a:rPr>
              <a:t>(case)</a:t>
            </a:r>
          </a:p>
          <a:p>
            <a:pPr algn="ctr"/>
            <a:r>
              <a:rPr lang="en-US" altLang="zh-CN" sz="2000" dirty="0" err="1" smtClean="0">
                <a:solidFill>
                  <a:srgbClr val="000000"/>
                </a:solidFill>
                <a:effectLst/>
                <a:latin typeface="Menlo" charset="0"/>
              </a:rPr>
              <a:t>struct</a:t>
            </a:r>
            <a:endParaRPr lang="en-US" altLang="zh-CN" sz="20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pPr algn="ctr"/>
            <a:r>
              <a:rPr lang="en-US" altLang="zh-CN" sz="2000" dirty="0" smtClean="0">
                <a:solidFill>
                  <a:srgbClr val="000000"/>
                </a:solidFill>
                <a:latin typeface="Menlo" charset="0"/>
              </a:rPr>
              <a:t>class</a:t>
            </a:r>
          </a:p>
          <a:p>
            <a:pPr algn="ctr"/>
            <a:r>
              <a:rPr lang="en-US" altLang="zh-CN" sz="2000" dirty="0" smtClean="0">
                <a:solidFill>
                  <a:srgbClr val="000000"/>
                </a:solidFill>
                <a:effectLst/>
                <a:latin typeface="Menlo" charset="0"/>
              </a:rPr>
              <a:t>declaration</a:t>
            </a:r>
          </a:p>
          <a:p>
            <a:pPr algn="ctr"/>
            <a:r>
              <a:rPr lang="en-US" altLang="zh-CN" sz="2000" dirty="0" smtClean="0">
                <a:solidFill>
                  <a:srgbClr val="000000"/>
                </a:solidFill>
                <a:latin typeface="Menlo" charset="0"/>
              </a:rPr>
              <a:t>function(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" charset="0"/>
              </a:rPr>
              <a:t>param</a:t>
            </a:r>
            <a:r>
              <a:rPr lang="en-US" altLang="zh-CN" sz="20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05280" y="3428311"/>
            <a:ext cx="18774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00"/>
                </a:solidFill>
                <a:effectLst/>
                <a:latin typeface="Menlo" charset="0"/>
              </a:rPr>
              <a:t>identifier</a:t>
            </a:r>
          </a:p>
          <a:p>
            <a:pPr algn="ctr"/>
            <a:r>
              <a:rPr lang="en-US" altLang="zh-CN" sz="2000" dirty="0" smtClean="0">
                <a:solidFill>
                  <a:srgbClr val="000000"/>
                </a:solidFill>
                <a:effectLst/>
                <a:latin typeface="Menlo" charset="0"/>
              </a:rPr>
              <a:t>declaration</a:t>
            </a:r>
          </a:p>
          <a:p>
            <a:pPr algn="ctr"/>
            <a:r>
              <a:rPr lang="en-US" altLang="zh-CN" sz="2000" dirty="0" err="1" smtClean="0">
                <a:solidFill>
                  <a:srgbClr val="000000"/>
                </a:solidFill>
                <a:latin typeface="Menlo" charset="0"/>
              </a:rPr>
              <a:t>param</a:t>
            </a:r>
            <a:endParaRPr lang="en-US" altLang="zh-CN" sz="2000" dirty="0" smtClean="0">
              <a:solidFill>
                <a:srgbClr val="000000"/>
              </a:solidFill>
              <a:latin typeface="Menlo" charset="0"/>
            </a:endParaRPr>
          </a:p>
          <a:p>
            <a:pPr algn="ctr"/>
            <a:r>
              <a:rPr lang="en-US" altLang="zh-CN" sz="2000" dirty="0" err="1" smtClean="0">
                <a:solidFill>
                  <a:srgbClr val="000000"/>
                </a:solidFill>
                <a:effectLst/>
                <a:latin typeface="Menlo" charset="0"/>
              </a:rPr>
              <a:t>enum</a:t>
            </a:r>
            <a:r>
              <a:rPr lang="en-US" altLang="zh-CN" sz="2000" dirty="0" smtClean="0">
                <a:solidFill>
                  <a:srgbClr val="000000"/>
                </a:solidFill>
                <a:effectLst/>
                <a:latin typeface="Menlo" charset="0"/>
              </a:rPr>
              <a:t>(case)</a:t>
            </a:r>
            <a:endParaRPr lang="en-US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03738" y="1156269"/>
            <a:ext cx="4584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Type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Inference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0" y="298243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32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 array = [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3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4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6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]</a:t>
            </a:r>
          </a:p>
          <a:p>
            <a:r>
              <a:rPr lang="da-DK" altLang="zh-CN" sz="32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 item = </a:t>
            </a:r>
            <a:r>
              <a:rPr lang="da-DK" altLang="zh-CN" sz="3200" dirty="0">
                <a:solidFill>
                  <a:srgbClr val="539AA4"/>
                </a:solidFill>
                <a:latin typeface="Menlo" charset="0"/>
              </a:rPr>
              <a:t>array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da-DK" altLang="zh-CN" sz="32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]</a:t>
            </a:r>
          </a:p>
          <a:p>
            <a:r>
              <a:rPr lang="da-DK" altLang="zh-CN" sz="3200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 i </a:t>
            </a:r>
            <a:r>
              <a:rPr lang="da-DK" altLang="zh-CN" sz="3200" dirty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a-DK" altLang="zh-CN" sz="3200" dirty="0">
                <a:solidFill>
                  <a:srgbClr val="539AA4"/>
                </a:solidFill>
                <a:latin typeface="Menlo" charset="0"/>
              </a:rPr>
              <a:t>array</a:t>
            </a:r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da-DK" altLang="zh-CN" sz="3200" dirty="0">
                <a:solidFill>
                  <a:srgbClr val="000000"/>
                </a:solidFill>
                <a:latin typeface="Menlo" charset="0"/>
              </a:rPr>
              <a:t>}</a:t>
            </a:r>
            <a:endParaRPr lang="da-DK" altLang="zh-CN" sz="3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3809" y="1156269"/>
            <a:ext cx="2424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Process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5020" y="2171932"/>
            <a:ext cx="856195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parser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err="1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lexer</a:t>
            </a:r>
            <a:endParaRPr kumimoji="1" lang="en-US" altLang="zh-CN" sz="2800" i="1" dirty="0" smtClean="0">
              <a:solidFill>
                <a:schemeClr val="accent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antlr4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no-listener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visitor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Swift.g4</a:t>
            </a:r>
          </a:p>
          <a:p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hook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them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up</a:t>
            </a:r>
          </a:p>
          <a:p>
            <a:r>
              <a:rPr kumimoji="1"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err="1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javac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err="1" smtClean="0">
                <a:latin typeface="Courier New" charset="0"/>
                <a:ea typeface="Courier New" charset="0"/>
                <a:cs typeface="Courier New" charset="0"/>
              </a:rPr>
              <a:t>Master.java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Swift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kumimoji="1"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.java</a:t>
            </a:r>
          </a:p>
          <a:p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code</a:t>
            </a:r>
          </a:p>
          <a:p>
            <a:r>
              <a:rPr kumimoji="1"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java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Master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err="1" smtClean="0">
                <a:latin typeface="Courier New" charset="0"/>
                <a:ea typeface="Courier New" charset="0"/>
                <a:cs typeface="Courier New" charset="0"/>
              </a:rPr>
              <a:t>test.swift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err="1" smtClean="0">
                <a:latin typeface="Courier New" charset="0"/>
                <a:ea typeface="Courier New" charset="0"/>
                <a:cs typeface="Courier New" charset="0"/>
              </a:rPr>
              <a:t>res.cpp</a:t>
            </a:r>
            <a:endParaRPr kumimoji="1" lang="en-US" altLang="zh-CN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compile</a:t>
            </a:r>
            <a:r>
              <a:rPr kumimoji="1" lang="mr-IN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kumimoji="1" lang="en-US" altLang="zh-CN" sz="2800" i="1" dirty="0" smtClean="0">
              <a:solidFill>
                <a:schemeClr val="accent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g++</a:t>
            </a:r>
            <a:r>
              <a:rPr kumimoji="1" lang="zh-CN" altLang="en-US" sz="28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kumimoji="1" lang="en-US" altLang="zh-CN" sz="280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kumimoji="1" lang="en-US" altLang="zh-CN" sz="280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c++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err="1" smtClean="0">
                <a:latin typeface="Courier New" charset="0"/>
                <a:ea typeface="Courier New" charset="0"/>
                <a:cs typeface="Courier New" charset="0"/>
              </a:rPr>
              <a:t>res.cpp</a:t>
            </a:r>
            <a:endParaRPr kumimoji="1" lang="en-US" altLang="zh-CN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mr-IN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kumimoji="1" lang="zh-CN" altLang="en-US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i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</a:p>
          <a:p>
            <a:r>
              <a:rPr kumimoji="1"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kumimoji="1" lang="en-US" altLang="zh-CN" sz="2800" dirty="0" err="1" smtClean="0">
                <a:latin typeface="Courier New" charset="0"/>
                <a:ea typeface="Courier New" charset="0"/>
                <a:cs typeface="Courier New" charset="0"/>
              </a:rPr>
              <a:t>a.out</a:t>
            </a:r>
            <a:endParaRPr kumimoji="1" lang="zh-CN" alt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7700" y="1156269"/>
            <a:ext cx="303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>
                <a:latin typeface="Myriad Set Pro Thin" charset="0"/>
                <a:ea typeface="Myriad Set Pro Thin" charset="0"/>
                <a:cs typeface="Myriad Set Pro Thin" charset="0"/>
              </a:rPr>
              <a:t>Examples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5250" y="0"/>
            <a:ext cx="6921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randomNumbers = [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42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12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88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62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63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56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77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88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97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97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20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45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91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62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15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31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59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is-IS" altLang="zh-CN" sz="1600" dirty="0" smtClean="0">
                <a:solidFill>
                  <a:srgbClr val="000000"/>
                </a:solidFill>
                <a:latin typeface="Menlo" charset="0"/>
              </a:rPr>
              <a:t>]</a:t>
            </a:r>
            <a:endParaRPr lang="is-IS" altLang="zh-CN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func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quickSort(array: [</a:t>
            </a:r>
            <a:r>
              <a:rPr lang="is-IS" altLang="zh-CN" sz="1600" dirty="0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]) -&gt; [</a:t>
            </a:r>
            <a:r>
              <a:rPr lang="is-IS" altLang="zh-CN" sz="1600" dirty="0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]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less = [</a:t>
            </a:r>
            <a:r>
              <a:rPr lang="is-IS" altLang="zh-CN" sz="1600" dirty="0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]()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equal = [</a:t>
            </a:r>
            <a:r>
              <a:rPr lang="is-IS" altLang="zh-CN" sz="1600" dirty="0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]()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greater = [</a:t>
            </a:r>
            <a:r>
              <a:rPr lang="is-IS" altLang="zh-CN" sz="1600" dirty="0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]()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if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array.</a:t>
            </a:r>
            <a:r>
              <a:rPr lang="is-IS" altLang="zh-CN" sz="1600" dirty="0">
                <a:solidFill>
                  <a:srgbClr val="703DAA"/>
                </a:solidFill>
                <a:latin typeface="Menlo" charset="0"/>
              </a:rPr>
              <a:t>count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pivot = array[</a:t>
            </a:r>
            <a:r>
              <a:rPr lang="is-IS" altLang="zh-CN" sz="16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]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x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array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if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x &lt; pivot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    less.</a:t>
            </a:r>
            <a:r>
              <a:rPr lang="is-IS" altLang="zh-CN" sz="1600" dirty="0">
                <a:solidFill>
                  <a:srgbClr val="3E1E81"/>
                </a:solidFill>
                <a:latin typeface="Menlo" charset="0"/>
              </a:rPr>
              <a:t>append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(x)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}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else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if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x == pivot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    equal.</a:t>
            </a:r>
            <a:r>
              <a:rPr lang="is-IS" altLang="zh-CN" sz="1600" dirty="0">
                <a:solidFill>
                  <a:srgbClr val="3E1E81"/>
                </a:solidFill>
                <a:latin typeface="Menlo" charset="0"/>
              </a:rPr>
              <a:t>append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(x)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}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else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    greater.</a:t>
            </a:r>
            <a:r>
              <a:rPr lang="is-IS" altLang="zh-CN" sz="1600" dirty="0">
                <a:solidFill>
                  <a:srgbClr val="3E1E81"/>
                </a:solidFill>
                <a:latin typeface="Menlo" charset="0"/>
              </a:rPr>
              <a:t>append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(x)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    }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is-IS" altLang="zh-CN" sz="1600" dirty="0">
                <a:solidFill>
                  <a:srgbClr val="294C50"/>
                </a:solidFill>
                <a:latin typeface="Menlo" charset="0"/>
              </a:rPr>
              <a:t>quickSort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(array: less) + equal + </a:t>
            </a:r>
            <a:r>
              <a:rPr lang="is-IS" altLang="zh-CN" sz="1600" dirty="0">
                <a:solidFill>
                  <a:srgbClr val="294C50"/>
                </a:solidFill>
                <a:latin typeface="Menlo" charset="0"/>
              </a:rPr>
              <a:t>quickSort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(array: greater))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}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else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6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 array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altLang="zh-CN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1600" dirty="0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CN" sz="1600" dirty="0">
                <a:solidFill>
                  <a:srgbClr val="294C50"/>
                </a:solidFill>
                <a:latin typeface="Menlo" charset="0"/>
              </a:rPr>
              <a:t>quickSort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(array: </a:t>
            </a:r>
            <a:r>
              <a:rPr lang="is-IS" altLang="zh-CN" sz="1600" dirty="0">
                <a:solidFill>
                  <a:srgbClr val="539AA4"/>
                </a:solidFill>
                <a:latin typeface="Menlo" charset="0"/>
              </a:rPr>
              <a:t>randomNumbers</a:t>
            </a:r>
            <a:r>
              <a:rPr lang="is-IS" altLang="zh-CN" sz="1600" dirty="0">
                <a:solidFill>
                  <a:srgbClr val="000000"/>
                </a:solidFill>
                <a:latin typeface="Menlo" charset="0"/>
              </a:rPr>
              <a:t>))</a:t>
            </a:r>
            <a:endParaRPr lang="is-IS" altLang="zh-CN" sz="1600" dirty="0">
              <a:solidFill>
                <a:srgbClr val="539AA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8550" y="163860"/>
            <a:ext cx="74549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100" dirty="0">
                <a:solidFill>
                  <a:srgbClr val="822D0F"/>
                </a:solidFill>
                <a:latin typeface="Menlo" charset="0"/>
              </a:rPr>
              <a:t>#</a:t>
            </a:r>
            <a:r>
              <a:rPr lang="de-DE" altLang="zh-CN" sz="1100" dirty="0" err="1">
                <a:solidFill>
                  <a:srgbClr val="822D0F"/>
                </a:solidFill>
                <a:latin typeface="Menlo" charset="0"/>
              </a:rPr>
              <a:t>include</a:t>
            </a:r>
            <a:r>
              <a:rPr lang="de-DE" altLang="zh-CN" sz="1100" dirty="0">
                <a:solidFill>
                  <a:srgbClr val="822D0F"/>
                </a:solidFill>
                <a:latin typeface="Menlo" charset="0"/>
              </a:rPr>
              <a:t> </a:t>
            </a:r>
            <a:r>
              <a:rPr lang="de-DE" altLang="zh-CN" sz="1100" dirty="0">
                <a:solidFill>
                  <a:srgbClr val="C81B13"/>
                </a:solidFill>
                <a:latin typeface="Menlo" charset="0"/>
              </a:rPr>
              <a:t>"</a:t>
            </a:r>
            <a:r>
              <a:rPr lang="de-DE" altLang="zh-CN" sz="1100" dirty="0" err="1">
                <a:solidFill>
                  <a:srgbClr val="C81B13"/>
                </a:solidFill>
                <a:latin typeface="Menlo" charset="0"/>
              </a:rPr>
              <a:t>helper.cpp</a:t>
            </a:r>
            <a:r>
              <a:rPr lang="de-DE" altLang="zh-CN" sz="1100" dirty="0">
                <a:solidFill>
                  <a:srgbClr val="C81B13"/>
                </a:solidFill>
                <a:latin typeface="Menlo" charset="0"/>
              </a:rPr>
              <a:t>"</a:t>
            </a:r>
          </a:p>
          <a:p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randomNumbers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{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42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88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62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63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56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77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88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97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97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20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45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91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62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15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31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59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less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&gt;();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equal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&gt;();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greater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&gt;();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if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array.size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 &gt;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const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&gt;::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iterator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array.begin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array.end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(); ++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x = *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if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(x &lt;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less.push_back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(x);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else</a:t>
            </a:r>
            <a:endParaRPr lang="de-DE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if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(x ==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equal.push_back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(x);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else</a:t>
            </a:r>
            <a:endParaRPr lang="de-DE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greater.push_back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(x);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less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equal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greater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else</a:t>
            </a:r>
            <a:endParaRPr lang="de-DE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print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randomNumbers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de-DE" altLang="zh-CN" sz="11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0443" y="1156269"/>
            <a:ext cx="1731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Tools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875420" y="2171932"/>
            <a:ext cx="4441160" cy="4305300"/>
            <a:chOff x="3923748" y="2171932"/>
            <a:chExt cx="4441160" cy="43053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748" y="2171932"/>
              <a:ext cx="2032000" cy="23368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608" y="2171932"/>
              <a:ext cx="2273300" cy="22733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866" y="4457700"/>
              <a:ext cx="1101763" cy="201953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417" y="4578698"/>
              <a:ext cx="1707187" cy="1536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7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8550" y="163860"/>
            <a:ext cx="74549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100" dirty="0">
                <a:solidFill>
                  <a:srgbClr val="822D0F"/>
                </a:solidFill>
                <a:latin typeface="Menlo" charset="0"/>
              </a:rPr>
              <a:t>#</a:t>
            </a:r>
            <a:r>
              <a:rPr lang="de-DE" altLang="zh-CN" sz="1100" dirty="0" err="1">
                <a:solidFill>
                  <a:srgbClr val="822D0F"/>
                </a:solidFill>
                <a:latin typeface="Menlo" charset="0"/>
              </a:rPr>
              <a:t>include</a:t>
            </a:r>
            <a:r>
              <a:rPr lang="de-DE" altLang="zh-CN" sz="1100" dirty="0">
                <a:solidFill>
                  <a:srgbClr val="822D0F"/>
                </a:solidFill>
                <a:latin typeface="Menlo" charset="0"/>
              </a:rPr>
              <a:t> </a:t>
            </a:r>
            <a:r>
              <a:rPr lang="de-DE" altLang="zh-CN" sz="1100" dirty="0">
                <a:solidFill>
                  <a:srgbClr val="C81B13"/>
                </a:solidFill>
                <a:latin typeface="Menlo" charset="0"/>
              </a:rPr>
              <a:t>"</a:t>
            </a:r>
            <a:r>
              <a:rPr lang="de-DE" altLang="zh-CN" sz="1100" dirty="0" err="1">
                <a:solidFill>
                  <a:srgbClr val="C81B13"/>
                </a:solidFill>
                <a:latin typeface="Menlo" charset="0"/>
              </a:rPr>
              <a:t>helper.cpp</a:t>
            </a:r>
            <a:r>
              <a:rPr lang="de-DE" altLang="zh-CN" sz="1100" dirty="0">
                <a:solidFill>
                  <a:srgbClr val="C81B13"/>
                </a:solidFill>
                <a:latin typeface="Menlo" charset="0"/>
              </a:rPr>
              <a:t>"</a:t>
            </a:r>
          </a:p>
          <a:p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randomNumbers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{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42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88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62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63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56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77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88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97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97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20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45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91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62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15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31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59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less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&gt;();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equal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&gt;();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greater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&gt;();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if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array.size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 &gt;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const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&gt;::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iterator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array.begin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array.end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(); ++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x = *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if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(x &lt;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less.push_back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(x);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else</a:t>
            </a:r>
            <a:endParaRPr lang="de-DE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if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(x ==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equal.push_back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(x);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else</a:t>
            </a:r>
            <a:endParaRPr lang="de-DE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greater.push_back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(x);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less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equal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greater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else</a:t>
            </a:r>
            <a:endParaRPr lang="de-DE" altLang="zh-CN" sz="11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print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quickSort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1100" dirty="0" err="1">
                <a:solidFill>
                  <a:srgbClr val="000000"/>
                </a:solidFill>
                <a:latin typeface="Menlo" charset="0"/>
              </a:rPr>
              <a:t>randomNumbers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11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11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altLang="zh-CN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de-DE" altLang="zh-CN" sz="11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700" y="2387545"/>
            <a:ext cx="11798300" cy="224676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>
            <a:spAutoFit/>
          </a:bodyPr>
          <a:lstStyle/>
          <a:p>
            <a:r>
              <a:rPr lang="de-DE" altLang="zh-CN" sz="2800" dirty="0" err="1">
                <a:solidFill>
                  <a:srgbClr val="C42275"/>
                </a:solidFill>
                <a:latin typeface="Menlo" charset="0"/>
              </a:rPr>
              <a:t>const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8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pivot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array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de-DE" altLang="zh-CN" sz="28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de-DE" altLang="zh-CN" sz="2800" dirty="0" err="1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vector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de-DE" altLang="zh-CN" sz="28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&gt;::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iterator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array.begin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array.end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(); ++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        {</a:t>
            </a:r>
          </a:p>
          <a:p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de-DE" altLang="zh-CN" sz="28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 x = *</a:t>
            </a:r>
            <a:r>
              <a:rPr lang="de-DE" altLang="zh-CN" sz="2800" dirty="0" err="1">
                <a:solidFill>
                  <a:srgbClr val="000000"/>
                </a:solidFill>
                <a:latin typeface="Menlo" charset="0"/>
              </a:rPr>
              <a:t>it</a:t>
            </a:r>
            <a:r>
              <a:rPr lang="de-DE" altLang="zh-CN" sz="2800" dirty="0">
                <a:solidFill>
                  <a:srgbClr val="000000"/>
                </a:solidFill>
                <a:latin typeface="Menl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1800" y="1997839"/>
            <a:ext cx="394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A {</a:t>
            </a:r>
            <a:endParaRPr lang="is-IS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a: </a:t>
            </a:r>
            <a:r>
              <a:rPr lang="is-IS" altLang="zh-CN" sz="2000" dirty="0">
                <a:solidFill>
                  <a:srgbClr val="6122AE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5</a:t>
            </a:r>
            <a:endParaRPr lang="is-IS" altLang="zh-CN" sz="2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b: </a:t>
            </a:r>
            <a:r>
              <a:rPr lang="is-IS" altLang="zh-CN" sz="2000" dirty="0">
                <a:solidFill>
                  <a:srgbClr val="6122AE"/>
                </a:solidFill>
                <a:latin typeface="Menlo" charset="0"/>
              </a:rPr>
              <a:t>Double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6</a:t>
            </a:r>
            <a:endParaRPr lang="is-IS" altLang="zh-CN" sz="2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func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f(d:</a:t>
            </a:r>
            <a:r>
              <a:rPr lang="is-IS" altLang="zh-CN" sz="2000" dirty="0">
                <a:solidFill>
                  <a:srgbClr val="6122AE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)-&gt;</a:t>
            </a:r>
            <a:r>
              <a:rPr lang="is-IS" altLang="zh-CN" sz="2000" dirty="0">
                <a:solidFill>
                  <a:srgbClr val="6122AE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a+b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c = A()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print(c.f(d: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))</a:t>
            </a:r>
            <a:endParaRPr lang="is-IS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1200" y="920621"/>
            <a:ext cx="34671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000" dirty="0">
                <a:solidFill>
                  <a:srgbClr val="822D0F"/>
                </a:solidFill>
                <a:latin typeface="Menlo" charset="0"/>
              </a:rPr>
              <a:t>#include </a:t>
            </a:r>
            <a:r>
              <a:rPr lang="is-IS" altLang="zh-CN" sz="2000" dirty="0">
                <a:solidFill>
                  <a:srgbClr val="C81B13"/>
                </a:solidFill>
                <a:latin typeface="Menlo" charset="0"/>
              </a:rPr>
              <a:t>"helper.cpp"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A</a:t>
            </a:r>
            <a:endParaRPr lang="is-IS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public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double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b =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6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f(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d)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000" dirty="0">
                <a:solidFill>
                  <a:srgbClr val="539AA4"/>
                </a:solidFill>
                <a:latin typeface="Menlo" charset="0"/>
              </a:rPr>
              <a:t>a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is-IS" altLang="zh-CN" sz="2000" dirty="0">
                <a:solidFill>
                  <a:srgbClr val="539AA4"/>
                </a:solidFill>
                <a:latin typeface="Menlo" charset="0"/>
              </a:rPr>
              <a:t>b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is-IS" altLang="zh-CN" sz="2000" dirty="0">
                <a:solidFill>
                  <a:srgbClr val="3C828B"/>
                </a:solidFill>
                <a:latin typeface="Menlo" charset="0"/>
              </a:rPr>
              <a:t>A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c = </a:t>
            </a:r>
            <a:r>
              <a:rPr lang="is-IS" altLang="zh-CN" sz="2000" dirty="0">
                <a:solidFill>
                  <a:srgbClr val="3C828B"/>
                </a:solidFill>
                <a:latin typeface="Menlo" charset="0"/>
              </a:rPr>
              <a:t>A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print(c.f(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53200" y="612845"/>
            <a:ext cx="3822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>
                <a:solidFill>
                  <a:srgbClr val="822D0F"/>
                </a:solidFill>
                <a:latin typeface="Menlo" charset="0"/>
              </a:rPr>
              <a:t>#include </a:t>
            </a:r>
            <a:r>
              <a:rPr lang="is-IS" altLang="zh-CN" dirty="0">
                <a:solidFill>
                  <a:srgbClr val="C81B13"/>
                </a:solidFill>
                <a:latin typeface="Menlo" charset="0"/>
              </a:rPr>
              <a:t>"helper.cpp"</a:t>
            </a:r>
          </a:p>
          <a:p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enum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A</a:t>
            </a:r>
            <a:endParaRPr lang="is-IS" altLang="zh-CN" dirty="0">
              <a:solidFill>
                <a:srgbClr val="C42275"/>
              </a:solidFill>
              <a:latin typeface="Menlo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a,b,c,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is-IS" altLang="zh-CN" dirty="0">
                <a:solidFill>
                  <a:srgbClr val="539AA4"/>
                </a:solidFill>
                <a:latin typeface="Menlo" charset="0"/>
              </a:rPr>
              <a:t>A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cc = </a:t>
            </a:r>
            <a:r>
              <a:rPr lang="is-IS" altLang="zh-CN" dirty="0">
                <a:solidFill>
                  <a:srgbClr val="31595D"/>
                </a:solidFill>
                <a:latin typeface="Menlo" charset="0"/>
              </a:rPr>
              <a:t>a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switch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CN" dirty="0">
                <a:solidFill>
                  <a:srgbClr val="539AA4"/>
                </a:solidFill>
                <a:latin typeface="Menlo" charset="0"/>
              </a:rPr>
              <a:t>cc</a:t>
            </a:r>
            <a:r>
              <a:rPr lang="is-IS" altLang="zh-CN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is-IS" altLang="zh-CN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a: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print(</a:t>
            </a:r>
            <a:r>
              <a:rPr lang="is-IS" altLang="zh-CN" dirty="0">
                <a:solidFill>
                  <a:srgbClr val="C81B13"/>
                </a:solidFill>
                <a:latin typeface="Menlo" charset="0"/>
              </a:rPr>
              <a:t>"haha"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break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b: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print(</a:t>
            </a:r>
            <a:r>
              <a:rPr lang="is-IS" altLang="zh-CN" dirty="0">
                <a:solidFill>
                  <a:srgbClr val="C81B13"/>
                </a:solidFill>
                <a:latin typeface="Menlo" charset="0"/>
              </a:rPr>
              <a:t>"hehe"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break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default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print(</a:t>
            </a:r>
            <a:r>
              <a:rPr lang="is-IS" altLang="zh-CN" dirty="0">
                <a:solidFill>
                  <a:srgbClr val="C81B13"/>
                </a:solidFill>
                <a:latin typeface="Menlo" charset="0"/>
              </a:rPr>
              <a:t>"hoho"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3900" y="1536174"/>
            <a:ext cx="289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enum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A {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a, b, c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cc = </a:t>
            </a:r>
            <a:r>
              <a:rPr lang="de-DE" altLang="zh-CN" sz="2000" dirty="0" err="1">
                <a:solidFill>
                  <a:srgbClr val="539AA4"/>
                </a:solidFill>
                <a:latin typeface="Menlo" charset="0"/>
              </a:rPr>
              <a:t>A</a:t>
            </a:r>
            <a:r>
              <a:rPr lang="de-DE" altLang="zh-CN" sz="20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altLang="zh-CN" sz="2000" dirty="0" err="1">
                <a:solidFill>
                  <a:srgbClr val="31595D"/>
                </a:solidFill>
                <a:latin typeface="Menlo" charset="0"/>
              </a:rPr>
              <a:t>a</a:t>
            </a:r>
            <a:endParaRPr lang="de-DE" altLang="zh-CN" sz="2000" dirty="0">
              <a:solidFill>
                <a:srgbClr val="000000"/>
              </a:solidFill>
              <a:latin typeface="Menlo" charset="0"/>
            </a:endParaRPr>
          </a:p>
          <a:p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switch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altLang="zh-CN" sz="2000" dirty="0">
                <a:solidFill>
                  <a:srgbClr val="539AA4"/>
                </a:solidFill>
                <a:latin typeface="Menlo" charset="0"/>
              </a:rPr>
              <a:t>cc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{</a:t>
            </a:r>
            <a:endParaRPr lang="de-DE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.</a:t>
            </a:r>
            <a:r>
              <a:rPr lang="de-DE" altLang="zh-CN" sz="2000" dirty="0">
                <a:solidFill>
                  <a:srgbClr val="31595D"/>
                </a:solidFill>
                <a:latin typeface="Menlo" charset="0"/>
              </a:rPr>
              <a:t>a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:</a:t>
            </a:r>
            <a:endParaRPr lang="de-DE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2000" dirty="0" err="1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2000" dirty="0">
                <a:solidFill>
                  <a:srgbClr val="C81B13"/>
                </a:solidFill>
                <a:latin typeface="Menlo" charset="0"/>
              </a:rPr>
              <a:t>"haha"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case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 .</a:t>
            </a:r>
            <a:r>
              <a:rPr lang="de-DE" altLang="zh-CN" sz="2000" dirty="0">
                <a:solidFill>
                  <a:srgbClr val="31595D"/>
                </a:solidFill>
                <a:latin typeface="Menlo" charset="0"/>
              </a:rPr>
              <a:t>b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:</a:t>
            </a:r>
            <a:endParaRPr lang="de-DE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2000" dirty="0" err="1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2000" dirty="0">
                <a:solidFill>
                  <a:srgbClr val="C81B13"/>
                </a:solidFill>
                <a:latin typeface="Menlo" charset="0"/>
              </a:rPr>
              <a:t>"</a:t>
            </a:r>
            <a:r>
              <a:rPr lang="de-DE" altLang="zh-CN" sz="2000" dirty="0" err="1">
                <a:solidFill>
                  <a:srgbClr val="C81B13"/>
                </a:solidFill>
                <a:latin typeface="Menlo" charset="0"/>
              </a:rPr>
              <a:t>hehe</a:t>
            </a:r>
            <a:r>
              <a:rPr lang="de-DE" altLang="zh-CN" sz="2000" dirty="0">
                <a:solidFill>
                  <a:srgbClr val="C81B13"/>
                </a:solidFill>
                <a:latin typeface="Menlo" charset="0"/>
              </a:rPr>
              <a:t>"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2000" dirty="0" err="1">
                <a:solidFill>
                  <a:srgbClr val="C42275"/>
                </a:solidFill>
                <a:latin typeface="Menlo" charset="0"/>
              </a:rPr>
              <a:t>default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:</a:t>
            </a:r>
            <a:endParaRPr lang="de-DE" altLang="zh-CN" sz="2000" dirty="0">
              <a:solidFill>
                <a:srgbClr val="C42275"/>
              </a:solidFill>
              <a:latin typeface="Menlo" charset="0"/>
            </a:endParaRPr>
          </a:p>
          <a:p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de-DE" altLang="zh-CN" sz="2000" dirty="0" err="1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altLang="zh-CN" sz="2000" dirty="0">
                <a:solidFill>
                  <a:srgbClr val="C81B13"/>
                </a:solidFill>
                <a:latin typeface="Menlo" charset="0"/>
              </a:rPr>
              <a:t>"hoho"</a:t>
            </a:r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" charset="0"/>
              </a:rPr>
              <a:t>}</a:t>
            </a:r>
            <a:endParaRPr lang="de-DE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5400" y="2513737"/>
            <a:ext cx="472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f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mr-IN" altLang="zh-CN" sz="20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inout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 err="1">
                <a:solidFill>
                  <a:srgbClr val="703DAA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-&gt; </a:t>
            </a:r>
            <a:r>
              <a:rPr lang="mr-IN" altLang="zh-CN" sz="2000" dirty="0" err="1">
                <a:solidFill>
                  <a:srgbClr val="703DAA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mr-IN" altLang="zh-CN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sz="20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10</a:t>
            </a:r>
            <a:endParaRPr lang="mr-IN" altLang="zh-CN" sz="2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mr-IN" altLang="zh-CN" sz="20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8</a:t>
            </a:r>
            <a:endParaRPr lang="mr-IN" altLang="zh-CN" sz="2000" dirty="0">
              <a:solidFill>
                <a:srgbClr val="C42275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mr-IN" altLang="zh-CN" sz="2000" dirty="0" err="1">
                <a:solidFill>
                  <a:srgbClr val="C42275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sz="2000" dirty="0">
                <a:solidFill>
                  <a:srgbClr val="0435FF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endParaRPr lang="mr-IN" altLang="zh-CN" sz="2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altLang="zh-CN" sz="2000" dirty="0" err="1">
                <a:solidFill>
                  <a:srgbClr val="3E1E81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sz="2000" dirty="0" err="1">
                <a:solidFill>
                  <a:srgbClr val="294C50"/>
                </a:solidFill>
                <a:latin typeface="Menlo" charset="0"/>
                <a:ea typeface="Menlo" charset="0"/>
                <a:cs typeface="Menlo" charset="0"/>
              </a:rPr>
              <a:t>f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sz="2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:&amp;</a:t>
            </a:r>
            <a:r>
              <a:rPr lang="mr-IN" altLang="zh-CN" sz="2000" dirty="0" err="1">
                <a:solidFill>
                  <a:srgbClr val="539AA4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)+</a:t>
            </a:r>
            <a:r>
              <a:rPr lang="mr-IN" altLang="zh-CN" sz="2000" dirty="0" err="1">
                <a:solidFill>
                  <a:srgbClr val="539AA4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altLang="zh-CN" sz="2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mr-IN" altLang="zh-CN" sz="2000" dirty="0">
              <a:solidFill>
                <a:srgbClr val="000000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6800" y="1590407"/>
            <a:ext cx="325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000" dirty="0">
                <a:solidFill>
                  <a:srgbClr val="822D0F"/>
                </a:solidFill>
                <a:latin typeface="Menlo" charset="0"/>
              </a:rPr>
              <a:t>#include </a:t>
            </a:r>
            <a:r>
              <a:rPr lang="is-IS" altLang="zh-CN" sz="2000" dirty="0">
                <a:solidFill>
                  <a:srgbClr val="C81B13"/>
                </a:solidFill>
                <a:latin typeface="Menlo" charset="0"/>
              </a:rPr>
              <a:t>"helper.cpp"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f(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&amp; a)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a =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10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8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b =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print(f(b) + b);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sz="2000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sz="20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sz="2000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0" y="2136339"/>
            <a:ext cx="5638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func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printElement(arr: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inout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[[</a:t>
            </a:r>
            <a:r>
              <a:rPr lang="is-IS" altLang="zh-CN" dirty="0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]])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a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arr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b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a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CN" dirty="0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(b)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c = [[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3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4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],[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6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7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8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]]</a:t>
            </a:r>
          </a:p>
          <a:p>
            <a:r>
              <a:rPr lang="is-IS" altLang="zh-CN" dirty="0">
                <a:solidFill>
                  <a:srgbClr val="294C50"/>
                </a:solidFill>
                <a:latin typeface="Menlo" charset="0"/>
              </a:rPr>
              <a:t>printElement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(arr: &amp;</a:t>
            </a:r>
            <a:r>
              <a:rPr lang="is-IS" altLang="zh-CN" dirty="0">
                <a:solidFill>
                  <a:srgbClr val="539AA4"/>
                </a:solidFill>
                <a:latin typeface="Menlo" charset="0"/>
              </a:rPr>
              <a:t>c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altLang="zh-CN" dirty="0">
              <a:solidFill>
                <a:srgbClr val="294C50"/>
              </a:solidFill>
              <a:effectLst/>
              <a:latin typeface="Menl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0400" y="197346"/>
            <a:ext cx="5956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>
                <a:solidFill>
                  <a:srgbClr val="822D0F"/>
                </a:solidFill>
                <a:latin typeface="Menlo" charset="0"/>
              </a:rPr>
              <a:t>#include </a:t>
            </a:r>
            <a:r>
              <a:rPr lang="is-IS" altLang="zh-CN" dirty="0">
                <a:solidFill>
                  <a:srgbClr val="C81B13"/>
                </a:solidFill>
                <a:latin typeface="Menlo" charset="0"/>
              </a:rPr>
              <a:t>"helper.cpp"</a:t>
            </a:r>
          </a:p>
          <a:p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void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printElement (vector&lt;vector&lt;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&gt;&gt; &amp; arr)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begin =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(vector&lt;vector&lt;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&gt;&gt;::iterator it = arr.begin(); it != arr.end(); ++it)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vector&lt;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&gt; a = *it;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for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(vector&lt;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&gt;::iterator it = a.begin(); it != a.end(); ++it)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b = *it;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CN" dirty="0" smtClean="0">
                <a:solidFill>
                  <a:srgbClr val="000000"/>
                </a:solidFill>
                <a:latin typeface="Menlo" charset="0"/>
              </a:rPr>
              <a:t>print(b);</a:t>
            </a:r>
            <a:endParaRPr lang="is-IS" altLang="zh-CN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vector&lt;vector&lt;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&gt;&gt; c = {{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1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2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3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4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}, {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5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6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7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8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}};</a:t>
            </a:r>
          </a:p>
          <a:p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printElement(c);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CN" dirty="0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CN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CN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1100" y="2921169"/>
            <a:ext cx="429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en-US" altLang="zh-CN" sz="20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en-US" altLang="zh-CN" sz="2000" dirty="0">
                <a:solidFill>
                  <a:srgbClr val="0435FF"/>
                </a:solidFill>
                <a:latin typeface="Menlo" charset="0"/>
              </a:rPr>
              <a:t>10</a:t>
            </a:r>
            <a:endParaRPr lang="en-US" altLang="zh-CN" sz="2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sz="2000" dirty="0">
                <a:solidFill>
                  <a:srgbClr val="1E9421"/>
                </a:solidFill>
                <a:latin typeface="Menlo" charset="0"/>
              </a:rPr>
              <a:t>// please don't ignore me!!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charset="0"/>
              </a:rPr>
              <a:t>print(a)</a:t>
            </a:r>
            <a:endParaRPr lang="en-US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100" y="2459504"/>
            <a:ext cx="340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sz="2000" dirty="0">
                <a:solidFill>
                  <a:srgbClr val="822D0F"/>
                </a:solidFill>
                <a:latin typeface="Menlo" charset="0"/>
              </a:rPr>
              <a:t>#include </a:t>
            </a:r>
            <a:r>
              <a:rPr lang="ro-RO" altLang="zh-CN" sz="2000" dirty="0">
                <a:solidFill>
                  <a:srgbClr val="C81B13"/>
                </a:solidFill>
                <a:latin typeface="Menlo" charset="0"/>
              </a:rPr>
              <a:t>"</a:t>
            </a:r>
            <a:r>
              <a:rPr lang="ro-RO" altLang="zh-CN" sz="2000" dirty="0" err="1">
                <a:solidFill>
                  <a:srgbClr val="C81B13"/>
                </a:solidFill>
                <a:latin typeface="Menlo" charset="0"/>
              </a:rPr>
              <a:t>helper.cpp</a:t>
            </a:r>
            <a:r>
              <a:rPr lang="ro-RO" altLang="zh-CN" sz="2000" dirty="0">
                <a:solidFill>
                  <a:srgbClr val="C81B13"/>
                </a:solidFill>
                <a:latin typeface="Menlo" charset="0"/>
              </a:rPr>
              <a:t>"</a:t>
            </a:r>
          </a:p>
          <a:p>
            <a:r>
              <a:rPr lang="ro-RO" altLang="zh-CN" sz="20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ro-RO" altLang="zh-CN" sz="2000" dirty="0">
                <a:solidFill>
                  <a:srgbClr val="0435FF"/>
                </a:solidFill>
                <a:latin typeface="Menlo" charset="0"/>
              </a:rPr>
              <a:t>10</a:t>
            </a:r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ro-RO" altLang="zh-CN" sz="2000" dirty="0" err="1">
                <a:solidFill>
                  <a:srgbClr val="C42275"/>
                </a:solidFill>
                <a:latin typeface="Menlo" charset="0"/>
              </a:rPr>
              <a:t>int</a:t>
            </a:r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altLang="zh-CN" sz="2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    print(a);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ro-RO" altLang="zh-CN" sz="2000" dirty="0" err="1">
                <a:solidFill>
                  <a:srgbClr val="C42275"/>
                </a:solidFill>
                <a:latin typeface="Menlo" charset="0"/>
              </a:rPr>
              <a:t>return</a:t>
            </a:r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altLang="zh-CN" sz="2000" dirty="0">
                <a:solidFill>
                  <a:srgbClr val="0435FF"/>
                </a:solidFill>
                <a:latin typeface="Menlo" charset="0"/>
              </a:rPr>
              <a:t>0</a:t>
            </a:r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enlo" charset="0"/>
              </a:rPr>
              <a:t>}</a:t>
            </a:r>
            <a:endParaRPr lang="ro-RO" altLang="zh-CN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69100" y="1943669"/>
            <a:ext cx="1297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You</a:t>
            </a: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WISH!!</a:t>
            </a:r>
          </a:p>
        </p:txBody>
      </p:sp>
    </p:spTree>
    <p:extLst>
      <p:ext uri="{BB962C8B-B14F-4D97-AF65-F5344CB8AC3E}">
        <p14:creationId xmlns:p14="http://schemas.microsoft.com/office/powerpoint/2010/main" val="8662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2149" y="2992563"/>
            <a:ext cx="5727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en-US" altLang="zh-CN" sz="4000" dirty="0">
                <a:solidFill>
                  <a:srgbClr val="0435FF"/>
                </a:solidFill>
                <a:latin typeface="Menlo" charset="0"/>
              </a:rPr>
              <a:t>1</a:t>
            </a:r>
            <a:endParaRPr lang="en-US" altLang="zh-CN" sz="4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sz="4000" dirty="0" err="1">
                <a:solidFill>
                  <a:srgbClr val="C42275"/>
                </a:solidFill>
                <a:latin typeface="Menlo" charset="0"/>
              </a:rPr>
              <a:t>var</a:t>
            </a:r>
            <a:r>
              <a:rPr lang="en-US" altLang="zh-CN" sz="4000" dirty="0">
                <a:solidFill>
                  <a:srgbClr val="000000"/>
                </a:solidFill>
                <a:latin typeface="Menlo" charset="0"/>
              </a:rPr>
              <a:t> a = </a:t>
            </a:r>
            <a:r>
              <a:rPr lang="en-US" altLang="zh-CN" sz="4000" dirty="0">
                <a:solidFill>
                  <a:srgbClr val="C81B13"/>
                </a:solidFill>
                <a:latin typeface="Menlo" charset="0"/>
              </a:rPr>
              <a:t>"a string"</a:t>
            </a:r>
            <a:endParaRPr lang="en-US" altLang="zh-CN" sz="4000" dirty="0">
              <a:solidFill>
                <a:srgbClr val="C81B13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1456" y="4539734"/>
            <a:ext cx="5089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Myriad Set Pro Text" charset="0"/>
                <a:ea typeface="Myriad Set Pro Text" charset="0"/>
                <a:cs typeface="Myriad Set Pro Text" charset="0"/>
              </a:rPr>
              <a:t>Error: a already defined!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94120" y="1156269"/>
            <a:ext cx="460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Error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Checking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94999" y="1156269"/>
            <a:ext cx="3802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Future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Work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7915" y="1997530"/>
            <a:ext cx="659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works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that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are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not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done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yet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and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will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never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be</a:t>
            </a:r>
            <a:r>
              <a:rPr kumimoji="1" lang="zh-CN" altLang="en-US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strike="sngStrike" dirty="0" smtClean="0">
                <a:solidFill>
                  <a:schemeClr val="bg1">
                    <a:lumMod val="50000"/>
                  </a:schemeClr>
                </a:solidFill>
                <a:latin typeface="Myriad Set Pro Text" charset="0"/>
                <a:ea typeface="Myriad Set Pro Text" charset="0"/>
                <a:cs typeface="Myriad Set Pro Text" charset="0"/>
              </a:rPr>
              <a:t>done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5979" y="3135356"/>
            <a:ext cx="29400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generics</a:t>
            </a:r>
          </a:p>
          <a:p>
            <a:pPr algn="ctr"/>
            <a:r>
              <a:rPr kumimoji="1"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optional</a:t>
            </a:r>
          </a:p>
          <a:p>
            <a:pPr algn="ctr"/>
            <a:r>
              <a:rPr kumimoji="1"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tuple</a:t>
            </a:r>
            <a:endParaRPr kumimoji="1" lang="en-US" altLang="zh-CN" sz="4000" dirty="0" smtClean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kumimoji="1" lang="en-US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where-clause</a:t>
            </a:r>
          </a:p>
          <a:p>
            <a:pPr algn="ctr"/>
            <a:r>
              <a:rPr kumimoji="1" lang="mr-IN" altLang="zh-CN" sz="4000" dirty="0" smtClean="0">
                <a:latin typeface="Myriad Set Pro Text" charset="0"/>
                <a:ea typeface="Myriad Set Pro Text" charset="0"/>
                <a:cs typeface="Myriad Set Pro Text" charset="0"/>
              </a:rPr>
              <a:t>…</a:t>
            </a:r>
            <a:endParaRPr kumimoji="1" lang="en-US" altLang="zh-CN" sz="4000" dirty="0" smtClean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776" y="2903663"/>
            <a:ext cx="8426449" cy="28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start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early!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start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with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simple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cases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first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make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it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run,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then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make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it</a:t>
            </a:r>
            <a:r>
              <a:rPr lang="zh-CN" altLang="en-US" sz="2400" dirty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run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fast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(and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beautiful)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languages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are</a:t>
            </a:r>
            <a:r>
              <a:rPr lang="zh-CN" altLang="en-US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effectLst/>
                <a:latin typeface="Myriad Set Pro Text" charset="0"/>
                <a:ea typeface="Myriad Set Pro Text" charset="0"/>
                <a:cs typeface="Myriad Set Pro Text" charset="0"/>
              </a:rPr>
              <a:t>alike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don’t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try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to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make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it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right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at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the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1</a:t>
            </a:r>
            <a:r>
              <a:rPr lang="en-US" altLang="zh-CN" sz="2400" baseline="30000" dirty="0" smtClean="0">
                <a:latin typeface="Myriad Set Pro Text" charset="0"/>
                <a:ea typeface="Myriad Set Pro Text" charset="0"/>
                <a:cs typeface="Myriad Set Pro Text" charset="0"/>
              </a:rPr>
              <a:t>st</a:t>
            </a:r>
            <a:r>
              <a:rPr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time</a:t>
            </a:r>
            <a:endParaRPr lang="en-US" altLang="zh-CN" sz="2400" dirty="0">
              <a:effectLst/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2510" y="1156269"/>
            <a:ext cx="5126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Lessons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Learned</a:t>
            </a:r>
            <a:endParaRPr kumimoji="1" lang="en-US" altLang="zh-CN" sz="6000" dirty="0" smtClean="0">
              <a:solidFill>
                <a:schemeClr val="bg1">
                  <a:lumMod val="65000"/>
                </a:schemeClr>
              </a:solidFill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187412" y="1766232"/>
            <a:ext cx="7817176" cy="3325536"/>
            <a:chOff x="2187412" y="1581364"/>
            <a:chExt cx="7817176" cy="3325536"/>
          </a:xfrm>
        </p:grpSpPr>
        <p:sp>
          <p:nvSpPr>
            <p:cNvPr id="4" name="文本框 3"/>
            <p:cNvSpPr txBox="1"/>
            <p:nvPr/>
          </p:nvSpPr>
          <p:spPr>
            <a:xfrm>
              <a:off x="2187412" y="3583461"/>
              <a:ext cx="781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A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simple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yet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powerful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translator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that</a:t>
              </a:r>
            </a:p>
            <a:p>
              <a:pPr algn="ctr"/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converts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Swift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into</a:t>
              </a:r>
              <a:r>
                <a:rPr kumimoji="1" lang="zh-CN" altLang="en-US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 </a:t>
              </a:r>
              <a:r>
                <a:rPr kumimoji="1" lang="en-US" altLang="zh-CN" sz="4000" dirty="0" smtClean="0">
                  <a:latin typeface="Myriad Set Pro Thin" charset="0"/>
                  <a:ea typeface="Myriad Set Pro Thin" charset="0"/>
                  <a:cs typeface="Myriad Set Pro Thin" charset="0"/>
                </a:rPr>
                <a:t>C++.</a:t>
              </a:r>
              <a:endParaRPr kumimoji="1" lang="zh-CN" altLang="en-US" sz="4000" dirty="0">
                <a:latin typeface="Myriad Set Pro Thin" charset="0"/>
                <a:ea typeface="Myriad Set Pro Thin" charset="0"/>
                <a:cs typeface="Myriad Set Pro Thin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17019" y="1581364"/>
              <a:ext cx="215796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0" b="1" dirty="0" smtClean="0">
                  <a:solidFill>
                    <a:srgbClr val="FF0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c</a:t>
              </a:r>
              <a:r>
                <a:rPr kumimoji="1" lang="zh-CN" altLang="en-US" sz="1200" b="1" dirty="0" smtClean="0">
                  <a:solidFill>
                    <a:srgbClr val="FF0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 </a:t>
              </a:r>
              <a:r>
                <a:rPr kumimoji="1" lang="en-US" altLang="zh-CN" sz="8000" b="1" dirty="0" smtClean="0">
                  <a:solidFill>
                    <a:srgbClr val="00B05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w</a:t>
              </a:r>
              <a:r>
                <a:rPr kumimoji="1" lang="zh-CN" altLang="en-US" sz="1200" b="1" dirty="0" smtClean="0">
                  <a:solidFill>
                    <a:srgbClr val="FF0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 </a:t>
              </a:r>
              <a:r>
                <a:rPr kumimoji="1" lang="en-US" altLang="zh-CN" sz="8000" b="1" dirty="0" smtClean="0">
                  <a:solidFill>
                    <a:srgbClr val="0070C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f</a:t>
              </a:r>
              <a:r>
                <a:rPr kumimoji="1" lang="zh-CN" altLang="en-US" sz="1200" b="1" dirty="0" smtClean="0">
                  <a:solidFill>
                    <a:srgbClr val="0070C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 </a:t>
              </a:r>
              <a:r>
                <a:rPr kumimoji="1" lang="en-US" altLang="zh-CN" sz="8000" b="1" dirty="0" smtClean="0">
                  <a:solidFill>
                    <a:srgbClr val="FFC000"/>
                  </a:solidFill>
                  <a:latin typeface="Myriad Set Pro Semibold" charset="0"/>
                  <a:ea typeface="Myriad Set Pro Semibold" charset="0"/>
                  <a:cs typeface="Myriad Set Pro Semibold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5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3"/>
          <a:stretch/>
        </p:blipFill>
        <p:spPr>
          <a:xfrm>
            <a:off x="5572898" y="2279328"/>
            <a:ext cx="6611449" cy="45967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08663" y="1156269"/>
            <a:ext cx="6774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A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two-step</a:t>
            </a:r>
            <a:r>
              <a:rPr kumimoji="1" lang="zh-CN" altLang="en-US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 </a:t>
            </a:r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procedure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6"/>
          <a:stretch/>
        </p:blipFill>
        <p:spPr>
          <a:xfrm>
            <a:off x="0" y="2279328"/>
            <a:ext cx="5572898" cy="4578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1501" y="3444501"/>
            <a:ext cx="5282793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>
                <a:latin typeface="Myriad Set Pro Text" charset="0"/>
                <a:ea typeface="Myriad Set Pro Text" charset="0"/>
                <a:cs typeface="Myriad Set Pro Text" charset="0"/>
              </a:rPr>
              <a:t>Recognition</a:t>
            </a:r>
            <a:r>
              <a:rPr kumimoji="1" lang="zh-CN" altLang="en-US" sz="36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3600" dirty="0" smtClean="0">
                <a:latin typeface="Myriad Set Pro Text" charset="0"/>
                <a:ea typeface="Myriad Set Pro Text" charset="0"/>
                <a:cs typeface="Myriad Set Pro Text" charset="0"/>
              </a:rPr>
              <a:t>&amp;</a:t>
            </a:r>
            <a:r>
              <a:rPr kumimoji="1" lang="zh-CN" altLang="en-US" sz="36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3600" b="1" dirty="0" smtClean="0">
                <a:latin typeface="Myriad Set Pro Text" charset="0"/>
                <a:ea typeface="Myriad Set Pro Text" charset="0"/>
                <a:cs typeface="Myriad Set Pro Text" charset="0"/>
              </a:rPr>
              <a:t>Translation</a:t>
            </a:r>
            <a:endParaRPr kumimoji="1" lang="zh-CN" altLang="en-US" sz="3600" b="1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8865" y="1156269"/>
            <a:ext cx="389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Architecture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98" y="423550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input</a:t>
            </a:r>
            <a:r>
              <a:rPr kumimoji="1"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4601" y="5642657"/>
            <a:ext cx="1185261" cy="46166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Swift.g4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331" y="4235505"/>
            <a:ext cx="851259" cy="4616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Lexer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37664" y="3751876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tokens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7874" y="4235505"/>
            <a:ext cx="938206" cy="4616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Myriad Set Pro Text" charset="0"/>
                <a:ea typeface="Myriad Set Pro Text" charset="0"/>
                <a:cs typeface="Myriad Set Pro Text" charset="0"/>
              </a:rPr>
              <a:t>Parser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12" name="直线箭头连接符 11"/>
          <p:cNvCxnSpPr>
            <a:stCxn id="3" idx="3"/>
            <a:endCxn id="6" idx="1"/>
          </p:cNvCxnSpPr>
          <p:nvPr/>
        </p:nvCxnSpPr>
        <p:spPr>
          <a:xfrm>
            <a:off x="1524257" y="4466337"/>
            <a:ext cx="531074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3"/>
            <a:endCxn id="9" idx="2"/>
          </p:cNvCxnSpPr>
          <p:nvPr/>
        </p:nvCxnSpPr>
        <p:spPr>
          <a:xfrm>
            <a:off x="2906590" y="4466338"/>
            <a:ext cx="531074" cy="510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6"/>
            <a:endCxn id="10" idx="1"/>
          </p:cNvCxnSpPr>
          <p:nvPr/>
        </p:nvCxnSpPr>
        <p:spPr>
          <a:xfrm flipV="1">
            <a:off x="4876800" y="4466338"/>
            <a:ext cx="531074" cy="510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2"/>
          </p:cNvCxnSpPr>
          <p:nvPr/>
        </p:nvCxnSpPr>
        <p:spPr>
          <a:xfrm rot="10800000">
            <a:off x="2480961" y="4697170"/>
            <a:ext cx="1083640" cy="11763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0" idx="2"/>
          </p:cNvCxnSpPr>
          <p:nvPr/>
        </p:nvCxnSpPr>
        <p:spPr>
          <a:xfrm flipV="1">
            <a:off x="4749862" y="4697170"/>
            <a:ext cx="1127115" cy="11763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790207" y="3746768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AST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5" name="直线箭头连接符 24"/>
          <p:cNvCxnSpPr>
            <a:stCxn id="10" idx="3"/>
            <a:endCxn id="24" idx="2"/>
          </p:cNvCxnSpPr>
          <p:nvPr/>
        </p:nvCxnSpPr>
        <p:spPr>
          <a:xfrm flipV="1">
            <a:off x="6346080" y="4466336"/>
            <a:ext cx="444127" cy="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673470" y="4050837"/>
            <a:ext cx="1441805" cy="83099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Code</a:t>
            </a:r>
            <a:endParaRPr kumimoji="1" lang="en-US" altLang="zh-CN" sz="2400" dirty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Generator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9" name="直线箭头连接符 28"/>
          <p:cNvCxnSpPr>
            <a:stCxn id="24" idx="6"/>
            <a:endCxn id="28" idx="1"/>
          </p:cNvCxnSpPr>
          <p:nvPr/>
        </p:nvCxnSpPr>
        <p:spPr>
          <a:xfrm>
            <a:off x="8229343" y="4466336"/>
            <a:ext cx="44412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559402" y="4235504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output</a:t>
            </a:r>
            <a:r>
              <a:rPr kumimoji="1"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33" name="直线箭头连接符 32"/>
          <p:cNvCxnSpPr>
            <a:stCxn id="28" idx="3"/>
            <a:endCxn id="32" idx="1"/>
          </p:cNvCxnSpPr>
          <p:nvPr/>
        </p:nvCxnSpPr>
        <p:spPr>
          <a:xfrm>
            <a:off x="10115275" y="4466336"/>
            <a:ext cx="444127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676139" y="1850879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Symbol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Table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49823" y="5642657"/>
            <a:ext cx="2089098" cy="46166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CwftVisitor.java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38" name="直线箭头连接符 37"/>
          <p:cNvCxnSpPr>
            <a:stCxn id="37" idx="0"/>
            <a:endCxn id="28" idx="2"/>
          </p:cNvCxnSpPr>
          <p:nvPr/>
        </p:nvCxnSpPr>
        <p:spPr>
          <a:xfrm flipV="1">
            <a:off x="9394372" y="4881834"/>
            <a:ext cx="1" cy="76082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8" idx="0"/>
            <a:endCxn id="36" idx="4"/>
          </p:cNvCxnSpPr>
          <p:nvPr/>
        </p:nvCxnSpPr>
        <p:spPr>
          <a:xfrm flipV="1">
            <a:off x="9394373" y="3290015"/>
            <a:ext cx="1334" cy="760822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8865" y="1156269"/>
            <a:ext cx="389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Myriad Set Pro Thin" charset="0"/>
                <a:ea typeface="Myriad Set Pro Thin" charset="0"/>
                <a:cs typeface="Myriad Set Pro Thin" charset="0"/>
              </a:rPr>
              <a:t>Architecture</a:t>
            </a:r>
            <a:endParaRPr kumimoji="1" lang="zh-CN" altLang="en-US" sz="6000" dirty="0">
              <a:latin typeface="Myriad Set Pro Thin" charset="0"/>
              <a:ea typeface="Myriad Set Pro Thin" charset="0"/>
              <a:cs typeface="Myriad Set Pro Thi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98" y="423550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input</a:t>
            </a:r>
            <a:r>
              <a:rPr kumimoji="1"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4601" y="5642657"/>
            <a:ext cx="1185261" cy="46166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Swift.g4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331" y="4235505"/>
            <a:ext cx="851259" cy="4616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Lexer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37664" y="3751876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tokens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7874" y="4235505"/>
            <a:ext cx="938206" cy="4616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Myriad Set Pro Text" charset="0"/>
                <a:ea typeface="Myriad Set Pro Text" charset="0"/>
                <a:cs typeface="Myriad Set Pro Text" charset="0"/>
              </a:rPr>
              <a:t>Parser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12" name="直线箭头连接符 11"/>
          <p:cNvCxnSpPr>
            <a:stCxn id="3" idx="3"/>
            <a:endCxn id="6" idx="1"/>
          </p:cNvCxnSpPr>
          <p:nvPr/>
        </p:nvCxnSpPr>
        <p:spPr>
          <a:xfrm>
            <a:off x="1524257" y="4466337"/>
            <a:ext cx="531074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3"/>
            <a:endCxn id="9" idx="2"/>
          </p:cNvCxnSpPr>
          <p:nvPr/>
        </p:nvCxnSpPr>
        <p:spPr>
          <a:xfrm>
            <a:off x="2906590" y="4466338"/>
            <a:ext cx="531074" cy="510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6"/>
            <a:endCxn id="10" idx="1"/>
          </p:cNvCxnSpPr>
          <p:nvPr/>
        </p:nvCxnSpPr>
        <p:spPr>
          <a:xfrm flipV="1">
            <a:off x="4876800" y="4466338"/>
            <a:ext cx="531074" cy="510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2"/>
          </p:cNvCxnSpPr>
          <p:nvPr/>
        </p:nvCxnSpPr>
        <p:spPr>
          <a:xfrm rot="10800000">
            <a:off x="2480961" y="4697170"/>
            <a:ext cx="1083640" cy="11763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0" idx="2"/>
          </p:cNvCxnSpPr>
          <p:nvPr/>
        </p:nvCxnSpPr>
        <p:spPr>
          <a:xfrm flipV="1">
            <a:off x="4749862" y="4697170"/>
            <a:ext cx="1127115" cy="11763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790207" y="3746768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AST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5" name="直线箭头连接符 24"/>
          <p:cNvCxnSpPr>
            <a:stCxn id="10" idx="3"/>
            <a:endCxn id="24" idx="2"/>
          </p:cNvCxnSpPr>
          <p:nvPr/>
        </p:nvCxnSpPr>
        <p:spPr>
          <a:xfrm flipV="1">
            <a:off x="6346080" y="4466336"/>
            <a:ext cx="444127" cy="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673470" y="4050837"/>
            <a:ext cx="1441805" cy="83099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Code</a:t>
            </a:r>
            <a:endParaRPr kumimoji="1" lang="en-US" altLang="zh-CN" sz="2400" dirty="0">
              <a:latin typeface="Myriad Set Pro Text" charset="0"/>
              <a:ea typeface="Myriad Set Pro Text" charset="0"/>
              <a:cs typeface="Myriad Set Pro Text" charset="0"/>
            </a:endParaRPr>
          </a:p>
          <a:p>
            <a:pPr algn="ctr"/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Generator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29" name="直线箭头连接符 28"/>
          <p:cNvCxnSpPr>
            <a:stCxn id="24" idx="6"/>
            <a:endCxn id="28" idx="1"/>
          </p:cNvCxnSpPr>
          <p:nvPr/>
        </p:nvCxnSpPr>
        <p:spPr>
          <a:xfrm>
            <a:off x="8229343" y="4466336"/>
            <a:ext cx="44412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559402" y="4235504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output</a:t>
            </a:r>
            <a:r>
              <a:rPr kumimoji="1" lang="zh-CN" altLang="en-US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 </a:t>
            </a:r>
            <a:r>
              <a:rPr kumimoji="1" lang="en-US" altLang="zh-CN" sz="2400" dirty="0" smtClean="0">
                <a:latin typeface="Myriad Set Pro Text" charset="0"/>
                <a:ea typeface="Myriad Set Pro Text" charset="0"/>
                <a:cs typeface="Myriad Set Pro Text" charset="0"/>
              </a:rPr>
              <a:t>file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33" name="直线箭头连接符 32"/>
          <p:cNvCxnSpPr>
            <a:stCxn id="28" idx="3"/>
            <a:endCxn id="32" idx="1"/>
          </p:cNvCxnSpPr>
          <p:nvPr/>
        </p:nvCxnSpPr>
        <p:spPr>
          <a:xfrm>
            <a:off x="10115275" y="4466336"/>
            <a:ext cx="444127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676139" y="1850879"/>
            <a:ext cx="1439136" cy="143913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Symbol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Table</a:t>
            </a:r>
            <a:endParaRPr kumimoji="1" lang="zh-CN" altLang="en-US" sz="2400" dirty="0">
              <a:solidFill>
                <a:schemeClr val="tx1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49823" y="5642657"/>
            <a:ext cx="2089098" cy="46166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Myriad Set Pro Text" charset="0"/>
                <a:ea typeface="Myriad Set Pro Text" charset="0"/>
                <a:cs typeface="Myriad Set Pro Text" charset="0"/>
              </a:rPr>
              <a:t>CwftVisitor.java</a:t>
            </a:r>
            <a:endParaRPr kumimoji="1" lang="zh-CN" altLang="en-US" sz="2400" dirty="0"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  <p:cxnSp>
        <p:nvCxnSpPr>
          <p:cNvPr id="38" name="直线箭头连接符 37"/>
          <p:cNvCxnSpPr>
            <a:stCxn id="37" idx="0"/>
            <a:endCxn id="28" idx="2"/>
          </p:cNvCxnSpPr>
          <p:nvPr/>
        </p:nvCxnSpPr>
        <p:spPr>
          <a:xfrm flipV="1">
            <a:off x="9394372" y="4881834"/>
            <a:ext cx="1" cy="76082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8" idx="0"/>
            <a:endCxn id="36" idx="4"/>
          </p:cNvCxnSpPr>
          <p:nvPr/>
        </p:nvCxnSpPr>
        <p:spPr>
          <a:xfrm flipV="1">
            <a:off x="9394373" y="3290015"/>
            <a:ext cx="1334" cy="760822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2298" y="3290015"/>
            <a:ext cx="8007045" cy="32462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36563" y="5951492"/>
            <a:ext cx="2192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Myriad Set Pro Text" charset="0"/>
                <a:ea typeface="Myriad Set Pro Text" charset="0"/>
                <a:cs typeface="Myriad Set Pro Text" charset="0"/>
              </a:rPr>
              <a:t>Recognition</a:t>
            </a:r>
            <a:endParaRPr lang="zh-CN" altLang="en-US" sz="3200" dirty="0">
              <a:solidFill>
                <a:srgbClr val="FF0000"/>
              </a:solidFill>
              <a:latin typeface="Myriad Set Pro Text" charset="0"/>
              <a:ea typeface="Myriad Set Pro Text" charset="0"/>
              <a:cs typeface="Myriad Set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1107</Words>
  <Application>Microsoft Macintosh PowerPoint</Application>
  <PresentationFormat>宽屏</PresentationFormat>
  <Paragraphs>722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Courier New</vt:lpstr>
      <vt:lpstr>DengXian</vt:lpstr>
      <vt:lpstr>DengXian Light</vt:lpstr>
      <vt:lpstr>Menlo</vt:lpstr>
      <vt:lpstr>Myriad Set Pro</vt:lpstr>
      <vt:lpstr>Myriad Set Pro Medium</vt:lpstr>
      <vt:lpstr>Myriad Set Pro Semibold</vt:lpstr>
      <vt:lpstr>Myriad Set Pro Text</vt:lpstr>
      <vt:lpstr>Myriad Set Pro Thin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高嗣昂</dc:creator>
  <cp:lastModifiedBy>高嗣昂</cp:lastModifiedBy>
  <cp:revision>166</cp:revision>
  <dcterms:created xsi:type="dcterms:W3CDTF">2016-12-25T10:26:29Z</dcterms:created>
  <dcterms:modified xsi:type="dcterms:W3CDTF">2016-12-29T03:20:46Z</dcterms:modified>
</cp:coreProperties>
</file>