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7" Type="http://schemas.openxmlformats.org/officeDocument/2006/relationships/customXmlProps" Target="../customXml/itemProps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5" name="组合 124"/>
          <p:cNvGrpSpPr/>
          <p:nvPr/>
        </p:nvGrpSpPr>
        <p:grpSpPr>
          <a:xfrm rot="0">
            <a:off x="630555" y="817880"/>
            <a:ext cx="7778115" cy="5379720"/>
            <a:chOff x="993" y="1261"/>
            <a:chExt cx="12249" cy="8472"/>
          </a:xfrm>
        </p:grpSpPr>
        <p:grpSp>
          <p:nvGrpSpPr>
            <p:cNvPr id="5" name="组合 4"/>
            <p:cNvGrpSpPr/>
            <p:nvPr/>
          </p:nvGrpSpPr>
          <p:grpSpPr>
            <a:xfrm>
              <a:off x="4564" y="8483"/>
              <a:ext cx="3540" cy="483"/>
              <a:chOff x="2795" y="5331"/>
              <a:chExt cx="3540" cy="48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2795" y="5331"/>
                <a:ext cx="3540" cy="48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在  等  差  数  列         中</a:t>
                </a:r>
                <a:endParaRPr lang="zh-CN" altLang="en-US" sz="1400"/>
              </a:p>
            </p:txBody>
          </p:sp>
          <p:pic>
            <p:nvPicPr>
              <p:cNvPr id="157" name="334E55B0-647D-440b-865C-3EC943EB4CBC-1" descr="/private/var/folders/6p/07_4fp_14l79dg1hzsjhxbxc0000gn/T/com.kingsoft.wpsoffice.mac/wpsoffice.wsbQjFwpsoffice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195" y="5476"/>
                <a:ext cx="445" cy="227"/>
              </a:xfrm>
              <a:prstGeom prst="rect">
                <a:avLst/>
              </a:prstGeom>
            </p:spPr>
          </p:pic>
        </p:grpSp>
        <p:sp>
          <p:nvSpPr>
            <p:cNvPr id="7" name="椭圆 6"/>
            <p:cNvSpPr/>
            <p:nvPr/>
          </p:nvSpPr>
          <p:spPr>
            <a:xfrm>
              <a:off x="4770" y="7838"/>
              <a:ext cx="338" cy="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209" y="7838"/>
              <a:ext cx="338" cy="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648" y="7838"/>
              <a:ext cx="338" cy="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087" y="7838"/>
              <a:ext cx="338" cy="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6526" y="7838"/>
              <a:ext cx="338" cy="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488" y="7838"/>
              <a:ext cx="338" cy="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007" y="7838"/>
              <a:ext cx="338" cy="3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4937" y="8176"/>
              <a:ext cx="4" cy="3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5376" y="8176"/>
              <a:ext cx="4" cy="3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5815" y="8175"/>
              <a:ext cx="4" cy="3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6254" y="8176"/>
              <a:ext cx="4" cy="3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 flipV="1">
              <a:off x="6693" y="8176"/>
              <a:ext cx="4" cy="3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7655" y="8176"/>
              <a:ext cx="4" cy="3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7177" y="8175"/>
              <a:ext cx="4" cy="30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圆角矩形 22"/>
            <p:cNvSpPr/>
            <p:nvPr/>
          </p:nvSpPr>
          <p:spPr>
            <a:xfrm>
              <a:off x="4564" y="6687"/>
              <a:ext cx="3539" cy="5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108" y="6714"/>
              <a:ext cx="258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bg1"/>
                  </a:solidFill>
                  <a:latin typeface="Times New Roman Regular" panose="02020603050405020304" charset="0"/>
                  <a:cs typeface="Times New Roman Regular" panose="02020603050405020304" charset="0"/>
                </a:rPr>
                <a:t>BiLSTM</a:t>
              </a:r>
              <a:endParaRPr lang="en-US" altLang="zh-CN" sz="1600">
                <a:solidFill>
                  <a:schemeClr val="bg1"/>
                </a:solidFill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cxnSp>
          <p:nvCxnSpPr>
            <p:cNvPr id="26" name="肘形连接符 25"/>
            <p:cNvCxnSpPr>
              <a:stCxn id="7" idx="0"/>
              <a:endCxn id="25" idx="2"/>
            </p:cNvCxnSpPr>
            <p:nvPr/>
          </p:nvCxnSpPr>
          <p:spPr>
            <a:xfrm rot="16200000">
              <a:off x="5374" y="6811"/>
              <a:ext cx="593" cy="1462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9" idx="0"/>
              <a:endCxn id="25" idx="2"/>
            </p:cNvCxnSpPr>
            <p:nvPr/>
          </p:nvCxnSpPr>
          <p:spPr>
            <a:xfrm rot="16200000">
              <a:off x="5593" y="7030"/>
              <a:ext cx="593" cy="1023"/>
            </a:xfrm>
            <a:prstGeom prst="bentConnector3">
              <a:avLst>
                <a:gd name="adj1" fmla="val 4991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>
              <a:stCxn id="13" idx="0"/>
              <a:endCxn id="25" idx="2"/>
            </p:cNvCxnSpPr>
            <p:nvPr/>
          </p:nvCxnSpPr>
          <p:spPr>
            <a:xfrm rot="16200000" flipV="1">
              <a:off x="6733" y="6914"/>
              <a:ext cx="593" cy="1256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4" idx="0"/>
              <a:endCxn id="25" idx="2"/>
            </p:cNvCxnSpPr>
            <p:nvPr/>
          </p:nvCxnSpPr>
          <p:spPr>
            <a:xfrm rot="16200000" flipV="1">
              <a:off x="6492" y="7154"/>
              <a:ext cx="593" cy="775"/>
            </a:xfrm>
            <a:prstGeom prst="bentConnector3">
              <a:avLst>
                <a:gd name="adj1" fmla="val 4991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/>
            <p:nvPr/>
          </p:nvCxnSpPr>
          <p:spPr>
            <a:xfrm rot="16200000" flipV="1">
              <a:off x="6251" y="7394"/>
              <a:ext cx="593" cy="29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0" idx="0"/>
              <a:endCxn id="25" idx="2"/>
            </p:cNvCxnSpPr>
            <p:nvPr/>
          </p:nvCxnSpPr>
          <p:spPr>
            <a:xfrm rot="16200000">
              <a:off x="5813" y="7250"/>
              <a:ext cx="593" cy="584"/>
            </a:xfrm>
            <a:prstGeom prst="bent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1" idx="0"/>
              <a:endCxn id="25" idx="2"/>
            </p:cNvCxnSpPr>
            <p:nvPr/>
          </p:nvCxnSpPr>
          <p:spPr>
            <a:xfrm rot="16200000">
              <a:off x="6032" y="7469"/>
              <a:ext cx="593" cy="145"/>
            </a:xfrm>
            <a:prstGeom prst="bentConnector3">
              <a:avLst>
                <a:gd name="adj1" fmla="val 4991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>
              <a:off x="4566" y="3163"/>
              <a:ext cx="3538" cy="592"/>
              <a:chOff x="2027" y="4714"/>
              <a:chExt cx="3538" cy="592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2027" y="4714"/>
                <a:ext cx="3539" cy="593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232" y="4842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805" y="4841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378" y="4841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32" y="4842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524" y="4842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5059" y="4842"/>
                <a:ext cx="338" cy="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4539" y="5374"/>
              <a:ext cx="480" cy="8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352" y="5374"/>
              <a:ext cx="480" cy="8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161" y="5374"/>
              <a:ext cx="480" cy="8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6910" y="5374"/>
              <a:ext cx="480" cy="8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624" y="5374"/>
              <a:ext cx="480" cy="8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4779" y="6220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5592" y="6220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6397" y="6220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V="1">
              <a:off x="7150" y="6220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V="1">
              <a:off x="7864" y="6220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563" y="4883"/>
              <a:ext cx="35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519" y="4508"/>
              <a:ext cx="145" cy="3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6323" y="4416"/>
              <a:ext cx="145" cy="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7076" y="4401"/>
              <a:ext cx="145" cy="4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7791" y="4621"/>
              <a:ext cx="145" cy="2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706" y="4729"/>
              <a:ext cx="145" cy="1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/>
            <p:nvPr/>
          </p:nvCxnSpPr>
          <p:spPr>
            <a:xfrm flipV="1">
              <a:off x="4770" y="4907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 flipV="1">
              <a:off x="5593" y="4907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6396" y="4907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 flipV="1">
              <a:off x="7150" y="4907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 flipV="1">
              <a:off x="7865" y="4907"/>
              <a:ext cx="0" cy="46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60" idx="0"/>
              <a:endCxn id="34" idx="2"/>
            </p:cNvCxnSpPr>
            <p:nvPr/>
          </p:nvCxnSpPr>
          <p:spPr>
            <a:xfrm flipV="1">
              <a:off x="4779" y="3756"/>
              <a:ext cx="1557" cy="97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55" idx="0"/>
              <a:endCxn id="34" idx="2"/>
            </p:cNvCxnSpPr>
            <p:nvPr/>
          </p:nvCxnSpPr>
          <p:spPr>
            <a:xfrm flipV="1">
              <a:off x="5592" y="3756"/>
              <a:ext cx="744" cy="75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57" idx="0"/>
              <a:endCxn id="34" idx="2"/>
            </p:cNvCxnSpPr>
            <p:nvPr/>
          </p:nvCxnSpPr>
          <p:spPr>
            <a:xfrm flipH="1" flipV="1">
              <a:off x="6336" y="3756"/>
              <a:ext cx="60" cy="6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58" idx="0"/>
              <a:endCxn id="34" idx="2"/>
            </p:cNvCxnSpPr>
            <p:nvPr/>
          </p:nvCxnSpPr>
          <p:spPr>
            <a:xfrm flipH="1" flipV="1">
              <a:off x="6336" y="3756"/>
              <a:ext cx="813" cy="6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59" idx="0"/>
            </p:cNvCxnSpPr>
            <p:nvPr/>
          </p:nvCxnSpPr>
          <p:spPr>
            <a:xfrm flipH="1" flipV="1">
              <a:off x="6367" y="3759"/>
              <a:ext cx="1497" cy="86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圆角矩形 71"/>
            <p:cNvSpPr/>
            <p:nvPr/>
          </p:nvSpPr>
          <p:spPr>
            <a:xfrm>
              <a:off x="4146" y="2880"/>
              <a:ext cx="4375" cy="6322"/>
            </a:xfrm>
            <a:prstGeom prst="roundRect">
              <a:avLst>
                <a:gd name="adj" fmla="val 5554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993" y="4844"/>
              <a:ext cx="2664" cy="592"/>
              <a:chOff x="8332" y="4697"/>
              <a:chExt cx="2664" cy="592"/>
            </a:xfrm>
          </p:grpSpPr>
          <p:sp>
            <p:nvSpPr>
              <p:cNvPr id="73" name="圆角矩形 72"/>
              <p:cNvSpPr/>
              <p:nvPr/>
            </p:nvSpPr>
            <p:spPr>
              <a:xfrm>
                <a:off x="8332" y="4697"/>
                <a:ext cx="2664" cy="5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8332" y="4721"/>
                <a:ext cx="266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solidFill>
                      <a:schemeClr val="bg1"/>
                    </a:solidFill>
                    <a:latin typeface="Times New Roman Regular" panose="02020603050405020304" charset="0"/>
                    <a:cs typeface="Times New Roman Regular" panose="02020603050405020304" charset="0"/>
                  </a:rPr>
                  <a:t>Label Attention</a:t>
                </a:r>
                <a:endParaRPr lang="en-US" altLang="zh-CN" sz="1600">
                  <a:solidFill>
                    <a:schemeClr val="bg1"/>
                  </a:solidFill>
                  <a:latin typeface="Times New Roman Regular" panose="02020603050405020304" charset="0"/>
                  <a:cs typeface="Times New Roman Regular" panose="02020603050405020304" charset="0"/>
                </a:endParaRPr>
              </a:p>
            </p:txBody>
          </p:sp>
        </p:grpSp>
        <p:cxnSp>
          <p:nvCxnSpPr>
            <p:cNvPr id="77" name="曲线连接符 76"/>
            <p:cNvCxnSpPr>
              <a:stCxn id="74" idx="3"/>
            </p:cNvCxnSpPr>
            <p:nvPr/>
          </p:nvCxnSpPr>
          <p:spPr>
            <a:xfrm flipV="1">
              <a:off x="3657" y="4777"/>
              <a:ext cx="690" cy="357"/>
            </a:xfrm>
            <a:prstGeom prst="curved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/>
            <p:cNvGrpSpPr/>
            <p:nvPr/>
          </p:nvGrpSpPr>
          <p:grpSpPr>
            <a:xfrm>
              <a:off x="4563" y="1931"/>
              <a:ext cx="3510" cy="475"/>
              <a:chOff x="4539" y="1660"/>
              <a:chExt cx="3510" cy="475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4539" y="2135"/>
                <a:ext cx="3510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0" name="组合 89"/>
              <p:cNvGrpSpPr/>
              <p:nvPr/>
            </p:nvGrpSpPr>
            <p:grpSpPr>
              <a:xfrm>
                <a:off x="5446" y="1660"/>
                <a:ext cx="1585" cy="475"/>
                <a:chOff x="5352" y="1667"/>
                <a:chExt cx="1585" cy="475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5352" y="1834"/>
                  <a:ext cx="161" cy="30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5513" y="1667"/>
                  <a:ext cx="161" cy="46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5674" y="1981"/>
                  <a:ext cx="161" cy="15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823" y="1981"/>
                  <a:ext cx="161" cy="154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5981" y="2015"/>
                  <a:ext cx="161" cy="12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6142" y="1982"/>
                  <a:ext cx="161" cy="15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6303" y="2078"/>
                  <a:ext cx="161" cy="5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6464" y="2015"/>
                  <a:ext cx="161" cy="12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6628" y="2078"/>
                  <a:ext cx="161" cy="5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6793" y="1879"/>
                  <a:ext cx="145" cy="25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92" name="直接箭头连接符 91"/>
            <p:cNvCxnSpPr>
              <a:stCxn id="34" idx="0"/>
              <a:endCxn id="84" idx="2"/>
            </p:cNvCxnSpPr>
            <p:nvPr/>
          </p:nvCxnSpPr>
          <p:spPr>
            <a:xfrm flipV="1">
              <a:off x="6336" y="2399"/>
              <a:ext cx="5" cy="7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9537" y="5236"/>
              <a:ext cx="480" cy="8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10235" y="5236"/>
              <a:ext cx="480" cy="8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10960" y="5236"/>
              <a:ext cx="480" cy="8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11694" y="5236"/>
              <a:ext cx="480" cy="8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2438" y="5236"/>
              <a:ext cx="480" cy="84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9549" y="6082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Times New Roman Regular" panose="02020603050405020304" charset="0"/>
                  <a:cs typeface="Times New Roman Regular" panose="02020603050405020304" charset="0"/>
                </a:rPr>
                <a:t>l</a:t>
              </a:r>
              <a:r>
                <a: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rPr>
                <a:t>1</a:t>
              </a:r>
              <a:endParaRPr lang="en-US" altLang="zh-CN" sz="1400" baseline="-250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0235" y="6082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Times New Roman Regular" panose="02020603050405020304" charset="0"/>
                  <a:cs typeface="Times New Roman Regular" panose="02020603050405020304" charset="0"/>
                </a:rPr>
                <a:t>l</a:t>
              </a:r>
              <a:r>
                <a: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rPr>
                <a:t>2</a:t>
              </a:r>
              <a:endParaRPr lang="en-US" altLang="zh-CN" sz="1400" baseline="-250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0983" y="6082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Times New Roman Regular" panose="02020603050405020304" charset="0"/>
                  <a:cs typeface="Times New Roman Regular" panose="02020603050405020304" charset="0"/>
                </a:rPr>
                <a:t>l</a:t>
              </a:r>
              <a:r>
                <a: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rPr>
                <a:t>3</a:t>
              </a:r>
              <a:endParaRPr lang="en-US" altLang="zh-CN" sz="1400" baseline="-250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1717" y="6082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Times New Roman Regular" panose="02020603050405020304" charset="0"/>
                  <a:cs typeface="Times New Roman Regular" panose="02020603050405020304" charset="0"/>
                </a:rPr>
                <a:t>l</a:t>
              </a:r>
              <a:r>
                <a: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rPr>
                <a:t>4</a:t>
              </a:r>
              <a:endParaRPr lang="en-US" altLang="zh-CN" sz="1400" baseline="-250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461" y="6082"/>
              <a:ext cx="45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Times New Roman Regular" panose="02020603050405020304" charset="0"/>
                  <a:cs typeface="Times New Roman Regular" panose="02020603050405020304" charset="0"/>
                </a:rPr>
                <a:t>l</a:t>
              </a:r>
              <a:r>
                <a:rPr lang="en-US" altLang="zh-CN" sz="1400" baseline="-25000">
                  <a:latin typeface="Times New Roman Regular" panose="02020603050405020304" charset="0"/>
                  <a:cs typeface="Times New Roman Regular" panose="02020603050405020304" charset="0"/>
                </a:rPr>
                <a:t>5</a:t>
              </a:r>
              <a:endParaRPr lang="en-US" altLang="zh-CN" sz="1400" baseline="-25000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103" name="圆角矩形 102"/>
            <p:cNvSpPr/>
            <p:nvPr/>
          </p:nvSpPr>
          <p:spPr>
            <a:xfrm>
              <a:off x="9537" y="4059"/>
              <a:ext cx="3376" cy="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4" name="直接箭头连接符 103"/>
            <p:cNvCxnSpPr>
              <a:stCxn id="93" idx="0"/>
            </p:cNvCxnSpPr>
            <p:nvPr/>
          </p:nvCxnSpPr>
          <p:spPr>
            <a:xfrm flipV="1">
              <a:off x="9777" y="4655"/>
              <a:ext cx="0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10463" y="4655"/>
              <a:ext cx="0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11200" y="4655"/>
              <a:ext cx="0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11946" y="4655"/>
              <a:ext cx="0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 flipV="1">
              <a:off x="12690" y="4655"/>
              <a:ext cx="0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线连接符 109"/>
            <p:cNvCxnSpPr>
              <a:stCxn id="34" idx="3"/>
              <a:endCxn id="103" idx="1"/>
            </p:cNvCxnSpPr>
            <p:nvPr/>
          </p:nvCxnSpPr>
          <p:spPr>
            <a:xfrm>
              <a:off x="8105" y="3460"/>
              <a:ext cx="1432" cy="892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圆角矩形 111"/>
            <p:cNvSpPr/>
            <p:nvPr/>
          </p:nvSpPr>
          <p:spPr>
            <a:xfrm>
              <a:off x="9549" y="2880"/>
              <a:ext cx="3376" cy="58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3" name="直接箭头连接符 112"/>
            <p:cNvCxnSpPr/>
            <p:nvPr/>
          </p:nvCxnSpPr>
          <p:spPr>
            <a:xfrm flipV="1">
              <a:off x="11200" y="3460"/>
              <a:ext cx="0" cy="5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圆角矩形 114"/>
            <p:cNvSpPr/>
            <p:nvPr/>
          </p:nvSpPr>
          <p:spPr>
            <a:xfrm>
              <a:off x="9199" y="2549"/>
              <a:ext cx="4043" cy="4139"/>
            </a:xfrm>
            <a:prstGeom prst="roundRect">
              <a:avLst>
                <a:gd name="adj" fmla="val 8256"/>
              </a:avLst>
            </a:prstGeom>
            <a:noFill/>
            <a:ln w="12700" cmpd="sng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399" y="1261"/>
              <a:ext cx="18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u="sng"/>
                <a:t>概率分布</a:t>
              </a:r>
              <a:endParaRPr lang="zh-CN" altLang="en-US" sz="1600" u="sng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0373" y="4041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相似计算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10361" y="2880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标签平滑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3568" y="7838"/>
              <a:ext cx="578" cy="130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1200"/>
                <a:t>向量化</a:t>
              </a:r>
              <a:endParaRPr lang="zh-CN" altLang="en-US" sz="1200"/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3568" y="3599"/>
              <a:ext cx="578" cy="146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sz="1200"/>
                <a:t>注意力权重</a:t>
              </a:r>
              <a:endParaRPr lang="zh-CN" altLang="en-US" sz="1200"/>
            </a:p>
          </p:txBody>
        </p:sp>
        <p:cxnSp>
          <p:nvCxnSpPr>
            <p:cNvPr id="123" name="曲线连接符 122"/>
            <p:cNvCxnSpPr/>
            <p:nvPr/>
          </p:nvCxnSpPr>
          <p:spPr>
            <a:xfrm rot="16200000" flipV="1">
              <a:off x="9071" y="723"/>
              <a:ext cx="740" cy="3573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>
              <a:off x="5392" y="9202"/>
              <a:ext cx="18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 u="sng">
                  <a:latin typeface="Times New Roman Regular" panose="02020603050405020304" charset="0"/>
                  <a:cs typeface="Times New Roman Regular" panose="02020603050405020304" charset="0"/>
                </a:rPr>
                <a:t>Basic</a:t>
              </a:r>
              <a:r>
                <a:rPr lang="zh-CN" altLang="en-US" sz="1600" u="sng">
                  <a:latin typeface="Times New Roman Regular" panose="02020603050405020304" charset="0"/>
                  <a:cs typeface="Times New Roman Regular" panose="02020603050405020304" charset="0"/>
                </a:rPr>
                <a:t>模块</a:t>
              </a:r>
              <a:endParaRPr lang="zh-CN" altLang="en-US" sz="1600" u="sng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6537325" y="4280535"/>
            <a:ext cx="1196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u="sng">
                <a:latin typeface="Times New Roman Regular" panose="02020603050405020304" charset="0"/>
                <a:cs typeface="Times New Roman Regular" panose="02020603050405020304" charset="0"/>
              </a:rPr>
              <a:t>LC</a:t>
            </a:r>
            <a:r>
              <a:rPr lang="zh-CN" altLang="en-US" sz="1600" u="sng">
                <a:latin typeface="Times New Roman Regular" panose="02020603050405020304" charset="0"/>
                <a:cs typeface="Times New Roman Regular" panose="02020603050405020304" charset="0"/>
              </a:rPr>
              <a:t>模块</a:t>
            </a:r>
            <a:endParaRPr lang="zh-CN" altLang="en-US" sz="1600" u="sng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78205" y="3524885"/>
            <a:ext cx="1196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u="sng">
                <a:latin typeface="Times New Roman Regular" panose="02020603050405020304" charset="0"/>
                <a:cs typeface="Times New Roman Regular" panose="02020603050405020304" charset="0"/>
              </a:rPr>
              <a:t>LA</a:t>
            </a:r>
            <a:r>
              <a:rPr lang="zh-CN" altLang="en-US" sz="1600" u="sng">
                <a:latin typeface="Times New Roman Regular" panose="02020603050405020304" charset="0"/>
                <a:cs typeface="Times New Roman Regular" panose="02020603050405020304" charset="0"/>
              </a:rPr>
              <a:t>模块</a:t>
            </a:r>
            <a:endParaRPr lang="zh-CN" altLang="en-US" sz="1600" u="sng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05630" y="4893945"/>
            <a:ext cx="314325" cy="842645"/>
          </a:xfrm>
          <a:prstGeom prst="rect">
            <a:avLst/>
          </a:prstGeom>
          <a:noFill/>
          <a:ln w="28575" cmpd="sng">
            <a:solidFill>
              <a:srgbClr val="FF4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虚尾箭头 7"/>
          <p:cNvSpPr/>
          <p:nvPr/>
        </p:nvSpPr>
        <p:spPr>
          <a:xfrm>
            <a:off x="4754880" y="5248275"/>
            <a:ext cx="819785" cy="247650"/>
          </a:xfrm>
          <a:prstGeom prst="stripedRightArrow">
            <a:avLst>
              <a:gd name="adj1" fmla="val 37948"/>
              <a:gd name="adj2" fmla="val 69230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45000"/>
                </a:schemeClr>
              </a:gs>
              <a:gs pos="100000">
                <a:srgbClr val="FF494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5617210" y="4687570"/>
            <a:ext cx="1358900" cy="1358900"/>
            <a:chOff x="8779" y="7390"/>
            <a:chExt cx="2140" cy="2140"/>
          </a:xfrm>
        </p:grpSpPr>
        <p:sp>
          <p:nvSpPr>
            <p:cNvPr id="24" name="椭圆 23"/>
            <p:cNvSpPr/>
            <p:nvPr/>
          </p:nvSpPr>
          <p:spPr>
            <a:xfrm>
              <a:off x="8779" y="7390"/>
              <a:ext cx="2140" cy="2140"/>
            </a:xfrm>
            <a:prstGeom prst="ellipse">
              <a:avLst/>
            </a:prstGeom>
            <a:noFill/>
            <a:ln w="28575">
              <a:solidFill>
                <a:srgbClr val="FF4949">
                  <a:alpha val="8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3" name="334E55B0-647D-440b-865C-3EC943EB4CBC-3" descr="/private/var/folders/6p/07_4fp_14l79dg1hzsjhxbxc0000gn/T/com.kingsoft.wpsoffice.mac/wpsoffice.wsbQjFwpsoffic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27" y="9074"/>
              <a:ext cx="445" cy="227"/>
            </a:xfrm>
            <a:prstGeom prst="rect">
              <a:avLst/>
            </a:prstGeom>
          </p:spPr>
        </p:pic>
        <p:cxnSp>
          <p:nvCxnSpPr>
            <p:cNvPr id="49" name="直接箭头连接符 48"/>
            <p:cNvCxnSpPr/>
            <p:nvPr/>
          </p:nvCxnSpPr>
          <p:spPr>
            <a:xfrm flipV="1">
              <a:off x="9848" y="8755"/>
              <a:ext cx="0" cy="25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9849" y="8111"/>
              <a:ext cx="0" cy="258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/>
            <p:cNvSpPr txBox="1"/>
            <p:nvPr/>
          </p:nvSpPr>
          <p:spPr>
            <a:xfrm>
              <a:off x="9302" y="8369"/>
              <a:ext cx="1096" cy="3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公式树</a:t>
              </a:r>
              <a:endParaRPr lang="zh-CN" altLang="en-US" sz="1000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9300" y="7725"/>
              <a:ext cx="1096" cy="3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公式</a:t>
              </a:r>
              <a:r>
                <a:rPr lang="zh-CN" altLang="en-US" sz="1000"/>
                <a:t>表征</a:t>
              </a:r>
              <a:endParaRPr lang="zh-CN" altLang="en-US"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SkNBZ1hIc2dZVjk3Ym4wZ1hIMGdJQ0FrIiwKICAgIkxhdGV4SW1nQmFzZTY0IiA6ICJpVkJPUncwS0dnb0FBQUFOU1VoRVVnQUFBS0lBQUFCVEJBTUFBQUR1RXNHVUFBQUFNRkJNVkVYLy8vOEFBQUFBQUFBQUFBQUFBQUFBQUFBQUFBQUFBQUFBQUFBQUFBQUFBQUFBQUFBQUFBQUFBQUFBQUFBQUFBQXYzYUI3QUFBQUQzUlNUbE1BSWxTSnU5M3ZNaEIyelpsRXEyWStDK1JXQUFBQUNYQklXWE1BQUE3RUFBQU94QUdWS3c0YkFBQUZNa2xFUVZSWUNlMVpQV3dqUlJTZWRYN3NYT0xZb3FERWJpbFFJblJRMERoMFYzQ1lBaDFYZ1BaQUlJRW9OaEtIaEVSaEYzY2RLRzY0QWlIWlNJam1DbE1pSklnUnVnSWg1SUIwNkFva3V3SUVoUU9jbDV5UHkrT2JuWi9kbWQzTnJwME9aWXJNdkovNTVzMmJOKy9OT295RjdhSHpsL3pka013NzZyOTI4OWRFM2RLSFJEU3RKc3BPWk43R3ZEZVRMT21DLy9XSlU5T0V4ZCtKN3NaTmVadm9sYlFwbWZ5clJIL2JTZ1dpQnpadkRucUw2RE5MdlJWbldSb25raHRFOXkwRmoyWVdaejRTcDJBZXpoclJ2L05CV05xclJEMkRkWTdvT1lNeEw3RkVkR1RNcVp6T2pZd1Y3VTN1RVcwYlM4eExsSWlPalRsQTdCaU1lUWtnM2pQbW5DRWE3c2hMblBreDhOUlo5T1FOR0VQdmZ4UTlqMTJhL1d6c0xaM0l0ZXZTRGZKZHVzRFllKzEwSkNYSmhkaWwrMVYyYTlwZXoxT0M4aUJlb3ltdmJzM2VoTzRxUzlMN0hJZ2JuaWh1SzhmdVFvaTFXRlVZeWdLTzJtN2wrMFJEWXpiaVNURTJORkhiTGd1R2ExYzVRMDhUOXN0bmkyaWdoWHlBSlNTalMzUm9pSklKejNvMzdST1ppcTVXQUhiUGxDVlNJL0tqZkhqQmZBaXRFNzB1RlpEbzhwUnlhNWRsKzQweERHRXdIRVJYVHhsYjc1d0dVZDNROUlpcWtnR1pJVW9oSE1PUjJLUDV4TUJUVFVkMVArYzdFUDQrVUt0dHVPSjZLSm94dk4zK1VwUWRGb3B2OTQ1TC9qaGdPdDk0NUhkTStTU01HRVI0enBjbE51Wi8xR1lNSHFVSGRST1F1V0hFNEdGNGFFblR5TUlJbUUrek1tYlBmak9WY0dIMFV3MHI5a3hwS3VWOGdIbi9RUHhJaytpT29RYjc5VkZYd2pneWRPSkVFVGpQdmhQd0hRenJVUTNZcFMvQU1GODRZdm8rMGVjS1pkT0tucjNJeDAwalh6Z3lkcDNvQlFYSTJKWnBKT3pTOFprM0hIR2FmanRFUklnZmhSU2JDQWR6RG01ODdQc3NvaGtPY1pGZkRpbFdNcTRRNjRZUmt6c2NhOVlKd3F1UkJVRDFKR21FNHhQVEh6ajczVS85bTd0U3Jqdk1hV3NDQXpoeUVOS2o4T3RHaHVQM2JVaXZ6NXI4ZS9JcVBYOWJaMDg5eWJXdWY4MDRHcXlucnVXZUFPOXptNXFkQXB5NnhtT2tFV1lGaVdsbldFd2M2K1dncnlrWVgrZm5BK0VHUHBleHRkSEhHSit6TDN2c0JJR29ySUorTi9RQnpHMHpWdUM1YmZsUHhqejZJMGh6Uy9hMmdYZ1BPbUV6RVZ2aHA2MUhVMmlWdVhhdHgyMzBkakJrbXdHYmoyVExRS3hvcnlKUStVOERxekNQTlRvOE9rVVk0K1lyTE5GbklDSmF4MEp4SWpZenZBTFNyVElkbmV2aHhSZUtHWWpJWmdlQkluNjlDTzdqYUJ1bmcrMGpPbmNDd2JJVks5ejZrL3pJK2pMTERvLzNlWGtvOGR6bXZCR2taNHpRVnVjOEdWWVRaV2FUT2kxdTQ1SXFZeFVGVkF0TUQ4REZueXdiQytJQVJzZHNtV08wK01IdzFoSXI4ZmhTTENISTNEVnU1WXZNZVhJNllDV1hCZ1d2SStkMVZZcHEwaFhKeW92bzlHa3FndjRhK1o3MmVWUDlQaEplL0x5SXJQaUY5NnFvWjkvMVg5cFY5aWdnSkgzTkU3SXNQeW9FcTNkSTFxTmxPeHl6L1doQlNSS210WVBoWGl5eEwyaGpXZDNtQ1MvTGE1Y2o2eTZJdUVyeWxkbm5KMVE1UEQyaURIenV0RzNrL1ozVEkwNWtYQ1B6VkpIU0I2ZEhITW00WHVmK0xQTEVxZHVDZnZSa1Nnb3krSXArWVhMWUdDSnliRWV2bHpiQXJIb2dLL0FUYWh4RTlaSVE0ZXVNaG16WkZpcnVqSlZuaGpaU0twSlVwSzJvSEJ2aHhZYWJPczArVEovSTFLdVVFUHptVXhoMTRGQUowL3VmN2lqWlUvNHphaWg2QUJ3Wm5KalJoalFIZ1dKcStCWEJKWEpzanJuSktxUHdWU3dWOEo2TVh0UGthZWxjbERRam1LQ0pYTDNJZnluVUdqQnhyTWFxZngrMWZsY1JjL2FsWDR3WHM1cDlDMThoajFjVk5VZnZQTm9rUXVtTnQ3ZGMxUHRCbkovRjRkTitURllxZmZ2bHhRV01QSC94cTZpNy9nTW0zWHNaaWpNUzBBQUFBQUJKUlU1RXJrSmdnZz09Igp9Cg=="/>
    </extobj>
    <extobj name="334E55B0-647D-440b-865C-3EC943EB4CBC-3">
      <extobjdata type="334E55B0-647D-440b-865C-3EC943EB4CBC" data="ewogICAiSW1nU2V0dGluZ0pzb24iIDogIntcImRwaVwiOlwiNjAwXCIsXCJmb3JtYXRcIjpcIlBOR1wiLFwidHJhbnNwYXJlbnRcIjp0cnVlLFwiYXV0b1wiOmZhbHNlfSIsCiAgICJMYXRleCIgOiAiSkNBZ1hIc2dZVjk3Ym4wZ1hIMGdJQ0FrIiwKICAgIkxhdGV4SW1nQmFzZTY0IiA6ICJpVkJPUncwS0dnb0FBQUFOU1VoRVVnQUFBS0lBQUFCVEJBTUFBQUR1RXNHVUFBQUFNRkJNVkVYLy8vOEFBQUFBQUFBQUFBQUFBQUFBQUFBQUFBQUFBQUFBQUFBQUFBQUFBQUFBQUFBQUFBQUFBQUFBQUFBQUFBQXYzYUI3QUFBQUQzUlNUbE1BSWxTSnU5M3ZNaEIyelpsRXEyWStDK1JXQUFBQUNYQklXWE1BQUE3RUFBQU94QUdWS3c0YkFBQUZNa2xFUVZSWUNlMVpQV3dqUlJTZWRYN3NYT0xZb3FERWJpbFFJblJRMERoMFYzQ1lBaDFYZ1BaQUlJRW9OaEtIaEVSaEYzY2RLRzY0QWlIWlNJam1DbE1pSklnUnVnSWg1SUIwNkFva3V3SUVoUU9jbDV5UHkrT2JuWi9kbWQzTnJwME9aWXJNdkovNTVzMmJOKy9OT295RjdhSHpsL3pka013NzZyOTI4OWRFM2RLSFJEU3RKc3BPWk43R3ZEZVRMT21DLy9XSlU5T0V4ZCtKN3NaTmVadm9sYlFwbWZ5clJIL2JTZ1dpQnpadkRucUw2RE5MdlJWbldSb25raHRFOXkwRmoyWVdaejRTcDJBZXpoclJ2L05CV05xclJEMkRkWTdvT1lNeEw3RkVkR1RNcVp6T2pZd1Y3VTN1RVcwYlM4eExsSWlPalRsQTdCaU1lUWtnM2pQbW5DRWE3c2hMblBreDhOUlo5T1FOR0VQdmZ4UTlqMTJhL1d6c0xaM0l0ZXZTRGZKZHVzRFllKzEwSkNYSmhkaWwrMVYyYTlwZXoxT0M4aUJlb3ltdmJzM2VoTzRxUzlMN0hJZ2JuaWh1SzhmdVFvaTFXRlVZeWdLTzJtN2wrMFJEWXpiaVNURTJORkhiTGd1R2ExYzVRMDhUOXN0bmkyaWdoWHlBSlNTalMzUm9pSklKejNvMzdST1ppcTVXQUhiUGxDVlNJL0tqZkhqQmZBaXRFNzB1RlpEbzhwUnlhNWRsKzQweERHRXdIRVJYVHhsYjc1d0dVZDNROUlpcWtnR1pJVW9oSE1PUjJLUDV4TUJUVFVkMVArYzdFUDQrVUt0dHVPSjZLSm94dk4zK1VwUWRGb3B2OTQ1TC9qaGdPdDk0NUhkTStTU01HRVI0enBjbE51Wi8xR1lNSHFVSGRST1F1V0hFNEdGNGFFblR5TUlJbUUrek1tYlBmak9WY0dIMFV3MHI5a3hwS3VWOGdIbi9RUHhJaytpT29RYjc5VkZYd2pneWRPSkVFVGpQdmhQd0hRenJVUTNZcFMvQU1GODRZdm8rMGVjS1pkT0tucjNJeDAwalh6Z3lkcDNvQlFYSTJKWnBKT3pTOFprM0hIR2FmanRFUklnZmhSU2JDQWR6RG01ODdQc3NvaGtPY1pGZkRpbFdNcTRRNjRZUmt6c2NhOVlKd3F1UkJVRDFKR21FNHhQVEh6ajczVS85bTd0U3Jqdk1hV3NDQXpoeUVOS2o4T3RHaHVQM2JVaXZ6NXI4ZS9JcVBYOWJaMDg5eWJXdWY4MDRHcXlucnVXZUFPOXptNXFkQXB5NnhtT2tFV1lGaVdsbldFd2M2K1dncnlrWVgrZm5BK0VHUHBleHRkSEhHSit6TDN2c0JJR29ySUorTi9RQnpHMHpWdUM1YmZsUHhqejZJMGh6Uy9hMmdYZ1BPbUV6RVZ2aHA2MUhVMmlWdVhhdHgyMzBkakJrbXdHYmoyVExRS3hvcnlKUStVOERxekNQTlRvOE9rVVk0K1lyTE5GbklDSmF4MEp4SWpZenZBTFNyVElkbmV2aHhSZUtHWWpJWmdlQkluNjlDTzdqYUJ1bmcrMGpPbmNDd2JJVks5ejZrL3pJK2pMTERvLzNlWGtvOGR6bXZCR2taNHpRVnVjOEdWWVRaV2FUT2kxdTQ1SXFZeFVGVkF0TUQ4REZueXdiQytJQVJzZHNtV08wK01IdzFoSXI4ZmhTTENISTNEVnU1WXZNZVhJNllDV1hCZ1d2SStkMVZZcHEwaFhKeW92bzlHa3FndjRhK1o3MmVWUDlQaEplL0x5SXJQaUY5NnFvWjkvMVg5cFY5aWdnSkgzTkU3SXNQeW9FcTNkSTFxTmxPeHl6L1doQlNSS210WVBoWGl5eEwyaGpXZDNtQ1MvTGE1Y2o2eTZJdUVyeWxkbm5KMVE1UEQyaURIenV0RzNrL1ozVEkwNWtYQ1B6VkpIU0I2ZEhITW00WHVmK0xQTEVxZHVDZnZSa1Nnb3krSXArWVhMWUdDSnliRWV2bHpiQXJIb2dLL0FUYWh4RTlaSVE0ZXVNaG16WkZpcnVqSlZuaGpaU0twSlVwSzJvSEJ2aHhZYWJPczArVEovSTFLdVVFUHptVXhoMTRGQUowL3VmN2lqWlUvNHphaWg2QUJ3Wm5KalJoalFIZ1dKcStCWEJKWEpzanJuSktxUHdWU3dWOEo2TVh0UGthZWxjbERRam1LQ0pYTDNJZnluVUdqQnhyTWFxZngrMWZsY1JjL2FsWDR3WHM1cDlDMThoajFjVk5VZnZQTm9rUXVtTnQ3ZGMxUHRCbkovRjRkTitURllxZmZ2bHhRV01QSC94cTZpNy9nTW0zWHNaaWpNUzBBQUFBQUJKUlU1RXJrSmdnZz0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 Regular</vt:lpstr>
      <vt:lpstr>Times New Roman</vt:lpstr>
      <vt:lpstr>Calibri</vt:lpstr>
      <vt:lpstr>微软雅黑</vt:lpstr>
      <vt:lpstr>Arial Unicode MS</vt:lpstr>
      <vt:lpstr>Calibri Light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xiaolu.wang</dc:creator>
  <cp:lastModifiedBy>王晓璐</cp:lastModifiedBy>
  <cp:revision>27</cp:revision>
  <dcterms:created xsi:type="dcterms:W3CDTF">2022-01-30T04:51:00Z</dcterms:created>
  <dcterms:modified xsi:type="dcterms:W3CDTF">2022-02-12T08:50:18Z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B1F94DCF4071431786639033CB4D6836</vt:lpwstr>
  </property>
</Properties>
</file>