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6" r:id="rId1"/>
    <p:sldMasterId id="2147483679" r:id="rId2"/>
  </p:sldMasterIdLst>
  <p:notesMasterIdLst>
    <p:notesMasterId r:id="rId15"/>
  </p:notesMasterIdLst>
  <p:sldIdLst>
    <p:sldId id="256" r:id="rId3"/>
    <p:sldId id="257" r:id="rId4"/>
    <p:sldId id="259" r:id="rId5"/>
    <p:sldId id="260" r:id="rId6"/>
    <p:sldId id="261" r:id="rId7"/>
    <p:sldId id="263" r:id="rId8"/>
    <p:sldId id="267" r:id="rId9"/>
    <p:sldId id="268" r:id="rId10"/>
    <p:sldId id="269" r:id="rId11"/>
    <p:sldId id="281" r:id="rId12"/>
    <p:sldId id="279" r:id="rId13"/>
    <p:sldId id="280" r:id="rId1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2" autoAdjust="0"/>
    <p:restoredTop sz="93631"/>
  </p:normalViewPr>
  <p:slideViewPr>
    <p:cSldViewPr snapToGrid="0" snapToObjects="1">
      <p:cViewPr varScale="1">
        <p:scale>
          <a:sx n="112" d="100"/>
          <a:sy n="112" d="100"/>
        </p:scale>
        <p:origin x="648" y="10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2017/4/17/Monday</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a:xfrm>
            <a:off x="10052744" y="5836083"/>
            <a:ext cx="1316418" cy="579503"/>
          </a:xfrm>
        </p:spPr>
        <p:txBody>
          <a:bodyPr/>
          <a:lstStyle/>
          <a:p>
            <a:r>
              <a:rPr kumimoji="1" lang="zh-CN" altLang="en-US" sz="2000" dirty="0" smtClean="0">
                <a:solidFill>
                  <a:schemeClr val="tx1"/>
                </a:solidFill>
                <a:latin typeface="Microsoft YaHei" charset="0"/>
                <a:ea typeface="Microsoft YaHei" charset="0"/>
                <a:cs typeface="Microsoft YaHei" charset="0"/>
              </a:rPr>
              <a:t>陈志磊</a:t>
            </a:r>
            <a:endParaRPr kumimoji="1" lang="zh-CN" altLang="en-US" sz="2000" dirty="0">
              <a:solidFill>
                <a:schemeClr val="tx1"/>
              </a:solidFill>
              <a:latin typeface="Microsoft YaHei" charset="0"/>
              <a:ea typeface="Microsoft YaHei" charset="0"/>
              <a:cs typeface="Microsoft YaHei" charset="0"/>
            </a:endParaRPr>
          </a:p>
        </p:txBody>
      </p:sp>
      <p:sp>
        <p:nvSpPr>
          <p:cNvPr id="7" name="文本占位符 6"/>
          <p:cNvSpPr>
            <a:spLocks noGrp="1"/>
          </p:cNvSpPr>
          <p:nvPr>
            <p:ph type="body" sz="quarter" idx="10"/>
          </p:nvPr>
        </p:nvSpPr>
        <p:spPr>
          <a:xfrm>
            <a:off x="2008323" y="2182777"/>
            <a:ext cx="7007489" cy="834708"/>
          </a:xfrm>
        </p:spPr>
        <p:txBody>
          <a:bodyPr/>
          <a:lstStyle/>
          <a:p>
            <a:r>
              <a:rPr lang="en-US" altLang="zh-CN" dirty="0" smtClean="0"/>
              <a:t>BUDDY SYSTEM</a:t>
            </a:r>
            <a:r>
              <a:rPr lang="zh-CN" altLang="en-US" dirty="0" smtClean="0"/>
              <a:t>及其应用</a:t>
            </a:r>
            <a:endParaRPr lang="zh-CN" altLang="en-US" dirty="0"/>
          </a:p>
        </p:txBody>
      </p:sp>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defTabSz="609585">
              <a:lnSpc>
                <a:spcPct val="130000"/>
              </a:lnSpc>
            </a:pPr>
            <a:r>
              <a:rPr lang="en-US" altLang="zh-CN" dirty="0" smtClean="0"/>
              <a:t>Free </a:t>
            </a:r>
            <a:r>
              <a:rPr lang="en-US" altLang="zh-CN" dirty="0"/>
              <a:t>pages</a:t>
            </a:r>
          </a:p>
        </p:txBody>
      </p:sp>
      <p:sp>
        <p:nvSpPr>
          <p:cNvPr id="2" name="矩形 1"/>
          <p:cNvSpPr/>
          <p:nvPr/>
        </p:nvSpPr>
        <p:spPr>
          <a:xfrm>
            <a:off x="794761" y="1181264"/>
            <a:ext cx="10306226" cy="830997"/>
          </a:xfrm>
          <a:prstGeom prst="rect">
            <a:avLst/>
          </a:prstGeom>
        </p:spPr>
        <p:txBody>
          <a:bodyPr wrap="square">
            <a:spAutoFit/>
          </a:bodyPr>
          <a:lstStyle/>
          <a:p>
            <a:pPr defTabSz="914400" eaLnBrk="0" fontAlgn="base" hangingPunct="0">
              <a:spcBef>
                <a:spcPct val="0"/>
              </a:spcBef>
              <a:spcAft>
                <a:spcPct val="0"/>
              </a:spcAft>
            </a:pPr>
            <a:r>
              <a:rPr lang="en-US" altLang="zh-CN" sz="2400" dirty="0">
                <a:solidFill>
                  <a:srgbClr val="000000"/>
                </a:solidFill>
                <a:latin typeface="Times New Roman" panose="02020603050405020304" pitchFamily="18" charset="0"/>
                <a:cs typeface="Times New Roman" panose="02020603050405020304" pitchFamily="18" charset="0"/>
              </a:rPr>
              <a:t> When a buddy is freed, Linux tries to coalesce </a:t>
            </a:r>
            <a:r>
              <a:rPr lang="en-US" altLang="zh-CN" sz="2400" dirty="0">
                <a:solidFill>
                  <a:srgbClr val="000000"/>
                </a:solidFill>
                <a:latin typeface="Times New Roman" panose="02020603050405020304" pitchFamily="18" charset="0"/>
                <a:cs typeface="Times New Roman" panose="02020603050405020304" pitchFamily="18" charset="0"/>
              </a:rPr>
              <a:t>the buddies</a:t>
            </a:r>
            <a:r>
              <a:rPr lang="en-US" altLang="zh-CN" sz="2400" dirty="0">
                <a:solidFill>
                  <a:srgbClr val="000000"/>
                </a:solidFill>
                <a:latin typeface="Times New Roman" panose="02020603050405020304" pitchFamily="18" charset="0"/>
                <a:cs typeface="Times New Roman" panose="02020603050405020304" pitchFamily="18" charset="0"/>
              </a:rPr>
              <a:t> together immediately if possible. </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794761" y="2132558"/>
            <a:ext cx="1093440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zh-CN" altLang="zh-CN" sz="2400" dirty="0">
                <a:solidFill>
                  <a:srgbClr val="000000"/>
                </a:solidFill>
                <a:latin typeface="Times New Roman" panose="02020603050405020304" pitchFamily="18" charset="0"/>
                <a:cs typeface="Times New Roman" panose="02020603050405020304" pitchFamily="18" charset="0"/>
              </a:rPr>
              <a:t>Linux checks the bit corresponding to the affected pair of buddies in</a:t>
            </a:r>
            <a:r>
              <a:rPr lang="zh-CN" altLang="zh-CN" sz="3200" dirty="0">
                <a:solidFill>
                  <a:srgbClr val="000000"/>
                </a:solidFill>
                <a:latin typeface="Times New Roman" panose="02020603050405020304" pitchFamily="18" charset="0"/>
                <a:cs typeface="Times New Roman" panose="02020603050405020304" pitchFamily="18" charset="0"/>
              </a:rPr>
              <a:t> </a:t>
            </a:r>
            <a:r>
              <a:rPr lang="zh-CN" altLang="zh-CN" sz="1400" dirty="0">
                <a:solidFill>
                  <a:srgbClr val="000000"/>
                </a:solidFill>
                <a:latin typeface="Arial Unicode MS"/>
              </a:rPr>
              <a:t>free_area</a:t>
            </a:r>
            <a:r>
              <a:rPr lang="zh-CN" altLang="zh-CN" sz="1100" dirty="0">
                <a:solidFill>
                  <a:srgbClr val="000000"/>
                </a:solidFill>
                <a:latin typeface="Times New Roman" panose="02020603050405020304" pitchFamily="18" charset="0"/>
                <a:cs typeface="Times New Roman" panose="02020603050405020304" pitchFamily="18" charset="0"/>
              </a:rPr>
              <a:t>→</a:t>
            </a:r>
            <a:r>
              <a:rPr lang="zh-CN" altLang="zh-CN" sz="1400" dirty="0">
                <a:solidFill>
                  <a:srgbClr val="000000"/>
                </a:solidFill>
                <a:latin typeface="Arial Unicode MS"/>
              </a:rPr>
              <a:t>map</a:t>
            </a:r>
            <a:r>
              <a:rPr lang="zh-CN" altLang="zh-CN" sz="1100" dirty="0" smtClean="0">
                <a:solidFill>
                  <a:srgbClr val="000000"/>
                </a:solidFill>
                <a:latin typeface="Times New Roman" panose="02020603050405020304" pitchFamily="18" charset="0"/>
                <a:cs typeface="Times New Roman" panose="02020603050405020304" pitchFamily="18" charset="0"/>
              </a:rPr>
              <a:t>.</a:t>
            </a:r>
            <a:endParaRPr lang="en-US" altLang="zh-CN" sz="1100" dirty="0" smtClean="0">
              <a:solidFill>
                <a:srgbClr val="000000"/>
              </a:solidFill>
              <a:latin typeface="Times New Roman" panose="02020603050405020304" pitchFamily="18" charset="0"/>
              <a:cs typeface="Times New Roman" panose="02020603050405020304" pitchFamily="18" charset="0"/>
            </a:endParaRPr>
          </a:p>
          <a:p>
            <a:pPr defTabSz="914400"/>
            <a:r>
              <a:rPr lang="en-US" altLang="zh-CN" sz="2400" dirty="0">
                <a:solidFill>
                  <a:srgbClr val="000000"/>
                </a:solidFill>
                <a:latin typeface="Times New Roman" panose="02020603050405020304" pitchFamily="18" charset="0"/>
                <a:cs typeface="Times New Roman" panose="02020603050405020304" pitchFamily="18" charset="0"/>
              </a:rPr>
              <a:t> If the bit in the map is 0 after toggling, we know that the other buddy must also be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defTabSz="914400"/>
            <a:r>
              <a:rPr lang="en-US" altLang="zh-CN" sz="2400" dirty="0" smtClean="0">
                <a:solidFill>
                  <a:srgbClr val="000000"/>
                </a:solidFill>
                <a:latin typeface="Times New Roman" panose="02020603050405020304" pitchFamily="18" charset="0"/>
                <a:cs typeface="Times New Roman" panose="02020603050405020304" pitchFamily="18" charset="0"/>
              </a:rPr>
              <a:t>free. Then merge them.</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5" name="矩形 4"/>
          <p:cNvSpPr/>
          <p:nvPr/>
        </p:nvSpPr>
        <p:spPr>
          <a:xfrm>
            <a:off x="844610" y="3764806"/>
            <a:ext cx="10206527" cy="830997"/>
          </a:xfrm>
          <a:prstGeom prst="rect">
            <a:avLst/>
          </a:prstGeom>
        </p:spPr>
        <p:txBody>
          <a:bodyPr wrap="square">
            <a:spAutoFit/>
          </a:bodyPr>
          <a:lstStyle/>
          <a:p>
            <a:pPr defTabSz="914400" eaLnBrk="0" fontAlgn="base" hangingPunct="0">
              <a:spcBef>
                <a:spcPct val="0"/>
              </a:spcBef>
              <a:spcAft>
                <a:spcPct val="0"/>
              </a:spcAft>
            </a:pPr>
            <a:r>
              <a:rPr lang="en-US" altLang="zh-CN" sz="2400" dirty="0">
                <a:solidFill>
                  <a:srgbClr val="000000"/>
                </a:solidFill>
                <a:latin typeface="Times New Roman" panose="02020603050405020304" pitchFamily="18" charset="0"/>
                <a:cs typeface="Times New Roman" panose="02020603050405020304" pitchFamily="18" charset="0"/>
              </a:rPr>
              <a:t>Once the buddy is merged, it is removed for the free list and the newly coalesced pair moves to the next higher order to see if it may also be merged.</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894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参考文献</a:t>
            </a:r>
          </a:p>
        </p:txBody>
      </p:sp>
      <p:sp>
        <p:nvSpPr>
          <p:cNvPr id="4" name="文本框 3"/>
          <p:cNvSpPr txBox="1"/>
          <p:nvPr/>
        </p:nvSpPr>
        <p:spPr>
          <a:xfrm>
            <a:off x="1378525" y="2036629"/>
            <a:ext cx="8654238" cy="2369880"/>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71450" indent="-171450" algn="l">
              <a:lnSpc>
                <a:spcPct val="200000"/>
              </a:lnSpc>
              <a:buFont typeface="Arial" charset="0"/>
              <a:buChar char="•"/>
            </a:pPr>
            <a:r>
              <a:rPr lang="zh-CN" altLang="en-US" sz="1200" u="none" dirty="0">
                <a:solidFill>
                  <a:srgbClr val="000000">
                    <a:lumMod val="75000"/>
                    <a:lumOff val="25000"/>
                  </a:srgbClr>
                </a:solidFill>
              </a:rPr>
              <a:t> </a:t>
            </a:r>
            <a:r>
              <a:rPr lang="en-US" altLang="zh-CN" sz="1200" u="none" dirty="0">
                <a:solidFill>
                  <a:srgbClr val="000000">
                    <a:lumMod val="75000"/>
                    <a:lumOff val="25000"/>
                  </a:srgbClr>
                </a:solidFill>
              </a:rPr>
              <a:t>[1]</a:t>
            </a:r>
            <a:r>
              <a:rPr lang="zh-CN" altLang="en-US" sz="1200" u="none" dirty="0">
                <a:solidFill>
                  <a:srgbClr val="000000">
                    <a:lumMod val="75000"/>
                    <a:lumOff val="25000"/>
                  </a:srgbClr>
                </a:solidFill>
              </a:rPr>
              <a:t> </a:t>
            </a:r>
            <a:r>
              <a:rPr lang="en-US" altLang="zh-CN" sz="1200" u="none" dirty="0"/>
              <a:t>Kenneth C. Knowlton. A fast storage allocator. </a:t>
            </a:r>
            <a:r>
              <a:rPr lang="en-US" altLang="zh-CN" sz="1200" i="1" u="none" dirty="0"/>
              <a:t>Communications of the ACM</a:t>
            </a:r>
            <a:r>
              <a:rPr lang="en-US" altLang="zh-CN" sz="1200" u="none" dirty="0"/>
              <a:t>, 8(10):623–624, 1965</a:t>
            </a:r>
            <a:r>
              <a:rPr lang="en-US" altLang="zh-CN" sz="1100" dirty="0"/>
              <a:t>.</a:t>
            </a:r>
            <a:r>
              <a:rPr lang="zh-CN" altLang="en-US" sz="1400" u="none" dirty="0" smtClean="0">
                <a:solidFill>
                  <a:srgbClr val="000000">
                    <a:lumMod val="75000"/>
                    <a:lumOff val="25000"/>
                  </a:srgbClr>
                </a:solidFill>
              </a:rPr>
              <a:t> </a:t>
            </a:r>
            <a:endParaRPr lang="en-US" altLang="zh-CN" sz="1400" u="none" dirty="0" smtClean="0">
              <a:solidFill>
                <a:srgbClr val="000000">
                  <a:lumMod val="75000"/>
                  <a:lumOff val="25000"/>
                </a:srgbClr>
              </a:solidFill>
            </a:endParaRPr>
          </a:p>
          <a:p>
            <a:pPr marL="171450" indent="-171450" algn="l">
              <a:lnSpc>
                <a:spcPct val="200000"/>
              </a:lnSpc>
              <a:buFont typeface="Arial" charset="0"/>
              <a:buChar char="•"/>
            </a:pPr>
            <a:r>
              <a:rPr lang="en-US" altLang="zh-CN" sz="1200" u="none" dirty="0" smtClean="0">
                <a:solidFill>
                  <a:srgbClr val="000000">
                    <a:lumMod val="75000"/>
                    <a:lumOff val="25000"/>
                  </a:srgbClr>
                </a:solidFill>
              </a:rPr>
              <a:t> [2] </a:t>
            </a:r>
            <a:r>
              <a:rPr lang="zh-CN" altLang="en-US" sz="1200" u="none" dirty="0" smtClean="0">
                <a:solidFill>
                  <a:srgbClr val="000000">
                    <a:lumMod val="75000"/>
                    <a:lumOff val="25000"/>
                  </a:srgbClr>
                </a:solidFill>
              </a:rPr>
              <a:t>焦莉娟．</a:t>
            </a:r>
            <a:r>
              <a:rPr lang="zh-CN" altLang="en-US" sz="1200" u="none" dirty="0">
                <a:solidFill>
                  <a:srgbClr val="000000">
                    <a:lumMod val="75000"/>
                    <a:lumOff val="25000"/>
                  </a:srgbClr>
                </a:solidFill>
              </a:rPr>
              <a:t>浅析伙伴系统的分配与回收． 科技情报开发与经济</a:t>
            </a:r>
            <a:r>
              <a:rPr lang="zh-CN" altLang="en-US" sz="1200" u="none" dirty="0" smtClean="0">
                <a:solidFill>
                  <a:srgbClr val="000000">
                    <a:lumMod val="75000"/>
                    <a:lumOff val="25000"/>
                  </a:srgbClr>
                </a:solidFill>
              </a:rPr>
              <a:t>．</a:t>
            </a:r>
            <a:r>
              <a:rPr lang="en-US" altLang="zh-CN" sz="1200" u="none" dirty="0" smtClean="0">
                <a:solidFill>
                  <a:srgbClr val="000000">
                    <a:lumMod val="75000"/>
                    <a:lumOff val="25000"/>
                  </a:srgbClr>
                </a:solidFill>
              </a:rPr>
              <a:t>2005.15.252-253</a:t>
            </a:r>
            <a:endParaRPr lang="zh-CN" altLang="en-US" sz="1200" u="none" dirty="0">
              <a:solidFill>
                <a:srgbClr val="000000">
                  <a:lumMod val="75000"/>
                  <a:lumOff val="25000"/>
                </a:srgbClr>
              </a:solidFill>
            </a:endParaRPr>
          </a:p>
          <a:p>
            <a:pPr marL="171450" indent="-171450" algn="l">
              <a:lnSpc>
                <a:spcPct val="200000"/>
              </a:lnSpc>
              <a:buFont typeface="Arial" charset="0"/>
              <a:buChar char="•"/>
            </a:pPr>
            <a:r>
              <a:rPr lang="zh-CN" altLang="en-US" sz="1200" u="none" dirty="0" smtClean="0">
                <a:solidFill>
                  <a:srgbClr val="000000">
                    <a:lumMod val="75000"/>
                    <a:lumOff val="25000"/>
                  </a:srgbClr>
                </a:solidFill>
              </a:rPr>
              <a:t> </a:t>
            </a:r>
            <a:r>
              <a:rPr lang="en-US" altLang="zh-CN" sz="1200" u="none" dirty="0" smtClean="0">
                <a:solidFill>
                  <a:srgbClr val="000000">
                    <a:lumMod val="75000"/>
                    <a:lumOff val="25000"/>
                  </a:srgbClr>
                </a:solidFill>
              </a:rPr>
              <a:t>[3]</a:t>
            </a:r>
            <a:r>
              <a:rPr lang="zh-CN" altLang="en-US" sz="1200" u="none" dirty="0" smtClean="0">
                <a:solidFill>
                  <a:srgbClr val="000000">
                    <a:lumMod val="75000"/>
                    <a:lumOff val="25000"/>
                  </a:srgbClr>
                </a:solidFill>
              </a:rPr>
              <a:t> </a:t>
            </a:r>
            <a:r>
              <a:rPr lang="en-US" altLang="zh-CN" sz="1200" u="none" dirty="0" smtClean="0">
                <a:solidFill>
                  <a:srgbClr val="000000">
                    <a:lumMod val="75000"/>
                    <a:lumOff val="25000"/>
                  </a:srgbClr>
                </a:solidFill>
              </a:rPr>
              <a:t>The Linux Kernel Archives.</a:t>
            </a:r>
            <a:r>
              <a:rPr lang="fr-FR" altLang="zh-CN" sz="1200" u="none" dirty="0" smtClean="0">
                <a:solidFill>
                  <a:srgbClr val="000000">
                    <a:lumMod val="75000"/>
                    <a:lumOff val="25000"/>
                  </a:srgbClr>
                </a:solidFill>
              </a:rPr>
              <a:t>Chapter </a:t>
            </a:r>
            <a:r>
              <a:rPr lang="fr-FR" altLang="zh-CN" sz="1200" u="none" dirty="0">
                <a:solidFill>
                  <a:srgbClr val="000000">
                    <a:lumMod val="75000"/>
                    <a:lumOff val="25000"/>
                  </a:srgbClr>
                </a:solidFill>
              </a:rPr>
              <a:t>6  Physical Page Allocation. </a:t>
            </a:r>
            <a:r>
              <a:rPr lang="fr-FR" altLang="zh-CN" sz="1200" u="none" dirty="0" smtClean="0">
                <a:solidFill>
                  <a:srgbClr val="000000">
                    <a:lumMod val="75000"/>
                    <a:lumOff val="25000"/>
                  </a:srgbClr>
                </a:solidFill>
              </a:rPr>
              <a:t>   https</a:t>
            </a:r>
            <a:r>
              <a:rPr lang="fr-FR" altLang="zh-CN" sz="1200" u="none" dirty="0">
                <a:solidFill>
                  <a:srgbClr val="000000">
                    <a:lumMod val="75000"/>
                    <a:lumOff val="25000"/>
                  </a:srgbClr>
                </a:solidFill>
              </a:rPr>
              <a:t>://www.kernel.org/doc/gorman/html/understand/understand009.html</a:t>
            </a:r>
            <a:endParaRPr lang="en-US" altLang="zh-CN" sz="1200" u="none" dirty="0" smtClean="0">
              <a:solidFill>
                <a:srgbClr val="000000">
                  <a:lumMod val="75000"/>
                  <a:lumOff val="25000"/>
                </a:srgbClr>
              </a:solidFill>
            </a:endParaRPr>
          </a:p>
          <a:p>
            <a:pPr marL="171450" indent="-171450" algn="l">
              <a:lnSpc>
                <a:spcPct val="200000"/>
              </a:lnSpc>
              <a:buFont typeface="Arial" charset="0"/>
              <a:buChar char="•"/>
            </a:pPr>
            <a:r>
              <a:rPr lang="en-US" altLang="zh-CN" sz="1200" u="none" dirty="0" smtClean="0">
                <a:solidFill>
                  <a:srgbClr val="000000">
                    <a:lumMod val="75000"/>
                    <a:lumOff val="25000"/>
                  </a:srgbClr>
                </a:solidFill>
              </a:rPr>
              <a:t> </a:t>
            </a:r>
            <a:r>
              <a:rPr lang="en-US" altLang="zh-CN" sz="1200" u="none" dirty="0" smtClean="0">
                <a:solidFill>
                  <a:srgbClr val="000000">
                    <a:lumMod val="75000"/>
                    <a:lumOff val="25000"/>
                  </a:srgbClr>
                </a:solidFill>
              </a:rPr>
              <a:t>[</a:t>
            </a:r>
            <a:r>
              <a:rPr lang="en-US" altLang="zh-CN" sz="1200" u="none" dirty="0">
                <a:solidFill>
                  <a:srgbClr val="000000">
                    <a:lumMod val="75000"/>
                    <a:lumOff val="25000"/>
                  </a:srgbClr>
                </a:solidFill>
              </a:rPr>
              <a:t>4]</a:t>
            </a: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Google</a:t>
            </a:r>
            <a:endParaRPr lang="zh-CN" altLang="en-US" sz="1200" u="none" dirty="0">
              <a:solidFill>
                <a:srgbClr val="000000">
                  <a:lumMod val="75000"/>
                  <a:lumOff val="25000"/>
                </a:srgbClr>
              </a:solidFill>
            </a:endParaRPr>
          </a:p>
          <a:p>
            <a:pPr algn="l">
              <a:lnSpc>
                <a:spcPct val="200000"/>
              </a:lnSpc>
            </a:pPr>
            <a:endParaRPr lang="zh-CN" altLang="en-US" sz="1200" u="none"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487031" y="2594919"/>
            <a:ext cx="5296431" cy="1215006"/>
          </a:xfrm>
        </p:spPr>
        <p:txBody>
          <a:bodyPr/>
          <a:lstStyle/>
          <a:p>
            <a:r>
              <a:rPr kumimoji="1" lang="en-US" altLang="zh-CN" dirty="0"/>
              <a:t>THANK</a:t>
            </a:r>
            <a:r>
              <a:rPr kumimoji="1" lang="zh-CN" altLang="en-US" dirty="0"/>
              <a:t> </a:t>
            </a:r>
            <a:r>
              <a:rPr kumimoji="1" lang="en-US" altLang="zh-CN" dirty="0"/>
              <a:t>YOU!</a:t>
            </a:r>
            <a:endParaRPr kumimoji="1" lang="zh-CN" altLang="en-US"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7077075" y="1922485"/>
            <a:ext cx="835026" cy="651828"/>
          </a:xfrm>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7912100" y="2025824"/>
            <a:ext cx="3234689" cy="445150"/>
          </a:xfrm>
        </p:spPr>
        <p:txBody>
          <a:bodyPr/>
          <a:lstStyle/>
          <a:p>
            <a:r>
              <a:rPr kumimoji="1" lang="en-US" altLang="zh-CN" dirty="0" smtClean="0"/>
              <a:t>Buddy system</a:t>
            </a:r>
            <a:r>
              <a:rPr kumimoji="1" lang="zh-CN" altLang="en-US" dirty="0" smtClean="0"/>
              <a:t>的介绍</a:t>
            </a:r>
            <a:endParaRPr kumimoji="1" lang="zh-CN" altLang="en-US" dirty="0"/>
          </a:p>
        </p:txBody>
      </p:sp>
      <p:sp>
        <p:nvSpPr>
          <p:cNvPr id="4" name="文本占位符 3"/>
          <p:cNvSpPr>
            <a:spLocks noGrp="1"/>
          </p:cNvSpPr>
          <p:nvPr>
            <p:ph type="body" sz="quarter" idx="14"/>
          </p:nvPr>
        </p:nvSpPr>
        <p:spPr>
          <a:xfrm>
            <a:off x="7077075" y="2756561"/>
            <a:ext cx="835026" cy="651828"/>
          </a:xfrm>
        </p:spPr>
        <p:txBody>
          <a:bodyPr/>
          <a:lstStyle/>
          <a:p>
            <a:r>
              <a:rPr kumimoji="1" lang="en-US" altLang="zh-CN" dirty="0"/>
              <a:t>02</a:t>
            </a:r>
            <a:endParaRPr kumimoji="1" lang="zh-CN" altLang="en-US" dirty="0"/>
          </a:p>
        </p:txBody>
      </p:sp>
      <p:sp>
        <p:nvSpPr>
          <p:cNvPr id="5" name="文本占位符 4"/>
          <p:cNvSpPr>
            <a:spLocks noGrp="1"/>
          </p:cNvSpPr>
          <p:nvPr>
            <p:ph type="body" sz="quarter" idx="15"/>
          </p:nvPr>
        </p:nvSpPr>
        <p:spPr>
          <a:xfrm>
            <a:off x="7912100" y="2859901"/>
            <a:ext cx="3234689" cy="445150"/>
          </a:xfrm>
        </p:spPr>
        <p:txBody>
          <a:bodyPr/>
          <a:lstStyle/>
          <a:p>
            <a:r>
              <a:rPr kumimoji="1" lang="zh-CN" altLang="en-US" dirty="0" smtClean="0"/>
              <a:t>优缺点</a:t>
            </a:r>
            <a:endParaRPr kumimoji="1" lang="zh-CN" altLang="en-US" dirty="0"/>
          </a:p>
        </p:txBody>
      </p:sp>
      <p:sp>
        <p:nvSpPr>
          <p:cNvPr id="6" name="文本占位符 5"/>
          <p:cNvSpPr>
            <a:spLocks noGrp="1"/>
          </p:cNvSpPr>
          <p:nvPr>
            <p:ph type="body" sz="quarter" idx="16"/>
          </p:nvPr>
        </p:nvSpPr>
        <p:spPr>
          <a:xfrm>
            <a:off x="7077075" y="3513315"/>
            <a:ext cx="835026" cy="651828"/>
          </a:xfrm>
        </p:spPr>
        <p:txBody>
          <a:bodyPr/>
          <a:lstStyle/>
          <a:p>
            <a:r>
              <a:rPr kumimoji="1" lang="en-US" altLang="zh-CN" dirty="0"/>
              <a:t>03</a:t>
            </a:r>
            <a:endParaRPr kumimoji="1" lang="zh-CN" altLang="en-US" dirty="0"/>
          </a:p>
        </p:txBody>
      </p:sp>
      <p:sp>
        <p:nvSpPr>
          <p:cNvPr id="7" name="文本占位符 6"/>
          <p:cNvSpPr>
            <a:spLocks noGrp="1"/>
          </p:cNvSpPr>
          <p:nvPr>
            <p:ph type="body" sz="quarter" idx="17"/>
          </p:nvPr>
        </p:nvSpPr>
        <p:spPr>
          <a:xfrm>
            <a:off x="7912100" y="3616654"/>
            <a:ext cx="3234689" cy="445150"/>
          </a:xfrm>
        </p:spPr>
        <p:txBody>
          <a:bodyPr/>
          <a:lstStyle/>
          <a:p>
            <a:r>
              <a:rPr kumimoji="1" lang="en-US" altLang="zh-CN" dirty="0" smtClean="0"/>
              <a:t>buddy system</a:t>
            </a:r>
            <a:r>
              <a:rPr kumimoji="1" lang="zh-CN" altLang="en-US" dirty="0" smtClean="0"/>
              <a:t>的应用</a:t>
            </a:r>
            <a:endParaRPr kumimoji="1" lang="zh-CN" altLang="en-US" dirty="0"/>
          </a:p>
        </p:txBody>
      </p:sp>
      <p:sp>
        <p:nvSpPr>
          <p:cNvPr id="8" name="文本占位符 7"/>
          <p:cNvSpPr>
            <a:spLocks noGrp="1"/>
          </p:cNvSpPr>
          <p:nvPr>
            <p:ph type="body" sz="quarter" idx="18"/>
          </p:nvPr>
        </p:nvSpPr>
        <p:spPr>
          <a:xfrm>
            <a:off x="7077075" y="4347391"/>
            <a:ext cx="835026" cy="651828"/>
          </a:xfrm>
        </p:spPr>
        <p:txBody>
          <a:bodyPr/>
          <a:lstStyle/>
          <a:p>
            <a:r>
              <a:rPr kumimoji="1" lang="en-US" altLang="zh-CN" dirty="0"/>
              <a:t>04</a:t>
            </a:r>
            <a:endParaRPr kumimoji="1" lang="zh-CN" altLang="en-US" dirty="0"/>
          </a:p>
        </p:txBody>
      </p:sp>
      <p:sp>
        <p:nvSpPr>
          <p:cNvPr id="9" name="文本占位符 8"/>
          <p:cNvSpPr>
            <a:spLocks noGrp="1"/>
          </p:cNvSpPr>
          <p:nvPr>
            <p:ph type="body" sz="quarter" idx="19"/>
          </p:nvPr>
        </p:nvSpPr>
        <p:spPr>
          <a:xfrm>
            <a:off x="7912100" y="4450731"/>
            <a:ext cx="3234689" cy="445150"/>
          </a:xfrm>
        </p:spPr>
        <p:txBody>
          <a:bodyPr/>
          <a:lstStyle/>
          <a:p>
            <a:r>
              <a:rPr kumimoji="1" lang="zh-CN" altLang="en-US" dirty="0" smtClean="0"/>
              <a:t>参考文献</a:t>
            </a:r>
            <a:endParaRPr kumimoji="1" lang="zh-CN" altLang="en-US" dirty="0"/>
          </a:p>
        </p:txBody>
      </p:sp>
    </p:spTree>
    <p:extLst>
      <p:ext uri="{BB962C8B-B14F-4D97-AF65-F5344CB8AC3E}">
        <p14:creationId xmlns:p14="http://schemas.microsoft.com/office/powerpoint/2010/main" val="75395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Buddy system</a:t>
            </a:r>
            <a:r>
              <a:rPr kumimoji="1" lang="zh-CN" altLang="en-US" dirty="0"/>
              <a:t>的介绍</a:t>
            </a:r>
          </a:p>
        </p:txBody>
      </p:sp>
      <p:sp>
        <p:nvSpPr>
          <p:cNvPr id="5" name="矩形 4"/>
          <p:cNvSpPr/>
          <p:nvPr/>
        </p:nvSpPr>
        <p:spPr>
          <a:xfrm>
            <a:off x="1222324" y="1298090"/>
            <a:ext cx="9474437" cy="1484958"/>
          </a:xfrm>
          <a:prstGeom prst="rect">
            <a:avLst/>
          </a:prstGeom>
          <a:noFill/>
        </p:spPr>
        <p:txBody>
          <a:bodyPr wrap="square" numCol="1" spcCol="360000">
            <a:spAutoFit/>
          </a:bodyPr>
          <a:lstStyle/>
          <a:p>
            <a:pPr defTabSz="609585">
              <a:lnSpc>
                <a:spcPct val="130000"/>
              </a:lnSpc>
            </a:pPr>
            <a:r>
              <a:rPr lang="en-US" altLang="zh-CN" sz="2400" dirty="0"/>
              <a:t> </a:t>
            </a:r>
            <a:r>
              <a:rPr lang="en-US" altLang="zh-CN" sz="2400" dirty="0" smtClean="0"/>
              <a:t>       buddy </a:t>
            </a:r>
            <a:r>
              <a:rPr lang="en-US" altLang="zh-CN" sz="2400" dirty="0"/>
              <a:t>system</a:t>
            </a:r>
            <a:r>
              <a:rPr lang="zh-CN" altLang="en-US" sz="2400" dirty="0"/>
              <a:t>内存管理</a:t>
            </a:r>
            <a:r>
              <a:rPr lang="zh-CN" altLang="en-US" sz="2400" dirty="0" smtClean="0"/>
              <a:t>，结合使用</a:t>
            </a:r>
            <a:r>
              <a:rPr lang="en-US" altLang="zh-CN" sz="2400" dirty="0" smtClean="0"/>
              <a:t>fixed partition</a:t>
            </a:r>
            <a:r>
              <a:rPr lang="zh-CN" altLang="en-US" sz="2400" dirty="0" smtClean="0"/>
              <a:t>和</a:t>
            </a:r>
            <a:r>
              <a:rPr lang="en-US" altLang="zh-CN" sz="2400" dirty="0" smtClean="0"/>
              <a:t>un-fixed partition</a:t>
            </a:r>
            <a:r>
              <a:rPr lang="zh-CN" altLang="en-US" sz="2400" dirty="0" smtClean="0"/>
              <a:t>，努力</a:t>
            </a:r>
            <a:r>
              <a:rPr lang="zh-CN" altLang="en-US" sz="2400" dirty="0"/>
              <a:t>让内存分配与相邻内存合并能快速</a:t>
            </a:r>
            <a:r>
              <a:rPr lang="zh-CN" altLang="en-US" sz="2400" dirty="0" smtClean="0"/>
              <a:t>进行，</a:t>
            </a:r>
            <a:r>
              <a:rPr lang="zh-CN" altLang="en-US" sz="2400" dirty="0"/>
              <a:t>它利用的是计算机擅长处理</a:t>
            </a:r>
            <a:r>
              <a:rPr lang="en-US" altLang="zh-CN" sz="2400" dirty="0"/>
              <a:t>2</a:t>
            </a:r>
            <a:r>
              <a:rPr lang="zh-CN" altLang="en-US" sz="2400" dirty="0"/>
              <a:t>的幂运算。</a:t>
            </a:r>
            <a:endParaRPr lang="zh-CN" altLang="en-US" sz="1600" dirty="0">
              <a:solidFill>
                <a:schemeClr val="tx1">
                  <a:lumMod val="75000"/>
                  <a:lumOff val="25000"/>
                </a:schemeClr>
              </a:solidFill>
              <a:latin typeface="微软雅黑" charset="0"/>
              <a:ea typeface="微软雅黑" charset="0"/>
            </a:endParaRPr>
          </a:p>
        </p:txBody>
      </p:sp>
      <mc:AlternateContent xmlns:mc="http://schemas.openxmlformats.org/markup-compatibility/2006">
        <mc:Choice xmlns:a14="http://schemas.microsoft.com/office/drawing/2010/main" Requires="a14">
          <p:sp>
            <p:nvSpPr>
              <p:cNvPr id="16" name="矩形 15"/>
              <p:cNvSpPr/>
              <p:nvPr/>
            </p:nvSpPr>
            <p:spPr>
              <a:xfrm>
                <a:off x="2151245" y="3503798"/>
                <a:ext cx="8197711" cy="818942"/>
              </a:xfrm>
              <a:prstGeom prst="rect">
                <a:avLst/>
              </a:prstGeom>
              <a:noFill/>
            </p:spPr>
            <p:txBody>
              <a:bodyPr wrap="square" numCol="1" spcCol="360000">
                <a:spAutoFit/>
              </a:bodyPr>
              <a:lstStyle/>
              <a:p>
                <a:pPr marL="171450" indent="-171450" defTabSz="609585">
                  <a:lnSpc>
                    <a:spcPct val="130000"/>
                  </a:lnSpc>
                  <a:buFont typeface="Wingdings" panose="05000000000000000000" pitchFamily="2" charset="2"/>
                  <a:buChar char="Ø"/>
                </a:pPr>
                <a:r>
                  <a:rPr lang="en-US" altLang="zh-CN" dirty="0" smtClean="0">
                    <a:solidFill>
                      <a:schemeClr val="tx1">
                        <a:lumMod val="75000"/>
                        <a:lumOff val="25000"/>
                      </a:schemeClr>
                    </a:solidFill>
                    <a:latin typeface="微软雅黑" charset="0"/>
                    <a:ea typeface="微软雅黑" charset="0"/>
                  </a:rPr>
                  <a:t>Fixed           </a:t>
                </a:r>
                <a:r>
                  <a:rPr lang="zh-CN" altLang="en-US" dirty="0" smtClean="0">
                    <a:solidFill>
                      <a:schemeClr val="tx1">
                        <a:lumMod val="75000"/>
                        <a:lumOff val="25000"/>
                      </a:schemeClr>
                    </a:solidFill>
                    <a:latin typeface="微软雅黑" charset="0"/>
                    <a:ea typeface="微软雅黑" charset="0"/>
                  </a:rPr>
                  <a:t>内存块的大小必须是</a:t>
                </a:r>
                <a14:m>
                  <m:oMath xmlns:m="http://schemas.openxmlformats.org/officeDocument/2006/math">
                    <m:sSup>
                      <m:sSupPr>
                        <m:ctrlPr>
                          <a:rPr lang="en-US" altLang="zh-CN" i="1" smtClean="0">
                            <a:solidFill>
                              <a:schemeClr val="tx1">
                                <a:lumMod val="75000"/>
                                <a:lumOff val="25000"/>
                              </a:schemeClr>
                            </a:solidFill>
                            <a:latin typeface="Cambria Math" panose="02040503050406030204" pitchFamily="18" charset="0"/>
                            <a:ea typeface="微软雅黑" charset="0"/>
                          </a:rPr>
                        </m:ctrlPr>
                      </m:sSupPr>
                      <m:e>
                        <m:r>
                          <a:rPr lang="en-US" altLang="zh-CN" b="0" i="1" smtClean="0">
                            <a:solidFill>
                              <a:schemeClr val="tx1">
                                <a:lumMod val="75000"/>
                                <a:lumOff val="25000"/>
                              </a:schemeClr>
                            </a:solidFill>
                            <a:latin typeface="Cambria Math" panose="02040503050406030204" pitchFamily="18" charset="0"/>
                            <a:ea typeface="微软雅黑" charset="0"/>
                          </a:rPr>
                          <m:t>2</m:t>
                        </m:r>
                      </m:e>
                      <m:sup>
                        <m:r>
                          <a:rPr lang="en-US" altLang="zh-CN" b="0" i="1" smtClean="0">
                            <a:solidFill>
                              <a:schemeClr val="tx1">
                                <a:lumMod val="75000"/>
                                <a:lumOff val="25000"/>
                              </a:schemeClr>
                            </a:solidFill>
                            <a:latin typeface="Cambria Math" panose="02040503050406030204" pitchFamily="18" charset="0"/>
                            <a:ea typeface="微软雅黑" charset="0"/>
                          </a:rPr>
                          <m:t>𝑜𝑟𝑑𝑒𝑟</m:t>
                        </m:r>
                      </m:sup>
                    </m:sSup>
                  </m:oMath>
                </a14:m>
                <a:r>
                  <a:rPr lang="zh-CN" altLang="en-US" dirty="0" smtClean="0">
                    <a:solidFill>
                      <a:schemeClr val="tx1">
                        <a:lumMod val="75000"/>
                        <a:lumOff val="25000"/>
                      </a:schemeClr>
                    </a:solidFill>
                    <a:latin typeface="微软雅黑" charset="0"/>
                    <a:ea typeface="微软雅黑" charset="0"/>
                  </a:rPr>
                  <a:t>  </a:t>
                </a:r>
                <a:r>
                  <a:rPr lang="en-US" altLang="zh-CN" dirty="0">
                    <a:solidFill>
                      <a:schemeClr val="tx1">
                        <a:lumMod val="75000"/>
                        <a:lumOff val="25000"/>
                      </a:schemeClr>
                    </a:solidFill>
                    <a:latin typeface="微软雅黑" charset="0"/>
                    <a:ea typeface="微软雅黑" charset="0"/>
                  </a:rPr>
                  <a:t> </a:t>
                </a:r>
                <a:r>
                  <a:rPr lang="en-US" altLang="zh-CN" dirty="0" smtClean="0">
                    <a:solidFill>
                      <a:schemeClr val="tx1">
                        <a:lumMod val="75000"/>
                        <a:lumOff val="25000"/>
                      </a:schemeClr>
                    </a:solidFill>
                    <a:latin typeface="微软雅黑" charset="0"/>
                    <a:ea typeface="微软雅黑" charset="0"/>
                  </a:rPr>
                  <a:t> </a:t>
                </a:r>
                <a:r>
                  <a:rPr lang="zh-CN" altLang="en-US" dirty="0" smtClean="0">
                    <a:solidFill>
                      <a:schemeClr val="tx1">
                        <a:lumMod val="75000"/>
                        <a:lumOff val="25000"/>
                      </a:schemeClr>
                    </a:solidFill>
                    <a:latin typeface="微软雅黑" charset="0"/>
                    <a:ea typeface="微软雅黑" charset="0"/>
                  </a:rPr>
                  <a:t>因此块单元在内存中的地址能被其</a:t>
                </a:r>
                <a:r>
                  <a:rPr lang="en-US" altLang="zh-CN" dirty="0" smtClean="0">
                    <a:solidFill>
                      <a:schemeClr val="tx1">
                        <a:lumMod val="75000"/>
                        <a:lumOff val="25000"/>
                      </a:schemeClr>
                    </a:solidFill>
                    <a:latin typeface="微软雅黑" charset="0"/>
                    <a:ea typeface="微软雅黑" charset="0"/>
                  </a:rPr>
                  <a:t>			    </a:t>
                </a:r>
                <a:r>
                  <a:rPr lang="zh-CN" altLang="en-US" dirty="0" smtClean="0">
                    <a:solidFill>
                      <a:schemeClr val="tx1">
                        <a:lumMod val="75000"/>
                        <a:lumOff val="25000"/>
                      </a:schemeClr>
                    </a:solidFill>
                    <a:latin typeface="微软雅黑" charset="0"/>
                    <a:ea typeface="微软雅黑" charset="0"/>
                  </a:rPr>
                  <a:t>大小整除</a:t>
                </a:r>
                <a:endParaRPr lang="zh-CN" altLang="en-US" dirty="0">
                  <a:solidFill>
                    <a:schemeClr val="tx1">
                      <a:lumMod val="75000"/>
                      <a:lumOff val="25000"/>
                    </a:schemeClr>
                  </a:solidFill>
                  <a:latin typeface="微软雅黑" charset="0"/>
                  <a:ea typeface="微软雅黑" charset="0"/>
                </a:endParaRPr>
              </a:p>
            </p:txBody>
          </p:sp>
        </mc:Choice>
        <mc:Fallback>
          <p:sp>
            <p:nvSpPr>
              <p:cNvPr id="16" name="矩形 15"/>
              <p:cNvSpPr>
                <a:spLocks noRot="1" noChangeAspect="1" noMove="1" noResize="1" noEditPoints="1" noAdjustHandles="1" noChangeArrowheads="1" noChangeShapeType="1" noTextEdit="1"/>
              </p:cNvSpPr>
              <p:nvPr/>
            </p:nvSpPr>
            <p:spPr>
              <a:xfrm>
                <a:off x="2151245" y="3503798"/>
                <a:ext cx="8197711" cy="818942"/>
              </a:xfrm>
              <a:prstGeom prst="rect">
                <a:avLst/>
              </a:prstGeom>
              <a:blipFill>
                <a:blip r:embed="rId2"/>
                <a:stretch>
                  <a:fillRect l="-520" b="-6716"/>
                </a:stretch>
              </a:blipFill>
            </p:spPr>
            <p:txBody>
              <a:bodyPr/>
              <a:lstStyle/>
              <a:p>
                <a:r>
                  <a:rPr lang="zh-CN" altLang="en-US">
                    <a:noFill/>
                  </a:rPr>
                  <a:t> </a:t>
                </a:r>
              </a:p>
            </p:txBody>
          </p:sp>
        </mc:Fallback>
      </mc:AlternateContent>
      <p:sp>
        <p:nvSpPr>
          <p:cNvPr id="20" name="矩形 19"/>
          <p:cNvSpPr/>
          <p:nvPr/>
        </p:nvSpPr>
        <p:spPr>
          <a:xfrm>
            <a:off x="2151244" y="4510010"/>
            <a:ext cx="8197711" cy="812530"/>
          </a:xfrm>
          <a:prstGeom prst="rect">
            <a:avLst/>
          </a:prstGeom>
          <a:noFill/>
        </p:spPr>
        <p:txBody>
          <a:bodyPr wrap="square" numCol="1" spcCol="360000">
            <a:spAutoFit/>
          </a:bodyPr>
          <a:lstStyle/>
          <a:p>
            <a:pPr marL="171450" indent="-171450" defTabSz="609585">
              <a:lnSpc>
                <a:spcPct val="130000"/>
              </a:lnSpc>
              <a:buFont typeface="Wingdings" panose="05000000000000000000" pitchFamily="2" charset="2"/>
              <a:buChar char="Ø"/>
            </a:pPr>
            <a:r>
              <a:rPr lang="en-US" altLang="zh-CN" dirty="0" smtClean="0">
                <a:solidFill>
                  <a:schemeClr val="tx1">
                    <a:lumMod val="75000"/>
                    <a:lumOff val="25000"/>
                  </a:schemeClr>
                </a:solidFill>
                <a:latin typeface="微软雅黑" charset="0"/>
                <a:ea typeface="微软雅黑" charset="0"/>
              </a:rPr>
              <a:t>Un-fixed      </a:t>
            </a:r>
            <a:r>
              <a:rPr lang="zh-CN" altLang="en-US" dirty="0" smtClean="0">
                <a:solidFill>
                  <a:schemeClr val="tx1">
                    <a:lumMod val="75000"/>
                    <a:lumOff val="25000"/>
                  </a:schemeClr>
                </a:solidFill>
                <a:latin typeface="微软雅黑" charset="0"/>
                <a:ea typeface="微软雅黑" charset="0"/>
              </a:rPr>
              <a:t>一个大的内存块可以被分割为相同大小的</a:t>
            </a:r>
            <a:r>
              <a:rPr lang="en-US" altLang="zh-CN" dirty="0" smtClean="0">
                <a:solidFill>
                  <a:schemeClr val="tx1">
                    <a:lumMod val="75000"/>
                    <a:lumOff val="25000"/>
                  </a:schemeClr>
                </a:solidFill>
                <a:latin typeface="微软雅黑" charset="0"/>
                <a:ea typeface="微软雅黑" charset="0"/>
              </a:rPr>
              <a:t>2</a:t>
            </a:r>
            <a:r>
              <a:rPr lang="zh-CN" altLang="en-US" dirty="0" smtClean="0">
                <a:solidFill>
                  <a:schemeClr val="tx1">
                    <a:lumMod val="75000"/>
                    <a:lumOff val="25000"/>
                  </a:schemeClr>
                </a:solidFill>
                <a:latin typeface="微软雅黑" charset="0"/>
                <a:ea typeface="微软雅黑" charset="0"/>
              </a:rPr>
              <a:t>块，这两块就互为伙</a:t>
            </a:r>
            <a:r>
              <a:rPr lang="en-US" altLang="zh-CN" dirty="0" smtClean="0">
                <a:solidFill>
                  <a:schemeClr val="tx1">
                    <a:lumMod val="75000"/>
                    <a:lumOff val="25000"/>
                  </a:schemeClr>
                </a:solidFill>
                <a:latin typeface="微软雅黑" charset="0"/>
                <a:ea typeface="微软雅黑" charset="0"/>
              </a:rPr>
              <a:t>			     </a:t>
            </a:r>
            <a:r>
              <a:rPr lang="zh-CN" altLang="en-US" dirty="0" smtClean="0">
                <a:solidFill>
                  <a:schemeClr val="tx1">
                    <a:lumMod val="75000"/>
                    <a:lumOff val="25000"/>
                  </a:schemeClr>
                </a:solidFill>
                <a:latin typeface="微软雅黑" charset="0"/>
                <a:ea typeface="微软雅黑" charset="0"/>
              </a:rPr>
              <a:t>伴</a:t>
            </a:r>
            <a:endParaRPr lang="zh-CN" altLang="en-US" dirty="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46185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1110083" y="550118"/>
            <a:ext cx="6435012" cy="652366"/>
          </a:xfrm>
        </p:spPr>
        <p:txBody>
          <a:bodyPr/>
          <a:lstStyle/>
          <a:p>
            <a:r>
              <a:rPr lang="zh-CN" altLang="en-US" dirty="0" smtClean="0"/>
              <a:t>内存的分配</a:t>
            </a:r>
            <a:endParaRPr lang="zh-CN" altLang="en-US" dirty="0"/>
          </a:p>
        </p:txBody>
      </p:sp>
      <p:pic>
        <p:nvPicPr>
          <p:cNvPr id="2" name="图片 1"/>
          <p:cNvPicPr>
            <a:picLocks noChangeAspect="1"/>
          </p:cNvPicPr>
          <p:nvPr/>
        </p:nvPicPr>
        <p:blipFill>
          <a:blip r:embed="rId2"/>
          <a:stretch>
            <a:fillRect/>
          </a:stretch>
        </p:blipFill>
        <p:spPr>
          <a:xfrm>
            <a:off x="757681" y="2066997"/>
            <a:ext cx="10914677" cy="247082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 y="1324748"/>
            <a:ext cx="12221302" cy="4802587"/>
          </a:xfrm>
          <a:prstGeom prst="rect">
            <a:avLst/>
          </a:prstGeom>
        </p:spPr>
      </p:pic>
    </p:spTree>
    <p:extLst>
      <p:ext uri="{BB962C8B-B14F-4D97-AF65-F5344CB8AC3E}">
        <p14:creationId xmlns:p14="http://schemas.microsoft.com/office/powerpoint/2010/main" val="193308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1022997" y="421763"/>
            <a:ext cx="6435012" cy="652366"/>
          </a:xfrm>
        </p:spPr>
        <p:txBody>
          <a:bodyPr/>
          <a:lstStyle/>
          <a:p>
            <a:r>
              <a:rPr lang="zh-CN" altLang="en-US" dirty="0" smtClean="0"/>
              <a:t>内存的释放</a:t>
            </a:r>
            <a:endParaRPr lang="zh-CN" altLang="en-US" dirty="0"/>
          </a:p>
        </p:txBody>
      </p:sp>
      <p:grpSp>
        <p:nvGrpSpPr>
          <p:cNvPr id="10" name="组合 9"/>
          <p:cNvGrpSpPr/>
          <p:nvPr/>
        </p:nvGrpSpPr>
        <p:grpSpPr>
          <a:xfrm>
            <a:off x="511763" y="2337295"/>
            <a:ext cx="10895543" cy="1650554"/>
            <a:chOff x="511763" y="1816554"/>
            <a:chExt cx="10895543" cy="1650554"/>
          </a:xfrm>
        </p:grpSpPr>
        <p:pic>
          <p:nvPicPr>
            <p:cNvPr id="3" name="图片 2"/>
            <p:cNvPicPr>
              <a:picLocks noChangeAspect="1"/>
            </p:cNvPicPr>
            <p:nvPr/>
          </p:nvPicPr>
          <p:blipFill>
            <a:blip r:embed="rId2"/>
            <a:stretch>
              <a:fillRect/>
            </a:stretch>
          </p:blipFill>
          <p:spPr>
            <a:xfrm>
              <a:off x="511763" y="1816554"/>
              <a:ext cx="10841297" cy="1346018"/>
            </a:xfrm>
            <a:prstGeom prst="rect">
              <a:avLst/>
            </a:prstGeom>
          </p:spPr>
        </p:pic>
        <p:pic>
          <p:nvPicPr>
            <p:cNvPr id="7" name="图片 6"/>
            <p:cNvPicPr>
              <a:picLocks noChangeAspect="1"/>
            </p:cNvPicPr>
            <p:nvPr/>
          </p:nvPicPr>
          <p:blipFill>
            <a:blip r:embed="rId3"/>
            <a:stretch>
              <a:fillRect/>
            </a:stretch>
          </p:blipFill>
          <p:spPr>
            <a:xfrm>
              <a:off x="883659" y="3081735"/>
              <a:ext cx="10523647" cy="385373"/>
            </a:xfrm>
            <a:prstGeom prst="rect">
              <a:avLst/>
            </a:prstGeom>
          </p:spPr>
        </p:pic>
      </p:gr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16505"/>
            <a:ext cx="12192000" cy="4823038"/>
          </a:xfrm>
          <a:prstGeom prst="rect">
            <a:avLst/>
          </a:prstGeom>
        </p:spPr>
      </p:pic>
    </p:spTree>
    <p:extLst>
      <p:ext uri="{BB962C8B-B14F-4D97-AF65-F5344CB8AC3E}">
        <p14:creationId xmlns:p14="http://schemas.microsoft.com/office/powerpoint/2010/main" val="181704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优缺点</a:t>
            </a:r>
          </a:p>
        </p:txBody>
      </p:sp>
      <p:sp>
        <p:nvSpPr>
          <p:cNvPr id="40" name="矩形 39"/>
          <p:cNvSpPr/>
          <p:nvPr/>
        </p:nvSpPr>
        <p:spPr>
          <a:xfrm>
            <a:off x="2145432" y="2299575"/>
            <a:ext cx="6188671" cy="572464"/>
          </a:xfrm>
          <a:prstGeom prst="rect">
            <a:avLst/>
          </a:prstGeom>
          <a:noFill/>
        </p:spPr>
        <p:txBody>
          <a:bodyPr wrap="square" numCol="1" spcCol="360000">
            <a:spAutoFit/>
          </a:bodyPr>
          <a:lstStyle/>
          <a:p>
            <a:pPr defTabSz="609585">
              <a:lnSpc>
                <a:spcPct val="130000"/>
              </a:lnSpc>
            </a:pPr>
            <a:r>
              <a:rPr lang="en-US" altLang="zh-CN" sz="2400" dirty="0" smtClean="0">
                <a:solidFill>
                  <a:schemeClr val="tx2"/>
                </a:solidFill>
                <a:latin typeface="微软雅黑" charset="0"/>
                <a:ea typeface="微软雅黑" charset="0"/>
              </a:rPr>
              <a:t>Advantage</a:t>
            </a:r>
            <a:r>
              <a:rPr lang="zh-CN" altLang="en-US" sz="2400" dirty="0" smtClean="0">
                <a:solidFill>
                  <a:schemeClr val="tx2"/>
                </a:solidFill>
                <a:latin typeface="微软雅黑" charset="0"/>
                <a:ea typeface="微软雅黑" charset="0"/>
              </a:rPr>
              <a:t>：实现简单、执行速度很快</a:t>
            </a:r>
            <a:endParaRPr lang="zh-CN" altLang="en-US" sz="2400" dirty="0">
              <a:solidFill>
                <a:schemeClr val="tx2"/>
              </a:solidFill>
              <a:latin typeface="微软雅黑" charset="0"/>
              <a:ea typeface="微软雅黑" charset="0"/>
            </a:endParaRPr>
          </a:p>
        </p:txBody>
      </p:sp>
      <p:sp>
        <p:nvSpPr>
          <p:cNvPr id="43" name="矩形 42"/>
          <p:cNvSpPr/>
          <p:nvPr/>
        </p:nvSpPr>
        <p:spPr>
          <a:xfrm>
            <a:off x="2145432" y="3612205"/>
            <a:ext cx="5291687" cy="525657"/>
          </a:xfrm>
          <a:prstGeom prst="rect">
            <a:avLst/>
          </a:prstGeom>
          <a:noFill/>
        </p:spPr>
        <p:txBody>
          <a:bodyPr wrap="square" numCol="1" spcCol="360000">
            <a:spAutoFit/>
          </a:bodyPr>
          <a:lstStyle/>
          <a:p>
            <a:pPr defTabSz="609585">
              <a:lnSpc>
                <a:spcPct val="130000"/>
              </a:lnSpc>
            </a:pPr>
            <a:r>
              <a:rPr lang="en-US" altLang="zh-CN" sz="2400" dirty="0" smtClean="0">
                <a:solidFill>
                  <a:schemeClr val="tx2"/>
                </a:solidFill>
                <a:latin typeface="微软雅黑" charset="0"/>
                <a:ea typeface="微软雅黑" charset="0"/>
              </a:rPr>
              <a:t>Disadvantage</a:t>
            </a:r>
            <a:r>
              <a:rPr lang="zh-CN" altLang="en-US" sz="2400" dirty="0" smtClean="0">
                <a:solidFill>
                  <a:schemeClr val="tx2"/>
                </a:solidFill>
                <a:latin typeface="微软雅黑" charset="0"/>
                <a:ea typeface="微软雅黑" charset="0"/>
              </a:rPr>
              <a:t>：会有大量空间碎片</a:t>
            </a:r>
            <a:endParaRPr lang="zh-CN" altLang="en-US" sz="2400" dirty="0">
              <a:solidFill>
                <a:schemeClr val="tx2"/>
              </a:solidFill>
              <a:latin typeface="微软雅黑" charset="0"/>
              <a:ea typeface="微软雅黑" charset="0"/>
            </a:endParaRPr>
          </a:p>
        </p:txBody>
      </p:sp>
    </p:spTree>
    <p:extLst>
      <p:ext uri="{BB962C8B-B14F-4D97-AF65-F5344CB8AC3E}">
        <p14:creationId xmlns:p14="http://schemas.microsoft.com/office/powerpoint/2010/main" val="192201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buddy system</a:t>
            </a:r>
            <a:r>
              <a:rPr kumimoji="1" lang="zh-CN" altLang="en-US" dirty="0"/>
              <a:t>的应用</a:t>
            </a:r>
          </a:p>
        </p:txBody>
      </p:sp>
      <p:sp>
        <p:nvSpPr>
          <p:cNvPr id="56" name="矩形 55"/>
          <p:cNvSpPr/>
          <p:nvPr/>
        </p:nvSpPr>
        <p:spPr>
          <a:xfrm>
            <a:off x="1511736" y="1426679"/>
            <a:ext cx="8409932" cy="572464"/>
          </a:xfrm>
          <a:prstGeom prst="rect">
            <a:avLst/>
          </a:prstGeom>
          <a:noFill/>
        </p:spPr>
        <p:txBody>
          <a:bodyPr wrap="square" numCol="1" spcCol="360000">
            <a:spAutoFit/>
          </a:bodyPr>
          <a:lstStyle/>
          <a:p>
            <a:pPr defTabSz="609585">
              <a:lnSpc>
                <a:spcPct val="130000"/>
              </a:lnSpc>
            </a:pPr>
            <a:r>
              <a:rPr lang="en-US" altLang="zh-CN" sz="2400" dirty="0">
                <a:solidFill>
                  <a:schemeClr val="tx2"/>
                </a:solidFill>
                <a:latin typeface="微软雅黑" charset="0"/>
                <a:ea typeface="微软雅黑" charset="0"/>
              </a:rPr>
              <a:t>Buddy system</a:t>
            </a:r>
            <a:r>
              <a:rPr lang="zh-CN" altLang="en-US" sz="2400" dirty="0">
                <a:solidFill>
                  <a:schemeClr val="tx2"/>
                </a:solidFill>
                <a:latin typeface="微软雅黑" charset="0"/>
                <a:ea typeface="微软雅黑" charset="0"/>
              </a:rPr>
              <a:t>主要的</a:t>
            </a:r>
            <a:r>
              <a:rPr lang="zh-CN" altLang="en-US" sz="2400" dirty="0" smtClean="0">
                <a:solidFill>
                  <a:schemeClr val="tx2"/>
                </a:solidFill>
                <a:latin typeface="微软雅黑" charset="0"/>
                <a:ea typeface="微软雅黑" charset="0"/>
              </a:rPr>
              <a:t>应用就是</a:t>
            </a:r>
            <a:r>
              <a:rPr lang="en-US" altLang="zh-CN" sz="2400" dirty="0" err="1">
                <a:solidFill>
                  <a:schemeClr val="tx2"/>
                </a:solidFill>
                <a:latin typeface="微软雅黑" charset="0"/>
                <a:ea typeface="微软雅黑" charset="0"/>
              </a:rPr>
              <a:t>linux</a:t>
            </a:r>
            <a:r>
              <a:rPr lang="zh-CN" altLang="en-US" sz="2400" dirty="0">
                <a:solidFill>
                  <a:schemeClr val="tx2"/>
                </a:solidFill>
                <a:latin typeface="微软雅黑" charset="0"/>
                <a:ea typeface="微软雅黑" charset="0"/>
              </a:rPr>
              <a:t>的内存管理和</a:t>
            </a:r>
            <a:r>
              <a:rPr lang="zh-CN" altLang="en-US" sz="2400" dirty="0" smtClean="0">
                <a:solidFill>
                  <a:schemeClr val="tx2"/>
                </a:solidFill>
                <a:latin typeface="微软雅黑" charset="0"/>
                <a:ea typeface="微软雅黑" charset="0"/>
              </a:rPr>
              <a:t>分配。</a:t>
            </a:r>
            <a:endParaRPr lang="en-US" altLang="zh-CN" sz="2400" dirty="0" smtClean="0">
              <a:solidFill>
                <a:schemeClr val="tx2"/>
              </a:solidFill>
              <a:latin typeface="微软雅黑" charset="0"/>
              <a:ea typeface="微软雅黑" charset="0"/>
            </a:endParaRPr>
          </a:p>
        </p:txBody>
      </p:sp>
      <p:sp>
        <p:nvSpPr>
          <p:cNvPr id="57" name="矩形 56"/>
          <p:cNvSpPr/>
          <p:nvPr/>
        </p:nvSpPr>
        <p:spPr>
          <a:xfrm>
            <a:off x="2692363" y="2897676"/>
            <a:ext cx="4639929" cy="1532727"/>
          </a:xfrm>
          <a:prstGeom prst="rect">
            <a:avLst/>
          </a:prstGeom>
          <a:noFill/>
        </p:spPr>
        <p:txBody>
          <a:bodyPr wrap="square" numCol="1" spcCol="360000">
            <a:spAutoFit/>
          </a:bodyPr>
          <a:lstStyle/>
          <a:p>
            <a:pPr marL="342900" indent="-342900" defTabSz="609585">
              <a:lnSpc>
                <a:spcPct val="130000"/>
              </a:lnSpc>
              <a:buFont typeface="Wingdings" panose="05000000000000000000" pitchFamily="2" charset="2"/>
              <a:buChar char="Ø"/>
            </a:pPr>
            <a:r>
              <a:rPr lang="en-US" altLang="zh-CN" sz="2400" dirty="0" smtClean="0">
                <a:solidFill>
                  <a:schemeClr val="tx2"/>
                </a:solidFill>
                <a:latin typeface="微软雅黑" charset="0"/>
                <a:ea typeface="微软雅黑" charset="0"/>
              </a:rPr>
              <a:t>Manage free blocks</a:t>
            </a:r>
          </a:p>
          <a:p>
            <a:pPr marL="342900" indent="-342900" defTabSz="609585">
              <a:lnSpc>
                <a:spcPct val="130000"/>
              </a:lnSpc>
              <a:buFont typeface="Wingdings" panose="05000000000000000000" pitchFamily="2" charset="2"/>
              <a:buChar char="Ø"/>
            </a:pPr>
            <a:r>
              <a:rPr lang="en-US" altLang="zh-CN" sz="2400" dirty="0" smtClean="0">
                <a:solidFill>
                  <a:schemeClr val="tx2"/>
                </a:solidFill>
                <a:latin typeface="微软雅黑" charset="0"/>
                <a:ea typeface="微软雅黑" charset="0"/>
              </a:rPr>
              <a:t>Allocate pages</a:t>
            </a:r>
          </a:p>
          <a:p>
            <a:pPr marL="342900" indent="-342900" defTabSz="609585">
              <a:lnSpc>
                <a:spcPct val="130000"/>
              </a:lnSpc>
              <a:buFont typeface="Wingdings" panose="05000000000000000000" pitchFamily="2" charset="2"/>
              <a:buChar char="Ø"/>
            </a:pPr>
            <a:r>
              <a:rPr lang="en-US" altLang="zh-CN" sz="2400" dirty="0" smtClean="0">
                <a:solidFill>
                  <a:schemeClr val="tx2"/>
                </a:solidFill>
                <a:latin typeface="微软雅黑" charset="0"/>
                <a:ea typeface="微软雅黑" charset="0"/>
              </a:rPr>
              <a:t>Free pages</a:t>
            </a:r>
            <a:endParaRPr lang="zh-CN" altLang="en-US" sz="2400" dirty="0">
              <a:solidFill>
                <a:schemeClr val="tx2"/>
              </a:solidFill>
              <a:latin typeface="微软雅黑" charset="0"/>
              <a:ea typeface="微软雅黑" charset="0"/>
            </a:endParaRPr>
          </a:p>
        </p:txBody>
      </p:sp>
    </p:spTree>
    <p:extLst>
      <p:ext uri="{BB962C8B-B14F-4D97-AF65-F5344CB8AC3E}">
        <p14:creationId xmlns:p14="http://schemas.microsoft.com/office/powerpoint/2010/main" val="208157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a:t>Manage free blocks</a:t>
            </a:r>
          </a:p>
        </p:txBody>
      </p:sp>
      <p:pic>
        <p:nvPicPr>
          <p:cNvPr id="4098" name="Picture 2" descr="https://www.kernel.org/doc/gorman/html/understand/understand-html0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478" y="2868157"/>
            <a:ext cx="5624789" cy="2775293"/>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6350815" y="3203290"/>
            <a:ext cx="5267325" cy="2105025"/>
          </a:xfrm>
          <a:prstGeom prst="rect">
            <a:avLst/>
          </a:prstGeom>
        </p:spPr>
      </p:pic>
      <p:sp>
        <p:nvSpPr>
          <p:cNvPr id="10" name="Rectangle 6"/>
          <p:cNvSpPr>
            <a:spLocks noChangeArrowheads="1"/>
          </p:cNvSpPr>
          <p:nvPr/>
        </p:nvSpPr>
        <p:spPr bwMode="auto">
          <a:xfrm>
            <a:off x="893167" y="1041948"/>
            <a:ext cx="1012236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zh-CN" sz="2000" dirty="0"/>
              <a:t>T</a:t>
            </a:r>
            <a:r>
              <a:rPr lang="en-US" altLang="zh-CN" sz="2000" dirty="0" smtClean="0"/>
              <a:t>he </a:t>
            </a:r>
            <a:r>
              <a:rPr lang="en-US" altLang="zh-CN" sz="2000" dirty="0"/>
              <a:t>allocator maintains blocks of free pages where each block is a power of two number of pages.</a:t>
            </a:r>
            <a:r>
              <a:rPr kumimoji="0" lang="zh-CN" altLang="zh-CN"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exponent for the power of two sized block is referred to as the </a:t>
            </a:r>
            <a:r>
              <a:rPr kumimoji="0" lang="zh-CN" altLang="zh-CN"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order</a:t>
            </a:r>
            <a:r>
              <a:rPr kumimoji="0" lang="zh-CN" altLang="zh-CN"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 array of </a:t>
            </a:r>
            <a:r>
              <a:rPr kumimoji="0" lang="zh-CN" altLang="zh-CN" sz="1050" b="0" i="0" u="none" strike="noStrike" cap="none" normalizeH="0" baseline="0" dirty="0" smtClean="0">
                <a:ln>
                  <a:noFill/>
                </a:ln>
                <a:solidFill>
                  <a:srgbClr val="000000"/>
                </a:solidFill>
                <a:effectLst/>
                <a:latin typeface="Arial Unicode MS"/>
              </a:rPr>
              <a:t>free_area_t</a:t>
            </a:r>
            <a:r>
              <a:rPr kumimoji="0" lang="zh-CN" altLang="zh-CN"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structs are maintained for each order that points to a linked list of blocks of pages that are free</a:t>
            </a:r>
            <a:r>
              <a:rPr kumimoji="0" lang="zh-CN" altLang="zh-CN" sz="2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42144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defTabSz="609585">
              <a:lnSpc>
                <a:spcPct val="130000"/>
              </a:lnSpc>
            </a:pPr>
            <a:r>
              <a:rPr lang="en-US" altLang="zh-CN" dirty="0" smtClean="0"/>
              <a:t>Allocate </a:t>
            </a:r>
            <a:r>
              <a:rPr lang="en-US" altLang="zh-CN" dirty="0"/>
              <a:t>pages</a:t>
            </a:r>
          </a:p>
        </p:txBody>
      </p:sp>
      <p:sp>
        <p:nvSpPr>
          <p:cNvPr id="2" name="矩形 1"/>
          <p:cNvSpPr/>
          <p:nvPr/>
        </p:nvSpPr>
        <p:spPr>
          <a:xfrm>
            <a:off x="1441959" y="1181264"/>
            <a:ext cx="9325742" cy="1200329"/>
          </a:xfrm>
          <a:prstGeom prst="rect">
            <a:avLst/>
          </a:prstGeom>
        </p:spPr>
        <p:txBody>
          <a:bodyPr wrap="square">
            <a:spAutoFit/>
          </a:bodyPr>
          <a:lstStyle/>
          <a:p>
            <a:r>
              <a:rPr lang="en-US" altLang="zh-CN" sz="2400" dirty="0">
                <a:solidFill>
                  <a:srgbClr val="000000"/>
                </a:solidFill>
                <a:latin typeface="Times New Roman" panose="02020603050405020304" pitchFamily="18" charset="0"/>
              </a:rPr>
              <a:t> If a free block cannot be found of the requested order, a higher order block is split into two buddies. One is allocated and the other is placed on the free list for the lower order. </a:t>
            </a:r>
            <a:endParaRPr lang="zh-CN" altLang="en-US" sz="2400" dirty="0"/>
          </a:p>
        </p:txBody>
      </p:sp>
      <p:pic>
        <p:nvPicPr>
          <p:cNvPr id="7170" name="Picture 2" descr="https://www.kernel.org/doc/gorman/html/understand/understand-html0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453" y="2686556"/>
            <a:ext cx="6040158" cy="344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4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TotalTime>
  <Words>237</Words>
  <Application>Microsoft Office PowerPoint</Application>
  <PresentationFormat>宽屏</PresentationFormat>
  <Paragraphs>44</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Arial Unicode MS</vt:lpstr>
      <vt:lpstr>宋体</vt:lpstr>
      <vt:lpstr>微软雅黑</vt:lpstr>
      <vt:lpstr>微软雅黑</vt:lpstr>
      <vt:lpstr>Arial</vt:lpstr>
      <vt:lpstr>Calibri</vt:lpstr>
      <vt:lpstr>Cambria Math</vt:lpstr>
      <vt:lpstr>Century Gothic</vt:lpstr>
      <vt:lpstr>Segoe UI Light</vt:lpstr>
      <vt:lpstr>Times New Roman</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night Lei</cp:lastModifiedBy>
  <cp:revision>113</cp:revision>
  <dcterms:created xsi:type="dcterms:W3CDTF">2015-08-18T02:51:41Z</dcterms:created>
  <dcterms:modified xsi:type="dcterms:W3CDTF">2017-04-17T09:31:54Z</dcterms:modified>
  <cp:category/>
</cp:coreProperties>
</file>