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4" r:id="rId8"/>
    <p:sldId id="266" r:id="rId9"/>
    <p:sldId id="261" r:id="rId10"/>
  </p:sldIdLst>
  <p:sldSz cx="8641080" cy="6480175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882" y="-90"/>
      </p:cViewPr>
      <p:guideLst>
        <p:guide orient="horz" pos="2041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2051" name="文本框 2050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5" name="标题 2054"/>
          <p:cNvSpPr/>
          <p:nvPr>
            <p:ph type="ctrTitle"/>
          </p:nvPr>
        </p:nvSpPr>
        <p:spPr>
          <a:xfrm>
            <a:off x="306388" y="2149475"/>
            <a:ext cx="7985125" cy="10223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lstStyle>
            <a:lvl1pPr lvl="0">
              <a:defRPr sz="4700" b="1">
                <a:effectLst>
                  <a:outerShdw blurRad="38100" dist="38100" dir="2700000">
                    <a:srgbClr val="000000"/>
                  </a:outerShdw>
                </a:effectLst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6" name="副标题 2055"/>
          <p:cNvSpPr/>
          <p:nvPr>
            <p:ph type="subTitle" idx="1"/>
          </p:nvPr>
        </p:nvSpPr>
        <p:spPr>
          <a:xfrm>
            <a:off x="1395413" y="3375025"/>
            <a:ext cx="6040437" cy="9461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ctr"/>
          <a:lstStyle>
            <a:lvl1pPr marL="0" lvl="0" indent="0" algn="ctr">
              <a:buNone/>
              <a:defRPr>
                <a:latin typeface="黑体" panose="02010609060101010101" pitchFamily="2" charset="-122"/>
              </a:defRPr>
            </a:lvl1pPr>
            <a:lvl2pPr marL="360680" lvl="1" indent="0" algn="ctr">
              <a:buNone/>
              <a:defRPr>
                <a:latin typeface="黑体" panose="02010609060101010101" pitchFamily="2" charset="-122"/>
              </a:defRPr>
            </a:lvl2pPr>
            <a:lvl3pPr marL="720725" lvl="2" indent="0" algn="ctr">
              <a:buNone/>
              <a:defRPr>
                <a:latin typeface="黑体" panose="02010609060101010101" pitchFamily="2" charset="-122"/>
              </a:defRPr>
            </a:lvl3pPr>
            <a:lvl4pPr marL="1081405" lvl="3" indent="0" algn="ctr">
              <a:buNone/>
              <a:defRPr>
                <a:latin typeface="黑体" panose="02010609060101010101" pitchFamily="2" charset="-122"/>
              </a:defRPr>
            </a:lvl4pPr>
            <a:lvl5pPr marL="1441450" lvl="4" indent="0" algn="ctr">
              <a:buNone/>
              <a:defRPr>
                <a:latin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7" name="日期占位符 2056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 dirty="0"/>
          </a:p>
        </p:txBody>
      </p:sp>
      <p:sp>
        <p:nvSpPr>
          <p:cNvPr id="2058" name="灯片编号占位符 2057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4619" y="582613"/>
            <a:ext cx="2158206" cy="5202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82613"/>
            <a:ext cx="6349505" cy="5202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74" y="1615544"/>
            <a:ext cx="7452932" cy="2695572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574" y="4336618"/>
            <a:ext cx="7452932" cy="141753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5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833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43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105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345009"/>
            <a:ext cx="7452932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26" y="1680459"/>
            <a:ext cx="3454146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26" y="2518536"/>
            <a:ext cx="3454146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4605" y="1680459"/>
            <a:ext cx="3471157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4605" y="2518536"/>
            <a:ext cx="3471157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786973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584" y="933025"/>
            <a:ext cx="4374547" cy="4605124"/>
          </a:xfrm>
        </p:spPr>
        <p:txBody>
          <a:bodyPr/>
          <a:lstStyle>
            <a:lvl1pPr>
              <a:defRPr sz="2270"/>
            </a:lvl1pPr>
            <a:lvl2pPr>
              <a:defRPr sz="1985"/>
            </a:lvl2pPr>
            <a:lvl3pPr>
              <a:defRPr sz="1700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786973" cy="3601598"/>
          </a:xfrm>
        </p:spPr>
        <p:txBody>
          <a:bodyPr/>
          <a:lstStyle>
            <a:lvl1pPr marL="0" indent="0">
              <a:buNone/>
              <a:defRPr sz="1135"/>
            </a:lvl1pPr>
            <a:lvl2pPr marL="323850" indent="0">
              <a:buNone/>
              <a:defRPr sz="990"/>
            </a:lvl2pPr>
            <a:lvl3pPr marL="648335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4370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952191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73584" y="432013"/>
            <a:ext cx="4374547" cy="5106138"/>
          </a:xfrm>
        </p:spPr>
        <p:txBody>
          <a:bodyPr/>
          <a:lstStyle>
            <a:lvl1pPr marL="0" indent="0">
              <a:buNone/>
              <a:defRPr sz="2270"/>
            </a:lvl1pPr>
            <a:lvl2pPr marL="323850" indent="0">
              <a:buNone/>
              <a:defRPr sz="1985"/>
            </a:lvl2pPr>
            <a:lvl3pPr marL="648335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4370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952191" cy="3601598"/>
          </a:xfrm>
        </p:spPr>
        <p:txBody>
          <a:bodyPr/>
          <a:lstStyle>
            <a:lvl1pPr marL="0" indent="0">
              <a:buNone/>
              <a:defRPr sz="1420"/>
            </a:lvl1pPr>
            <a:lvl2pPr marL="323850" indent="0">
              <a:buNone/>
              <a:defRPr sz="1275"/>
            </a:lvl2pPr>
            <a:lvl3pPr marL="648335" indent="0">
              <a:buNone/>
              <a:defRPr sz="1135"/>
            </a:lvl3pPr>
            <a:lvl4pPr marL="972185" indent="0">
              <a:buNone/>
              <a:defRPr sz="990"/>
            </a:lvl4pPr>
            <a:lvl5pPr marL="1296035" indent="0">
              <a:buNone/>
              <a:defRPr sz="990"/>
            </a:lvl5pPr>
            <a:lvl6pPr marL="1620520" indent="0">
              <a:buNone/>
              <a:defRPr sz="990"/>
            </a:lvl6pPr>
            <a:lvl7pPr marL="1944370" indent="0">
              <a:buNone/>
              <a:defRPr sz="990"/>
            </a:lvl7pPr>
            <a:lvl8pPr marL="2268220" indent="0">
              <a:buNone/>
              <a:defRPr sz="990"/>
            </a:lvl8pPr>
            <a:lvl9pPr marL="2592070" indent="0">
              <a:buNone/>
              <a:defRPr sz="9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1027" name="文本框 1026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1" name="标题 1030"/>
          <p:cNvSpPr/>
          <p:nvPr>
            <p:ph type="title"/>
          </p:nvPr>
        </p:nvSpPr>
        <p:spPr>
          <a:xfrm>
            <a:off x="0" y="582613"/>
            <a:ext cx="8632825" cy="7572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431800" y="1511300"/>
            <a:ext cx="7769225" cy="42735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034" name="灯片编号占位符 1033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5" name="页脚占位符 1034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39750" lvl="0" indent="-269875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500" lvl="1" indent="-269875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19250" lvl="2" indent="-269875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9000" lvl="3" indent="-269875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98750" lvl="4" indent="-269875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/>
        <p:txBody>
          <a:bodyPr lIns="36000" tIns="36000" rIns="36000" bIns="36000"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2" charset="-122"/>
              </a:rPr>
              <a:t>Unix OS</a:t>
            </a: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2" charset="-122"/>
              </a:rPr>
              <a:t>的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2" charset="-122"/>
              </a:rPr>
              <a:t>PCB</a:t>
            </a: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2" charset="-122"/>
              </a:rPr>
              <a:t>分析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4366895" y="4570730"/>
            <a:ext cx="3765550" cy="723265"/>
          </a:xfrm>
        </p:spPr>
        <p:txBody>
          <a:bodyPr lIns="36000" tIns="36000" rIns="36000" bIns="36000" anchor="ctr"/>
          <a:p>
            <a:pPr defTabSz="0"/>
            <a:r>
              <a:rPr lang="zh-CN" altLang="en-US" sz="2000" kern="1200" baseline="0">
                <a:latin typeface="黑体" panose="02010609060101010101" pitchFamily="2" charset="-122"/>
                <a:ea typeface="宋体" panose="02010600030101010101" pitchFamily="2" charset="-122"/>
              </a:rPr>
              <a:t>龙坤   </a:t>
            </a:r>
            <a:r>
              <a:rPr lang="en-US" altLang="zh-CN" sz="2000" kern="1200" baseline="0">
                <a:latin typeface="黑体" panose="02010609060101010101" pitchFamily="2" charset="-122"/>
                <a:ea typeface="宋体" panose="02010600030101010101" pitchFamily="2" charset="-122"/>
              </a:rPr>
              <a:t>2014060108012</a:t>
            </a:r>
            <a:endParaRPr lang="en-US" altLang="zh-CN" sz="2000" kern="1200" baseline="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9500" y="4052570"/>
            <a:ext cx="58616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参考书籍：《</a:t>
            </a:r>
            <a:r>
              <a:rPr lang="en-US" altLang="zh-CN" sz="2800"/>
              <a:t>Unix</a:t>
            </a:r>
            <a:r>
              <a:rPr lang="zh-CN" altLang="en-US" sz="2800">
                <a:ea typeface="宋体" panose="02010600030101010101" pitchFamily="2" charset="-122"/>
              </a:rPr>
              <a:t>内核源码剖析》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>
          <a:xfrm>
            <a:off x="0" y="582613"/>
            <a:ext cx="8632825" cy="757237"/>
          </a:xfrm>
        </p:spPr>
        <p:txBody>
          <a:bodyPr lIns="36000" tIns="36000" rIns="36000" bIns="36000" anchor="ctr"/>
          <a:p>
            <a:r>
              <a:rPr lang="en-US" altLang="zh-CN"/>
              <a:t>PCB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/>
        <p:txBody>
          <a:bodyPr lIns="36000" tIns="36000" rIns="36000" bIns="36000"/>
          <a:p>
            <a:r>
              <a:rPr lang="en-US" altLang="zh-CN"/>
              <a:t>proc</a:t>
            </a:r>
            <a:r>
              <a:rPr lang="zh-CN" altLang="en-US"/>
              <a:t>结构体</a:t>
            </a:r>
            <a:endParaRPr lang="zh-CN" altLang="en-US"/>
          </a:p>
          <a:p>
            <a:pPr marL="269875" indent="0">
              <a:buNone/>
            </a:pPr>
            <a:r>
              <a:rPr lang="zh-CN" altLang="en-US"/>
              <a:t>   存放经常被内核访问的信息，常驻内存</a:t>
            </a:r>
            <a:endParaRPr lang="zh-CN" altLang="en-US"/>
          </a:p>
          <a:p>
            <a:r>
              <a:rPr lang="en-US" altLang="zh-CN"/>
              <a:t>user</a:t>
            </a:r>
            <a:r>
              <a:rPr lang="zh-CN" altLang="en-US"/>
              <a:t>结构体</a:t>
            </a:r>
            <a:endParaRPr lang="zh-CN" altLang="en-US"/>
          </a:p>
          <a:p>
            <a:pPr marL="269875" indent="0">
              <a:buNone/>
            </a:pPr>
            <a:r>
              <a:rPr lang="zh-CN" altLang="en-US"/>
              <a:t>   管理进程打开的文件或目录等信息，当进程被换至交换空间时，对应的</a:t>
            </a:r>
            <a:r>
              <a:rPr lang="en-US" altLang="zh-CN"/>
              <a:t>user</a:t>
            </a:r>
            <a:r>
              <a:rPr lang="zh-CN" altLang="en-US"/>
              <a:t>结构体也被移出内存。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lIns="36000" tIns="36000" rIns="36000" bIns="36000" anchor="ctr"/>
          <a:p>
            <a:r>
              <a:rPr lang="en-US" altLang="zh-CN"/>
              <a:t>proc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endParaRPr lang="zh-CN" altLang="x-non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082800" y="-8890"/>
            <a:ext cx="4246245" cy="7548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lIns="36000" tIns="36000" rIns="36000" bIns="36000" anchor="ctr"/>
          <a:p>
            <a:r>
              <a:rPr lang="en-US" altLang="zh-CN"/>
              <a:t>proc</a:t>
            </a:r>
            <a:r>
              <a:rPr lang="zh-CN" altLang="en-US"/>
              <a:t>关键内容选讲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r>
              <a:rPr lang="en-US" altLang="zh-CN"/>
              <a:t>p_state</a:t>
            </a:r>
            <a:r>
              <a:rPr lang="zh-CN" altLang="en-US"/>
              <a:t>：进程状态</a:t>
            </a:r>
            <a:endParaRPr lang="zh-CN" altLang="en-US"/>
          </a:p>
          <a:p>
            <a:pPr marL="269875" indent="0">
              <a:buNone/>
            </a:pPr>
            <a:r>
              <a:rPr lang="zh-CN" altLang="en-US" sz="2800"/>
              <a:t>   </a:t>
            </a:r>
            <a:r>
              <a:rPr lang="en-US" altLang="zh-CN" sz="2800"/>
              <a:t>SSLEEP</a:t>
            </a:r>
            <a:r>
              <a:rPr lang="zh-CN" altLang="en-US" sz="2800"/>
              <a:t>：高优先级休眠状态</a:t>
            </a:r>
            <a:endParaRPr lang="zh-CN" altLang="en-US" sz="2800"/>
          </a:p>
          <a:p>
            <a:pPr marL="269875" indent="0">
              <a:buNone/>
            </a:pPr>
            <a:r>
              <a:rPr lang="zh-CN" altLang="en-US" sz="2800"/>
              <a:t>   </a:t>
            </a:r>
            <a:r>
              <a:rPr lang="en-US" altLang="zh-CN" sz="2800"/>
              <a:t>SWAIT</a:t>
            </a:r>
            <a:r>
              <a:rPr lang="zh-CN" altLang="en-US" sz="2800"/>
              <a:t>：低优先级休眠状态</a:t>
            </a:r>
            <a:endParaRPr lang="zh-CN" altLang="en-US" sz="2800"/>
          </a:p>
          <a:p>
            <a:pPr marL="269875" indent="0">
              <a:buNone/>
            </a:pPr>
            <a:r>
              <a:rPr lang="zh-CN" altLang="en-US" sz="2800"/>
              <a:t>   </a:t>
            </a:r>
            <a:r>
              <a:rPr lang="en-US" altLang="zh-CN" sz="2800"/>
              <a:t>SRUN</a:t>
            </a:r>
            <a:r>
              <a:rPr lang="zh-CN" altLang="en-US" sz="2800"/>
              <a:t>：可执行状态</a:t>
            </a:r>
            <a:endParaRPr lang="zh-CN" altLang="en-US" sz="2800"/>
          </a:p>
          <a:p>
            <a:pPr marL="269875" indent="0">
              <a:buNone/>
            </a:pPr>
            <a:r>
              <a:rPr lang="en-US" altLang="zh-CN" sz="2800"/>
              <a:t>   SIDL</a:t>
            </a:r>
            <a:r>
              <a:rPr lang="zh-CN" altLang="en-US" sz="2800"/>
              <a:t>：进程生成中</a:t>
            </a:r>
            <a:endParaRPr lang="zh-CN" altLang="en-US" sz="2800"/>
          </a:p>
          <a:p>
            <a:pPr marL="269875" indent="0">
              <a:buNone/>
            </a:pPr>
            <a:r>
              <a:rPr lang="en-US" altLang="zh-CN" sz="2800"/>
              <a:t>   SZOMB</a:t>
            </a:r>
            <a:r>
              <a:rPr lang="zh-CN" altLang="en-US" sz="2800"/>
              <a:t>：僵死（终止）状态</a:t>
            </a:r>
            <a:endParaRPr lang="zh-CN" altLang="en-US" sz="2800"/>
          </a:p>
          <a:p>
            <a:pPr marL="269875" indent="0">
              <a:buNone/>
            </a:pPr>
            <a:r>
              <a:rPr lang="en-US" altLang="zh-CN" sz="2800"/>
              <a:t>   SSTOP</a:t>
            </a:r>
            <a:r>
              <a:rPr lang="zh-CN" altLang="en-US" sz="2800"/>
              <a:t>：暂停状态（被跟踪状态？）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>
          <a:xfrm>
            <a:off x="0" y="569913"/>
            <a:ext cx="8632825" cy="757237"/>
          </a:xfrm>
        </p:spPr>
        <p:txBody>
          <a:bodyPr lIns="36000" tIns="36000" rIns="36000" bIns="36000" anchor="ctr"/>
          <a:p>
            <a:r>
              <a:rPr lang="zh-CN" altLang="en-US"/>
              <a:t>各个状态的切换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206625" y="-110490"/>
            <a:ext cx="4228465" cy="7517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lIns="36000" tIns="36000" rIns="36000" bIns="36000" anchor="ctr"/>
          <a:p>
            <a:r>
              <a:rPr lang="zh-CN" altLang="en-US"/>
              <a:t>队列组织策略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r>
              <a:rPr lang="en-US" altLang="zh-CN"/>
              <a:t>    1.</a:t>
            </a:r>
            <a:r>
              <a:rPr lang="zh-CN" altLang="en-US"/>
              <a:t>线性表：</a:t>
            </a:r>
            <a:r>
              <a:rPr lang="en-US" altLang="zh-CN"/>
              <a:t>PCB</a:t>
            </a:r>
            <a:r>
              <a:rPr lang="zh-CN" altLang="en-US"/>
              <a:t>不分状态放在同一个表</a:t>
            </a:r>
            <a:endParaRPr lang="zh-CN" altLang="en-US"/>
          </a:p>
          <a:p>
            <a:pPr marL="269875" indent="0">
              <a:buNone/>
            </a:pPr>
            <a:r>
              <a:rPr lang="en-US" altLang="zh-CN"/>
              <a:t>    2.PCB</a:t>
            </a:r>
            <a:r>
              <a:rPr lang="zh-CN" altLang="en-US"/>
              <a:t>链接表：相同状态的</a:t>
            </a:r>
            <a:r>
              <a:rPr lang="en-US" altLang="zh-CN"/>
              <a:t>PCB</a:t>
            </a:r>
            <a:r>
              <a:rPr lang="zh-CN" altLang="en-US"/>
              <a:t>组成一个链式队列</a:t>
            </a:r>
            <a:endParaRPr lang="zh-CN" altLang="en-US"/>
          </a:p>
          <a:p>
            <a:pPr marL="269875" indent="0">
              <a:buNone/>
            </a:pPr>
            <a:r>
              <a:rPr lang="zh-CN" altLang="en-US"/>
              <a:t>    </a:t>
            </a:r>
            <a:r>
              <a:rPr lang="en-US" altLang="zh-CN"/>
              <a:t>3.PCB</a:t>
            </a:r>
            <a:r>
              <a:rPr lang="zh-CN" altLang="en-US"/>
              <a:t>索引表：不同索引表记录不同状态的</a:t>
            </a:r>
            <a:r>
              <a:rPr lang="en-US" altLang="zh-CN"/>
              <a:t>PCB</a:t>
            </a:r>
            <a:r>
              <a:rPr lang="zh-CN" altLang="en-US"/>
              <a:t>地址</a:t>
            </a:r>
            <a:endParaRPr lang="zh-CN" altLang="en-US"/>
          </a:p>
          <a:p>
            <a:pPr marL="269875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lIns="36000" tIns="36000" rIns="36000" bIns="36000" anchor="ctr"/>
          <a:p>
            <a:r>
              <a:rPr lang="zh-CN" altLang="en-US"/>
              <a:t>队列组织策略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r>
              <a:rPr lang="en-US" altLang="zh-CN"/>
              <a:t>swtch</a:t>
            </a:r>
            <a:r>
              <a:rPr lang="zh-CN" altLang="en-US"/>
              <a:t>函数：从代表当前执行进程的元素位置开始遍历</a:t>
            </a:r>
            <a:r>
              <a:rPr lang="en-US" altLang="zh-CN"/>
              <a:t>proc[]</a:t>
            </a:r>
            <a:r>
              <a:rPr lang="zh-CN" altLang="en-US"/>
              <a:t>，如果存在</a:t>
            </a:r>
            <a:r>
              <a:rPr lang="en-US" altLang="zh-CN"/>
              <a:t>2</a:t>
            </a:r>
            <a:r>
              <a:rPr lang="zh-CN" altLang="en-US"/>
              <a:t>个以上具有最高执行优先级的进程，位于对应执行进程的元素后方，并且离他最近的那个元素将被优先选择。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lIns="36000" tIns="36000" rIns="36000" bIns="36000" anchor="ctr"/>
          <a:p>
            <a:r>
              <a:rPr lang="zh-CN" altLang="en-US"/>
              <a:t>队列组织策略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/>
        <p:txBody>
          <a:bodyPr lIns="36000" tIns="36000" rIns="36000" bIns="36000"/>
          <a:p>
            <a:pPr marL="269875" indent="0"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1728470"/>
            <a:ext cx="8171180" cy="3839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艺术_蓝色窗格">
  <a:themeElements>
    <a:clrScheme name="">
      <a:dk1>
        <a:srgbClr val="080808"/>
      </a:dk1>
      <a:lt1>
        <a:srgbClr val="BFC5ED"/>
      </a:lt1>
      <a:dk2>
        <a:srgbClr val="FFFFFF"/>
      </a:dk2>
      <a:lt2>
        <a:srgbClr val="92A1CC"/>
      </a:lt2>
      <a:accent1>
        <a:srgbClr val="9191B7"/>
      </a:accent1>
      <a:accent2>
        <a:srgbClr val="C0C0FC"/>
      </a:accent2>
      <a:accent3>
        <a:srgbClr val="DBDEF4"/>
      </a:accent3>
      <a:accent4>
        <a:srgbClr val="050505"/>
      </a:accent4>
      <a:accent5>
        <a:srgbClr val="C7C7D7"/>
      </a:accent5>
      <a:accent6>
        <a:srgbClr val="ACACE2"/>
      </a:accent6>
      <a:hlink>
        <a:srgbClr val="8C8CB2"/>
      </a:hlink>
      <a:folHlink>
        <a:srgbClr val="57577D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80808"/>
        </a:dk1>
        <a:lt1>
          <a:srgbClr val="BFC5ED"/>
        </a:lt1>
        <a:dk2>
          <a:srgbClr val="FFFFFF"/>
        </a:dk2>
        <a:lt2>
          <a:srgbClr val="92A1CC"/>
        </a:lt2>
        <a:accent1>
          <a:srgbClr val="9191B7"/>
        </a:accent1>
        <a:accent2>
          <a:srgbClr val="C0C0FC"/>
        </a:accent2>
        <a:accent3>
          <a:srgbClr val="DBDEF4"/>
        </a:accent3>
        <a:accent4>
          <a:srgbClr val="050505"/>
        </a:accent4>
        <a:accent5>
          <a:srgbClr val="C7C7D7"/>
        </a:accent5>
        <a:accent6>
          <a:srgbClr val="ACACE2"/>
        </a:accent6>
        <a:hlink>
          <a:srgbClr val="8C8CB2"/>
        </a:hlink>
        <a:folHlink>
          <a:srgbClr val="5757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D6AD99"/>
        </a:lt1>
        <a:dk2>
          <a:srgbClr val="FFFFFF"/>
        </a:dk2>
        <a:lt2>
          <a:srgbClr val="A48675"/>
        </a:lt2>
        <a:accent1>
          <a:srgbClr val="D6AD98"/>
        </a:accent1>
        <a:accent2>
          <a:srgbClr val="A37A66"/>
        </a:accent2>
        <a:accent3>
          <a:srgbClr val="E7D3CA"/>
        </a:accent3>
        <a:accent4>
          <a:srgbClr val="050505"/>
        </a:accent4>
        <a:accent5>
          <a:srgbClr val="E7D3CA"/>
        </a:accent5>
        <a:accent6>
          <a:srgbClr val="926D5B"/>
        </a:accent6>
        <a:hlink>
          <a:srgbClr val="A17864"/>
        </a:hlink>
        <a:folHlink>
          <a:srgbClr val="7A52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FFFFFF"/>
        </a:dk2>
        <a:lt2>
          <a:srgbClr val="D8D8D8"/>
        </a:lt2>
        <a:accent1>
          <a:srgbClr val="E0E0E0"/>
        </a:accent1>
        <a:accent2>
          <a:srgbClr val="FFFFFF"/>
        </a:accent2>
        <a:accent3>
          <a:srgbClr val="FFFFFF"/>
        </a:accent3>
        <a:accent4>
          <a:srgbClr val="050505"/>
        </a:accent4>
        <a:accent5>
          <a:srgbClr val="EDEDED"/>
        </a:accent5>
        <a:accent6>
          <a:srgbClr val="E5E5E5"/>
        </a:accent6>
        <a:hlink>
          <a:srgbClr val="D1D1D1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D9"/>
        </a:lt1>
        <a:dk2>
          <a:srgbClr val="FFFFFF"/>
        </a:dk2>
        <a:lt2>
          <a:srgbClr val="B8C7A6"/>
        </a:lt2>
        <a:accent1>
          <a:srgbClr val="B7B791"/>
        </a:accent1>
        <a:accent2>
          <a:srgbClr val="FFFFD9"/>
        </a:accent2>
        <a:accent3>
          <a:srgbClr val="FFFFE9"/>
        </a:accent3>
        <a:accent4>
          <a:srgbClr val="050505"/>
        </a:accent4>
        <a:accent5>
          <a:srgbClr val="D7D7C7"/>
        </a:accent5>
        <a:accent6>
          <a:srgbClr val="E5E5C2"/>
        </a:accent6>
        <a:hlink>
          <a:srgbClr val="B2B28C"/>
        </a:hlink>
        <a:folHlink>
          <a:srgbClr val="7D7D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BF9799"/>
        </a:lt1>
        <a:dk2>
          <a:srgbClr val="FFFFFF"/>
        </a:dk2>
        <a:lt2>
          <a:srgbClr val="95757A"/>
        </a:lt2>
        <a:accent1>
          <a:srgbClr val="946B6D"/>
        </a:accent1>
        <a:accent2>
          <a:srgbClr val="BF9698"/>
        </a:accent2>
        <a:accent3>
          <a:srgbClr val="DBC9CA"/>
        </a:accent3>
        <a:accent4>
          <a:srgbClr val="050505"/>
        </a:accent4>
        <a:accent5>
          <a:srgbClr val="C8BABB"/>
        </a:accent5>
        <a:accent6>
          <a:srgbClr val="AB8688"/>
        </a:accent6>
        <a:hlink>
          <a:srgbClr val="91686B"/>
        </a:hlink>
        <a:folHlink>
          <a:srgbClr val="7149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自定义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Times New Roman</vt:lpstr>
      <vt:lpstr>艺术_蓝色窗格</vt:lpstr>
      <vt:lpstr>Unix OS的PCB分析</vt:lpstr>
      <vt:lpstr>PCB组成</vt:lpstr>
      <vt:lpstr>proc结构体</vt:lpstr>
      <vt:lpstr>proc关键内容选讲</vt:lpstr>
      <vt:lpstr>队列组织策略</vt:lpstr>
      <vt:lpstr>队列组织策略</vt:lpstr>
      <vt:lpstr>队列组织策略</vt:lpstr>
      <vt:lpstr>队列组织策略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  用</dc:title>
  <dc:creator>longkun</dc:creator>
  <cp:lastModifiedBy>longkun</cp:lastModifiedBy>
  <cp:revision>4</cp:revision>
  <dcterms:created xsi:type="dcterms:W3CDTF">2009-03-03T10:06:00Z</dcterms:created>
  <dcterms:modified xsi:type="dcterms:W3CDTF">2017-03-08T09:22:57Z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