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264" r:id="rId5"/>
    <p:sldId id="301" r:id="rId6"/>
    <p:sldId id="269" r:id="rId7"/>
    <p:sldId id="281" r:id="rId8"/>
    <p:sldId id="298" r:id="rId9"/>
    <p:sldId id="291" r:id="rId10"/>
    <p:sldId id="292" r:id="rId11"/>
    <p:sldId id="305" r:id="rId12"/>
    <p:sldId id="293" r:id="rId13"/>
    <p:sldId id="294" r:id="rId14"/>
    <p:sldId id="299" r:id="rId15"/>
    <p:sldId id="295" r:id="rId16"/>
    <p:sldId id="302" r:id="rId17"/>
    <p:sldId id="303" r:id="rId18"/>
    <p:sldId id="304" r:id="rId19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9" d="100"/>
          <a:sy n="89" d="100"/>
        </p:scale>
        <p:origin x="466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2017/4/10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5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3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64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8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27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53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08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358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076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168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4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15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38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19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2017/4/10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进程死锁解决策略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徐培寒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Reader-</a:t>
            </a:r>
            <a:r>
              <a:rPr lang="en-US" altLang="zh-CN" dirty="0" err="1"/>
              <a:t>Writter</a:t>
            </a:r>
            <a:r>
              <a:rPr lang="en-US" altLang="zh-CN" dirty="0"/>
              <a:t> Lock </a:t>
            </a:r>
            <a:r>
              <a:rPr lang="zh-CN" altLang="en-US" dirty="0"/>
              <a:t>读写锁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5820" y="170080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产生原因：</a:t>
            </a:r>
            <a:endParaRPr lang="en-US" altLang="zh-CN" sz="2000" dirty="0" smtClean="0"/>
          </a:p>
          <a:p>
            <a:r>
              <a:rPr lang="zh-CN" altLang="en-US" sz="2000" dirty="0" smtClean="0"/>
              <a:t>读取</a:t>
            </a:r>
            <a:r>
              <a:rPr lang="zh-CN" altLang="en-US" sz="2000" dirty="0"/>
              <a:t>数据不影响数据内容</a:t>
            </a:r>
            <a:r>
              <a:rPr lang="zh-CN" altLang="en-US" sz="2000" dirty="0" smtClean="0"/>
              <a:t>本身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除非</a:t>
            </a:r>
            <a:r>
              <a:rPr lang="zh-CN" altLang="en-US" sz="2000" dirty="0"/>
              <a:t>另外一个线程是写操作，为了避免数据不一致的问题，写线程就需要等读线程都结束了再</a:t>
            </a:r>
            <a:r>
              <a:rPr lang="zh-CN" altLang="en-US" sz="2000" dirty="0" smtClean="0"/>
              <a:t>写。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65820" y="32129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：允许了更高的并行性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：读写锁具有三种状态，可以同时有多个进程占有读模式的读写锁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7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写锁相关的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6" y="1367850"/>
            <a:ext cx="8430900" cy="1629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1" y="3044049"/>
            <a:ext cx="8470275" cy="17800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4" y="4844909"/>
            <a:ext cx="8737774" cy="18244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2724" y="3387835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阻塞的获取</a:t>
            </a:r>
            <a:r>
              <a:rPr lang="zh-CN" altLang="en-US" dirty="0"/>
              <a:t>方式式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02724" y="5106773"/>
            <a:ext cx="212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非阻塞式的获取方式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2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写锁的特性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1804" y="1556792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当</a:t>
            </a:r>
            <a:r>
              <a:rPr lang="zh-CN" altLang="en-US" sz="2000" dirty="0"/>
              <a:t>一个线程加了读锁访问临界区，另外一个线程也想访问临界区读取数据的时候，也可以加一个读锁，这样另外一个线程就能够成功进入临界区进行读操作了。此时读锁线程有两个。当第三个线程需要进行写操作时，它需要加一个写锁，这个写锁只有在读锁的拥有者为</a:t>
            </a:r>
            <a:r>
              <a:rPr lang="en-US" altLang="zh-CN" sz="2000" dirty="0"/>
              <a:t>0</a:t>
            </a:r>
            <a:r>
              <a:rPr lang="zh-CN" altLang="en-US" sz="2000" dirty="0"/>
              <a:t>时才有效。也就是等前两个读线程都释放读锁之后，第三个线程就能进去写了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总结</a:t>
            </a:r>
            <a:r>
              <a:rPr lang="zh-CN" altLang="en-US" sz="2000" dirty="0"/>
              <a:t>一下就是，读写锁里，读锁能允许多个线程同时去读，但是写锁在同一时刻只允许一个线程去写。</a:t>
            </a:r>
          </a:p>
        </p:txBody>
      </p:sp>
    </p:spTree>
    <p:extLst>
      <p:ext uri="{BB962C8B-B14F-4D97-AF65-F5344CB8AC3E}">
        <p14:creationId xmlns:p14="http://schemas.microsoft.com/office/powerpoint/2010/main" val="14433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避免写线程饥饿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158" y="1484784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由于读写锁的性质，在默认情况下是很容易出现写线程饥饿的。因为它必须要等到所有读锁都释放之后，才能成功申请写锁。不过不同系统的实现版本对写线程的优先级实现不同。</a:t>
            </a:r>
            <a:r>
              <a:rPr lang="en-US" altLang="zh-CN" sz="2000" dirty="0"/>
              <a:t>Solaris</a:t>
            </a:r>
            <a:r>
              <a:rPr lang="zh-CN" altLang="en-US" sz="2000" dirty="0"/>
              <a:t>下面就是写线程优先，其他系统默认读线程优先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所以读写锁适合读多写少的情况，如果读，写一样多，那时候还是用</a:t>
            </a:r>
            <a:r>
              <a:rPr lang="en-US" altLang="zh-CN" sz="2000" dirty="0" err="1" smtClean="0"/>
              <a:t>mutex</a:t>
            </a:r>
            <a:r>
              <a:rPr lang="zh-CN" altLang="en-US" sz="2000" dirty="0" smtClean="0"/>
              <a:t>锁比较合理。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969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158" y="1844824"/>
            <a:ext cx="829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【1】UNIX</a:t>
            </a:r>
            <a:r>
              <a:rPr lang="zh-CN" altLang="en-US" dirty="0" smtClean="0"/>
              <a:t>环境高级编程第三版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人民邮电出版社</a:t>
            </a:r>
            <a:endParaRPr lang="en-US" altLang="zh-CN" dirty="0" smtClean="0"/>
          </a:p>
          <a:p>
            <a:r>
              <a:rPr lang="en-US" altLang="zh-CN" dirty="0" smtClean="0"/>
              <a:t>【2】unix</a:t>
            </a:r>
            <a:r>
              <a:rPr lang="zh-CN" altLang="en-US" dirty="0" smtClean="0"/>
              <a:t>内核源码剖析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人民邮电出版社</a:t>
            </a:r>
            <a:endParaRPr lang="en-US" altLang="zh-CN" dirty="0" smtClean="0"/>
          </a:p>
          <a:p>
            <a:r>
              <a:rPr lang="en-US" altLang="zh-CN" dirty="0" smtClean="0"/>
              <a:t>【3】unix</a:t>
            </a:r>
            <a:r>
              <a:rPr lang="zh-CN" altLang="en-US" dirty="0" smtClean="0"/>
              <a:t>网络编程卷一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人民邮电出版社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4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TKANKS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4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Pthread</a:t>
            </a:r>
            <a:r>
              <a:rPr lang="zh-CN" altLang="en-US" dirty="0"/>
              <a:t>结构实现死锁的基本预防</a:t>
            </a:r>
          </a:p>
        </p:txBody>
      </p:sp>
    </p:spTree>
    <p:extLst>
      <p:ext uri="{BB962C8B-B14F-4D97-AF65-F5344CB8AC3E}">
        <p14:creationId xmlns:p14="http://schemas.microsoft.com/office/powerpoint/2010/main" val="4288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互斥量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158" y="1988840"/>
            <a:ext cx="1095684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互斥</a:t>
            </a:r>
            <a:r>
              <a:rPr lang="zh-CN" altLang="en-US" sz="2000" dirty="0" smtClean="0"/>
              <a:t>量：可以</a:t>
            </a:r>
            <a:r>
              <a:rPr lang="zh-CN" altLang="en-US" sz="2000" dirty="0"/>
              <a:t>将互斥量想象为锁。只有当一个线程获得该锁时才有权限对共享资源的操作。</a:t>
            </a:r>
            <a:r>
              <a:rPr lang="zh-CN" altLang="en-US" sz="2000" dirty="0" smtClean="0"/>
              <a:t>从而</a:t>
            </a:r>
            <a:endParaRPr lang="en-US" altLang="zh-CN" sz="2000" dirty="0" smtClean="0"/>
          </a:p>
          <a:p>
            <a:r>
              <a:rPr lang="zh-CN" altLang="en-US" sz="2000" dirty="0" smtClean="0"/>
              <a:t>可以</a:t>
            </a:r>
            <a:r>
              <a:rPr lang="zh-CN" altLang="en-US" sz="2000" dirty="0"/>
              <a:t>理解</a:t>
            </a:r>
            <a:r>
              <a:rPr lang="zh-CN" altLang="en-US" sz="2000" dirty="0" smtClean="0"/>
              <a:t>为该线程</a:t>
            </a:r>
            <a:r>
              <a:rPr lang="zh-CN" altLang="en-US" sz="2000" dirty="0"/>
              <a:t>对共享资源上了一把锁，其他线程无权操作。在此线程操作完成之后，</a:t>
            </a:r>
            <a:r>
              <a:rPr lang="zh-CN" altLang="en-US" sz="2000" dirty="0" smtClean="0"/>
              <a:t>需要</a:t>
            </a:r>
            <a:endParaRPr lang="en-US" altLang="zh-CN" sz="2000" dirty="0" smtClean="0"/>
          </a:p>
          <a:p>
            <a:r>
              <a:rPr lang="zh-CN" altLang="en-US" sz="2000" dirty="0" smtClean="0"/>
              <a:t>解锁</a:t>
            </a:r>
            <a:r>
              <a:rPr lang="zh-CN" altLang="en-US" sz="2000" dirty="0"/>
              <a:t>以便其他线程可以获得该</a:t>
            </a:r>
            <a:r>
              <a:rPr lang="zh-CN" altLang="en-US" sz="2000" dirty="0" smtClean="0"/>
              <a:t>锁。</a:t>
            </a:r>
            <a:endParaRPr lang="en-US" altLang="zh-CN" sz="20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dirty="0"/>
              <a:t>互斥</a:t>
            </a:r>
            <a:r>
              <a:rPr lang="zh-CN" altLang="en-US" dirty="0" smtClean="0"/>
              <a:t>量与临界区以及信号量的区别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pthread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7158" y="1932895"/>
            <a:ext cx="9433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POSIX</a:t>
            </a:r>
            <a:r>
              <a:rPr lang="zh-CN" altLang="en-US" b="1" dirty="0"/>
              <a:t>线程</a:t>
            </a:r>
            <a:r>
              <a:rPr lang="zh-CN" altLang="en-US" dirty="0"/>
              <a:t>（</a:t>
            </a:r>
            <a:r>
              <a:rPr lang="en-US" altLang="zh-CN" dirty="0"/>
              <a:t>POSIX threads</a:t>
            </a:r>
            <a:r>
              <a:rPr lang="zh-CN" altLang="en-US" dirty="0"/>
              <a:t>），简称</a:t>
            </a:r>
            <a:r>
              <a:rPr lang="en-US" altLang="zh-CN" dirty="0" err="1"/>
              <a:t>Pthreads</a:t>
            </a:r>
            <a:r>
              <a:rPr lang="zh-CN" altLang="en-US" dirty="0"/>
              <a:t>，是线程的</a:t>
            </a:r>
            <a:r>
              <a:rPr lang="en-US" altLang="zh-CN" b="1" dirty="0"/>
              <a:t>POSIX</a:t>
            </a:r>
            <a:r>
              <a:rPr lang="zh-CN" altLang="en-US" b="1" dirty="0"/>
              <a:t>标准</a:t>
            </a:r>
            <a:r>
              <a:rPr lang="zh-CN" altLang="en-US" dirty="0"/>
              <a:t>。该标准定义了创建和操纵线程的一整套</a:t>
            </a:r>
            <a:r>
              <a:rPr lang="en-US" altLang="zh-CN" dirty="0"/>
              <a:t>API</a:t>
            </a:r>
            <a:r>
              <a:rPr lang="zh-CN" altLang="en-US" dirty="0"/>
              <a:t>。在</a:t>
            </a:r>
            <a:r>
              <a:rPr lang="zh-CN" altLang="en-US" b="1" dirty="0"/>
              <a:t>类</a:t>
            </a:r>
            <a:r>
              <a:rPr lang="en-US" altLang="zh-CN" b="1" dirty="0"/>
              <a:t>Unix</a:t>
            </a:r>
            <a:r>
              <a:rPr lang="zh-CN" altLang="en-US" b="1" dirty="0"/>
              <a:t>操作系统</a:t>
            </a:r>
            <a:r>
              <a:rPr lang="zh-CN" altLang="en-US" dirty="0"/>
              <a:t>（</a:t>
            </a:r>
            <a:r>
              <a:rPr lang="en-US" altLang="zh-CN" dirty="0"/>
              <a:t>Unix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 OS X</a:t>
            </a:r>
            <a:r>
              <a:rPr lang="zh-CN" altLang="en-US" dirty="0"/>
              <a:t>等）中，都使用</a:t>
            </a:r>
            <a:r>
              <a:rPr lang="en-US" altLang="zh-CN" dirty="0" err="1"/>
              <a:t>Pthreads</a:t>
            </a:r>
            <a:r>
              <a:rPr lang="zh-CN" altLang="en-US" dirty="0"/>
              <a:t>作为操作系统的线程。</a:t>
            </a:r>
            <a:r>
              <a:rPr lang="en-US" altLang="zh-CN" dirty="0"/>
              <a:t>Windows</a:t>
            </a:r>
            <a:r>
              <a:rPr lang="zh-CN" altLang="en-US" dirty="0"/>
              <a:t>操作系统也有其移植版</a:t>
            </a:r>
            <a:r>
              <a:rPr lang="en-US" altLang="zh-CN" dirty="0" smtClean="0"/>
              <a:t>pthreads-win32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posix</a:t>
            </a:r>
            <a:r>
              <a:rPr lang="zh-CN" altLang="en-US" dirty="0"/>
              <a:t>下抽象了一个锁类型的结构：</a:t>
            </a:r>
            <a:r>
              <a:rPr lang="en-US" altLang="zh-CN" dirty="0" err="1"/>
              <a:t>ptread_mutex_t</a:t>
            </a:r>
            <a:r>
              <a:rPr lang="zh-CN" altLang="en-US" dirty="0"/>
              <a:t>。通过对该结构的操作，来判断资源是否可以访问</a:t>
            </a:r>
          </a:p>
        </p:txBody>
      </p:sp>
    </p:spTree>
    <p:extLst>
      <p:ext uri="{BB962C8B-B14F-4D97-AF65-F5344CB8AC3E}">
        <p14:creationId xmlns:p14="http://schemas.microsoft.com/office/powerpoint/2010/main" val="42913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Pthread_mutex_t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" y="1484784"/>
            <a:ext cx="11452655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9" y="3932255"/>
            <a:ext cx="11422264" cy="25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互斥锁死锁的成因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158" y="2060848"/>
            <a:ext cx="9721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：线程对同一个互斥量加锁两次，则自身陷入死锁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：线程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占住互斥量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并请求互斥量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，线程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占住互斥量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并请求互斥量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，陷入死锁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30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互斥锁的死锁预防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7158" y="1929535"/>
            <a:ext cx="105851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：申请锁的时候按照固定顺序</a:t>
            </a:r>
            <a:endParaRPr lang="en-US" altLang="zh-CN" sz="2000" dirty="0"/>
          </a:p>
          <a:p>
            <a:r>
              <a:rPr lang="zh-CN" altLang="en-US" sz="2000" dirty="0"/>
              <a:t>比如</a:t>
            </a:r>
            <a:r>
              <a:rPr lang="en-US" altLang="zh-CN" sz="2000" dirty="0" err="1"/>
              <a:t>mutex</a:t>
            </a:r>
            <a:r>
              <a:rPr lang="zh-CN" altLang="en-US" sz="2000" dirty="0"/>
              <a:t>锁的命名规则：作用</a:t>
            </a:r>
            <a:r>
              <a:rPr lang="en-US" altLang="zh-CN" sz="2000" dirty="0"/>
              <a:t>_</a:t>
            </a:r>
            <a:r>
              <a:rPr lang="en-US" altLang="zh-CN" sz="2000" dirty="0" err="1"/>
              <a:t>mutex</a:t>
            </a:r>
            <a:r>
              <a:rPr lang="en-US" altLang="zh-CN" sz="2000" dirty="0"/>
              <a:t>_</a:t>
            </a:r>
            <a:r>
              <a:rPr lang="zh-CN" altLang="en-US" sz="2000" dirty="0"/>
              <a:t>序号，比如   </a:t>
            </a:r>
            <a:r>
              <a:rPr lang="en-US" altLang="zh-CN" sz="2000" dirty="0"/>
              <a:t>LinkListMutex_mutex_1,OperationQueue_mutex_2</a:t>
            </a:r>
            <a:r>
              <a:rPr lang="zh-CN" altLang="en-US" sz="2000" dirty="0"/>
              <a:t>，后面的序号在每次有新锁的时候，就都加一个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。按照</a:t>
            </a:r>
            <a:r>
              <a:rPr lang="zh-CN" altLang="en-US" sz="2000" dirty="0"/>
              <a:t>序号的顺序去进行加锁操作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pthread_mutex_lock</a:t>
            </a:r>
            <a:r>
              <a:rPr lang="en-US" altLang="zh-CN" sz="2000" dirty="0"/>
              <a:t>)</a:t>
            </a:r>
            <a:r>
              <a:rPr lang="zh-CN" altLang="en-US" sz="2000" dirty="0"/>
              <a:t>，这样就</a:t>
            </a:r>
            <a:r>
              <a:rPr lang="zh-CN" altLang="en-US" sz="2000" dirty="0" smtClean="0"/>
              <a:t>能够一定程度的防止出现</a:t>
            </a:r>
            <a:r>
              <a:rPr lang="zh-CN" altLang="en-US" sz="2000" dirty="0"/>
              <a:t>死锁了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：用</a:t>
            </a:r>
            <a:r>
              <a:rPr lang="en-US" altLang="zh-CN" sz="2000" dirty="0" err="1"/>
              <a:t>pthread_mutex_trylock</a:t>
            </a:r>
            <a:r>
              <a:rPr lang="zh-CN" altLang="en-US" sz="2000" dirty="0"/>
              <a:t>函数来申请加锁，这个函数在</a:t>
            </a:r>
            <a:r>
              <a:rPr lang="en-US" altLang="zh-CN" sz="2000" dirty="0" err="1"/>
              <a:t>mutex</a:t>
            </a:r>
            <a:r>
              <a:rPr lang="zh-CN" altLang="en-US" sz="2000" dirty="0"/>
              <a:t>锁不可用时，不像</a:t>
            </a:r>
            <a:r>
              <a:rPr lang="en-US" altLang="zh-CN" sz="2000" dirty="0" err="1"/>
              <a:t>pthread_mutex_lock</a:t>
            </a:r>
            <a:r>
              <a:rPr lang="zh-CN" altLang="en-US" sz="2000" dirty="0"/>
              <a:t>那样会等待。</a:t>
            </a:r>
            <a:r>
              <a:rPr lang="en-US" altLang="zh-CN" sz="2000" dirty="0" err="1"/>
              <a:t>pthread_mutex_trylock</a:t>
            </a:r>
            <a:r>
              <a:rPr lang="zh-CN" altLang="en-US" sz="2000" dirty="0"/>
              <a:t>在申请加锁失败时立刻就会返回错误</a:t>
            </a:r>
            <a:r>
              <a:rPr lang="en-US" altLang="zh-CN" sz="2000" dirty="0"/>
              <a:t>:EBUSY(</a:t>
            </a:r>
            <a:r>
              <a:rPr lang="zh-CN" altLang="en-US" sz="2000" dirty="0"/>
              <a:t>锁尚未解除</a:t>
            </a:r>
            <a:r>
              <a:rPr lang="en-US" altLang="zh-CN" sz="2000" dirty="0"/>
              <a:t>)</a:t>
            </a:r>
            <a:r>
              <a:rPr lang="zh-CN" altLang="en-US" sz="2000" dirty="0"/>
              <a:t>或者</a:t>
            </a:r>
            <a:r>
              <a:rPr lang="en-US" altLang="zh-CN" sz="2000" dirty="0"/>
              <a:t>EINVAL(</a:t>
            </a:r>
            <a:r>
              <a:rPr lang="zh-CN" altLang="en-US" sz="2000" dirty="0"/>
              <a:t>锁变量不可用</a:t>
            </a:r>
            <a:r>
              <a:rPr lang="en-US" altLang="zh-CN" sz="2000" dirty="0"/>
              <a:t>)</a:t>
            </a:r>
            <a:r>
              <a:rPr lang="zh-CN" altLang="en-US" sz="2000" dirty="0"/>
              <a:t>。一旦在</a:t>
            </a:r>
            <a:r>
              <a:rPr lang="en-US" altLang="zh-CN" sz="2000" dirty="0" err="1"/>
              <a:t>trylock</a:t>
            </a:r>
            <a:r>
              <a:rPr lang="zh-CN" altLang="en-US" sz="2000" dirty="0"/>
              <a:t>的时候有错误返回，那就把前面已经拿到的锁全部释放，然后过一段时间再来一遍。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7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实例解析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3" y="1432656"/>
            <a:ext cx="5776550" cy="3476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53" y="1432656"/>
            <a:ext cx="6052932" cy="34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mutex</a:t>
            </a:r>
            <a:r>
              <a:rPr lang="zh-CN" altLang="en-US" sz="3600" dirty="0"/>
              <a:t>锁不是万能灵药</a:t>
            </a:r>
            <a:br>
              <a:rPr lang="zh-CN" altLang="en-US" sz="3600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3812" y="1844824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基本上所有的问题都可以用互斥的方案去解决</a:t>
            </a:r>
            <a:r>
              <a:rPr lang="zh-CN" altLang="en-US" dirty="0" smtClean="0"/>
              <a:t>，但</a:t>
            </a:r>
            <a:r>
              <a:rPr lang="zh-CN" altLang="en-US" dirty="0"/>
              <a:t>不要不管什么情况都用互斥，都能采用这种方案不代表都适合采用这种方案。而且这里所说的慢不是说</a:t>
            </a:r>
            <a:r>
              <a:rPr lang="en-US" altLang="zh-CN" dirty="0" err="1"/>
              <a:t>mutex</a:t>
            </a:r>
            <a:r>
              <a:rPr lang="zh-CN" altLang="en-US" dirty="0"/>
              <a:t>的实现方案比较慢，而是互斥方案影响的面比较大，本来不需要通过互斥就能让线程进入临界区，但用了互斥方案之后，就使这样的线程不得不等待互斥锁的释放，所以就慢了。</a:t>
            </a:r>
          </a:p>
        </p:txBody>
      </p:sp>
    </p:spTree>
    <p:extLst>
      <p:ext uri="{BB962C8B-B14F-4D97-AF65-F5344CB8AC3E}">
        <p14:creationId xmlns:p14="http://schemas.microsoft.com/office/powerpoint/2010/main" val="41590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843</Words>
  <Application>Microsoft Office PowerPoint</Application>
  <PresentationFormat>自定义</PresentationFormat>
  <Paragraphs>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Unix进程死锁解决策略</vt:lpstr>
      <vt:lpstr>Pthread结构实现死锁的基本预防</vt:lpstr>
      <vt:lpstr>互斥量</vt:lpstr>
      <vt:lpstr>pthread</vt:lpstr>
      <vt:lpstr>Pthread_mutex_t相关API</vt:lpstr>
      <vt:lpstr>互斥锁死锁的成因 </vt:lpstr>
      <vt:lpstr>互斥锁的死锁预防 </vt:lpstr>
      <vt:lpstr>实例解析 </vt:lpstr>
      <vt:lpstr>mutex锁不是万能灵药 </vt:lpstr>
      <vt:lpstr>Reader-Writter Lock 读写锁 </vt:lpstr>
      <vt:lpstr>读写锁相关的API</vt:lpstr>
      <vt:lpstr>读写锁的特性</vt:lpstr>
      <vt:lpstr>避免写线程饥饿</vt:lpstr>
      <vt:lpstr>参考文献</vt:lpstr>
      <vt:lpstr>TKANKS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2017-04-04T06:43:49Z</dcterms:created>
  <dcterms:modified xsi:type="dcterms:W3CDTF">2017-04-10T15:01:00Z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