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7" r:id="rId2"/>
    <p:sldId id="330" r:id="rId3"/>
    <p:sldId id="265" r:id="rId4"/>
    <p:sldId id="331" r:id="rId5"/>
    <p:sldId id="332" r:id="rId6"/>
    <p:sldId id="333" r:id="rId7"/>
    <p:sldId id="334" r:id="rId8"/>
    <p:sldId id="335" r:id="rId9"/>
    <p:sldId id="343" r:id="rId10"/>
    <p:sldId id="336" r:id="rId11"/>
    <p:sldId id="337" r:id="rId12"/>
    <p:sldId id="322" r:id="rId13"/>
    <p:sldId id="307" r:id="rId14"/>
    <p:sldId id="323" r:id="rId15"/>
    <p:sldId id="324" r:id="rId16"/>
    <p:sldId id="309" r:id="rId17"/>
    <p:sldId id="338" r:id="rId18"/>
    <p:sldId id="342" r:id="rId19"/>
    <p:sldId id="310" r:id="rId20"/>
    <p:sldId id="327" r:id="rId21"/>
    <p:sldId id="329" r:id="rId22"/>
    <p:sldId id="340" r:id="rId23"/>
    <p:sldId id="339" r:id="rId24"/>
    <p:sldId id="311" r:id="rId25"/>
    <p:sldId id="297" r:id="rId26"/>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29" userDrawn="1">
          <p15:clr>
            <a:srgbClr val="A4A3A4"/>
          </p15:clr>
        </p15:guide>
        <p15:guide id="2" pos="6788" userDrawn="1">
          <p15:clr>
            <a:srgbClr val="A4A3A4"/>
          </p15:clr>
        </p15:guide>
        <p15:guide id="3" pos="619" userDrawn="1">
          <p15:clr>
            <a:srgbClr val="A4A3A4"/>
          </p15:clr>
        </p15:guide>
        <p15:guide id="4" orient="horz" pos="1616" userDrawn="1">
          <p15:clr>
            <a:srgbClr val="A4A3A4"/>
          </p15:clr>
        </p15:guide>
        <p15:guide id="5" orient="horz" pos="39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3463"/>
    <a:srgbClr val="8E3A6E"/>
    <a:srgbClr val="7C546E"/>
    <a:srgbClr val="8B5F7B"/>
    <a:srgbClr val="956584"/>
    <a:srgbClr val="A27692"/>
    <a:srgbClr val="AB849D"/>
    <a:srgbClr val="682A50"/>
    <a:srgbClr val="50203E"/>
    <a:srgbClr val="5A51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6" autoAdjust="0"/>
    <p:restoredTop sz="94660"/>
  </p:normalViewPr>
  <p:slideViewPr>
    <p:cSldViewPr snapToGrid="0" showGuides="1">
      <p:cViewPr varScale="1">
        <p:scale>
          <a:sx n="69" d="100"/>
          <a:sy n="69" d="100"/>
        </p:scale>
        <p:origin x="882" y="66"/>
      </p:cViewPr>
      <p:guideLst>
        <p:guide orient="horz" pos="3929"/>
        <p:guide pos="6788"/>
        <p:guide pos="619"/>
        <p:guide orient="horz" pos="1616"/>
        <p:guide orient="horz" pos="395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9D6B9-4F51-444E-B7F9-94A297AAF03F}" type="datetimeFigureOut">
              <a:rPr lang="zh-HK" altLang="en-US" smtClean="0"/>
              <a:pPr/>
              <a:t>24/4/2017</a:t>
            </a:fld>
            <a:endParaRPr lang="zh-HK"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DDC678-EC9E-4218-8B69-BD43C415182B}" type="slidenum">
              <a:rPr lang="zh-HK" altLang="en-US" smtClean="0"/>
              <a:pPr/>
              <a:t>‹#›</a:t>
            </a:fld>
            <a:endParaRPr lang="zh-HK" altLang="en-US"/>
          </a:p>
        </p:txBody>
      </p:sp>
    </p:spTree>
    <p:extLst>
      <p:ext uri="{BB962C8B-B14F-4D97-AF65-F5344CB8AC3E}">
        <p14:creationId xmlns:p14="http://schemas.microsoft.com/office/powerpoint/2010/main" val="414465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HK"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pPr/>
              <a:t>24/4/2017</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54636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HK"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pPr/>
              <a:t>24/4/2017</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36256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HK"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pPr/>
              <a:t>24/4/2017</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4294933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HK" alt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pPr/>
              <a:t>24/4/2017</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903875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HK"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6EF31D4-1AA4-45E7-8F10-C007A9A6DDB0}" type="datetimeFigureOut">
              <a:rPr lang="zh-HK" altLang="en-US" smtClean="0"/>
              <a:pPr/>
              <a:t>24/4/2017</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480345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HK"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5" name="日期占位符 4"/>
          <p:cNvSpPr>
            <a:spLocks noGrp="1"/>
          </p:cNvSpPr>
          <p:nvPr>
            <p:ph type="dt" sz="half" idx="10"/>
          </p:nvPr>
        </p:nvSpPr>
        <p:spPr/>
        <p:txBody>
          <a:bodyPr/>
          <a:lstStyle/>
          <a:p>
            <a:fld id="{76EF31D4-1AA4-45E7-8F10-C007A9A6DDB0}" type="datetimeFigureOut">
              <a:rPr lang="zh-HK" altLang="en-US" smtClean="0"/>
              <a:pPr/>
              <a:t>24/4/2017</a:t>
            </a:fld>
            <a:endParaRPr lang="zh-HK" altLang="en-US"/>
          </a:p>
        </p:txBody>
      </p:sp>
      <p:sp>
        <p:nvSpPr>
          <p:cNvPr id="6" name="页脚占位符 5"/>
          <p:cNvSpPr>
            <a:spLocks noGrp="1"/>
          </p:cNvSpPr>
          <p:nvPr>
            <p:ph type="ftr" sz="quarter" idx="11"/>
          </p:nvPr>
        </p:nvSpPr>
        <p:spPr/>
        <p:txBody>
          <a:bodyPr/>
          <a:lstStyle/>
          <a:p>
            <a:endParaRPr lang="zh-HK" altLang="en-US"/>
          </a:p>
        </p:txBody>
      </p:sp>
      <p:sp>
        <p:nvSpPr>
          <p:cNvPr id="7" name="灯片编号占位符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776317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HK"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7" name="日期占位符 6"/>
          <p:cNvSpPr>
            <a:spLocks noGrp="1"/>
          </p:cNvSpPr>
          <p:nvPr>
            <p:ph type="dt" sz="half" idx="10"/>
          </p:nvPr>
        </p:nvSpPr>
        <p:spPr/>
        <p:txBody>
          <a:bodyPr/>
          <a:lstStyle/>
          <a:p>
            <a:fld id="{76EF31D4-1AA4-45E7-8F10-C007A9A6DDB0}" type="datetimeFigureOut">
              <a:rPr lang="zh-HK" altLang="en-US" smtClean="0"/>
              <a:pPr/>
              <a:t>24/4/2017</a:t>
            </a:fld>
            <a:endParaRPr lang="zh-HK" altLang="en-US"/>
          </a:p>
        </p:txBody>
      </p:sp>
      <p:sp>
        <p:nvSpPr>
          <p:cNvPr id="8" name="页脚占位符 7"/>
          <p:cNvSpPr>
            <a:spLocks noGrp="1"/>
          </p:cNvSpPr>
          <p:nvPr>
            <p:ph type="ftr" sz="quarter" idx="11"/>
          </p:nvPr>
        </p:nvSpPr>
        <p:spPr/>
        <p:txBody>
          <a:bodyPr/>
          <a:lstStyle/>
          <a:p>
            <a:endParaRPr lang="zh-HK" altLang="en-US"/>
          </a:p>
        </p:txBody>
      </p:sp>
      <p:sp>
        <p:nvSpPr>
          <p:cNvPr id="9" name="灯片编号占位符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86966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HK" altLang="en-US"/>
          </a:p>
        </p:txBody>
      </p:sp>
      <p:sp>
        <p:nvSpPr>
          <p:cNvPr id="3" name="日期占位符 2"/>
          <p:cNvSpPr>
            <a:spLocks noGrp="1"/>
          </p:cNvSpPr>
          <p:nvPr>
            <p:ph type="dt" sz="half" idx="10"/>
          </p:nvPr>
        </p:nvSpPr>
        <p:spPr/>
        <p:txBody>
          <a:bodyPr/>
          <a:lstStyle/>
          <a:p>
            <a:fld id="{76EF31D4-1AA4-45E7-8F10-C007A9A6DDB0}" type="datetimeFigureOut">
              <a:rPr lang="zh-HK" altLang="en-US" smtClean="0"/>
              <a:pPr/>
              <a:t>24/4/2017</a:t>
            </a:fld>
            <a:endParaRPr lang="zh-HK" altLang="en-US"/>
          </a:p>
        </p:txBody>
      </p:sp>
      <p:sp>
        <p:nvSpPr>
          <p:cNvPr id="4" name="页脚占位符 3"/>
          <p:cNvSpPr>
            <a:spLocks noGrp="1"/>
          </p:cNvSpPr>
          <p:nvPr>
            <p:ph type="ftr" sz="quarter" idx="11"/>
          </p:nvPr>
        </p:nvSpPr>
        <p:spPr/>
        <p:txBody>
          <a:bodyPr/>
          <a:lstStyle/>
          <a:p>
            <a:endParaRPr lang="zh-HK" altLang="en-US"/>
          </a:p>
        </p:txBody>
      </p:sp>
      <p:sp>
        <p:nvSpPr>
          <p:cNvPr id="5" name="灯片编号占位符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44294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EF31D4-1AA4-45E7-8F10-C007A9A6DDB0}" type="datetimeFigureOut">
              <a:rPr lang="zh-HK" altLang="en-US" smtClean="0"/>
              <a:pPr/>
              <a:t>24/4/2017</a:t>
            </a:fld>
            <a:endParaRPr lang="zh-HK" altLang="en-US"/>
          </a:p>
        </p:txBody>
      </p:sp>
      <p:sp>
        <p:nvSpPr>
          <p:cNvPr id="3" name="页脚占位符 2"/>
          <p:cNvSpPr>
            <a:spLocks noGrp="1"/>
          </p:cNvSpPr>
          <p:nvPr>
            <p:ph type="ftr" sz="quarter" idx="11"/>
          </p:nvPr>
        </p:nvSpPr>
        <p:spPr/>
        <p:txBody>
          <a:bodyPr/>
          <a:lstStyle/>
          <a:p>
            <a:endParaRPr lang="zh-HK" altLang="en-US"/>
          </a:p>
        </p:txBody>
      </p:sp>
      <p:sp>
        <p:nvSpPr>
          <p:cNvPr id="4" name="灯片编号占位符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52436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HK"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6EF31D4-1AA4-45E7-8F10-C007A9A6DDB0}" type="datetimeFigureOut">
              <a:rPr lang="zh-HK" altLang="en-US" smtClean="0"/>
              <a:pPr/>
              <a:t>24/4/2017</a:t>
            </a:fld>
            <a:endParaRPr lang="zh-HK" altLang="en-US"/>
          </a:p>
        </p:txBody>
      </p:sp>
      <p:sp>
        <p:nvSpPr>
          <p:cNvPr id="6" name="页脚占位符 5"/>
          <p:cNvSpPr>
            <a:spLocks noGrp="1"/>
          </p:cNvSpPr>
          <p:nvPr>
            <p:ph type="ftr" sz="quarter" idx="11"/>
          </p:nvPr>
        </p:nvSpPr>
        <p:spPr/>
        <p:txBody>
          <a:bodyPr/>
          <a:lstStyle/>
          <a:p>
            <a:endParaRPr lang="zh-HK" altLang="en-US"/>
          </a:p>
        </p:txBody>
      </p:sp>
      <p:sp>
        <p:nvSpPr>
          <p:cNvPr id="7" name="灯片编号占位符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29493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HK"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6EF31D4-1AA4-45E7-8F10-C007A9A6DDB0}" type="datetimeFigureOut">
              <a:rPr lang="zh-HK" altLang="en-US" smtClean="0"/>
              <a:pPr/>
              <a:t>24/4/2017</a:t>
            </a:fld>
            <a:endParaRPr lang="zh-HK" altLang="en-US"/>
          </a:p>
        </p:txBody>
      </p:sp>
      <p:sp>
        <p:nvSpPr>
          <p:cNvPr id="6" name="页脚占位符 5"/>
          <p:cNvSpPr>
            <a:spLocks noGrp="1"/>
          </p:cNvSpPr>
          <p:nvPr>
            <p:ph type="ftr" sz="quarter" idx="11"/>
          </p:nvPr>
        </p:nvSpPr>
        <p:spPr/>
        <p:txBody>
          <a:bodyPr/>
          <a:lstStyle/>
          <a:p>
            <a:endParaRPr lang="zh-HK" altLang="en-US"/>
          </a:p>
        </p:txBody>
      </p:sp>
      <p:sp>
        <p:nvSpPr>
          <p:cNvPr id="7" name="灯片编号占位符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10459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EAE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HK"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24/4/2017</a:t>
            </a:fld>
            <a:endParaRPr lang="zh-HK"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2318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931887" y="1223108"/>
            <a:ext cx="6328227" cy="4424940"/>
            <a:chOff x="2931887" y="1699435"/>
            <a:chExt cx="6328227" cy="4424940"/>
          </a:xfrm>
        </p:grpSpPr>
        <p:grpSp>
          <p:nvGrpSpPr>
            <p:cNvPr id="4" name="组合 3"/>
            <p:cNvGrpSpPr/>
            <p:nvPr/>
          </p:nvGrpSpPr>
          <p:grpSpPr>
            <a:xfrm>
              <a:off x="2931887" y="1699435"/>
              <a:ext cx="6328227" cy="3459130"/>
              <a:chOff x="3599544" y="2333398"/>
              <a:chExt cx="3823607" cy="2090057"/>
            </a:xfrm>
          </p:grpSpPr>
          <p:sp>
            <p:nvSpPr>
              <p:cNvPr id="5" name="矩形 5"/>
              <p:cNvSpPr/>
              <p:nvPr/>
            </p:nvSpPr>
            <p:spPr>
              <a:xfrm>
                <a:off x="3599544" y="2333398"/>
                <a:ext cx="3469822" cy="2090057"/>
              </a:xfrm>
              <a:custGeom>
                <a:avLst/>
                <a:gdLst>
                  <a:gd name="connsiteX0" fmla="*/ 0 w 4877707"/>
                  <a:gd name="connsiteY0" fmla="*/ 0 h 3280228"/>
                  <a:gd name="connsiteX1" fmla="*/ 4877707 w 4877707"/>
                  <a:gd name="connsiteY1" fmla="*/ 0 h 3280228"/>
                  <a:gd name="connsiteX2" fmla="*/ 4877707 w 4877707"/>
                  <a:gd name="connsiteY2" fmla="*/ 3280228 h 3280228"/>
                  <a:gd name="connsiteX3" fmla="*/ 0 w 4877707"/>
                  <a:gd name="connsiteY3" fmla="*/ 3280228 h 3280228"/>
                  <a:gd name="connsiteX4" fmla="*/ 0 w 4877707"/>
                  <a:gd name="connsiteY4" fmla="*/ 0 h 3280228"/>
                  <a:gd name="connsiteX0" fmla="*/ 0 w 4877707"/>
                  <a:gd name="connsiteY0" fmla="*/ 0 h 3367314"/>
                  <a:gd name="connsiteX1" fmla="*/ 4877707 w 4877707"/>
                  <a:gd name="connsiteY1" fmla="*/ 0 h 3367314"/>
                  <a:gd name="connsiteX2" fmla="*/ 2903764 w 4877707"/>
                  <a:gd name="connsiteY2" fmla="*/ 3367314 h 3367314"/>
                  <a:gd name="connsiteX3" fmla="*/ 0 w 4877707"/>
                  <a:gd name="connsiteY3" fmla="*/ 3280228 h 3367314"/>
                  <a:gd name="connsiteX4" fmla="*/ 0 w 4877707"/>
                  <a:gd name="connsiteY4" fmla="*/ 0 h 3367314"/>
                  <a:gd name="connsiteX0" fmla="*/ 0 w 5138965"/>
                  <a:gd name="connsiteY0" fmla="*/ 1277257 h 3367314"/>
                  <a:gd name="connsiteX1" fmla="*/ 5138965 w 5138965"/>
                  <a:gd name="connsiteY1" fmla="*/ 0 h 3367314"/>
                  <a:gd name="connsiteX2" fmla="*/ 3165022 w 5138965"/>
                  <a:gd name="connsiteY2" fmla="*/ 3367314 h 3367314"/>
                  <a:gd name="connsiteX3" fmla="*/ 261258 w 5138965"/>
                  <a:gd name="connsiteY3" fmla="*/ 3280228 h 3367314"/>
                  <a:gd name="connsiteX4" fmla="*/ 0 w 5138965"/>
                  <a:gd name="connsiteY4" fmla="*/ 1277257 h 3367314"/>
                  <a:gd name="connsiteX0" fmla="*/ 0 w 3165022"/>
                  <a:gd name="connsiteY0" fmla="*/ 0 h 2090057"/>
                  <a:gd name="connsiteX1" fmla="*/ 2642508 w 3165022"/>
                  <a:gd name="connsiteY1" fmla="*/ 1407886 h 2090057"/>
                  <a:gd name="connsiteX2" fmla="*/ 3165022 w 3165022"/>
                  <a:gd name="connsiteY2" fmla="*/ 2090057 h 2090057"/>
                  <a:gd name="connsiteX3" fmla="*/ 261258 w 3165022"/>
                  <a:gd name="connsiteY3" fmla="*/ 2002971 h 2090057"/>
                  <a:gd name="connsiteX4" fmla="*/ 0 w 3165022"/>
                  <a:gd name="connsiteY4" fmla="*/ 0 h 2090057"/>
                  <a:gd name="connsiteX0" fmla="*/ 0 w 3469822"/>
                  <a:gd name="connsiteY0" fmla="*/ 0 h 2090057"/>
                  <a:gd name="connsiteX1" fmla="*/ 3469822 w 3469822"/>
                  <a:gd name="connsiteY1" fmla="*/ 493486 h 2090057"/>
                  <a:gd name="connsiteX2" fmla="*/ 3165022 w 3469822"/>
                  <a:gd name="connsiteY2" fmla="*/ 2090057 h 2090057"/>
                  <a:gd name="connsiteX3" fmla="*/ 261258 w 3469822"/>
                  <a:gd name="connsiteY3" fmla="*/ 2002971 h 2090057"/>
                  <a:gd name="connsiteX4" fmla="*/ 0 w 3469822"/>
                  <a:gd name="connsiteY4" fmla="*/ 0 h 2090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822" h="2090057">
                    <a:moveTo>
                      <a:pt x="0" y="0"/>
                    </a:moveTo>
                    <a:lnTo>
                      <a:pt x="3469822" y="493486"/>
                    </a:lnTo>
                    <a:lnTo>
                      <a:pt x="3165022" y="2090057"/>
                    </a:lnTo>
                    <a:lnTo>
                      <a:pt x="261258" y="2002971"/>
                    </a:lnTo>
                    <a:lnTo>
                      <a:pt x="0"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6"/>
              <p:cNvSpPr/>
              <p:nvPr/>
            </p:nvSpPr>
            <p:spPr>
              <a:xfrm>
                <a:off x="4026807" y="2507570"/>
                <a:ext cx="3396344" cy="1915885"/>
              </a:xfrm>
              <a:custGeom>
                <a:avLst/>
                <a:gdLst>
                  <a:gd name="connsiteX0" fmla="*/ 0 w 1117601"/>
                  <a:gd name="connsiteY0" fmla="*/ 0 h 1422400"/>
                  <a:gd name="connsiteX1" fmla="*/ 1117601 w 1117601"/>
                  <a:gd name="connsiteY1" fmla="*/ 0 h 1422400"/>
                  <a:gd name="connsiteX2" fmla="*/ 1117601 w 1117601"/>
                  <a:gd name="connsiteY2" fmla="*/ 1422400 h 1422400"/>
                  <a:gd name="connsiteX3" fmla="*/ 0 w 1117601"/>
                  <a:gd name="connsiteY3" fmla="*/ 1422400 h 1422400"/>
                  <a:gd name="connsiteX4" fmla="*/ 0 w 1117601"/>
                  <a:gd name="connsiteY4" fmla="*/ 0 h 1422400"/>
                  <a:gd name="connsiteX0" fmla="*/ 1378857 w 2496458"/>
                  <a:gd name="connsiteY0" fmla="*/ 0 h 1422400"/>
                  <a:gd name="connsiteX1" fmla="*/ 2496458 w 2496458"/>
                  <a:gd name="connsiteY1" fmla="*/ 0 h 1422400"/>
                  <a:gd name="connsiteX2" fmla="*/ 2496458 w 2496458"/>
                  <a:gd name="connsiteY2" fmla="*/ 1422400 h 1422400"/>
                  <a:gd name="connsiteX3" fmla="*/ 0 w 2496458"/>
                  <a:gd name="connsiteY3" fmla="*/ 1422400 h 1422400"/>
                  <a:gd name="connsiteX4" fmla="*/ 1378857 w 2496458"/>
                  <a:gd name="connsiteY4" fmla="*/ 0 h 1422400"/>
                  <a:gd name="connsiteX0" fmla="*/ 14515 w 2496458"/>
                  <a:gd name="connsiteY0" fmla="*/ 0 h 1582057"/>
                  <a:gd name="connsiteX1" fmla="*/ 2496458 w 2496458"/>
                  <a:gd name="connsiteY1" fmla="*/ 159657 h 1582057"/>
                  <a:gd name="connsiteX2" fmla="*/ 2496458 w 2496458"/>
                  <a:gd name="connsiteY2" fmla="*/ 1582057 h 1582057"/>
                  <a:gd name="connsiteX3" fmla="*/ 0 w 2496458"/>
                  <a:gd name="connsiteY3" fmla="*/ 1582057 h 1582057"/>
                  <a:gd name="connsiteX4" fmla="*/ 14515 w 2496458"/>
                  <a:gd name="connsiteY4" fmla="*/ 0 h 1582057"/>
                  <a:gd name="connsiteX0" fmla="*/ 14515 w 3396344"/>
                  <a:gd name="connsiteY0" fmla="*/ 0 h 1582057"/>
                  <a:gd name="connsiteX1" fmla="*/ 3396344 w 3396344"/>
                  <a:gd name="connsiteY1" fmla="*/ 14514 h 1582057"/>
                  <a:gd name="connsiteX2" fmla="*/ 2496458 w 3396344"/>
                  <a:gd name="connsiteY2" fmla="*/ 1582057 h 1582057"/>
                  <a:gd name="connsiteX3" fmla="*/ 0 w 3396344"/>
                  <a:gd name="connsiteY3" fmla="*/ 1582057 h 1582057"/>
                  <a:gd name="connsiteX4" fmla="*/ 14515 w 3396344"/>
                  <a:gd name="connsiteY4" fmla="*/ 0 h 1582057"/>
                  <a:gd name="connsiteX0" fmla="*/ 14515 w 3396344"/>
                  <a:gd name="connsiteY0" fmla="*/ 0 h 1915885"/>
                  <a:gd name="connsiteX1" fmla="*/ 3396344 w 3396344"/>
                  <a:gd name="connsiteY1" fmla="*/ 14514 h 1915885"/>
                  <a:gd name="connsiteX2" fmla="*/ 2801258 w 3396344"/>
                  <a:gd name="connsiteY2" fmla="*/ 1915885 h 1915885"/>
                  <a:gd name="connsiteX3" fmla="*/ 0 w 3396344"/>
                  <a:gd name="connsiteY3" fmla="*/ 1582057 h 1915885"/>
                  <a:gd name="connsiteX4" fmla="*/ 14515 w 3396344"/>
                  <a:gd name="connsiteY4" fmla="*/ 0 h 1915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6344" h="1915885">
                    <a:moveTo>
                      <a:pt x="14515" y="0"/>
                    </a:moveTo>
                    <a:lnTo>
                      <a:pt x="3396344" y="14514"/>
                    </a:lnTo>
                    <a:lnTo>
                      <a:pt x="2801258" y="1915885"/>
                    </a:lnTo>
                    <a:lnTo>
                      <a:pt x="0" y="1582057"/>
                    </a:lnTo>
                    <a:lnTo>
                      <a:pt x="14515"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 name="文本框 6"/>
            <p:cNvSpPr txBox="1"/>
            <p:nvPr/>
          </p:nvSpPr>
          <p:spPr>
            <a:xfrm>
              <a:off x="3425938" y="2497105"/>
              <a:ext cx="5731918" cy="3046988"/>
            </a:xfrm>
            <a:prstGeom prst="rect">
              <a:avLst/>
            </a:prstGeom>
            <a:noFill/>
          </p:spPr>
          <p:txBody>
            <a:bodyPr wrap="square" rtlCol="0">
              <a:spAutoFit/>
            </a:bodyPr>
            <a:lstStyle/>
            <a:p>
              <a:r>
                <a:rPr lang="zh-CN" altLang="en-US" sz="6000" dirty="0">
                  <a:solidFill>
                    <a:schemeClr val="bg1"/>
                  </a:solidFill>
                  <a:latin typeface="张海山锐谐体2.0-授权联系：Samtype@QQ.com" panose="02000000000000000000" pitchFamily="2" charset="-122"/>
                  <a:ea typeface="张海山锐谐体2.0-授权联系：Samtype@QQ.com" panose="02000000000000000000" pitchFamily="2" charset="-122"/>
                </a:rPr>
                <a:t>段页式存储在</a:t>
              </a:r>
              <a:r>
                <a:rPr lang="en-US" altLang="zh-CN" sz="6000" dirty="0">
                  <a:solidFill>
                    <a:schemeClr val="bg1"/>
                  </a:solidFill>
                  <a:latin typeface="张海山锐谐体2.0-授权联系：Samtype@QQ.com" panose="02000000000000000000" pitchFamily="2" charset="-122"/>
                  <a:ea typeface="张海山锐谐体2.0-授权联系：Samtype@QQ.com" panose="02000000000000000000" pitchFamily="2" charset="-122"/>
                </a:rPr>
                <a:t>linux</a:t>
              </a:r>
              <a:r>
                <a:rPr lang="zh-CN" altLang="en-US" sz="6000" dirty="0">
                  <a:solidFill>
                    <a:schemeClr val="bg1"/>
                  </a:solidFill>
                  <a:latin typeface="张海山锐谐体2.0-授权联系：Samtype@QQ.com" panose="02000000000000000000" pitchFamily="2" charset="-122"/>
                  <a:ea typeface="张海山锐谐体2.0-授权联系：Samtype@QQ.com" panose="02000000000000000000" pitchFamily="2" charset="-122"/>
                </a:rPr>
                <a:t>中的应用</a:t>
              </a:r>
              <a:endParaRPr lang="en-US" altLang="zh-CN" sz="60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a:p>
              <a:endParaRPr lang="zh-HK" altLang="en-US" sz="72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8" name="文本框 7"/>
            <p:cNvSpPr txBox="1"/>
            <p:nvPr/>
          </p:nvSpPr>
          <p:spPr>
            <a:xfrm>
              <a:off x="3391521" y="5601155"/>
              <a:ext cx="5191156" cy="523220"/>
            </a:xfrm>
            <a:prstGeom prst="rect">
              <a:avLst/>
            </a:prstGeom>
            <a:noFill/>
          </p:spPr>
          <p:txBody>
            <a:bodyPr wrap="square" rtlCol="0">
              <a:spAutoFit/>
            </a:bodyPr>
            <a:lstStyle/>
            <a:p>
              <a:pPr algn="ctr"/>
              <a:r>
                <a:rPr lang="zh-CN" altLang="en-US" sz="2800" dirty="0">
                  <a:solidFill>
                    <a:srgbClr val="5A514A"/>
                  </a:solidFill>
                  <a:latin typeface="张海山锐谐体2.0-授权联系：Samtype@QQ.com" panose="02000000000000000000" pitchFamily="2" charset="-122"/>
                  <a:ea typeface="张海山锐谐体2.0-授权联系：Samtype@QQ.com" panose="02000000000000000000" pitchFamily="2" charset="-122"/>
                </a:rPr>
                <a:t>黄玮  徐皖辉</a:t>
              </a:r>
              <a:endParaRPr lang="zh-HK" altLang="en-US" sz="28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grpSp>
      <p:grpSp>
        <p:nvGrpSpPr>
          <p:cNvPr id="17" name="组合 16"/>
          <p:cNvGrpSpPr/>
          <p:nvPr/>
        </p:nvGrpSpPr>
        <p:grpSpPr>
          <a:xfrm>
            <a:off x="10195495" y="-228600"/>
            <a:ext cx="2220342" cy="2249379"/>
            <a:chOff x="10195495" y="-228600"/>
            <a:chExt cx="2220342" cy="2249379"/>
          </a:xfrm>
        </p:grpSpPr>
        <p:sp>
          <p:nvSpPr>
            <p:cNvPr id="10" name="椭圆 9"/>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椭圆 10"/>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8" name="组合 17"/>
          <p:cNvGrpSpPr/>
          <p:nvPr/>
        </p:nvGrpSpPr>
        <p:grpSpPr>
          <a:xfrm flipH="1" flipV="1">
            <a:off x="-332871" y="4909574"/>
            <a:ext cx="2220342" cy="2249379"/>
            <a:chOff x="10195495" y="-228600"/>
            <a:chExt cx="2220342" cy="2249379"/>
          </a:xfrm>
        </p:grpSpPr>
        <p:sp>
          <p:nvSpPr>
            <p:cNvPr id="19" name="椭圆 18"/>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椭圆 19"/>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椭圆 20"/>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椭圆 21"/>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椭圆 22"/>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椭圆 23"/>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Tree>
    <p:extLst>
      <p:ext uri="{BB962C8B-B14F-4D97-AF65-F5344CB8AC3E}">
        <p14:creationId xmlns:p14="http://schemas.microsoft.com/office/powerpoint/2010/main" val="3203035061"/>
      </p:ext>
    </p:extLst>
  </p:cSld>
  <p:clrMapOvr>
    <a:masterClrMapping/>
  </p:clrMapOvr>
  <mc:AlternateContent xmlns:mc="http://schemas.openxmlformats.org/markup-compatibility/2006" xmlns:p14="http://schemas.microsoft.com/office/powerpoint/2010/main">
    <mc:Choice Requires="p14">
      <p:transition spd="slow" p14:dur="2000" advTm="10489"/>
    </mc:Choice>
    <mc:Fallback xmlns="">
      <p:transition spd="slow" advTm="1048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3220"/>
          </a:xfrm>
          <a:prstGeom prst="rect">
            <a:avLst/>
          </a:prstGeom>
          <a:noFill/>
        </p:spPr>
        <p:txBody>
          <a:bodyPr wrap="square" rtlCol="0">
            <a:spAutoFit/>
          </a:bodyPr>
          <a:lstStyle/>
          <a:p>
            <a:pPr algn="ctr"/>
            <a:r>
              <a:rPr lang="en-US" altLang="zh-HK"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Slab</a:t>
            </a: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分配器</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6" name="文本框 5"/>
          <p:cNvSpPr txBox="1"/>
          <p:nvPr/>
        </p:nvSpPr>
        <p:spPr>
          <a:xfrm>
            <a:off x="1712358" y="2391674"/>
            <a:ext cx="9176036" cy="1200329"/>
          </a:xfrm>
          <a:prstGeom prst="rect">
            <a:avLst/>
          </a:prstGeom>
          <a:noFill/>
        </p:spPr>
        <p:txBody>
          <a:bodyPr wrap="square" rtlCol="0">
            <a:spAutoFit/>
          </a:bodyPr>
          <a:lstStyle/>
          <a:p>
            <a:r>
              <a:rPr lang="zh-CN" altLang="en-US" dirty="0">
                <a:solidFill>
                  <a:schemeClr val="tx1">
                    <a:lumMod val="75000"/>
                    <a:lumOff val="25000"/>
                  </a:schemeClr>
                </a:solidFill>
              </a:rPr>
              <a:t>频繁的请求和释放同大小的一组连续页框</a:t>
            </a:r>
            <a:r>
              <a:rPr lang="en-US" altLang="zh-CN" dirty="0">
                <a:solidFill>
                  <a:schemeClr val="tx1">
                    <a:lumMod val="75000"/>
                    <a:lumOff val="25000"/>
                  </a:schemeClr>
                </a:solidFill>
              </a:rPr>
              <a:t>,</a:t>
            </a:r>
            <a:r>
              <a:rPr lang="zh-CN" altLang="en-US" dirty="0">
                <a:solidFill>
                  <a:schemeClr val="tx1">
                    <a:lumMod val="75000"/>
                    <a:lumOff val="25000"/>
                  </a:schemeClr>
                </a:solidFill>
              </a:rPr>
              <a:t>必然导致在已分配页框块内分散许多小块的空闲页框</a:t>
            </a:r>
            <a:r>
              <a:rPr lang="en-US" altLang="zh-CN" dirty="0">
                <a:solidFill>
                  <a:schemeClr val="tx1">
                    <a:lumMod val="75000"/>
                    <a:lumOff val="25000"/>
                  </a:schemeClr>
                </a:solidFill>
              </a:rPr>
              <a:t>,</a:t>
            </a:r>
            <a:r>
              <a:rPr lang="zh-CN" altLang="en-US" dirty="0">
                <a:solidFill>
                  <a:schemeClr val="tx1">
                    <a:lumMod val="75000"/>
                    <a:lumOff val="25000"/>
                  </a:schemeClr>
                </a:solidFill>
              </a:rPr>
              <a:t>也即所谓的外零头。</a:t>
            </a:r>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r>
              <a:rPr lang="zh-CN" altLang="en-US" dirty="0">
                <a:solidFill>
                  <a:schemeClr val="tx1">
                    <a:lumMod val="75000"/>
                    <a:lumOff val="25000"/>
                  </a:schemeClr>
                </a:solidFill>
              </a:rPr>
              <a:t>如果请求存储器的大小与分配给它的大小不匹配</a:t>
            </a:r>
            <a:r>
              <a:rPr lang="en-US" altLang="zh-CN" dirty="0">
                <a:solidFill>
                  <a:schemeClr val="tx1">
                    <a:lumMod val="75000"/>
                    <a:lumOff val="25000"/>
                  </a:schemeClr>
                </a:solidFill>
              </a:rPr>
              <a:t>,</a:t>
            </a:r>
            <a:r>
              <a:rPr lang="zh-CN" altLang="en-US" dirty="0">
                <a:solidFill>
                  <a:schemeClr val="tx1">
                    <a:lumMod val="75000"/>
                    <a:lumOff val="25000"/>
                  </a:schemeClr>
                </a:solidFill>
              </a:rPr>
              <a:t>也会造成另外一种问题</a:t>
            </a:r>
            <a:r>
              <a:rPr lang="en-US" altLang="zh-CN" dirty="0">
                <a:solidFill>
                  <a:schemeClr val="tx1">
                    <a:lumMod val="75000"/>
                    <a:lumOff val="25000"/>
                  </a:schemeClr>
                </a:solidFill>
              </a:rPr>
              <a:t>,</a:t>
            </a:r>
            <a:r>
              <a:rPr lang="zh-CN" altLang="en-US" dirty="0">
                <a:solidFill>
                  <a:schemeClr val="tx1">
                    <a:lumMod val="75000"/>
                    <a:lumOff val="25000"/>
                  </a:schemeClr>
                </a:solidFill>
              </a:rPr>
              <a:t>即所谓的内零头。</a:t>
            </a:r>
          </a:p>
        </p:txBody>
      </p:sp>
      <p:sp>
        <p:nvSpPr>
          <p:cNvPr id="10" name="矩形 9"/>
          <p:cNvSpPr/>
          <p:nvPr/>
        </p:nvSpPr>
        <p:spPr>
          <a:xfrm>
            <a:off x="1712358" y="4006393"/>
            <a:ext cx="9387051" cy="400110"/>
          </a:xfrm>
          <a:prstGeom prst="rect">
            <a:avLst/>
          </a:prstGeom>
        </p:spPr>
        <p:txBody>
          <a:bodyPr wrap="square">
            <a:spAutoFit/>
          </a:bodyPr>
          <a:lstStyle/>
          <a:p>
            <a:r>
              <a:rPr lang="en-US" altLang="zh-CN" sz="2000" dirty="0" err="1">
                <a:solidFill>
                  <a:srgbClr val="27A98C"/>
                </a:solidFill>
                <a:ea typeface="张海山锐谐体2.0-授权联系：Samtype@QQ.com" panose="02000000000000000000" pitchFamily="2" charset="-122"/>
              </a:rPr>
              <a:t>linux</a:t>
            </a:r>
            <a:r>
              <a:rPr lang="zh-CN" altLang="en-US" sz="2000" dirty="0">
                <a:solidFill>
                  <a:srgbClr val="27A98C"/>
                </a:solidFill>
                <a:ea typeface="张海山锐谐体2.0-授权联系：Samtype@QQ.com" panose="02000000000000000000" pitchFamily="2" charset="-122"/>
              </a:rPr>
              <a:t>用伙伴系统缓解外零头问题，</a:t>
            </a:r>
            <a:r>
              <a:rPr lang="en-US" altLang="zh-CN" sz="2000" dirty="0">
                <a:solidFill>
                  <a:srgbClr val="27A98C"/>
                </a:solidFill>
                <a:ea typeface="张海山锐谐体2.0-授权联系：Samtype@QQ.com" panose="02000000000000000000" pitchFamily="2" charset="-122"/>
              </a:rPr>
              <a:t>slab</a:t>
            </a:r>
            <a:r>
              <a:rPr lang="zh-CN" altLang="en-US" sz="2000" dirty="0">
                <a:solidFill>
                  <a:srgbClr val="27A98C"/>
                </a:solidFill>
                <a:ea typeface="张海山锐谐体2.0-授权联系：Samtype@QQ.com" panose="02000000000000000000" pitchFamily="2" charset="-122"/>
              </a:rPr>
              <a:t>分配器管理小存储空间的分配，缓解内零头。</a:t>
            </a:r>
            <a:endParaRPr lang="zh-CN" altLang="en-US" sz="2000" dirty="0"/>
          </a:p>
        </p:txBody>
      </p:sp>
      <p:sp>
        <p:nvSpPr>
          <p:cNvPr id="11" name="矩形 10"/>
          <p:cNvSpPr/>
          <p:nvPr/>
        </p:nvSpPr>
        <p:spPr>
          <a:xfrm>
            <a:off x="1173480" y="1330953"/>
            <a:ext cx="2692791" cy="461665"/>
          </a:xfrm>
          <a:prstGeom prst="rect">
            <a:avLst/>
          </a:prstGeom>
        </p:spPr>
        <p:txBody>
          <a:bodyPr wrap="square">
            <a:spAutoFit/>
          </a:bodyPr>
          <a:lstStyle/>
          <a:p>
            <a:r>
              <a:rPr lang="zh-CN" altLang="en-US" sz="2400" dirty="0">
                <a:solidFill>
                  <a:srgbClr val="27A98C"/>
                </a:solidFill>
                <a:ea typeface="张海山锐谐体2.0-授权联系：Samtype@QQ.com" panose="02000000000000000000" pitchFamily="2" charset="-122"/>
              </a:rPr>
              <a:t>为什么用</a:t>
            </a:r>
            <a:r>
              <a:rPr lang="en-US" altLang="zh-CN" sz="2400" dirty="0">
                <a:solidFill>
                  <a:srgbClr val="27A98C"/>
                </a:solidFill>
                <a:ea typeface="张海山锐谐体2.0-授权联系：Samtype@QQ.com" panose="02000000000000000000" pitchFamily="2" charset="-122"/>
              </a:rPr>
              <a:t>Slab?</a:t>
            </a:r>
            <a:endParaRPr lang="zh-CN" altLang="en-US" sz="2400" dirty="0"/>
          </a:p>
        </p:txBody>
      </p:sp>
    </p:spTree>
    <p:extLst>
      <p:ext uri="{BB962C8B-B14F-4D97-AF65-F5344CB8AC3E}">
        <p14:creationId xmlns:p14="http://schemas.microsoft.com/office/powerpoint/2010/main" val="3138205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3220"/>
          </a:xfrm>
          <a:prstGeom prst="rect">
            <a:avLst/>
          </a:prstGeom>
          <a:noFill/>
        </p:spPr>
        <p:txBody>
          <a:bodyPr wrap="square" rtlCol="0">
            <a:spAutoFit/>
          </a:bodyPr>
          <a:lstStyle/>
          <a:p>
            <a:pPr algn="ctr"/>
            <a:r>
              <a:rPr lang="en-US" altLang="zh-HK"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Slab</a:t>
            </a: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分配器</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8" name="矩形 7"/>
          <p:cNvSpPr/>
          <p:nvPr/>
        </p:nvSpPr>
        <p:spPr>
          <a:xfrm>
            <a:off x="445550" y="949970"/>
            <a:ext cx="2692791" cy="461665"/>
          </a:xfrm>
          <a:prstGeom prst="rect">
            <a:avLst/>
          </a:prstGeom>
        </p:spPr>
        <p:txBody>
          <a:bodyPr wrap="square">
            <a:spAutoFit/>
          </a:bodyPr>
          <a:lstStyle/>
          <a:p>
            <a:r>
              <a:rPr lang="en-US" altLang="zh-CN" sz="2400" dirty="0">
                <a:solidFill>
                  <a:srgbClr val="27A98C"/>
                </a:solidFill>
                <a:ea typeface="张海山锐谐体2.0-授权联系：Samtype@QQ.com" panose="02000000000000000000" pitchFamily="2" charset="-122"/>
              </a:rPr>
              <a:t>Slab</a:t>
            </a:r>
            <a:r>
              <a:rPr lang="zh-CN" altLang="en-US" sz="2400" dirty="0">
                <a:solidFill>
                  <a:srgbClr val="27A98C"/>
                </a:solidFill>
                <a:ea typeface="张海山锐谐体2.0-授权联系：Samtype@QQ.com" panose="02000000000000000000" pitchFamily="2" charset="-122"/>
              </a:rPr>
              <a:t>分配器原理：</a:t>
            </a:r>
            <a:endParaRPr lang="zh-CN" altLang="en-US" sz="2400" dirty="0"/>
          </a:p>
        </p:txBody>
      </p:sp>
      <p:sp>
        <p:nvSpPr>
          <p:cNvPr id="5" name="矩形 4"/>
          <p:cNvSpPr/>
          <p:nvPr/>
        </p:nvSpPr>
        <p:spPr>
          <a:xfrm>
            <a:off x="1932622" y="1365926"/>
            <a:ext cx="7956966" cy="1754326"/>
          </a:xfrm>
          <a:prstGeom prst="rect">
            <a:avLst/>
          </a:prstGeom>
        </p:spPr>
        <p:txBody>
          <a:bodyPr wrap="square">
            <a:spAutoFit/>
          </a:bodyPr>
          <a:lstStyle/>
          <a:p>
            <a:r>
              <a:rPr lang="en-US" altLang="zh-CN" dirty="0"/>
              <a:t>         </a:t>
            </a:r>
            <a:r>
              <a:rPr lang="zh-CN" altLang="en-US" dirty="0"/>
              <a:t>采用面向对象的思想，把内存区看作对象，这些对象由一组数据结构和几个构造函数和西沟函数组成，前者初始化内存区，后者回收内存区。</a:t>
            </a:r>
            <a:endParaRPr lang="en-US" altLang="zh-CN" dirty="0"/>
          </a:p>
          <a:p>
            <a:r>
              <a:rPr lang="en-US" altLang="zh-CN" dirty="0"/>
              <a:t>         </a:t>
            </a:r>
            <a:r>
              <a:rPr lang="zh-CN" altLang="en-US" dirty="0"/>
              <a:t>为避免重复初始化对象，</a:t>
            </a:r>
            <a:r>
              <a:rPr lang="en-US" altLang="zh-CN" dirty="0"/>
              <a:t>Slab</a:t>
            </a:r>
            <a:r>
              <a:rPr lang="zh-CN" altLang="en-US" dirty="0"/>
              <a:t>分配器不丢弃已经分配的对象，而是释放并把他们保存在内存中。以后又要请求新的对象时，就可以从内存中获取。</a:t>
            </a:r>
            <a:endParaRPr lang="en-US" altLang="zh-CN" dirty="0"/>
          </a:p>
          <a:p>
            <a:r>
              <a:rPr lang="en-US" altLang="zh-CN" dirty="0"/>
              <a:t>         Slab</a:t>
            </a:r>
            <a:r>
              <a:rPr lang="zh-CN" altLang="en-US" dirty="0"/>
              <a:t>分配器把对象分组放入高速缓存。每个高速缓存都是同种类型对象的一种“储备”。</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283" y="3238151"/>
            <a:ext cx="8350862" cy="3395405"/>
          </a:xfrm>
          <a:prstGeom prst="rect">
            <a:avLst/>
          </a:prstGeom>
        </p:spPr>
      </p:pic>
    </p:spTree>
    <p:extLst>
      <p:ext uri="{BB962C8B-B14F-4D97-AF65-F5344CB8AC3E}">
        <p14:creationId xmlns:p14="http://schemas.microsoft.com/office/powerpoint/2010/main" val="403103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srcRect l="5942" r="32492"/>
          <a:stretch/>
        </p:blipFill>
        <p:spPr>
          <a:xfrm>
            <a:off x="0" y="1137112"/>
            <a:ext cx="12192000" cy="5797088"/>
          </a:xfrm>
          <a:prstGeom prst="rect">
            <a:avLst/>
          </a:prstGeom>
        </p:spPr>
      </p:pic>
      <p:sp>
        <p:nvSpPr>
          <p:cNvPr id="19"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矩形 3"/>
          <p:cNvSpPr/>
          <p:nvPr/>
        </p:nvSpPr>
        <p:spPr>
          <a:xfrm>
            <a:off x="-1" y="259080"/>
            <a:ext cx="3034145"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矩形 2"/>
          <p:cNvSpPr/>
          <p:nvPr/>
        </p:nvSpPr>
        <p:spPr>
          <a:xfrm>
            <a:off x="-1" y="198120"/>
            <a:ext cx="3034145"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文本框 22"/>
          <p:cNvSpPr txBox="1"/>
          <p:nvPr/>
        </p:nvSpPr>
        <p:spPr>
          <a:xfrm>
            <a:off x="-15240" y="294650"/>
            <a:ext cx="2661458" cy="523220"/>
          </a:xfrm>
          <a:prstGeom prst="rect">
            <a:avLst/>
          </a:prstGeom>
          <a:noFill/>
        </p:spPr>
        <p:txBody>
          <a:bodyPr wrap="square" rtlCol="0" anchor="ctr">
            <a:spAutoFit/>
          </a:bodyPr>
          <a:lstStyle/>
          <a:p>
            <a:pPr algn="ctr"/>
            <a:r>
              <a:rPr lang="en-US" altLang="zh-HK"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L</a:t>
            </a:r>
            <a:r>
              <a:rPr lang="en-US" altLang="zh-CN"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inux</a:t>
            </a: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内存映射</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24" name="标题 10"/>
          <p:cNvSpPr txBox="1">
            <a:spLocks/>
          </p:cNvSpPr>
          <p:nvPr/>
        </p:nvSpPr>
        <p:spPr>
          <a:xfrm>
            <a:off x="2839893" y="1114425"/>
            <a:ext cx="5388841" cy="91440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dirty="0"/>
              <a:t>Linux </a:t>
            </a:r>
            <a:r>
              <a:rPr lang="zh-CN" altLang="en-US" sz="4800" dirty="0"/>
              <a:t>内存地址映射</a:t>
            </a:r>
          </a:p>
        </p:txBody>
      </p:sp>
      <p:sp>
        <p:nvSpPr>
          <p:cNvPr id="25" name="标题 10"/>
          <p:cNvSpPr txBox="1">
            <a:spLocks/>
          </p:cNvSpPr>
          <p:nvPr/>
        </p:nvSpPr>
        <p:spPr>
          <a:xfrm>
            <a:off x="4383231" y="2094891"/>
            <a:ext cx="817707" cy="7630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000" dirty="0">
                <a:latin typeface="+mn-lt"/>
                <a:ea typeface="+mn-ea"/>
              </a:rPr>
              <a:t>01</a:t>
            </a:r>
            <a:endParaRPr lang="zh-CN" altLang="en-US" sz="4000" dirty="0">
              <a:latin typeface="+mn-lt"/>
              <a:ea typeface="+mn-ea"/>
            </a:endParaRPr>
          </a:p>
        </p:txBody>
      </p:sp>
      <p:sp>
        <p:nvSpPr>
          <p:cNvPr id="26" name="标题 10"/>
          <p:cNvSpPr txBox="1">
            <a:spLocks/>
          </p:cNvSpPr>
          <p:nvPr/>
        </p:nvSpPr>
        <p:spPr>
          <a:xfrm>
            <a:off x="5325630" y="2095921"/>
            <a:ext cx="3416588" cy="76303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dirty="0">
                <a:latin typeface="+mn-lt"/>
                <a:ea typeface="+mn-ea"/>
              </a:rPr>
              <a:t>Memory Addresses</a:t>
            </a:r>
            <a:endParaRPr lang="zh-CN" altLang="en-US" sz="3600" dirty="0">
              <a:latin typeface="+mn-lt"/>
              <a:ea typeface="+mn-ea"/>
            </a:endParaRPr>
          </a:p>
        </p:txBody>
      </p:sp>
      <p:sp>
        <p:nvSpPr>
          <p:cNvPr id="27" name="标题 10"/>
          <p:cNvSpPr txBox="1">
            <a:spLocks/>
          </p:cNvSpPr>
          <p:nvPr/>
        </p:nvSpPr>
        <p:spPr>
          <a:xfrm>
            <a:off x="4383231" y="2923990"/>
            <a:ext cx="817707" cy="7630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000" dirty="0">
                <a:latin typeface="+mn-lt"/>
                <a:ea typeface="+mn-ea"/>
              </a:rPr>
              <a:t>02</a:t>
            </a:r>
            <a:endParaRPr lang="zh-CN" altLang="en-US" sz="4000" dirty="0">
              <a:latin typeface="+mn-lt"/>
              <a:ea typeface="+mn-ea"/>
            </a:endParaRPr>
          </a:p>
        </p:txBody>
      </p:sp>
      <p:sp>
        <p:nvSpPr>
          <p:cNvPr id="28" name="标题 10"/>
          <p:cNvSpPr txBox="1">
            <a:spLocks/>
          </p:cNvSpPr>
          <p:nvPr/>
        </p:nvSpPr>
        <p:spPr>
          <a:xfrm>
            <a:off x="5325630" y="2925020"/>
            <a:ext cx="2903104" cy="7630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dirty="0">
                <a:latin typeface="+mn-lt"/>
                <a:ea typeface="+mn-ea"/>
              </a:rPr>
              <a:t>Segmentation</a:t>
            </a:r>
            <a:endParaRPr lang="zh-CN" altLang="en-US" sz="3600" dirty="0">
              <a:latin typeface="+mn-lt"/>
              <a:ea typeface="+mn-ea"/>
            </a:endParaRPr>
          </a:p>
        </p:txBody>
      </p:sp>
      <p:sp>
        <p:nvSpPr>
          <p:cNvPr id="29" name="标题 10"/>
          <p:cNvSpPr txBox="1">
            <a:spLocks/>
          </p:cNvSpPr>
          <p:nvPr/>
        </p:nvSpPr>
        <p:spPr>
          <a:xfrm>
            <a:off x="4383231" y="3753089"/>
            <a:ext cx="817707" cy="7630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000" dirty="0">
                <a:latin typeface="+mn-lt"/>
                <a:ea typeface="+mn-ea"/>
              </a:rPr>
              <a:t>03</a:t>
            </a:r>
            <a:endParaRPr lang="zh-CN" altLang="en-US" sz="4000" dirty="0">
              <a:latin typeface="+mn-lt"/>
              <a:ea typeface="+mn-ea"/>
            </a:endParaRPr>
          </a:p>
        </p:txBody>
      </p:sp>
      <p:sp>
        <p:nvSpPr>
          <p:cNvPr id="30" name="标题 10"/>
          <p:cNvSpPr txBox="1">
            <a:spLocks/>
          </p:cNvSpPr>
          <p:nvPr/>
        </p:nvSpPr>
        <p:spPr>
          <a:xfrm>
            <a:off x="5325630" y="3754119"/>
            <a:ext cx="2903104" cy="7630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dirty="0">
                <a:latin typeface="+mn-lt"/>
                <a:ea typeface="+mn-ea"/>
              </a:rPr>
              <a:t>Paging</a:t>
            </a:r>
            <a:endParaRPr lang="zh-CN" altLang="en-US" sz="3600" dirty="0">
              <a:latin typeface="+mn-lt"/>
              <a:ea typeface="+mn-ea"/>
            </a:endParaRPr>
          </a:p>
        </p:txBody>
      </p:sp>
      <p:sp>
        <p:nvSpPr>
          <p:cNvPr id="31" name="标题 10"/>
          <p:cNvSpPr txBox="1">
            <a:spLocks/>
          </p:cNvSpPr>
          <p:nvPr/>
        </p:nvSpPr>
        <p:spPr>
          <a:xfrm>
            <a:off x="4383231" y="4582188"/>
            <a:ext cx="817707" cy="7630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000" dirty="0">
                <a:latin typeface="+mn-lt"/>
                <a:ea typeface="+mn-ea"/>
              </a:rPr>
              <a:t>04</a:t>
            </a:r>
            <a:endParaRPr lang="zh-CN" altLang="en-US" sz="4000" dirty="0">
              <a:latin typeface="+mn-lt"/>
              <a:ea typeface="+mn-ea"/>
            </a:endParaRPr>
          </a:p>
        </p:txBody>
      </p:sp>
      <p:sp>
        <p:nvSpPr>
          <p:cNvPr id="32" name="标题 10"/>
          <p:cNvSpPr txBox="1">
            <a:spLocks/>
          </p:cNvSpPr>
          <p:nvPr/>
        </p:nvSpPr>
        <p:spPr>
          <a:xfrm>
            <a:off x="5325630" y="4583218"/>
            <a:ext cx="2903104" cy="7630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dirty="0">
                <a:latin typeface="+mn-lt"/>
                <a:ea typeface="+mn-ea"/>
              </a:rPr>
              <a:t>Example</a:t>
            </a:r>
            <a:endParaRPr lang="zh-CN" altLang="en-US" sz="3600" dirty="0">
              <a:latin typeface="+mn-lt"/>
              <a:ea typeface="+mn-ea"/>
            </a:endParaRPr>
          </a:p>
        </p:txBody>
      </p:sp>
    </p:spTree>
    <p:extLst>
      <p:ext uri="{BB962C8B-B14F-4D97-AF65-F5344CB8AC3E}">
        <p14:creationId xmlns:p14="http://schemas.microsoft.com/office/powerpoint/2010/main" val="4026607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3220"/>
          </a:xfrm>
          <a:prstGeom prst="rect">
            <a:avLst/>
          </a:prstGeom>
          <a:noFill/>
        </p:spPr>
        <p:txBody>
          <a:bodyPr wrap="square" rtlCol="0" anchor="ctr">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内存寻址</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36" name="文本框 35"/>
          <p:cNvSpPr txBox="1"/>
          <p:nvPr/>
        </p:nvSpPr>
        <p:spPr>
          <a:xfrm>
            <a:off x="1056406" y="1715766"/>
            <a:ext cx="2445919" cy="461665"/>
          </a:xfrm>
          <a:prstGeom prst="rect">
            <a:avLst/>
          </a:prstGeom>
          <a:noFill/>
        </p:spPr>
        <p:txBody>
          <a:bodyPr wrap="square" rtlCol="0" anchor="ctr">
            <a:spAutoFit/>
          </a:bodyPr>
          <a:lstStyle/>
          <a:p>
            <a:r>
              <a:rPr lang="en-US" altLang="zh-CN"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Logical address</a:t>
            </a:r>
          </a:p>
        </p:txBody>
      </p:sp>
      <p:sp>
        <p:nvSpPr>
          <p:cNvPr id="37" name="矩形 36"/>
          <p:cNvSpPr/>
          <p:nvPr/>
        </p:nvSpPr>
        <p:spPr>
          <a:xfrm>
            <a:off x="1056406" y="2888155"/>
            <a:ext cx="2342072" cy="461665"/>
          </a:xfrm>
          <a:prstGeom prst="rect">
            <a:avLst/>
          </a:prstGeom>
        </p:spPr>
        <p:txBody>
          <a:bodyPr wrap="square" anchor="ctr">
            <a:spAutoFit/>
          </a:bodyPr>
          <a:lstStyle/>
          <a:p>
            <a:r>
              <a:rPr lang="en-US" altLang="zh-CN"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Linear address</a:t>
            </a:r>
          </a:p>
        </p:txBody>
      </p:sp>
      <p:sp>
        <p:nvSpPr>
          <p:cNvPr id="41" name="矩形 40"/>
          <p:cNvSpPr/>
          <p:nvPr/>
        </p:nvSpPr>
        <p:spPr>
          <a:xfrm>
            <a:off x="1021080" y="4598545"/>
            <a:ext cx="2652623" cy="461665"/>
          </a:xfrm>
          <a:prstGeom prst="rect">
            <a:avLst/>
          </a:prstGeom>
        </p:spPr>
        <p:txBody>
          <a:bodyPr wrap="square" anchor="ctr">
            <a:spAutoFit/>
          </a:bodyPr>
          <a:lstStyle/>
          <a:p>
            <a:r>
              <a:rPr lang="en-US" altLang="zh-CN"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Physical address</a:t>
            </a:r>
            <a:endParaRPr lang="zh-HK" altLang="en-US" sz="2400" dirty="0">
              <a:latin typeface="张海山锐谐体2.0-授权联系：Samtype@QQ.com" panose="02000000000000000000" pitchFamily="2" charset="-122"/>
              <a:ea typeface="张海山锐谐体2.0-授权联系：Samtype@QQ.com" panose="02000000000000000000" pitchFamily="2" charset="-122"/>
            </a:endParaRPr>
          </a:p>
        </p:txBody>
      </p:sp>
      <p:sp>
        <p:nvSpPr>
          <p:cNvPr id="43" name="文本框 42"/>
          <p:cNvSpPr txBox="1"/>
          <p:nvPr/>
        </p:nvSpPr>
        <p:spPr>
          <a:xfrm>
            <a:off x="1485898" y="2267025"/>
            <a:ext cx="9930247" cy="369332"/>
          </a:xfrm>
          <a:prstGeom prst="rect">
            <a:avLst/>
          </a:prstGeom>
          <a:noFill/>
        </p:spPr>
        <p:txBody>
          <a:bodyPr wrap="square" rtlCol="0" anchor="ctr">
            <a:spAutoFit/>
          </a:bodyPr>
          <a:lstStyle/>
          <a:p>
            <a:r>
              <a:rPr lang="en-US" altLang="zh-CN" dirty="0">
                <a:ea typeface="张海山锐谐体2.0-授权联系：Samtype@QQ.com" panose="02000000000000000000" pitchFamily="2" charset="-122"/>
                <a:cs typeface="Courier New" panose="02070309020205020404" pitchFamily="49" charset="0"/>
              </a:rPr>
              <a:t>Included in the machine language instructions to specify the address of an operand or of an instruction.</a:t>
            </a:r>
          </a:p>
        </p:txBody>
      </p:sp>
      <p:sp>
        <p:nvSpPr>
          <p:cNvPr id="45" name="矩形 44"/>
          <p:cNvSpPr/>
          <p:nvPr/>
        </p:nvSpPr>
        <p:spPr>
          <a:xfrm>
            <a:off x="1485898" y="3453855"/>
            <a:ext cx="9708576" cy="923330"/>
          </a:xfrm>
          <a:prstGeom prst="rect">
            <a:avLst/>
          </a:prstGeom>
        </p:spPr>
        <p:txBody>
          <a:bodyPr wrap="square" anchor="ctr">
            <a:spAutoFit/>
          </a:bodyPr>
          <a:lstStyle/>
          <a:p>
            <a:r>
              <a:rPr lang="en-US" altLang="zh-CN" dirty="0">
                <a:ea typeface="张海山锐谐体2.0-授权联系：Samtype@QQ.com" panose="02000000000000000000" pitchFamily="2" charset="-122"/>
              </a:rPr>
              <a:t>A single 32-bit unsigned integer that can be used to address up to 4 GB that is, up to 4,294,967,296 memory cells. Linear addresses are usually represented in hexadecimal notation; their values range from 0x00000000 to 0xffffffff .</a:t>
            </a:r>
          </a:p>
        </p:txBody>
      </p:sp>
      <p:sp>
        <p:nvSpPr>
          <p:cNvPr id="46" name="矩形 45"/>
          <p:cNvSpPr/>
          <p:nvPr/>
        </p:nvSpPr>
        <p:spPr>
          <a:xfrm>
            <a:off x="1485898" y="5209124"/>
            <a:ext cx="9708576" cy="923330"/>
          </a:xfrm>
          <a:prstGeom prst="rect">
            <a:avLst/>
          </a:prstGeom>
        </p:spPr>
        <p:txBody>
          <a:bodyPr wrap="square" anchor="ctr">
            <a:spAutoFit/>
          </a:bodyPr>
          <a:lstStyle/>
          <a:p>
            <a:r>
              <a:rPr lang="en-US" altLang="zh-CN" dirty="0">
                <a:ea typeface="张海山锐谐体2.0-授权联系：Samtype@QQ.com" panose="02000000000000000000" pitchFamily="2" charset="-122"/>
              </a:rPr>
              <a:t>Used to address memory cells in memory chips. They correspond to the electrical signals sent along the address pins of the microprocessor to the memory bus. Physical addresses are represented as 32bit or 36-bit unsigned integers.</a:t>
            </a:r>
            <a:endParaRPr lang="zh-HK" altLang="en-US" dirty="0">
              <a:ea typeface="张海山锐谐体2.0-授权联系：Samtype@QQ.com" panose="02000000000000000000" pitchFamily="2" charset="-122"/>
            </a:endParaRPr>
          </a:p>
        </p:txBody>
      </p:sp>
      <p:sp>
        <p:nvSpPr>
          <p:cNvPr id="47" name="文本框 46"/>
          <p:cNvSpPr txBox="1"/>
          <p:nvPr/>
        </p:nvSpPr>
        <p:spPr>
          <a:xfrm>
            <a:off x="304305" y="1131516"/>
            <a:ext cx="3846273" cy="523220"/>
          </a:xfrm>
          <a:prstGeom prst="rect">
            <a:avLst/>
          </a:prstGeom>
          <a:noFill/>
        </p:spPr>
        <p:txBody>
          <a:bodyPr wrap="square" rtlCol="0" anchor="ctr">
            <a:spAutoFit/>
          </a:bodyPr>
          <a:lstStyle/>
          <a:p>
            <a:r>
              <a:rPr lang="en-US" altLang="zh-CN" sz="2800" dirty="0">
                <a:ea typeface="张海山锐谐体2.0-授权联系：Samtype@QQ.com" panose="02000000000000000000" pitchFamily="2" charset="-122"/>
              </a:rPr>
              <a:t>Three kinds of addresses:</a:t>
            </a:r>
          </a:p>
        </p:txBody>
      </p:sp>
    </p:spTree>
    <p:extLst>
      <p:ext uri="{BB962C8B-B14F-4D97-AF65-F5344CB8AC3E}">
        <p14:creationId xmlns:p14="http://schemas.microsoft.com/office/powerpoint/2010/main" val="3590157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3220"/>
          </a:xfrm>
          <a:prstGeom prst="rect">
            <a:avLst/>
          </a:prstGeom>
          <a:noFill/>
        </p:spPr>
        <p:txBody>
          <a:bodyPr wrap="square" rtlCol="0" anchor="ctr">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内存寻址</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47" name="文本框 46"/>
          <p:cNvSpPr txBox="1"/>
          <p:nvPr/>
        </p:nvSpPr>
        <p:spPr>
          <a:xfrm>
            <a:off x="5033141" y="198120"/>
            <a:ext cx="4596030" cy="523220"/>
          </a:xfrm>
          <a:prstGeom prst="rect">
            <a:avLst/>
          </a:prstGeom>
          <a:noFill/>
        </p:spPr>
        <p:txBody>
          <a:bodyPr wrap="square" rtlCol="0" anchor="ctr">
            <a:spAutoFit/>
          </a:bodyPr>
          <a:lstStyle/>
          <a:p>
            <a:r>
              <a:rPr lang="en-US" altLang="zh-CN" sz="2800" dirty="0">
                <a:ea typeface="张海山锐谐体2.0-授权联系：Samtype@QQ.com" panose="02000000000000000000" pitchFamily="2" charset="-122"/>
              </a:rPr>
              <a:t>Address Translation</a:t>
            </a:r>
          </a:p>
        </p:txBody>
      </p:sp>
      <p:pic>
        <p:nvPicPr>
          <p:cNvPr id="12" name="图片 11"/>
          <p:cNvPicPr>
            <a:picLocks noChangeAspect="1"/>
          </p:cNvPicPr>
          <p:nvPr/>
        </p:nvPicPr>
        <p:blipFill>
          <a:blip r:embed="rId2"/>
          <a:stretch>
            <a:fillRect/>
          </a:stretch>
        </p:blipFill>
        <p:spPr>
          <a:xfrm>
            <a:off x="2836106" y="925976"/>
            <a:ext cx="7319276" cy="1178650"/>
          </a:xfrm>
          <a:prstGeom prst="rect">
            <a:avLst/>
          </a:prstGeom>
        </p:spPr>
      </p:pic>
      <p:pic>
        <p:nvPicPr>
          <p:cNvPr id="13" name="图片 12"/>
          <p:cNvPicPr>
            <a:picLocks noChangeAspect="1"/>
          </p:cNvPicPr>
          <p:nvPr/>
        </p:nvPicPr>
        <p:blipFill>
          <a:blip r:embed="rId3"/>
          <a:stretch>
            <a:fillRect/>
          </a:stretch>
        </p:blipFill>
        <p:spPr>
          <a:xfrm>
            <a:off x="2836107" y="2104626"/>
            <a:ext cx="7319276" cy="4370196"/>
          </a:xfrm>
          <a:prstGeom prst="rect">
            <a:avLst/>
          </a:prstGeom>
        </p:spPr>
      </p:pic>
    </p:spTree>
    <p:extLst>
      <p:ext uri="{BB962C8B-B14F-4D97-AF65-F5344CB8AC3E}">
        <p14:creationId xmlns:p14="http://schemas.microsoft.com/office/powerpoint/2010/main" val="401448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3220"/>
          </a:xfrm>
          <a:prstGeom prst="rect">
            <a:avLst/>
          </a:prstGeom>
          <a:noFill/>
        </p:spPr>
        <p:txBody>
          <a:bodyPr wrap="square" rtlCol="0" anchor="ctr">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内存寻址</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47" name="文本框 46"/>
          <p:cNvSpPr txBox="1"/>
          <p:nvPr/>
        </p:nvSpPr>
        <p:spPr>
          <a:xfrm>
            <a:off x="3289045" y="198120"/>
            <a:ext cx="5458140" cy="523220"/>
          </a:xfrm>
          <a:prstGeom prst="rect">
            <a:avLst/>
          </a:prstGeom>
          <a:noFill/>
        </p:spPr>
        <p:txBody>
          <a:bodyPr wrap="square" rtlCol="0" anchor="ctr">
            <a:spAutoFit/>
          </a:bodyPr>
          <a:lstStyle/>
          <a:p>
            <a:r>
              <a:rPr lang="en-US" altLang="zh-CN" sz="2800" dirty="0">
                <a:ea typeface="张海山锐谐体2.0-授权联系：Samtype@QQ.com" panose="02000000000000000000" pitchFamily="2" charset="-122"/>
              </a:rPr>
              <a:t>Segmentation with Paging in IA-32</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89" y="1148952"/>
            <a:ext cx="6808886" cy="5527893"/>
          </a:xfrm>
          <a:prstGeom prst="rect">
            <a:avLst/>
          </a:prstGeom>
        </p:spPr>
      </p:pic>
      <p:sp>
        <p:nvSpPr>
          <p:cNvPr id="16" name="文本框 15"/>
          <p:cNvSpPr txBox="1"/>
          <p:nvPr/>
        </p:nvSpPr>
        <p:spPr>
          <a:xfrm>
            <a:off x="7141947" y="1352702"/>
            <a:ext cx="4786818" cy="1938992"/>
          </a:xfrm>
          <a:prstGeom prst="rect">
            <a:avLst/>
          </a:prstGeom>
          <a:noFill/>
        </p:spPr>
        <p:txBody>
          <a:bodyPr wrap="square" rtlCol="0" anchor="ctr">
            <a:spAutoFit/>
          </a:bodyPr>
          <a:lstStyle/>
          <a:p>
            <a:r>
              <a:rPr lang="en-US" altLang="zh-CN" sz="2000" dirty="0"/>
              <a:t>Each segment is represented by an 8-byte Segment Descriptor that describes the segment characteristics. Segment Descriptors are stored either in the Global Descriptor Table (GDT ) or in the Local Descriptor Table(LDT).</a:t>
            </a:r>
            <a:endParaRPr lang="en-US" altLang="zh-CN" sz="2400" dirty="0">
              <a:ea typeface="张海山锐谐体2.0-授权联系：Samtype@QQ.com" panose="02000000000000000000" pitchFamily="2" charset="-122"/>
            </a:endParaRPr>
          </a:p>
        </p:txBody>
      </p:sp>
      <p:sp>
        <p:nvSpPr>
          <p:cNvPr id="18" name="文本框 17"/>
          <p:cNvSpPr txBox="1"/>
          <p:nvPr/>
        </p:nvSpPr>
        <p:spPr>
          <a:xfrm>
            <a:off x="7141945" y="3594826"/>
            <a:ext cx="4786820" cy="1015663"/>
          </a:xfrm>
          <a:prstGeom prst="rect">
            <a:avLst/>
          </a:prstGeom>
          <a:noFill/>
        </p:spPr>
        <p:txBody>
          <a:bodyPr wrap="square" rtlCol="0" anchor="ctr">
            <a:spAutoFit/>
          </a:bodyPr>
          <a:lstStyle/>
          <a:p>
            <a:r>
              <a:rPr lang="en-US" altLang="zh-CN" sz="2000" dirty="0"/>
              <a:t>Page directory : An active process has a single page directory that is the size of one page</a:t>
            </a:r>
          </a:p>
        </p:txBody>
      </p:sp>
      <p:sp>
        <p:nvSpPr>
          <p:cNvPr id="19" name="文本框 18"/>
          <p:cNvSpPr txBox="1"/>
          <p:nvPr/>
        </p:nvSpPr>
        <p:spPr>
          <a:xfrm>
            <a:off x="7141947" y="4913622"/>
            <a:ext cx="4786818" cy="1015663"/>
          </a:xfrm>
          <a:prstGeom prst="rect">
            <a:avLst/>
          </a:prstGeom>
          <a:noFill/>
        </p:spPr>
        <p:txBody>
          <a:bodyPr wrap="square" rtlCol="0" anchor="ctr">
            <a:spAutoFit/>
          </a:bodyPr>
          <a:lstStyle/>
          <a:p>
            <a:r>
              <a:rPr lang="en-US" altLang="zh-CN" sz="2000" dirty="0"/>
              <a:t>Page table : The page table may also span multiple pages. Each page table entry refers to one virtual page of the process.  </a:t>
            </a:r>
          </a:p>
        </p:txBody>
      </p:sp>
    </p:spTree>
    <p:extLst>
      <p:ext uri="{BB962C8B-B14F-4D97-AF65-F5344CB8AC3E}">
        <p14:creationId xmlns:p14="http://schemas.microsoft.com/office/powerpoint/2010/main" val="2245461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段式映射</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6" name="图片 5"/>
          <p:cNvPicPr>
            <a:picLocks noChangeAspect="1"/>
          </p:cNvPicPr>
          <p:nvPr/>
        </p:nvPicPr>
        <p:blipFill>
          <a:blip r:embed="rId2"/>
          <a:stretch>
            <a:fillRect/>
          </a:stretch>
        </p:blipFill>
        <p:spPr>
          <a:xfrm>
            <a:off x="6243397" y="817870"/>
            <a:ext cx="5276960" cy="2952948"/>
          </a:xfrm>
          <a:prstGeom prst="rect">
            <a:avLst/>
          </a:prstGeom>
        </p:spPr>
      </p:pic>
      <p:sp>
        <p:nvSpPr>
          <p:cNvPr id="7" name="文本框 6"/>
          <p:cNvSpPr txBox="1"/>
          <p:nvPr/>
        </p:nvSpPr>
        <p:spPr>
          <a:xfrm>
            <a:off x="4562087" y="294650"/>
            <a:ext cx="4596030" cy="523220"/>
          </a:xfrm>
          <a:prstGeom prst="rect">
            <a:avLst/>
          </a:prstGeom>
          <a:noFill/>
        </p:spPr>
        <p:txBody>
          <a:bodyPr wrap="square" rtlCol="0" anchor="ctr">
            <a:spAutoFit/>
          </a:bodyPr>
          <a:lstStyle/>
          <a:p>
            <a:r>
              <a:rPr lang="en-US" altLang="zh-CN" sz="2800" dirty="0"/>
              <a:t>Segmentation </a:t>
            </a:r>
            <a:r>
              <a:rPr lang="en-US" altLang="zh-CN" sz="2800" dirty="0">
                <a:ea typeface="张海山锐谐体2.0-授权联系：Samtype@QQ.com" panose="02000000000000000000" pitchFamily="2" charset="-122"/>
              </a:rPr>
              <a:t>Translation</a:t>
            </a:r>
            <a:r>
              <a:rPr lang="en-US" altLang="zh-CN" sz="2800" dirty="0"/>
              <a:t> </a:t>
            </a:r>
            <a:endParaRPr lang="zh-CN" altLang="en-US" sz="2800" dirty="0"/>
          </a:p>
        </p:txBody>
      </p:sp>
      <p:sp>
        <p:nvSpPr>
          <p:cNvPr id="8" name="文本框 7"/>
          <p:cNvSpPr txBox="1"/>
          <p:nvPr/>
        </p:nvSpPr>
        <p:spPr>
          <a:xfrm>
            <a:off x="298566" y="1509775"/>
            <a:ext cx="5076998" cy="369332"/>
          </a:xfrm>
          <a:prstGeom prst="rect">
            <a:avLst/>
          </a:prstGeom>
          <a:noFill/>
        </p:spPr>
        <p:txBody>
          <a:bodyPr wrap="square" rtlCol="0" anchor="ctr">
            <a:spAutoFit/>
          </a:bodyPr>
          <a:lstStyle/>
          <a:p>
            <a:r>
              <a:rPr lang="en-US" altLang="zh-CN" dirty="0">
                <a:latin typeface="+mn-ea"/>
              </a:rPr>
              <a:t>1.</a:t>
            </a:r>
            <a:r>
              <a:rPr lang="zh-CN" altLang="en-US" dirty="0">
                <a:latin typeface="+mn-ea"/>
              </a:rPr>
              <a:t>逻辑指令找到</a:t>
            </a:r>
            <a:r>
              <a:rPr lang="en-US" altLang="zh-CN" dirty="0"/>
              <a:t>Segment Selector</a:t>
            </a:r>
            <a:r>
              <a:rPr lang="zh-CN" altLang="en-US" dirty="0">
                <a:latin typeface="+mn-ea"/>
              </a:rPr>
              <a:t>；</a:t>
            </a:r>
            <a:r>
              <a:rPr lang="en-US" altLang="zh-CN" dirty="0">
                <a:latin typeface="+mn-ea"/>
              </a:rPr>
              <a:t> </a:t>
            </a:r>
            <a:endParaRPr lang="zh-CN" altLang="en-US" dirty="0">
              <a:latin typeface="+mn-ea"/>
            </a:endParaRPr>
          </a:p>
        </p:txBody>
      </p:sp>
      <p:sp>
        <p:nvSpPr>
          <p:cNvPr id="9" name="文本框 8"/>
          <p:cNvSpPr txBox="1"/>
          <p:nvPr/>
        </p:nvSpPr>
        <p:spPr>
          <a:xfrm>
            <a:off x="298566" y="2136103"/>
            <a:ext cx="4596030" cy="646331"/>
          </a:xfrm>
          <a:prstGeom prst="rect">
            <a:avLst/>
          </a:prstGeom>
          <a:noFill/>
        </p:spPr>
        <p:txBody>
          <a:bodyPr wrap="square" rtlCol="0" anchor="ctr">
            <a:spAutoFit/>
          </a:bodyPr>
          <a:lstStyle/>
          <a:p>
            <a:r>
              <a:rPr lang="en-US" altLang="zh-CN" dirty="0">
                <a:latin typeface="+mn-ea"/>
              </a:rPr>
              <a:t>2.</a:t>
            </a:r>
            <a:r>
              <a:rPr lang="en-US" altLang="zh-CN" dirty="0"/>
              <a:t> Segment Selector </a:t>
            </a:r>
            <a:r>
              <a:rPr lang="zh-CN" altLang="en-US" dirty="0"/>
              <a:t>在 </a:t>
            </a:r>
            <a:r>
              <a:rPr lang="en-US" altLang="zh-CN" dirty="0"/>
              <a:t>GDT/LDT</a:t>
            </a:r>
            <a:r>
              <a:rPr lang="zh-CN" altLang="en-US" dirty="0"/>
              <a:t> 中找到</a:t>
            </a:r>
            <a:r>
              <a:rPr lang="en-US" altLang="zh-CN" dirty="0"/>
              <a:t>Segment Descriptors;</a:t>
            </a:r>
            <a:endParaRPr lang="zh-CN" altLang="en-US" dirty="0">
              <a:latin typeface="+mn-ea"/>
            </a:endParaRPr>
          </a:p>
        </p:txBody>
      </p:sp>
      <p:sp>
        <p:nvSpPr>
          <p:cNvPr id="13" name="文本框 12"/>
          <p:cNvSpPr txBox="1"/>
          <p:nvPr/>
        </p:nvSpPr>
        <p:spPr>
          <a:xfrm>
            <a:off x="298566" y="2989399"/>
            <a:ext cx="4596030" cy="646331"/>
          </a:xfrm>
          <a:prstGeom prst="rect">
            <a:avLst/>
          </a:prstGeom>
          <a:noFill/>
        </p:spPr>
        <p:txBody>
          <a:bodyPr wrap="square" rtlCol="0" anchor="ctr">
            <a:spAutoFit/>
          </a:bodyPr>
          <a:lstStyle/>
          <a:p>
            <a:r>
              <a:rPr lang="en-US" altLang="zh-CN" dirty="0">
                <a:latin typeface="+mn-ea"/>
              </a:rPr>
              <a:t>3.</a:t>
            </a:r>
            <a:r>
              <a:rPr lang="en-US" altLang="zh-CN" dirty="0"/>
              <a:t>Segment Descriptors </a:t>
            </a:r>
            <a:r>
              <a:rPr lang="zh-CN" altLang="en-US" dirty="0"/>
              <a:t>找到 </a:t>
            </a:r>
            <a:r>
              <a:rPr lang="en-US" altLang="zh-CN" dirty="0"/>
              <a:t>Base Address </a:t>
            </a:r>
            <a:r>
              <a:rPr lang="zh-CN" altLang="en-US" dirty="0"/>
              <a:t>和 </a:t>
            </a:r>
            <a:r>
              <a:rPr lang="en-US" altLang="zh-CN" dirty="0"/>
              <a:t>length limit;</a:t>
            </a:r>
            <a:endParaRPr lang="zh-CN" altLang="en-US" dirty="0">
              <a:latin typeface="+mn-ea"/>
            </a:endParaRPr>
          </a:p>
        </p:txBody>
      </p:sp>
      <p:sp>
        <p:nvSpPr>
          <p:cNvPr id="15" name="文本框 14"/>
          <p:cNvSpPr txBox="1"/>
          <p:nvPr/>
        </p:nvSpPr>
        <p:spPr>
          <a:xfrm>
            <a:off x="298566" y="3827307"/>
            <a:ext cx="4596030" cy="369332"/>
          </a:xfrm>
          <a:prstGeom prst="rect">
            <a:avLst/>
          </a:prstGeom>
          <a:noFill/>
        </p:spPr>
        <p:txBody>
          <a:bodyPr wrap="square" rtlCol="0" anchor="ctr">
            <a:spAutoFit/>
          </a:bodyPr>
          <a:lstStyle/>
          <a:p>
            <a:r>
              <a:rPr lang="en-US" altLang="zh-CN" dirty="0">
                <a:latin typeface="+mn-ea"/>
              </a:rPr>
              <a:t>4.</a:t>
            </a:r>
            <a:r>
              <a:rPr lang="en-US" altLang="zh-CN" dirty="0"/>
              <a:t> Base Address </a:t>
            </a:r>
            <a:r>
              <a:rPr lang="zh-CN" altLang="en-US" dirty="0"/>
              <a:t>和 </a:t>
            </a:r>
            <a:r>
              <a:rPr lang="en-US" altLang="zh-CN" dirty="0"/>
              <a:t>Offset </a:t>
            </a:r>
            <a:r>
              <a:rPr lang="zh-CN" altLang="en-US" dirty="0"/>
              <a:t>找到线性地址</a:t>
            </a:r>
            <a:r>
              <a:rPr lang="en-US" altLang="zh-CN" dirty="0"/>
              <a:t>;</a:t>
            </a:r>
            <a:endParaRPr lang="zh-CN" altLang="en-US" dirty="0">
              <a:latin typeface="+mn-ea"/>
            </a:endParaRPr>
          </a:p>
        </p:txBody>
      </p:sp>
      <p:sp>
        <p:nvSpPr>
          <p:cNvPr id="16" name="文本框 15"/>
          <p:cNvSpPr txBox="1"/>
          <p:nvPr/>
        </p:nvSpPr>
        <p:spPr>
          <a:xfrm>
            <a:off x="298566" y="4556257"/>
            <a:ext cx="4596030" cy="677108"/>
          </a:xfrm>
          <a:prstGeom prst="rect">
            <a:avLst/>
          </a:prstGeom>
          <a:noFill/>
        </p:spPr>
        <p:txBody>
          <a:bodyPr wrap="square" rtlCol="0" anchor="ctr">
            <a:spAutoFit/>
          </a:bodyPr>
          <a:lstStyle/>
          <a:p>
            <a:r>
              <a:rPr lang="en-US" altLang="zh-CN" sz="2000" dirty="0"/>
              <a:t> </a:t>
            </a:r>
            <a:r>
              <a:rPr lang="zh-CN" altLang="en-US" dirty="0"/>
              <a:t>* </a:t>
            </a:r>
            <a:r>
              <a:rPr lang="en-US" altLang="zh-CN" dirty="0"/>
              <a:t>Segment Selector was stored in segment register -- CS, DS, ES, SS, IP, SP;</a:t>
            </a:r>
            <a:endParaRPr lang="zh-CN" altLang="en-US" sz="2000" dirty="0">
              <a:latin typeface="+mn-ea"/>
            </a:endParaRPr>
          </a:p>
        </p:txBody>
      </p:sp>
      <p:sp>
        <p:nvSpPr>
          <p:cNvPr id="17" name="文本框 16"/>
          <p:cNvSpPr txBox="1"/>
          <p:nvPr/>
        </p:nvSpPr>
        <p:spPr>
          <a:xfrm>
            <a:off x="298566" y="5425588"/>
            <a:ext cx="4596030" cy="677108"/>
          </a:xfrm>
          <a:prstGeom prst="rect">
            <a:avLst/>
          </a:prstGeom>
          <a:noFill/>
        </p:spPr>
        <p:txBody>
          <a:bodyPr wrap="square" rtlCol="0" anchor="ctr">
            <a:spAutoFit/>
          </a:bodyPr>
          <a:lstStyle/>
          <a:p>
            <a:r>
              <a:rPr lang="en-US" altLang="zh-CN" sz="2000" dirty="0"/>
              <a:t> </a:t>
            </a:r>
            <a:r>
              <a:rPr lang="zh-CN" altLang="en-US" dirty="0"/>
              <a:t>*</a:t>
            </a:r>
            <a:r>
              <a:rPr lang="en-US" altLang="zh-CN" dirty="0"/>
              <a:t> GDT/LDT can be found by base address that is stored in GDTR/LDTR</a:t>
            </a:r>
            <a:endParaRPr lang="zh-CN" altLang="en-US" sz="2000" dirty="0">
              <a:latin typeface="+mn-ea"/>
            </a:endParaRPr>
          </a:p>
        </p:txBody>
      </p:sp>
      <p:pic>
        <p:nvPicPr>
          <p:cNvPr id="18" name="图片 17"/>
          <p:cNvPicPr>
            <a:picLocks noChangeAspect="1"/>
          </p:cNvPicPr>
          <p:nvPr/>
        </p:nvPicPr>
        <p:blipFill>
          <a:blip r:embed="rId3"/>
          <a:stretch>
            <a:fillRect/>
          </a:stretch>
        </p:blipFill>
        <p:spPr>
          <a:xfrm>
            <a:off x="6243396" y="3776820"/>
            <a:ext cx="5276961" cy="2776846"/>
          </a:xfrm>
          <a:prstGeom prst="rect">
            <a:avLst/>
          </a:prstGeom>
        </p:spPr>
      </p:pic>
    </p:spTree>
    <p:extLst>
      <p:ext uri="{BB962C8B-B14F-4D97-AF65-F5344CB8AC3E}">
        <p14:creationId xmlns:p14="http://schemas.microsoft.com/office/powerpoint/2010/main" val="22129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段式映射</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4894596" y="294650"/>
            <a:ext cx="4596030" cy="523220"/>
          </a:xfrm>
          <a:prstGeom prst="rect">
            <a:avLst/>
          </a:prstGeom>
          <a:noFill/>
        </p:spPr>
        <p:txBody>
          <a:bodyPr wrap="square" rtlCol="0" anchor="ctr">
            <a:spAutoFit/>
          </a:bodyPr>
          <a:lstStyle/>
          <a:p>
            <a:r>
              <a:rPr lang="en-US" altLang="zh-CN" sz="2800" dirty="0"/>
              <a:t>Segmentation </a:t>
            </a:r>
            <a:r>
              <a:rPr lang="en-US" altLang="zh-CN" sz="2800" dirty="0">
                <a:ea typeface="张海山锐谐体2.0-授权联系：Samtype@QQ.com" panose="02000000000000000000" pitchFamily="2" charset="-122"/>
              </a:rPr>
              <a:t>Translation</a:t>
            </a:r>
            <a:r>
              <a:rPr lang="en-US" altLang="zh-CN" sz="2800" dirty="0"/>
              <a:t> </a:t>
            </a:r>
            <a:endParaRPr lang="zh-CN" altLang="en-US" sz="2800" dirty="0"/>
          </a:p>
        </p:txBody>
      </p:sp>
      <p:sp>
        <p:nvSpPr>
          <p:cNvPr id="19" name="文本框 18"/>
          <p:cNvSpPr txBox="1"/>
          <p:nvPr/>
        </p:nvSpPr>
        <p:spPr>
          <a:xfrm>
            <a:off x="5777344" y="2048516"/>
            <a:ext cx="6192982" cy="646331"/>
          </a:xfrm>
          <a:prstGeom prst="rect">
            <a:avLst/>
          </a:prstGeom>
          <a:noFill/>
        </p:spPr>
        <p:txBody>
          <a:bodyPr wrap="square" rtlCol="0" anchor="ctr">
            <a:spAutoFit/>
          </a:bodyPr>
          <a:lstStyle/>
          <a:p>
            <a:r>
              <a:rPr lang="en-US" altLang="zh-CN" dirty="0"/>
              <a:t>Virtual address is divided into two parts  1)User space virtual addresses;  2)Kernel space virtual addresses.</a:t>
            </a:r>
          </a:p>
        </p:txBody>
      </p:sp>
      <p:sp>
        <p:nvSpPr>
          <p:cNvPr id="20" name="文本框 19"/>
          <p:cNvSpPr txBox="1"/>
          <p:nvPr/>
        </p:nvSpPr>
        <p:spPr>
          <a:xfrm>
            <a:off x="5777344" y="1118664"/>
            <a:ext cx="6192983" cy="646331"/>
          </a:xfrm>
          <a:prstGeom prst="rect">
            <a:avLst/>
          </a:prstGeom>
          <a:noFill/>
        </p:spPr>
        <p:txBody>
          <a:bodyPr wrap="square" rtlCol="0" anchor="ctr">
            <a:spAutoFit/>
          </a:bodyPr>
          <a:lstStyle/>
          <a:p>
            <a:r>
              <a:rPr lang="en-US" altLang="zh-CN" dirty="0"/>
              <a:t>For a 32 bit system there can be 2^32=4GB virtual addresses possible.</a:t>
            </a:r>
          </a:p>
        </p:txBody>
      </p:sp>
      <p:pic>
        <p:nvPicPr>
          <p:cNvPr id="11" name="图片 10"/>
          <p:cNvPicPr>
            <a:picLocks noChangeAspect="1"/>
          </p:cNvPicPr>
          <p:nvPr/>
        </p:nvPicPr>
        <p:blipFill>
          <a:blip r:embed="rId2"/>
          <a:stretch>
            <a:fillRect/>
          </a:stretch>
        </p:blipFill>
        <p:spPr>
          <a:xfrm>
            <a:off x="94383" y="975360"/>
            <a:ext cx="5572125" cy="5610225"/>
          </a:xfrm>
          <a:prstGeom prst="rect">
            <a:avLst/>
          </a:prstGeom>
        </p:spPr>
      </p:pic>
      <p:sp>
        <p:nvSpPr>
          <p:cNvPr id="22" name="文本框 21"/>
          <p:cNvSpPr txBox="1"/>
          <p:nvPr/>
        </p:nvSpPr>
        <p:spPr>
          <a:xfrm>
            <a:off x="5777344" y="3122609"/>
            <a:ext cx="6192982" cy="923330"/>
          </a:xfrm>
          <a:prstGeom prst="rect">
            <a:avLst/>
          </a:prstGeom>
          <a:noFill/>
        </p:spPr>
        <p:txBody>
          <a:bodyPr wrap="square" rtlCol="0" anchor="ctr">
            <a:spAutoFit/>
          </a:bodyPr>
          <a:lstStyle/>
          <a:p>
            <a:r>
              <a:rPr lang="en-US" altLang="zh-CN" dirty="0"/>
              <a:t>The user space can be given upper 3 GB (0xc0000000 .. 0xffffffff ) and kernel space the lower 1 GB ( 0x0...0xbfffffff ) also but the diagram shows the general way of doing it.</a:t>
            </a:r>
          </a:p>
        </p:txBody>
      </p:sp>
      <p:sp>
        <p:nvSpPr>
          <p:cNvPr id="23" name="文本框 22"/>
          <p:cNvSpPr txBox="1"/>
          <p:nvPr/>
        </p:nvSpPr>
        <p:spPr>
          <a:xfrm>
            <a:off x="5777344" y="4407239"/>
            <a:ext cx="6192982" cy="923330"/>
          </a:xfrm>
          <a:prstGeom prst="rect">
            <a:avLst/>
          </a:prstGeom>
          <a:noFill/>
        </p:spPr>
        <p:txBody>
          <a:bodyPr wrap="square" rtlCol="0" anchor="ctr">
            <a:spAutoFit/>
          </a:bodyPr>
          <a:lstStyle/>
          <a:p>
            <a:r>
              <a:rPr lang="en-US" altLang="zh-CN" dirty="0"/>
              <a:t>Process virtual address space divided into pages.The pages are divided between 4 segments-User Code, User Data, Kernel Code, Kernel Data.</a:t>
            </a:r>
          </a:p>
        </p:txBody>
      </p:sp>
      <p:sp>
        <p:nvSpPr>
          <p:cNvPr id="24" name="文本框 23"/>
          <p:cNvSpPr txBox="1"/>
          <p:nvPr/>
        </p:nvSpPr>
        <p:spPr>
          <a:xfrm>
            <a:off x="5777345" y="5558234"/>
            <a:ext cx="6192982" cy="646331"/>
          </a:xfrm>
          <a:prstGeom prst="rect">
            <a:avLst/>
          </a:prstGeom>
          <a:noFill/>
        </p:spPr>
        <p:txBody>
          <a:bodyPr wrap="square" rtlCol="0" anchor="ctr">
            <a:spAutoFit/>
          </a:bodyPr>
          <a:lstStyle/>
          <a:p>
            <a:r>
              <a:rPr lang="en-US" altLang="zh-CN" dirty="0"/>
              <a:t>In User mode, access only User Code and User Data.But in Kernel mode, access also needed for User Data</a:t>
            </a:r>
          </a:p>
        </p:txBody>
      </p:sp>
    </p:spTree>
    <p:extLst>
      <p:ext uri="{BB962C8B-B14F-4D97-AF65-F5344CB8AC3E}">
        <p14:creationId xmlns:p14="http://schemas.microsoft.com/office/powerpoint/2010/main" val="3089433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段式映射</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4325252" y="294650"/>
            <a:ext cx="5595125" cy="523220"/>
          </a:xfrm>
          <a:prstGeom prst="rect">
            <a:avLst/>
          </a:prstGeom>
          <a:noFill/>
        </p:spPr>
        <p:txBody>
          <a:bodyPr wrap="square" rtlCol="0" anchor="ctr">
            <a:spAutoFit/>
          </a:bodyPr>
          <a:lstStyle/>
          <a:p>
            <a:r>
              <a:rPr lang="en-US" altLang="zh-CN" sz="2800" dirty="0"/>
              <a:t>A Segmentation </a:t>
            </a:r>
            <a:r>
              <a:rPr lang="en-US" altLang="zh-CN" sz="2800" dirty="0">
                <a:ea typeface="张海山锐谐体2.0-授权联系：Samtype@QQ.com" panose="02000000000000000000" pitchFamily="2" charset="-122"/>
              </a:rPr>
              <a:t>Translation Example</a:t>
            </a:r>
            <a:r>
              <a:rPr lang="en-US" altLang="zh-CN" sz="2800" dirty="0"/>
              <a:t> </a:t>
            </a:r>
            <a:endParaRPr lang="zh-CN" altLang="en-US" sz="28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526" y="914400"/>
            <a:ext cx="7068269" cy="5357748"/>
          </a:xfrm>
          <a:prstGeom prst="rect">
            <a:avLst/>
          </a:prstGeom>
        </p:spPr>
      </p:pic>
    </p:spTree>
    <p:extLst>
      <p:ext uri="{BB962C8B-B14F-4D97-AF65-F5344CB8AC3E}">
        <p14:creationId xmlns:p14="http://schemas.microsoft.com/office/powerpoint/2010/main" val="510834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页式映射</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5" name="文本框 4"/>
          <p:cNvSpPr txBox="1"/>
          <p:nvPr/>
        </p:nvSpPr>
        <p:spPr>
          <a:xfrm>
            <a:off x="4894596" y="294650"/>
            <a:ext cx="4596030" cy="523220"/>
          </a:xfrm>
          <a:prstGeom prst="rect">
            <a:avLst/>
          </a:prstGeom>
          <a:noFill/>
        </p:spPr>
        <p:txBody>
          <a:bodyPr wrap="square" rtlCol="0" anchor="ctr">
            <a:spAutoFit/>
          </a:bodyPr>
          <a:lstStyle/>
          <a:p>
            <a:r>
              <a:rPr lang="en-US" altLang="zh-CN" sz="2800" dirty="0"/>
              <a:t>Paging </a:t>
            </a:r>
            <a:r>
              <a:rPr lang="en-US" altLang="zh-CN" sz="2800" dirty="0">
                <a:ea typeface="张海山锐谐体2.0-授权联系：Samtype@QQ.com" panose="02000000000000000000" pitchFamily="2" charset="-122"/>
              </a:rPr>
              <a:t>Translation</a:t>
            </a:r>
            <a:r>
              <a:rPr lang="en-US" altLang="zh-CN" sz="2800" dirty="0"/>
              <a:t> </a:t>
            </a:r>
            <a:endParaRPr lang="zh-CN" altLang="en-US" sz="2800" dirty="0"/>
          </a:p>
        </p:txBody>
      </p:sp>
      <p:pic>
        <p:nvPicPr>
          <p:cNvPr id="6" name="图片 5"/>
          <p:cNvPicPr>
            <a:picLocks noChangeAspect="1"/>
          </p:cNvPicPr>
          <p:nvPr/>
        </p:nvPicPr>
        <p:blipFill>
          <a:blip r:embed="rId2"/>
          <a:stretch>
            <a:fillRect/>
          </a:stretch>
        </p:blipFill>
        <p:spPr>
          <a:xfrm>
            <a:off x="6636328" y="930059"/>
            <a:ext cx="4833864" cy="3009317"/>
          </a:xfrm>
          <a:prstGeom prst="rect">
            <a:avLst/>
          </a:prstGeom>
        </p:spPr>
      </p:pic>
      <p:sp>
        <p:nvSpPr>
          <p:cNvPr id="10" name="文本框 9"/>
          <p:cNvSpPr txBox="1"/>
          <p:nvPr/>
        </p:nvSpPr>
        <p:spPr>
          <a:xfrm>
            <a:off x="298566" y="1676029"/>
            <a:ext cx="5790000" cy="369332"/>
          </a:xfrm>
          <a:prstGeom prst="rect">
            <a:avLst/>
          </a:prstGeom>
          <a:noFill/>
        </p:spPr>
        <p:txBody>
          <a:bodyPr wrap="square" rtlCol="0" anchor="ctr">
            <a:spAutoFit/>
          </a:bodyPr>
          <a:lstStyle/>
          <a:p>
            <a:r>
              <a:rPr lang="en-US" altLang="zh-CN" dirty="0">
                <a:latin typeface="+mn-ea"/>
              </a:rPr>
              <a:t>1.</a:t>
            </a:r>
            <a:r>
              <a:rPr lang="zh-CN" altLang="en-US" dirty="0">
                <a:latin typeface="+mn-ea"/>
              </a:rPr>
              <a:t>从</a:t>
            </a:r>
            <a:r>
              <a:rPr lang="en-US" altLang="zh-CN" dirty="0"/>
              <a:t>CR3</a:t>
            </a:r>
            <a:r>
              <a:rPr lang="zh-CN" altLang="en-US" dirty="0">
                <a:latin typeface="+mn-ea"/>
              </a:rPr>
              <a:t>寄存器中获取页面目录</a:t>
            </a:r>
            <a:r>
              <a:rPr lang="en-US" altLang="zh-CN" dirty="0"/>
              <a:t>(Page Directory)</a:t>
            </a:r>
            <a:r>
              <a:rPr lang="zh-CN" altLang="en-US" dirty="0">
                <a:latin typeface="+mn-ea"/>
              </a:rPr>
              <a:t>的基地址；</a:t>
            </a:r>
            <a:r>
              <a:rPr lang="en-US" altLang="zh-CN" dirty="0">
                <a:latin typeface="+mn-ea"/>
              </a:rPr>
              <a:t> </a:t>
            </a:r>
            <a:endParaRPr lang="zh-CN" altLang="en-US" dirty="0">
              <a:latin typeface="+mn-ea"/>
            </a:endParaRPr>
          </a:p>
        </p:txBody>
      </p:sp>
      <p:sp>
        <p:nvSpPr>
          <p:cNvPr id="11" name="文本框 10"/>
          <p:cNvSpPr txBox="1"/>
          <p:nvPr/>
        </p:nvSpPr>
        <p:spPr>
          <a:xfrm>
            <a:off x="298566" y="2465495"/>
            <a:ext cx="5790000" cy="646331"/>
          </a:xfrm>
          <a:prstGeom prst="rect">
            <a:avLst/>
          </a:prstGeom>
          <a:noFill/>
        </p:spPr>
        <p:txBody>
          <a:bodyPr wrap="square" rtlCol="0" anchor="ctr">
            <a:spAutoFit/>
          </a:bodyPr>
          <a:lstStyle/>
          <a:p>
            <a:r>
              <a:rPr lang="en-US" altLang="zh-CN" dirty="0">
                <a:latin typeface="+mn-ea"/>
              </a:rPr>
              <a:t>2.</a:t>
            </a:r>
            <a:r>
              <a:rPr lang="zh-CN" altLang="en-US" dirty="0">
                <a:latin typeface="+mn-ea"/>
              </a:rPr>
              <a:t> 以线性地址的</a:t>
            </a:r>
            <a:r>
              <a:rPr lang="en-US" altLang="zh-CN" dirty="0"/>
              <a:t>dir</a:t>
            </a:r>
            <a:r>
              <a:rPr lang="zh-CN" altLang="en-US" dirty="0">
                <a:latin typeface="+mn-ea"/>
              </a:rPr>
              <a:t>位段为下标，在</a:t>
            </a:r>
            <a:r>
              <a:rPr lang="en-US" altLang="zh-CN" dirty="0"/>
              <a:t>PD</a:t>
            </a:r>
            <a:r>
              <a:rPr lang="zh-CN" altLang="en-US" dirty="0">
                <a:latin typeface="+mn-ea"/>
              </a:rPr>
              <a:t>表中获取页面表</a:t>
            </a:r>
            <a:r>
              <a:rPr lang="en-US" altLang="zh-CN" dirty="0"/>
              <a:t>(Page Table)</a:t>
            </a:r>
            <a:r>
              <a:rPr lang="zh-CN" altLang="en-US" dirty="0">
                <a:latin typeface="+mn-ea"/>
              </a:rPr>
              <a:t>的基地址；</a:t>
            </a:r>
            <a:r>
              <a:rPr lang="en-US" altLang="zh-CN" dirty="0">
                <a:latin typeface="+mn-ea"/>
              </a:rPr>
              <a:t> </a:t>
            </a:r>
            <a:endParaRPr lang="zh-CN" altLang="en-US" dirty="0">
              <a:latin typeface="+mn-ea"/>
            </a:endParaRPr>
          </a:p>
        </p:txBody>
      </p:sp>
      <p:sp>
        <p:nvSpPr>
          <p:cNvPr id="12" name="文本框 11"/>
          <p:cNvSpPr txBox="1"/>
          <p:nvPr/>
        </p:nvSpPr>
        <p:spPr>
          <a:xfrm>
            <a:off x="298566" y="3513288"/>
            <a:ext cx="5790000" cy="646331"/>
          </a:xfrm>
          <a:prstGeom prst="rect">
            <a:avLst/>
          </a:prstGeom>
          <a:noFill/>
        </p:spPr>
        <p:txBody>
          <a:bodyPr wrap="square" rtlCol="0" anchor="ctr">
            <a:spAutoFit/>
          </a:bodyPr>
          <a:lstStyle/>
          <a:p>
            <a:r>
              <a:rPr lang="en-US" altLang="zh-CN" dirty="0">
                <a:latin typeface="+mn-ea"/>
              </a:rPr>
              <a:t>3.</a:t>
            </a:r>
            <a:r>
              <a:rPr lang="zh-CN" altLang="en-US" dirty="0">
                <a:latin typeface="+mn-ea"/>
              </a:rPr>
              <a:t>以线性地址中的</a:t>
            </a:r>
            <a:r>
              <a:rPr lang="en-US" altLang="zh-CN" dirty="0"/>
              <a:t>page</a:t>
            </a:r>
            <a:r>
              <a:rPr lang="zh-CN" altLang="en-US" dirty="0">
                <a:latin typeface="+mn-ea"/>
              </a:rPr>
              <a:t>位段为下标，在</a:t>
            </a:r>
            <a:r>
              <a:rPr lang="en-US" altLang="zh-CN" dirty="0"/>
              <a:t>PT</a:t>
            </a:r>
            <a:r>
              <a:rPr lang="zh-CN" altLang="en-US" dirty="0">
                <a:latin typeface="+mn-ea"/>
              </a:rPr>
              <a:t>中获得页面描述项；</a:t>
            </a:r>
            <a:r>
              <a:rPr lang="en-US" altLang="zh-CN" dirty="0">
                <a:latin typeface="+mn-ea"/>
              </a:rPr>
              <a:t> </a:t>
            </a:r>
            <a:endParaRPr lang="zh-CN" altLang="en-US" dirty="0">
              <a:latin typeface="+mn-ea"/>
            </a:endParaRPr>
          </a:p>
        </p:txBody>
      </p:sp>
      <p:sp>
        <p:nvSpPr>
          <p:cNvPr id="13" name="文本框 12"/>
          <p:cNvSpPr txBox="1"/>
          <p:nvPr/>
        </p:nvSpPr>
        <p:spPr>
          <a:xfrm>
            <a:off x="298566" y="4561082"/>
            <a:ext cx="5790000" cy="646331"/>
          </a:xfrm>
          <a:prstGeom prst="rect">
            <a:avLst/>
          </a:prstGeom>
          <a:noFill/>
        </p:spPr>
        <p:txBody>
          <a:bodyPr wrap="square" rtlCol="0" anchor="ctr">
            <a:spAutoFit/>
          </a:bodyPr>
          <a:lstStyle/>
          <a:p>
            <a:r>
              <a:rPr lang="en-US" altLang="zh-CN" dirty="0">
                <a:latin typeface="+mn-ea"/>
              </a:rPr>
              <a:t>4.</a:t>
            </a:r>
            <a:r>
              <a:rPr lang="zh-CN" altLang="en-US" dirty="0">
                <a:latin typeface="+mn-ea"/>
              </a:rPr>
              <a:t>将页面描述项中给出的页面基地址与线性地址中的</a:t>
            </a:r>
            <a:r>
              <a:rPr lang="en-US" altLang="zh-CN" dirty="0"/>
              <a:t>offset</a:t>
            </a:r>
            <a:r>
              <a:rPr lang="zh-CN" altLang="en-US" dirty="0">
                <a:latin typeface="+mn-ea"/>
              </a:rPr>
              <a:t>位段相加得到</a:t>
            </a:r>
            <a:r>
              <a:rPr lang="en-US" altLang="zh-CN" dirty="0"/>
              <a:t>pythical address</a:t>
            </a:r>
            <a:r>
              <a:rPr lang="zh-CN" altLang="en-US" dirty="0">
                <a:latin typeface="+mn-ea"/>
              </a:rPr>
              <a:t>；</a:t>
            </a:r>
            <a:r>
              <a:rPr lang="en-US" altLang="zh-CN" dirty="0">
                <a:latin typeface="+mn-ea"/>
              </a:rPr>
              <a:t> </a:t>
            </a:r>
            <a:endParaRPr lang="zh-CN" altLang="en-US" dirty="0">
              <a:latin typeface="+mn-ea"/>
            </a:endParaRPr>
          </a:p>
        </p:txBody>
      </p:sp>
      <p:pic>
        <p:nvPicPr>
          <p:cNvPr id="7" name="图片 6"/>
          <p:cNvPicPr>
            <a:picLocks noChangeAspect="1"/>
          </p:cNvPicPr>
          <p:nvPr/>
        </p:nvPicPr>
        <p:blipFill>
          <a:blip r:embed="rId3"/>
          <a:stretch>
            <a:fillRect/>
          </a:stretch>
        </p:blipFill>
        <p:spPr>
          <a:xfrm>
            <a:off x="6636328" y="3939376"/>
            <a:ext cx="4833864" cy="2703542"/>
          </a:xfrm>
          <a:prstGeom prst="rect">
            <a:avLst/>
          </a:prstGeom>
        </p:spPr>
      </p:pic>
      <p:sp>
        <p:nvSpPr>
          <p:cNvPr id="14" name="文本框 13"/>
          <p:cNvSpPr txBox="1"/>
          <p:nvPr/>
        </p:nvSpPr>
        <p:spPr>
          <a:xfrm>
            <a:off x="298566" y="5624264"/>
            <a:ext cx="4666312" cy="307777"/>
          </a:xfrm>
          <a:prstGeom prst="rect">
            <a:avLst/>
          </a:prstGeom>
          <a:noFill/>
        </p:spPr>
        <p:txBody>
          <a:bodyPr wrap="square" rtlCol="0" anchor="ctr">
            <a:spAutoFit/>
          </a:bodyPr>
          <a:lstStyle/>
          <a:p>
            <a:r>
              <a:rPr lang="en-US" altLang="zh-CN" sz="1400" dirty="0"/>
              <a:t>PT:</a:t>
            </a:r>
            <a:r>
              <a:rPr lang="zh-CN" altLang="en-US" sz="1400" dirty="0"/>
              <a:t>页表    </a:t>
            </a:r>
            <a:r>
              <a:rPr lang="en-US" altLang="zh-CN" sz="1400" dirty="0"/>
              <a:t>PTE:</a:t>
            </a:r>
            <a:r>
              <a:rPr lang="zh-CN" altLang="en-US" sz="1400" dirty="0"/>
              <a:t>页表条目    </a:t>
            </a:r>
            <a:r>
              <a:rPr lang="en-US" altLang="zh-CN" sz="1400" dirty="0"/>
              <a:t>VPN:</a:t>
            </a:r>
            <a:r>
              <a:rPr lang="zh-CN" altLang="en-US" sz="1400" dirty="0"/>
              <a:t>虚拟页号</a:t>
            </a:r>
            <a:endParaRPr lang="en-US" altLang="zh-CN" sz="1400" dirty="0"/>
          </a:p>
        </p:txBody>
      </p:sp>
      <p:sp>
        <p:nvSpPr>
          <p:cNvPr id="15" name="文本框 14"/>
          <p:cNvSpPr txBox="1"/>
          <p:nvPr/>
        </p:nvSpPr>
        <p:spPr>
          <a:xfrm>
            <a:off x="298566" y="6025727"/>
            <a:ext cx="5392295" cy="307777"/>
          </a:xfrm>
          <a:prstGeom prst="rect">
            <a:avLst/>
          </a:prstGeom>
          <a:noFill/>
        </p:spPr>
        <p:txBody>
          <a:bodyPr wrap="square" rtlCol="0" anchor="ctr">
            <a:spAutoFit/>
          </a:bodyPr>
          <a:lstStyle/>
          <a:p>
            <a:r>
              <a:rPr lang="en-US" altLang="zh-CN" sz="1400" dirty="0"/>
              <a:t>VPO:</a:t>
            </a:r>
            <a:r>
              <a:rPr lang="zh-CN" altLang="en-US" sz="1400" dirty="0"/>
              <a:t>虚拟页偏移    </a:t>
            </a:r>
            <a:r>
              <a:rPr lang="en-US" altLang="zh-CN" sz="1400" dirty="0"/>
              <a:t>PPN:</a:t>
            </a:r>
            <a:r>
              <a:rPr lang="zh-CN" altLang="en-US" sz="1400" dirty="0"/>
              <a:t>物理页号    </a:t>
            </a:r>
            <a:r>
              <a:rPr lang="en-US" altLang="zh-CN" sz="1400" dirty="0"/>
              <a:t>PPO:</a:t>
            </a:r>
            <a:r>
              <a:rPr lang="zh-CN" altLang="en-US" sz="1400" dirty="0"/>
              <a:t>物理页偏移量</a:t>
            </a:r>
            <a:endParaRPr lang="en-US" altLang="zh-CN" sz="1400" dirty="0"/>
          </a:p>
        </p:txBody>
      </p:sp>
    </p:spTree>
    <p:extLst>
      <p:ext uri="{BB962C8B-B14F-4D97-AF65-F5344CB8AC3E}">
        <p14:creationId xmlns:p14="http://schemas.microsoft.com/office/powerpoint/2010/main" val="44624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nvSpPr>
        <p:spPr>
          <a:xfrm flipV="1">
            <a:off x="0" y="-2"/>
            <a:ext cx="1114425" cy="1316699"/>
          </a:xfrm>
          <a:prstGeom prst="rtTriangl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直角三角形 7"/>
          <p:cNvSpPr/>
          <p:nvPr/>
        </p:nvSpPr>
        <p:spPr>
          <a:xfrm rot="16200000">
            <a:off x="10905603" y="5571602"/>
            <a:ext cx="1425036" cy="1147760"/>
          </a:xfrm>
          <a:prstGeom prst="rtTriangle">
            <a:avLst/>
          </a:prstGeom>
          <a:solidFill>
            <a:srgbClr val="5A51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任意多边形 12"/>
          <p:cNvSpPr/>
          <p:nvPr/>
        </p:nvSpPr>
        <p:spPr>
          <a:xfrm>
            <a:off x="4093648" y="1248442"/>
            <a:ext cx="5297485" cy="989012"/>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椭圆 4"/>
          <p:cNvSpPr/>
          <p:nvPr/>
        </p:nvSpPr>
        <p:spPr>
          <a:xfrm>
            <a:off x="3587236" y="1282573"/>
            <a:ext cx="989012" cy="989012"/>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dirty="0">
                <a:latin typeface="张海山锐谐体2.0-授权联系：Samtype@QQ.com" panose="02000000000000000000" pitchFamily="2" charset="-122"/>
                <a:ea typeface="张海山锐谐体2.0-授权联系：Samtype@QQ.com" panose="02000000000000000000" pitchFamily="2" charset="-122"/>
              </a:rPr>
              <a:t>1</a:t>
            </a:r>
            <a:endParaRPr lang="zh-HK" altLang="en-US" sz="4000" dirty="0">
              <a:latin typeface="张海山锐谐体2.0-授权联系：Samtype@QQ.com" panose="02000000000000000000" pitchFamily="2" charset="-122"/>
              <a:ea typeface="张海山锐谐体2.0-授权联系：Samtype@QQ.com" panose="02000000000000000000" pitchFamily="2" charset="-122"/>
            </a:endParaRPr>
          </a:p>
        </p:txBody>
      </p:sp>
      <p:sp>
        <p:nvSpPr>
          <p:cNvPr id="14" name="椭圆 13"/>
          <p:cNvSpPr/>
          <p:nvPr/>
        </p:nvSpPr>
        <p:spPr>
          <a:xfrm>
            <a:off x="3655498" y="1372974"/>
            <a:ext cx="852488" cy="85248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文本框 8"/>
          <p:cNvSpPr txBox="1"/>
          <p:nvPr/>
        </p:nvSpPr>
        <p:spPr>
          <a:xfrm>
            <a:off x="4505950" y="1466334"/>
            <a:ext cx="4602979" cy="646331"/>
          </a:xfrm>
          <a:prstGeom prst="rect">
            <a:avLst/>
          </a:prstGeom>
          <a:noFill/>
        </p:spPr>
        <p:txBody>
          <a:bodyPr wrap="square" rtlCol="0" anchor="ctr">
            <a:spAutoFit/>
          </a:bodyPr>
          <a:lstStyle/>
          <a:p>
            <a:pPr algn="ctr"/>
            <a:r>
              <a:rPr lang="en-US" altLang="zh-CN" sz="3600" dirty="0">
                <a:solidFill>
                  <a:srgbClr val="5A514A"/>
                </a:solidFill>
                <a:latin typeface="张海山锐谐体2.0-授权联系：Samtype@QQ.com" panose="02000000000000000000" pitchFamily="2" charset="-122"/>
                <a:ea typeface="张海山锐谐体2.0-授权联系：Samtype@QQ.com" panose="02000000000000000000" pitchFamily="2" charset="-122"/>
              </a:rPr>
              <a:t>linux</a:t>
            </a:r>
            <a:r>
              <a:rPr lang="zh-CN"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rPr>
              <a:t>内存管理概述</a:t>
            </a:r>
            <a:endParaRPr lang="zh-HK"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21" name="任意多边形 20"/>
          <p:cNvSpPr/>
          <p:nvPr/>
        </p:nvSpPr>
        <p:spPr>
          <a:xfrm>
            <a:off x="4091612" y="2658191"/>
            <a:ext cx="5297485" cy="989012"/>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22" name="椭圆 21"/>
          <p:cNvSpPr/>
          <p:nvPr/>
        </p:nvSpPr>
        <p:spPr>
          <a:xfrm>
            <a:off x="3585200" y="2670183"/>
            <a:ext cx="989012" cy="989012"/>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latin typeface="张海山锐谐体2.0-授权联系：Samtype@QQ.com" panose="02000000000000000000" pitchFamily="2" charset="-122"/>
                <a:ea typeface="张海山锐谐体2.0-授权联系：Samtype@QQ.com" panose="02000000000000000000" pitchFamily="2" charset="-122"/>
              </a:rPr>
              <a:t>2</a:t>
            </a:r>
            <a:endParaRPr lang="zh-HK" altLang="en-US" sz="4000" dirty="0">
              <a:latin typeface="张海山锐谐体2.0-授权联系：Samtype@QQ.com" panose="02000000000000000000" pitchFamily="2" charset="-122"/>
              <a:ea typeface="张海山锐谐体2.0-授权联系：Samtype@QQ.com" panose="02000000000000000000" pitchFamily="2" charset="-122"/>
            </a:endParaRPr>
          </a:p>
        </p:txBody>
      </p:sp>
      <p:sp>
        <p:nvSpPr>
          <p:cNvPr id="23" name="椭圆 22"/>
          <p:cNvSpPr/>
          <p:nvPr/>
        </p:nvSpPr>
        <p:spPr>
          <a:xfrm>
            <a:off x="3653463" y="2738445"/>
            <a:ext cx="852488" cy="85248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7" name="文本框 26"/>
          <p:cNvSpPr txBox="1"/>
          <p:nvPr/>
        </p:nvSpPr>
        <p:spPr>
          <a:xfrm>
            <a:off x="4642475" y="2853426"/>
            <a:ext cx="2733675" cy="646331"/>
          </a:xfrm>
          <a:prstGeom prst="rect">
            <a:avLst/>
          </a:prstGeom>
          <a:noFill/>
        </p:spPr>
        <p:txBody>
          <a:bodyPr wrap="square" rtlCol="0" anchor="ctr">
            <a:spAutoFit/>
          </a:bodyPr>
          <a:lstStyle/>
          <a:p>
            <a:pPr algn="ctr"/>
            <a:r>
              <a:rPr lang="en-US" altLang="zh-HK" sz="3600" dirty="0">
                <a:solidFill>
                  <a:srgbClr val="5A514A"/>
                </a:solidFill>
                <a:latin typeface="张海山锐谐体2.0-授权联系：Samtype@QQ.com" panose="02000000000000000000" pitchFamily="2" charset="-122"/>
                <a:ea typeface="张海山锐谐体2.0-授权联系：Samtype@QQ.com" panose="02000000000000000000" pitchFamily="2" charset="-122"/>
              </a:rPr>
              <a:t>Slab</a:t>
            </a:r>
            <a:r>
              <a:rPr lang="zh-CN"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rPr>
              <a:t>分配器</a:t>
            </a:r>
            <a:endParaRPr lang="zh-HK"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24" name="任意多边形 23"/>
          <p:cNvSpPr/>
          <p:nvPr/>
        </p:nvSpPr>
        <p:spPr>
          <a:xfrm>
            <a:off x="4091612" y="4067940"/>
            <a:ext cx="5297485" cy="989012"/>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28" name="椭圆 27"/>
          <p:cNvSpPr/>
          <p:nvPr/>
        </p:nvSpPr>
        <p:spPr>
          <a:xfrm>
            <a:off x="3585200" y="4102071"/>
            <a:ext cx="989012" cy="989012"/>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latin typeface="张海山锐谐体2.0-授权联系：Samtype@QQ.com" panose="02000000000000000000" pitchFamily="2" charset="-122"/>
                <a:ea typeface="张海山锐谐体2.0-授权联系：Samtype@QQ.com" panose="02000000000000000000" pitchFamily="2" charset="-122"/>
              </a:rPr>
              <a:t>3</a:t>
            </a:r>
            <a:endParaRPr lang="zh-HK" altLang="en-US" sz="4000" dirty="0">
              <a:latin typeface="张海山锐谐体2.0-授权联系：Samtype@QQ.com" panose="02000000000000000000" pitchFamily="2" charset="-122"/>
              <a:ea typeface="张海山锐谐体2.0-授权联系：Samtype@QQ.com" panose="02000000000000000000" pitchFamily="2" charset="-122"/>
            </a:endParaRPr>
          </a:p>
        </p:txBody>
      </p:sp>
      <p:sp>
        <p:nvSpPr>
          <p:cNvPr id="29" name="椭圆 28"/>
          <p:cNvSpPr/>
          <p:nvPr/>
        </p:nvSpPr>
        <p:spPr>
          <a:xfrm>
            <a:off x="3653462" y="4192472"/>
            <a:ext cx="852488" cy="85248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3" name="文本框 32"/>
          <p:cNvSpPr txBox="1"/>
          <p:nvPr/>
        </p:nvSpPr>
        <p:spPr>
          <a:xfrm>
            <a:off x="4722886" y="4239280"/>
            <a:ext cx="4666211" cy="646331"/>
          </a:xfrm>
          <a:prstGeom prst="rect">
            <a:avLst/>
          </a:prstGeom>
          <a:noFill/>
        </p:spPr>
        <p:txBody>
          <a:bodyPr wrap="square" rtlCol="0" anchor="ctr">
            <a:spAutoFit/>
          </a:bodyPr>
          <a:lstStyle/>
          <a:p>
            <a:pPr algn="ctr"/>
            <a:r>
              <a:rPr lang="en-US" altLang="zh-CN" sz="3600" dirty="0">
                <a:solidFill>
                  <a:srgbClr val="5A514A"/>
                </a:solidFill>
                <a:latin typeface="张海山锐谐体2.0-授权联系：Samtype@QQ.com" panose="02000000000000000000" pitchFamily="2" charset="-122"/>
                <a:ea typeface="张海山锐谐体2.0-授权联系：Samtype@QQ.com" panose="02000000000000000000" pitchFamily="2" charset="-122"/>
              </a:rPr>
              <a:t>Linux</a:t>
            </a:r>
            <a:r>
              <a:rPr lang="zh-CN"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rPr>
              <a:t>地址映射</a:t>
            </a:r>
            <a:endParaRPr lang="zh-HK"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Tree>
    <p:extLst>
      <p:ext uri="{BB962C8B-B14F-4D97-AF65-F5344CB8AC3E}">
        <p14:creationId xmlns:p14="http://schemas.microsoft.com/office/powerpoint/2010/main" val="3108015080"/>
      </p:ext>
    </p:extLst>
  </p:cSld>
  <p:clrMapOvr>
    <a:masterClrMapping/>
  </p:clrMapOvr>
  <mc:AlternateContent xmlns:mc="http://schemas.openxmlformats.org/markup-compatibility/2006" xmlns:p14="http://schemas.microsoft.com/office/powerpoint/2010/main">
    <mc:Choice Requires="p14">
      <p:transition spd="slow" p14:dur="2000" advTm="417"/>
    </mc:Choice>
    <mc:Fallback xmlns="">
      <p:transition spd="slow" advTm="41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页式映射</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5" name="文本框 4"/>
          <p:cNvSpPr txBox="1"/>
          <p:nvPr/>
        </p:nvSpPr>
        <p:spPr>
          <a:xfrm>
            <a:off x="4894596" y="294650"/>
            <a:ext cx="4596030" cy="523220"/>
          </a:xfrm>
          <a:prstGeom prst="rect">
            <a:avLst/>
          </a:prstGeom>
          <a:noFill/>
        </p:spPr>
        <p:txBody>
          <a:bodyPr wrap="square" rtlCol="0" anchor="ctr">
            <a:spAutoFit/>
          </a:bodyPr>
          <a:lstStyle/>
          <a:p>
            <a:r>
              <a:rPr lang="en-US" altLang="zh-CN" sz="2800" dirty="0"/>
              <a:t>Paging </a:t>
            </a:r>
            <a:r>
              <a:rPr lang="en-US" altLang="zh-CN" sz="2800" dirty="0">
                <a:ea typeface="张海山锐谐体2.0-授权联系：Samtype@QQ.com" panose="02000000000000000000" pitchFamily="2" charset="-122"/>
              </a:rPr>
              <a:t>Translation</a:t>
            </a:r>
            <a:r>
              <a:rPr lang="en-US" altLang="zh-CN" sz="2800" dirty="0"/>
              <a:t> </a:t>
            </a:r>
            <a:endParaRPr lang="zh-CN" altLang="en-US" sz="28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25" y="1185718"/>
            <a:ext cx="5278984" cy="3678137"/>
          </a:xfrm>
          <a:prstGeom prst="rect">
            <a:avLst/>
          </a:prstGeom>
        </p:spPr>
      </p:pic>
      <p:sp>
        <p:nvSpPr>
          <p:cNvPr id="6" name="矩形 5"/>
          <p:cNvSpPr/>
          <p:nvPr/>
        </p:nvSpPr>
        <p:spPr>
          <a:xfrm>
            <a:off x="6137564" y="1185944"/>
            <a:ext cx="5334000" cy="2862322"/>
          </a:xfrm>
          <a:prstGeom prst="rect">
            <a:avLst/>
          </a:prstGeom>
        </p:spPr>
        <p:txBody>
          <a:bodyPr wrap="square">
            <a:spAutoFit/>
          </a:bodyPr>
          <a:lstStyle/>
          <a:p>
            <a:r>
              <a:rPr lang="en-US" altLang="zh-CN" dirty="0"/>
              <a:t>static inline int </a:t>
            </a:r>
            <a:r>
              <a:rPr lang="en-US" altLang="zh-CN" dirty="0">
                <a:solidFill>
                  <a:srgbClr val="FF0000"/>
                </a:solidFill>
              </a:rPr>
              <a:t>mm_alloc_pgd</a:t>
            </a:r>
            <a:r>
              <a:rPr lang="en-US" altLang="zh-CN" dirty="0"/>
              <a:t>(struct mm_struct *mm)</a:t>
            </a:r>
          </a:p>
          <a:p>
            <a:r>
              <a:rPr lang="en-US" altLang="zh-CN" dirty="0"/>
              <a:t>{</a:t>
            </a:r>
          </a:p>
          <a:p>
            <a:r>
              <a:rPr lang="en-US" altLang="zh-CN" dirty="0"/>
              <a:t>    </a:t>
            </a:r>
            <a:r>
              <a:rPr lang="en-US" altLang="zh-CN" dirty="0">
                <a:solidFill>
                  <a:srgbClr val="FF0000"/>
                </a:solidFill>
              </a:rPr>
              <a:t>mm-&gt;pgd </a:t>
            </a:r>
            <a:r>
              <a:rPr lang="en-US" altLang="zh-CN" dirty="0"/>
              <a:t>= pgd_alloc(</a:t>
            </a:r>
            <a:r>
              <a:rPr lang="en-US" altLang="zh-CN" dirty="0">
                <a:solidFill>
                  <a:srgbClr val="FF0000"/>
                </a:solidFill>
              </a:rPr>
              <a:t>mm</a:t>
            </a:r>
            <a:r>
              <a:rPr lang="en-US" altLang="zh-CN" dirty="0"/>
              <a:t>);</a:t>
            </a:r>
          </a:p>
          <a:p>
            <a:r>
              <a:rPr lang="en-US" altLang="zh-CN" dirty="0"/>
              <a:t>    if(unlikely(!mm-&gt;pgd))</a:t>
            </a:r>
          </a:p>
          <a:p>
            <a:r>
              <a:rPr lang="en-US" altLang="zh-CN" dirty="0"/>
              <a:t>    {</a:t>
            </a:r>
          </a:p>
          <a:p>
            <a:r>
              <a:rPr lang="en-US" altLang="zh-CN" dirty="0"/>
              <a:t>        return ENOMEM;</a:t>
            </a:r>
          </a:p>
          <a:p>
            <a:r>
              <a:rPr lang="en-US" altLang="zh-CN" dirty="0"/>
              <a:t>    }</a:t>
            </a:r>
          </a:p>
          <a:p>
            <a:endParaRPr lang="en-US" altLang="zh-CN" dirty="0"/>
          </a:p>
          <a:p>
            <a:r>
              <a:rPr lang="en-US" altLang="zh-CN" dirty="0"/>
              <a:t>    return 0;</a:t>
            </a:r>
          </a:p>
          <a:p>
            <a:r>
              <a:rPr lang="en-US" altLang="zh-CN" dirty="0"/>
              <a:t>}</a:t>
            </a:r>
            <a:endParaRPr lang="zh-CN" altLang="en-US" dirty="0"/>
          </a:p>
        </p:txBody>
      </p:sp>
      <p:sp>
        <p:nvSpPr>
          <p:cNvPr id="10" name="文本框 9"/>
          <p:cNvSpPr txBox="1"/>
          <p:nvPr/>
        </p:nvSpPr>
        <p:spPr>
          <a:xfrm>
            <a:off x="454125" y="5038643"/>
            <a:ext cx="8350439" cy="1323439"/>
          </a:xfrm>
          <a:prstGeom prst="rect">
            <a:avLst/>
          </a:prstGeom>
          <a:noFill/>
        </p:spPr>
        <p:txBody>
          <a:bodyPr wrap="square" rtlCol="0" anchor="ctr">
            <a:spAutoFit/>
          </a:bodyPr>
          <a:lstStyle/>
          <a:p>
            <a:r>
              <a:rPr lang="zh-CN" altLang="en-US" sz="1600" dirty="0">
                <a:latin typeface="+mn-ea"/>
              </a:rPr>
              <a:t>内核在创建进程时，会为每个进程维护一个任务结构</a:t>
            </a:r>
            <a:r>
              <a:rPr lang="en-US" altLang="zh-CN" sz="1600" dirty="0">
                <a:latin typeface="+mn-ea"/>
              </a:rPr>
              <a:t>(</a:t>
            </a:r>
            <a:r>
              <a:rPr lang="en-US" altLang="zh-CN" sz="1600" dirty="0"/>
              <a:t>task_struct</a:t>
            </a:r>
            <a:r>
              <a:rPr lang="en-US" altLang="zh-CN" sz="1600" dirty="0">
                <a:latin typeface="+mn-ea"/>
              </a:rPr>
              <a:t>)</a:t>
            </a:r>
            <a:r>
              <a:rPr lang="zh-CN" altLang="en-US" sz="1600" dirty="0">
                <a:latin typeface="+mn-ea"/>
              </a:rPr>
              <a:t>。</a:t>
            </a:r>
            <a:endParaRPr lang="en-US" altLang="zh-CN" sz="1600" dirty="0">
              <a:latin typeface="+mn-ea"/>
            </a:endParaRPr>
          </a:p>
          <a:p>
            <a:r>
              <a:rPr lang="en-US" altLang="zh-CN" sz="1600" dirty="0"/>
              <a:t>task_struct</a:t>
            </a:r>
            <a:r>
              <a:rPr lang="zh-CN" altLang="en-US" sz="1600" dirty="0">
                <a:latin typeface="+mn-ea"/>
              </a:rPr>
              <a:t>结构中指针</a:t>
            </a:r>
            <a:r>
              <a:rPr lang="en-US" altLang="zh-CN" sz="1600" dirty="0"/>
              <a:t>mm</a:t>
            </a:r>
            <a:r>
              <a:rPr lang="zh-CN" altLang="en-US" sz="1600" dirty="0"/>
              <a:t>指向</a:t>
            </a:r>
            <a:r>
              <a:rPr lang="en-US" altLang="zh-CN" sz="1600" dirty="0"/>
              <a:t>mm_struct </a:t>
            </a:r>
            <a:r>
              <a:rPr lang="zh-CN" altLang="en-US" sz="1600" dirty="0">
                <a:latin typeface="+mn-ea"/>
              </a:rPr>
              <a:t>，它描述了虚拟存储器的当前状态。</a:t>
            </a:r>
            <a:endParaRPr lang="en-US" altLang="zh-CN" sz="1600" dirty="0">
              <a:latin typeface="+mn-ea"/>
            </a:endParaRPr>
          </a:p>
          <a:p>
            <a:r>
              <a:rPr lang="zh-CN" altLang="en-US" sz="1600" dirty="0">
                <a:latin typeface="+mn-ea"/>
              </a:rPr>
              <a:t>在</a:t>
            </a:r>
            <a:r>
              <a:rPr lang="en-US" altLang="zh-CN" sz="1600" dirty="0"/>
              <a:t>mm_struct</a:t>
            </a:r>
            <a:r>
              <a:rPr lang="zh-CN" altLang="en-US" sz="1600" dirty="0">
                <a:latin typeface="+mn-ea"/>
              </a:rPr>
              <a:t>结构中有两个个字段</a:t>
            </a:r>
            <a:r>
              <a:rPr lang="en-US" altLang="zh-CN" sz="1600" dirty="0"/>
              <a:t>pgd</a:t>
            </a:r>
            <a:r>
              <a:rPr lang="zh-CN" altLang="en-US" sz="1600" dirty="0"/>
              <a:t>和</a:t>
            </a:r>
            <a:r>
              <a:rPr lang="en-US" altLang="zh-CN" sz="1600" dirty="0"/>
              <a:t>mmap</a:t>
            </a:r>
            <a:r>
              <a:rPr lang="zh-CN" altLang="en-US" sz="1600" dirty="0"/>
              <a:t>，</a:t>
            </a:r>
            <a:endParaRPr lang="en-US" altLang="zh-CN" sz="1600" dirty="0"/>
          </a:p>
          <a:p>
            <a:r>
              <a:rPr lang="zh-CN" altLang="en-US" sz="1600" dirty="0"/>
              <a:t>其中</a:t>
            </a:r>
            <a:r>
              <a:rPr lang="en-US" altLang="zh-CN" sz="1600" dirty="0"/>
              <a:t>pgd</a:t>
            </a:r>
            <a:r>
              <a:rPr lang="zh-CN" altLang="en-US" sz="1600" dirty="0"/>
              <a:t>指向页全局目录的基址，</a:t>
            </a:r>
            <a:r>
              <a:rPr lang="en-US" altLang="zh-CN" sz="1600" dirty="0"/>
              <a:t>CR3</a:t>
            </a:r>
            <a:r>
              <a:rPr lang="zh-CN" altLang="en-US" sz="1600" dirty="0">
                <a:latin typeface="+mn-ea"/>
              </a:rPr>
              <a:t>寄存器保存该进程的</a:t>
            </a:r>
            <a:r>
              <a:rPr lang="en-US" altLang="zh-CN" sz="1600" dirty="0"/>
              <a:t>pgd</a:t>
            </a:r>
            <a:r>
              <a:rPr lang="zh-CN" altLang="en-US" sz="1600" dirty="0">
                <a:latin typeface="+mn-ea"/>
              </a:rPr>
              <a:t>值；</a:t>
            </a:r>
            <a:endParaRPr lang="en-US" altLang="zh-CN" sz="1600" dirty="0">
              <a:latin typeface="+mn-ea"/>
            </a:endParaRPr>
          </a:p>
          <a:p>
            <a:r>
              <a:rPr lang="en-US" altLang="zh-CN" sz="1600" dirty="0"/>
              <a:t>mmap</a:t>
            </a:r>
            <a:r>
              <a:rPr lang="zh-CN" altLang="en-US" sz="1600" dirty="0">
                <a:latin typeface="+mn-ea"/>
              </a:rPr>
              <a:t>指向区域结构</a:t>
            </a:r>
            <a:r>
              <a:rPr lang="en-US" altLang="zh-CN" sz="1600" dirty="0"/>
              <a:t>(vm_area_structs)</a:t>
            </a:r>
            <a:r>
              <a:rPr lang="zh-CN" altLang="en-US" sz="1600" dirty="0">
                <a:latin typeface="+mn-ea"/>
              </a:rPr>
              <a:t>的链表，它描述了当前虚拟地址空间的一个区域</a:t>
            </a:r>
            <a:r>
              <a:rPr lang="en-US" altLang="zh-CN" sz="1600" dirty="0"/>
              <a:t>(area)</a:t>
            </a:r>
            <a:r>
              <a:rPr lang="zh-CN" altLang="en-US" sz="1600" dirty="0">
                <a:latin typeface="+mn-ea"/>
              </a:rPr>
              <a:t>。</a:t>
            </a:r>
          </a:p>
        </p:txBody>
      </p:sp>
    </p:spTree>
    <p:extLst>
      <p:ext uri="{BB962C8B-B14F-4D97-AF65-F5344CB8AC3E}">
        <p14:creationId xmlns:p14="http://schemas.microsoft.com/office/powerpoint/2010/main" val="351930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页式映射</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5" name="图片 4"/>
          <p:cNvPicPr>
            <a:picLocks noChangeAspect="1"/>
          </p:cNvPicPr>
          <p:nvPr/>
        </p:nvPicPr>
        <p:blipFill>
          <a:blip r:embed="rId2"/>
          <a:stretch>
            <a:fillRect/>
          </a:stretch>
        </p:blipFill>
        <p:spPr>
          <a:xfrm>
            <a:off x="653263" y="1452874"/>
            <a:ext cx="5791202" cy="3357665"/>
          </a:xfrm>
          <a:prstGeom prst="rect">
            <a:avLst/>
          </a:prstGeom>
        </p:spPr>
      </p:pic>
      <p:pic>
        <p:nvPicPr>
          <p:cNvPr id="6" name="图片 5"/>
          <p:cNvPicPr>
            <a:picLocks noChangeAspect="1"/>
          </p:cNvPicPr>
          <p:nvPr/>
        </p:nvPicPr>
        <p:blipFill>
          <a:blip r:embed="rId3"/>
          <a:stretch>
            <a:fillRect/>
          </a:stretch>
        </p:blipFill>
        <p:spPr>
          <a:xfrm>
            <a:off x="6444465" y="1452874"/>
            <a:ext cx="5343889" cy="3357665"/>
          </a:xfrm>
          <a:prstGeom prst="rect">
            <a:avLst/>
          </a:prstGeom>
        </p:spPr>
      </p:pic>
      <p:sp>
        <p:nvSpPr>
          <p:cNvPr id="7" name="文本框 6"/>
          <p:cNvSpPr txBox="1"/>
          <p:nvPr/>
        </p:nvSpPr>
        <p:spPr>
          <a:xfrm>
            <a:off x="4146450" y="133245"/>
            <a:ext cx="4596030" cy="523220"/>
          </a:xfrm>
          <a:prstGeom prst="rect">
            <a:avLst/>
          </a:prstGeom>
          <a:noFill/>
        </p:spPr>
        <p:txBody>
          <a:bodyPr wrap="square" rtlCol="0" anchor="ctr">
            <a:spAutoFit/>
          </a:bodyPr>
          <a:lstStyle/>
          <a:p>
            <a:r>
              <a:rPr lang="en-US" altLang="zh-CN" sz="2800" dirty="0"/>
              <a:t>Paging </a:t>
            </a:r>
            <a:r>
              <a:rPr lang="en-US" altLang="zh-CN" sz="2800" dirty="0">
                <a:ea typeface="张海山锐谐体2.0-授权联系：Samtype@QQ.com" panose="02000000000000000000" pitchFamily="2" charset="-122"/>
              </a:rPr>
              <a:t>Translation</a:t>
            </a:r>
            <a:r>
              <a:rPr lang="en-US" altLang="zh-CN" sz="2800" dirty="0"/>
              <a:t> </a:t>
            </a:r>
            <a:endParaRPr lang="zh-CN" altLang="en-US" sz="2800" dirty="0"/>
          </a:p>
        </p:txBody>
      </p:sp>
      <p:sp>
        <p:nvSpPr>
          <p:cNvPr id="9" name="文本框 8"/>
          <p:cNvSpPr txBox="1"/>
          <p:nvPr/>
        </p:nvSpPr>
        <p:spPr>
          <a:xfrm>
            <a:off x="6669625" y="5160543"/>
            <a:ext cx="4666312" cy="338554"/>
          </a:xfrm>
          <a:prstGeom prst="rect">
            <a:avLst/>
          </a:prstGeom>
          <a:noFill/>
        </p:spPr>
        <p:txBody>
          <a:bodyPr wrap="square" rtlCol="0" anchor="ctr">
            <a:spAutoFit/>
          </a:bodyPr>
          <a:lstStyle/>
          <a:p>
            <a:r>
              <a:rPr lang="en-US" altLang="zh-CN" sz="1600" dirty="0"/>
              <a:t>PT:</a:t>
            </a:r>
            <a:r>
              <a:rPr lang="zh-CN" altLang="en-US" sz="1600" dirty="0"/>
              <a:t>页表    </a:t>
            </a:r>
            <a:r>
              <a:rPr lang="en-US" altLang="zh-CN" sz="1600" dirty="0"/>
              <a:t>PTE:</a:t>
            </a:r>
            <a:r>
              <a:rPr lang="zh-CN" altLang="en-US" sz="1600" dirty="0"/>
              <a:t>页表条目    </a:t>
            </a:r>
            <a:r>
              <a:rPr lang="en-US" altLang="zh-CN" sz="1600" dirty="0"/>
              <a:t>VPN:</a:t>
            </a:r>
            <a:r>
              <a:rPr lang="zh-CN" altLang="en-US" sz="1600" dirty="0"/>
              <a:t>虚拟页号</a:t>
            </a:r>
            <a:endParaRPr lang="en-US" altLang="zh-CN" sz="1600" dirty="0"/>
          </a:p>
        </p:txBody>
      </p:sp>
      <p:sp>
        <p:nvSpPr>
          <p:cNvPr id="10" name="文本框 9"/>
          <p:cNvSpPr txBox="1"/>
          <p:nvPr/>
        </p:nvSpPr>
        <p:spPr>
          <a:xfrm>
            <a:off x="6669625" y="5588951"/>
            <a:ext cx="5392295" cy="338554"/>
          </a:xfrm>
          <a:prstGeom prst="rect">
            <a:avLst/>
          </a:prstGeom>
          <a:noFill/>
        </p:spPr>
        <p:txBody>
          <a:bodyPr wrap="square" rtlCol="0" anchor="ctr">
            <a:spAutoFit/>
          </a:bodyPr>
          <a:lstStyle/>
          <a:p>
            <a:r>
              <a:rPr lang="en-US" altLang="zh-CN" sz="1600" dirty="0"/>
              <a:t>VPO:</a:t>
            </a:r>
            <a:r>
              <a:rPr lang="zh-CN" altLang="en-US" sz="1600" dirty="0"/>
              <a:t>虚拟页偏移    </a:t>
            </a:r>
            <a:r>
              <a:rPr lang="en-US" altLang="zh-CN" sz="1600" dirty="0"/>
              <a:t>PPN:</a:t>
            </a:r>
            <a:r>
              <a:rPr lang="zh-CN" altLang="en-US" sz="1600" dirty="0"/>
              <a:t>物理页号    </a:t>
            </a:r>
            <a:r>
              <a:rPr lang="en-US" altLang="zh-CN" sz="1600" dirty="0"/>
              <a:t>PPO:</a:t>
            </a:r>
            <a:r>
              <a:rPr lang="zh-CN" altLang="en-US" sz="1600" dirty="0"/>
              <a:t>物理页偏移量</a:t>
            </a:r>
            <a:endParaRPr lang="en-US" altLang="zh-CN" sz="1600" dirty="0"/>
          </a:p>
        </p:txBody>
      </p:sp>
      <p:sp>
        <p:nvSpPr>
          <p:cNvPr id="11" name="文本框 10"/>
          <p:cNvSpPr txBox="1"/>
          <p:nvPr/>
        </p:nvSpPr>
        <p:spPr>
          <a:xfrm>
            <a:off x="653263" y="5160543"/>
            <a:ext cx="5791202" cy="1077218"/>
          </a:xfrm>
          <a:prstGeom prst="rect">
            <a:avLst/>
          </a:prstGeom>
          <a:noFill/>
        </p:spPr>
        <p:txBody>
          <a:bodyPr wrap="square" rtlCol="0" anchor="ctr">
            <a:spAutoFit/>
          </a:bodyPr>
          <a:lstStyle/>
          <a:p>
            <a:r>
              <a:rPr lang="zh-CN" altLang="en-US" sz="1600" dirty="0"/>
              <a:t>虚拟存储空间</a:t>
            </a:r>
            <a:r>
              <a:rPr lang="en-US" altLang="zh-CN" sz="1600" dirty="0"/>
              <a:t>4GB</a:t>
            </a:r>
            <a:r>
              <a:rPr lang="zh-CN" altLang="en-US" sz="1600" dirty="0"/>
              <a:t>，按</a:t>
            </a:r>
            <a:r>
              <a:rPr lang="en-US" altLang="zh-CN" sz="1600" dirty="0"/>
              <a:t>4KB</a:t>
            </a:r>
            <a:r>
              <a:rPr lang="zh-CN" altLang="en-US" sz="1600" dirty="0"/>
              <a:t>页面划分页表需要</a:t>
            </a:r>
            <a:r>
              <a:rPr lang="en-US" altLang="zh-CN" sz="1600" dirty="0"/>
              <a:t>1M</a:t>
            </a:r>
            <a:r>
              <a:rPr lang="zh-CN" altLang="en-US" sz="1600" dirty="0"/>
              <a:t>页，采取一级页表机制，每个表项</a:t>
            </a:r>
            <a:r>
              <a:rPr lang="en-US" altLang="zh-CN" sz="1600" dirty="0"/>
              <a:t>4B</a:t>
            </a:r>
            <a:r>
              <a:rPr lang="zh-CN" altLang="en-US" sz="1600" dirty="0"/>
              <a:t>，页表需要</a:t>
            </a:r>
            <a:r>
              <a:rPr lang="en-US" altLang="zh-CN" sz="1600" dirty="0"/>
              <a:t>4MB</a:t>
            </a:r>
            <a:r>
              <a:rPr lang="zh-CN" altLang="en-US" sz="1600" dirty="0"/>
              <a:t>内存空间。每个进程拥有独立的页表，将耗费大量的内存空间，采用多级页表减少内存消耗。</a:t>
            </a:r>
            <a:endParaRPr lang="en-US" altLang="zh-CN" sz="1600" dirty="0"/>
          </a:p>
        </p:txBody>
      </p:sp>
    </p:spTree>
    <p:extLst>
      <p:ext uri="{BB962C8B-B14F-4D97-AF65-F5344CB8AC3E}">
        <p14:creationId xmlns:p14="http://schemas.microsoft.com/office/powerpoint/2010/main" val="3331958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映射实例</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205345"/>
            <a:ext cx="8571428" cy="4114286"/>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2746" y="1087223"/>
            <a:ext cx="5200000" cy="2723809"/>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2746" y="3811032"/>
            <a:ext cx="5200000" cy="1950000"/>
          </a:xfrm>
          <a:prstGeom prst="rect">
            <a:avLst/>
          </a:prstGeom>
        </p:spPr>
      </p:pic>
    </p:spTree>
    <p:extLst>
      <p:ext uri="{BB962C8B-B14F-4D97-AF65-F5344CB8AC3E}">
        <p14:creationId xmlns:p14="http://schemas.microsoft.com/office/powerpoint/2010/main" val="178151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映射实例</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0762" y="914400"/>
            <a:ext cx="5190476" cy="2704762"/>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762" y="3619162"/>
            <a:ext cx="5192704" cy="1937576"/>
          </a:xfrm>
          <a:prstGeom prst="rect">
            <a:avLst/>
          </a:prstGeom>
        </p:spPr>
      </p:pic>
    </p:spTree>
    <p:extLst>
      <p:ext uri="{BB962C8B-B14F-4D97-AF65-F5344CB8AC3E}">
        <p14:creationId xmlns:p14="http://schemas.microsoft.com/office/powerpoint/2010/main" val="2879871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参考文献</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5" name="文本框 4"/>
          <p:cNvSpPr txBox="1"/>
          <p:nvPr/>
        </p:nvSpPr>
        <p:spPr>
          <a:xfrm>
            <a:off x="2057400" y="1995066"/>
            <a:ext cx="8654238" cy="3231654"/>
          </a:xfrm>
          <a:prstGeom prst="rect">
            <a:avLst/>
          </a:prstGeom>
          <a:noFill/>
        </p:spPr>
        <p:txBody>
          <a:bodyPr wrap="square" numCol="1" rtlCol="0">
            <a:spAutoFit/>
          </a:bodyPr>
          <a:lstStyle>
            <a:defPPr>
              <a:defRPr lang="zh-CN"/>
            </a:defPPr>
            <a:lvl1pPr algn="ctr" defTabSz="914400">
              <a:lnSpc>
                <a:spcPct val="130000"/>
              </a:lnSpc>
              <a:defRPr sz="1050" u="sng">
                <a:solidFill>
                  <a:schemeClr val="tx1">
                    <a:lumMod val="75000"/>
                    <a:lumOff val="25000"/>
                  </a:schemeClr>
                </a:solidFill>
                <a:latin typeface="微软雅黑" charset="0"/>
                <a:ea typeface="微软雅黑"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71450" indent="-171450" algn="l">
              <a:lnSpc>
                <a:spcPct val="200000"/>
              </a:lnSpc>
              <a:buFont typeface="Arial" charset="0"/>
              <a:buChar char="•"/>
            </a:pPr>
            <a:r>
              <a:rPr lang="zh-CN" altLang="en-US" sz="1200" u="none" dirty="0">
                <a:solidFill>
                  <a:srgbClr val="000000">
                    <a:lumMod val="75000"/>
                    <a:lumOff val="25000"/>
                  </a:srgbClr>
                </a:solidFill>
              </a:rPr>
              <a:t> </a:t>
            </a:r>
            <a:r>
              <a:rPr lang="en-US" altLang="zh-CN" sz="1200" u="none" dirty="0">
                <a:solidFill>
                  <a:srgbClr val="000000">
                    <a:lumMod val="75000"/>
                    <a:lumOff val="25000"/>
                  </a:srgbClr>
                </a:solidFill>
              </a:rPr>
              <a:t>[1] </a:t>
            </a:r>
            <a:r>
              <a:rPr lang="en-US" altLang="zh-CN" sz="1200" u="none" dirty="0" err="1">
                <a:solidFill>
                  <a:srgbClr val="000000">
                    <a:lumMod val="75000"/>
                    <a:lumOff val="25000"/>
                  </a:srgbClr>
                </a:solidFill>
              </a:rPr>
              <a:t>Understangding</a:t>
            </a:r>
            <a:r>
              <a:rPr lang="en-US" altLang="zh-CN" sz="1200" u="none" dirty="0">
                <a:solidFill>
                  <a:srgbClr val="000000">
                    <a:lumMod val="75000"/>
                    <a:lumOff val="25000"/>
                  </a:srgbClr>
                </a:solidFill>
              </a:rPr>
              <a:t> the Linux </a:t>
            </a:r>
            <a:r>
              <a:rPr lang="en-US" altLang="zh-CN" sz="1200" u="none" dirty="0" err="1">
                <a:solidFill>
                  <a:srgbClr val="000000">
                    <a:lumMod val="75000"/>
                    <a:lumOff val="25000"/>
                  </a:srgbClr>
                </a:solidFill>
              </a:rPr>
              <a:t>Kernel.Daniel</a:t>
            </a:r>
            <a:r>
              <a:rPr lang="en-US" altLang="zh-CN" sz="1200" u="none" dirty="0">
                <a:solidFill>
                  <a:srgbClr val="000000">
                    <a:lumMod val="75000"/>
                    <a:lumOff val="25000"/>
                  </a:srgbClr>
                </a:solidFill>
              </a:rPr>
              <a:t> </a:t>
            </a:r>
            <a:r>
              <a:rPr lang="en-US" altLang="zh-CN" sz="1200" u="none" dirty="0" err="1">
                <a:solidFill>
                  <a:srgbClr val="000000">
                    <a:lumMod val="75000"/>
                    <a:lumOff val="25000"/>
                  </a:srgbClr>
                </a:solidFill>
              </a:rPr>
              <a:t>P.Bovet</a:t>
            </a:r>
            <a:r>
              <a:rPr lang="en-US" altLang="zh-CN" sz="1200" u="none" dirty="0">
                <a:solidFill>
                  <a:srgbClr val="000000">
                    <a:lumMod val="75000"/>
                    <a:lumOff val="25000"/>
                  </a:srgbClr>
                </a:solidFill>
              </a:rPr>
              <a:t> &amp; Marco </a:t>
            </a:r>
            <a:r>
              <a:rPr lang="en-US" altLang="zh-CN" sz="1200" u="none" dirty="0" err="1">
                <a:solidFill>
                  <a:srgbClr val="000000">
                    <a:lumMod val="75000"/>
                    <a:lumOff val="25000"/>
                  </a:srgbClr>
                </a:solidFill>
              </a:rPr>
              <a:t>Cesati</a:t>
            </a:r>
            <a:r>
              <a:rPr lang="en-US" altLang="zh-CN" sz="1100" u="none" dirty="0">
                <a:solidFill>
                  <a:srgbClr val="000000">
                    <a:lumMod val="75000"/>
                    <a:lumOff val="25000"/>
                  </a:srgbClr>
                </a:solidFill>
              </a:rPr>
              <a:t>.</a:t>
            </a:r>
            <a:r>
              <a:rPr lang="zh-CN" altLang="en-US" sz="1400" u="none" dirty="0">
                <a:solidFill>
                  <a:srgbClr val="000000">
                    <a:lumMod val="75000"/>
                    <a:lumOff val="25000"/>
                  </a:srgbClr>
                </a:solidFill>
              </a:rPr>
              <a:t> </a:t>
            </a:r>
            <a:r>
              <a:rPr lang="en-US" altLang="zh-CN" sz="1200" u="none" dirty="0">
                <a:solidFill>
                  <a:srgbClr val="000000">
                    <a:lumMod val="75000"/>
                    <a:lumOff val="25000"/>
                  </a:srgbClr>
                </a:solidFill>
              </a:rPr>
              <a:t>2005</a:t>
            </a:r>
          </a:p>
          <a:p>
            <a:pPr marL="171450" indent="-171450" algn="l">
              <a:lnSpc>
                <a:spcPct val="200000"/>
              </a:lnSpc>
              <a:buFont typeface="Arial" charset="0"/>
              <a:buChar char="•"/>
            </a:pPr>
            <a:r>
              <a:rPr lang="en-US" altLang="zh-CN" sz="1400" u="none" dirty="0">
                <a:solidFill>
                  <a:srgbClr val="000000">
                    <a:lumMod val="75000"/>
                    <a:lumOff val="25000"/>
                  </a:srgbClr>
                </a:solidFill>
              </a:rPr>
              <a:t> </a:t>
            </a:r>
            <a:r>
              <a:rPr lang="en-US" altLang="zh-CN" sz="1200" u="none" dirty="0">
                <a:solidFill>
                  <a:srgbClr val="000000">
                    <a:lumMod val="75000"/>
                    <a:lumOff val="25000"/>
                  </a:srgbClr>
                </a:solidFill>
              </a:rPr>
              <a:t>[2]  Linux Memory Address Mapping </a:t>
            </a:r>
          </a:p>
          <a:p>
            <a:pPr algn="l">
              <a:lnSpc>
                <a:spcPct val="200000"/>
              </a:lnSpc>
            </a:pPr>
            <a:r>
              <a:rPr lang="en-US" altLang="zh-CN" sz="1200" u="none" dirty="0">
                <a:solidFill>
                  <a:srgbClr val="000000">
                    <a:lumMod val="75000"/>
                    <a:lumOff val="25000"/>
                  </a:srgbClr>
                </a:solidFill>
              </a:rPr>
              <a:t>           http://ilinuxkernel.com/</a:t>
            </a:r>
            <a:endParaRPr lang="en-US" altLang="zh-CN" sz="1950" u="none" dirty="0">
              <a:solidFill>
                <a:srgbClr val="000000">
                  <a:lumMod val="75000"/>
                  <a:lumOff val="25000"/>
                </a:srgbClr>
              </a:solidFill>
            </a:endParaRPr>
          </a:p>
          <a:p>
            <a:pPr marL="171450" indent="-171450" algn="l">
              <a:lnSpc>
                <a:spcPct val="200000"/>
              </a:lnSpc>
              <a:buFont typeface="Arial" charset="0"/>
              <a:buChar char="•"/>
            </a:pPr>
            <a:r>
              <a:rPr lang="en-US" altLang="zh-CN" sz="1200" u="none" dirty="0">
                <a:solidFill>
                  <a:srgbClr val="000000">
                    <a:lumMod val="75000"/>
                    <a:lumOff val="25000"/>
                  </a:srgbClr>
                </a:solidFill>
              </a:rPr>
              <a:t> [3] LINUX KERNEL INTERNALS. Linux Addressing</a:t>
            </a:r>
          </a:p>
          <a:p>
            <a:pPr algn="l">
              <a:lnSpc>
                <a:spcPct val="200000"/>
              </a:lnSpc>
            </a:pPr>
            <a:r>
              <a:rPr lang="en-US" altLang="zh-CN" sz="1200" u="none" dirty="0">
                <a:solidFill>
                  <a:srgbClr val="000000">
                    <a:lumMod val="75000"/>
                    <a:lumOff val="25000"/>
                  </a:srgbClr>
                </a:solidFill>
              </a:rPr>
              <a:t>          http://learnlinuxconcepts.blogspot.jp/2014/02/linux-addressing.html </a:t>
            </a:r>
            <a:endParaRPr lang="zh-CN" altLang="en-US" sz="1200" u="none" dirty="0">
              <a:solidFill>
                <a:srgbClr val="000000">
                  <a:lumMod val="75000"/>
                  <a:lumOff val="25000"/>
                </a:srgbClr>
              </a:solidFill>
            </a:endParaRPr>
          </a:p>
          <a:p>
            <a:pPr marL="171450" indent="-171450" algn="l">
              <a:lnSpc>
                <a:spcPct val="200000"/>
              </a:lnSpc>
              <a:buFont typeface="Arial" charset="0"/>
              <a:buChar char="•"/>
            </a:pPr>
            <a:r>
              <a:rPr lang="zh-CN" altLang="en-US" sz="1200" u="none" dirty="0">
                <a:solidFill>
                  <a:srgbClr val="000000">
                    <a:lumMod val="75000"/>
                    <a:lumOff val="25000"/>
                  </a:srgbClr>
                </a:solidFill>
              </a:rPr>
              <a:t> </a:t>
            </a:r>
            <a:r>
              <a:rPr lang="en-US" altLang="zh-CN" sz="1200" u="none" dirty="0">
                <a:solidFill>
                  <a:srgbClr val="000000">
                    <a:lumMod val="75000"/>
                    <a:lumOff val="25000"/>
                  </a:srgbClr>
                </a:solidFill>
              </a:rPr>
              <a:t>[4]</a:t>
            </a:r>
            <a:r>
              <a:rPr lang="zh-CN" altLang="en-US" sz="1200" u="none" dirty="0">
                <a:solidFill>
                  <a:srgbClr val="000000">
                    <a:lumMod val="75000"/>
                    <a:lumOff val="25000"/>
                  </a:srgbClr>
                </a:solidFill>
              </a:rPr>
              <a:t> </a:t>
            </a:r>
            <a:r>
              <a:rPr lang="en-US" altLang="zh-CN" sz="1200" u="none" dirty="0">
                <a:solidFill>
                  <a:srgbClr val="000000">
                    <a:lumMod val="75000"/>
                    <a:lumOff val="25000"/>
                  </a:srgbClr>
                </a:solidFill>
              </a:rPr>
              <a:t>The Linux Kernel Archives.</a:t>
            </a:r>
            <a:r>
              <a:rPr lang="fr-FR" altLang="zh-CN" sz="1200" u="none" dirty="0">
                <a:solidFill>
                  <a:srgbClr val="000000">
                    <a:lumMod val="75000"/>
                    <a:lumOff val="25000"/>
                  </a:srgbClr>
                </a:solidFill>
              </a:rPr>
              <a:t>Chapter </a:t>
            </a:r>
            <a:r>
              <a:rPr lang="en-US" altLang="zh-CN" sz="1200" u="none" dirty="0">
                <a:solidFill>
                  <a:srgbClr val="000000">
                    <a:lumMod val="75000"/>
                    <a:lumOff val="25000"/>
                  </a:srgbClr>
                </a:solidFill>
              </a:rPr>
              <a:t>3</a:t>
            </a:r>
            <a:r>
              <a:rPr lang="fr-FR" altLang="zh-CN" sz="1200" u="none" dirty="0">
                <a:solidFill>
                  <a:srgbClr val="000000">
                    <a:lumMod val="75000"/>
                    <a:lumOff val="25000"/>
                  </a:srgbClr>
                </a:solidFill>
              </a:rPr>
              <a:t>  Memory Management. </a:t>
            </a:r>
          </a:p>
          <a:p>
            <a:pPr algn="l">
              <a:lnSpc>
                <a:spcPct val="200000"/>
              </a:lnSpc>
            </a:pPr>
            <a:r>
              <a:rPr lang="fr-FR" altLang="zh-CN" sz="1200" u="none" dirty="0">
                <a:solidFill>
                  <a:srgbClr val="000000">
                    <a:lumMod val="75000"/>
                    <a:lumOff val="25000"/>
                  </a:srgbClr>
                </a:solidFill>
              </a:rPr>
              <a:t>          http://www.tldp.org/LDP/tlk/tlk.html</a:t>
            </a:r>
            <a:r>
              <a:rPr lang="zh-CN" altLang="en-US" sz="1400" u="none" dirty="0">
                <a:solidFill>
                  <a:srgbClr val="000000">
                    <a:lumMod val="75000"/>
                    <a:lumOff val="25000"/>
                  </a:srgbClr>
                </a:solidFill>
              </a:rPr>
              <a:t> </a:t>
            </a:r>
            <a:endParaRPr lang="en-US" altLang="zh-CN" sz="1200" u="none" dirty="0">
              <a:solidFill>
                <a:srgbClr val="000000">
                  <a:lumMod val="75000"/>
                  <a:lumOff val="25000"/>
                </a:srgbClr>
              </a:solidFill>
            </a:endParaRPr>
          </a:p>
          <a:p>
            <a:pPr marL="171450" indent="-171450" algn="l">
              <a:lnSpc>
                <a:spcPct val="200000"/>
              </a:lnSpc>
              <a:buFont typeface="Arial" charset="0"/>
              <a:buChar char="•"/>
            </a:pPr>
            <a:r>
              <a:rPr lang="en-US" altLang="zh-CN" sz="1200" u="none" dirty="0">
                <a:solidFill>
                  <a:srgbClr val="000000">
                    <a:lumMod val="75000"/>
                    <a:lumOff val="25000"/>
                  </a:srgbClr>
                </a:solidFill>
              </a:rPr>
              <a:t>[5] Computer System A Programmer’s</a:t>
            </a:r>
            <a:r>
              <a:rPr lang="zh-CN" altLang="en-US" sz="1200" u="none" dirty="0">
                <a:solidFill>
                  <a:srgbClr val="000000">
                    <a:lumMod val="75000"/>
                    <a:lumOff val="25000"/>
                  </a:srgbClr>
                </a:solidFill>
              </a:rPr>
              <a:t> </a:t>
            </a:r>
            <a:r>
              <a:rPr lang="en-US" altLang="zh-CN" sz="1200" u="none" dirty="0">
                <a:solidFill>
                  <a:srgbClr val="000000">
                    <a:lumMod val="75000"/>
                    <a:lumOff val="25000"/>
                  </a:srgbClr>
                </a:solidFill>
              </a:rPr>
              <a:t>Perspective Second </a:t>
            </a:r>
            <a:r>
              <a:rPr lang="en-US" altLang="zh-CN" sz="1200" u="none" dirty="0" err="1">
                <a:solidFill>
                  <a:srgbClr val="000000">
                    <a:lumMod val="75000"/>
                    <a:lumOff val="25000"/>
                  </a:srgbClr>
                </a:solidFill>
              </a:rPr>
              <a:t>Edition.Bryant</a:t>
            </a:r>
            <a:r>
              <a:rPr lang="en-US" altLang="zh-CN" sz="1200" u="none" dirty="0">
                <a:solidFill>
                  <a:srgbClr val="000000">
                    <a:lumMod val="75000"/>
                    <a:lumOff val="25000"/>
                  </a:srgbClr>
                </a:solidFill>
              </a:rPr>
              <a:t> O’Hallaron.2003</a:t>
            </a:r>
            <a:endParaRPr lang="zh-CN" altLang="en-US" sz="1200" u="none" dirty="0">
              <a:solidFill>
                <a:srgbClr val="000000">
                  <a:lumMod val="75000"/>
                  <a:lumOff val="25000"/>
                </a:srgbClr>
              </a:solidFill>
            </a:endParaRPr>
          </a:p>
        </p:txBody>
      </p:sp>
    </p:spTree>
    <p:extLst>
      <p:ext uri="{BB962C8B-B14F-4D97-AF65-F5344CB8AC3E}">
        <p14:creationId xmlns:p14="http://schemas.microsoft.com/office/powerpoint/2010/main" val="822730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7A98C"/>
        </a:solidFill>
        <a:effectLst/>
      </p:bgPr>
    </p:bg>
    <p:spTree>
      <p:nvGrpSpPr>
        <p:cNvPr id="1" name=""/>
        <p:cNvGrpSpPr/>
        <p:nvPr/>
      </p:nvGrpSpPr>
      <p:grpSpPr>
        <a:xfrm>
          <a:off x="0" y="0"/>
          <a:ext cx="0" cy="0"/>
          <a:chOff x="0" y="0"/>
          <a:chExt cx="0" cy="0"/>
        </a:xfrm>
      </p:grpSpPr>
      <p:sp>
        <p:nvSpPr>
          <p:cNvPr id="3" name="等腰三角形 2"/>
          <p:cNvSpPr/>
          <p:nvPr/>
        </p:nvSpPr>
        <p:spPr>
          <a:xfrm rot="5400000">
            <a:off x="74000" y="3349013"/>
            <a:ext cx="1460136" cy="1646238"/>
          </a:xfrm>
          <a:prstGeom prst="triangl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5" name="矩形 4"/>
          <p:cNvSpPr/>
          <p:nvPr/>
        </p:nvSpPr>
        <p:spPr>
          <a:xfrm>
            <a:off x="1627188" y="742950"/>
            <a:ext cx="10583862" cy="6115050"/>
          </a:xfrm>
          <a:custGeom>
            <a:avLst/>
            <a:gdLst>
              <a:gd name="connsiteX0" fmla="*/ 0 w 7859712"/>
              <a:gd name="connsiteY0" fmla="*/ 0 h 5067300"/>
              <a:gd name="connsiteX1" fmla="*/ 7859712 w 7859712"/>
              <a:gd name="connsiteY1" fmla="*/ 0 h 5067300"/>
              <a:gd name="connsiteX2" fmla="*/ 7859712 w 7859712"/>
              <a:gd name="connsiteY2" fmla="*/ 5067300 h 5067300"/>
              <a:gd name="connsiteX3" fmla="*/ 0 w 7859712"/>
              <a:gd name="connsiteY3" fmla="*/ 5067300 h 5067300"/>
              <a:gd name="connsiteX4" fmla="*/ 0 w 7859712"/>
              <a:gd name="connsiteY4" fmla="*/ 0 h 5067300"/>
              <a:gd name="connsiteX0" fmla="*/ 0 w 10564812"/>
              <a:gd name="connsiteY0" fmla="*/ 2381250 h 5067300"/>
              <a:gd name="connsiteX1" fmla="*/ 10564812 w 10564812"/>
              <a:gd name="connsiteY1" fmla="*/ 0 h 5067300"/>
              <a:gd name="connsiteX2" fmla="*/ 10564812 w 10564812"/>
              <a:gd name="connsiteY2" fmla="*/ 5067300 h 5067300"/>
              <a:gd name="connsiteX3" fmla="*/ 2705100 w 10564812"/>
              <a:gd name="connsiteY3" fmla="*/ 5067300 h 5067300"/>
              <a:gd name="connsiteX4" fmla="*/ 0 w 10564812"/>
              <a:gd name="connsiteY4" fmla="*/ 2381250 h 5067300"/>
              <a:gd name="connsiteX0" fmla="*/ 0 w 10564812"/>
              <a:gd name="connsiteY0" fmla="*/ 2381250 h 5067300"/>
              <a:gd name="connsiteX1" fmla="*/ 10564812 w 10564812"/>
              <a:gd name="connsiteY1" fmla="*/ 0 h 5067300"/>
              <a:gd name="connsiteX2" fmla="*/ 10564812 w 10564812"/>
              <a:gd name="connsiteY2" fmla="*/ 5067300 h 5067300"/>
              <a:gd name="connsiteX3" fmla="*/ 5886450 w 10564812"/>
              <a:gd name="connsiteY3" fmla="*/ 5067300 h 5067300"/>
              <a:gd name="connsiteX4" fmla="*/ 0 w 10564812"/>
              <a:gd name="connsiteY4" fmla="*/ 2381250 h 5067300"/>
              <a:gd name="connsiteX0" fmla="*/ 0 w 10583862"/>
              <a:gd name="connsiteY0" fmla="*/ 3429000 h 6115050"/>
              <a:gd name="connsiteX1" fmla="*/ 10583862 w 10583862"/>
              <a:gd name="connsiteY1" fmla="*/ 0 h 6115050"/>
              <a:gd name="connsiteX2" fmla="*/ 10564812 w 10583862"/>
              <a:gd name="connsiteY2" fmla="*/ 6115050 h 6115050"/>
              <a:gd name="connsiteX3" fmla="*/ 5886450 w 10583862"/>
              <a:gd name="connsiteY3" fmla="*/ 6115050 h 6115050"/>
              <a:gd name="connsiteX4" fmla="*/ 0 w 10583862"/>
              <a:gd name="connsiteY4" fmla="*/ 3429000 h 6115050"/>
              <a:gd name="connsiteX0" fmla="*/ 0 w 10583862"/>
              <a:gd name="connsiteY0" fmla="*/ 3429000 h 6115050"/>
              <a:gd name="connsiteX1" fmla="*/ 10583862 w 10583862"/>
              <a:gd name="connsiteY1" fmla="*/ 0 h 6115050"/>
              <a:gd name="connsiteX2" fmla="*/ 10564812 w 10583862"/>
              <a:gd name="connsiteY2" fmla="*/ 6115050 h 6115050"/>
              <a:gd name="connsiteX3" fmla="*/ 5391150 w 10583862"/>
              <a:gd name="connsiteY3" fmla="*/ 6115050 h 6115050"/>
              <a:gd name="connsiteX4" fmla="*/ 0 w 10583862"/>
              <a:gd name="connsiteY4" fmla="*/ 3429000 h 6115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3862" h="6115050">
                <a:moveTo>
                  <a:pt x="0" y="3429000"/>
                </a:moveTo>
                <a:lnTo>
                  <a:pt x="10583862" y="0"/>
                </a:lnTo>
                <a:lnTo>
                  <a:pt x="10564812" y="6115050"/>
                </a:lnTo>
                <a:lnTo>
                  <a:pt x="5391150" y="6115050"/>
                </a:lnTo>
                <a:lnTo>
                  <a:pt x="0" y="3429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a:stCxn id="3" idx="0"/>
          </p:cNvCxnSpPr>
          <p:nvPr/>
        </p:nvCxnSpPr>
        <p:spPr>
          <a:xfrm flipV="1">
            <a:off x="1627187" y="23202"/>
            <a:ext cx="3078163" cy="414893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 idx="0"/>
          </p:cNvCxnSpPr>
          <p:nvPr/>
        </p:nvCxnSpPr>
        <p:spPr>
          <a:xfrm flipH="1" flipV="1">
            <a:off x="33011" y="2097667"/>
            <a:ext cx="1594176" cy="2074465"/>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394994" y="2895329"/>
            <a:ext cx="5048250" cy="923330"/>
          </a:xfrm>
          <a:prstGeom prst="rect">
            <a:avLst/>
          </a:prstGeom>
          <a:noFill/>
        </p:spPr>
        <p:txBody>
          <a:bodyPr wrap="square" rtlCol="0">
            <a:spAutoFit/>
          </a:bodyPr>
          <a:lstStyle/>
          <a:p>
            <a:r>
              <a:rPr lang="en-US" altLang="zh-HK" sz="5400" dirty="0">
                <a:latin typeface="张海山锐谐体2.0-授权联系：Samtype@QQ.com" panose="02000000000000000000" pitchFamily="2" charset="-122"/>
                <a:ea typeface="张海山锐谐体2.0-授权联系：Samtype@QQ.com" panose="02000000000000000000" pitchFamily="2" charset="-122"/>
              </a:rPr>
              <a:t>THANKS</a:t>
            </a:r>
          </a:p>
        </p:txBody>
      </p:sp>
    </p:spTree>
    <p:extLst>
      <p:ext uri="{BB962C8B-B14F-4D97-AF65-F5344CB8AC3E}">
        <p14:creationId xmlns:p14="http://schemas.microsoft.com/office/powerpoint/2010/main" val="28771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676378" cy="523220"/>
          </a:xfrm>
          <a:prstGeom prst="rect">
            <a:avLst/>
          </a:prstGeom>
          <a:noFill/>
        </p:spPr>
        <p:txBody>
          <a:bodyPr wrap="square" rtlCol="0">
            <a:spAutoFit/>
          </a:bodyPr>
          <a:lstStyle/>
          <a:p>
            <a:pPr algn="ctr"/>
            <a:r>
              <a:rPr lang="en-US" altLang="zh-HK"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Linux</a:t>
            </a: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内存管理</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6" name="文本框 5"/>
          <p:cNvSpPr txBox="1"/>
          <p:nvPr/>
        </p:nvSpPr>
        <p:spPr>
          <a:xfrm>
            <a:off x="1439106" y="906413"/>
            <a:ext cx="822960" cy="923330"/>
          </a:xfrm>
          <a:prstGeom prst="rect">
            <a:avLst/>
          </a:prstGeom>
          <a:noFill/>
        </p:spPr>
        <p:txBody>
          <a:bodyPr wrap="square" rtlCol="0">
            <a:spAutoFit/>
          </a:bodyPr>
          <a:lstStyle/>
          <a:p>
            <a:r>
              <a:rPr lang="en-US" altLang="zh-HK" sz="5400" dirty="0">
                <a:solidFill>
                  <a:srgbClr val="5A514A"/>
                </a:solidFill>
                <a:latin typeface="张海山锐谐体2.0-授权联系：Samtype@QQ.com" panose="02000000000000000000" pitchFamily="2" charset="-122"/>
                <a:ea typeface="张海山锐谐体2.0-授权联系：Samtype@QQ.com" panose="02000000000000000000" pitchFamily="2" charset="-122"/>
              </a:rPr>
              <a:t>1</a:t>
            </a:r>
            <a:endParaRPr lang="zh-HK" altLang="en-US" sz="54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2039816" y="1186754"/>
            <a:ext cx="8793480" cy="461665"/>
          </a:xfrm>
          <a:prstGeom prst="rect">
            <a:avLst/>
          </a:prstGeom>
          <a:noFill/>
        </p:spPr>
        <p:txBody>
          <a:bodyPr wrap="square" rtlCol="0">
            <a:spAutoFit/>
          </a:bodyPr>
          <a:lstStyle/>
          <a:p>
            <a:r>
              <a:rPr lang="zh-CN"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节点：</a:t>
            </a:r>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单独节点内，任一给定</a:t>
            </a:r>
            <a:r>
              <a:rPr lang="en-US" altLang="zh-CN"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CPU</a:t>
            </a:r>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访问页面所需的时间相同。</a:t>
            </a:r>
            <a:endParaRPr lang="zh-HK"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8" name="矩形 7"/>
          <p:cNvSpPr/>
          <p:nvPr/>
        </p:nvSpPr>
        <p:spPr>
          <a:xfrm>
            <a:off x="2039816" y="2248584"/>
            <a:ext cx="8793480" cy="830997"/>
          </a:xfrm>
          <a:prstGeom prst="rect">
            <a:avLst/>
          </a:prstGeom>
        </p:spPr>
        <p:txBody>
          <a:bodyPr wrap="square">
            <a:spAutoFit/>
          </a:bodyPr>
          <a:lstStyle/>
          <a:p>
            <a:r>
              <a:rPr lang="zh-CN"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内存管理区：</a:t>
            </a:r>
            <a:r>
              <a:rPr lang="zh-CN" altLang="en-US" sz="2400" dirty="0">
                <a:solidFill>
                  <a:schemeClr val="tx1">
                    <a:lumMod val="75000"/>
                    <a:lumOff val="25000"/>
                  </a:schemeClr>
                </a:solidFill>
                <a:latin typeface="张海山锐谐体2.0-授权联系：Samtype@QQ.com" panose="02000000000000000000" pitchFamily="2" charset="-122"/>
                <a:ea typeface="张海山锐谐体2.0-授权联系：Samtype@QQ.com" panose="02000000000000000000" pitchFamily="2" charset="-122"/>
              </a:rPr>
              <a:t>计算机体系结构硬件的制约限制了页框的使用方式。　　　　　　　　　　</a:t>
            </a:r>
            <a:r>
              <a:rPr lang="en-US" altLang="zh-CN" sz="2400" dirty="0">
                <a:solidFill>
                  <a:schemeClr val="tx1">
                    <a:lumMod val="75000"/>
                    <a:lumOff val="25000"/>
                  </a:schemeClr>
                </a:solidFill>
                <a:latin typeface="张海山锐谐体2.0-授权联系：Samtype@QQ.com" panose="02000000000000000000" pitchFamily="2" charset="-122"/>
                <a:ea typeface="张海山锐谐体2.0-授权联系：Samtype@QQ.com" panose="02000000000000000000" pitchFamily="2" charset="-122"/>
              </a:rPr>
              <a:t>Linux2.6</a:t>
            </a:r>
            <a:r>
              <a:rPr lang="zh-CN" altLang="en-US" sz="2400" dirty="0">
                <a:solidFill>
                  <a:schemeClr val="tx1">
                    <a:lumMod val="75000"/>
                    <a:lumOff val="25000"/>
                  </a:schemeClr>
                </a:solidFill>
                <a:latin typeface="张海山锐谐体2.0-授权联系：Samtype@QQ.com" panose="02000000000000000000" pitchFamily="2" charset="-122"/>
                <a:ea typeface="张海山锐谐体2.0-授权联系：Samtype@QQ.com" panose="02000000000000000000" pitchFamily="2" charset="-122"/>
              </a:rPr>
              <a:t>把每个内存节点分为３个管理区。</a:t>
            </a:r>
            <a:endParaRPr lang="zh-HK" altLang="en-US" sz="2400" dirty="0">
              <a:solidFill>
                <a:schemeClr val="tx1">
                  <a:lumMod val="75000"/>
                  <a:lumOff val="25000"/>
                </a:schemeClr>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2" name="文本框 11"/>
          <p:cNvSpPr txBox="1"/>
          <p:nvPr/>
        </p:nvSpPr>
        <p:spPr>
          <a:xfrm>
            <a:off x="1439106" y="1925418"/>
            <a:ext cx="822960" cy="923330"/>
          </a:xfrm>
          <a:prstGeom prst="rect">
            <a:avLst/>
          </a:prstGeom>
          <a:noFill/>
        </p:spPr>
        <p:txBody>
          <a:bodyPr wrap="square" rtlCol="0">
            <a:spAutoFit/>
          </a:bodyPr>
          <a:lstStyle/>
          <a:p>
            <a:r>
              <a:rPr lang="en-US" altLang="zh-HK" sz="5400" dirty="0">
                <a:solidFill>
                  <a:srgbClr val="5A514A"/>
                </a:solidFill>
                <a:latin typeface="张海山锐谐体2.0-授权联系：Samtype@QQ.com" panose="02000000000000000000" pitchFamily="2" charset="-122"/>
                <a:ea typeface="张海山锐谐体2.0-授权联系：Samtype@QQ.com" panose="02000000000000000000" pitchFamily="2" charset="-122"/>
              </a:rPr>
              <a:t>2</a:t>
            </a:r>
            <a:endParaRPr lang="zh-HK" altLang="en-US" sz="54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2" name="文本框 1"/>
          <p:cNvSpPr txBox="1"/>
          <p:nvPr/>
        </p:nvSpPr>
        <p:spPr>
          <a:xfrm>
            <a:off x="2039815" y="3237596"/>
            <a:ext cx="8476371" cy="1200329"/>
          </a:xfrm>
          <a:prstGeom prst="rect">
            <a:avLst/>
          </a:prstGeom>
          <a:noFill/>
        </p:spPr>
        <p:txBody>
          <a:bodyPr wrap="square" rtlCol="0">
            <a:spAutoFit/>
          </a:bodyPr>
          <a:lstStyle/>
          <a:p>
            <a:r>
              <a:rPr lang="zh-CN" altLang="en-US" dirty="0"/>
              <a:t>　　</a:t>
            </a:r>
            <a:r>
              <a:rPr lang="en-US" altLang="zh-CN"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ZONE</a:t>
            </a:r>
            <a:r>
              <a:rPr lang="zh-CN"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a:t>
            </a:r>
            <a:r>
              <a:rPr lang="en-US" altLang="zh-CN"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DMA</a:t>
            </a:r>
            <a:r>
              <a:rPr lang="zh-CN"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a:t>
            </a:r>
            <a:r>
              <a:rPr lang="zh-CN" altLang="en-US" sz="2400" dirty="0">
                <a:solidFill>
                  <a:schemeClr val="tx1">
                    <a:lumMod val="85000"/>
                    <a:lumOff val="15000"/>
                  </a:schemeClr>
                </a:solidFill>
              </a:rPr>
              <a:t>包含低于</a:t>
            </a:r>
            <a:r>
              <a:rPr lang="en-US" altLang="zh-CN" sz="2400" dirty="0">
                <a:solidFill>
                  <a:schemeClr val="tx1">
                    <a:lumMod val="85000"/>
                    <a:lumOff val="15000"/>
                  </a:schemeClr>
                </a:solidFill>
              </a:rPr>
              <a:t>16MB</a:t>
            </a:r>
            <a:r>
              <a:rPr lang="zh-CN" altLang="en-US" sz="2400" dirty="0">
                <a:solidFill>
                  <a:schemeClr val="tx1">
                    <a:lumMod val="85000"/>
                    <a:lumOff val="15000"/>
                  </a:schemeClr>
                </a:solidFill>
              </a:rPr>
              <a:t>的页框</a:t>
            </a:r>
            <a:endParaRPr lang="en-US" altLang="zh-CN" sz="2400" dirty="0">
              <a:solidFill>
                <a:schemeClr val="tx1">
                  <a:lumMod val="85000"/>
                  <a:lumOff val="15000"/>
                </a:schemeClr>
              </a:solidFill>
            </a:endParaRPr>
          </a:p>
          <a:p>
            <a:r>
              <a:rPr lang="zh-CN" altLang="en-US" sz="2400" dirty="0"/>
              <a:t>　  </a:t>
            </a:r>
            <a:r>
              <a:rPr lang="en-US" altLang="zh-CN"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ZONE</a:t>
            </a:r>
            <a:r>
              <a:rPr lang="zh-CN"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a:t>
            </a:r>
            <a:r>
              <a:rPr lang="en-US" altLang="zh-CN"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NORMAL</a:t>
            </a:r>
            <a:r>
              <a:rPr lang="zh-CN"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a:t>
            </a:r>
            <a:r>
              <a:rPr lang="zh-CN" altLang="en-US" sz="2400" dirty="0">
                <a:solidFill>
                  <a:schemeClr val="tx1">
                    <a:lumMod val="85000"/>
                    <a:lumOff val="15000"/>
                  </a:schemeClr>
                </a:solidFill>
              </a:rPr>
              <a:t>包含高于</a:t>
            </a:r>
            <a:r>
              <a:rPr lang="en-US" altLang="zh-CN" sz="2400" dirty="0">
                <a:solidFill>
                  <a:schemeClr val="tx1">
                    <a:lumMod val="85000"/>
                    <a:lumOff val="15000"/>
                  </a:schemeClr>
                </a:solidFill>
              </a:rPr>
              <a:t>16MB</a:t>
            </a:r>
            <a:r>
              <a:rPr lang="zh-CN" altLang="en-US" sz="2400" dirty="0">
                <a:solidFill>
                  <a:schemeClr val="tx1">
                    <a:lumMod val="85000"/>
                    <a:lumOff val="15000"/>
                  </a:schemeClr>
                </a:solidFill>
              </a:rPr>
              <a:t>且低于</a:t>
            </a:r>
            <a:r>
              <a:rPr lang="en-US" altLang="zh-CN" sz="2400" dirty="0">
                <a:solidFill>
                  <a:schemeClr val="tx1">
                    <a:lumMod val="85000"/>
                    <a:lumOff val="15000"/>
                  </a:schemeClr>
                </a:solidFill>
              </a:rPr>
              <a:t>896MB</a:t>
            </a:r>
            <a:r>
              <a:rPr lang="zh-CN" altLang="en-US" sz="2400" dirty="0">
                <a:solidFill>
                  <a:schemeClr val="tx1">
                    <a:lumMod val="85000"/>
                    <a:lumOff val="15000"/>
                  </a:schemeClr>
                </a:solidFill>
              </a:rPr>
              <a:t>的页框</a:t>
            </a:r>
            <a:endParaRPr lang="en-US" altLang="zh-CN" sz="2400" dirty="0">
              <a:solidFill>
                <a:schemeClr val="tx1">
                  <a:lumMod val="85000"/>
                  <a:lumOff val="15000"/>
                </a:schemeClr>
              </a:solidFill>
            </a:endParaRPr>
          </a:p>
          <a:p>
            <a:r>
              <a:rPr lang="zh-CN" altLang="en-US" sz="2400" dirty="0"/>
              <a:t>　  </a:t>
            </a:r>
            <a:r>
              <a:rPr lang="en-US" altLang="zh-CN"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ZONE</a:t>
            </a:r>
            <a:r>
              <a:rPr lang="zh-CN"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a:t>
            </a:r>
            <a:r>
              <a:rPr lang="en-US" altLang="zh-CN"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HIGHEMEM</a:t>
            </a:r>
            <a:r>
              <a:rPr lang="zh-CN"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a:t>
            </a:r>
            <a:r>
              <a:rPr lang="zh-CN" altLang="en-US" sz="2400" dirty="0">
                <a:solidFill>
                  <a:schemeClr val="tx1">
                    <a:lumMod val="85000"/>
                    <a:lumOff val="15000"/>
                  </a:schemeClr>
                </a:solidFill>
              </a:rPr>
              <a:t>包含高于</a:t>
            </a:r>
            <a:r>
              <a:rPr lang="en-US" altLang="zh-CN" sz="2400" dirty="0">
                <a:solidFill>
                  <a:schemeClr val="tx1">
                    <a:lumMod val="85000"/>
                    <a:lumOff val="15000"/>
                  </a:schemeClr>
                </a:solidFill>
              </a:rPr>
              <a:t>896MB</a:t>
            </a:r>
            <a:r>
              <a:rPr lang="zh-CN" altLang="en-US" sz="2400" dirty="0">
                <a:solidFill>
                  <a:schemeClr val="tx1">
                    <a:lumMod val="85000"/>
                    <a:lumOff val="15000"/>
                  </a:schemeClr>
                </a:solidFill>
              </a:rPr>
              <a:t>的页框</a:t>
            </a:r>
          </a:p>
        </p:txBody>
      </p:sp>
      <p:sp>
        <p:nvSpPr>
          <p:cNvPr id="10" name="文本框 9"/>
          <p:cNvSpPr txBox="1"/>
          <p:nvPr/>
        </p:nvSpPr>
        <p:spPr>
          <a:xfrm>
            <a:off x="1422596" y="4437925"/>
            <a:ext cx="822960" cy="923330"/>
          </a:xfrm>
          <a:prstGeom prst="rect">
            <a:avLst/>
          </a:prstGeom>
          <a:noFill/>
        </p:spPr>
        <p:txBody>
          <a:bodyPr wrap="square" rtlCol="0">
            <a:spAutoFit/>
          </a:bodyPr>
          <a:lstStyle/>
          <a:p>
            <a:r>
              <a:rPr lang="en-US" altLang="zh-HK" sz="5400" dirty="0">
                <a:solidFill>
                  <a:srgbClr val="5A514A"/>
                </a:solidFill>
                <a:latin typeface="张海山锐谐体2.0-授权联系：Samtype@QQ.com" panose="02000000000000000000" pitchFamily="2" charset="-122"/>
                <a:ea typeface="张海山锐谐体2.0-授权联系：Samtype@QQ.com" panose="02000000000000000000" pitchFamily="2" charset="-122"/>
              </a:rPr>
              <a:t>3</a:t>
            </a:r>
            <a:endParaRPr lang="zh-HK" altLang="en-US" sz="54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3" name="矩形 12"/>
          <p:cNvSpPr/>
          <p:nvPr/>
        </p:nvSpPr>
        <p:spPr>
          <a:xfrm>
            <a:off x="2039816" y="4840594"/>
            <a:ext cx="8793480" cy="1200329"/>
          </a:xfrm>
          <a:prstGeom prst="rect">
            <a:avLst/>
          </a:prstGeom>
        </p:spPr>
        <p:txBody>
          <a:bodyPr wrap="square">
            <a:spAutoFit/>
          </a:bodyPr>
          <a:lstStyle/>
          <a:p>
            <a:r>
              <a:rPr lang="zh-CN"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页框：</a:t>
            </a:r>
            <a:r>
              <a:rPr lang="en-US" altLang="zh-CN" sz="2400" dirty="0">
                <a:solidFill>
                  <a:schemeClr val="tx1">
                    <a:lumMod val="75000"/>
                    <a:lumOff val="25000"/>
                  </a:schemeClr>
                </a:solidFill>
                <a:latin typeface="张海山锐谐体2.0-授权联系：Samtype@QQ.com" panose="02000000000000000000" pitchFamily="2" charset="-122"/>
                <a:ea typeface="张海山锐谐体2.0-授权联系：Samtype@QQ.com" panose="02000000000000000000" pitchFamily="2" charset="-122"/>
              </a:rPr>
              <a:t>RAM</a:t>
            </a:r>
            <a:r>
              <a:rPr lang="zh-CN" altLang="en-US" sz="2400" dirty="0">
                <a:solidFill>
                  <a:schemeClr val="tx1">
                    <a:lumMod val="75000"/>
                    <a:lumOff val="25000"/>
                  </a:schemeClr>
                </a:solidFill>
                <a:latin typeface="张海山锐谐体2.0-授权联系：Samtype@QQ.com" panose="02000000000000000000" pitchFamily="2" charset="-122"/>
                <a:ea typeface="张海山锐谐体2.0-授权联系：Samtype@QQ.com" panose="02000000000000000000" pitchFamily="2" charset="-122"/>
              </a:rPr>
              <a:t>上固定大小的存储区。</a:t>
            </a:r>
            <a:r>
              <a:rPr lang="en-US" altLang="zh-CN" sz="2400" dirty="0">
                <a:solidFill>
                  <a:schemeClr val="tx1">
                    <a:lumMod val="75000"/>
                    <a:lumOff val="25000"/>
                  </a:schemeClr>
                </a:solidFill>
                <a:latin typeface="张海山锐谐体2.0-授权联系：Samtype@QQ.com" panose="02000000000000000000" pitchFamily="2" charset="-122"/>
                <a:ea typeface="张海山锐谐体2.0-授权联系：Samtype@QQ.com" panose="02000000000000000000" pitchFamily="2" charset="-122"/>
              </a:rPr>
              <a:t>Linux</a:t>
            </a:r>
            <a:r>
              <a:rPr lang="zh-CN" altLang="en-US" sz="2400" dirty="0">
                <a:solidFill>
                  <a:schemeClr val="tx1">
                    <a:lumMod val="75000"/>
                    <a:lumOff val="25000"/>
                  </a:schemeClr>
                </a:solidFill>
                <a:latin typeface="张海山锐谐体2.0-授权联系：Samtype@QQ.com" panose="02000000000000000000" pitchFamily="2" charset="-122"/>
                <a:ea typeface="张海山锐谐体2.0-授权联系：Samtype@QQ.com" panose="02000000000000000000" pitchFamily="2" charset="-122"/>
              </a:rPr>
              <a:t>采用</a:t>
            </a:r>
            <a:r>
              <a:rPr lang="en-US" altLang="zh-CN" sz="2400" dirty="0">
                <a:solidFill>
                  <a:schemeClr val="tx1">
                    <a:lumMod val="75000"/>
                    <a:lumOff val="25000"/>
                  </a:schemeClr>
                </a:solidFill>
                <a:latin typeface="张海山锐谐体2.0-授权联系：Samtype@QQ.com" panose="02000000000000000000" pitchFamily="2" charset="-122"/>
                <a:ea typeface="张海山锐谐体2.0-授权联系：Samtype@QQ.com" panose="02000000000000000000" pitchFamily="2" charset="-122"/>
              </a:rPr>
              <a:t>4KB</a:t>
            </a:r>
            <a:r>
              <a:rPr lang="zh-CN" altLang="en-US" sz="2400" dirty="0">
                <a:solidFill>
                  <a:schemeClr val="tx1">
                    <a:lumMod val="75000"/>
                    <a:lumOff val="25000"/>
                  </a:schemeClr>
                </a:solidFill>
                <a:latin typeface="张海山锐谐体2.0-授权联系：Samtype@QQ.com" panose="02000000000000000000" pitchFamily="2" charset="-122"/>
                <a:ea typeface="张海山锐谐体2.0-授权联系：Samtype@QQ.com" panose="02000000000000000000" pitchFamily="2" charset="-122"/>
              </a:rPr>
              <a:t>页框大小作为  标准的内存分配单元。页框的状态信息保存在类型为</a:t>
            </a:r>
            <a:r>
              <a:rPr lang="en-US" altLang="zh-CN" sz="2400" dirty="0">
                <a:solidFill>
                  <a:schemeClr val="tx1">
                    <a:lumMod val="75000"/>
                    <a:lumOff val="25000"/>
                  </a:schemeClr>
                </a:solidFill>
                <a:latin typeface="张海山锐谐体2.0-授权联系：Samtype@QQ.com" panose="02000000000000000000" pitchFamily="2" charset="-122"/>
                <a:ea typeface="张海山锐谐体2.0-授权联系：Samtype@QQ.com" panose="02000000000000000000" pitchFamily="2" charset="-122"/>
              </a:rPr>
              <a:t>Page</a:t>
            </a:r>
            <a:r>
              <a:rPr lang="zh-CN" altLang="en-US" sz="2400" dirty="0">
                <a:solidFill>
                  <a:schemeClr val="tx1">
                    <a:lumMod val="75000"/>
                    <a:lumOff val="25000"/>
                  </a:schemeClr>
                </a:solidFill>
                <a:latin typeface="张海山锐谐体2.0-授权联系：Samtype@QQ.com" panose="02000000000000000000" pitchFamily="2" charset="-122"/>
                <a:ea typeface="张海山锐谐体2.0-授权联系：Samtype@QQ.com" panose="02000000000000000000" pitchFamily="2" charset="-122"/>
              </a:rPr>
              <a:t>的页描述符中，所有页描述符保存在</a:t>
            </a:r>
            <a:r>
              <a:rPr lang="en-US" altLang="zh-CN" sz="2400" dirty="0">
                <a:solidFill>
                  <a:schemeClr val="tx1">
                    <a:lumMod val="75000"/>
                    <a:lumOff val="25000"/>
                  </a:schemeClr>
                </a:solidFill>
                <a:latin typeface="张海山锐谐体2.0-授权联系：Samtype@QQ.com" panose="02000000000000000000" pitchFamily="2" charset="-122"/>
                <a:ea typeface="张海山锐谐体2.0-授权联系：Samtype@QQ.com" panose="02000000000000000000" pitchFamily="2" charset="-122"/>
              </a:rPr>
              <a:t>mem_map</a:t>
            </a:r>
            <a:r>
              <a:rPr lang="zh-CN" altLang="en-US" sz="2400" dirty="0">
                <a:solidFill>
                  <a:schemeClr val="tx1">
                    <a:lumMod val="75000"/>
                    <a:lumOff val="25000"/>
                  </a:schemeClr>
                </a:solidFill>
                <a:latin typeface="张海山锐谐体2.0-授权联系：Samtype@QQ.com" panose="02000000000000000000" pitchFamily="2" charset="-122"/>
                <a:ea typeface="张海山锐谐体2.0-授权联系：Samtype@QQ.com" panose="02000000000000000000" pitchFamily="2" charset="-122"/>
              </a:rPr>
              <a:t>数组中。</a:t>
            </a:r>
            <a:endParaRPr lang="zh-HK" altLang="en-US" sz="2400" dirty="0">
              <a:solidFill>
                <a:schemeClr val="tx1">
                  <a:lumMod val="75000"/>
                  <a:lumOff val="25000"/>
                </a:schemeClr>
              </a:solidFill>
              <a:latin typeface="张海山锐谐体2.0-授权联系：Samtype@QQ.com" panose="02000000000000000000" pitchFamily="2" charset="-122"/>
              <a:ea typeface="张海山锐谐体2.0-授权联系：Samtype@QQ.com" panose="02000000000000000000" pitchFamily="2" charset="-122"/>
            </a:endParaRPr>
          </a:p>
        </p:txBody>
      </p:sp>
    </p:spTree>
    <p:extLst>
      <p:ext uri="{BB962C8B-B14F-4D97-AF65-F5344CB8AC3E}">
        <p14:creationId xmlns:p14="http://schemas.microsoft.com/office/powerpoint/2010/main" val="2684460981"/>
      </p:ext>
    </p:extLst>
  </p:cSld>
  <p:clrMapOvr>
    <a:masterClrMapping/>
  </p:clrMapOvr>
  <mc:AlternateContent xmlns:mc="http://schemas.openxmlformats.org/markup-compatibility/2006" xmlns:p14="http://schemas.microsoft.com/office/powerpoint/2010/main">
    <mc:Choice Requires="p14">
      <p:transition spd="slow" p14:dur="2000" advTm="103944"/>
    </mc:Choice>
    <mc:Fallback xmlns="">
      <p:transition spd="slow" advTm="10394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4572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节点描述符</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187" y="671512"/>
            <a:ext cx="7350129" cy="5869965"/>
          </a:xfrm>
          <a:prstGeom prst="rect">
            <a:avLst/>
          </a:prstGeom>
        </p:spPr>
      </p:pic>
    </p:spTree>
    <p:extLst>
      <p:ext uri="{BB962C8B-B14F-4D97-AF65-F5344CB8AC3E}">
        <p14:creationId xmlns:p14="http://schemas.microsoft.com/office/powerpoint/2010/main" val="3972014180"/>
      </p:ext>
    </p:extLst>
  </p:cSld>
  <p:clrMapOvr>
    <a:masterClrMapping/>
  </p:clrMapOvr>
  <mc:AlternateContent xmlns:mc="http://schemas.openxmlformats.org/markup-compatibility/2006" xmlns:p14="http://schemas.microsoft.com/office/powerpoint/2010/main">
    <mc:Choice Requires="p14">
      <p:transition spd="slow" p14:dur="2000" advTm="500"/>
    </mc:Choice>
    <mc:Fallback xmlns="">
      <p:transition spd="slow" advTm="5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45721" y="294650"/>
            <a:ext cx="2438401"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管理区描述符</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14300"/>
            <a:ext cx="6553200" cy="6629400"/>
          </a:xfrm>
          <a:prstGeom prst="rect">
            <a:avLst/>
          </a:prstGeom>
        </p:spPr>
      </p:pic>
    </p:spTree>
    <p:extLst>
      <p:ext uri="{BB962C8B-B14F-4D97-AF65-F5344CB8AC3E}">
        <p14:creationId xmlns:p14="http://schemas.microsoft.com/office/powerpoint/2010/main" val="3866988887"/>
      </p:ext>
    </p:extLst>
  </p:cSld>
  <p:clrMapOvr>
    <a:masterClrMapping/>
  </p:clrMapOvr>
  <mc:AlternateContent xmlns:mc="http://schemas.openxmlformats.org/markup-compatibility/2006" xmlns:p14="http://schemas.microsoft.com/office/powerpoint/2010/main">
    <mc:Choice Requires="p14">
      <p:transition spd="slow" p14:dur="2000" advTm="191"/>
    </mc:Choice>
    <mc:Fallback xmlns="">
      <p:transition spd="slow" advTm="19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45721" y="294650"/>
            <a:ext cx="2718583"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页描述符</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1" y="523287"/>
            <a:ext cx="8118434" cy="6102595"/>
          </a:xfrm>
          <a:prstGeom prst="rect">
            <a:avLst/>
          </a:prstGeom>
        </p:spPr>
      </p:pic>
    </p:spTree>
    <p:extLst>
      <p:ext uri="{BB962C8B-B14F-4D97-AF65-F5344CB8AC3E}">
        <p14:creationId xmlns:p14="http://schemas.microsoft.com/office/powerpoint/2010/main" val="2953558256"/>
      </p:ext>
    </p:extLst>
  </p:cSld>
  <p:clrMapOvr>
    <a:masterClrMapping/>
  </p:clrMapOvr>
  <mc:AlternateContent xmlns:mc="http://schemas.openxmlformats.org/markup-compatibility/2006" xmlns:p14="http://schemas.microsoft.com/office/powerpoint/2010/main">
    <mc:Choice Requires="p14">
      <p:transition spd="slow" p14:dur="2000" advTm="764"/>
    </mc:Choice>
    <mc:Fallback xmlns="">
      <p:transition spd="slow" advTm="76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1" y="294650"/>
            <a:ext cx="2631831"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内存管理概述</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5" name="矩形 4"/>
          <p:cNvSpPr/>
          <p:nvPr/>
        </p:nvSpPr>
        <p:spPr>
          <a:xfrm>
            <a:off x="1061021" y="1202808"/>
            <a:ext cx="394063" cy="1045028"/>
          </a:xfrm>
          <a:prstGeom prst="rect">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张海山锐谐体2.0-授权联系：Samtype@QQ.com" panose="02000000000000000000" pitchFamily="2" charset="-122"/>
                <a:ea typeface="张海山锐谐体2.0-授权联系：Samtype@QQ.com" panose="02000000000000000000" pitchFamily="2" charset="-122"/>
              </a:rPr>
              <a:t>1</a:t>
            </a:r>
            <a:endParaRPr lang="zh-HK" altLang="en-US" sz="3600" dirty="0">
              <a:latin typeface="张海山锐谐体2.0-授权联系：Samtype@QQ.com" panose="02000000000000000000" pitchFamily="2" charset="-122"/>
              <a:ea typeface="张海山锐谐体2.0-授权联系：Samtype@QQ.com" panose="02000000000000000000" pitchFamily="2" charset="-122"/>
            </a:endParaRPr>
          </a:p>
        </p:txBody>
      </p:sp>
      <p:cxnSp>
        <p:nvCxnSpPr>
          <p:cNvPr id="7" name="直接连接符 6"/>
          <p:cNvCxnSpPr/>
          <p:nvPr/>
        </p:nvCxnSpPr>
        <p:spPr>
          <a:xfrm>
            <a:off x="1574827" y="1583675"/>
            <a:ext cx="1611085" cy="0"/>
          </a:xfrm>
          <a:prstGeom prst="line">
            <a:avLst/>
          </a:prstGeom>
          <a:ln>
            <a:solidFill>
              <a:srgbClr val="27A98C"/>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455084" y="1122010"/>
            <a:ext cx="2323011" cy="461665"/>
          </a:xfrm>
          <a:prstGeom prst="rect">
            <a:avLst/>
          </a:prstGeom>
          <a:noFill/>
        </p:spPr>
        <p:txBody>
          <a:bodyPr wrap="square" rtlCol="0">
            <a:spAutoFit/>
          </a:bodyPr>
          <a:lstStyle/>
          <a:p>
            <a:r>
              <a:rPr lang="zh-CN"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分区页框分配器</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366" y="1725322"/>
            <a:ext cx="8737282" cy="4692816"/>
          </a:xfrm>
          <a:prstGeom prst="rect">
            <a:avLst/>
          </a:prstGeom>
        </p:spPr>
      </p:pic>
    </p:spTree>
    <p:extLst>
      <p:ext uri="{BB962C8B-B14F-4D97-AF65-F5344CB8AC3E}">
        <p14:creationId xmlns:p14="http://schemas.microsoft.com/office/powerpoint/2010/main" val="3728072305"/>
      </p:ext>
    </p:extLst>
  </p:cSld>
  <p:clrMapOvr>
    <a:masterClrMapping/>
  </p:clrMapOvr>
  <mc:AlternateContent xmlns:mc="http://schemas.openxmlformats.org/markup-compatibility/2006" xmlns:p14="http://schemas.microsoft.com/office/powerpoint/2010/main">
    <mc:Choice Requires="p14">
      <p:transition spd="slow" p14:dur="2000" advTm="424"/>
    </mc:Choice>
    <mc:Fallback xmlns="">
      <p:transition spd="slow" advTm="42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1" y="294650"/>
            <a:ext cx="2519289"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内存管理概述</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5" name="矩形 4"/>
          <p:cNvSpPr/>
          <p:nvPr/>
        </p:nvSpPr>
        <p:spPr>
          <a:xfrm>
            <a:off x="948479" y="1091728"/>
            <a:ext cx="394063" cy="1045028"/>
          </a:xfrm>
          <a:prstGeom prst="rect">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张海山锐谐体2.0-授权联系：Samtype@QQ.com" panose="02000000000000000000" pitchFamily="2" charset="-122"/>
                <a:ea typeface="张海山锐谐体2.0-授权联系：Samtype@QQ.com" panose="02000000000000000000" pitchFamily="2" charset="-122"/>
              </a:rPr>
              <a:t>2</a:t>
            </a:r>
            <a:endParaRPr lang="zh-HK" altLang="en-US" sz="3600" dirty="0">
              <a:latin typeface="张海山锐谐体2.0-授权联系：Samtype@QQ.com" panose="02000000000000000000" pitchFamily="2" charset="-122"/>
              <a:ea typeface="张海山锐谐体2.0-授权联系：Samtype@QQ.com" panose="02000000000000000000" pitchFamily="2" charset="-122"/>
            </a:endParaRPr>
          </a:p>
        </p:txBody>
      </p:sp>
      <p:cxnSp>
        <p:nvCxnSpPr>
          <p:cNvPr id="6" name="直接连接符 5"/>
          <p:cNvCxnSpPr/>
          <p:nvPr/>
        </p:nvCxnSpPr>
        <p:spPr>
          <a:xfrm>
            <a:off x="1462285" y="1472595"/>
            <a:ext cx="1611085" cy="0"/>
          </a:xfrm>
          <a:prstGeom prst="line">
            <a:avLst/>
          </a:prstGeom>
          <a:ln>
            <a:solidFill>
              <a:srgbClr val="27A98C"/>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342542" y="1010930"/>
            <a:ext cx="2323011" cy="461665"/>
          </a:xfrm>
          <a:prstGeom prst="rect">
            <a:avLst/>
          </a:prstGeom>
          <a:noFill/>
        </p:spPr>
        <p:txBody>
          <a:bodyPr wrap="square" rtlCol="0">
            <a:spAutoFit/>
          </a:bodyPr>
          <a:lstStyle/>
          <a:p>
            <a:r>
              <a:rPr lang="zh-CN"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管理区分配器</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8" name="矩形 7"/>
          <p:cNvSpPr/>
          <p:nvPr/>
        </p:nvSpPr>
        <p:spPr>
          <a:xfrm>
            <a:off x="1462285" y="1472595"/>
            <a:ext cx="9225478" cy="2062103"/>
          </a:xfrm>
          <a:prstGeom prst="rect">
            <a:avLst/>
          </a:prstGeom>
        </p:spPr>
        <p:txBody>
          <a:bodyPr wrap="square">
            <a:spAutoFit/>
          </a:bodyPr>
          <a:lstStyle/>
          <a:p>
            <a:r>
              <a:rPr lang="zh-CN" altLang="en-US" sz="2000" dirty="0">
                <a:solidFill>
                  <a:srgbClr val="27A98C"/>
                </a:solidFill>
                <a:latin typeface="张海山锐谐体2.0-授权联系：Samtype@QQ.com" panose="02000000000000000000" pitchFamily="2" charset="-122"/>
                <a:ea typeface="张海山锐谐体2.0-授权联系：Samtype@QQ.com" panose="02000000000000000000" pitchFamily="2" charset="-122"/>
              </a:rPr>
              <a:t>目标：</a:t>
            </a:r>
            <a:endParaRPr lang="en-US" altLang="zh-CN" sz="20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a:p>
            <a:r>
              <a:rPr lang="en-US" altLang="zh-CN" dirty="0">
                <a:solidFill>
                  <a:srgbClr val="5A514A"/>
                </a:solidFill>
                <a:latin typeface="张海山锐谐体2.0-授权联系：Samtype@QQ.com" panose="02000000000000000000" pitchFamily="2" charset="-122"/>
                <a:ea typeface="张海山锐谐体2.0-授权联系：Samtype@QQ.com" panose="02000000000000000000" pitchFamily="2" charset="-122"/>
              </a:rPr>
              <a:t>      1.</a:t>
            </a:r>
            <a:r>
              <a:rPr lang="zh-CN" altLang="en-US" dirty="0">
                <a:solidFill>
                  <a:srgbClr val="5A514A"/>
                </a:solidFill>
                <a:latin typeface="张海山锐谐体2.0-授权联系：Samtype@QQ.com" panose="02000000000000000000" pitchFamily="2" charset="-122"/>
                <a:ea typeface="张海山锐谐体2.0-授权联系：Samtype@QQ.com" panose="02000000000000000000" pitchFamily="2" charset="-122"/>
              </a:rPr>
              <a:t>应当保护保留的页框池</a:t>
            </a:r>
            <a:endParaRPr lang="en-US" altLang="zh-CN"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a:p>
            <a:endParaRPr lang="en-US" altLang="zh-CN"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a:p>
            <a:r>
              <a:rPr lang="en-US" altLang="zh-CN" dirty="0">
                <a:solidFill>
                  <a:srgbClr val="5A514A"/>
                </a:solidFill>
                <a:ea typeface="张海山锐谐体2.0-授权联系：Samtype@QQ.com" panose="02000000000000000000" pitchFamily="2" charset="-122"/>
              </a:rPr>
              <a:t>          2. </a:t>
            </a:r>
            <a:r>
              <a:rPr lang="zh-CN" altLang="en-US" dirty="0">
                <a:solidFill>
                  <a:srgbClr val="5A514A"/>
                </a:solidFill>
                <a:ea typeface="张海山锐谐体2.0-授权联系：Samtype@QQ.com" panose="02000000000000000000" pitchFamily="2" charset="-122"/>
              </a:rPr>
              <a:t>当内存不足且允许阻塞当前进程时，它应当触发页框回收算法；一旦某些页框被释    </a:t>
            </a:r>
            <a:r>
              <a:rPr lang="en-US" altLang="zh-CN" dirty="0">
                <a:solidFill>
                  <a:srgbClr val="5A514A"/>
                </a:solidFill>
                <a:ea typeface="张海山锐谐体2.0-授权联系：Samtype@QQ.com" panose="02000000000000000000" pitchFamily="2" charset="-122"/>
              </a:rPr>
              <a:t>	</a:t>
            </a:r>
            <a:r>
              <a:rPr lang="zh-CN" altLang="en-US" dirty="0">
                <a:solidFill>
                  <a:srgbClr val="5A514A"/>
                </a:solidFill>
                <a:ea typeface="张海山锐谐体2.0-授权联系：Samtype@QQ.com" panose="02000000000000000000" pitchFamily="2" charset="-122"/>
              </a:rPr>
              <a:t>放，管理区分配器将再次尝试分配。</a:t>
            </a:r>
            <a:endParaRPr lang="en-US" altLang="zh-CN" dirty="0">
              <a:solidFill>
                <a:srgbClr val="5A514A"/>
              </a:solidFill>
              <a:ea typeface="张海山锐谐体2.0-授权联系：Samtype@QQ.com" panose="02000000000000000000" pitchFamily="2" charset="-122"/>
            </a:endParaRPr>
          </a:p>
          <a:p>
            <a:endParaRPr lang="en-US" altLang="zh-CN" dirty="0">
              <a:solidFill>
                <a:srgbClr val="5A514A"/>
              </a:solidFill>
              <a:ea typeface="张海山锐谐体2.0-授权联系：Samtype@QQ.com" panose="02000000000000000000" pitchFamily="2" charset="-122"/>
            </a:endParaRPr>
          </a:p>
          <a:p>
            <a:r>
              <a:rPr lang="en-US" altLang="zh-CN" dirty="0">
                <a:solidFill>
                  <a:srgbClr val="5A514A"/>
                </a:solidFill>
                <a:ea typeface="张海山锐谐体2.0-授权联系：Samtype@QQ.com" panose="02000000000000000000" pitchFamily="2" charset="-122"/>
              </a:rPr>
              <a:t>          3.</a:t>
            </a:r>
            <a:r>
              <a:rPr lang="zh-CN" altLang="en-US" dirty="0">
                <a:solidFill>
                  <a:srgbClr val="5A514A"/>
                </a:solidFill>
                <a:ea typeface="张海山锐谐体2.0-授权联系：Samtype@QQ.com" panose="02000000000000000000" pitchFamily="2" charset="-122"/>
              </a:rPr>
              <a:t>尽可能保存小而珍贵的</a:t>
            </a:r>
            <a:r>
              <a:rPr lang="en-US" altLang="zh-CN" dirty="0">
                <a:solidFill>
                  <a:srgbClr val="5A514A"/>
                </a:solidFill>
                <a:ea typeface="张海山锐谐体2.0-授权联系：Samtype@QQ.com" panose="02000000000000000000" pitchFamily="2" charset="-122"/>
              </a:rPr>
              <a:t>ZONE_DMA</a:t>
            </a:r>
            <a:r>
              <a:rPr lang="zh-CN" altLang="en-US" dirty="0">
                <a:solidFill>
                  <a:srgbClr val="5A514A"/>
                </a:solidFill>
                <a:ea typeface="张海山锐谐体2.0-授权联系：Samtype@QQ.com" panose="02000000000000000000" pitchFamily="2" charset="-122"/>
              </a:rPr>
              <a:t>管理区。</a:t>
            </a:r>
            <a:endParaRPr lang="en-US" altLang="zh-CN" dirty="0">
              <a:solidFill>
                <a:srgbClr val="5A514A"/>
              </a:solidFill>
              <a:ea typeface="张海山锐谐体2.0-授权联系：Samtype@QQ.com" panose="02000000000000000000" pitchFamily="2" charset="-122"/>
            </a:endParaRPr>
          </a:p>
        </p:txBody>
      </p:sp>
      <p:sp>
        <p:nvSpPr>
          <p:cNvPr id="9" name="矩形 8"/>
          <p:cNvSpPr/>
          <p:nvPr/>
        </p:nvSpPr>
        <p:spPr>
          <a:xfrm>
            <a:off x="1462285" y="3811697"/>
            <a:ext cx="8230355" cy="369332"/>
          </a:xfrm>
          <a:prstGeom prst="rect">
            <a:avLst/>
          </a:prstGeom>
        </p:spPr>
        <p:txBody>
          <a:bodyPr wrap="square">
            <a:spAutoFit/>
          </a:bodyPr>
          <a:lstStyle/>
          <a:p>
            <a:r>
              <a:rPr lang="zh-CN" altLang="en-US" dirty="0">
                <a:solidFill>
                  <a:srgbClr val="27A98C"/>
                </a:solidFill>
                <a:latin typeface="张海山锐谐体2.0-授权联系：Samtype@QQ.com" panose="02000000000000000000" pitchFamily="2" charset="-122"/>
                <a:ea typeface="张海山锐谐体2.0-授权联系：Samtype@QQ.com" panose="02000000000000000000" pitchFamily="2" charset="-122"/>
              </a:rPr>
              <a:t>核心函数：  </a:t>
            </a:r>
            <a:r>
              <a:rPr lang="en-US" altLang="zh-CN" dirty="0">
                <a:solidFill>
                  <a:srgbClr val="27A98C"/>
                </a:solidFill>
                <a:latin typeface="张海山锐谐体2.0-授权联系：Samtype@QQ.com" panose="02000000000000000000" pitchFamily="2" charset="-122"/>
                <a:ea typeface="张海山锐谐体2.0-授权联系：Samtype@QQ.com" panose="02000000000000000000" pitchFamily="2" charset="-122"/>
              </a:rPr>
              <a:t>_ _alloc_pages(</a:t>
            </a:r>
            <a:r>
              <a:rPr lang="en-US" altLang="zh-CN"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gfp_mask,order,zonelist</a:t>
            </a:r>
            <a:r>
              <a:rPr lang="en-US" altLang="zh-CN" dirty="0">
                <a:solidFill>
                  <a:srgbClr val="27A98C"/>
                </a:solidFill>
                <a:latin typeface="张海山锐谐体2.0-授权联系：Samtype@QQ.com" panose="02000000000000000000" pitchFamily="2" charset="-122"/>
                <a:ea typeface="张海山锐谐体2.0-授权联系：Samtype@QQ.com" panose="02000000000000000000" pitchFamily="2" charset="-122"/>
              </a:rPr>
              <a:t>)</a:t>
            </a:r>
          </a:p>
        </p:txBody>
      </p:sp>
      <mc:AlternateContent xmlns:mc="http://schemas.openxmlformats.org/markup-compatibility/2006" xmlns:a14="http://schemas.microsoft.com/office/drawing/2010/main">
        <mc:Choice Requires="a14">
          <p:sp>
            <p:nvSpPr>
              <p:cNvPr id="10" name="文本框 9"/>
              <p:cNvSpPr txBox="1"/>
              <p:nvPr/>
            </p:nvSpPr>
            <p:spPr>
              <a:xfrm>
                <a:off x="1462285" y="4241899"/>
                <a:ext cx="8905604" cy="2369880"/>
              </a:xfrm>
              <a:prstGeom prst="rect">
                <a:avLst/>
              </a:prstGeom>
              <a:noFill/>
            </p:spPr>
            <p:txBody>
              <a:bodyPr wrap="square" rtlCol="0">
                <a:spAutoFit/>
              </a:bodyPr>
              <a:lstStyle/>
              <a:p>
                <a:r>
                  <a:rPr lang="en-US" altLang="zh-CN" sz="2000" dirty="0">
                    <a:solidFill>
                      <a:srgbClr val="5A514A"/>
                    </a:solidFill>
                    <a:ea typeface="张海山锐谐体2.0-授权联系：Samtype@QQ.com" panose="02000000000000000000" pitchFamily="2" charset="-122"/>
                  </a:rPr>
                  <a:t>gfp_mask</a:t>
                </a:r>
              </a:p>
              <a:p>
                <a:r>
                  <a:rPr lang="en-US" altLang="zh-CN" dirty="0">
                    <a:solidFill>
                      <a:srgbClr val="5A514A"/>
                    </a:solidFill>
                    <a:ea typeface="张海山锐谐体2.0-授权联系：Samtype@QQ.com" panose="02000000000000000000" pitchFamily="2" charset="-122"/>
                  </a:rPr>
                  <a:t>           </a:t>
                </a:r>
                <a:r>
                  <a:rPr lang="zh-CN" altLang="en-US" dirty="0">
                    <a:solidFill>
                      <a:srgbClr val="5A514A"/>
                    </a:solidFill>
                    <a:ea typeface="张海山锐谐体2.0-授权联系：Samtype@QQ.com" panose="02000000000000000000" pitchFamily="2" charset="-122"/>
                  </a:rPr>
                  <a:t>在内存分配中指定的标志</a:t>
                </a:r>
                <a:endParaRPr lang="en-US" altLang="zh-CN" dirty="0">
                  <a:solidFill>
                    <a:srgbClr val="5A514A"/>
                  </a:solidFill>
                  <a:ea typeface="张海山锐谐体2.0-授权联系：Samtype@QQ.com" panose="02000000000000000000" pitchFamily="2" charset="-122"/>
                </a:endParaRPr>
              </a:p>
              <a:p>
                <a:r>
                  <a:rPr lang="en-US" altLang="zh-CN" sz="2000" dirty="0">
                    <a:solidFill>
                      <a:srgbClr val="5A514A"/>
                    </a:solidFill>
                    <a:ea typeface="张海山锐谐体2.0-授权联系：Samtype@QQ.com" panose="02000000000000000000" pitchFamily="2" charset="-122"/>
                  </a:rPr>
                  <a:t>order</a:t>
                </a:r>
              </a:p>
              <a:p>
                <a:r>
                  <a:rPr lang="en-US" altLang="zh-CN" sz="2400" dirty="0">
                    <a:solidFill>
                      <a:srgbClr val="5A514A"/>
                    </a:solidFill>
                    <a:ea typeface="张海山锐谐体2.0-授权联系：Samtype@QQ.com" panose="02000000000000000000" pitchFamily="2" charset="-122"/>
                  </a:rPr>
                  <a:t>         </a:t>
                </a:r>
                <a:r>
                  <a:rPr lang="zh-CN" altLang="en-US" dirty="0">
                    <a:solidFill>
                      <a:srgbClr val="5A514A"/>
                    </a:solidFill>
                    <a:ea typeface="张海山锐谐体2.0-授权联系：Samtype@QQ.com" panose="02000000000000000000" pitchFamily="2" charset="-122"/>
                  </a:rPr>
                  <a:t>将要分配的一组连续页框数量的对数（即要分配</a:t>
                </a:r>
                <a14:m>
                  <m:oMath xmlns:m="http://schemas.openxmlformats.org/officeDocument/2006/math">
                    <m:sSup>
                      <m:sSupPr>
                        <m:ctrlPr>
                          <a:rPr lang="en-US" altLang="zh-CN" i="1" smtClean="0">
                            <a:solidFill>
                              <a:srgbClr val="5A514A"/>
                            </a:solidFill>
                            <a:latin typeface="Cambria Math" panose="02040503050406030204" pitchFamily="18" charset="0"/>
                            <a:ea typeface="张海山锐谐体2.0-授权联系：Samtype@QQ.com" panose="02000000000000000000" pitchFamily="2" charset="-122"/>
                          </a:rPr>
                        </m:ctrlPr>
                      </m:sSupPr>
                      <m:e>
                        <m:r>
                          <a:rPr lang="en-US" altLang="zh-CN" i="1">
                            <a:solidFill>
                              <a:srgbClr val="5A514A"/>
                            </a:solidFill>
                            <a:latin typeface="Cambria Math" panose="02040503050406030204" pitchFamily="18" charset="0"/>
                            <a:ea typeface="张海山锐谐体2.0-授权联系：Samtype@QQ.com" panose="02000000000000000000" pitchFamily="2" charset="-122"/>
                          </a:rPr>
                          <m:t>2</m:t>
                        </m:r>
                      </m:e>
                      <m:sup>
                        <m:r>
                          <a:rPr lang="en-US" altLang="zh-CN" b="0" i="1" smtClean="0">
                            <a:solidFill>
                              <a:srgbClr val="5A514A"/>
                            </a:solidFill>
                            <a:latin typeface="Cambria Math" panose="02040503050406030204" pitchFamily="18" charset="0"/>
                            <a:ea typeface="张海山锐谐体2.0-授权联系：Samtype@QQ.com" panose="02000000000000000000" pitchFamily="2" charset="-122"/>
                          </a:rPr>
                          <m:t>𝑜𝑟𝑑𝑒𝑟</m:t>
                        </m:r>
                      </m:sup>
                    </m:sSup>
                  </m:oMath>
                </a14:m>
                <a:r>
                  <a:rPr lang="zh-CN" altLang="en-US" dirty="0">
                    <a:solidFill>
                      <a:srgbClr val="5A514A"/>
                    </a:solidFill>
                    <a:ea typeface="张海山锐谐体2.0-授权联系：Samtype@QQ.com" panose="02000000000000000000" pitchFamily="2" charset="-122"/>
                  </a:rPr>
                  <a:t>个连续的页框）</a:t>
                </a:r>
                <a:endParaRPr lang="en-US" altLang="zh-CN" dirty="0">
                  <a:solidFill>
                    <a:srgbClr val="5A514A"/>
                  </a:solidFill>
                  <a:ea typeface="张海山锐谐体2.0-授权联系：Samtype@QQ.com" panose="02000000000000000000" pitchFamily="2" charset="-122"/>
                </a:endParaRPr>
              </a:p>
              <a:p>
                <a:r>
                  <a:rPr lang="en-US" altLang="zh-CN" sz="2000" dirty="0">
                    <a:solidFill>
                      <a:srgbClr val="5A514A"/>
                    </a:solidFill>
                    <a:ea typeface="张海山锐谐体2.0-授权联系：Samtype@QQ.com" panose="02000000000000000000" pitchFamily="2" charset="-122"/>
                  </a:rPr>
                  <a:t>Zonelist</a:t>
                </a:r>
              </a:p>
              <a:p>
                <a:r>
                  <a:rPr lang="en-US" altLang="zh-CN" sz="2400" dirty="0">
                    <a:solidFill>
                      <a:srgbClr val="5A514A"/>
                    </a:solidFill>
                    <a:ea typeface="张海山锐谐体2.0-授权联系：Samtype@QQ.com" panose="02000000000000000000" pitchFamily="2" charset="-122"/>
                  </a:rPr>
                  <a:t>         </a:t>
                </a:r>
                <a:r>
                  <a:rPr lang="zh-CN" altLang="en-US" dirty="0">
                    <a:solidFill>
                      <a:srgbClr val="5A514A"/>
                    </a:solidFill>
                    <a:ea typeface="张海山锐谐体2.0-授权联系：Samtype@QQ.com" panose="02000000000000000000" pitchFamily="2" charset="-122"/>
                  </a:rPr>
                  <a:t>指向</a:t>
                </a:r>
                <a:r>
                  <a:rPr lang="en-US" altLang="zh-CN" dirty="0">
                    <a:solidFill>
                      <a:srgbClr val="5A514A"/>
                    </a:solidFill>
                    <a:ea typeface="张海山锐谐体2.0-授权联系：Samtype@QQ.com" panose="02000000000000000000" pitchFamily="2" charset="-122"/>
                  </a:rPr>
                  <a:t>zonelist</a:t>
                </a:r>
                <a:r>
                  <a:rPr lang="zh-CN" altLang="en-US" dirty="0">
                    <a:solidFill>
                      <a:srgbClr val="5A514A"/>
                    </a:solidFill>
                    <a:ea typeface="张海山锐谐体2.0-授权联系：Samtype@QQ.com" panose="02000000000000000000" pitchFamily="2" charset="-122"/>
                  </a:rPr>
                  <a:t>数据结构的指针，该数据结构按优先次序描述了适于内存分配的内存管理区</a:t>
                </a:r>
                <a:endParaRPr lang="en-US" altLang="zh-CN" dirty="0">
                  <a:solidFill>
                    <a:srgbClr val="5A514A"/>
                  </a:solidFill>
                  <a:ea typeface="张海山锐谐体2.0-授权联系：Samtype@QQ.com" panose="02000000000000000000" pitchFamily="2" charset="-122"/>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1462285" y="4241899"/>
                <a:ext cx="8905604" cy="2369880"/>
              </a:xfrm>
              <a:prstGeom prst="rect">
                <a:avLst/>
              </a:prstGeom>
              <a:blipFill>
                <a:blip r:embed="rId2"/>
                <a:stretch>
                  <a:fillRect l="-753" t="-1542" b="-257"/>
                </a:stretch>
              </a:blipFill>
            </p:spPr>
            <p:txBody>
              <a:bodyPr/>
              <a:lstStyle/>
              <a:p>
                <a:r>
                  <a:rPr lang="zh-CN" altLang="en-US">
                    <a:noFill/>
                  </a:rPr>
                  <a:t> </a:t>
                </a:r>
              </a:p>
            </p:txBody>
          </p:sp>
        </mc:Fallback>
      </mc:AlternateContent>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403" y="765394"/>
            <a:ext cx="6998175" cy="2043263"/>
          </a:xfrm>
          <a:prstGeom prst="rect">
            <a:avLst/>
          </a:prstGeom>
        </p:spPr>
      </p:pic>
    </p:spTree>
    <p:extLst>
      <p:ext uri="{BB962C8B-B14F-4D97-AF65-F5344CB8AC3E}">
        <p14:creationId xmlns:p14="http://schemas.microsoft.com/office/powerpoint/2010/main" val="57877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 fmla="*/ 0 w 2392680"/>
              <a:gd name="connsiteY0" fmla="*/ 0 h 655320"/>
              <a:gd name="connsiteX1" fmla="*/ 2392680 w 2392680"/>
              <a:gd name="connsiteY1" fmla="*/ 0 h 655320"/>
              <a:gd name="connsiteX2" fmla="*/ 2237697 w 2392680"/>
              <a:gd name="connsiteY2" fmla="*/ 655320 h 655320"/>
              <a:gd name="connsiteX3" fmla="*/ 0 w 2392680"/>
              <a:gd name="connsiteY3" fmla="*/ 655320 h 655320"/>
              <a:gd name="connsiteX4" fmla="*/ 0 w 2392680"/>
              <a:gd name="connsiteY4" fmla="*/ 0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 fmla="*/ 0 w 2392680"/>
              <a:gd name="connsiteY0" fmla="*/ 0 h 716280"/>
              <a:gd name="connsiteX1" fmla="*/ 2392680 w 2392680"/>
              <a:gd name="connsiteY1" fmla="*/ 0 h 716280"/>
              <a:gd name="connsiteX2" fmla="*/ 1996440 w 2392680"/>
              <a:gd name="connsiteY2" fmla="*/ 716280 h 716280"/>
              <a:gd name="connsiteX3" fmla="*/ 0 w 2392680"/>
              <a:gd name="connsiteY3" fmla="*/ 716280 h 716280"/>
              <a:gd name="connsiteX4" fmla="*/ 0 w 2392680"/>
              <a:gd name="connsiteY4" fmla="*/ 0 h 71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1" y="294650"/>
            <a:ext cx="2631831"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内存管理概述</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672" y="0"/>
            <a:ext cx="10752590" cy="6414868"/>
          </a:xfrm>
          <a:prstGeom prst="rect">
            <a:avLst/>
          </a:prstGeom>
        </p:spPr>
      </p:pic>
    </p:spTree>
    <p:extLst>
      <p:ext uri="{BB962C8B-B14F-4D97-AF65-F5344CB8AC3E}">
        <p14:creationId xmlns:p14="http://schemas.microsoft.com/office/powerpoint/2010/main" val="42143326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2045</TotalTime>
  <Words>1315</Words>
  <Application>Microsoft Office PowerPoint</Application>
  <PresentationFormat>宽屏</PresentationFormat>
  <Paragraphs>136</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新細明體</vt:lpstr>
      <vt:lpstr>宋体</vt:lpstr>
      <vt:lpstr>微软雅黑</vt:lpstr>
      <vt:lpstr>张海山锐谐体2.0-授权联系：Samtype@QQ.com</vt:lpstr>
      <vt:lpstr>Arial</vt:lpstr>
      <vt:lpstr>Calibri</vt:lpstr>
      <vt:lpstr>Calibri Light</vt:lpstr>
      <vt:lpstr>Cambria Math</vt:lpstr>
      <vt:lpstr>Courier New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徐皖辉</cp:lastModifiedBy>
  <cp:revision>194</cp:revision>
  <dcterms:created xsi:type="dcterms:W3CDTF">2015-02-19T23:46:49Z</dcterms:created>
  <dcterms:modified xsi:type="dcterms:W3CDTF">2017-04-24T16:45:45Z</dcterms:modified>
</cp:coreProperties>
</file>