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2" r:id="rId7"/>
    <p:sldId id="263" r:id="rId8"/>
    <p:sldId id="264" r:id="rId9"/>
    <p:sldId id="277" r:id="rId10"/>
    <p:sldId id="265" r:id="rId11"/>
    <p:sldId id="260" r:id="rId12"/>
    <p:sldId id="266" r:id="rId13"/>
    <p:sldId id="267" r:id="rId14"/>
    <p:sldId id="268" r:id="rId15"/>
    <p:sldId id="270" r:id="rId16"/>
    <p:sldId id="271" r:id="rId17"/>
    <p:sldId id="272" r:id="rId18"/>
    <p:sldId id="269"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2442" autoAdjust="0"/>
  </p:normalViewPr>
  <p:slideViewPr>
    <p:cSldViewPr snapToGrid="0">
      <p:cViewPr varScale="1">
        <p:scale>
          <a:sx n="106" d="100"/>
          <a:sy n="106"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C2E4-E5AC-490F-852A-FC2CAFD3F9B4}" type="datetimeFigureOut">
              <a:rPr lang="zh-CN" altLang="en-US" smtClean="0"/>
              <a:t>2016/10/23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0EFC7-404C-4CD7-B4FA-A32DBA909CA0}" type="slidenum">
              <a:rPr lang="zh-CN" altLang="en-US" smtClean="0"/>
              <a:t>‹#›</a:t>
            </a:fld>
            <a:endParaRPr lang="zh-CN" altLang="en-US"/>
          </a:p>
        </p:txBody>
      </p:sp>
    </p:spTree>
    <p:extLst>
      <p:ext uri="{BB962C8B-B14F-4D97-AF65-F5344CB8AC3E}">
        <p14:creationId xmlns:p14="http://schemas.microsoft.com/office/powerpoint/2010/main" val="267508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aseline="0" dirty="0" smtClean="0"/>
              <a:t>Most approaches of privacy leakage detection on smartphones focus on detecting sensitive data transmission, and check whether personal data leaves the device. However, personal data leaving the device does not indicate privacy leakage. In our situation, the message sent by an app can be a data leak, or just a normal use. </a:t>
            </a:r>
          </a:p>
          <a:p>
            <a:endParaRPr lang="en-US" altLang="zh-CN" sz="2400" baseline="0" dirty="0" smtClean="0"/>
          </a:p>
          <a:p>
            <a:r>
              <a:rPr lang="en-US" altLang="zh-CN" sz="2400" baseline="0" dirty="0" smtClean="0"/>
              <a:t>The other observation is that </a:t>
            </a:r>
            <a:r>
              <a:rPr lang="en-US" altLang="zh-CN" sz="2400" dirty="0" smtClean="0"/>
              <a:t>whether the transmission is by user intention or not can be a better indicator for </a:t>
            </a:r>
            <a:r>
              <a:rPr lang="en-US" altLang="zh-CN" sz="2400" baseline="0" dirty="0" smtClean="0"/>
              <a:t>privacy leakage. </a:t>
            </a:r>
            <a:r>
              <a:rPr lang="en-US" altLang="zh-CN" sz="1200" b="0" i="0" u="none" strike="noStrike" kern="1200" baseline="0" dirty="0" smtClean="0">
                <a:solidFill>
                  <a:schemeClr val="tx1"/>
                </a:solidFill>
                <a:latin typeface="+mn-lt"/>
                <a:ea typeface="+mn-ea"/>
                <a:cs typeface="+mn-cs"/>
              </a:rPr>
              <a:t>For example, when using SMS apps, a user can forward an SMS message to a third party, by several button clicking on the touchscreen.</a:t>
            </a:r>
            <a:endParaRPr lang="en-US" altLang="zh-CN" sz="2400" b="0" i="0" u="none" strike="noStrike" kern="1200" baseline="0" dirty="0" smtClean="0">
              <a:solidFill>
                <a:schemeClr val="tx1"/>
              </a:solidFill>
              <a:latin typeface="+mn-lt"/>
              <a:ea typeface="+mn-ea"/>
              <a:cs typeface="+mn-cs"/>
            </a:endParaRPr>
          </a:p>
          <a:p>
            <a:endParaRPr lang="en-US" altLang="zh-CN" sz="24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Unfortunately, due to the complex nature of user intention and different/unpredictable settings of different apps, it is almost impossible to have an automated method to determine user intentions.</a:t>
            </a:r>
          </a:p>
          <a:p>
            <a:endParaRPr lang="en-US" altLang="zh-CN" sz="1200" b="0" i="0" u="none" strike="noStrike" kern="1200" baseline="0" dirty="0" smtClean="0">
              <a:solidFill>
                <a:schemeClr val="tx1"/>
              </a:solidFill>
              <a:latin typeface="+mn-lt"/>
              <a:ea typeface="+mn-ea"/>
              <a:cs typeface="+mn-cs"/>
            </a:endParaRPr>
          </a:p>
          <a:p>
            <a:r>
              <a:rPr lang="en-US" altLang="zh-CN" sz="4000" dirty="0" smtClean="0"/>
              <a:t>This paper proposed a method to extract the context information in which the data transmission occurs. </a:t>
            </a:r>
            <a:r>
              <a:rPr lang="en-US" altLang="zh-CN" sz="1200" b="0" i="0" u="none" strike="noStrike" kern="1200" baseline="0" dirty="0" smtClean="0">
                <a:solidFill>
                  <a:schemeClr val="tx1"/>
                </a:solidFill>
                <a:latin typeface="+mn-lt"/>
                <a:ea typeface="+mn-ea"/>
                <a:cs typeface="+mn-cs"/>
              </a:rPr>
              <a:t>Intuitively presented context information will make the task of the human analyst easier in determining if the transmission is user intended.</a:t>
            </a:r>
            <a:endParaRPr lang="zh-CN" altLang="en-US" sz="4000" dirty="0" smtClean="0"/>
          </a:p>
          <a:p>
            <a:endParaRPr lang="en-US" altLang="zh-CN" sz="4000" baseline="0" dirty="0" smtClean="0"/>
          </a:p>
        </p:txBody>
      </p:sp>
      <p:sp>
        <p:nvSpPr>
          <p:cNvPr id="4" name="灯片编号占位符 3"/>
          <p:cNvSpPr>
            <a:spLocks noGrp="1"/>
          </p:cNvSpPr>
          <p:nvPr>
            <p:ph type="sldNum" sz="quarter" idx="10"/>
          </p:nvPr>
        </p:nvSpPr>
        <p:spPr/>
        <p:txBody>
          <a:bodyPr/>
          <a:lstStyle/>
          <a:p>
            <a:fld id="{8E70EFC7-404C-4CD7-B4FA-A32DBA909CA0}" type="slidenum">
              <a:rPr lang="zh-CN" altLang="en-US" smtClean="0"/>
              <a:t>3</a:t>
            </a:fld>
            <a:endParaRPr lang="zh-CN" altLang="en-US"/>
          </a:p>
        </p:txBody>
      </p:sp>
    </p:spTree>
    <p:extLst>
      <p:ext uri="{BB962C8B-B14F-4D97-AF65-F5344CB8AC3E}">
        <p14:creationId xmlns:p14="http://schemas.microsoft.com/office/powerpoint/2010/main" val="414424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Concentrate on bytecode;</a:t>
            </a:r>
          </a:p>
          <a:p>
            <a:r>
              <a:rPr lang="en-US" altLang="zh-CN" dirty="0" smtClean="0"/>
              <a:t>Static analysis to get the sensitive</a:t>
            </a:r>
            <a:r>
              <a:rPr lang="en-US" altLang="zh-CN" baseline="0" dirty="0" smtClean="0"/>
              <a:t> data transition path;</a:t>
            </a:r>
          </a:p>
          <a:p>
            <a:r>
              <a:rPr lang="en-US" altLang="zh-CN" baseline="0" dirty="0" smtClean="0"/>
              <a:t>Extract the event constraint graph, all the event in this graph may trigger at least one instruction in the data transition path;</a:t>
            </a:r>
          </a:p>
          <a:p>
            <a:r>
              <a:rPr lang="en-US" altLang="zh-CN" baseline="0" dirty="0" smtClean="0"/>
              <a:t>Symbolic execution in the constraint graph, get the event input and data constraint;</a:t>
            </a:r>
          </a:p>
          <a:p>
            <a:r>
              <a:rPr lang="en-US" altLang="zh-CN" baseline="0" dirty="0" smtClean="0"/>
              <a:t>Those information precisely tell under what conditions transmission would happen, but not intuitive enough.  Using those input, they adopt a </a:t>
            </a:r>
            <a:r>
              <a:rPr lang="en-US" altLang="zh-CN" baseline="0" dirty="0" err="1" smtClean="0"/>
              <a:t>InstrumentaionTestRunner</a:t>
            </a:r>
            <a:r>
              <a:rPr lang="en-US" altLang="zh-CN" baseline="0" dirty="0" smtClean="0"/>
              <a:t> to automate the app execution step by step, which reflect users’ interactions in UI manipulation.</a:t>
            </a:r>
          </a:p>
          <a:p>
            <a:r>
              <a:rPr lang="en-US" altLang="zh-CN" baseline="0" dirty="0" smtClean="0"/>
              <a:t>Then, provide this information to analyst to determine whether the data transition is malicious or not.</a:t>
            </a:r>
          </a:p>
        </p:txBody>
      </p:sp>
      <p:sp>
        <p:nvSpPr>
          <p:cNvPr id="4" name="灯片编号占位符 3"/>
          <p:cNvSpPr>
            <a:spLocks noGrp="1"/>
          </p:cNvSpPr>
          <p:nvPr>
            <p:ph type="sldNum" sz="quarter" idx="10"/>
          </p:nvPr>
        </p:nvSpPr>
        <p:spPr/>
        <p:txBody>
          <a:bodyPr/>
          <a:lstStyle/>
          <a:p>
            <a:fld id="{8E70EFC7-404C-4CD7-B4FA-A32DBA909CA0}" type="slidenum">
              <a:rPr lang="zh-CN" altLang="en-US" smtClean="0"/>
              <a:t>4</a:t>
            </a:fld>
            <a:endParaRPr lang="zh-CN" altLang="en-US"/>
          </a:p>
        </p:txBody>
      </p:sp>
    </p:spTree>
    <p:extLst>
      <p:ext uri="{BB962C8B-B14F-4D97-AF65-F5344CB8AC3E}">
        <p14:creationId xmlns:p14="http://schemas.microsoft.com/office/powerpoint/2010/main" val="180767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6</a:t>
            </a:fld>
            <a:endParaRPr lang="zh-CN" altLang="en-US"/>
          </a:p>
        </p:txBody>
      </p:sp>
    </p:spTree>
    <p:extLst>
      <p:ext uri="{BB962C8B-B14F-4D97-AF65-F5344CB8AC3E}">
        <p14:creationId xmlns:p14="http://schemas.microsoft.com/office/powerpoint/2010/main" val="253149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8</a:t>
            </a:fld>
            <a:endParaRPr lang="zh-CN" altLang="en-US"/>
          </a:p>
        </p:txBody>
      </p:sp>
    </p:spTree>
    <p:extLst>
      <p:ext uri="{BB962C8B-B14F-4D97-AF65-F5344CB8AC3E}">
        <p14:creationId xmlns:p14="http://schemas.microsoft.com/office/powerpoint/2010/main" val="3134939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9</a:t>
            </a:fld>
            <a:endParaRPr lang="zh-CN" altLang="en-US"/>
          </a:p>
        </p:txBody>
      </p:sp>
    </p:spTree>
    <p:extLst>
      <p:ext uri="{BB962C8B-B14F-4D97-AF65-F5344CB8AC3E}">
        <p14:creationId xmlns:p14="http://schemas.microsoft.com/office/powerpoint/2010/main" val="97210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Reduced inter-procedure control flow graph neglects</a:t>
            </a:r>
            <a:r>
              <a:rPr lang="en-US" baseline="0" dirty="0" smtClean="0"/>
              <a:t> the irrelevant code blocks </a:t>
            </a:r>
            <a:r>
              <a:rPr lang="en-US" dirty="0" smtClean="0"/>
              <a:t>and just</a:t>
            </a:r>
            <a:r>
              <a:rPr lang="en-US" baseline="0" dirty="0" smtClean="0"/>
              <a:t> shows the control flow from entry point to security-sensitive method.</a:t>
            </a:r>
            <a:endParaRPr lang="en-SG" dirty="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16</a:t>
            </a:fld>
            <a:endParaRPr lang="zh-CN" altLang="en-US"/>
          </a:p>
        </p:txBody>
      </p:sp>
    </p:spTree>
    <p:extLst>
      <p:ext uri="{BB962C8B-B14F-4D97-AF65-F5344CB8AC3E}">
        <p14:creationId xmlns:p14="http://schemas.microsoft.com/office/powerpoint/2010/main" val="165596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malicious behavior</a:t>
            </a:r>
            <a:r>
              <a:rPr lang="en-SG" baseline="0" dirty="0" smtClean="0"/>
              <a:t> and benign </a:t>
            </a:r>
            <a:r>
              <a:rPr lang="en-US" dirty="0" smtClean="0"/>
              <a:t>behavior</a:t>
            </a:r>
            <a:r>
              <a:rPr lang="en-SG" baseline="0" dirty="0" smtClean="0"/>
              <a:t> are in the same control flow</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smtClean="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18</a:t>
            </a:fld>
            <a:endParaRPr lang="zh-CN" altLang="en-US"/>
          </a:p>
        </p:txBody>
      </p:sp>
    </p:spTree>
    <p:extLst>
      <p:ext uri="{BB962C8B-B14F-4D97-AF65-F5344CB8AC3E}">
        <p14:creationId xmlns:p14="http://schemas.microsoft.com/office/powerpoint/2010/main" val="353231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E70EFC7-404C-4CD7-B4FA-A32DBA909CA0}" type="slidenum">
              <a:rPr lang="zh-CN" altLang="en-US" smtClean="0"/>
              <a:t>20</a:t>
            </a:fld>
            <a:endParaRPr lang="zh-CN" altLang="en-US"/>
          </a:p>
        </p:txBody>
      </p:sp>
    </p:spTree>
    <p:extLst>
      <p:ext uri="{BB962C8B-B14F-4D97-AF65-F5344CB8AC3E}">
        <p14:creationId xmlns:p14="http://schemas.microsoft.com/office/powerpoint/2010/main" val="147135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126297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354868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19463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318411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17467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223232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332559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192773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392525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113514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0975F2-2F59-4E92-9185-D8C75C7EED17}" type="datetimeFigureOut">
              <a:rPr lang="zh-CN" altLang="en-US" smtClean="0"/>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307306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975F2-2F59-4E92-9185-D8C75C7EED17}" type="datetimeFigureOut">
              <a:rPr lang="zh-CN" altLang="en-US" smtClean="0"/>
              <a:t>2016/10/23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EF6AE-658A-4317-8AF8-098F49392656}" type="slidenum">
              <a:rPr lang="zh-CN" altLang="en-US" smtClean="0"/>
              <a:t>‹#›</a:t>
            </a:fld>
            <a:endParaRPr lang="zh-CN" altLang="en-US"/>
          </a:p>
        </p:txBody>
      </p:sp>
    </p:spTree>
    <p:extLst>
      <p:ext uri="{BB962C8B-B14F-4D97-AF65-F5344CB8AC3E}">
        <p14:creationId xmlns:p14="http://schemas.microsoft.com/office/powerpoint/2010/main" val="403090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4251" y="1214438"/>
            <a:ext cx="10490791" cy="2387600"/>
          </a:xfrm>
        </p:spPr>
        <p:txBody>
          <a:bodyPr>
            <a:normAutofit fontScale="90000"/>
          </a:bodyPr>
          <a:lstStyle/>
          <a:p>
            <a:r>
              <a:rPr lang="en-US" altLang="zh-CN" dirty="0"/>
              <a:t>Differentiating Malicious and Benign</a:t>
            </a:r>
            <a:br>
              <a:rPr lang="en-US" altLang="zh-CN" dirty="0"/>
            </a:br>
            <a:r>
              <a:rPr lang="en-US" altLang="zh-CN" dirty="0"/>
              <a:t>Mobile App Behaviors</a:t>
            </a:r>
            <a:endParaRPr lang="zh-CN" altLang="en-US" dirty="0"/>
          </a:p>
        </p:txBody>
      </p:sp>
      <p:sp>
        <p:nvSpPr>
          <p:cNvPr id="3" name="副标题 2"/>
          <p:cNvSpPr>
            <a:spLocks noGrp="1"/>
          </p:cNvSpPr>
          <p:nvPr>
            <p:ph type="subTitle" idx="1"/>
          </p:nvPr>
        </p:nvSpPr>
        <p:spPr>
          <a:xfrm>
            <a:off x="1537646" y="3921014"/>
            <a:ext cx="9144000" cy="1655762"/>
          </a:xfrm>
        </p:spPr>
        <p:txBody>
          <a:bodyPr/>
          <a:lstStyle/>
          <a:p>
            <a:r>
              <a:rPr lang="en-US" altLang="zh-CN" dirty="0" smtClean="0"/>
              <a:t>Gao Xiang</a:t>
            </a:r>
            <a:endParaRPr lang="zh-CN" altLang="en-US" dirty="0"/>
          </a:p>
        </p:txBody>
      </p:sp>
      <p:sp>
        <p:nvSpPr>
          <p:cNvPr id="5" name="文本框 4"/>
          <p:cNvSpPr txBox="1"/>
          <p:nvPr/>
        </p:nvSpPr>
        <p:spPr>
          <a:xfrm>
            <a:off x="8980227" y="5063319"/>
            <a:ext cx="2811439" cy="369332"/>
          </a:xfrm>
          <a:prstGeom prst="rect">
            <a:avLst/>
          </a:prstGeom>
          <a:noFill/>
        </p:spPr>
        <p:txBody>
          <a:bodyPr wrap="square" rtlCol="0">
            <a:spAutoFit/>
          </a:bodyPr>
          <a:lstStyle/>
          <a:p>
            <a:r>
              <a:rPr lang="en-US" altLang="zh-CN" dirty="0" smtClean="0"/>
              <a:t>Oct, 20, 2016</a:t>
            </a:r>
            <a:endParaRPr lang="zh-CN" altLang="en-US" dirty="0"/>
          </a:p>
        </p:txBody>
      </p:sp>
    </p:spTree>
    <p:extLst>
      <p:ext uri="{BB962C8B-B14F-4D97-AF65-F5344CB8AC3E}">
        <p14:creationId xmlns:p14="http://schemas.microsoft.com/office/powerpoint/2010/main" val="3812908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Limitation</a:t>
            </a:r>
            <a:endParaRPr lang="zh-CN" alt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24791" y="1402773"/>
            <a:ext cx="9819409" cy="1466235"/>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SG" sz="2400" dirty="0"/>
              <a:t>Not all data leakage is relevant to </a:t>
            </a:r>
            <a:r>
              <a:rPr lang="en-SG" sz="2400" dirty="0" smtClean="0"/>
              <a:t>GUI</a:t>
            </a:r>
          </a:p>
          <a:p>
            <a:pPr marL="342900" indent="-342900">
              <a:lnSpc>
                <a:spcPct val="200000"/>
              </a:lnSpc>
              <a:buFont typeface="Wingdings" panose="05000000000000000000" pitchFamily="2" charset="2"/>
              <a:buChar char="Ø"/>
            </a:pPr>
            <a:r>
              <a:rPr lang="en-US" sz="2400" dirty="0" smtClean="0"/>
              <a:t>Need analyst to decide whether the data transmission is malicious or not</a:t>
            </a:r>
            <a:endParaRPr lang="en-SG" sz="2400" dirty="0"/>
          </a:p>
        </p:txBody>
      </p:sp>
    </p:spTree>
    <p:extLst>
      <p:ext uri="{BB962C8B-B14F-4D97-AF65-F5344CB8AC3E}">
        <p14:creationId xmlns:p14="http://schemas.microsoft.com/office/powerpoint/2010/main" val="2723828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537" y="1871082"/>
            <a:ext cx="11041911" cy="1325563"/>
          </a:xfrm>
        </p:spPr>
        <p:txBody>
          <a:bodyPr>
            <a:normAutofit fontScale="90000"/>
          </a:bodyPr>
          <a:lstStyle/>
          <a:p>
            <a:pPr algn="ctr">
              <a:lnSpc>
                <a:spcPct val="150000"/>
              </a:lnSpc>
            </a:pPr>
            <a:r>
              <a:rPr lang="en-US" altLang="zh-CN" sz="3600" b="1" dirty="0" smtClean="0">
                <a:latin typeface="Times New Roman" panose="02020603050405020304" pitchFamily="18" charset="0"/>
                <a:cs typeface="Times New Roman" panose="02020603050405020304" pitchFamily="18" charset="0"/>
              </a:rPr>
              <a:t>AppContext: Differentiating Malicious and Benign Mobile App Behaviors Using Context(ICSE’15)</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57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Introduction</a:t>
            </a:r>
            <a:endParaRPr lang="zh-CN" alt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77982" y="1184564"/>
            <a:ext cx="11274136" cy="830997"/>
          </a:xfrm>
          <a:prstGeom prst="rect">
            <a:avLst/>
          </a:prstGeom>
          <a:noFill/>
        </p:spPr>
        <p:txBody>
          <a:bodyPr wrap="square" rtlCol="0">
            <a:spAutoFit/>
          </a:bodyPr>
          <a:lstStyle/>
          <a:p>
            <a:r>
              <a:rPr lang="en-US" sz="2400" b="1" dirty="0" smtClean="0"/>
              <a:t>Goal:</a:t>
            </a:r>
          </a:p>
          <a:p>
            <a:pPr marL="800100" lvl="1" indent="-342900">
              <a:buFont typeface="Wingdings" panose="05000000000000000000" pitchFamily="2" charset="2"/>
              <a:buChar char="Ø"/>
            </a:pPr>
            <a:r>
              <a:rPr lang="en-US" sz="2400" dirty="0" smtClean="0"/>
              <a:t>Automatically differentiate malicious and benign behaviors within apps</a:t>
            </a:r>
            <a:endParaRPr lang="en-SG" sz="2400" dirty="0"/>
          </a:p>
        </p:txBody>
      </p:sp>
      <p:sp>
        <p:nvSpPr>
          <p:cNvPr id="7" name="TextBox 6"/>
          <p:cNvSpPr txBox="1"/>
          <p:nvPr/>
        </p:nvSpPr>
        <p:spPr>
          <a:xfrm>
            <a:off x="477982" y="2594264"/>
            <a:ext cx="11274136" cy="2308324"/>
          </a:xfrm>
          <a:prstGeom prst="rect">
            <a:avLst/>
          </a:prstGeom>
          <a:noFill/>
        </p:spPr>
        <p:txBody>
          <a:bodyPr wrap="square" rtlCol="0">
            <a:spAutoFit/>
          </a:bodyPr>
          <a:lstStyle/>
          <a:p>
            <a:pPr>
              <a:lnSpc>
                <a:spcPct val="150000"/>
              </a:lnSpc>
            </a:pPr>
            <a:r>
              <a:rPr lang="en-US" sz="2400" b="1" dirty="0" smtClean="0"/>
              <a:t>Basic </a:t>
            </a:r>
            <a:r>
              <a:rPr lang="en-US" sz="2400" b="1" dirty="0"/>
              <a:t>i</a:t>
            </a:r>
            <a:r>
              <a:rPr lang="en-US" sz="2400" b="1" dirty="0" smtClean="0"/>
              <a:t>dea:</a:t>
            </a:r>
          </a:p>
          <a:p>
            <a:pPr marL="800100" lvl="1" indent="-342900">
              <a:lnSpc>
                <a:spcPct val="150000"/>
              </a:lnSpc>
              <a:buFont typeface="Wingdings" panose="05000000000000000000" pitchFamily="2" charset="2"/>
              <a:buChar char="Ø"/>
            </a:pPr>
            <a:r>
              <a:rPr lang="en-US" sz="2400" dirty="0" smtClean="0"/>
              <a:t>Extract context information using static analysis</a:t>
            </a:r>
          </a:p>
          <a:p>
            <a:pPr marL="800100" lvl="1" indent="-342900">
              <a:lnSpc>
                <a:spcPct val="150000"/>
              </a:lnSpc>
              <a:buFont typeface="Wingdings" panose="05000000000000000000" pitchFamily="2" charset="2"/>
              <a:buChar char="Ø"/>
            </a:pPr>
            <a:r>
              <a:rPr lang="en-US" sz="2400" dirty="0" smtClean="0"/>
              <a:t>Differentiate </a:t>
            </a:r>
            <a:r>
              <a:rPr lang="en-US" sz="2400" dirty="0"/>
              <a:t>behaviors </a:t>
            </a:r>
            <a:r>
              <a:rPr lang="en-US" sz="2400" dirty="0" smtClean="0"/>
              <a:t>based on context that trigger security-sensitive behavior</a:t>
            </a:r>
          </a:p>
          <a:p>
            <a:pPr marL="800100" lvl="1" indent="-342900">
              <a:lnSpc>
                <a:spcPct val="150000"/>
              </a:lnSpc>
              <a:buFont typeface="Wingdings" panose="05000000000000000000" pitchFamily="2" charset="2"/>
              <a:buChar char="Ø"/>
            </a:pPr>
            <a:r>
              <a:rPr lang="en-US" sz="2400" dirty="0" smtClean="0"/>
              <a:t>Using machine learning method to classify malicious and benign behavior</a:t>
            </a:r>
            <a:endParaRPr lang="en-SG" sz="2400" dirty="0"/>
          </a:p>
        </p:txBody>
      </p:sp>
    </p:spTree>
    <p:extLst>
      <p:ext uri="{BB962C8B-B14F-4D97-AF65-F5344CB8AC3E}">
        <p14:creationId xmlns:p14="http://schemas.microsoft.com/office/powerpoint/2010/main" val="70432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0"/>
          <p:cNvSpPr/>
          <p:nvPr/>
        </p:nvSpPr>
        <p:spPr>
          <a:xfrm>
            <a:off x="7387936" y="1998601"/>
            <a:ext cx="3647209" cy="1245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88885" y="1634246"/>
            <a:ext cx="2626468" cy="107004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2">
                    <a:lumMod val="50000"/>
                  </a:schemeClr>
                </a:solidFill>
                <a:latin typeface="Times New Roman" panose="02020603050405020304" pitchFamily="18" charset="0"/>
                <a:cs typeface="Times New Roman" panose="02020603050405020304" pitchFamily="18" charset="0"/>
              </a:rPr>
              <a:t>Bytecode</a:t>
            </a:r>
            <a:endParaRPr lang="zh-CN" altLang="en-US" sz="11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圆角矩形 9"/>
          <p:cNvSpPr/>
          <p:nvPr/>
        </p:nvSpPr>
        <p:spPr>
          <a:xfrm>
            <a:off x="3733319" y="4149790"/>
            <a:ext cx="2397519" cy="8020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Reduced  inter-procedure CFG</a:t>
            </a:r>
            <a:endParaRPr lang="zh-CN" altLang="en-US" sz="2400" dirty="0">
              <a:latin typeface="Times New Roman" panose="02020603050405020304" pitchFamily="18" charset="0"/>
              <a:cs typeface="Times New Roman" panose="02020603050405020304" pitchFamily="18" charset="0"/>
            </a:endParaRPr>
          </a:p>
        </p:txBody>
      </p:sp>
      <p:sp>
        <p:nvSpPr>
          <p:cNvPr id="11" name="椭圆 12"/>
          <p:cNvSpPr/>
          <p:nvPr/>
        </p:nvSpPr>
        <p:spPr>
          <a:xfrm>
            <a:off x="3584128" y="2109355"/>
            <a:ext cx="2695899" cy="1023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Flow </a:t>
            </a:r>
            <a:r>
              <a:rPr lang="en-US" altLang="zh-CN" sz="2400" dirty="0" smtClean="0">
                <a:latin typeface="Times New Roman" panose="02020603050405020304" pitchFamily="18" charset="0"/>
                <a:cs typeface="Times New Roman" panose="02020603050405020304" pitchFamily="18" charset="0"/>
              </a:rPr>
              <a:t>analysis</a:t>
            </a:r>
            <a:endParaRPr lang="zh-CN" altLang="en-US" sz="2400" dirty="0">
              <a:latin typeface="Times New Roman" panose="02020603050405020304" pitchFamily="18" charset="0"/>
              <a:cs typeface="Times New Roman" panose="02020603050405020304" pitchFamily="18" charset="0"/>
            </a:endParaRPr>
          </a:p>
        </p:txBody>
      </p:sp>
      <p:sp>
        <p:nvSpPr>
          <p:cNvPr id="12" name="圆角矩形 14"/>
          <p:cNvSpPr/>
          <p:nvPr/>
        </p:nvSpPr>
        <p:spPr>
          <a:xfrm>
            <a:off x="7501475" y="2278261"/>
            <a:ext cx="1598899" cy="80210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2">
                    <a:lumMod val="50000"/>
                  </a:schemeClr>
                </a:solidFill>
                <a:latin typeface="Times New Roman" panose="02020603050405020304" pitchFamily="18" charset="0"/>
                <a:cs typeface="Times New Roman" panose="02020603050405020304" pitchFamily="18" charset="0"/>
              </a:rPr>
              <a:t>Activation Event</a:t>
            </a:r>
            <a:endParaRPr lang="zh-CN" altLang="en-US"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圆角矩形 15"/>
          <p:cNvSpPr/>
          <p:nvPr/>
        </p:nvSpPr>
        <p:spPr>
          <a:xfrm>
            <a:off x="9401711" y="2278261"/>
            <a:ext cx="1422970" cy="80210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2">
                    <a:lumMod val="50000"/>
                  </a:schemeClr>
                </a:solidFill>
                <a:latin typeface="Times New Roman" panose="02020603050405020304" pitchFamily="18" charset="0"/>
                <a:cs typeface="Times New Roman" panose="02020603050405020304" pitchFamily="18" charset="0"/>
              </a:rPr>
              <a:t>Context factor</a:t>
            </a:r>
            <a:endParaRPr lang="zh-CN" altLang="en-US"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4" name="椭圆 16"/>
          <p:cNvSpPr/>
          <p:nvPr/>
        </p:nvSpPr>
        <p:spPr>
          <a:xfrm>
            <a:off x="8099687" y="4149790"/>
            <a:ext cx="2454442" cy="1058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anose="02020603050405020304" pitchFamily="18" charset="0"/>
                <a:cs typeface="Times New Roman" panose="02020603050405020304" pitchFamily="18" charset="0"/>
              </a:rPr>
              <a:t>Machine learning</a:t>
            </a:r>
            <a:endParaRPr lang="zh-CN" altLang="en-US" sz="2800" dirty="0">
              <a:latin typeface="Times New Roman" panose="02020603050405020304" pitchFamily="18" charset="0"/>
              <a:cs typeface="Times New Roman" panose="02020603050405020304" pitchFamily="18" charset="0"/>
            </a:endParaRPr>
          </a:p>
        </p:txBody>
      </p:sp>
      <p:sp>
        <p:nvSpPr>
          <p:cNvPr id="15" name="下箭头 17"/>
          <p:cNvSpPr/>
          <p:nvPr/>
        </p:nvSpPr>
        <p:spPr>
          <a:xfrm>
            <a:off x="1488269" y="2747809"/>
            <a:ext cx="340531" cy="131084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9"/>
          <p:cNvSpPr/>
          <p:nvPr/>
        </p:nvSpPr>
        <p:spPr>
          <a:xfrm>
            <a:off x="4764504" y="3224465"/>
            <a:ext cx="285168" cy="83418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21"/>
          <p:cNvSpPr/>
          <p:nvPr/>
        </p:nvSpPr>
        <p:spPr>
          <a:xfrm>
            <a:off x="6302698" y="2460920"/>
            <a:ext cx="983521" cy="32084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23"/>
          <p:cNvSpPr/>
          <p:nvPr/>
        </p:nvSpPr>
        <p:spPr>
          <a:xfrm>
            <a:off x="9104519" y="3244081"/>
            <a:ext cx="297192" cy="81457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Overview</a:t>
            </a:r>
            <a:endParaRPr lang="zh-CN" altLang="en-US" sz="3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03327" y="5220601"/>
            <a:ext cx="2867891"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Call graph contains inter-component communication</a:t>
            </a:r>
            <a:endParaRPr lang="en-SG"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584128" y="5266767"/>
            <a:ext cx="2867891" cy="1200329"/>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The control flow graph from activation event to the method call that trigger security-sensitive behavior</a:t>
            </a:r>
            <a:endParaRPr lang="en-SG" dirty="0">
              <a:solidFill>
                <a:srgbClr val="FF0000"/>
              </a:solidFill>
              <a:latin typeface="Times New Roman" panose="02020603050405020304" pitchFamily="18" charset="0"/>
              <a:cs typeface="Times New Roman" panose="02020603050405020304" pitchFamily="18" charset="0"/>
            </a:endParaRPr>
          </a:p>
        </p:txBody>
      </p:sp>
      <p:sp>
        <p:nvSpPr>
          <p:cNvPr id="26" name="圆角矩形 9"/>
          <p:cNvSpPr/>
          <p:nvPr/>
        </p:nvSpPr>
        <p:spPr>
          <a:xfrm>
            <a:off x="424453" y="4149790"/>
            <a:ext cx="2397519" cy="8020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Extended call graph</a:t>
            </a:r>
            <a:endParaRPr lang="zh-CN" altLang="en-US" sz="2400" dirty="0">
              <a:latin typeface="Times New Roman" panose="02020603050405020304" pitchFamily="18" charset="0"/>
              <a:cs typeface="Times New Roman" panose="02020603050405020304" pitchFamily="18" charset="0"/>
            </a:endParaRPr>
          </a:p>
        </p:txBody>
      </p:sp>
      <p:sp>
        <p:nvSpPr>
          <p:cNvPr id="27" name="右箭头 21"/>
          <p:cNvSpPr/>
          <p:nvPr/>
        </p:nvSpPr>
        <p:spPr>
          <a:xfrm>
            <a:off x="2821972" y="4390416"/>
            <a:ext cx="983521" cy="32084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9175173" y="1634246"/>
            <a:ext cx="2161309"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Context</a:t>
            </a:r>
            <a:r>
              <a:rPr lang="en-US" dirty="0" smtClean="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Information</a:t>
            </a:r>
            <a:endParaRPr lang="en-S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Two Definition</a:t>
            </a:r>
            <a:endParaRPr lang="zh-CN" alt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04009" y="1163782"/>
            <a:ext cx="10411691" cy="1849865"/>
          </a:xfrm>
          <a:prstGeom prst="rect">
            <a:avLst/>
          </a:prstGeom>
          <a:noFill/>
        </p:spPr>
        <p:txBody>
          <a:bodyPr wrap="square" rtlCol="0">
            <a:spAutoFit/>
          </a:bodyPr>
          <a:lstStyle/>
          <a:p>
            <a:pPr>
              <a:lnSpc>
                <a:spcPct val="150000"/>
              </a:lnSpc>
            </a:pPr>
            <a:r>
              <a:rPr lang="en-US" sz="2400" dirty="0" smtClean="0"/>
              <a:t>Security-sensitive behavior</a:t>
            </a:r>
          </a:p>
          <a:p>
            <a:pPr marL="742950" lvl="1" indent="-285750">
              <a:lnSpc>
                <a:spcPct val="150000"/>
              </a:lnSpc>
              <a:buFont typeface="Wingdings" panose="05000000000000000000" pitchFamily="2" charset="2"/>
              <a:buChar char="Ø"/>
            </a:pPr>
            <a:r>
              <a:rPr lang="en-US" dirty="0" smtClean="0"/>
              <a:t>Permission-protected method(send message)</a:t>
            </a:r>
          </a:p>
          <a:p>
            <a:pPr marL="742950" lvl="1" indent="-285750">
              <a:lnSpc>
                <a:spcPct val="150000"/>
              </a:lnSpc>
              <a:buFont typeface="Wingdings" panose="05000000000000000000" pitchFamily="2" charset="2"/>
              <a:buChar char="Ø"/>
            </a:pPr>
            <a:r>
              <a:rPr lang="en-US" dirty="0" smtClean="0"/>
              <a:t>Sources or sinks methods</a:t>
            </a:r>
          </a:p>
          <a:p>
            <a:pPr marL="742950" lvl="1" indent="-285750">
              <a:lnSpc>
                <a:spcPct val="150000"/>
              </a:lnSpc>
              <a:buFont typeface="Wingdings" panose="05000000000000000000" pitchFamily="2" charset="2"/>
              <a:buChar char="Ø"/>
            </a:pPr>
            <a:r>
              <a:rPr lang="en-US" dirty="0" smtClean="0"/>
              <a:t>Dynamic loading method</a:t>
            </a:r>
            <a:endParaRPr lang="en-SG" dirty="0"/>
          </a:p>
        </p:txBody>
      </p:sp>
      <p:sp>
        <p:nvSpPr>
          <p:cNvPr id="6" name="TextBox 5"/>
          <p:cNvSpPr txBox="1"/>
          <p:nvPr/>
        </p:nvSpPr>
        <p:spPr>
          <a:xfrm>
            <a:off x="904008" y="3356264"/>
            <a:ext cx="10411691" cy="1477328"/>
          </a:xfrm>
          <a:prstGeom prst="rect">
            <a:avLst/>
          </a:prstGeom>
          <a:noFill/>
        </p:spPr>
        <p:txBody>
          <a:bodyPr wrap="square" rtlCol="0">
            <a:spAutoFit/>
          </a:bodyPr>
          <a:lstStyle/>
          <a:p>
            <a:pPr>
              <a:lnSpc>
                <a:spcPct val="150000"/>
              </a:lnSpc>
            </a:pPr>
            <a:r>
              <a:rPr lang="en-US" sz="2400" dirty="0" smtClean="0"/>
              <a:t>Context definition</a:t>
            </a:r>
          </a:p>
          <a:p>
            <a:pPr marL="742950" lvl="1" indent="-285750">
              <a:lnSpc>
                <a:spcPct val="150000"/>
              </a:lnSpc>
              <a:buFont typeface="Wingdings" panose="05000000000000000000" pitchFamily="2" charset="2"/>
              <a:buChar char="Ø"/>
            </a:pPr>
            <a:r>
              <a:rPr lang="en-US" dirty="0" smtClean="0"/>
              <a:t>Activation events: events that finally trigger the security-sensitive behavior method</a:t>
            </a:r>
          </a:p>
          <a:p>
            <a:pPr marL="742950" lvl="1" indent="-285750">
              <a:lnSpc>
                <a:spcPct val="150000"/>
              </a:lnSpc>
              <a:buFont typeface="Wingdings" panose="05000000000000000000" pitchFamily="2" charset="2"/>
              <a:buChar char="Ø"/>
            </a:pPr>
            <a:r>
              <a:rPr lang="en-US" dirty="0" smtClean="0"/>
              <a:t>Context factors: the conditional values along with the critical path</a:t>
            </a:r>
          </a:p>
        </p:txBody>
      </p:sp>
    </p:spTree>
    <p:extLst>
      <p:ext uri="{BB962C8B-B14F-4D97-AF65-F5344CB8AC3E}">
        <p14:creationId xmlns:p14="http://schemas.microsoft.com/office/powerpoint/2010/main" val="496654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Identifying Activation Event</a:t>
            </a:r>
            <a:endParaRPr lang="zh-CN" alt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1525" y="1269029"/>
            <a:ext cx="11263746"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Entry point type</a:t>
            </a:r>
          </a:p>
          <a:p>
            <a:pPr marL="742950" lvl="1"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Lifecycle methods</a:t>
            </a:r>
          </a:p>
          <a:p>
            <a:pPr marL="742950" lvl="1"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Event-handling methods and UI events</a:t>
            </a:r>
            <a:endParaRPr lang="en-SG" dirty="0">
              <a:latin typeface="Times New Roman" panose="02020603050405020304" pitchFamily="18" charset="0"/>
              <a:cs typeface="Times New Roman" panose="02020603050405020304" pitchFamily="18" charset="0"/>
            </a:endParaRPr>
          </a:p>
        </p:txBody>
      </p:sp>
      <p:sp>
        <p:nvSpPr>
          <p:cNvPr id="6" name="Oval 5"/>
          <p:cNvSpPr/>
          <p:nvPr/>
        </p:nvSpPr>
        <p:spPr>
          <a:xfrm>
            <a:off x="4312227" y="3771902"/>
            <a:ext cx="2133289" cy="1111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latin typeface="Times New Roman" panose="02020603050405020304" pitchFamily="18" charset="0"/>
                <a:cs typeface="Times New Roman" panose="02020603050405020304" pitchFamily="18" charset="0"/>
              </a:rPr>
              <a:t>Analyzer</a:t>
            </a:r>
            <a:endParaRPr lang="en-SG"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548245" y="3060470"/>
            <a:ext cx="1828799" cy="59158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Security-sensitive method calls</a:t>
            </a:r>
            <a:endParaRPr lang="en-SG"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48245" y="4037215"/>
            <a:ext cx="1828799" cy="59158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Entry point</a:t>
            </a:r>
            <a:endParaRPr lang="en-SG"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7" idx="2"/>
            <a:endCxn id="8" idx="0"/>
          </p:cNvCxnSpPr>
          <p:nvPr/>
        </p:nvCxnSpPr>
        <p:spPr>
          <a:xfrm>
            <a:off x="2462645" y="3652057"/>
            <a:ext cx="0" cy="385158"/>
          </a:xfrm>
          <a:prstGeom prst="straightConnector1">
            <a:avLst/>
          </a:prstGeom>
          <a:ln w="508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a:stCxn id="8" idx="3"/>
            <a:endCxn id="6" idx="2"/>
          </p:cNvCxnSpPr>
          <p:nvPr/>
        </p:nvCxnSpPr>
        <p:spPr>
          <a:xfrm flipV="1">
            <a:off x="3377044" y="4327816"/>
            <a:ext cx="935183" cy="5193"/>
          </a:xfrm>
          <a:prstGeom prst="straightConnector1">
            <a:avLst/>
          </a:prstGeom>
          <a:ln w="50800">
            <a:tailEnd type="triangle"/>
          </a:ln>
        </p:spPr>
        <p:style>
          <a:lnRef idx="1">
            <a:schemeClr val="accent4"/>
          </a:lnRef>
          <a:fillRef idx="0">
            <a:schemeClr val="accent4"/>
          </a:fillRef>
          <a:effectRef idx="0">
            <a:schemeClr val="accent4"/>
          </a:effectRef>
          <a:fontRef idx="minor">
            <a:schemeClr val="tx1"/>
          </a:fontRef>
        </p:style>
      </p:cxnSp>
      <p:sp>
        <p:nvSpPr>
          <p:cNvPr id="16" name="Rounded Rectangle 15"/>
          <p:cNvSpPr/>
          <p:nvPr/>
        </p:nvSpPr>
        <p:spPr>
          <a:xfrm>
            <a:off x="7647709" y="3880659"/>
            <a:ext cx="2369128" cy="9767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Times New Roman" panose="02020603050405020304" pitchFamily="18" charset="0"/>
                <a:cs typeface="Times New Roman" panose="02020603050405020304" pitchFamily="18" charset="0"/>
              </a:rPr>
              <a:t>S</a:t>
            </a:r>
            <a:r>
              <a:rPr lang="en-US" dirty="0" smtClean="0">
                <a:solidFill>
                  <a:schemeClr val="tx1"/>
                </a:solidFill>
                <a:latin typeface="Times New Roman" panose="02020603050405020304" pitchFamily="18" charset="0"/>
                <a:cs typeface="Times New Roman" panose="02020603050405020304" pitchFamily="18" charset="0"/>
              </a:rPr>
              <a:t>et of activation events for each security-sensitive calls</a:t>
            </a:r>
            <a:endParaRPr lang="en-SG"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a:off x="6525491" y="4327815"/>
            <a:ext cx="1122218" cy="1"/>
          </a:xfrm>
          <a:prstGeom prst="straightConnector1">
            <a:avLst/>
          </a:prstGeom>
          <a:ln w="50800">
            <a:tailEnd type="triangle"/>
          </a:ln>
        </p:spPr>
        <p:style>
          <a:lnRef idx="1">
            <a:schemeClr val="accent4"/>
          </a:lnRef>
          <a:fillRef idx="0">
            <a:schemeClr val="accent4"/>
          </a:fillRef>
          <a:effectRef idx="0">
            <a:schemeClr val="accent4"/>
          </a:effectRef>
          <a:fontRef idx="minor">
            <a:schemeClr val="tx1"/>
          </a:fontRef>
        </p:style>
      </p:cxnSp>
      <p:sp>
        <p:nvSpPr>
          <p:cNvPr id="22" name="Right Brace 21"/>
          <p:cNvSpPr/>
          <p:nvPr/>
        </p:nvSpPr>
        <p:spPr>
          <a:xfrm rot="16200000">
            <a:off x="5152871" y="4127791"/>
            <a:ext cx="451999" cy="1745673"/>
          </a:xfrm>
          <a:prstGeom prst="righ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ectangle 22"/>
          <p:cNvSpPr/>
          <p:nvPr/>
        </p:nvSpPr>
        <p:spPr>
          <a:xfrm>
            <a:off x="3844635" y="5247409"/>
            <a:ext cx="1080656" cy="576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latin typeface="Times New Roman" panose="02020603050405020304" pitchFamily="18" charset="0"/>
                <a:cs typeface="Times New Roman" panose="02020603050405020304" pitchFamily="18" charset="0"/>
              </a:rPr>
              <a:t>Lifecycle method</a:t>
            </a:r>
            <a:endParaRPr lang="en-SG" dirty="0">
              <a:latin typeface="Times New Roman" panose="02020603050405020304" pitchFamily="18" charset="0"/>
              <a:cs typeface="Times New Roman" panose="02020603050405020304" pitchFamily="18" charset="0"/>
            </a:endParaRPr>
          </a:p>
        </p:txBody>
      </p:sp>
      <p:sp>
        <p:nvSpPr>
          <p:cNvPr id="24" name="Rectangle 23"/>
          <p:cNvSpPr/>
          <p:nvPr/>
        </p:nvSpPr>
        <p:spPr>
          <a:xfrm>
            <a:off x="5787735" y="5247408"/>
            <a:ext cx="1080656" cy="576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latin typeface="Times New Roman" panose="02020603050405020304" pitchFamily="18" charset="0"/>
                <a:cs typeface="Times New Roman" panose="02020603050405020304" pitchFamily="18" charset="0"/>
              </a:rPr>
              <a:t>Event handling</a:t>
            </a:r>
            <a:endParaRPr lang="en-SG"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768280" y="5844890"/>
            <a:ext cx="1240138" cy="369332"/>
          </a:xfrm>
          <a:prstGeom prst="rect">
            <a:avLst/>
          </a:prstGeom>
          <a:noFill/>
        </p:spPr>
        <p:txBody>
          <a:bodyPr wrap="square" rtlCol="0">
            <a:spAutoFit/>
          </a:bodyPr>
          <a:lstStyle/>
          <a:p>
            <a:r>
              <a:rPr lang="en-US" dirty="0" err="1" smtClean="0">
                <a:solidFill>
                  <a:srgbClr val="FF0000"/>
                </a:solidFill>
                <a:latin typeface="Times New Roman" panose="02020603050405020304" pitchFamily="18" charset="0"/>
                <a:cs typeface="Times New Roman" panose="02020603050405020304" pitchFamily="18" charset="0"/>
              </a:rPr>
              <a:t>OnRecieve</a:t>
            </a:r>
            <a:endParaRPr lang="en-SG"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784117" y="5844888"/>
            <a:ext cx="1240138" cy="369332"/>
          </a:xfrm>
          <a:prstGeom prst="rect">
            <a:avLst/>
          </a:prstGeom>
          <a:noFill/>
        </p:spPr>
        <p:txBody>
          <a:bodyPr wrap="square" rtlCol="0">
            <a:spAutoFit/>
          </a:bodyPr>
          <a:lstStyle/>
          <a:p>
            <a:r>
              <a:rPr lang="en-US" dirty="0" err="1" smtClean="0">
                <a:solidFill>
                  <a:srgbClr val="FF0000"/>
                </a:solidFill>
                <a:latin typeface="Times New Roman" panose="02020603050405020304" pitchFamily="18" charset="0"/>
                <a:cs typeface="Times New Roman" panose="02020603050405020304" pitchFamily="18" charset="0"/>
              </a:rPr>
              <a:t>OnClick</a:t>
            </a:r>
            <a:endParaRPr lang="en-S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352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Extracting Context Factors</a:t>
            </a:r>
            <a:endParaRPr lang="zh-CN" alt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24728" y="1339561"/>
            <a:ext cx="5887686" cy="4541693"/>
          </a:xfrm>
          <a:prstGeom prst="rect">
            <a:avLst/>
          </a:prstGeom>
        </p:spPr>
      </p:pic>
      <p:sp>
        <p:nvSpPr>
          <p:cNvPr id="6" name="TextBox 5"/>
          <p:cNvSpPr txBox="1"/>
          <p:nvPr/>
        </p:nvSpPr>
        <p:spPr>
          <a:xfrm>
            <a:off x="1841107" y="6028293"/>
            <a:ext cx="3054928" cy="369332"/>
          </a:xfrm>
          <a:prstGeom prst="rect">
            <a:avLst/>
          </a:prstGeom>
          <a:noFill/>
        </p:spPr>
        <p:txBody>
          <a:bodyPr wrap="square" rtlCol="0">
            <a:spAutoFit/>
          </a:bodyPr>
          <a:lstStyle/>
          <a:p>
            <a:r>
              <a:rPr lang="en-US" dirty="0" smtClean="0"/>
              <a:t>Reduced inter-procedure CFG</a:t>
            </a:r>
            <a:endParaRPr lang="en-SG" dirty="0"/>
          </a:p>
        </p:txBody>
      </p:sp>
      <p:sp>
        <p:nvSpPr>
          <p:cNvPr id="7" name="Right Arrow 6"/>
          <p:cNvSpPr/>
          <p:nvPr/>
        </p:nvSpPr>
        <p:spPr>
          <a:xfrm>
            <a:off x="6218896" y="3610407"/>
            <a:ext cx="976745" cy="187037"/>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7"/>
          <p:cNvSpPr/>
          <p:nvPr/>
        </p:nvSpPr>
        <p:spPr>
          <a:xfrm>
            <a:off x="706582" y="3013364"/>
            <a:ext cx="4270663" cy="2805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TextBox 8"/>
          <p:cNvSpPr txBox="1"/>
          <p:nvPr/>
        </p:nvSpPr>
        <p:spPr>
          <a:xfrm>
            <a:off x="7373585" y="3194908"/>
            <a:ext cx="339782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Context factor:</a:t>
            </a:r>
          </a:p>
          <a:p>
            <a:r>
              <a:rPr lang="en-US" sz="2400" dirty="0" smtClean="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Data.getHours</a:t>
            </a:r>
            <a:endParaRPr lang="en-SG"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333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7070161"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Classify security-sensitive behavior</a:t>
            </a:r>
            <a:endParaRPr lang="zh-CN" alt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9155" y="1215736"/>
            <a:ext cx="102870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Machine learning(SVM)</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Features provided to Machine learning</a:t>
            </a:r>
          </a:p>
          <a:p>
            <a:pPr marL="800100" lvl="1"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Permission</a:t>
            </a:r>
          </a:p>
          <a:p>
            <a:pPr marL="800100" lvl="1"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Activation Event</a:t>
            </a:r>
          </a:p>
          <a:p>
            <a:pPr marL="800100" lvl="1"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Context Factors</a:t>
            </a:r>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928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Limitation</a:t>
            </a:r>
            <a:endParaRPr lang="zh-CN" alt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7552" y="1227156"/>
            <a:ext cx="10411691"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Just focus on control flow graph</a:t>
            </a:r>
          </a:p>
          <a:p>
            <a:pPr marL="342900"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Context factor may not be enough to reflect the behavior</a:t>
            </a:r>
          </a:p>
          <a:p>
            <a:pPr marL="342900" indent="-342900">
              <a:lnSpc>
                <a:spcPct val="150000"/>
              </a:lnSpc>
              <a:buFont typeface="Wingdings" panose="05000000000000000000" pitchFamily="2" charset="2"/>
              <a:buChar char="Ø"/>
            </a:pPr>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750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46001" y="2297109"/>
            <a:ext cx="7675981" cy="1325563"/>
          </a:xfrm>
        </p:spPr>
        <p:txBody>
          <a:bodyPr>
            <a:normAutofit/>
          </a:bodyPr>
          <a:lstStyle/>
          <a:p>
            <a:pPr>
              <a:lnSpc>
                <a:spcPct val="150000"/>
              </a:lnSpc>
            </a:pPr>
            <a:r>
              <a:rPr lang="en-US" altLang="zh-CN" sz="3600" b="1" dirty="0" smtClean="0">
                <a:latin typeface="Times New Roman" panose="02020603050405020304" pitchFamily="18" charset="0"/>
                <a:cs typeface="Times New Roman" panose="02020603050405020304" pitchFamily="18" charset="0"/>
              </a:rPr>
              <a:t>Our solution on android SMS repair</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378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191" y="1704827"/>
            <a:ext cx="11041911" cy="1325563"/>
          </a:xfrm>
        </p:spPr>
        <p:txBody>
          <a:bodyPr>
            <a:normAutofit fontScale="90000"/>
          </a:bodyPr>
          <a:lstStyle/>
          <a:p>
            <a:r>
              <a:rPr lang="en-US" altLang="zh-CN" b="1" dirty="0" err="1">
                <a:latin typeface="Times New Roman" panose="02020603050405020304" pitchFamily="18" charset="0"/>
                <a:cs typeface="Times New Roman" panose="02020603050405020304" pitchFamily="18" charset="0"/>
              </a:rPr>
              <a:t>AppIntent</a:t>
            </a:r>
            <a:r>
              <a:rPr lang="en-US" altLang="zh-CN" b="1" dirty="0">
                <a:latin typeface="Times New Roman" panose="02020603050405020304" pitchFamily="18" charset="0"/>
                <a:cs typeface="Times New Roman" panose="02020603050405020304" pitchFamily="18" charset="0"/>
              </a:rPr>
              <a:t>: Analyzing Sensitive Data </a:t>
            </a:r>
            <a:r>
              <a:rPr lang="en-US" altLang="zh-CN" b="1" dirty="0" smtClean="0">
                <a:latin typeface="Times New Roman" panose="02020603050405020304" pitchFamily="18" charset="0"/>
                <a:cs typeface="Times New Roman" panose="02020603050405020304" pitchFamily="18" charset="0"/>
              </a:rPr>
              <a:t>transmission in Android </a:t>
            </a:r>
            <a:r>
              <a:rPr lang="en-US" altLang="zh-CN" b="1" dirty="0">
                <a:latin typeface="Times New Roman" panose="02020603050405020304" pitchFamily="18" charset="0"/>
                <a:cs typeface="Times New Roman" panose="02020603050405020304" pitchFamily="18" charset="0"/>
              </a:rPr>
              <a:t>for Privacy Leakage </a:t>
            </a:r>
            <a:r>
              <a:rPr lang="en-US" altLang="zh-CN" b="1" dirty="0" smtClean="0">
                <a:latin typeface="Times New Roman" panose="02020603050405020304" pitchFamily="18" charset="0"/>
                <a:cs typeface="Times New Roman" panose="02020603050405020304" pitchFamily="18" charset="0"/>
              </a:rPr>
              <a:t>detection(CCS’13)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1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7549" y="2945876"/>
            <a:ext cx="2626468" cy="107004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2">
                    <a:lumMod val="50000"/>
                  </a:schemeClr>
                </a:solidFill>
                <a:latin typeface="Times New Roman" panose="02020603050405020304" pitchFamily="18" charset="0"/>
                <a:cs typeface="Times New Roman" panose="02020603050405020304" pitchFamily="18" charset="0"/>
              </a:rPr>
              <a:t>Bytecode</a:t>
            </a:r>
            <a:endParaRPr lang="zh-CN" altLang="en-US" sz="11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 name="圆角矩形 9"/>
          <p:cNvSpPr/>
          <p:nvPr/>
        </p:nvSpPr>
        <p:spPr>
          <a:xfrm>
            <a:off x="6667133" y="3079850"/>
            <a:ext cx="2397519" cy="8020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Malicious behavior check</a:t>
            </a:r>
            <a:endParaRPr lang="zh-CN" altLang="en-US" sz="2400" dirty="0">
              <a:latin typeface="Times New Roman" panose="02020603050405020304" pitchFamily="18" charset="0"/>
              <a:cs typeface="Times New Roman" panose="02020603050405020304" pitchFamily="18" charset="0"/>
            </a:endParaRPr>
          </a:p>
        </p:txBody>
      </p:sp>
      <p:sp>
        <p:nvSpPr>
          <p:cNvPr id="7" name="椭圆 12"/>
          <p:cNvSpPr/>
          <p:nvPr/>
        </p:nvSpPr>
        <p:spPr>
          <a:xfrm>
            <a:off x="3520087" y="4476703"/>
            <a:ext cx="2546105" cy="1023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Reduced CFG</a:t>
            </a:r>
            <a:endParaRPr lang="zh-CN" altLang="en-US" sz="2400" dirty="0">
              <a:latin typeface="Times New Roman" panose="02020603050405020304" pitchFamily="18" charset="0"/>
              <a:cs typeface="Times New Roman" panose="02020603050405020304" pitchFamily="18" charset="0"/>
            </a:endParaRPr>
          </a:p>
        </p:txBody>
      </p:sp>
      <p:sp>
        <p:nvSpPr>
          <p:cNvPr id="9" name="圆角矩形 15"/>
          <p:cNvSpPr/>
          <p:nvPr/>
        </p:nvSpPr>
        <p:spPr>
          <a:xfrm>
            <a:off x="10087840" y="3079850"/>
            <a:ext cx="1422970" cy="80210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2">
                    <a:lumMod val="50000"/>
                  </a:schemeClr>
                </a:solidFill>
                <a:latin typeface="Times New Roman" panose="02020603050405020304" pitchFamily="18" charset="0"/>
                <a:cs typeface="Times New Roman" panose="02020603050405020304" pitchFamily="18" charset="0"/>
              </a:rPr>
              <a:t>Repair</a:t>
            </a:r>
            <a:endParaRPr lang="zh-CN" altLang="en-US"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 name="下箭头 17"/>
          <p:cNvSpPr/>
          <p:nvPr/>
        </p:nvSpPr>
        <p:spPr>
          <a:xfrm rot="19221117">
            <a:off x="6270451" y="2110535"/>
            <a:ext cx="257871" cy="111111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上箭头 19"/>
          <p:cNvSpPr/>
          <p:nvPr/>
        </p:nvSpPr>
        <p:spPr>
          <a:xfrm rot="2439586">
            <a:off x="6167369" y="3710855"/>
            <a:ext cx="252635" cy="11649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21"/>
          <p:cNvSpPr/>
          <p:nvPr/>
        </p:nvSpPr>
        <p:spPr>
          <a:xfrm>
            <a:off x="9084485" y="3358976"/>
            <a:ext cx="983521" cy="24087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24453" y="374073"/>
            <a:ext cx="587824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Potential framework</a:t>
            </a:r>
            <a:endParaRPr lang="en-SG" sz="3200" dirty="0">
              <a:latin typeface="Times New Roman" panose="02020603050405020304" pitchFamily="18" charset="0"/>
              <a:cs typeface="Times New Roman" panose="02020603050405020304" pitchFamily="18" charset="0"/>
            </a:endParaRPr>
          </a:p>
        </p:txBody>
      </p:sp>
      <p:cxnSp>
        <p:nvCxnSpPr>
          <p:cNvPr id="21" name="Straight Arrow Connector 20"/>
          <p:cNvCxnSpPr>
            <a:stCxn id="5" idx="6"/>
            <a:endCxn id="7" idx="2"/>
          </p:cNvCxnSpPr>
          <p:nvPr/>
        </p:nvCxnSpPr>
        <p:spPr>
          <a:xfrm>
            <a:off x="2714017" y="3480898"/>
            <a:ext cx="806070" cy="1507791"/>
          </a:xfrm>
          <a:prstGeom prst="straightConnector1">
            <a:avLst/>
          </a:prstGeom>
          <a:solidFill>
            <a:srgbClr val="FFFF00"/>
          </a:solidFill>
          <a:ln w="38100">
            <a:solidFill>
              <a:schemeClr val="accent4">
                <a:lumMod val="60000"/>
                <a:lumOff val="4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a:stCxn id="5" idx="6"/>
            <a:endCxn id="26" idx="2"/>
          </p:cNvCxnSpPr>
          <p:nvPr/>
        </p:nvCxnSpPr>
        <p:spPr>
          <a:xfrm flipV="1">
            <a:off x="2714017" y="1954653"/>
            <a:ext cx="806070" cy="1526245"/>
          </a:xfrm>
          <a:prstGeom prst="straightConnector1">
            <a:avLst/>
          </a:prstGeom>
          <a:solidFill>
            <a:srgbClr val="FFFF00"/>
          </a:solidFill>
          <a:ln w="38100">
            <a:solidFill>
              <a:schemeClr val="accent4">
                <a:lumMod val="60000"/>
                <a:lumOff val="4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椭圆 12"/>
          <p:cNvSpPr/>
          <p:nvPr/>
        </p:nvSpPr>
        <p:spPr>
          <a:xfrm>
            <a:off x="3520087" y="1442667"/>
            <a:ext cx="2691245" cy="1023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Reduced Data flow graph</a:t>
            </a:r>
            <a:endParaRPr lang="zh-CN" altLang="en-US" sz="2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308584" y="1950071"/>
            <a:ext cx="1885824" cy="923330"/>
          </a:xfrm>
          <a:prstGeom prst="rect">
            <a:avLst/>
          </a:prstGeom>
          <a:solidFill>
            <a:schemeClr val="accent1">
              <a:lumMod val="20000"/>
              <a:lumOff val="80000"/>
            </a:schemeClr>
          </a:solidFill>
        </p:spPr>
        <p:txBody>
          <a:bodyPr wrap="square" rtlCol="0">
            <a:spAutoFit/>
          </a:bodyPr>
          <a:lstStyle/>
          <a:p>
            <a:r>
              <a:rPr lang="en-US" dirty="0" smtClean="0">
                <a:latin typeface="Times New Roman" panose="02020603050405020304" pitchFamily="18" charset="0"/>
                <a:cs typeface="Times New Roman" panose="02020603050405020304" pitchFamily="18" charset="0"/>
              </a:rPr>
              <a:t>Backward from the parameters of </a:t>
            </a:r>
            <a:r>
              <a:rPr lang="en-US" dirty="0" err="1" smtClean="0">
                <a:latin typeface="Times New Roman" panose="02020603050405020304" pitchFamily="18" charset="0"/>
                <a:cs typeface="Times New Roman" panose="02020603050405020304" pitchFamily="18" charset="0"/>
              </a:rPr>
              <a:t>sendTextMessage</a:t>
            </a:r>
            <a:endParaRPr lang="en-SG"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1249144" y="4236567"/>
            <a:ext cx="1885824" cy="646331"/>
          </a:xfrm>
          <a:prstGeom prst="rect">
            <a:avLst/>
          </a:prstGeom>
          <a:solidFill>
            <a:schemeClr val="accent1">
              <a:lumMod val="20000"/>
              <a:lumOff val="80000"/>
            </a:schemeClr>
          </a:solidFill>
        </p:spPr>
        <p:txBody>
          <a:bodyPr wrap="square" rtlCol="0">
            <a:spAutoFit/>
          </a:bodyPr>
          <a:lstStyle>
            <a:defPPr>
              <a:defRPr lang="zh-CN"/>
            </a:defPPr>
          </a:lstStyle>
          <a:p>
            <a:r>
              <a:rPr lang="en-US" dirty="0">
                <a:latin typeface="Times New Roman" panose="02020603050405020304" pitchFamily="18" charset="0"/>
                <a:cs typeface="Times New Roman" panose="02020603050405020304" pitchFamily="18" charset="0"/>
              </a:rPr>
              <a:t>Backward from </a:t>
            </a:r>
            <a:r>
              <a:rPr lang="en-US" dirty="0" err="1">
                <a:latin typeface="Times New Roman" panose="02020603050405020304" pitchFamily="18" charset="0"/>
                <a:cs typeface="Times New Roman" panose="02020603050405020304" pitchFamily="18" charset="0"/>
              </a:rPr>
              <a:t>sendTextMessage</a:t>
            </a:r>
            <a:endParaRPr lang="en-SG" dirty="0">
              <a:latin typeface="Times New Roman" panose="02020603050405020304" pitchFamily="18" charset="0"/>
              <a:cs typeface="Times New Roman" panose="02020603050405020304" pitchFamily="18" charset="0"/>
            </a:endParaRPr>
          </a:p>
        </p:txBody>
      </p:sp>
      <p:sp>
        <p:nvSpPr>
          <p:cNvPr id="45" name="Bent-Up Arrow 44"/>
          <p:cNvSpPr/>
          <p:nvPr/>
        </p:nvSpPr>
        <p:spPr>
          <a:xfrm>
            <a:off x="6024294" y="3881944"/>
            <a:ext cx="5052413" cy="1209601"/>
          </a:xfrm>
          <a:prstGeom prst="bentUpArrow">
            <a:avLst>
              <a:gd name="adj1" fmla="val 6652"/>
              <a:gd name="adj2" fmla="val 25000"/>
              <a:gd name="adj3" fmla="val 1941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p:cNvSpPr txBox="1"/>
          <p:nvPr/>
        </p:nvSpPr>
        <p:spPr>
          <a:xfrm>
            <a:off x="6667133" y="1294646"/>
            <a:ext cx="4332827" cy="369332"/>
          </a:xfrm>
          <a:prstGeom prst="rect">
            <a:avLst/>
          </a:prstGeom>
          <a:noFill/>
        </p:spPr>
        <p:txBody>
          <a:bodyPr wrap="square" rtlCol="0">
            <a:spAutoFit/>
          </a:bodyPr>
          <a:lstStyle/>
          <a:p>
            <a:r>
              <a:rPr lang="en-US" dirty="0" smtClean="0"/>
              <a:t>Data flow via Files or databases</a:t>
            </a:r>
            <a:endParaRPr lang="en-SG" dirty="0"/>
          </a:p>
        </p:txBody>
      </p:sp>
    </p:spTree>
    <p:extLst>
      <p:ext uri="{BB962C8B-B14F-4D97-AF65-F5344CB8AC3E}">
        <p14:creationId xmlns:p14="http://schemas.microsoft.com/office/powerpoint/2010/main" val="268546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2673" y="374073"/>
            <a:ext cx="5700025" cy="584775"/>
          </a:xfrm>
          <a:prstGeom prst="rect">
            <a:avLst/>
          </a:prstGeom>
          <a:noFill/>
        </p:spPr>
        <p:txBody>
          <a:bodyPr wrap="square" rtlCol="0">
            <a:spAutoFit/>
          </a:bodyPr>
          <a:lstStyle/>
          <a:p>
            <a:r>
              <a:rPr lang="en-US" altLang="zh-CN" sz="3200">
                <a:latin typeface="Times New Roman" panose="02020603050405020304" pitchFamily="18" charset="0"/>
                <a:cs typeface="Times New Roman" panose="02020603050405020304" pitchFamily="18" charset="0"/>
              </a:rPr>
              <a:t>Malicious behavior check</a:t>
            </a:r>
            <a:endParaRPr lang="zh-CN" altLang="en-US" sz="3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32077121"/>
              </p:ext>
            </p:extLst>
          </p:nvPr>
        </p:nvGraphicFramePr>
        <p:xfrm>
          <a:off x="1816715" y="1431935"/>
          <a:ext cx="8128000" cy="441163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43999730"/>
                    </a:ext>
                  </a:extLst>
                </a:gridCol>
                <a:gridCol w="4064000">
                  <a:extLst>
                    <a:ext uri="{9D8B030D-6E8A-4147-A177-3AD203B41FA5}">
                      <a16:colId xmlns:a16="http://schemas.microsoft.com/office/drawing/2014/main" val="939318360"/>
                    </a:ext>
                  </a:extLst>
                </a:gridCol>
              </a:tblGrid>
              <a:tr h="860944">
                <a:tc>
                  <a:txBody>
                    <a:bodyPr/>
                    <a:lstStyle/>
                    <a:p>
                      <a:pPr algn="ctr"/>
                      <a:r>
                        <a:rPr lang="en-US" dirty="0" smtClean="0">
                          <a:latin typeface="Times New Roman" panose="02020603050405020304" pitchFamily="18" charset="0"/>
                          <a:cs typeface="Times New Roman" panose="02020603050405020304" pitchFamily="18" charset="0"/>
                        </a:rPr>
                        <a:t>Send usage scenarios</a:t>
                      </a:r>
                      <a:endParaRPr lang="en-SG" dirty="0">
                        <a:latin typeface="Times New Roman" panose="02020603050405020304" pitchFamily="18" charset="0"/>
                        <a:cs typeface="Times New Roman" panose="02020603050405020304" pitchFamily="18" charset="0"/>
                      </a:endParaRPr>
                    </a:p>
                  </a:txBody>
                  <a:tcPr anchor="ctr" anchorCtr="1"/>
                </a:tc>
                <a:tc>
                  <a:txBody>
                    <a:bodyPr/>
                    <a:lstStyle/>
                    <a:p>
                      <a:pPr algn="ctr"/>
                      <a:r>
                        <a:rPr lang="en-US" dirty="0" smtClean="0">
                          <a:latin typeface="Times New Roman" panose="02020603050405020304" pitchFamily="18" charset="0"/>
                          <a:cs typeface="Times New Roman" panose="02020603050405020304" pitchFamily="18" charset="0"/>
                        </a:rPr>
                        <a:t>Detection</a:t>
                      </a:r>
                      <a:endParaRPr lang="en-SG"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193031540"/>
                  </a:ext>
                </a:extLst>
              </a:tr>
              <a:tr h="860944">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User</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composes the SMS body and sends it instantly</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SMS content</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and number should be the input of user(DFG)</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71627933"/>
                  </a:ext>
                </a:extLst>
              </a:tr>
              <a:tr h="860944">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User composes the SMS body and</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Schedules the time to send</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SMS content</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and number should be user input. However this data can be stored in database or file</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48236833"/>
                  </a:ext>
                </a:extLst>
              </a:tr>
              <a:tr h="860944">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Automatically</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send user configured SMS as a response to an incoming SMS</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0070C0"/>
                          </a:solidFill>
                          <a:latin typeface="Times New Roman" panose="02020603050405020304" pitchFamily="18" charset="0"/>
                          <a:ea typeface="+mn-ea"/>
                          <a:cs typeface="Times New Roman" panose="02020603050405020304" pitchFamily="18" charset="0"/>
                        </a:rPr>
                        <a:t>SMS content</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and number should be user input. Meanwhile those data can be stored in database or file</a:t>
                      </a:r>
                      <a:endParaRPr lang="en-SG" sz="1800" b="1" kern="1200" dirty="0" smtClean="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26718540"/>
                  </a:ext>
                </a:extLst>
              </a:tr>
              <a:tr h="860944">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Forward message to</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a certain number</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b="1" kern="1200" dirty="0" smtClean="0">
                          <a:solidFill>
                            <a:srgbClr val="0070C0"/>
                          </a:solidFill>
                          <a:latin typeface="Times New Roman" panose="02020603050405020304" pitchFamily="18" charset="0"/>
                          <a:ea typeface="+mn-ea"/>
                          <a:cs typeface="Times New Roman" panose="02020603050405020304" pitchFamily="18" charset="0"/>
                        </a:rPr>
                        <a:t>Should</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 c</a:t>
                      </a:r>
                      <a:r>
                        <a:rPr lang="en-US" sz="1800" b="1" kern="1200" dirty="0" smtClean="0">
                          <a:solidFill>
                            <a:srgbClr val="0070C0"/>
                          </a:solidFill>
                          <a:latin typeface="Times New Roman" panose="02020603050405020304" pitchFamily="18" charset="0"/>
                          <a:ea typeface="+mn-ea"/>
                          <a:cs typeface="Times New Roman" panose="02020603050405020304" pitchFamily="18" charset="0"/>
                        </a:rPr>
                        <a:t>ontain user interaction(CFG) number</a:t>
                      </a:r>
                      <a:r>
                        <a:rPr lang="en-US" sz="1800" b="1" kern="1200" baseline="0" dirty="0" smtClean="0">
                          <a:solidFill>
                            <a:srgbClr val="0070C0"/>
                          </a:solidFill>
                          <a:latin typeface="Times New Roman" panose="02020603050405020304" pitchFamily="18" charset="0"/>
                          <a:ea typeface="+mn-ea"/>
                          <a:cs typeface="Times New Roman" panose="02020603050405020304" pitchFamily="18" charset="0"/>
                        </a:rPr>
                        <a:t>s should from user input(DFG)</a:t>
                      </a:r>
                      <a:endParaRPr lang="en-SG" sz="1800" b="1" kern="1200" dirty="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50067940"/>
                  </a:ext>
                </a:extLst>
              </a:tr>
            </a:tbl>
          </a:graphicData>
        </a:graphic>
      </p:graphicFrame>
    </p:spTree>
    <p:extLst>
      <p:ext uri="{BB962C8B-B14F-4D97-AF65-F5344CB8AC3E}">
        <p14:creationId xmlns:p14="http://schemas.microsoft.com/office/powerpoint/2010/main" val="772579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654423" y="1031417"/>
            <a:ext cx="5313779" cy="2459035"/>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5" name="Rectangle 54"/>
          <p:cNvSpPr/>
          <p:nvPr/>
        </p:nvSpPr>
        <p:spPr>
          <a:xfrm>
            <a:off x="329282" y="3570220"/>
            <a:ext cx="6073406" cy="2459035"/>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4" name="Rectangle 53"/>
          <p:cNvSpPr/>
          <p:nvPr/>
        </p:nvSpPr>
        <p:spPr>
          <a:xfrm>
            <a:off x="317562" y="1031417"/>
            <a:ext cx="6073406" cy="2459035"/>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4" name="TextBox 3"/>
          <p:cNvSpPr txBox="1"/>
          <p:nvPr/>
        </p:nvSpPr>
        <p:spPr>
          <a:xfrm>
            <a:off x="602673" y="374073"/>
            <a:ext cx="570002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Repair</a:t>
            </a:r>
            <a:endParaRPr lang="zh-CN" altLang="en-US" sz="3200" dirty="0">
              <a:latin typeface="Times New Roman" panose="02020603050405020304" pitchFamily="18" charset="0"/>
              <a:cs typeface="Times New Roman" panose="02020603050405020304" pitchFamily="18" charset="0"/>
            </a:endParaRPr>
          </a:p>
        </p:txBody>
      </p:sp>
      <p:sp>
        <p:nvSpPr>
          <p:cNvPr id="6" name="Flowchart: Connector 5"/>
          <p:cNvSpPr/>
          <p:nvPr/>
        </p:nvSpPr>
        <p:spPr>
          <a:xfrm>
            <a:off x="2069432" y="15689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A</a:t>
            </a:r>
            <a:endParaRPr lang="en-SG" dirty="0">
              <a:solidFill>
                <a:schemeClr val="accent5">
                  <a:lumMod val="50000"/>
                </a:schemeClr>
              </a:solidFill>
            </a:endParaRPr>
          </a:p>
        </p:txBody>
      </p:sp>
      <p:sp>
        <p:nvSpPr>
          <p:cNvPr id="7" name="Flowchart: Connector 6"/>
          <p:cNvSpPr/>
          <p:nvPr/>
        </p:nvSpPr>
        <p:spPr>
          <a:xfrm>
            <a:off x="3245741" y="15689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B</a:t>
            </a:r>
            <a:endParaRPr lang="en-SG" dirty="0">
              <a:solidFill>
                <a:schemeClr val="accent5">
                  <a:lumMod val="50000"/>
                </a:schemeClr>
              </a:solidFill>
            </a:endParaRPr>
          </a:p>
        </p:txBody>
      </p:sp>
      <p:sp>
        <p:nvSpPr>
          <p:cNvPr id="8" name="Flowchart: Connector 7"/>
          <p:cNvSpPr/>
          <p:nvPr/>
        </p:nvSpPr>
        <p:spPr>
          <a:xfrm>
            <a:off x="4422050" y="15689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C</a:t>
            </a:r>
            <a:endParaRPr lang="en-SG" dirty="0">
              <a:solidFill>
                <a:schemeClr val="accent5">
                  <a:lumMod val="50000"/>
                </a:schemeClr>
              </a:solidFill>
            </a:endParaRPr>
          </a:p>
        </p:txBody>
      </p:sp>
      <p:sp>
        <p:nvSpPr>
          <p:cNvPr id="9" name="Flowchart: Connector 8"/>
          <p:cNvSpPr/>
          <p:nvPr/>
        </p:nvSpPr>
        <p:spPr>
          <a:xfrm>
            <a:off x="5598359" y="15689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D</a:t>
            </a:r>
            <a:endParaRPr lang="en-SG" dirty="0">
              <a:solidFill>
                <a:schemeClr val="accent5">
                  <a:lumMod val="50000"/>
                </a:schemeClr>
              </a:solidFill>
            </a:endParaRPr>
          </a:p>
        </p:txBody>
      </p:sp>
      <p:sp>
        <p:nvSpPr>
          <p:cNvPr id="10" name="Flowchart: Connector 9"/>
          <p:cNvSpPr/>
          <p:nvPr/>
        </p:nvSpPr>
        <p:spPr>
          <a:xfrm>
            <a:off x="2069432" y="2512196"/>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E</a:t>
            </a:r>
            <a:endParaRPr lang="en-SG" dirty="0">
              <a:solidFill>
                <a:schemeClr val="accent5">
                  <a:lumMod val="50000"/>
                </a:schemeClr>
              </a:solidFill>
            </a:endParaRPr>
          </a:p>
        </p:txBody>
      </p:sp>
      <p:sp>
        <p:nvSpPr>
          <p:cNvPr id="11" name="Flowchart: Connector 10"/>
          <p:cNvSpPr/>
          <p:nvPr/>
        </p:nvSpPr>
        <p:spPr>
          <a:xfrm>
            <a:off x="3245741" y="2512196"/>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F</a:t>
            </a:r>
            <a:endParaRPr lang="en-SG" dirty="0">
              <a:solidFill>
                <a:schemeClr val="accent5">
                  <a:lumMod val="50000"/>
                </a:schemeClr>
              </a:solidFill>
            </a:endParaRPr>
          </a:p>
        </p:txBody>
      </p:sp>
      <p:sp>
        <p:nvSpPr>
          <p:cNvPr id="12" name="TextBox 11"/>
          <p:cNvSpPr txBox="1"/>
          <p:nvPr/>
        </p:nvSpPr>
        <p:spPr>
          <a:xfrm>
            <a:off x="539015" y="1620071"/>
            <a:ext cx="1530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Benign</a:t>
            </a:r>
            <a:endParaRPr lang="en-SG"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52387" y="2563349"/>
            <a:ext cx="1530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Malicious</a:t>
            </a:r>
            <a:r>
              <a:rPr lang="en-US" dirty="0" smtClean="0"/>
              <a:t> </a:t>
            </a:r>
            <a:endParaRPr lang="en-SG" dirty="0"/>
          </a:p>
        </p:txBody>
      </p:sp>
      <p:sp>
        <p:nvSpPr>
          <p:cNvPr id="14" name="Right Arrow 13"/>
          <p:cNvSpPr/>
          <p:nvPr/>
        </p:nvSpPr>
        <p:spPr>
          <a:xfrm>
            <a:off x="2579571" y="1751798"/>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15" name="Right Arrow 14"/>
          <p:cNvSpPr/>
          <p:nvPr/>
        </p:nvSpPr>
        <p:spPr>
          <a:xfrm>
            <a:off x="3755880" y="1756611"/>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16" name="Right Arrow 15"/>
          <p:cNvSpPr/>
          <p:nvPr/>
        </p:nvSpPr>
        <p:spPr>
          <a:xfrm>
            <a:off x="4932189" y="1756610"/>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17" name="Right Arrow 16"/>
          <p:cNvSpPr/>
          <p:nvPr/>
        </p:nvSpPr>
        <p:spPr>
          <a:xfrm>
            <a:off x="2579571" y="2718003"/>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18" name="Right Arrow 17"/>
          <p:cNvSpPr/>
          <p:nvPr/>
        </p:nvSpPr>
        <p:spPr>
          <a:xfrm rot="18980322">
            <a:off x="3613579" y="2258421"/>
            <a:ext cx="1032517" cy="11291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19" name="Multiply 18"/>
          <p:cNvSpPr/>
          <p:nvPr/>
        </p:nvSpPr>
        <p:spPr>
          <a:xfrm>
            <a:off x="2077029" y="2471287"/>
            <a:ext cx="494943" cy="553455"/>
          </a:xfrm>
          <a:prstGeom prst="mathMultiply">
            <a:avLst>
              <a:gd name="adj1" fmla="val 118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0" name="TextBox 19"/>
          <p:cNvSpPr txBox="1"/>
          <p:nvPr/>
        </p:nvSpPr>
        <p:spPr>
          <a:xfrm>
            <a:off x="2243812" y="3018571"/>
            <a:ext cx="26395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Block or popup a dialog</a:t>
            </a:r>
            <a:endParaRPr lang="en-SG" dirty="0">
              <a:latin typeface="Times New Roman" panose="02020603050405020304" pitchFamily="18" charset="0"/>
              <a:cs typeface="Times New Roman" panose="02020603050405020304" pitchFamily="18" charset="0"/>
            </a:endParaRPr>
          </a:p>
        </p:txBody>
      </p:sp>
      <p:sp>
        <p:nvSpPr>
          <p:cNvPr id="21" name="Flowchart: Connector 20"/>
          <p:cNvSpPr/>
          <p:nvPr/>
        </p:nvSpPr>
        <p:spPr>
          <a:xfrm>
            <a:off x="1934607" y="4305714"/>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A</a:t>
            </a:r>
            <a:endParaRPr lang="en-SG" dirty="0">
              <a:solidFill>
                <a:schemeClr val="accent5">
                  <a:lumMod val="50000"/>
                </a:schemeClr>
              </a:solidFill>
            </a:endParaRPr>
          </a:p>
        </p:txBody>
      </p:sp>
      <p:sp>
        <p:nvSpPr>
          <p:cNvPr id="22" name="Flowchart: Connector 21"/>
          <p:cNvSpPr/>
          <p:nvPr/>
        </p:nvSpPr>
        <p:spPr>
          <a:xfrm>
            <a:off x="3110916" y="4305714"/>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B</a:t>
            </a:r>
            <a:endParaRPr lang="en-SG" dirty="0">
              <a:solidFill>
                <a:schemeClr val="accent5">
                  <a:lumMod val="50000"/>
                </a:schemeClr>
              </a:solidFill>
            </a:endParaRPr>
          </a:p>
        </p:txBody>
      </p:sp>
      <p:sp>
        <p:nvSpPr>
          <p:cNvPr id="23" name="Flowchart: Connector 22"/>
          <p:cNvSpPr/>
          <p:nvPr/>
        </p:nvSpPr>
        <p:spPr>
          <a:xfrm>
            <a:off x="4287225" y="4305714"/>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C</a:t>
            </a:r>
            <a:endParaRPr lang="en-SG" dirty="0">
              <a:solidFill>
                <a:schemeClr val="accent5">
                  <a:lumMod val="50000"/>
                </a:schemeClr>
              </a:solidFill>
            </a:endParaRPr>
          </a:p>
        </p:txBody>
      </p:sp>
      <p:sp>
        <p:nvSpPr>
          <p:cNvPr id="24" name="Flowchart: Connector 23"/>
          <p:cNvSpPr/>
          <p:nvPr/>
        </p:nvSpPr>
        <p:spPr>
          <a:xfrm>
            <a:off x="5463534" y="4305714"/>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D</a:t>
            </a:r>
            <a:endParaRPr lang="en-SG" dirty="0">
              <a:solidFill>
                <a:schemeClr val="accent5">
                  <a:lumMod val="50000"/>
                </a:schemeClr>
              </a:solidFill>
            </a:endParaRPr>
          </a:p>
        </p:txBody>
      </p:sp>
      <p:sp>
        <p:nvSpPr>
          <p:cNvPr id="25" name="Flowchart: Connector 24"/>
          <p:cNvSpPr/>
          <p:nvPr/>
        </p:nvSpPr>
        <p:spPr>
          <a:xfrm>
            <a:off x="4287225" y="52971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E</a:t>
            </a:r>
            <a:endParaRPr lang="en-SG" dirty="0">
              <a:solidFill>
                <a:schemeClr val="accent5">
                  <a:lumMod val="50000"/>
                </a:schemeClr>
              </a:solidFill>
            </a:endParaRPr>
          </a:p>
        </p:txBody>
      </p:sp>
      <p:sp>
        <p:nvSpPr>
          <p:cNvPr id="26" name="Flowchart: Connector 25"/>
          <p:cNvSpPr/>
          <p:nvPr/>
        </p:nvSpPr>
        <p:spPr>
          <a:xfrm>
            <a:off x="5463534" y="5297118"/>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F</a:t>
            </a:r>
            <a:endParaRPr lang="en-SG" dirty="0">
              <a:solidFill>
                <a:schemeClr val="accent5">
                  <a:lumMod val="50000"/>
                </a:schemeClr>
              </a:solidFill>
            </a:endParaRPr>
          </a:p>
        </p:txBody>
      </p:sp>
      <p:sp>
        <p:nvSpPr>
          <p:cNvPr id="27" name="TextBox 26"/>
          <p:cNvSpPr txBox="1"/>
          <p:nvPr/>
        </p:nvSpPr>
        <p:spPr>
          <a:xfrm>
            <a:off x="404190" y="4356867"/>
            <a:ext cx="1530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Benign</a:t>
            </a:r>
            <a:endParaRPr lang="en-SG"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317562" y="5300145"/>
            <a:ext cx="1530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Malicious</a:t>
            </a:r>
            <a:r>
              <a:rPr lang="en-US" dirty="0" smtClean="0"/>
              <a:t> </a:t>
            </a:r>
            <a:endParaRPr lang="en-SG" dirty="0"/>
          </a:p>
        </p:txBody>
      </p:sp>
      <p:sp>
        <p:nvSpPr>
          <p:cNvPr id="29" name="Right Arrow 28"/>
          <p:cNvSpPr/>
          <p:nvPr/>
        </p:nvSpPr>
        <p:spPr>
          <a:xfrm>
            <a:off x="2444746" y="4488594"/>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0" name="Right Arrow 29"/>
          <p:cNvSpPr/>
          <p:nvPr/>
        </p:nvSpPr>
        <p:spPr>
          <a:xfrm>
            <a:off x="3621055" y="4493407"/>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1" name="Right Arrow 30"/>
          <p:cNvSpPr/>
          <p:nvPr/>
        </p:nvSpPr>
        <p:spPr>
          <a:xfrm>
            <a:off x="4797364" y="4493406"/>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2" name="Right Arrow 31"/>
          <p:cNvSpPr/>
          <p:nvPr/>
        </p:nvSpPr>
        <p:spPr>
          <a:xfrm>
            <a:off x="4797364" y="5502925"/>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3" name="Right Arrow 32"/>
          <p:cNvSpPr/>
          <p:nvPr/>
        </p:nvSpPr>
        <p:spPr>
          <a:xfrm rot="2483737">
            <a:off x="3432983" y="5008752"/>
            <a:ext cx="1032517" cy="11291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6" name="Multiply 35"/>
          <p:cNvSpPr/>
          <p:nvPr/>
        </p:nvSpPr>
        <p:spPr>
          <a:xfrm>
            <a:off x="3670952" y="4707947"/>
            <a:ext cx="494943" cy="553455"/>
          </a:xfrm>
          <a:prstGeom prst="mathMultiply">
            <a:avLst>
              <a:gd name="adj1" fmla="val 118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7" name="Flowchart: Connector 36"/>
          <p:cNvSpPr/>
          <p:nvPr/>
        </p:nvSpPr>
        <p:spPr>
          <a:xfrm>
            <a:off x="8045205" y="2124909"/>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A</a:t>
            </a:r>
            <a:endParaRPr lang="en-SG" dirty="0">
              <a:solidFill>
                <a:schemeClr val="accent5">
                  <a:lumMod val="50000"/>
                </a:schemeClr>
              </a:solidFill>
            </a:endParaRPr>
          </a:p>
        </p:txBody>
      </p:sp>
      <p:sp>
        <p:nvSpPr>
          <p:cNvPr id="38" name="Flowchart: Connector 37"/>
          <p:cNvSpPr/>
          <p:nvPr/>
        </p:nvSpPr>
        <p:spPr>
          <a:xfrm>
            <a:off x="9221514" y="2124909"/>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B</a:t>
            </a:r>
            <a:endParaRPr lang="en-SG" dirty="0">
              <a:solidFill>
                <a:schemeClr val="accent5">
                  <a:lumMod val="50000"/>
                </a:schemeClr>
              </a:solidFill>
            </a:endParaRPr>
          </a:p>
        </p:txBody>
      </p:sp>
      <p:sp>
        <p:nvSpPr>
          <p:cNvPr id="39" name="Flowchart: Connector 38"/>
          <p:cNvSpPr/>
          <p:nvPr/>
        </p:nvSpPr>
        <p:spPr>
          <a:xfrm>
            <a:off x="10397823" y="2124909"/>
            <a:ext cx="510139" cy="471638"/>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accent5">
                    <a:lumMod val="50000"/>
                  </a:schemeClr>
                </a:solidFill>
              </a:rPr>
              <a:t>C</a:t>
            </a:r>
            <a:endParaRPr lang="en-SG" dirty="0">
              <a:solidFill>
                <a:schemeClr val="accent5">
                  <a:lumMod val="50000"/>
                </a:schemeClr>
              </a:solidFill>
            </a:endParaRPr>
          </a:p>
        </p:txBody>
      </p:sp>
      <p:sp>
        <p:nvSpPr>
          <p:cNvPr id="43" name="TextBox 42"/>
          <p:cNvSpPr txBox="1"/>
          <p:nvPr/>
        </p:nvSpPr>
        <p:spPr>
          <a:xfrm>
            <a:off x="6890102" y="2070184"/>
            <a:ext cx="153041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Benign &amp; Malicious</a:t>
            </a:r>
            <a:endParaRPr lang="en-SG"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6264529" y="2618826"/>
            <a:ext cx="1530417" cy="369332"/>
          </a:xfrm>
          <a:prstGeom prst="rect">
            <a:avLst/>
          </a:prstGeom>
          <a:noFill/>
        </p:spPr>
        <p:txBody>
          <a:bodyPr wrap="square" rtlCol="0">
            <a:spAutoFit/>
          </a:bodyPr>
          <a:lstStyle/>
          <a:p>
            <a:r>
              <a:rPr lang="en-US" dirty="0" smtClean="0"/>
              <a:t> </a:t>
            </a:r>
            <a:endParaRPr lang="en-SG" dirty="0"/>
          </a:p>
        </p:txBody>
      </p:sp>
      <p:sp>
        <p:nvSpPr>
          <p:cNvPr id="45" name="Right Arrow 44"/>
          <p:cNvSpPr/>
          <p:nvPr/>
        </p:nvSpPr>
        <p:spPr>
          <a:xfrm>
            <a:off x="8555344" y="2307789"/>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46" name="Right Arrow 45"/>
          <p:cNvSpPr/>
          <p:nvPr/>
        </p:nvSpPr>
        <p:spPr>
          <a:xfrm>
            <a:off x="9731653" y="2312602"/>
            <a:ext cx="666170" cy="11550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2" name="Multiply 51"/>
          <p:cNvSpPr/>
          <p:nvPr/>
        </p:nvSpPr>
        <p:spPr>
          <a:xfrm>
            <a:off x="10413019" y="2084000"/>
            <a:ext cx="494943" cy="553455"/>
          </a:xfrm>
          <a:prstGeom prst="mathMultiply">
            <a:avLst>
              <a:gd name="adj1" fmla="val 118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3" name="TextBox 52"/>
          <p:cNvSpPr txBox="1"/>
          <p:nvPr/>
        </p:nvSpPr>
        <p:spPr>
          <a:xfrm>
            <a:off x="10064738" y="2615798"/>
            <a:ext cx="190074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Add a conditional statement</a:t>
            </a:r>
            <a:endParaRPr lang="en-SG"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2176386" y="1062300"/>
            <a:ext cx="1444669" cy="400110"/>
          </a:xfrm>
          <a:prstGeom prst="rect">
            <a:avLst/>
          </a:prstGeom>
          <a:noFill/>
        </p:spPr>
        <p:txBody>
          <a:bodyPr wrap="square" rtlCol="0">
            <a:spAutoFit/>
          </a:bodyPr>
          <a:lstStyle/>
          <a:p>
            <a:r>
              <a:rPr lang="en-US" sz="2000" dirty="0" smtClean="0">
                <a:solidFill>
                  <a:srgbClr val="0070C0"/>
                </a:solidFill>
              </a:rPr>
              <a:t>Scenarios 1</a:t>
            </a:r>
            <a:endParaRPr lang="en-SG" sz="2000" dirty="0">
              <a:solidFill>
                <a:srgbClr val="0070C0"/>
              </a:solidFill>
            </a:endParaRPr>
          </a:p>
        </p:txBody>
      </p:sp>
      <p:sp>
        <p:nvSpPr>
          <p:cNvPr id="59" name="TextBox 58"/>
          <p:cNvSpPr txBox="1"/>
          <p:nvPr/>
        </p:nvSpPr>
        <p:spPr>
          <a:xfrm>
            <a:off x="2176386" y="3691439"/>
            <a:ext cx="1444669" cy="400110"/>
          </a:xfrm>
          <a:prstGeom prst="rect">
            <a:avLst/>
          </a:prstGeom>
          <a:noFill/>
        </p:spPr>
        <p:txBody>
          <a:bodyPr wrap="square" rtlCol="0">
            <a:spAutoFit/>
          </a:bodyPr>
          <a:lstStyle/>
          <a:p>
            <a:r>
              <a:rPr lang="en-US" sz="2000" dirty="0" smtClean="0">
                <a:solidFill>
                  <a:srgbClr val="0070C0"/>
                </a:solidFill>
              </a:rPr>
              <a:t>Scenarios 2</a:t>
            </a:r>
            <a:endParaRPr lang="en-SG" sz="2000" dirty="0">
              <a:solidFill>
                <a:srgbClr val="0070C0"/>
              </a:solidFill>
            </a:endParaRPr>
          </a:p>
        </p:txBody>
      </p:sp>
      <p:sp>
        <p:nvSpPr>
          <p:cNvPr id="61" name="TextBox 60"/>
          <p:cNvSpPr txBox="1"/>
          <p:nvPr/>
        </p:nvSpPr>
        <p:spPr>
          <a:xfrm>
            <a:off x="8331333" y="1068592"/>
            <a:ext cx="1444669" cy="400110"/>
          </a:xfrm>
          <a:prstGeom prst="rect">
            <a:avLst/>
          </a:prstGeom>
          <a:noFill/>
        </p:spPr>
        <p:txBody>
          <a:bodyPr wrap="square" rtlCol="0">
            <a:spAutoFit/>
          </a:bodyPr>
          <a:lstStyle/>
          <a:p>
            <a:r>
              <a:rPr lang="en-US" sz="2000" dirty="0" smtClean="0">
                <a:solidFill>
                  <a:srgbClr val="0070C0"/>
                </a:solidFill>
              </a:rPr>
              <a:t>Scenarios 3</a:t>
            </a:r>
            <a:endParaRPr lang="en-SG" sz="2000" dirty="0">
              <a:solidFill>
                <a:srgbClr val="0070C0"/>
              </a:solidFill>
            </a:endParaRPr>
          </a:p>
        </p:txBody>
      </p:sp>
    </p:spTree>
    <p:extLst>
      <p:ext uri="{BB962C8B-B14F-4D97-AF65-F5344CB8AC3E}">
        <p14:creationId xmlns:p14="http://schemas.microsoft.com/office/powerpoint/2010/main" val="251534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6" grpId="0" animBg="1"/>
      <p:bldP spid="52" grpId="0" animBg="1"/>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4763069"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Background</a:t>
            </a:r>
            <a:endParaRPr lang="zh-CN" altLang="en-US" sz="3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68740" y="1187355"/>
            <a:ext cx="10781731" cy="24929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3200" dirty="0" smtClean="0"/>
              <a:t>Observation</a:t>
            </a:r>
          </a:p>
          <a:p>
            <a:pPr marL="742950" lvl="1" indent="-285750">
              <a:lnSpc>
                <a:spcPct val="150000"/>
              </a:lnSpc>
              <a:buFont typeface="Wingdings" panose="05000000000000000000" pitchFamily="2" charset="2"/>
              <a:buChar char="Ø"/>
            </a:pPr>
            <a:r>
              <a:rPr lang="en-US" altLang="zh-CN" sz="2400" dirty="0" smtClean="0"/>
              <a:t>Transmission of sensitive data in itself does not indicate privacy leakage</a:t>
            </a:r>
          </a:p>
          <a:p>
            <a:pPr marL="742950" lvl="1" indent="-285750">
              <a:lnSpc>
                <a:spcPct val="150000"/>
              </a:lnSpc>
              <a:buFont typeface="Wingdings" panose="05000000000000000000" pitchFamily="2" charset="2"/>
              <a:buChar char="Ø"/>
            </a:pPr>
            <a:r>
              <a:rPr lang="en-US" altLang="zh-CN" sz="2400" dirty="0" smtClean="0"/>
              <a:t>A better indicator may be whether the transmission is by user intention or not.</a:t>
            </a:r>
          </a:p>
          <a:p>
            <a:pPr marL="742950" lvl="1" indent="-285750">
              <a:lnSpc>
                <a:spcPct val="150000"/>
              </a:lnSpc>
              <a:buFont typeface="Wingdings" panose="05000000000000000000" pitchFamily="2" charset="2"/>
              <a:buChar char="Ø"/>
            </a:pPr>
            <a:r>
              <a:rPr lang="en-US" altLang="zh-CN" sz="2400" dirty="0" smtClean="0"/>
              <a:t>Almost impossible to determine user intentions automatically</a:t>
            </a:r>
            <a:endParaRPr lang="en-US" altLang="zh-CN" sz="2400" dirty="0"/>
          </a:p>
        </p:txBody>
      </p:sp>
      <p:sp>
        <p:nvSpPr>
          <p:cNvPr id="6" name="文本框 5"/>
          <p:cNvSpPr txBox="1"/>
          <p:nvPr/>
        </p:nvSpPr>
        <p:spPr>
          <a:xfrm>
            <a:off x="525580" y="4552950"/>
            <a:ext cx="11068050" cy="523220"/>
          </a:xfrm>
          <a:prstGeom prst="rect">
            <a:avLst/>
          </a:prstGeom>
          <a:solidFill>
            <a:schemeClr val="accent5">
              <a:lumMod val="40000"/>
              <a:lumOff val="60000"/>
            </a:schemeClr>
          </a:solid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This paper proposed a method to extract the context information for analyst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36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482321" y="3829625"/>
            <a:ext cx="4534457" cy="1245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86603" y="423081"/>
            <a:ext cx="4763069"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Overview</a:t>
            </a:r>
            <a:endParaRPr lang="zh-CN" altLang="en-US" sz="3200" dirty="0">
              <a:latin typeface="Times New Roman" panose="02020603050405020304" pitchFamily="18" charset="0"/>
              <a:cs typeface="Times New Roman" panose="02020603050405020304" pitchFamily="18" charset="0"/>
            </a:endParaRPr>
          </a:p>
        </p:txBody>
      </p:sp>
      <p:sp>
        <p:nvSpPr>
          <p:cNvPr id="5" name="椭圆 4"/>
          <p:cNvSpPr/>
          <p:nvPr/>
        </p:nvSpPr>
        <p:spPr>
          <a:xfrm>
            <a:off x="544750" y="1634246"/>
            <a:ext cx="2626468" cy="107004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2">
                    <a:lumMod val="50000"/>
                  </a:schemeClr>
                </a:solidFill>
                <a:latin typeface="Times New Roman" panose="02020603050405020304" pitchFamily="18" charset="0"/>
                <a:cs typeface="Times New Roman" panose="02020603050405020304" pitchFamily="18" charset="0"/>
              </a:rPr>
              <a:t>Bytecode</a:t>
            </a:r>
            <a:endParaRPr lang="zh-CN" altLang="en-US" sz="1100" dirty="0">
              <a:solidFill>
                <a:schemeClr val="tx2">
                  <a:lumMod val="50000"/>
                </a:schemeClr>
              </a:solidFill>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652267" y="3829625"/>
            <a:ext cx="4909566" cy="1592605"/>
            <a:chOff x="716435" y="3605037"/>
            <a:chExt cx="4909566" cy="1592605"/>
          </a:xfrm>
        </p:grpSpPr>
        <p:sp>
          <p:nvSpPr>
            <p:cNvPr id="6" name="矩形 5"/>
            <p:cNvSpPr/>
            <p:nvPr/>
          </p:nvSpPr>
          <p:spPr>
            <a:xfrm>
              <a:off x="716435" y="3605037"/>
              <a:ext cx="4909566" cy="15926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882316" y="3801981"/>
              <a:ext cx="1973179" cy="10266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anose="02020603050405020304" pitchFamily="18" charset="0"/>
                  <a:cs typeface="Times New Roman" panose="02020603050405020304" pitchFamily="18" charset="0"/>
                </a:rPr>
                <a:t>Static analysis</a:t>
              </a:r>
              <a:endParaRPr lang="zh-CN" altLang="en-US" sz="2800" dirty="0">
                <a:latin typeface="Times New Roman" panose="02020603050405020304" pitchFamily="18" charset="0"/>
                <a:cs typeface="Times New Roman" panose="02020603050405020304" pitchFamily="18" charset="0"/>
              </a:endParaRPr>
            </a:p>
          </p:txBody>
        </p:sp>
        <p:sp>
          <p:nvSpPr>
            <p:cNvPr id="10" name="圆角矩形 9"/>
            <p:cNvSpPr/>
            <p:nvPr/>
          </p:nvSpPr>
          <p:spPr>
            <a:xfrm>
              <a:off x="2998438" y="3898232"/>
              <a:ext cx="2546086" cy="95228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50000"/>
                    </a:schemeClr>
                  </a:solidFill>
                  <a:latin typeface="Times New Roman" panose="02020603050405020304" pitchFamily="18" charset="0"/>
                  <a:cs typeface="Times New Roman" panose="02020603050405020304" pitchFamily="18" charset="0"/>
                </a:rPr>
                <a:t>Sensitive data transmission path</a:t>
              </a:r>
              <a:endParaRPr lang="zh-CN" altLang="en-US" sz="2400" dirty="0">
                <a:solidFill>
                  <a:schemeClr val="tx2">
                    <a:lumMod val="50000"/>
                  </a:schemeClr>
                </a:solidFill>
                <a:latin typeface="Times New Roman" panose="02020603050405020304" pitchFamily="18" charset="0"/>
                <a:cs typeface="Times New Roman" panose="02020603050405020304" pitchFamily="18" charset="0"/>
              </a:endParaRPr>
            </a:p>
          </p:txBody>
        </p:sp>
      </p:grpSp>
      <p:sp>
        <p:nvSpPr>
          <p:cNvPr id="12" name="流程图: 可选过程 11"/>
          <p:cNvSpPr/>
          <p:nvPr/>
        </p:nvSpPr>
        <p:spPr>
          <a:xfrm>
            <a:off x="3573240" y="2229854"/>
            <a:ext cx="2759243" cy="978568"/>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2">
                    <a:lumMod val="50000"/>
                  </a:schemeClr>
                </a:solidFill>
                <a:latin typeface="Times New Roman" panose="02020603050405020304" pitchFamily="18" charset="0"/>
                <a:cs typeface="Times New Roman" panose="02020603050405020304" pitchFamily="18" charset="0"/>
              </a:rPr>
              <a:t>Event Constraint Graph</a:t>
            </a:r>
            <a:endParaRPr lang="zh-CN" altLang="en-US"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椭圆 12"/>
          <p:cNvSpPr/>
          <p:nvPr/>
        </p:nvSpPr>
        <p:spPr>
          <a:xfrm>
            <a:off x="7487516" y="2229854"/>
            <a:ext cx="2454442" cy="1058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Symbolic execution</a:t>
            </a:r>
            <a:endParaRPr lang="zh-CN" altLang="en-US" sz="2800" dirty="0">
              <a:latin typeface="Times New Roman" panose="02020603050405020304" pitchFamily="18" charset="0"/>
              <a:cs typeface="Times New Roman" panose="02020603050405020304" pitchFamily="18" charset="0"/>
            </a:endParaRPr>
          </a:p>
        </p:txBody>
      </p:sp>
      <p:sp>
        <p:nvSpPr>
          <p:cNvPr id="15" name="圆角矩形 14"/>
          <p:cNvSpPr/>
          <p:nvPr/>
        </p:nvSpPr>
        <p:spPr>
          <a:xfrm>
            <a:off x="6794459" y="4058652"/>
            <a:ext cx="1491915" cy="80210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latin typeface="Times New Roman" panose="02020603050405020304" pitchFamily="18" charset="0"/>
                <a:cs typeface="Times New Roman" panose="02020603050405020304" pitchFamily="18" charset="0"/>
              </a:rPr>
              <a:t>Event Input</a:t>
            </a:r>
            <a:endParaRPr lang="zh-CN" altLang="en-US"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6" name="圆角矩形 15"/>
          <p:cNvSpPr/>
          <p:nvPr/>
        </p:nvSpPr>
        <p:spPr>
          <a:xfrm>
            <a:off x="9252828" y="4058652"/>
            <a:ext cx="1422970" cy="80210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latin typeface="Times New Roman" panose="02020603050405020304" pitchFamily="18" charset="0"/>
                <a:cs typeface="Times New Roman" panose="02020603050405020304" pitchFamily="18" charset="0"/>
              </a:rPr>
              <a:t>Data Input</a:t>
            </a:r>
            <a:endParaRPr lang="zh-CN" altLang="en-US"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7" name="椭圆 16"/>
          <p:cNvSpPr/>
          <p:nvPr/>
        </p:nvSpPr>
        <p:spPr>
          <a:xfrm>
            <a:off x="7465842" y="5502441"/>
            <a:ext cx="2454442" cy="1058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anose="02020603050405020304" pitchFamily="18" charset="0"/>
                <a:cs typeface="Times New Roman" panose="02020603050405020304" pitchFamily="18" charset="0"/>
              </a:rPr>
              <a:t>Dynamic analysis</a:t>
            </a:r>
            <a:endParaRPr lang="zh-CN" altLang="en-US" sz="2800" dirty="0">
              <a:latin typeface="Times New Roman" panose="02020603050405020304" pitchFamily="18" charset="0"/>
              <a:cs typeface="Times New Roman" panose="02020603050405020304" pitchFamily="18" charset="0"/>
            </a:endParaRPr>
          </a:p>
        </p:txBody>
      </p:sp>
      <p:sp>
        <p:nvSpPr>
          <p:cNvPr id="18" name="下箭头 17"/>
          <p:cNvSpPr/>
          <p:nvPr/>
        </p:nvSpPr>
        <p:spPr>
          <a:xfrm>
            <a:off x="1592179" y="2747809"/>
            <a:ext cx="376222" cy="124667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4764504" y="3224465"/>
            <a:ext cx="285168" cy="83418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6482321" y="2582779"/>
            <a:ext cx="983521" cy="32084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574752" y="3336760"/>
            <a:ext cx="247005" cy="49286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8607716" y="5075105"/>
            <a:ext cx="214041" cy="45941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21"/>
          <p:cNvSpPr/>
          <p:nvPr/>
        </p:nvSpPr>
        <p:spPr>
          <a:xfrm>
            <a:off x="9931685" y="5902332"/>
            <a:ext cx="363022" cy="2518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p:cNvSpPr/>
          <p:nvPr/>
        </p:nvSpPr>
        <p:spPr>
          <a:xfrm>
            <a:off x="10274159" y="5537774"/>
            <a:ext cx="1897293" cy="1017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Analyst</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890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4763069"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Static analysis</a:t>
            </a:r>
            <a:endParaRPr lang="zh-CN" alt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39026" y="2636024"/>
            <a:ext cx="10147391" cy="3425736"/>
          </a:xfrm>
          <a:prstGeom prst="rect">
            <a:avLst/>
          </a:prstGeom>
        </p:spPr>
      </p:pic>
      <p:sp>
        <p:nvSpPr>
          <p:cNvPr id="6" name="TextBox 5"/>
          <p:cNvSpPr txBox="1"/>
          <p:nvPr/>
        </p:nvSpPr>
        <p:spPr>
          <a:xfrm>
            <a:off x="1039026" y="1325366"/>
            <a:ext cx="8865262" cy="1107996"/>
          </a:xfrm>
          <a:prstGeom prst="rect">
            <a:avLst/>
          </a:prstGeom>
          <a:noFill/>
        </p:spPr>
        <p:txBody>
          <a:bodyPr wrap="square" rtlCol="0">
            <a:spAutoFit/>
          </a:bodyPr>
          <a:lstStyle/>
          <a:p>
            <a:pPr>
              <a:lnSpc>
                <a:spcPct val="150000"/>
              </a:lnSpc>
            </a:pPr>
            <a:r>
              <a:rPr lang="en-US" sz="2400" dirty="0" smtClean="0"/>
              <a:t>Taint analysis: </a:t>
            </a:r>
          </a:p>
          <a:p>
            <a:pPr marL="742950" lvl="1" indent="-285750">
              <a:lnSpc>
                <a:spcPct val="150000"/>
              </a:lnSpc>
              <a:buFont typeface="Wingdings" panose="05000000000000000000" pitchFamily="2" charset="2"/>
              <a:buChar char="Ø"/>
            </a:pPr>
            <a:r>
              <a:rPr lang="en-US" sz="2000" dirty="0" smtClean="0"/>
              <a:t>Construct the data transmission graph</a:t>
            </a:r>
            <a:endParaRPr lang="en-SG" sz="2000" dirty="0"/>
          </a:p>
        </p:txBody>
      </p:sp>
      <p:sp>
        <p:nvSpPr>
          <p:cNvPr id="7" name="TextBox 6"/>
          <p:cNvSpPr txBox="1"/>
          <p:nvPr/>
        </p:nvSpPr>
        <p:spPr>
          <a:xfrm>
            <a:off x="3791832" y="6164495"/>
            <a:ext cx="3359649" cy="369332"/>
          </a:xfrm>
          <a:prstGeom prst="rect">
            <a:avLst/>
          </a:prstGeom>
          <a:noFill/>
        </p:spPr>
        <p:txBody>
          <a:bodyPr wrap="square" rtlCol="0">
            <a:spAutoFit/>
          </a:bodyPr>
          <a:lstStyle/>
          <a:p>
            <a:r>
              <a:rPr lang="en-US" dirty="0" smtClean="0"/>
              <a:t>A simplified SMS forwarding case</a:t>
            </a:r>
            <a:endParaRPr lang="en-SG" dirty="0"/>
          </a:p>
        </p:txBody>
      </p:sp>
      <p:sp>
        <p:nvSpPr>
          <p:cNvPr id="8" name="Rectangle 7"/>
          <p:cNvSpPr/>
          <p:nvPr/>
        </p:nvSpPr>
        <p:spPr>
          <a:xfrm>
            <a:off x="1172588" y="4695290"/>
            <a:ext cx="1971304" cy="23630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3812380" y="4695290"/>
            <a:ext cx="965103" cy="23630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5682943" y="5383658"/>
            <a:ext cx="1950756" cy="40069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8898088" y="5044611"/>
            <a:ext cx="1971304" cy="380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576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Event-space Constraint Graph</a:t>
            </a:r>
            <a:endParaRPr lang="zh-CN" alt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894341" y="2532888"/>
            <a:ext cx="7414251" cy="4232804"/>
          </a:xfrm>
          <a:prstGeom prst="rect">
            <a:avLst/>
          </a:prstGeom>
        </p:spPr>
      </p:pic>
      <p:sp>
        <p:nvSpPr>
          <p:cNvPr id="7" name="Rectangle 6"/>
          <p:cNvSpPr/>
          <p:nvPr/>
        </p:nvSpPr>
        <p:spPr>
          <a:xfrm>
            <a:off x="1118616" y="1060116"/>
            <a:ext cx="10887456" cy="1569660"/>
          </a:xfrm>
          <a:prstGeom prst="rect">
            <a:avLst/>
          </a:prstGeom>
        </p:spPr>
        <p:txBody>
          <a:bodyPr wrap="square">
            <a:spAutoFit/>
          </a:bodyPr>
          <a:lstStyle/>
          <a:p>
            <a:pPr>
              <a:lnSpc>
                <a:spcPct val="150000"/>
              </a:lnSpc>
            </a:pPr>
            <a:r>
              <a:rPr lang="en-US" sz="2400" dirty="0" smtClean="0"/>
              <a:t>Related Event: </a:t>
            </a:r>
            <a:endParaRPr lang="en-US" sz="2400" dirty="0"/>
          </a:p>
          <a:p>
            <a:pPr marL="742950" lvl="1" indent="-285750">
              <a:lnSpc>
                <a:spcPct val="150000"/>
              </a:lnSpc>
              <a:buFont typeface="Wingdings" panose="05000000000000000000" pitchFamily="2" charset="2"/>
              <a:buChar char="Ø"/>
            </a:pPr>
            <a:r>
              <a:rPr lang="en-US" sz="2000" dirty="0" smtClean="0"/>
              <a:t>Thick-line node: contains at least one instruction in data propagation path (</a:t>
            </a:r>
            <a:r>
              <a:rPr lang="en-US" sz="2000" b="1" dirty="0" smtClean="0"/>
              <a:t>Critical event</a:t>
            </a:r>
            <a:r>
              <a:rPr lang="en-US" sz="2000" dirty="0" smtClean="0"/>
              <a:t>)</a:t>
            </a:r>
          </a:p>
          <a:p>
            <a:pPr marL="742950" lvl="1" indent="-285750">
              <a:lnSpc>
                <a:spcPct val="150000"/>
              </a:lnSpc>
              <a:buFont typeface="Wingdings" panose="05000000000000000000" pitchFamily="2" charset="2"/>
              <a:buChar char="Ø"/>
            </a:pPr>
            <a:r>
              <a:rPr lang="en-US" sz="2000" dirty="0" smtClean="0"/>
              <a:t>Thin-line node: the prerequisite for a critical event (</a:t>
            </a:r>
            <a:r>
              <a:rPr lang="en-US" sz="2000" b="1" dirty="0" smtClean="0"/>
              <a:t>Essential event</a:t>
            </a:r>
            <a:r>
              <a:rPr lang="en-US" sz="2000" dirty="0" smtClean="0"/>
              <a:t>)</a:t>
            </a:r>
            <a:endParaRPr lang="en-SG" sz="2000" dirty="0"/>
          </a:p>
        </p:txBody>
      </p:sp>
    </p:spTree>
    <p:extLst>
      <p:ext uri="{BB962C8B-B14F-4D97-AF65-F5344CB8AC3E}">
        <p14:creationId xmlns:p14="http://schemas.microsoft.com/office/powerpoint/2010/main" val="2879997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Symbolic execution</a:t>
            </a:r>
            <a:endParaRPr lang="zh-CN" alt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3141" y="2944368"/>
            <a:ext cx="10760513" cy="2090413"/>
          </a:xfrm>
          <a:prstGeom prst="rect">
            <a:avLst/>
          </a:prstGeom>
        </p:spPr>
      </p:pic>
      <p:sp>
        <p:nvSpPr>
          <p:cNvPr id="6" name="TextBox 5"/>
          <p:cNvSpPr txBox="1"/>
          <p:nvPr/>
        </p:nvSpPr>
        <p:spPr>
          <a:xfrm>
            <a:off x="1179576" y="1399032"/>
            <a:ext cx="9482328"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smtClean="0"/>
              <a:t>Travel all  the critical node</a:t>
            </a:r>
          </a:p>
          <a:p>
            <a:pPr marL="285750" indent="-285750">
              <a:lnSpc>
                <a:spcPct val="150000"/>
              </a:lnSpc>
              <a:buFont typeface="Wingdings" panose="05000000000000000000" pitchFamily="2" charset="2"/>
              <a:buChar char="Ø"/>
            </a:pPr>
            <a:r>
              <a:rPr lang="en-US" dirty="0" smtClean="0"/>
              <a:t>Extract event input and data input information</a:t>
            </a:r>
            <a:endParaRPr lang="en-SG" dirty="0"/>
          </a:p>
        </p:txBody>
      </p:sp>
    </p:spTree>
    <p:extLst>
      <p:ext uri="{BB962C8B-B14F-4D97-AF65-F5344CB8AC3E}">
        <p14:creationId xmlns:p14="http://schemas.microsoft.com/office/powerpoint/2010/main" val="1514111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Dynamic Analysis Platform</a:t>
            </a:r>
            <a:endParaRPr lang="zh-CN" altLang="en-US" sz="3200" dirty="0">
              <a:latin typeface="Times New Roman" panose="02020603050405020304" pitchFamily="18" charset="0"/>
              <a:cs typeface="Times New Roman" panose="02020603050405020304" pitchFamily="18" charset="0"/>
            </a:endParaRPr>
          </a:p>
        </p:txBody>
      </p:sp>
      <p:sp>
        <p:nvSpPr>
          <p:cNvPr id="5" name="Rectangle 4"/>
          <p:cNvSpPr/>
          <p:nvPr/>
        </p:nvSpPr>
        <p:spPr>
          <a:xfrm>
            <a:off x="4031672" y="2961410"/>
            <a:ext cx="2899064" cy="126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t>Instrumentation</a:t>
            </a:r>
          </a:p>
          <a:p>
            <a:pPr algn="ctr"/>
            <a:r>
              <a:rPr lang="en-US" sz="3200" dirty="0" err="1" smtClean="0"/>
              <a:t>TestRuner</a:t>
            </a:r>
            <a:endParaRPr lang="en-SG" dirty="0"/>
          </a:p>
        </p:txBody>
      </p:sp>
      <p:sp>
        <p:nvSpPr>
          <p:cNvPr id="6" name="Oval 5"/>
          <p:cNvSpPr/>
          <p:nvPr/>
        </p:nvSpPr>
        <p:spPr>
          <a:xfrm>
            <a:off x="883228" y="1355983"/>
            <a:ext cx="1870364" cy="1127445"/>
          </a:xfrm>
          <a:prstGeom prst="ellipse">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Event-Space Constraint Graph</a:t>
            </a:r>
            <a:endParaRPr lang="en-SG" dirty="0">
              <a:solidFill>
                <a:schemeClr val="tx1"/>
              </a:solidFill>
            </a:endParaRPr>
          </a:p>
        </p:txBody>
      </p:sp>
      <p:sp>
        <p:nvSpPr>
          <p:cNvPr id="7" name="Oval 6"/>
          <p:cNvSpPr/>
          <p:nvPr/>
        </p:nvSpPr>
        <p:spPr>
          <a:xfrm>
            <a:off x="883228" y="3031532"/>
            <a:ext cx="1870364" cy="1127445"/>
          </a:xfrm>
          <a:prstGeom prst="ellipse">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Event Input</a:t>
            </a:r>
            <a:endParaRPr lang="en-SG" dirty="0">
              <a:solidFill>
                <a:schemeClr val="tx1"/>
              </a:solidFill>
            </a:endParaRPr>
          </a:p>
        </p:txBody>
      </p:sp>
      <p:sp>
        <p:nvSpPr>
          <p:cNvPr id="8" name="Oval 7"/>
          <p:cNvSpPr/>
          <p:nvPr/>
        </p:nvSpPr>
        <p:spPr>
          <a:xfrm>
            <a:off x="883228" y="4901896"/>
            <a:ext cx="1870364" cy="1127445"/>
          </a:xfrm>
          <a:prstGeom prst="ellipse">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Data Input</a:t>
            </a:r>
            <a:endParaRPr lang="en-SG" dirty="0">
              <a:solidFill>
                <a:schemeClr val="tx1"/>
              </a:solidFill>
            </a:endParaRPr>
          </a:p>
        </p:txBody>
      </p:sp>
      <p:cxnSp>
        <p:nvCxnSpPr>
          <p:cNvPr id="10" name="Straight Arrow Connector 9"/>
          <p:cNvCxnSpPr>
            <a:stCxn id="6" idx="6"/>
          </p:cNvCxnSpPr>
          <p:nvPr/>
        </p:nvCxnSpPr>
        <p:spPr>
          <a:xfrm>
            <a:off x="2753592" y="1919706"/>
            <a:ext cx="1205344" cy="1605426"/>
          </a:xfrm>
          <a:prstGeom prst="straightConnector1">
            <a:avLst/>
          </a:prstGeom>
          <a:ln w="412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6"/>
            <a:endCxn id="5" idx="1"/>
          </p:cNvCxnSpPr>
          <p:nvPr/>
        </p:nvCxnSpPr>
        <p:spPr>
          <a:xfrm>
            <a:off x="2753592" y="3595255"/>
            <a:ext cx="1278080" cy="0"/>
          </a:xfrm>
          <a:prstGeom prst="straightConnector1">
            <a:avLst/>
          </a:prstGeom>
          <a:ln w="412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p:cNvCxnSpPr>
          <p:nvPr/>
        </p:nvCxnSpPr>
        <p:spPr>
          <a:xfrm flipV="1">
            <a:off x="2753592" y="3665378"/>
            <a:ext cx="1205344" cy="1800241"/>
          </a:xfrm>
          <a:prstGeom prst="straightConnector1">
            <a:avLst/>
          </a:prstGeom>
          <a:ln w="412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208818" y="1828800"/>
            <a:ext cx="2618509" cy="1132610"/>
          </a:xfrm>
          <a:prstGeom prst="ellipse">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Activated views of GUI event</a:t>
            </a:r>
            <a:endParaRPr lang="en-SG" dirty="0">
              <a:solidFill>
                <a:schemeClr val="tx1"/>
              </a:solidFill>
            </a:endParaRPr>
          </a:p>
        </p:txBody>
      </p:sp>
      <p:sp>
        <p:nvSpPr>
          <p:cNvPr id="18" name="Oval 17"/>
          <p:cNvSpPr/>
          <p:nvPr/>
        </p:nvSpPr>
        <p:spPr>
          <a:xfrm>
            <a:off x="8208818" y="4565498"/>
            <a:ext cx="2712027" cy="1055984"/>
          </a:xfrm>
          <a:prstGeom prst="ellipse">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Sensitive data read and transmission</a:t>
            </a:r>
            <a:endParaRPr lang="en-SG" dirty="0">
              <a:solidFill>
                <a:schemeClr val="tx1"/>
              </a:solidFill>
            </a:endParaRPr>
          </a:p>
        </p:txBody>
      </p:sp>
      <p:cxnSp>
        <p:nvCxnSpPr>
          <p:cNvPr id="19" name="Straight Arrow Connector 18"/>
          <p:cNvCxnSpPr>
            <a:endCxn id="17" idx="2"/>
          </p:cNvCxnSpPr>
          <p:nvPr/>
        </p:nvCxnSpPr>
        <p:spPr>
          <a:xfrm flipV="1">
            <a:off x="6930738" y="2395105"/>
            <a:ext cx="1278080" cy="1189759"/>
          </a:xfrm>
          <a:prstGeom prst="straightConnector1">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18" idx="2"/>
          </p:cNvCxnSpPr>
          <p:nvPr/>
        </p:nvCxnSpPr>
        <p:spPr>
          <a:xfrm>
            <a:off x="6930736" y="3595255"/>
            <a:ext cx="1278082" cy="1498235"/>
          </a:xfrm>
          <a:prstGeom prst="straightConnector1">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943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603" y="423081"/>
            <a:ext cx="58367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Dynamic Analysis Platform</a:t>
            </a:r>
            <a:endParaRPr lang="zh-CN" alt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25269" y="1007856"/>
            <a:ext cx="11363847" cy="5359545"/>
          </a:xfrm>
          <a:prstGeom prst="rect">
            <a:avLst/>
          </a:prstGeom>
        </p:spPr>
      </p:pic>
    </p:spTree>
    <p:extLst>
      <p:ext uri="{BB962C8B-B14F-4D97-AF65-F5344CB8AC3E}">
        <p14:creationId xmlns:p14="http://schemas.microsoft.com/office/powerpoint/2010/main" val="2311392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2337</TotalTime>
  <Words>918</Words>
  <Application>Microsoft Office PowerPoint</Application>
  <PresentationFormat>Widescreen</PresentationFormat>
  <Paragraphs>166</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宋体</vt:lpstr>
      <vt:lpstr>Arial</vt:lpstr>
      <vt:lpstr>Calibri</vt:lpstr>
      <vt:lpstr>Calibri Light</vt:lpstr>
      <vt:lpstr>Times New Roman</vt:lpstr>
      <vt:lpstr>Wingdings</vt:lpstr>
      <vt:lpstr>Office 主题</vt:lpstr>
      <vt:lpstr>Differentiating Malicious and Benign Mobile App Behaviors</vt:lpstr>
      <vt:lpstr>AppIntent: Analyzing Sensitive Data transmission in Android for Privacy Leakage detection(CCS’13)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AppContext: Differentiating Malicious and Benign Mobile App Behaviors Using Context(ICSE’15)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solution on android SMS repair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Differentiating Malicious and Benign Mobile App Behaviors</dc:title>
  <dc:creator>Windows 用户</dc:creator>
  <cp:lastModifiedBy>workshop</cp:lastModifiedBy>
  <cp:revision>60</cp:revision>
  <dcterms:created xsi:type="dcterms:W3CDTF">2016-10-16T07:31:49Z</dcterms:created>
  <dcterms:modified xsi:type="dcterms:W3CDTF">2016-10-23T06:58:08Z</dcterms:modified>
</cp:coreProperties>
</file>