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0E3ED7E-494D-4C89-96C6-FDA9D4A9FB00}">
  <a:tblStyle styleId="{70E3ED7E-494D-4C89-96C6-FDA9D4A9FB0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029824" y="4663225"/>
            <a:ext cx="29913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2016.08.08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967764" y="4663225"/>
            <a:ext cx="30534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2016.08.08  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</a:rPr>
              <a:t>CS6280 Richard Sites 2016.08.08   </a:t>
            </a: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tes@comp.nus.edu.s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Powers_of_1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omp.nus.edu.sg/~site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Datacentre Software Dynamics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CS6280 week 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Visiting Professor Richard L. SITES, </a:t>
            </a:r>
            <a:r>
              <a:rPr b="1" lang="en" sz="1800">
                <a:solidFill>
                  <a:srgbClr val="FF0000"/>
                </a:solidFill>
              </a:rPr>
              <a:t>COM2-03-03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Class meets Wednesdays 12-2, VCRm COM1-02-13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Office hours Tue/Thu 2-3pm, Wed 10-11am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http://www.comp.nus.edu.sg/~sites/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sites@comp.nus.edu.sg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[Slides are now updated after class, adding 19-23, and correcting new 32 and 33. My apologies for being too rushed this morning.]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029824" y="4663225"/>
            <a:ext cx="29913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Tall engineers, working across multiple design layers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0" name="Shape 120"/>
          <p:cNvGrpSpPr/>
          <p:nvPr/>
        </p:nvGrpSpPr>
        <p:grpSpPr>
          <a:xfrm>
            <a:off x="1096475" y="1333837"/>
            <a:ext cx="1823400" cy="2044400"/>
            <a:chOff x="1087575" y="1561850"/>
            <a:chExt cx="1823400" cy="2044400"/>
          </a:xfrm>
        </p:grpSpPr>
        <p:sp>
          <p:nvSpPr>
            <p:cNvPr id="121" name="Shape 121"/>
            <p:cNvSpPr/>
            <p:nvPr/>
          </p:nvSpPr>
          <p:spPr>
            <a:xfrm>
              <a:off x="1087575" y="1561850"/>
              <a:ext cx="1823400" cy="24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 programmer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1095675" y="1970725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Compiler</a:t>
              </a:r>
            </a:p>
          </p:txBody>
        </p:sp>
        <p:cxnSp>
          <p:nvCxnSpPr>
            <p:cNvPr id="123" name="Shape 123"/>
            <p:cNvCxnSpPr>
              <a:stCxn id="121" idx="2"/>
              <a:endCxn id="122" idx="0"/>
            </p:cNvCxnSpPr>
            <p:nvPr/>
          </p:nvCxnSpPr>
          <p:spPr>
            <a:xfrm>
              <a:off x="1999275" y="1807250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4" name="Shape 124"/>
            <p:cNvSpPr/>
            <p:nvPr/>
          </p:nvSpPr>
          <p:spPr>
            <a:xfrm>
              <a:off x="1095675" y="237960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Assembly language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1091625" y="2788462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CPU instructions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1091625" y="319735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DRAMs</a:t>
              </a:r>
            </a:p>
          </p:txBody>
        </p:sp>
        <p:cxnSp>
          <p:nvCxnSpPr>
            <p:cNvPr id="127" name="Shape 127"/>
            <p:cNvCxnSpPr/>
            <p:nvPr/>
          </p:nvCxnSpPr>
          <p:spPr>
            <a:xfrm>
              <a:off x="2001225" y="2216112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1997175" y="3033875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2001225" y="2624987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2001225" y="3442750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31" name="Shape 131"/>
          <p:cNvGrpSpPr/>
          <p:nvPr/>
        </p:nvGrpSpPr>
        <p:grpSpPr>
          <a:xfrm>
            <a:off x="1324275" y="3483925"/>
            <a:ext cx="1815300" cy="1084950"/>
            <a:chOff x="1324275" y="3694350"/>
            <a:chExt cx="1815300" cy="1084950"/>
          </a:xfrm>
        </p:grpSpPr>
        <p:sp>
          <p:nvSpPr>
            <p:cNvPr id="132" name="Shape 132"/>
            <p:cNvSpPr/>
            <p:nvPr/>
          </p:nvSpPr>
          <p:spPr>
            <a:xfrm>
              <a:off x="1324275" y="369435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Virtual memory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324275" y="4114125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Operating system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24275" y="453390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I/O devices</a:t>
              </a: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2229825" y="3945187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2229825" y="4359525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37" name="Shape 137"/>
          <p:cNvSpPr/>
          <p:nvPr/>
        </p:nvSpPr>
        <p:spPr>
          <a:xfrm>
            <a:off x="1131850" y="3413400"/>
            <a:ext cx="2148000" cy="1249800"/>
          </a:xfrm>
          <a:prstGeom prst="rect">
            <a:avLst/>
          </a:prstGeom>
          <a:solidFill>
            <a:srgbClr val="FFFFFF">
              <a:alpha val="752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607850" y="3122200"/>
            <a:ext cx="21480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Engineer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968650" y="3959425"/>
            <a:ext cx="21480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raffe_images.jpe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1333850"/>
            <a:ext cx="653374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Tall engineers, working across multiple design layers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8" name="Shape 148"/>
          <p:cNvGrpSpPr/>
          <p:nvPr/>
        </p:nvGrpSpPr>
        <p:grpSpPr>
          <a:xfrm>
            <a:off x="1096475" y="1333837"/>
            <a:ext cx="1823400" cy="2044400"/>
            <a:chOff x="1087575" y="1561850"/>
            <a:chExt cx="1823400" cy="2044400"/>
          </a:xfrm>
        </p:grpSpPr>
        <p:sp>
          <p:nvSpPr>
            <p:cNvPr id="149" name="Shape 149"/>
            <p:cNvSpPr/>
            <p:nvPr/>
          </p:nvSpPr>
          <p:spPr>
            <a:xfrm>
              <a:off x="1087575" y="1561850"/>
              <a:ext cx="1823400" cy="24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 programmer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095675" y="1970725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Compiler</a:t>
              </a:r>
            </a:p>
          </p:txBody>
        </p:sp>
        <p:cxnSp>
          <p:nvCxnSpPr>
            <p:cNvPr id="151" name="Shape 151"/>
            <p:cNvCxnSpPr>
              <a:stCxn id="149" idx="2"/>
              <a:endCxn id="150" idx="0"/>
            </p:cNvCxnSpPr>
            <p:nvPr/>
          </p:nvCxnSpPr>
          <p:spPr>
            <a:xfrm>
              <a:off x="1999275" y="1807250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1095675" y="237960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Assembly language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1091625" y="2788462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CPU instructions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091625" y="319735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DRAMs</a:t>
              </a:r>
            </a:p>
          </p:txBody>
        </p:sp>
        <p:cxnSp>
          <p:nvCxnSpPr>
            <p:cNvPr id="155" name="Shape 155"/>
            <p:cNvCxnSpPr/>
            <p:nvPr/>
          </p:nvCxnSpPr>
          <p:spPr>
            <a:xfrm>
              <a:off x="2001225" y="2216112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6" name="Shape 156"/>
            <p:cNvCxnSpPr/>
            <p:nvPr/>
          </p:nvCxnSpPr>
          <p:spPr>
            <a:xfrm>
              <a:off x="1997175" y="3033875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2001225" y="2624987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8" name="Shape 158"/>
            <p:cNvCxnSpPr/>
            <p:nvPr/>
          </p:nvCxnSpPr>
          <p:spPr>
            <a:xfrm>
              <a:off x="2001225" y="3442750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59" name="Shape 159"/>
          <p:cNvGrpSpPr/>
          <p:nvPr/>
        </p:nvGrpSpPr>
        <p:grpSpPr>
          <a:xfrm>
            <a:off x="1324275" y="3483925"/>
            <a:ext cx="1815300" cy="1084950"/>
            <a:chOff x="1324275" y="3694350"/>
            <a:chExt cx="1815300" cy="1084950"/>
          </a:xfrm>
        </p:grpSpPr>
        <p:sp>
          <p:nvSpPr>
            <p:cNvPr id="160" name="Shape 160"/>
            <p:cNvSpPr/>
            <p:nvPr/>
          </p:nvSpPr>
          <p:spPr>
            <a:xfrm>
              <a:off x="1324275" y="369435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Virtual memory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1324275" y="4114125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Operating system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4275" y="4533900"/>
              <a:ext cx="18153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I/O devices</a:t>
              </a:r>
            </a:p>
          </p:txBody>
        </p:sp>
        <p:cxnSp>
          <p:nvCxnSpPr>
            <p:cNvPr id="163" name="Shape 163"/>
            <p:cNvCxnSpPr/>
            <p:nvPr/>
          </p:nvCxnSpPr>
          <p:spPr>
            <a:xfrm>
              <a:off x="2229825" y="3945187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2229825" y="4359525"/>
              <a:ext cx="420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65" name="Shape 165"/>
          <p:cNvSpPr/>
          <p:nvPr/>
        </p:nvSpPr>
        <p:spPr>
          <a:xfrm>
            <a:off x="1131850" y="3413400"/>
            <a:ext cx="2148000" cy="1249800"/>
          </a:xfrm>
          <a:prstGeom prst="rect">
            <a:avLst/>
          </a:prstGeom>
          <a:solidFill>
            <a:srgbClr val="FFFFF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mith_images.jpe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850" y="1386875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o_0BF5BA73000005DC-0-image-a-44_1445387828336.jp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125" y="1386900"/>
            <a:ext cx="2048975" cy="325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3607850" y="3122200"/>
            <a:ext cx="21480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Engineer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USA Chief Technology Officer Megan Smith</a:t>
            </a:r>
          </a:p>
        </p:txBody>
      </p:sp>
      <p:sp>
        <p:nvSpPr>
          <p:cNvPr id="169" name="Shape 169"/>
          <p:cNvSpPr/>
          <p:nvPr/>
        </p:nvSpPr>
        <p:spPr>
          <a:xfrm>
            <a:off x="3968650" y="3959425"/>
            <a:ext cx="21480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Yao 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week: Memory timing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But first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Orders of magnitude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are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powers of 10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</a:rPr>
              <a:t>For example, the order of magnitude of 1500 is 3, since 1500 may be written as 1.5×10</a:t>
            </a:r>
            <a:r>
              <a:rPr b="1" baseline="30000" lang="en" sz="1400">
                <a:solidFill>
                  <a:srgbClr val="252525"/>
                </a:solidFill>
                <a:highlight>
                  <a:srgbClr val="FFFFFF"/>
                </a:highlight>
              </a:rPr>
              <a:t>3</a:t>
            </a: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</a:rPr>
              <a:t>As computer professionals, we do order-of-magnitude estimates all the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/>
          <p:nvPr/>
        </p:nvSpPr>
        <p:spPr>
          <a:xfrm>
            <a:off x="1349250" y="1954350"/>
            <a:ext cx="6345600" cy="703200"/>
          </a:xfrm>
          <a:prstGeom prst="ribbon2">
            <a:avLst>
              <a:gd fmla="val 1666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Orders of Magnitude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Numbers Everyone Should Know   </a:t>
            </a:r>
            <a:r>
              <a:rPr lang="en" sz="1400"/>
              <a:t>-- Jeff Dean, Google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L1 cache reference 0.5 ns						O(1ns)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Branch mispredict 5 ns							O(10ns)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L2 cache reference 7 ns						O(10ns)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Mutex lock/unlock 100 ns						O(100ns)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Main memory reference 100 ns					O(100ns)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Compress 1K bytes with Zippy 10,000 ns			O(10us)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Send 2K bytes over 1 Gbps network 20,000 ns		O(10us)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Read 1 MB sequentially from memory 250,000 ns		O(100us)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Round trip within same datacenter 500,000 ns			O(1ms)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Disk seek 10,000,000 ns						O(10ms)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Read 1 MB sequentially from network 10,000,000 ns	O(10ms)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Read 1 MB sequentially from disk 30,000,000 ns		O(10ms)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</a:rPr>
              <a:t>Send packet CA-&gt;Netherlands-&gt;CA 150,000,000 ns</a:t>
            </a:r>
            <a:r>
              <a:rPr lang="en" sz="1400">
                <a:solidFill>
                  <a:schemeClr val="dk1"/>
                </a:solidFill>
              </a:rPr>
              <a:t>		O(100ms)</a:t>
            </a: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Tentative Schedule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437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10 Aug	CPU timing, rdtscp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17 Aug	Memory timing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24 Aug	Disk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timing,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gettimeofday, logs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31 Aug	Network timing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7 Sep	Multithreads, locks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14 Sep	RPC, logs, Display time traces </a:t>
            </a:r>
            <a:r>
              <a:rPr lang="en" sz="1800">
                <a:solidFill>
                  <a:srgbClr val="666666"/>
                </a:solidFill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  Recess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28 Sep	(displays due) Antagonists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5 Oct	modprobe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12 Oct	RPC traces w/wire time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19 Oct	ktrace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26 Oct	ktrace display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 Nov	ktrace with antagonists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Nov	review all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  Reading 12 Nov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  Exams 19 Nov to 3 Dec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5967764" y="4663225"/>
            <a:ext cx="30534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2016.08.08   #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week: Memory timing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00" name="Shape 200"/>
          <p:cNvGrpSpPr/>
          <p:nvPr/>
        </p:nvGrpSpPr>
        <p:grpSpPr>
          <a:xfrm>
            <a:off x="1087575" y="1561850"/>
            <a:ext cx="1422900" cy="2412425"/>
            <a:chOff x="1087575" y="1561850"/>
            <a:chExt cx="1422900" cy="2412425"/>
          </a:xfrm>
        </p:grpSpPr>
        <p:sp>
          <p:nvSpPr>
            <p:cNvPr id="201" name="Shape 201"/>
            <p:cNvSpPr/>
            <p:nvPr/>
          </p:nvSpPr>
          <p:spPr>
            <a:xfrm>
              <a:off x="1087575" y="1561850"/>
              <a:ext cx="801300" cy="24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Load x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095675" y="1970725"/>
              <a:ext cx="7851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L1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095675" y="2379600"/>
              <a:ext cx="8832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95675" y="2788475"/>
              <a:ext cx="10305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L3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87575" y="3442675"/>
              <a:ext cx="1422900" cy="53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DRAM     x</a:t>
              </a:r>
            </a:p>
          </p:txBody>
        </p:sp>
        <p:cxnSp>
          <p:nvCxnSpPr>
            <p:cNvPr id="206" name="Shape 206"/>
            <p:cNvCxnSpPr>
              <a:stCxn id="201" idx="2"/>
              <a:endCxn id="202" idx="0"/>
            </p:cNvCxnSpPr>
            <p:nvPr/>
          </p:nvCxnSpPr>
          <p:spPr>
            <a:xfrm>
              <a:off x="1488225" y="1807250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1488225" y="2216112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1488225" y="2624975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88225" y="3033825"/>
              <a:ext cx="0" cy="4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10" name="Shape 210"/>
          <p:cNvSpPr/>
          <p:nvPr/>
        </p:nvSpPr>
        <p:spPr>
          <a:xfrm>
            <a:off x="2125975" y="1888850"/>
            <a:ext cx="785100" cy="24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TLB</a:t>
            </a:r>
          </a:p>
        </p:txBody>
      </p:sp>
      <p:cxnSp>
        <p:nvCxnSpPr>
          <p:cNvPr id="211" name="Shape 211"/>
          <p:cNvCxnSpPr>
            <a:stCxn id="201" idx="2"/>
            <a:endCxn id="210" idx="0"/>
          </p:cNvCxnSpPr>
          <p:nvPr/>
        </p:nvCxnSpPr>
        <p:spPr>
          <a:xfrm>
            <a:off x="1488225" y="1807250"/>
            <a:ext cx="1030200" cy="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>
            <a:stCxn id="210" idx="1"/>
            <a:endCxn id="202" idx="3"/>
          </p:cNvCxnSpPr>
          <p:nvPr/>
        </p:nvCxnSpPr>
        <p:spPr>
          <a:xfrm flipH="1">
            <a:off x="1880875" y="2011550"/>
            <a:ext cx="245100" cy="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029824" y="4663225"/>
            <a:ext cx="29913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2016.08.08   </a:t>
            </a: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ogo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96" y="0"/>
            <a:ext cx="69548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CS6280 week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Memory Timing</a:t>
            </a:r>
          </a:p>
        </p:txBody>
      </p:sp>
      <p:sp>
        <p:nvSpPr>
          <p:cNvPr id="226" name="Shape 2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Visiting Professor Richard L. SITES, AS6-04-16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Class meets Wednesdays 12-2 starting August 10th, VCRm COM1-02-13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sites@comp.nus.edu.sg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029824" y="4663225"/>
            <a:ext cx="29913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2016.08.08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week: Memory timing, problems to avoid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Modern CPUs: Multiple loads outstanding </a:t>
            </a:r>
            <a:br>
              <a:rPr lang="en"/>
            </a:br>
            <a:r>
              <a:rPr lang="en"/>
              <a:t>  Defeat by making second depend on first’s loaded value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Modern CPUs: Cache prefetching of line N+1 when N is accessed </a:t>
            </a:r>
            <a:br>
              <a:rPr lang="en"/>
            </a:br>
            <a:r>
              <a:rPr lang="en"/>
              <a:t>  Defeat by making cache line access pattern irregular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Modern DRAM: Not random: nearby references to previous are 3x faster</a:t>
            </a:r>
            <a:br>
              <a:rPr lang="en"/>
            </a:br>
            <a:r>
              <a:rPr lang="en"/>
              <a:t>  Defeat by deliberately going far enough away in sequences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Typical cache setup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42" name="Shape 242"/>
          <p:cNvGrpSpPr/>
          <p:nvPr/>
        </p:nvGrpSpPr>
        <p:grpSpPr>
          <a:xfrm>
            <a:off x="466025" y="1410800"/>
            <a:ext cx="1467325" cy="1849800"/>
            <a:chOff x="466025" y="1410800"/>
            <a:chExt cx="1467325" cy="1849800"/>
          </a:xfrm>
        </p:grpSpPr>
        <p:sp>
          <p:nvSpPr>
            <p:cNvPr id="243" name="Shape 243"/>
            <p:cNvSpPr/>
            <p:nvPr/>
          </p:nvSpPr>
          <p:spPr>
            <a:xfrm>
              <a:off x="752425" y="1410800"/>
              <a:ext cx="856800" cy="47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CPU 0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025" y="2100500"/>
              <a:ext cx="610500" cy="470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L1 i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1322850" y="2100500"/>
              <a:ext cx="610500" cy="470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L1 d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66025" y="2790200"/>
              <a:ext cx="1467300" cy="470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L2</a:t>
              </a:r>
            </a:p>
          </p:txBody>
        </p:sp>
        <p:cxnSp>
          <p:nvCxnSpPr>
            <p:cNvPr id="247" name="Shape 247"/>
            <p:cNvCxnSpPr>
              <a:endCxn id="244" idx="0"/>
            </p:cNvCxnSpPr>
            <p:nvPr/>
          </p:nvCxnSpPr>
          <p:spPr>
            <a:xfrm flipH="1">
              <a:off x="771275" y="1901900"/>
              <a:ext cx="200700" cy="19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48" name="Shape 248"/>
            <p:cNvCxnSpPr>
              <a:endCxn id="245" idx="0"/>
            </p:cNvCxnSpPr>
            <p:nvPr/>
          </p:nvCxnSpPr>
          <p:spPr>
            <a:xfrm>
              <a:off x="1452600" y="1891400"/>
              <a:ext cx="175500" cy="20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771275" y="2570900"/>
              <a:ext cx="0" cy="22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1628100" y="2570900"/>
              <a:ext cx="0" cy="22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grpSp>
        <p:nvGrpSpPr>
          <p:cNvPr id="251" name="Shape 251"/>
          <p:cNvGrpSpPr/>
          <p:nvPr/>
        </p:nvGrpSpPr>
        <p:grpSpPr>
          <a:xfrm>
            <a:off x="2405425" y="1410800"/>
            <a:ext cx="1467325" cy="1849800"/>
            <a:chOff x="466025" y="1410800"/>
            <a:chExt cx="1467325" cy="1849800"/>
          </a:xfrm>
        </p:grpSpPr>
        <p:sp>
          <p:nvSpPr>
            <p:cNvPr id="252" name="Shape 252"/>
            <p:cNvSpPr/>
            <p:nvPr/>
          </p:nvSpPr>
          <p:spPr>
            <a:xfrm>
              <a:off x="752425" y="1410800"/>
              <a:ext cx="856800" cy="47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CPU 1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466025" y="2100500"/>
              <a:ext cx="610500" cy="470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L1 i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1322850" y="2100500"/>
              <a:ext cx="610500" cy="470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L1 d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66025" y="2790200"/>
              <a:ext cx="1467300" cy="470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L2</a:t>
              </a:r>
            </a:p>
          </p:txBody>
        </p:sp>
        <p:cxnSp>
          <p:nvCxnSpPr>
            <p:cNvPr id="256" name="Shape 256"/>
            <p:cNvCxnSpPr>
              <a:endCxn id="253" idx="0"/>
            </p:cNvCxnSpPr>
            <p:nvPr/>
          </p:nvCxnSpPr>
          <p:spPr>
            <a:xfrm flipH="1">
              <a:off x="771275" y="1901900"/>
              <a:ext cx="200700" cy="19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57" name="Shape 257"/>
            <p:cNvCxnSpPr>
              <a:endCxn id="254" idx="0"/>
            </p:cNvCxnSpPr>
            <p:nvPr/>
          </p:nvCxnSpPr>
          <p:spPr>
            <a:xfrm>
              <a:off x="1452600" y="1891400"/>
              <a:ext cx="175500" cy="20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771275" y="2570900"/>
              <a:ext cx="0" cy="22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1628100" y="2570900"/>
              <a:ext cx="0" cy="22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sp>
        <p:nvSpPr>
          <p:cNvPr id="260" name="Shape 260"/>
          <p:cNvSpPr/>
          <p:nvPr/>
        </p:nvSpPr>
        <p:spPr>
          <a:xfrm>
            <a:off x="466066" y="3486025"/>
            <a:ext cx="3406800" cy="47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L3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3139087" y="326060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2" name="Shape 262"/>
          <p:cNvCxnSpPr/>
          <p:nvPr/>
        </p:nvCxnSpPr>
        <p:spPr>
          <a:xfrm>
            <a:off x="1199687" y="326060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3" name="Shape 263"/>
          <p:cNvCxnSpPr/>
          <p:nvPr/>
        </p:nvCxnSpPr>
        <p:spPr>
          <a:xfrm>
            <a:off x="2169462" y="3956425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>
            <a:off x="1263475" y="4181850"/>
            <a:ext cx="1812000" cy="47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DRAM</a:t>
            </a:r>
          </a:p>
        </p:txBody>
      </p:sp>
      <p:sp>
        <p:nvSpPr>
          <p:cNvPr id="265" name="Shape 265"/>
          <p:cNvSpPr/>
          <p:nvPr/>
        </p:nvSpPr>
        <p:spPr>
          <a:xfrm>
            <a:off x="4162475" y="2100500"/>
            <a:ext cx="1567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4KB..32KB each</a:t>
            </a:r>
          </a:p>
        </p:txBody>
      </p:sp>
      <p:sp>
        <p:nvSpPr>
          <p:cNvPr id="266" name="Shape 266"/>
          <p:cNvSpPr/>
          <p:nvPr/>
        </p:nvSpPr>
        <p:spPr>
          <a:xfrm>
            <a:off x="4162475" y="2790200"/>
            <a:ext cx="1567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64KB..1MB each</a:t>
            </a:r>
          </a:p>
        </p:txBody>
      </p:sp>
      <p:sp>
        <p:nvSpPr>
          <p:cNvPr id="267" name="Shape 267"/>
          <p:cNvSpPr/>
          <p:nvPr/>
        </p:nvSpPr>
        <p:spPr>
          <a:xfrm>
            <a:off x="4162475" y="3486025"/>
            <a:ext cx="1567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1MB..32MB</a:t>
            </a:r>
          </a:p>
        </p:txBody>
      </p:sp>
      <p:sp>
        <p:nvSpPr>
          <p:cNvPr id="268" name="Shape 268"/>
          <p:cNvSpPr/>
          <p:nvPr/>
        </p:nvSpPr>
        <p:spPr>
          <a:xfrm>
            <a:off x="4162475" y="4186225"/>
            <a:ext cx="1567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4GB..1024GB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Weekly class notes, slides, assignment will be linked off</a:t>
            </a:r>
            <a:br>
              <a:rPr lang="en"/>
            </a:b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http://www.comp.nus.edu.sg/~sites/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Assignments are due </a:t>
            </a:r>
            <a:r>
              <a:rPr b="1" lang="en"/>
              <a:t>Tuesday noon</a:t>
            </a:r>
            <a:br>
              <a:rPr lang="en"/>
            </a:br>
            <a:r>
              <a:rPr lang="en"/>
              <a:t>As computer professionals, put your </a:t>
            </a:r>
            <a:r>
              <a:rPr b="1" lang="en"/>
              <a:t>name(s)</a:t>
            </a:r>
            <a:r>
              <a:rPr lang="en"/>
              <a:t> and </a:t>
            </a:r>
            <a:r>
              <a:rPr b="1" lang="en"/>
              <a:t>date</a:t>
            </a:r>
            <a:r>
              <a:rPr lang="en"/>
              <a:t> on everything you write!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Office hours (subject to change) </a:t>
            </a:r>
            <a:r>
              <a:rPr lang="en">
                <a:solidFill>
                  <a:srgbClr val="FF0000"/>
                </a:solidFill>
              </a:rPr>
              <a:t>New office COM2-03-03</a:t>
            </a:r>
            <a:br>
              <a:rPr lang="en"/>
            </a:br>
            <a:r>
              <a:rPr lang="en"/>
              <a:t>  Tuesday 2:00-3:00pm</a:t>
            </a:r>
            <a:br>
              <a:rPr lang="en"/>
            </a:br>
            <a:r>
              <a:rPr lang="en"/>
              <a:t>  Wednesday 10:00-11:00am</a:t>
            </a:r>
            <a:br>
              <a:rPr lang="en"/>
            </a:br>
            <a:r>
              <a:rPr lang="en"/>
              <a:t>  Thursday 2:00-3:00pm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 line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Tag has the (physical) address of the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contains the data, usually read or written by the CPU 8 or 16 bytes at a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sp>
        <p:nvSpPr>
          <p:cNvPr id="276" name="Shape 276"/>
          <p:cNvSpPr/>
          <p:nvPr/>
        </p:nvSpPr>
        <p:spPr>
          <a:xfrm>
            <a:off x="2309500" y="1786975"/>
            <a:ext cx="3657600" cy="3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L</a:t>
            </a:r>
            <a:r>
              <a:rPr lang="en" sz="1200"/>
              <a:t>ine, 16..256 bytes of 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1870600" y="1619775"/>
            <a:ext cx="438900" cy="31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Typical cache setup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Two-way associative:                           </a:t>
            </a:r>
            <a:br>
              <a:rPr lang="en"/>
            </a:br>
            <a:r>
              <a:rPr lang="en"/>
              <a:t>every cache line can be in </a:t>
            </a:r>
            <a:br>
              <a:rPr lang="en"/>
            </a:br>
            <a:r>
              <a:rPr lang="en"/>
              <a:t>either of two places in a set                   Four-way associative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85" name="Shape 285"/>
          <p:cNvGrpSpPr/>
          <p:nvPr/>
        </p:nvGrpSpPr>
        <p:grpSpPr>
          <a:xfrm>
            <a:off x="491150" y="2299050"/>
            <a:ext cx="2709850" cy="1567500"/>
            <a:chOff x="940525" y="1713850"/>
            <a:chExt cx="2709850" cy="1567500"/>
          </a:xfrm>
        </p:grpSpPr>
        <p:sp>
          <p:nvSpPr>
            <p:cNvPr id="286" name="Shape 286"/>
            <p:cNvSpPr/>
            <p:nvPr/>
          </p:nvSpPr>
          <p:spPr>
            <a:xfrm>
              <a:off x="984025" y="2654350"/>
              <a:ext cx="7908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/>
                <a:t>...</a:t>
              </a:r>
            </a:p>
          </p:txBody>
        </p:sp>
        <p:grpSp>
          <p:nvGrpSpPr>
            <p:cNvPr id="287" name="Shape 287"/>
            <p:cNvGrpSpPr/>
            <p:nvPr/>
          </p:nvGrpSpPr>
          <p:grpSpPr>
            <a:xfrm>
              <a:off x="940525" y="1713850"/>
              <a:ext cx="2709850" cy="313500"/>
              <a:chOff x="940525" y="1713850"/>
              <a:chExt cx="2709850" cy="313500"/>
            </a:xfrm>
          </p:grpSpPr>
          <p:sp>
            <p:nvSpPr>
              <p:cNvPr id="288" name="Shape 288"/>
              <p:cNvSpPr/>
              <p:nvPr/>
            </p:nvSpPr>
            <p:spPr>
              <a:xfrm>
                <a:off x="2082875" y="1713850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set 0</a:t>
                </a:r>
              </a:p>
            </p:txBody>
          </p:sp>
          <p:grpSp>
            <p:nvGrpSpPr>
              <p:cNvPr id="289" name="Shape 289"/>
              <p:cNvGrpSpPr/>
              <p:nvPr/>
            </p:nvGrpSpPr>
            <p:grpSpPr>
              <a:xfrm>
                <a:off x="940525" y="1713850"/>
                <a:ext cx="877800" cy="313500"/>
                <a:chOff x="940525" y="1713850"/>
                <a:chExt cx="877800" cy="313500"/>
              </a:xfrm>
            </p:grpSpPr>
            <p:sp>
              <p:nvSpPr>
                <p:cNvPr id="290" name="Shape 290"/>
                <p:cNvSpPr/>
                <p:nvPr/>
              </p:nvSpPr>
              <p:spPr>
                <a:xfrm>
                  <a:off x="9405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13794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</p:grpSp>
        </p:grpSp>
        <p:grpSp>
          <p:nvGrpSpPr>
            <p:cNvPr id="292" name="Shape 292"/>
            <p:cNvGrpSpPr/>
            <p:nvPr/>
          </p:nvGrpSpPr>
          <p:grpSpPr>
            <a:xfrm>
              <a:off x="940525" y="2027350"/>
              <a:ext cx="2709850" cy="313500"/>
              <a:chOff x="940525" y="2027350"/>
              <a:chExt cx="2709850" cy="313500"/>
            </a:xfrm>
          </p:grpSpPr>
          <p:grpSp>
            <p:nvGrpSpPr>
              <p:cNvPr id="293" name="Shape 293"/>
              <p:cNvGrpSpPr/>
              <p:nvPr/>
            </p:nvGrpSpPr>
            <p:grpSpPr>
              <a:xfrm>
                <a:off x="940525" y="2027350"/>
                <a:ext cx="877800" cy="313500"/>
                <a:chOff x="940525" y="1713850"/>
                <a:chExt cx="877800" cy="313500"/>
              </a:xfrm>
            </p:grpSpPr>
            <p:sp>
              <p:nvSpPr>
                <p:cNvPr id="294" name="Shape 294"/>
                <p:cNvSpPr/>
                <p:nvPr/>
              </p:nvSpPr>
              <p:spPr>
                <a:xfrm>
                  <a:off x="9405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13794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</p:grpSp>
          <p:sp>
            <p:nvSpPr>
              <p:cNvPr id="296" name="Shape 296"/>
              <p:cNvSpPr/>
              <p:nvPr/>
            </p:nvSpPr>
            <p:spPr>
              <a:xfrm>
                <a:off x="2082875" y="2027350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set 1</a:t>
                </a:r>
              </a:p>
            </p:txBody>
          </p:sp>
        </p:grpSp>
        <p:grpSp>
          <p:nvGrpSpPr>
            <p:cNvPr id="297" name="Shape 297"/>
            <p:cNvGrpSpPr/>
            <p:nvPr/>
          </p:nvGrpSpPr>
          <p:grpSpPr>
            <a:xfrm>
              <a:off x="940525" y="2340850"/>
              <a:ext cx="2709850" cy="313500"/>
              <a:chOff x="940525" y="2340850"/>
              <a:chExt cx="2709850" cy="313500"/>
            </a:xfrm>
          </p:grpSpPr>
          <p:grpSp>
            <p:nvGrpSpPr>
              <p:cNvPr id="298" name="Shape 298"/>
              <p:cNvGrpSpPr/>
              <p:nvPr/>
            </p:nvGrpSpPr>
            <p:grpSpPr>
              <a:xfrm>
                <a:off x="940525" y="2340850"/>
                <a:ext cx="877800" cy="313500"/>
                <a:chOff x="940525" y="1713850"/>
                <a:chExt cx="877800" cy="313500"/>
              </a:xfrm>
            </p:grpSpPr>
            <p:sp>
              <p:nvSpPr>
                <p:cNvPr id="299" name="Shape 299"/>
                <p:cNvSpPr/>
                <p:nvPr/>
              </p:nvSpPr>
              <p:spPr>
                <a:xfrm>
                  <a:off x="9405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13794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</p:grpSp>
          <p:sp>
            <p:nvSpPr>
              <p:cNvPr id="301" name="Shape 301"/>
              <p:cNvSpPr/>
              <p:nvPr/>
            </p:nvSpPr>
            <p:spPr>
              <a:xfrm>
                <a:off x="2082875" y="2340850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set 2</a:t>
                </a:r>
              </a:p>
            </p:txBody>
          </p:sp>
        </p:grpSp>
        <p:grpSp>
          <p:nvGrpSpPr>
            <p:cNvPr id="302" name="Shape 302"/>
            <p:cNvGrpSpPr/>
            <p:nvPr/>
          </p:nvGrpSpPr>
          <p:grpSpPr>
            <a:xfrm>
              <a:off x="940525" y="2967850"/>
              <a:ext cx="2709850" cy="313500"/>
              <a:chOff x="940525" y="2967850"/>
              <a:chExt cx="2709850" cy="313500"/>
            </a:xfrm>
          </p:grpSpPr>
          <p:grpSp>
            <p:nvGrpSpPr>
              <p:cNvPr id="303" name="Shape 303"/>
              <p:cNvGrpSpPr/>
              <p:nvPr/>
            </p:nvGrpSpPr>
            <p:grpSpPr>
              <a:xfrm>
                <a:off x="940525" y="2967850"/>
                <a:ext cx="877800" cy="313500"/>
                <a:chOff x="940525" y="1713850"/>
                <a:chExt cx="877800" cy="313500"/>
              </a:xfrm>
            </p:grpSpPr>
            <p:sp>
              <p:nvSpPr>
                <p:cNvPr id="304" name="Shape 304"/>
                <p:cNvSpPr/>
                <p:nvPr/>
              </p:nvSpPr>
              <p:spPr>
                <a:xfrm>
                  <a:off x="9405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1379425" y="1713850"/>
                  <a:ext cx="438900" cy="31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/>
                    <a:t>line</a:t>
                  </a:r>
                </a:p>
              </p:txBody>
            </p:sp>
          </p:grpSp>
          <p:sp>
            <p:nvSpPr>
              <p:cNvPr id="306" name="Shape 306"/>
              <p:cNvSpPr/>
              <p:nvPr/>
            </p:nvSpPr>
            <p:spPr>
              <a:xfrm>
                <a:off x="2082875" y="2967850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set N-1</a:t>
                </a:r>
              </a:p>
            </p:txBody>
          </p:sp>
        </p:grpSp>
      </p:grpSp>
      <p:sp>
        <p:nvSpPr>
          <p:cNvPr id="307" name="Shape 307"/>
          <p:cNvSpPr/>
          <p:nvPr/>
        </p:nvSpPr>
        <p:spPr>
          <a:xfrm>
            <a:off x="4438725" y="3354525"/>
            <a:ext cx="7908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...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5000" y="2414025"/>
            <a:ext cx="1567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0</a:t>
            </a:r>
          </a:p>
        </p:txBody>
      </p:sp>
      <p:grpSp>
        <p:nvGrpSpPr>
          <p:cNvPr id="309" name="Shape 309"/>
          <p:cNvGrpSpPr/>
          <p:nvPr/>
        </p:nvGrpSpPr>
        <p:grpSpPr>
          <a:xfrm>
            <a:off x="4395225" y="2414025"/>
            <a:ext cx="877800" cy="313500"/>
            <a:chOff x="940525" y="1713850"/>
            <a:chExt cx="877800" cy="313500"/>
          </a:xfrm>
        </p:grpSpPr>
        <p:sp>
          <p:nvSpPr>
            <p:cNvPr id="310" name="Shape 310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4395225" y="2727525"/>
            <a:ext cx="877800" cy="313500"/>
            <a:chOff x="940525" y="1713850"/>
            <a:chExt cx="877800" cy="313500"/>
          </a:xfrm>
        </p:grpSpPr>
        <p:sp>
          <p:nvSpPr>
            <p:cNvPr id="313" name="Shape 313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6415000" y="2727512"/>
            <a:ext cx="1567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1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4395225" y="3041025"/>
            <a:ext cx="877800" cy="313500"/>
            <a:chOff x="940525" y="1713850"/>
            <a:chExt cx="877800" cy="313500"/>
          </a:xfrm>
        </p:grpSpPr>
        <p:sp>
          <p:nvSpPr>
            <p:cNvPr id="317" name="Shape 317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6415000" y="3041025"/>
            <a:ext cx="1567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2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4395225" y="3668025"/>
            <a:ext cx="877800" cy="313500"/>
            <a:chOff x="940525" y="1713850"/>
            <a:chExt cx="877800" cy="313500"/>
          </a:xfrm>
        </p:grpSpPr>
        <p:sp>
          <p:nvSpPr>
            <p:cNvPr id="321" name="Shape 321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6415000" y="3668025"/>
            <a:ext cx="1567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N-1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5273025" y="2414025"/>
            <a:ext cx="877800" cy="313500"/>
            <a:chOff x="940525" y="1713850"/>
            <a:chExt cx="877800" cy="313500"/>
          </a:xfrm>
        </p:grpSpPr>
        <p:sp>
          <p:nvSpPr>
            <p:cNvPr id="325" name="Shape 325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5273025" y="2727525"/>
            <a:ext cx="877800" cy="313500"/>
            <a:chOff x="940525" y="1713850"/>
            <a:chExt cx="877800" cy="313500"/>
          </a:xfrm>
        </p:grpSpPr>
        <p:sp>
          <p:nvSpPr>
            <p:cNvPr id="328" name="Shape 328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5273012" y="3041025"/>
            <a:ext cx="877800" cy="313500"/>
            <a:chOff x="940525" y="1713850"/>
            <a:chExt cx="877800" cy="313500"/>
          </a:xfrm>
        </p:grpSpPr>
        <p:sp>
          <p:nvSpPr>
            <p:cNvPr id="331" name="Shape 331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5273025" y="3668025"/>
            <a:ext cx="877800" cy="313500"/>
            <a:chOff x="940525" y="1713850"/>
            <a:chExt cx="877800" cy="313500"/>
          </a:xfrm>
        </p:grpSpPr>
        <p:sp>
          <p:nvSpPr>
            <p:cNvPr id="334" name="Shape 334"/>
            <p:cNvSpPr/>
            <p:nvPr/>
          </p:nvSpPr>
          <p:spPr>
            <a:xfrm>
              <a:off x="9405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379425" y="1713850"/>
              <a:ext cx="438900" cy="31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line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Typical cache setup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43" name="Shape 343"/>
          <p:cNvGrpSpPr/>
          <p:nvPr/>
        </p:nvGrpSpPr>
        <p:grpSpPr>
          <a:xfrm>
            <a:off x="721075" y="1293675"/>
            <a:ext cx="4890600" cy="874762"/>
            <a:chOff x="721075" y="1293675"/>
            <a:chExt cx="4890600" cy="874762"/>
          </a:xfrm>
        </p:grpSpPr>
        <p:grpSp>
          <p:nvGrpSpPr>
            <p:cNvPr id="344" name="Shape 344"/>
            <p:cNvGrpSpPr/>
            <p:nvPr/>
          </p:nvGrpSpPr>
          <p:grpSpPr>
            <a:xfrm>
              <a:off x="721075" y="1293675"/>
              <a:ext cx="4890600" cy="315675"/>
              <a:chOff x="721075" y="1293675"/>
              <a:chExt cx="4890600" cy="315675"/>
            </a:xfrm>
          </p:grpSpPr>
          <p:grpSp>
            <p:nvGrpSpPr>
              <p:cNvPr id="345" name="Shape 345"/>
              <p:cNvGrpSpPr/>
              <p:nvPr/>
            </p:nvGrpSpPr>
            <p:grpSpPr>
              <a:xfrm>
                <a:off x="721075" y="1293675"/>
                <a:ext cx="4890600" cy="313500"/>
                <a:chOff x="721075" y="1293675"/>
                <a:chExt cx="4890600" cy="313500"/>
              </a:xfrm>
            </p:grpSpPr>
            <p:sp>
              <p:nvSpPr>
                <p:cNvPr id="346" name="Shape 346"/>
                <p:cNvSpPr/>
                <p:nvPr/>
              </p:nvSpPr>
              <p:spPr>
                <a:xfrm>
                  <a:off x="721075" y="1293675"/>
                  <a:ext cx="2904600" cy="3135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3625675" y="1293675"/>
                  <a:ext cx="19860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VA virtual address</a:t>
                  </a:r>
                </a:p>
              </p:txBody>
            </p:sp>
          </p:grpSp>
          <p:cxnSp>
            <p:nvCxnSpPr>
              <p:cNvPr id="348" name="Shape 348"/>
              <p:cNvCxnSpPr/>
              <p:nvPr/>
            </p:nvCxnSpPr>
            <p:spPr>
              <a:xfrm rot="10800000">
                <a:off x="3085125" y="1306350"/>
                <a:ext cx="0" cy="30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349" name="Shape 349"/>
            <p:cNvGrpSpPr/>
            <p:nvPr/>
          </p:nvGrpSpPr>
          <p:grpSpPr>
            <a:xfrm>
              <a:off x="721075" y="1854937"/>
              <a:ext cx="4890600" cy="313500"/>
              <a:chOff x="721075" y="1715875"/>
              <a:chExt cx="4890600" cy="313500"/>
            </a:xfrm>
          </p:grpSpPr>
          <p:grpSp>
            <p:nvGrpSpPr>
              <p:cNvPr id="350" name="Shape 350"/>
              <p:cNvGrpSpPr/>
              <p:nvPr/>
            </p:nvGrpSpPr>
            <p:grpSpPr>
              <a:xfrm>
                <a:off x="721075" y="1715875"/>
                <a:ext cx="4890600" cy="313500"/>
                <a:chOff x="721075" y="1293675"/>
                <a:chExt cx="4890600" cy="313500"/>
              </a:xfrm>
            </p:grpSpPr>
            <p:sp>
              <p:nvSpPr>
                <p:cNvPr id="351" name="Shape 351"/>
                <p:cNvSpPr/>
                <p:nvPr/>
              </p:nvSpPr>
              <p:spPr>
                <a:xfrm>
                  <a:off x="721075" y="1293675"/>
                  <a:ext cx="2904600" cy="3135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3625675" y="1293675"/>
                  <a:ext cx="19860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PA physical address</a:t>
                  </a:r>
                </a:p>
              </p:txBody>
            </p:sp>
          </p:grpSp>
          <p:cxnSp>
            <p:nvCxnSpPr>
              <p:cNvPr id="353" name="Shape 353"/>
              <p:cNvCxnSpPr/>
              <p:nvPr/>
            </p:nvCxnSpPr>
            <p:spPr>
              <a:xfrm rot="10800000">
                <a:off x="3085125" y="1721125"/>
                <a:ext cx="0" cy="30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354" name="Shape 354"/>
            <p:cNvCxnSpPr/>
            <p:nvPr/>
          </p:nvCxnSpPr>
          <p:spPr>
            <a:xfrm>
              <a:off x="1916450" y="1600975"/>
              <a:ext cx="0" cy="22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355" name="Shape 355"/>
          <p:cNvCxnSpPr/>
          <p:nvPr/>
        </p:nvCxnSpPr>
        <p:spPr>
          <a:xfrm rot="10800000">
            <a:off x="3352475" y="1284825"/>
            <a:ext cx="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6" name="Shape 356"/>
          <p:cNvSpPr/>
          <p:nvPr/>
        </p:nvSpPr>
        <p:spPr>
          <a:xfrm>
            <a:off x="3221747" y="1619800"/>
            <a:ext cx="874750" cy="888275"/>
          </a:xfrm>
          <a:custGeom>
            <a:pathLst>
              <a:path extrusionOk="0" h="35531" w="34990">
                <a:moveTo>
                  <a:pt x="296" y="0"/>
                </a:moveTo>
                <a:cubicBezTo>
                  <a:pt x="783" y="905"/>
                  <a:pt x="-1863" y="4389"/>
                  <a:pt x="3222" y="5434"/>
                </a:cubicBezTo>
                <a:cubicBezTo>
                  <a:pt x="8307" y="6479"/>
                  <a:pt x="25515" y="1253"/>
                  <a:pt x="30810" y="6270"/>
                </a:cubicBezTo>
                <a:cubicBezTo>
                  <a:pt x="36104" y="11286"/>
                  <a:pt x="34293" y="30654"/>
                  <a:pt x="34990" y="355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57" name="Shape 357"/>
          <p:cNvSpPr/>
          <p:nvPr/>
        </p:nvSpPr>
        <p:spPr>
          <a:xfrm>
            <a:off x="1916450" y="2192500"/>
            <a:ext cx="1072356" cy="1949053"/>
          </a:xfrm>
          <a:custGeom>
            <a:pathLst>
              <a:path extrusionOk="0" h="35531" w="34990">
                <a:moveTo>
                  <a:pt x="296" y="0"/>
                </a:moveTo>
                <a:cubicBezTo>
                  <a:pt x="783" y="905"/>
                  <a:pt x="-1863" y="4389"/>
                  <a:pt x="3222" y="5434"/>
                </a:cubicBezTo>
                <a:cubicBezTo>
                  <a:pt x="8307" y="6479"/>
                  <a:pt x="25515" y="1253"/>
                  <a:pt x="30810" y="6270"/>
                </a:cubicBezTo>
                <a:cubicBezTo>
                  <a:pt x="36104" y="11286"/>
                  <a:pt x="34293" y="30654"/>
                  <a:pt x="34990" y="355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grpSp>
        <p:nvGrpSpPr>
          <p:cNvPr id="358" name="Shape 358"/>
          <p:cNvGrpSpPr/>
          <p:nvPr/>
        </p:nvGrpSpPr>
        <p:grpSpPr>
          <a:xfrm>
            <a:off x="2439525" y="2414025"/>
            <a:ext cx="5542975" cy="2173650"/>
            <a:chOff x="2439525" y="2414025"/>
            <a:chExt cx="5542975" cy="2173650"/>
          </a:xfrm>
        </p:grpSpPr>
        <p:grpSp>
          <p:nvGrpSpPr>
            <p:cNvPr id="359" name="Shape 359"/>
            <p:cNvGrpSpPr/>
            <p:nvPr/>
          </p:nvGrpSpPr>
          <p:grpSpPr>
            <a:xfrm>
              <a:off x="2439525" y="4036225"/>
              <a:ext cx="5542975" cy="551450"/>
              <a:chOff x="2439525" y="4036225"/>
              <a:chExt cx="5542975" cy="551450"/>
            </a:xfrm>
          </p:grpSpPr>
          <p:sp>
            <p:nvSpPr>
              <p:cNvPr id="360" name="Shape 360"/>
              <p:cNvSpPr/>
              <p:nvPr/>
            </p:nvSpPr>
            <p:spPr>
              <a:xfrm flipH="1" rot="10800000">
                <a:off x="4430925" y="4211475"/>
                <a:ext cx="1640700" cy="146400"/>
              </a:xfrm>
              <a:prstGeom prst="trapezoid">
                <a:avLst>
                  <a:gd fmla="val 406864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6415000" y="4036225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select data</a:t>
                </a:r>
              </a:p>
            </p:txBody>
          </p:sp>
          <p:cxnSp>
            <p:nvCxnSpPr>
              <p:cNvPr id="362" name="Shape 362"/>
              <p:cNvCxnSpPr/>
              <p:nvPr/>
            </p:nvCxnSpPr>
            <p:spPr>
              <a:xfrm>
                <a:off x="5251275" y="4357875"/>
                <a:ext cx="0" cy="22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363" name="Shape 363"/>
              <p:cNvSpPr/>
              <p:nvPr/>
            </p:nvSpPr>
            <p:spPr>
              <a:xfrm>
                <a:off x="2439525" y="4141525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lang="en"/>
                  <a:t>compare tags</a:t>
                </a: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4169700" y="4169775"/>
                <a:ext cx="0" cy="22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365" name="Shape 365"/>
            <p:cNvGrpSpPr/>
            <p:nvPr/>
          </p:nvGrpSpPr>
          <p:grpSpPr>
            <a:xfrm>
              <a:off x="4395225" y="2414025"/>
              <a:ext cx="3587275" cy="1797300"/>
              <a:chOff x="4395225" y="2414025"/>
              <a:chExt cx="3587275" cy="1797300"/>
            </a:xfrm>
          </p:grpSpPr>
          <p:sp>
            <p:nvSpPr>
              <p:cNvPr id="366" name="Shape 366"/>
              <p:cNvSpPr/>
              <p:nvPr/>
            </p:nvSpPr>
            <p:spPr>
              <a:xfrm>
                <a:off x="4438725" y="3354525"/>
                <a:ext cx="7908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...</a:t>
                </a:r>
              </a:p>
            </p:txBody>
          </p:sp>
          <p:grpSp>
            <p:nvGrpSpPr>
              <p:cNvPr id="367" name="Shape 367"/>
              <p:cNvGrpSpPr/>
              <p:nvPr/>
            </p:nvGrpSpPr>
            <p:grpSpPr>
              <a:xfrm>
                <a:off x="4395225" y="2414025"/>
                <a:ext cx="3587275" cy="313500"/>
                <a:chOff x="4395225" y="2414025"/>
                <a:chExt cx="3587275" cy="313500"/>
              </a:xfrm>
            </p:grpSpPr>
            <p:sp>
              <p:nvSpPr>
                <p:cNvPr id="368" name="Shape 368"/>
                <p:cNvSpPr/>
                <p:nvPr/>
              </p:nvSpPr>
              <p:spPr>
                <a:xfrm>
                  <a:off x="6415000" y="2414025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0</a:t>
                  </a:r>
                </a:p>
              </p:txBody>
            </p:sp>
            <p:grpSp>
              <p:nvGrpSpPr>
                <p:cNvPr id="369" name="Shape 369"/>
                <p:cNvGrpSpPr/>
                <p:nvPr/>
              </p:nvGrpSpPr>
              <p:grpSpPr>
                <a:xfrm>
                  <a:off x="4395225" y="2414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370" name="Shape 370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71" name="Shape 371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  <p:grpSp>
              <p:nvGrpSpPr>
                <p:cNvPr id="372" name="Shape 372"/>
                <p:cNvGrpSpPr/>
                <p:nvPr/>
              </p:nvGrpSpPr>
              <p:grpSpPr>
                <a:xfrm>
                  <a:off x="5273025" y="2414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373" name="Shape 373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74" name="Shape 374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</p:grpSp>
          <p:grpSp>
            <p:nvGrpSpPr>
              <p:cNvPr id="375" name="Shape 375"/>
              <p:cNvGrpSpPr/>
              <p:nvPr/>
            </p:nvGrpSpPr>
            <p:grpSpPr>
              <a:xfrm>
                <a:off x="4395225" y="2727512"/>
                <a:ext cx="3587275" cy="313512"/>
                <a:chOff x="4395225" y="2727512"/>
                <a:chExt cx="3587275" cy="313512"/>
              </a:xfrm>
            </p:grpSpPr>
            <p:grpSp>
              <p:nvGrpSpPr>
                <p:cNvPr id="376" name="Shape 376"/>
                <p:cNvGrpSpPr/>
                <p:nvPr/>
              </p:nvGrpSpPr>
              <p:grpSpPr>
                <a:xfrm>
                  <a:off x="4395225" y="27275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377" name="Shape 377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78" name="Shape 378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rgbClr val="93C47D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  <p:sp>
              <p:nvSpPr>
                <p:cNvPr id="379" name="Shape 379"/>
                <p:cNvSpPr/>
                <p:nvPr/>
              </p:nvSpPr>
              <p:spPr>
                <a:xfrm>
                  <a:off x="6415000" y="2727512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1</a:t>
                  </a:r>
                </a:p>
              </p:txBody>
            </p:sp>
            <p:grpSp>
              <p:nvGrpSpPr>
                <p:cNvPr id="380" name="Shape 380"/>
                <p:cNvGrpSpPr/>
                <p:nvPr/>
              </p:nvGrpSpPr>
              <p:grpSpPr>
                <a:xfrm>
                  <a:off x="5273025" y="2727525"/>
                  <a:ext cx="877800" cy="313500"/>
                  <a:chOff x="940525" y="1722550"/>
                  <a:chExt cx="877800" cy="313500"/>
                </a:xfrm>
              </p:grpSpPr>
              <p:sp>
                <p:nvSpPr>
                  <p:cNvPr id="381" name="Shape 381"/>
                  <p:cNvSpPr/>
                  <p:nvPr/>
                </p:nvSpPr>
                <p:spPr>
                  <a:xfrm>
                    <a:off x="940525" y="17225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82" name="Shape 382"/>
                  <p:cNvSpPr/>
                  <p:nvPr/>
                </p:nvSpPr>
                <p:spPr>
                  <a:xfrm>
                    <a:off x="1379425" y="17225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</p:grpSp>
          <p:grpSp>
            <p:nvGrpSpPr>
              <p:cNvPr id="383" name="Shape 383"/>
              <p:cNvGrpSpPr/>
              <p:nvPr/>
            </p:nvGrpSpPr>
            <p:grpSpPr>
              <a:xfrm>
                <a:off x="4395225" y="3041025"/>
                <a:ext cx="3587275" cy="313500"/>
                <a:chOff x="4395225" y="3041025"/>
                <a:chExt cx="3587275" cy="313500"/>
              </a:xfrm>
            </p:grpSpPr>
            <p:grpSp>
              <p:nvGrpSpPr>
                <p:cNvPr id="384" name="Shape 384"/>
                <p:cNvGrpSpPr/>
                <p:nvPr/>
              </p:nvGrpSpPr>
              <p:grpSpPr>
                <a:xfrm>
                  <a:off x="4395225" y="3041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385" name="Shape 385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  <p:sp>
              <p:nvSpPr>
                <p:cNvPr id="387" name="Shape 387"/>
                <p:cNvSpPr/>
                <p:nvPr/>
              </p:nvSpPr>
              <p:spPr>
                <a:xfrm>
                  <a:off x="6415000" y="3041025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2</a:t>
                  </a:r>
                </a:p>
              </p:txBody>
            </p:sp>
            <p:grpSp>
              <p:nvGrpSpPr>
                <p:cNvPr id="388" name="Shape 388"/>
                <p:cNvGrpSpPr/>
                <p:nvPr/>
              </p:nvGrpSpPr>
              <p:grpSpPr>
                <a:xfrm>
                  <a:off x="5273012" y="3041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389" name="Shape 389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90" name="Shape 390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</p:grpSp>
          <p:grpSp>
            <p:nvGrpSpPr>
              <p:cNvPr id="391" name="Shape 391"/>
              <p:cNvGrpSpPr/>
              <p:nvPr/>
            </p:nvGrpSpPr>
            <p:grpSpPr>
              <a:xfrm>
                <a:off x="4395225" y="3668025"/>
                <a:ext cx="3587275" cy="313500"/>
                <a:chOff x="4395225" y="3668025"/>
                <a:chExt cx="3587275" cy="313500"/>
              </a:xfrm>
            </p:grpSpPr>
            <p:grpSp>
              <p:nvGrpSpPr>
                <p:cNvPr id="392" name="Shape 392"/>
                <p:cNvGrpSpPr/>
                <p:nvPr/>
              </p:nvGrpSpPr>
              <p:grpSpPr>
                <a:xfrm>
                  <a:off x="4395225" y="3668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393" name="Shape 393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94" name="Shape 394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  <p:sp>
              <p:nvSpPr>
                <p:cNvPr id="395" name="Shape 395"/>
                <p:cNvSpPr/>
                <p:nvPr/>
              </p:nvSpPr>
              <p:spPr>
                <a:xfrm>
                  <a:off x="6415000" y="3668025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N-1</a:t>
                  </a:r>
                </a:p>
              </p:txBody>
            </p:sp>
            <p:grpSp>
              <p:nvGrpSpPr>
                <p:cNvPr id="396" name="Shape 396"/>
                <p:cNvGrpSpPr/>
                <p:nvPr/>
              </p:nvGrpSpPr>
              <p:grpSpPr>
                <a:xfrm>
                  <a:off x="5273025" y="3668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397" name="Shape 397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  <p:sp>
                <p:nvSpPr>
                  <p:cNvPr id="398" name="Shape 398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line</a:t>
                    </a:r>
                  </a:p>
                </p:txBody>
              </p:sp>
            </p:grpSp>
          </p:grpSp>
          <p:cxnSp>
            <p:nvCxnSpPr>
              <p:cNvPr id="399" name="Shape 399"/>
              <p:cNvCxnSpPr>
                <a:stCxn id="386" idx="0"/>
              </p:cNvCxnSpPr>
              <p:nvPr/>
            </p:nvCxnSpPr>
            <p:spPr>
              <a:xfrm>
                <a:off x="5053575" y="3041025"/>
                <a:ext cx="15600" cy="117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400" name="Shape 400"/>
            <p:cNvGrpSpPr/>
            <p:nvPr/>
          </p:nvGrpSpPr>
          <p:grpSpPr>
            <a:xfrm>
              <a:off x="2439525" y="2414050"/>
              <a:ext cx="1955700" cy="1640700"/>
              <a:chOff x="2439525" y="2414050"/>
              <a:chExt cx="1955700" cy="1640700"/>
            </a:xfrm>
          </p:grpSpPr>
          <p:sp>
            <p:nvSpPr>
              <p:cNvPr id="401" name="Shape 401"/>
              <p:cNvSpPr/>
              <p:nvPr/>
            </p:nvSpPr>
            <p:spPr>
              <a:xfrm>
                <a:off x="2439525" y="3005675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lang="en"/>
                  <a:t>select set</a:t>
                </a:r>
              </a:p>
            </p:txBody>
          </p:sp>
          <p:sp>
            <p:nvSpPr>
              <p:cNvPr id="402" name="Shape 402"/>
              <p:cNvSpPr/>
              <p:nvPr/>
            </p:nvSpPr>
            <p:spPr>
              <a:xfrm flipH="1" rot="-5400000">
                <a:off x="3349350" y="3161200"/>
                <a:ext cx="1640700" cy="146400"/>
              </a:xfrm>
              <a:prstGeom prst="trapezoid">
                <a:avLst>
                  <a:gd fmla="val 406864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3" name="Shape 403"/>
              <p:cNvCxnSpPr>
                <a:endCxn id="377" idx="1"/>
              </p:cNvCxnSpPr>
              <p:nvPr/>
            </p:nvCxnSpPr>
            <p:spPr>
              <a:xfrm>
                <a:off x="4242825" y="2884275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Translation Lookaside Buffer, TLB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411" name="Shape 411"/>
          <p:cNvGrpSpPr/>
          <p:nvPr/>
        </p:nvGrpSpPr>
        <p:grpSpPr>
          <a:xfrm>
            <a:off x="721075" y="1278487"/>
            <a:ext cx="4890600" cy="315675"/>
            <a:chOff x="721075" y="1293675"/>
            <a:chExt cx="4890600" cy="315675"/>
          </a:xfrm>
        </p:grpSpPr>
        <p:grpSp>
          <p:nvGrpSpPr>
            <p:cNvPr id="412" name="Shape 412"/>
            <p:cNvGrpSpPr/>
            <p:nvPr/>
          </p:nvGrpSpPr>
          <p:grpSpPr>
            <a:xfrm>
              <a:off x="721075" y="1293675"/>
              <a:ext cx="4890600" cy="313500"/>
              <a:chOff x="721075" y="1293675"/>
              <a:chExt cx="4890600" cy="313500"/>
            </a:xfrm>
          </p:grpSpPr>
          <p:sp>
            <p:nvSpPr>
              <p:cNvPr id="413" name="Shape 413"/>
              <p:cNvSpPr/>
              <p:nvPr/>
            </p:nvSpPr>
            <p:spPr>
              <a:xfrm>
                <a:off x="721075" y="1293675"/>
                <a:ext cx="2904600" cy="313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r">
                  <a:spcBef>
                    <a:spcPts val="0"/>
                  </a:spcBef>
                  <a:buNone/>
                </a:pPr>
                <a:r>
                  <a:rPr lang="en"/>
                  <a:t>lo</a:t>
                </a: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3625675" y="1293675"/>
                <a:ext cx="19860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VA virtual address</a:t>
                </a:r>
              </a:p>
            </p:txBody>
          </p:sp>
        </p:grpSp>
        <p:cxnSp>
          <p:nvCxnSpPr>
            <p:cNvPr id="415" name="Shape 415"/>
            <p:cNvCxnSpPr/>
            <p:nvPr/>
          </p:nvCxnSpPr>
          <p:spPr>
            <a:xfrm rot="10800000">
              <a:off x="3085125" y="1306350"/>
              <a:ext cx="0" cy="3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16" name="Shape 416"/>
          <p:cNvGrpSpPr/>
          <p:nvPr/>
        </p:nvGrpSpPr>
        <p:grpSpPr>
          <a:xfrm>
            <a:off x="721075" y="4255375"/>
            <a:ext cx="4890600" cy="313500"/>
            <a:chOff x="721075" y="1715875"/>
            <a:chExt cx="4890600" cy="313500"/>
          </a:xfrm>
        </p:grpSpPr>
        <p:grpSp>
          <p:nvGrpSpPr>
            <p:cNvPr id="417" name="Shape 417"/>
            <p:cNvGrpSpPr/>
            <p:nvPr/>
          </p:nvGrpSpPr>
          <p:grpSpPr>
            <a:xfrm>
              <a:off x="721075" y="1715875"/>
              <a:ext cx="4890600" cy="313500"/>
              <a:chOff x="721075" y="1293675"/>
              <a:chExt cx="4890600" cy="313500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721075" y="1293675"/>
                <a:ext cx="2904600" cy="313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r">
                  <a:spcBef>
                    <a:spcPts val="0"/>
                  </a:spcBef>
                  <a:buNone/>
                </a:pPr>
                <a:r>
                  <a:rPr lang="en"/>
                  <a:t>lo</a:t>
                </a: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3625675" y="1293675"/>
                <a:ext cx="19860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PA physical address</a:t>
                </a:r>
              </a:p>
            </p:txBody>
          </p:sp>
        </p:grpSp>
        <p:cxnSp>
          <p:nvCxnSpPr>
            <p:cNvPr id="420" name="Shape 420"/>
            <p:cNvCxnSpPr/>
            <p:nvPr/>
          </p:nvCxnSpPr>
          <p:spPr>
            <a:xfrm rot="10800000">
              <a:off x="3085125" y="1721125"/>
              <a:ext cx="0" cy="3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21" name="Shape 421"/>
          <p:cNvGrpSpPr/>
          <p:nvPr/>
        </p:nvGrpSpPr>
        <p:grpSpPr>
          <a:xfrm>
            <a:off x="2016900" y="1854950"/>
            <a:ext cx="5955150" cy="2041000"/>
            <a:chOff x="2027350" y="2414025"/>
            <a:chExt cx="5955150" cy="2041000"/>
          </a:xfrm>
        </p:grpSpPr>
        <p:grpSp>
          <p:nvGrpSpPr>
            <p:cNvPr id="422" name="Shape 422"/>
            <p:cNvGrpSpPr/>
            <p:nvPr/>
          </p:nvGrpSpPr>
          <p:grpSpPr>
            <a:xfrm>
              <a:off x="2027350" y="4036225"/>
              <a:ext cx="5955150" cy="418800"/>
              <a:chOff x="2027350" y="4036225"/>
              <a:chExt cx="5955150" cy="418800"/>
            </a:xfrm>
          </p:grpSpPr>
          <p:sp>
            <p:nvSpPr>
              <p:cNvPr id="423" name="Shape 423"/>
              <p:cNvSpPr/>
              <p:nvPr/>
            </p:nvSpPr>
            <p:spPr>
              <a:xfrm flipH="1" rot="10800000">
                <a:off x="4430925" y="4211475"/>
                <a:ext cx="1640700" cy="146400"/>
              </a:xfrm>
              <a:prstGeom prst="trapezoid">
                <a:avLst>
                  <a:gd fmla="val 406864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6415000" y="4036225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select PA</a:t>
                </a: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2027350" y="4141525"/>
                <a:ext cx="19797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lang="en"/>
                  <a:t>compare tags(VA)</a:t>
                </a:r>
              </a:p>
            </p:txBody>
          </p:sp>
          <p:cxnSp>
            <p:nvCxnSpPr>
              <p:cNvPr id="426" name="Shape 426"/>
              <p:cNvCxnSpPr/>
              <p:nvPr/>
            </p:nvCxnSpPr>
            <p:spPr>
              <a:xfrm rot="10800000">
                <a:off x="4169700" y="4169775"/>
                <a:ext cx="0" cy="22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427" name="Shape 427"/>
            <p:cNvGrpSpPr/>
            <p:nvPr/>
          </p:nvGrpSpPr>
          <p:grpSpPr>
            <a:xfrm>
              <a:off x="4395225" y="2414025"/>
              <a:ext cx="3587275" cy="1797300"/>
              <a:chOff x="4395225" y="2414025"/>
              <a:chExt cx="3587275" cy="1797300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4438725" y="3354525"/>
                <a:ext cx="7908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...</a:t>
                </a:r>
              </a:p>
            </p:txBody>
          </p:sp>
          <p:grpSp>
            <p:nvGrpSpPr>
              <p:cNvPr id="429" name="Shape 429"/>
              <p:cNvGrpSpPr/>
              <p:nvPr/>
            </p:nvGrpSpPr>
            <p:grpSpPr>
              <a:xfrm>
                <a:off x="4395225" y="2414025"/>
                <a:ext cx="3587275" cy="313500"/>
                <a:chOff x="4395225" y="2414025"/>
                <a:chExt cx="3587275" cy="313500"/>
              </a:xfrm>
            </p:grpSpPr>
            <p:sp>
              <p:nvSpPr>
                <p:cNvPr id="430" name="Shape 430"/>
                <p:cNvSpPr/>
                <p:nvPr/>
              </p:nvSpPr>
              <p:spPr>
                <a:xfrm>
                  <a:off x="6415000" y="2414025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0</a:t>
                  </a:r>
                </a:p>
              </p:txBody>
            </p:sp>
            <p:grpSp>
              <p:nvGrpSpPr>
                <p:cNvPr id="431" name="Shape 431"/>
                <p:cNvGrpSpPr/>
                <p:nvPr/>
              </p:nvGrpSpPr>
              <p:grpSpPr>
                <a:xfrm>
                  <a:off x="4395225" y="2414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432" name="Shape 432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33" name="Shape 433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  <p:grpSp>
              <p:nvGrpSpPr>
                <p:cNvPr id="434" name="Shape 434"/>
                <p:cNvGrpSpPr/>
                <p:nvPr/>
              </p:nvGrpSpPr>
              <p:grpSpPr>
                <a:xfrm>
                  <a:off x="5273025" y="2414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435" name="Shape 435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</p:grpSp>
          <p:grpSp>
            <p:nvGrpSpPr>
              <p:cNvPr id="437" name="Shape 437"/>
              <p:cNvGrpSpPr/>
              <p:nvPr/>
            </p:nvGrpSpPr>
            <p:grpSpPr>
              <a:xfrm>
                <a:off x="4395225" y="2727512"/>
                <a:ext cx="3587275" cy="313512"/>
                <a:chOff x="4395225" y="2727512"/>
                <a:chExt cx="3587275" cy="313512"/>
              </a:xfrm>
            </p:grpSpPr>
            <p:grpSp>
              <p:nvGrpSpPr>
                <p:cNvPr id="438" name="Shape 438"/>
                <p:cNvGrpSpPr/>
                <p:nvPr/>
              </p:nvGrpSpPr>
              <p:grpSpPr>
                <a:xfrm>
                  <a:off x="4395225" y="27275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439" name="Shape 439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rgbClr val="93C47D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  <p:sp>
              <p:nvSpPr>
                <p:cNvPr id="441" name="Shape 441"/>
                <p:cNvSpPr/>
                <p:nvPr/>
              </p:nvSpPr>
              <p:spPr>
                <a:xfrm>
                  <a:off x="6415000" y="2727512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1</a:t>
                  </a:r>
                </a:p>
              </p:txBody>
            </p:sp>
            <p:grpSp>
              <p:nvGrpSpPr>
                <p:cNvPr id="442" name="Shape 442"/>
                <p:cNvGrpSpPr/>
                <p:nvPr/>
              </p:nvGrpSpPr>
              <p:grpSpPr>
                <a:xfrm>
                  <a:off x="5277475" y="2727512"/>
                  <a:ext cx="873350" cy="313512"/>
                  <a:chOff x="944975" y="1722537"/>
                  <a:chExt cx="873350" cy="313512"/>
                </a:xfrm>
              </p:grpSpPr>
              <p:sp>
                <p:nvSpPr>
                  <p:cNvPr id="443" name="Shape 443"/>
                  <p:cNvSpPr/>
                  <p:nvPr/>
                </p:nvSpPr>
                <p:spPr>
                  <a:xfrm>
                    <a:off x="944975" y="17225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44" name="Shape 444"/>
                  <p:cNvSpPr/>
                  <p:nvPr/>
                </p:nvSpPr>
                <p:spPr>
                  <a:xfrm>
                    <a:off x="1379425" y="1722537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</p:grpSp>
          <p:grpSp>
            <p:nvGrpSpPr>
              <p:cNvPr id="445" name="Shape 445"/>
              <p:cNvGrpSpPr/>
              <p:nvPr/>
            </p:nvGrpSpPr>
            <p:grpSpPr>
              <a:xfrm>
                <a:off x="4395225" y="3041025"/>
                <a:ext cx="3587275" cy="313500"/>
                <a:chOff x="4395225" y="3041025"/>
                <a:chExt cx="3587275" cy="313500"/>
              </a:xfrm>
            </p:grpSpPr>
            <p:grpSp>
              <p:nvGrpSpPr>
                <p:cNvPr id="446" name="Shape 446"/>
                <p:cNvGrpSpPr/>
                <p:nvPr/>
              </p:nvGrpSpPr>
              <p:grpSpPr>
                <a:xfrm>
                  <a:off x="4395225" y="3041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447" name="Shape 447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48" name="Shape 448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  <p:sp>
              <p:nvSpPr>
                <p:cNvPr id="449" name="Shape 449"/>
                <p:cNvSpPr/>
                <p:nvPr/>
              </p:nvSpPr>
              <p:spPr>
                <a:xfrm>
                  <a:off x="6415000" y="3041025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2</a:t>
                  </a:r>
                </a:p>
              </p:txBody>
            </p:sp>
            <p:grpSp>
              <p:nvGrpSpPr>
                <p:cNvPr id="450" name="Shape 450"/>
                <p:cNvGrpSpPr/>
                <p:nvPr/>
              </p:nvGrpSpPr>
              <p:grpSpPr>
                <a:xfrm>
                  <a:off x="5273012" y="3041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451" name="Shape 451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52" name="Shape 452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</p:grpSp>
          <p:grpSp>
            <p:nvGrpSpPr>
              <p:cNvPr id="453" name="Shape 453"/>
              <p:cNvGrpSpPr/>
              <p:nvPr/>
            </p:nvGrpSpPr>
            <p:grpSpPr>
              <a:xfrm>
                <a:off x="4395225" y="3668025"/>
                <a:ext cx="3587275" cy="313500"/>
                <a:chOff x="4395225" y="3668025"/>
                <a:chExt cx="3587275" cy="313500"/>
              </a:xfrm>
            </p:grpSpPr>
            <p:grpSp>
              <p:nvGrpSpPr>
                <p:cNvPr id="454" name="Shape 454"/>
                <p:cNvGrpSpPr/>
                <p:nvPr/>
              </p:nvGrpSpPr>
              <p:grpSpPr>
                <a:xfrm>
                  <a:off x="4395225" y="3668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455" name="Shape 455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56" name="Shape 456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  <p:sp>
              <p:nvSpPr>
                <p:cNvPr id="457" name="Shape 457"/>
                <p:cNvSpPr/>
                <p:nvPr/>
              </p:nvSpPr>
              <p:spPr>
                <a:xfrm>
                  <a:off x="6415000" y="3668025"/>
                  <a:ext cx="1567500" cy="3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set N-1</a:t>
                  </a:r>
                </a:p>
              </p:txBody>
            </p:sp>
            <p:grpSp>
              <p:nvGrpSpPr>
                <p:cNvPr id="458" name="Shape 458"/>
                <p:cNvGrpSpPr/>
                <p:nvPr/>
              </p:nvGrpSpPr>
              <p:grpSpPr>
                <a:xfrm>
                  <a:off x="5273025" y="3668025"/>
                  <a:ext cx="877800" cy="313500"/>
                  <a:chOff x="940525" y="1713850"/>
                  <a:chExt cx="877800" cy="313500"/>
                </a:xfrm>
              </p:grpSpPr>
              <p:sp>
                <p:nvSpPr>
                  <p:cNvPr id="459" name="Shape 459"/>
                  <p:cNvSpPr/>
                  <p:nvPr/>
                </p:nvSpPr>
                <p:spPr>
                  <a:xfrm>
                    <a:off x="9405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  <p:sp>
                <p:nvSpPr>
                  <p:cNvPr id="460" name="Shape 460"/>
                  <p:cNvSpPr/>
                  <p:nvPr/>
                </p:nvSpPr>
                <p:spPr>
                  <a:xfrm>
                    <a:off x="1379425" y="1713850"/>
                    <a:ext cx="438900" cy="313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 sz="1200"/>
                      <a:t>PA</a:t>
                    </a:r>
                  </a:p>
                </p:txBody>
              </p:sp>
            </p:grpSp>
          </p:grpSp>
          <p:cxnSp>
            <p:nvCxnSpPr>
              <p:cNvPr id="461" name="Shape 461"/>
              <p:cNvCxnSpPr>
                <a:stCxn id="448" idx="0"/>
              </p:cNvCxnSpPr>
              <p:nvPr/>
            </p:nvCxnSpPr>
            <p:spPr>
              <a:xfrm>
                <a:off x="5053575" y="3041025"/>
                <a:ext cx="15600" cy="117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462" name="Shape 462"/>
            <p:cNvGrpSpPr/>
            <p:nvPr/>
          </p:nvGrpSpPr>
          <p:grpSpPr>
            <a:xfrm>
              <a:off x="2439525" y="2414050"/>
              <a:ext cx="1955700" cy="1640700"/>
              <a:chOff x="2439525" y="2414050"/>
              <a:chExt cx="1955700" cy="1640700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2439525" y="3005675"/>
                <a:ext cx="15675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lang="en"/>
                  <a:t>select set</a:t>
                </a:r>
              </a:p>
            </p:txBody>
          </p:sp>
          <p:sp>
            <p:nvSpPr>
              <p:cNvPr id="464" name="Shape 464"/>
              <p:cNvSpPr/>
              <p:nvPr/>
            </p:nvSpPr>
            <p:spPr>
              <a:xfrm flipH="1" rot="-5400000">
                <a:off x="3349350" y="3161200"/>
                <a:ext cx="1640700" cy="146400"/>
              </a:xfrm>
              <a:prstGeom prst="trapezoid">
                <a:avLst>
                  <a:gd fmla="val 406864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5" name="Shape 465"/>
              <p:cNvCxnSpPr>
                <a:endCxn id="439" idx="1"/>
              </p:cNvCxnSpPr>
              <p:nvPr/>
            </p:nvCxnSpPr>
            <p:spPr>
              <a:xfrm>
                <a:off x="4242825" y="2884275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  <p:sp>
        <p:nvSpPr>
          <p:cNvPr id="466" name="Shape 466"/>
          <p:cNvSpPr/>
          <p:nvPr/>
        </p:nvSpPr>
        <p:spPr>
          <a:xfrm>
            <a:off x="1881050" y="3803900"/>
            <a:ext cx="3385900" cy="470275"/>
          </a:xfrm>
          <a:custGeom>
            <a:pathLst>
              <a:path extrusionOk="0" h="18811" w="135436">
                <a:moveTo>
                  <a:pt x="135436" y="0"/>
                </a:moveTo>
                <a:cubicBezTo>
                  <a:pt x="131882" y="1323"/>
                  <a:pt x="134180" y="6377"/>
                  <a:pt x="114117" y="7942"/>
                </a:cubicBezTo>
                <a:cubicBezTo>
                  <a:pt x="94053" y="9506"/>
                  <a:pt x="34074" y="7576"/>
                  <a:pt x="15055" y="9388"/>
                </a:cubicBezTo>
                <a:cubicBezTo>
                  <a:pt x="-3964" y="11199"/>
                  <a:pt x="2509" y="17240"/>
                  <a:pt x="0" y="188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7" name="Shape 467"/>
          <p:cNvSpPr/>
          <p:nvPr/>
        </p:nvSpPr>
        <p:spPr>
          <a:xfrm flipH="1">
            <a:off x="2915483" y="1651175"/>
            <a:ext cx="1107866" cy="393620"/>
          </a:xfrm>
          <a:custGeom>
            <a:pathLst>
              <a:path extrusionOk="0" h="18811" w="135436">
                <a:moveTo>
                  <a:pt x="135436" y="0"/>
                </a:moveTo>
                <a:cubicBezTo>
                  <a:pt x="131882" y="1323"/>
                  <a:pt x="133136" y="6270"/>
                  <a:pt x="114117" y="7942"/>
                </a:cubicBezTo>
                <a:cubicBezTo>
                  <a:pt x="95097" y="9614"/>
                  <a:pt x="40338" y="8220"/>
                  <a:pt x="21319" y="10032"/>
                </a:cubicBezTo>
                <a:cubicBezTo>
                  <a:pt x="2299" y="11843"/>
                  <a:pt x="3553" y="17347"/>
                  <a:pt x="0" y="188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468" name="Shape 468"/>
          <p:cNvCxnSpPr/>
          <p:nvPr/>
        </p:nvCxnSpPr>
        <p:spPr>
          <a:xfrm rot="10800000">
            <a:off x="2767250" y="1276325"/>
            <a:ext cx="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9" name="Shape 469"/>
          <p:cNvSpPr/>
          <p:nvPr/>
        </p:nvSpPr>
        <p:spPr>
          <a:xfrm>
            <a:off x="1694900" y="1597225"/>
            <a:ext cx="1072356" cy="1949053"/>
          </a:xfrm>
          <a:custGeom>
            <a:pathLst>
              <a:path extrusionOk="0" h="35531" w="34990">
                <a:moveTo>
                  <a:pt x="296" y="0"/>
                </a:moveTo>
                <a:cubicBezTo>
                  <a:pt x="783" y="905"/>
                  <a:pt x="-1863" y="4389"/>
                  <a:pt x="3222" y="5434"/>
                </a:cubicBezTo>
                <a:cubicBezTo>
                  <a:pt x="8307" y="6479"/>
                  <a:pt x="25515" y="1253"/>
                  <a:pt x="30810" y="6270"/>
                </a:cubicBezTo>
                <a:cubicBezTo>
                  <a:pt x="36104" y="11286"/>
                  <a:pt x="34293" y="30654"/>
                  <a:pt x="34990" y="355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470" name="Shape 470"/>
          <p:cNvCxnSpPr/>
          <p:nvPr/>
        </p:nvCxnSpPr>
        <p:spPr>
          <a:xfrm>
            <a:off x="3381375" y="1600200"/>
            <a:ext cx="0" cy="26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timing: How big is one cache line?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Strategy:</a:t>
            </a:r>
            <a:r>
              <a:rPr lang="en"/>
              <a:t> Build a linked list of items of sizes 16, 32, 64, etc. bytes. Trash the caches. Access the first N=256 linked list items.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item is &gt;= cache line size, each will be a cache miss all the way out to main memory, O(100-200 cycles).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item is  &lt; cache line size, 1/2, 3/4, etc. will be cache hits because some earlier access brought many of them 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Issues: </a:t>
            </a:r>
            <a:br>
              <a:rPr lang="en"/>
            </a:br>
            <a:r>
              <a:rPr lang="en"/>
              <a:t>  How to empty the cache. </a:t>
            </a:r>
            <a:br>
              <a:rPr lang="en"/>
            </a:br>
            <a:r>
              <a:rPr lang="en"/>
              <a:t>  How to make sure misses are worst-case slow.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 timing: How big is one cache line?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Strategy:</a:t>
            </a:r>
            <a:r>
              <a:rPr lang="en"/>
              <a:t> Build a linked list of items of sizes 16, 32, 64, etc. bytes. </a:t>
            </a:r>
            <a:br>
              <a:rPr lang="en"/>
            </a:br>
            <a:r>
              <a:rPr lang="en"/>
              <a:t>		  Access the first N=256</a:t>
            </a:r>
          </a:p>
          <a:p>
            <a:pPr indent="-69850" lvl="0" marL="36576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item is &gt;= cache line size, each will be a cache miss all the way out to main memory, O(100-200 cycles). </a:t>
            </a:r>
          </a:p>
          <a:p>
            <a:pPr indent="-69850" lvl="0" marL="36576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item is  &lt; cache line size, 1/2, 3/4, etc. will be cache hits because some earlier access brought many of them 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485" name="Shape 485"/>
          <p:cNvCxnSpPr/>
          <p:nvPr/>
        </p:nvCxnSpPr>
        <p:spPr>
          <a:xfrm>
            <a:off x="1727150" y="21087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6" name="Shape 486"/>
          <p:cNvCxnSpPr/>
          <p:nvPr/>
        </p:nvCxnSpPr>
        <p:spPr>
          <a:xfrm>
            <a:off x="2193525" y="21087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7" name="Shape 487"/>
          <p:cNvCxnSpPr/>
          <p:nvPr/>
        </p:nvCxnSpPr>
        <p:spPr>
          <a:xfrm>
            <a:off x="1220425" y="21087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488" name="Shape 488"/>
          <p:cNvGrpSpPr/>
          <p:nvPr/>
        </p:nvGrpSpPr>
        <p:grpSpPr>
          <a:xfrm>
            <a:off x="511650" y="1911975"/>
            <a:ext cx="2778300" cy="393600"/>
            <a:chOff x="511650" y="1790800"/>
            <a:chExt cx="2778300" cy="393600"/>
          </a:xfrm>
        </p:grpSpPr>
        <p:sp>
          <p:nvSpPr>
            <p:cNvPr id="489" name="Shape 489"/>
            <p:cNvSpPr/>
            <p:nvPr/>
          </p:nvSpPr>
          <p:spPr>
            <a:xfrm>
              <a:off x="991475" y="179080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51125" y="179080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71300" y="179080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Shape 492"/>
            <p:cNvGrpSpPr/>
            <p:nvPr/>
          </p:nvGrpSpPr>
          <p:grpSpPr>
            <a:xfrm>
              <a:off x="511650" y="1790800"/>
              <a:ext cx="479700" cy="393600"/>
              <a:chOff x="511650" y="1790800"/>
              <a:chExt cx="479700" cy="393600"/>
            </a:xfrm>
          </p:grpSpPr>
          <p:sp>
            <p:nvSpPr>
              <p:cNvPr id="493" name="Shape 493"/>
              <p:cNvSpPr/>
              <p:nvPr/>
            </p:nvSpPr>
            <p:spPr>
              <a:xfrm>
                <a:off x="511650" y="1790800"/>
                <a:ext cx="242400" cy="39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16</a:t>
                </a:r>
              </a:p>
            </p:txBody>
          </p:sp>
          <p:cxnSp>
            <p:nvCxnSpPr>
              <p:cNvPr id="494" name="Shape 494"/>
              <p:cNvCxnSpPr>
                <a:stCxn id="493" idx="3"/>
                <a:endCxn id="489" idx="1"/>
              </p:cNvCxnSpPr>
              <p:nvPr/>
            </p:nvCxnSpPr>
            <p:spPr>
              <a:xfrm>
                <a:off x="754050" y="1987600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495" name="Shape 495"/>
            <p:cNvGrpSpPr/>
            <p:nvPr/>
          </p:nvGrpSpPr>
          <p:grpSpPr>
            <a:xfrm>
              <a:off x="2784575" y="1790800"/>
              <a:ext cx="505375" cy="393600"/>
              <a:chOff x="4453350" y="1790800"/>
              <a:chExt cx="505375" cy="393600"/>
            </a:xfrm>
          </p:grpSpPr>
          <p:sp>
            <p:nvSpPr>
              <p:cNvPr id="496" name="Shape 496"/>
              <p:cNvSpPr/>
              <p:nvPr/>
            </p:nvSpPr>
            <p:spPr>
              <a:xfrm>
                <a:off x="4716325" y="1790800"/>
                <a:ext cx="242400" cy="39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7" name="Shape 497"/>
              <p:cNvCxnSpPr/>
              <p:nvPr/>
            </p:nvCxnSpPr>
            <p:spPr>
              <a:xfrm>
                <a:off x="4453350" y="1987600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  <p:grpSp>
        <p:nvGrpSpPr>
          <p:cNvPr id="498" name="Shape 498"/>
          <p:cNvGrpSpPr/>
          <p:nvPr/>
        </p:nvGrpSpPr>
        <p:grpSpPr>
          <a:xfrm>
            <a:off x="511650" y="2467075"/>
            <a:ext cx="2778300" cy="815375"/>
            <a:chOff x="511650" y="2467075"/>
            <a:chExt cx="2778300" cy="815375"/>
          </a:xfrm>
        </p:grpSpPr>
        <p:grpSp>
          <p:nvGrpSpPr>
            <p:cNvPr id="499" name="Shape 499"/>
            <p:cNvGrpSpPr/>
            <p:nvPr/>
          </p:nvGrpSpPr>
          <p:grpSpPr>
            <a:xfrm>
              <a:off x="511650" y="2495250"/>
              <a:ext cx="479700" cy="787200"/>
              <a:chOff x="511650" y="1790800"/>
              <a:chExt cx="479700" cy="787200"/>
            </a:xfrm>
          </p:grpSpPr>
          <p:sp>
            <p:nvSpPr>
              <p:cNvPr id="500" name="Shape 500"/>
              <p:cNvSpPr/>
              <p:nvPr/>
            </p:nvSpPr>
            <p:spPr>
              <a:xfrm>
                <a:off x="511650" y="1790800"/>
                <a:ext cx="242400" cy="78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32</a:t>
                </a:r>
              </a:p>
            </p:txBody>
          </p:sp>
          <p:cxnSp>
            <p:nvCxnSpPr>
              <p:cNvPr id="501" name="Shape 501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502" name="Shape 502"/>
            <p:cNvGrpSpPr/>
            <p:nvPr/>
          </p:nvGrpSpPr>
          <p:grpSpPr>
            <a:xfrm>
              <a:off x="991475" y="2495250"/>
              <a:ext cx="479700" cy="787200"/>
              <a:chOff x="511650" y="1790800"/>
              <a:chExt cx="479700" cy="787200"/>
            </a:xfrm>
          </p:grpSpPr>
          <p:sp>
            <p:nvSpPr>
              <p:cNvPr id="503" name="Shape 503"/>
              <p:cNvSpPr/>
              <p:nvPr/>
            </p:nvSpPr>
            <p:spPr>
              <a:xfrm>
                <a:off x="511650" y="1790800"/>
                <a:ext cx="242400" cy="78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4" name="Shape 504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505" name="Shape 505"/>
            <p:cNvGrpSpPr/>
            <p:nvPr/>
          </p:nvGrpSpPr>
          <p:grpSpPr>
            <a:xfrm>
              <a:off x="1471300" y="2495250"/>
              <a:ext cx="479700" cy="787200"/>
              <a:chOff x="511650" y="1790800"/>
              <a:chExt cx="479700" cy="787200"/>
            </a:xfrm>
          </p:grpSpPr>
          <p:sp>
            <p:nvSpPr>
              <p:cNvPr id="506" name="Shape 506"/>
              <p:cNvSpPr/>
              <p:nvPr/>
            </p:nvSpPr>
            <p:spPr>
              <a:xfrm>
                <a:off x="511650" y="1790800"/>
                <a:ext cx="242400" cy="78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7" name="Shape 507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508" name="Shape 508"/>
            <p:cNvGrpSpPr/>
            <p:nvPr/>
          </p:nvGrpSpPr>
          <p:grpSpPr>
            <a:xfrm>
              <a:off x="1951125" y="2495250"/>
              <a:ext cx="479700" cy="787200"/>
              <a:chOff x="511650" y="1790800"/>
              <a:chExt cx="479700" cy="787200"/>
            </a:xfrm>
          </p:grpSpPr>
          <p:sp>
            <p:nvSpPr>
              <p:cNvPr id="509" name="Shape 509"/>
              <p:cNvSpPr/>
              <p:nvPr/>
            </p:nvSpPr>
            <p:spPr>
              <a:xfrm>
                <a:off x="511650" y="1790800"/>
                <a:ext cx="242400" cy="78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0" name="Shape 510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511" name="Shape 511"/>
            <p:cNvSpPr/>
            <p:nvPr/>
          </p:nvSpPr>
          <p:spPr>
            <a:xfrm>
              <a:off x="3047550" y="2467075"/>
              <a:ext cx="242400" cy="78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11650" y="3443950"/>
            <a:ext cx="1919175" cy="1547400"/>
            <a:chOff x="511650" y="3509400"/>
            <a:chExt cx="1919175" cy="1547400"/>
          </a:xfrm>
        </p:grpSpPr>
        <p:grpSp>
          <p:nvGrpSpPr>
            <p:cNvPr id="513" name="Shape 513"/>
            <p:cNvGrpSpPr/>
            <p:nvPr/>
          </p:nvGrpSpPr>
          <p:grpSpPr>
            <a:xfrm>
              <a:off x="511650" y="3509400"/>
              <a:ext cx="479700" cy="1547400"/>
              <a:chOff x="511650" y="1790800"/>
              <a:chExt cx="479700" cy="1547400"/>
            </a:xfrm>
          </p:grpSpPr>
          <p:sp>
            <p:nvSpPr>
              <p:cNvPr id="514" name="Shape 514"/>
              <p:cNvSpPr/>
              <p:nvPr/>
            </p:nvSpPr>
            <p:spPr>
              <a:xfrm>
                <a:off x="511650" y="1790800"/>
                <a:ext cx="242400" cy="1547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64</a:t>
                </a:r>
              </a:p>
            </p:txBody>
          </p:sp>
          <p:cxnSp>
            <p:nvCxnSpPr>
              <p:cNvPr id="515" name="Shape 515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516" name="Shape 516"/>
            <p:cNvGrpSpPr/>
            <p:nvPr/>
          </p:nvGrpSpPr>
          <p:grpSpPr>
            <a:xfrm>
              <a:off x="991475" y="3509400"/>
              <a:ext cx="479700" cy="1547400"/>
              <a:chOff x="511650" y="1790800"/>
              <a:chExt cx="479700" cy="1547400"/>
            </a:xfrm>
          </p:grpSpPr>
          <p:sp>
            <p:nvSpPr>
              <p:cNvPr id="517" name="Shape 517"/>
              <p:cNvSpPr/>
              <p:nvPr/>
            </p:nvSpPr>
            <p:spPr>
              <a:xfrm>
                <a:off x="511650" y="1790800"/>
                <a:ext cx="242400" cy="1547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8" name="Shape 518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519" name="Shape 519"/>
            <p:cNvGrpSpPr/>
            <p:nvPr/>
          </p:nvGrpSpPr>
          <p:grpSpPr>
            <a:xfrm>
              <a:off x="1471300" y="3509400"/>
              <a:ext cx="479700" cy="1547400"/>
              <a:chOff x="511650" y="1790800"/>
              <a:chExt cx="479700" cy="1547400"/>
            </a:xfrm>
          </p:grpSpPr>
          <p:sp>
            <p:nvSpPr>
              <p:cNvPr id="520" name="Shape 520"/>
              <p:cNvSpPr/>
              <p:nvPr/>
            </p:nvSpPr>
            <p:spPr>
              <a:xfrm>
                <a:off x="511650" y="1790800"/>
                <a:ext cx="242400" cy="1547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1" name="Shape 521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522" name="Shape 522"/>
            <p:cNvGrpSpPr/>
            <p:nvPr/>
          </p:nvGrpSpPr>
          <p:grpSpPr>
            <a:xfrm>
              <a:off x="1951125" y="3509400"/>
              <a:ext cx="479700" cy="1547400"/>
              <a:chOff x="511650" y="1790800"/>
              <a:chExt cx="479700" cy="1547400"/>
            </a:xfrm>
          </p:grpSpPr>
          <p:sp>
            <p:nvSpPr>
              <p:cNvPr id="523" name="Shape 523"/>
              <p:cNvSpPr/>
              <p:nvPr/>
            </p:nvSpPr>
            <p:spPr>
              <a:xfrm>
                <a:off x="511650" y="1790800"/>
                <a:ext cx="242400" cy="1547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4" name="Shape 524"/>
              <p:cNvCxnSpPr/>
              <p:nvPr/>
            </p:nvCxnSpPr>
            <p:spPr>
              <a:xfrm>
                <a:off x="754050" y="1982425"/>
                <a:ext cx="23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  <p:sp>
        <p:nvSpPr>
          <p:cNvPr id="525" name="Shape 525"/>
          <p:cNvSpPr/>
          <p:nvPr/>
        </p:nvSpPr>
        <p:spPr>
          <a:xfrm>
            <a:off x="3047550" y="3443950"/>
            <a:ext cx="242400" cy="15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 timing: How big is one cache line?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Strategy:</a:t>
            </a:r>
            <a:r>
              <a:rPr lang="en"/>
              <a:t> Linked list with irregular access pattern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33" name="Shape 533"/>
          <p:cNvGrpSpPr/>
          <p:nvPr/>
        </p:nvGrpSpPr>
        <p:grpSpPr>
          <a:xfrm>
            <a:off x="525100" y="2022226"/>
            <a:ext cx="2778300" cy="746323"/>
            <a:chOff x="525100" y="2022226"/>
            <a:chExt cx="2778300" cy="746323"/>
          </a:xfrm>
        </p:grpSpPr>
        <p:sp>
          <p:nvSpPr>
            <p:cNvPr id="534" name="Shape 534"/>
            <p:cNvSpPr/>
            <p:nvPr/>
          </p:nvSpPr>
          <p:spPr>
            <a:xfrm>
              <a:off x="1004925" y="237495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964575" y="237495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484750" y="237495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25100" y="237495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16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3061000" y="2374950"/>
              <a:ext cx="2424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67475" y="2022226"/>
              <a:ext cx="2289000" cy="347550"/>
            </a:xfrm>
            <a:custGeom>
              <a:pathLst>
                <a:path extrusionOk="0" h="13902" w="91560">
                  <a:moveTo>
                    <a:pt x="0" y="13902"/>
                  </a:moveTo>
                  <a:cubicBezTo>
                    <a:pt x="1885" y="11837"/>
                    <a:pt x="-2064" y="3579"/>
                    <a:pt x="11311" y="1515"/>
                  </a:cubicBezTo>
                  <a:cubicBezTo>
                    <a:pt x="24686" y="-549"/>
                    <a:pt x="66875" y="-459"/>
                    <a:pt x="80250" y="1515"/>
                  </a:cubicBezTo>
                  <a:cubicBezTo>
                    <a:pt x="93624" y="3489"/>
                    <a:pt x="89675" y="11389"/>
                    <a:pt x="91560" y="1336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sp>
        <p:sp>
          <p:nvSpPr>
            <p:cNvPr id="540" name="Shape 540"/>
            <p:cNvSpPr/>
            <p:nvPr/>
          </p:nvSpPr>
          <p:spPr>
            <a:xfrm>
              <a:off x="1171425" y="2113307"/>
              <a:ext cx="1818975" cy="413175"/>
            </a:xfrm>
            <a:custGeom>
              <a:pathLst>
                <a:path extrusionOk="0" h="16527" w="72759">
                  <a:moveTo>
                    <a:pt x="72759" y="16527"/>
                  </a:moveTo>
                  <a:cubicBezTo>
                    <a:pt x="70701" y="13956"/>
                    <a:pt x="70834" y="3494"/>
                    <a:pt x="60413" y="1103"/>
                  </a:cubicBezTo>
                  <a:cubicBezTo>
                    <a:pt x="49992" y="-1288"/>
                    <a:pt x="20301" y="743"/>
                    <a:pt x="10233" y="2180"/>
                  </a:cubicBezTo>
                  <a:cubicBezTo>
                    <a:pt x="164" y="3616"/>
                    <a:pt x="1705" y="8464"/>
                    <a:pt x="0" y="972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sp>
        <p:sp>
          <p:nvSpPr>
            <p:cNvPr id="541" name="Shape 541"/>
            <p:cNvSpPr/>
            <p:nvPr/>
          </p:nvSpPr>
          <p:spPr>
            <a:xfrm>
              <a:off x="1282525" y="2249942"/>
              <a:ext cx="682125" cy="210900"/>
            </a:xfrm>
            <a:custGeom>
              <a:pathLst>
                <a:path extrusionOk="0" h="8436" w="27285">
                  <a:moveTo>
                    <a:pt x="0" y="8436"/>
                  </a:moveTo>
                  <a:cubicBezTo>
                    <a:pt x="695" y="7290"/>
                    <a:pt x="425" y="2887"/>
                    <a:pt x="4173" y="1562"/>
                  </a:cubicBezTo>
                  <a:cubicBezTo>
                    <a:pt x="7920" y="236"/>
                    <a:pt x="18633" y="-571"/>
                    <a:pt x="22485" y="485"/>
                  </a:cubicBezTo>
                  <a:cubicBezTo>
                    <a:pt x="26337" y="1541"/>
                    <a:pt x="26485" y="6662"/>
                    <a:pt x="27285" y="789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empty the cache?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Assume 64B block, four sets, two-way associative, </a:t>
            </a:r>
            <a:r>
              <a:rPr b="1" lang="en"/>
              <a:t>LRU</a:t>
            </a:r>
            <a:r>
              <a:rPr lang="en"/>
              <a:t> replacement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Loading from 0, 64, 128, 192 will fill one entry in each set.</a:t>
            </a:r>
            <a:br>
              <a:rPr lang="en"/>
            </a:br>
            <a:r>
              <a:rPr lang="en"/>
              <a:t>Loading from 256, 320, 384, 448 will fill the second entry in each set.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eight blocks overwritten.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49" name="Shape 549"/>
          <p:cNvGrpSpPr/>
          <p:nvPr/>
        </p:nvGrpSpPr>
        <p:grpSpPr>
          <a:xfrm>
            <a:off x="1060650" y="1631125"/>
            <a:ext cx="996600" cy="329400"/>
            <a:chOff x="1060650" y="1631125"/>
            <a:chExt cx="996600" cy="329400"/>
          </a:xfrm>
        </p:grpSpPr>
        <p:sp>
          <p:nvSpPr>
            <p:cNvPr id="550" name="Shape 550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0</a:t>
              </a:r>
            </a:p>
          </p:txBody>
        </p:sp>
        <p:sp>
          <p:nvSpPr>
            <p:cNvPr id="551" name="Shape 551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256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1060650" y="1960525"/>
            <a:ext cx="996600" cy="329400"/>
            <a:chOff x="1060650" y="1631125"/>
            <a:chExt cx="996600" cy="329400"/>
          </a:xfrm>
        </p:grpSpPr>
        <p:sp>
          <p:nvSpPr>
            <p:cNvPr id="553" name="Shape 553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64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320</a:t>
              </a: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1060650" y="2289925"/>
            <a:ext cx="996600" cy="329400"/>
            <a:chOff x="1060650" y="1631125"/>
            <a:chExt cx="996600" cy="329400"/>
          </a:xfrm>
        </p:grpSpPr>
        <p:sp>
          <p:nvSpPr>
            <p:cNvPr id="556" name="Shape 556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128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384</a:t>
              </a:r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1060650" y="2619325"/>
            <a:ext cx="996600" cy="329400"/>
            <a:chOff x="1060650" y="1631125"/>
            <a:chExt cx="996600" cy="329400"/>
          </a:xfrm>
        </p:grpSpPr>
        <p:sp>
          <p:nvSpPr>
            <p:cNvPr id="559" name="Shape 559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192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448</a:t>
              </a:r>
            </a:p>
          </p:txBody>
        </p:sp>
      </p:grpSp>
      <p:sp>
        <p:nvSpPr>
          <p:cNvPr id="561" name="Shape 561"/>
          <p:cNvSpPr/>
          <p:nvPr/>
        </p:nvSpPr>
        <p:spPr>
          <a:xfrm>
            <a:off x="2057250" y="1631125"/>
            <a:ext cx="83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set 0</a:t>
            </a:r>
          </a:p>
        </p:txBody>
      </p:sp>
      <p:sp>
        <p:nvSpPr>
          <p:cNvPr id="562" name="Shape 562"/>
          <p:cNvSpPr/>
          <p:nvPr/>
        </p:nvSpPr>
        <p:spPr>
          <a:xfrm>
            <a:off x="2057250" y="1960525"/>
            <a:ext cx="83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set 1</a:t>
            </a:r>
          </a:p>
        </p:txBody>
      </p:sp>
      <p:sp>
        <p:nvSpPr>
          <p:cNvPr id="563" name="Shape 563"/>
          <p:cNvSpPr/>
          <p:nvPr/>
        </p:nvSpPr>
        <p:spPr>
          <a:xfrm>
            <a:off x="2057250" y="2289925"/>
            <a:ext cx="83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set 2</a:t>
            </a:r>
          </a:p>
        </p:txBody>
      </p:sp>
      <p:sp>
        <p:nvSpPr>
          <p:cNvPr id="564" name="Shape 564"/>
          <p:cNvSpPr/>
          <p:nvPr/>
        </p:nvSpPr>
        <p:spPr>
          <a:xfrm>
            <a:off x="2057250" y="2619325"/>
            <a:ext cx="83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set 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empty the cache?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Assume 64B block, four sets, two-way associative, </a:t>
            </a:r>
            <a:r>
              <a:rPr b="1" lang="en"/>
              <a:t>random</a:t>
            </a:r>
            <a:r>
              <a:rPr lang="en"/>
              <a:t> replacement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Loading from 0, 64, 128, 192 will fill one entry in each set.</a:t>
            </a:r>
            <a:br>
              <a:rPr lang="en"/>
            </a:br>
            <a:r>
              <a:rPr lang="en"/>
              <a:t>Loading from 256, 320, 384, 448 will fill the second entry in each set half the time and </a:t>
            </a:r>
            <a:r>
              <a:rPr b="1" lang="en"/>
              <a:t>overwrite the first entry</a:t>
            </a:r>
            <a:r>
              <a:rPr lang="en"/>
              <a:t> half the time.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On average, only 6 blocks overwritten, 2 left untouched.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72" name="Shape 572"/>
          <p:cNvGrpSpPr/>
          <p:nvPr/>
        </p:nvGrpSpPr>
        <p:grpSpPr>
          <a:xfrm>
            <a:off x="1060650" y="1631125"/>
            <a:ext cx="996600" cy="329400"/>
            <a:chOff x="1060650" y="1631125"/>
            <a:chExt cx="996600" cy="329400"/>
          </a:xfrm>
        </p:grpSpPr>
        <p:sp>
          <p:nvSpPr>
            <p:cNvPr id="573" name="Shape 573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0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256</a:t>
              </a:r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1060650" y="1960525"/>
            <a:ext cx="996600" cy="329400"/>
            <a:chOff x="1060650" y="1631125"/>
            <a:chExt cx="996600" cy="329400"/>
          </a:xfrm>
        </p:grpSpPr>
        <p:sp>
          <p:nvSpPr>
            <p:cNvPr id="576" name="Shape 576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320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?</a:t>
              </a:r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1060650" y="2289925"/>
            <a:ext cx="996600" cy="329400"/>
            <a:chOff x="1060650" y="1631125"/>
            <a:chExt cx="996600" cy="329400"/>
          </a:xfrm>
        </p:grpSpPr>
        <p:sp>
          <p:nvSpPr>
            <p:cNvPr id="579" name="Shape 579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384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?</a:t>
              </a:r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1060650" y="2619325"/>
            <a:ext cx="996600" cy="329400"/>
            <a:chOff x="1060650" y="1631125"/>
            <a:chExt cx="996600" cy="329400"/>
          </a:xfrm>
        </p:grpSpPr>
        <p:sp>
          <p:nvSpPr>
            <p:cNvPr id="582" name="Shape 582"/>
            <p:cNvSpPr/>
            <p:nvPr/>
          </p:nvSpPr>
          <p:spPr>
            <a:xfrm>
              <a:off x="10606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192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1558950" y="1631125"/>
              <a:ext cx="498300" cy="3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448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empty the cache?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Need to load substantially more than the original stuff you want to evict.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May need to overwrite several times to increase odds of eviction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one builds a true 8-way associative LRU cache:  40,320 combinations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is it going?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very impressed with this class. Your insights and understanding on the first assignment exceeded my vague expectations.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much time did you spend on the assignment?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Too hard, too easy, great/poor effort-to-learning ratio?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How should I post grades?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Any problems officially enrolling?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many expect to continue?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make sure misses are worst-case slow?</a:t>
            </a: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BUT, if next data y is in the open row, </a:t>
            </a:r>
            <a:r>
              <a:rPr lang="en">
                <a:solidFill>
                  <a:srgbClr val="980000"/>
                </a:solidFill>
              </a:rPr>
              <a:t>just CAS:</a:t>
            </a:r>
            <a:r>
              <a:rPr b="1" lang="en">
                <a:solidFill>
                  <a:srgbClr val="980000"/>
                </a:solidFill>
              </a:rPr>
              <a:t> 15ns</a:t>
            </a: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98" name="Shape 598"/>
          <p:cNvGrpSpPr/>
          <p:nvPr/>
        </p:nvGrpSpPr>
        <p:grpSpPr>
          <a:xfrm>
            <a:off x="1087575" y="1561850"/>
            <a:ext cx="1422900" cy="2412425"/>
            <a:chOff x="1087575" y="1561850"/>
            <a:chExt cx="1422900" cy="2412425"/>
          </a:xfrm>
        </p:grpSpPr>
        <p:sp>
          <p:nvSpPr>
            <p:cNvPr id="599" name="Shape 599"/>
            <p:cNvSpPr/>
            <p:nvPr/>
          </p:nvSpPr>
          <p:spPr>
            <a:xfrm>
              <a:off x="1087575" y="1561850"/>
              <a:ext cx="801300" cy="24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Load x</a:t>
              </a: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95675" y="1970725"/>
              <a:ext cx="7851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L1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1095675" y="2379600"/>
              <a:ext cx="8832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L2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1095675" y="2788475"/>
              <a:ext cx="1030500" cy="24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L3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1087575" y="3442675"/>
              <a:ext cx="1422900" cy="53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DRAM     x</a:t>
              </a:r>
            </a:p>
          </p:txBody>
        </p:sp>
        <p:cxnSp>
          <p:nvCxnSpPr>
            <p:cNvPr id="604" name="Shape 604"/>
            <p:cNvCxnSpPr>
              <a:stCxn id="599" idx="2"/>
              <a:endCxn id="600" idx="0"/>
            </p:cNvCxnSpPr>
            <p:nvPr/>
          </p:nvCxnSpPr>
          <p:spPr>
            <a:xfrm>
              <a:off x="1488225" y="1807250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05" name="Shape 605"/>
            <p:cNvCxnSpPr/>
            <p:nvPr/>
          </p:nvCxnSpPr>
          <p:spPr>
            <a:xfrm>
              <a:off x="1488225" y="2216112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06" name="Shape 606"/>
            <p:cNvCxnSpPr/>
            <p:nvPr/>
          </p:nvCxnSpPr>
          <p:spPr>
            <a:xfrm>
              <a:off x="1488225" y="2624975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07" name="Shape 607"/>
            <p:cNvCxnSpPr/>
            <p:nvPr/>
          </p:nvCxnSpPr>
          <p:spPr>
            <a:xfrm>
              <a:off x="1488225" y="3033825"/>
              <a:ext cx="0" cy="4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608" name="Shape 608"/>
          <p:cNvGrpSpPr/>
          <p:nvPr/>
        </p:nvGrpSpPr>
        <p:grpSpPr>
          <a:xfrm>
            <a:off x="3524400" y="1227537"/>
            <a:ext cx="4129500" cy="1970837"/>
            <a:chOff x="3524400" y="1227537"/>
            <a:chExt cx="4129500" cy="1970837"/>
          </a:xfrm>
        </p:grpSpPr>
        <p:sp>
          <p:nvSpPr>
            <p:cNvPr id="609" name="Shape 609"/>
            <p:cNvSpPr/>
            <p:nvPr/>
          </p:nvSpPr>
          <p:spPr>
            <a:xfrm>
              <a:off x="3524400" y="2612825"/>
              <a:ext cx="1512900" cy="163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sense amps</a:t>
              </a:r>
            </a:p>
          </p:txBody>
        </p:sp>
        <p:grpSp>
          <p:nvGrpSpPr>
            <p:cNvPr id="610" name="Shape 610"/>
            <p:cNvGrpSpPr/>
            <p:nvPr/>
          </p:nvGrpSpPr>
          <p:grpSpPr>
            <a:xfrm>
              <a:off x="3524400" y="1570025"/>
              <a:ext cx="3219000" cy="817500"/>
              <a:chOff x="3524400" y="1570025"/>
              <a:chExt cx="3219000" cy="817500"/>
            </a:xfrm>
          </p:grpSpPr>
          <p:sp>
            <p:nvSpPr>
              <p:cNvPr id="611" name="Shape 611"/>
              <p:cNvSpPr/>
              <p:nvPr/>
            </p:nvSpPr>
            <p:spPr>
              <a:xfrm>
                <a:off x="3524400" y="15700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3524400" y="17335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3524400" y="18970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Shape 614"/>
              <p:cNvSpPr/>
              <p:nvPr/>
            </p:nvSpPr>
            <p:spPr>
              <a:xfrm>
                <a:off x="3524400" y="20605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Shape 615"/>
              <p:cNvSpPr/>
              <p:nvPr/>
            </p:nvSpPr>
            <p:spPr>
              <a:xfrm>
                <a:off x="3524400" y="22240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5230500" y="1570025"/>
                <a:ext cx="151290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row 0</a:t>
                </a: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5230500" y="1733525"/>
                <a:ext cx="151290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row 1</a:t>
                </a:r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5230500" y="1897025"/>
                <a:ext cx="151290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  ...</a:t>
                </a:r>
              </a:p>
            </p:txBody>
          </p:sp>
        </p:grpSp>
        <p:cxnSp>
          <p:nvCxnSpPr>
            <p:cNvPr id="619" name="Shape 619"/>
            <p:cNvCxnSpPr/>
            <p:nvPr/>
          </p:nvCxnSpPr>
          <p:spPr>
            <a:xfrm>
              <a:off x="4280850" y="2418412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20" name="Shape 620"/>
            <p:cNvCxnSpPr/>
            <p:nvPr/>
          </p:nvCxnSpPr>
          <p:spPr>
            <a:xfrm>
              <a:off x="4678575" y="2829412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621" name="Shape 621"/>
            <p:cNvSpPr/>
            <p:nvPr/>
          </p:nvSpPr>
          <p:spPr>
            <a:xfrm>
              <a:off x="5230500" y="2829425"/>
              <a:ext cx="24234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Column select CAS 15ns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5230500" y="2449325"/>
              <a:ext cx="20637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Row select RAS 15ns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3922125" y="3001625"/>
              <a:ext cx="15129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data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5230500" y="1406525"/>
              <a:ext cx="15129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Precharge 15ns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5230500" y="3034875"/>
              <a:ext cx="24234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Total access time:    45ns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3524400" y="1227537"/>
              <a:ext cx="15129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DRAM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How to make sure misses are worst-case slow?</a:t>
            </a: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		Row = 1KB, typical</a:t>
            </a:r>
            <a:br>
              <a:rPr lang="en"/>
            </a:br>
            <a:r>
              <a:rPr lang="en"/>
              <a:t>						Eight DRAM chips together for 64-bit bus = 8KB row</a:t>
            </a:r>
            <a:br>
              <a:rPr lang="en"/>
            </a:br>
            <a:r>
              <a:rPr lang="en"/>
              <a:t>						Make y at least 8KB away to force different row</a:t>
            </a: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sp>
        <p:nvSpPr>
          <p:cNvPr id="634" name="Shape 634"/>
          <p:cNvSpPr/>
          <p:nvPr/>
        </p:nvSpPr>
        <p:spPr>
          <a:xfrm>
            <a:off x="1087575" y="1561850"/>
            <a:ext cx="801300" cy="2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x</a:t>
            </a:r>
          </a:p>
        </p:txBody>
      </p:sp>
      <p:sp>
        <p:nvSpPr>
          <p:cNvPr id="635" name="Shape 635"/>
          <p:cNvSpPr/>
          <p:nvPr/>
        </p:nvSpPr>
        <p:spPr>
          <a:xfrm>
            <a:off x="1095675" y="1970725"/>
            <a:ext cx="785100" cy="24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L1</a:t>
            </a:r>
          </a:p>
        </p:txBody>
      </p:sp>
      <p:sp>
        <p:nvSpPr>
          <p:cNvPr id="636" name="Shape 636"/>
          <p:cNvSpPr/>
          <p:nvPr/>
        </p:nvSpPr>
        <p:spPr>
          <a:xfrm>
            <a:off x="1095675" y="2379600"/>
            <a:ext cx="883200" cy="24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L2</a:t>
            </a:r>
          </a:p>
        </p:txBody>
      </p:sp>
      <p:sp>
        <p:nvSpPr>
          <p:cNvPr id="637" name="Shape 637"/>
          <p:cNvSpPr/>
          <p:nvPr/>
        </p:nvSpPr>
        <p:spPr>
          <a:xfrm>
            <a:off x="1095675" y="2788475"/>
            <a:ext cx="1030500" cy="24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L3</a:t>
            </a:r>
          </a:p>
        </p:txBody>
      </p:sp>
      <p:sp>
        <p:nvSpPr>
          <p:cNvPr id="638" name="Shape 638"/>
          <p:cNvSpPr/>
          <p:nvPr/>
        </p:nvSpPr>
        <p:spPr>
          <a:xfrm>
            <a:off x="1087575" y="3442675"/>
            <a:ext cx="1422900" cy="53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DRAM     x</a:t>
            </a:r>
          </a:p>
        </p:txBody>
      </p:sp>
      <p:cxnSp>
        <p:nvCxnSpPr>
          <p:cNvPr id="639" name="Shape 639"/>
          <p:cNvCxnSpPr>
            <a:stCxn id="634" idx="2"/>
            <a:endCxn id="635" idx="0"/>
          </p:cNvCxnSpPr>
          <p:nvPr/>
        </p:nvCxnSpPr>
        <p:spPr>
          <a:xfrm>
            <a:off x="1488225" y="1807250"/>
            <a:ext cx="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0" name="Shape 640"/>
          <p:cNvCxnSpPr/>
          <p:nvPr/>
        </p:nvCxnSpPr>
        <p:spPr>
          <a:xfrm>
            <a:off x="1488225" y="2216112"/>
            <a:ext cx="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1" name="Shape 641"/>
          <p:cNvCxnSpPr/>
          <p:nvPr/>
        </p:nvCxnSpPr>
        <p:spPr>
          <a:xfrm>
            <a:off x="1488225" y="2624975"/>
            <a:ext cx="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2" name="Shape 642"/>
          <p:cNvCxnSpPr/>
          <p:nvPr/>
        </p:nvCxnSpPr>
        <p:spPr>
          <a:xfrm>
            <a:off x="1488225" y="3033825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643" name="Shape 643"/>
          <p:cNvGrpSpPr/>
          <p:nvPr/>
        </p:nvGrpSpPr>
        <p:grpSpPr>
          <a:xfrm>
            <a:off x="3524400" y="1227537"/>
            <a:ext cx="4129500" cy="1970837"/>
            <a:chOff x="3524400" y="1227537"/>
            <a:chExt cx="4129500" cy="1970837"/>
          </a:xfrm>
        </p:grpSpPr>
        <p:sp>
          <p:nvSpPr>
            <p:cNvPr id="644" name="Shape 644"/>
            <p:cNvSpPr/>
            <p:nvPr/>
          </p:nvSpPr>
          <p:spPr>
            <a:xfrm>
              <a:off x="3524400" y="2612825"/>
              <a:ext cx="1512900" cy="163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sense amps</a:t>
              </a:r>
            </a:p>
          </p:txBody>
        </p:sp>
        <p:grpSp>
          <p:nvGrpSpPr>
            <p:cNvPr id="645" name="Shape 645"/>
            <p:cNvGrpSpPr/>
            <p:nvPr/>
          </p:nvGrpSpPr>
          <p:grpSpPr>
            <a:xfrm>
              <a:off x="3524400" y="1570025"/>
              <a:ext cx="3219000" cy="817500"/>
              <a:chOff x="3524400" y="1570025"/>
              <a:chExt cx="3219000" cy="817500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3524400" y="15700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3524400" y="17335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3524400" y="18970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3524400" y="20605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3524400" y="2224025"/>
                <a:ext cx="1512900" cy="163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5230500" y="1570025"/>
                <a:ext cx="151290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row 0</a:t>
                </a: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5230500" y="1733525"/>
                <a:ext cx="151290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row 1</a:t>
                </a: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5230500" y="1897025"/>
                <a:ext cx="151290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  ...</a:t>
                </a:r>
              </a:p>
            </p:txBody>
          </p:sp>
        </p:grpSp>
        <p:cxnSp>
          <p:nvCxnSpPr>
            <p:cNvPr id="654" name="Shape 654"/>
            <p:cNvCxnSpPr/>
            <p:nvPr/>
          </p:nvCxnSpPr>
          <p:spPr>
            <a:xfrm>
              <a:off x="4280850" y="2418412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55" name="Shape 655"/>
            <p:cNvCxnSpPr/>
            <p:nvPr/>
          </p:nvCxnSpPr>
          <p:spPr>
            <a:xfrm>
              <a:off x="4678575" y="2829412"/>
              <a:ext cx="0" cy="1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656" name="Shape 656"/>
            <p:cNvSpPr/>
            <p:nvPr/>
          </p:nvSpPr>
          <p:spPr>
            <a:xfrm>
              <a:off x="5230500" y="2829425"/>
              <a:ext cx="24234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Column select CAS 15ns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5230500" y="2449325"/>
              <a:ext cx="20637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Row select RAS 15ns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922125" y="3001625"/>
              <a:ext cx="15129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data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5230500" y="1406525"/>
              <a:ext cx="15129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Precharge 15ns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5230500" y="3034875"/>
              <a:ext cx="24234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Total access time:    45ns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3524400" y="1227537"/>
              <a:ext cx="15129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DRAM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 timing: How big is each cache level?</a:t>
            </a:r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Strategy:</a:t>
            </a:r>
            <a:r>
              <a:rPr lang="en"/>
              <a:t> Build a linked list of items that are linesize bytes. Trash the caches. Access the first N=16, 32, ..., 512K linked list items. Then access again, 3 times. </a:t>
            </a:r>
            <a:br>
              <a:rPr lang="en"/>
            </a:br>
            <a:r>
              <a:rPr lang="en"/>
              <a:t>   </a:t>
            </a:r>
            <a:r>
              <a:rPr lang="en" sz="1400"/>
              <a:t>[512K items at 64 bytes each = 32MB, the largest cache size we expect.]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all N items fit in the cache,  the first pass will miss a lot, but after that the other three passes will hit.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the N items total more the the cache size, the first pass will miss a lot and only leave 1/2, 1/4, etc. of the items still in the cache. The other three caches will get 1/2, 3/4 etc. misses, or more depending on the replacement algorithm.  </a:t>
            </a: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 timing: Associativity of each cache level?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Strategy:</a:t>
            </a:r>
            <a:r>
              <a:rPr lang="en"/>
              <a:t> Build a linked list of items that are N bytes, where N is the total cache size divided by the possible associativity A. Cycle A through the likely possibilities: 1, 2, 4, 8, 16, ... or maybe 1, 2, 3, 4, 5,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Trash the caches. Access the first A linked list items. Then access again, 3 times.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the actual associativity is &gt;= A, the first pass will leave every item in the cache and the other passes will all get hits.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the actual associativity is &lt; A, the first pass will leave only some items in teh cache and the other passes will get some misses.</a:t>
            </a:r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Last week: CPU timing summary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00"/>
                </a:solidFill>
              </a:rPr>
              <a:t>Be sure that you are measuring what you think you are measuring.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Optimizing compilers can/will remove dead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Optimizing compilers can/will do constant arithmetic at compile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Modern CPUs will issue many instructions per cycle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Modern CPUs will have several memory accesses outstanding at once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Thus, one has to work to make a clean measurement, defeating undesired optimizations and making the measured work serially dependant.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of first assignment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1a.</a:t>
            </a:r>
            <a:r>
              <a:rPr lang="en"/>
              <a:t> With the result of the loop unused, the optimized form has the loop deleted entirely. </a:t>
            </a:r>
            <a:r>
              <a:rPr lang="en">
                <a:solidFill>
                  <a:srgbClr val="0000FF"/>
                </a:solidFill>
              </a:rPr>
              <a:t>Lesson:</a:t>
            </a:r>
            <a:r>
              <a:rPr lang="en"/>
              <a:t> write down ahead of time what you expect the answer to be, at least order-of-magnitude. Zero cycles is not a reasonable time for an add.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1b.</a:t>
            </a:r>
            <a:r>
              <a:rPr lang="en"/>
              <a:t> Printing the sum doesn’t help much. The gcc compiler simply multiplied the increment by the loop count, deleting the loop itself.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1c.</a:t>
            </a:r>
            <a:r>
              <a:rPr lang="en"/>
              <a:t> Declaring something “volatile” is one way to force the compiler to avoid constant folding. </a:t>
            </a:r>
            <a:r>
              <a:rPr lang="en">
                <a:solidFill>
                  <a:srgbClr val="0000FF"/>
                </a:solidFill>
              </a:rPr>
              <a:t>Lesson:</a:t>
            </a:r>
            <a:r>
              <a:rPr lang="en"/>
              <a:t> be sure that you are measuring what you want to measure and not something entirely different.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of first assignment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1d.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Finding small times is actually hard. You (the class) did well. Some found that rdtsc followed by rdtsc gives 80 cycles or so. Fewer found that in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stuff... rdtsc stuff... rdtsc stuff...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rdtsc’s add very few extra cycles. On a 2.7 GHz machine, rdtsc actually increments by 27 once every 27 cycles, and some “helpful” chip engineer made back-to-back ones slower. By itself, rdtsc can multi-issue with other instructions.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1d.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Do not measure performance of unoptimized code</a:t>
            </a:r>
            <a:r>
              <a:rPr lang="en"/>
              <a:t> -- too much of the time is wasted on things that should not be there, and the results are unrelated to deployed, production, optimized code. </a:t>
            </a:r>
            <a:r>
              <a:rPr lang="en">
                <a:solidFill>
                  <a:srgbClr val="FF0000"/>
                </a:solidFill>
              </a:rPr>
              <a:t>Mostly measures memory access time!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of first assignment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1d.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Consider a CPU that can </a:t>
            </a:r>
            <a:r>
              <a:rPr lang="en">
                <a:solidFill>
                  <a:srgbClr val="0000FF"/>
                </a:solidFill>
              </a:rPr>
              <a:t>issue 2-4 instructions per cycle</a:t>
            </a:r>
            <a:r>
              <a:rPr lang="en"/>
              <a:t>. Independant 1-cycle adds might execute four in parallel and measure as 1/4 cycle each.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1d.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Loop 1 with the operation to measure. Loop2 without the operation to measure, but everything else. Loop2 - Loop1 time gives a better estimate.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Loop2 with the operation done 11 times. Loop1 with the operation done once. (Loop2 - Loop1) / 10 = better estimate. </a:t>
            </a:r>
            <a:r>
              <a:rPr lang="en">
                <a:solidFill>
                  <a:srgbClr val="0000FF"/>
                </a:solidFill>
              </a:rPr>
              <a:t>Often easier to make something slower.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Unroll the loop say 10 times, so the loop overhead is reduced by 10x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of first assignment </a:t>
            </a:r>
            <a:r>
              <a:rPr lang="en" sz="1800">
                <a:solidFill>
                  <a:srgbClr val="0000FF"/>
                </a:solidFill>
              </a:rPr>
              <a:t>(likely values highlighted)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0952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1e.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CS6280 Richard Sites 2016.08.16   </a:t>
            </a: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06" name="Shape 106"/>
          <p:cNvGraphicFramePr/>
          <p:nvPr/>
        </p:nvGraphicFramePr>
        <p:xfrm>
          <a:off x="878925" y="11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{70E3ED7E-494D-4C89-96C6-FDA9D4A9FB00}</a:tableStyleId>
              </a:tblPr>
              <a:tblGrid>
                <a:gridCol w="1993500"/>
                <a:gridCol w="556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Operation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Cycles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(G1820)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 bit integer addition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0.19</a:t>
                      </a:r>
                      <a:r>
                        <a:rPr lang="en" sz="1200"/>
                        <a:t>  4.82 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0.35</a:t>
                      </a:r>
                      <a:r>
                        <a:rPr lang="en" sz="1200"/>
                        <a:t>  1.25  7  1.09  5.09 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0.78</a:t>
                      </a:r>
                      <a:r>
                        <a:rPr lang="en" sz="1200"/>
                        <a:t>  9.23 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0.81  0.42  0.22</a:t>
                      </a:r>
                      <a:r>
                        <a:rPr b="1" lang="en" sz="1200"/>
                        <a:t> 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0.58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" sz="1200"/>
                        <a:t>1.67  6.23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 bit integer multiply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2.19</a:t>
                      </a:r>
                      <a:r>
                        <a:rPr lang="en" sz="1200"/>
                        <a:t>  7.84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1.25</a:t>
                      </a:r>
                      <a:r>
                        <a:rPr lang="en" sz="1200"/>
                        <a:t>  8.17  8.7  8.16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1.23</a:t>
                      </a:r>
                      <a:r>
                        <a:rPr lang="en" sz="1200"/>
                        <a:t>  9.00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1.00 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0.92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 1.99 </a:t>
                      </a:r>
                      <a:r>
                        <a:rPr lang="en" sz="1200"/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0.61</a:t>
                      </a:r>
                      <a:r>
                        <a:rPr lang="en" sz="1200"/>
                        <a:t>  3.74  28.35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 bit integer divide</a:t>
                      </a: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30.30</a:t>
                      </a:r>
                      <a:r>
                        <a:rPr lang="en" sz="1200"/>
                        <a:t>  35.87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10.0</a:t>
                      </a:r>
                      <a:r>
                        <a:rPr lang="en" sz="1200"/>
                        <a:t>   36.14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23.84</a:t>
                      </a:r>
                      <a:r>
                        <a:rPr lang="en" sz="1200"/>
                        <a:t>  36.0  31.29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14.00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24.26</a:t>
                      </a:r>
                      <a:r>
                        <a:rPr lang="en" sz="1200"/>
                        <a:t>  30.75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27.48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21.16</a:t>
                      </a:r>
                      <a:r>
                        <a:rPr lang="en" sz="1200"/>
                        <a:t>  32.03  131.0</a:t>
                      </a: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double addition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2.10</a:t>
                      </a:r>
                      <a:r>
                        <a:rPr lang="en" sz="1200"/>
                        <a:t>  8.82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3.2</a:t>
                      </a:r>
                      <a:r>
                        <a:rPr lang="en" sz="1200"/>
                        <a:t>  9.17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2.61</a:t>
                      </a:r>
                      <a:r>
                        <a:rPr lang="en" sz="1200"/>
                        <a:t>  9.23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3.23  3.15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 0.88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 2.77  3.00 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0.53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 2.99</a:t>
                      </a:r>
                      <a:r>
                        <a:rPr lang="en" sz="1200"/>
                        <a:t>  9.17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double multiply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4.18</a:t>
                      </a:r>
                      <a:r>
                        <a:rPr lang="en" sz="1200"/>
                        <a:t>  10.85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5.15 </a:t>
                      </a:r>
                      <a:r>
                        <a:rPr lang="en" sz="1200"/>
                        <a:t> 11.17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4.63</a:t>
                      </a:r>
                      <a:r>
                        <a:rPr lang="en" sz="1200"/>
                        <a:t>  11.15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5.24  3.00  1.22  4.77  5.00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 0.53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 5.00</a:t>
                      </a:r>
                      <a:r>
                        <a:rPr lang="en" sz="1200"/>
                        <a:t>  38.03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double divide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9.18</a:t>
                      </a:r>
                      <a:r>
                        <a:rPr lang="en" sz="1200"/>
                        <a:t>  16.43  </a:t>
                      </a: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1.15</a:t>
                      </a:r>
                      <a:r>
                        <a:rPr lang="en" sz="1200"/>
                        <a:t>  16.24  19.53  16.76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10.3  14.16  </a:t>
                      </a:r>
                      <a:r>
                        <a:rPr lang="en" sz="1200">
                          <a:solidFill>
                            <a:srgbClr val="5B0F00"/>
                          </a:solidFill>
                        </a:rPr>
                        <a:t>4.55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 9.97  9.66  13.33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10.02</a:t>
                      </a:r>
                      <a:r>
                        <a:rPr lang="en" sz="1200"/>
                        <a:t>  89.1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Disorienting?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There are no right answers,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just learning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116641" y="4663225"/>
            <a:ext cx="2904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 name d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