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23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.tif"/><Relationship Id="rId4" Type="http://schemas.openxmlformats.org/officeDocument/2006/relationships/image" Target="../media/image12.png"/><Relationship Id="rId5" Type="http://schemas.openxmlformats.org/officeDocument/2006/relationships/image" Target="../media/image2.tif"/><Relationship Id="rId6" Type="http://schemas.openxmlformats.org/officeDocument/2006/relationships/image" Target="../media/image3.tif"/><Relationship Id="rId7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mproving the Robustness of Neural Network via Data Augmentation"/>
          <p:cNvSpPr txBox="1"/>
          <p:nvPr>
            <p:ph type="ctrTitle"/>
          </p:nvPr>
        </p:nvSpPr>
        <p:spPr>
          <a:xfrm>
            <a:off x="1270000" y="2891597"/>
            <a:ext cx="10464800" cy="2260082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Improving the Robustness of Neural Network via Data Augmentation</a:t>
            </a:r>
          </a:p>
        </p:txBody>
      </p:sp>
      <p:sp>
        <p:nvSpPr>
          <p:cNvPr id="120" name="12/13/2018"/>
          <p:cNvSpPr txBox="1"/>
          <p:nvPr>
            <p:ph type="subTitle" sz="quarter" idx="1"/>
          </p:nvPr>
        </p:nvSpPr>
        <p:spPr>
          <a:xfrm>
            <a:off x="1137297" y="6884983"/>
            <a:ext cx="10464801" cy="1130301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12/13/2018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Evaluation"/>
          <p:cNvSpPr txBox="1"/>
          <p:nvPr/>
        </p:nvSpPr>
        <p:spPr>
          <a:xfrm>
            <a:off x="419100" y="177800"/>
            <a:ext cx="11099800" cy="71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Evaluation</a:t>
            </a:r>
          </a:p>
        </p:txBody>
      </p:sp>
      <p:sp>
        <p:nvSpPr>
          <p:cNvPr id="318" name="Dataset:…"/>
          <p:cNvSpPr txBox="1"/>
          <p:nvPr/>
        </p:nvSpPr>
        <p:spPr>
          <a:xfrm>
            <a:off x="1089510" y="1627979"/>
            <a:ext cx="9498069" cy="5850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33375" indent="-333375" algn="l">
              <a:lnSpc>
                <a:spcPct val="120000"/>
              </a:lnSpc>
              <a:buSzPct val="145000"/>
              <a:buChar char="•"/>
              <a:defRPr b="0"/>
            </a:pPr>
            <a:r>
              <a:t>Dataset:</a:t>
            </a:r>
          </a:p>
          <a:p>
            <a:pPr lvl="1" marL="777875" indent="-333375" algn="l">
              <a:lnSpc>
                <a:spcPct val="120000"/>
              </a:lnSpc>
              <a:buSzPct val="145000"/>
              <a:buChar char="•"/>
              <a:defRPr b="0" sz="2200"/>
            </a:pPr>
            <a:r>
              <a:t>GTSRB: German Traffic Sign Benchmarks with 50,000 images and 43 labels</a:t>
            </a:r>
          </a:p>
          <a:p>
            <a:pPr lvl="1" marL="777875" indent="-333375" algn="l">
              <a:lnSpc>
                <a:spcPct val="120000"/>
              </a:lnSpc>
              <a:buSzPct val="145000"/>
              <a:buChar char="•"/>
              <a:defRPr b="0" sz="2200"/>
            </a:pPr>
            <a:r>
              <a:t>Cifar10: Cifar-10 Benchmark with 60,000 images and 10 labels</a:t>
            </a:r>
          </a:p>
          <a:p>
            <a:pPr algn="l">
              <a:lnSpc>
                <a:spcPct val="120000"/>
              </a:lnSpc>
              <a:defRPr b="0" sz="2200"/>
            </a:pPr>
          </a:p>
          <a:p>
            <a:pPr algn="l">
              <a:lnSpc>
                <a:spcPct val="120000"/>
              </a:lnSpc>
              <a:defRPr b="0" sz="2200"/>
            </a:pPr>
          </a:p>
          <a:p>
            <a:pPr marL="333375" indent="-333375" algn="l">
              <a:lnSpc>
                <a:spcPct val="120000"/>
              </a:lnSpc>
              <a:buSzPct val="145000"/>
              <a:buChar char="•"/>
              <a:defRPr b="0"/>
            </a:pPr>
            <a:r>
              <a:t>Data augmentation strategy:</a:t>
            </a:r>
          </a:p>
          <a:p>
            <a:pPr lvl="1" marL="777875" indent="-333375" algn="l">
              <a:lnSpc>
                <a:spcPct val="120000"/>
              </a:lnSpc>
              <a:buSzPct val="145000"/>
              <a:buChar char="•"/>
              <a:defRPr b="0" sz="2200"/>
            </a:pPr>
            <a:r>
              <a:t>Standard: model trained based on original training data</a:t>
            </a:r>
          </a:p>
          <a:p>
            <a:pPr lvl="1" marL="777875" indent="-333375" algn="l">
              <a:lnSpc>
                <a:spcPct val="120000"/>
              </a:lnSpc>
              <a:buSzPct val="145000"/>
              <a:buChar char="•"/>
              <a:defRPr b="0" sz="2200"/>
            </a:pPr>
            <a:r>
              <a:t>Aug.30(40): model trained based on randomly perturbed training data, 30 (40) is the perturbation parameter range</a:t>
            </a:r>
          </a:p>
          <a:p>
            <a:pPr lvl="1" marL="777875" indent="-333375" algn="l">
              <a:lnSpc>
                <a:spcPct val="120000"/>
              </a:lnSpc>
              <a:buSzPct val="145000"/>
              <a:buChar char="•"/>
              <a:defRPr b="0" sz="2200"/>
            </a:pPr>
            <a:r>
              <a:t>Worst-of-10: randomly generating 10 perturbations for each image, and train the model using the one with highest loss</a:t>
            </a:r>
          </a:p>
          <a:p>
            <a:pPr lvl="1" marL="777875" indent="-333375" algn="l">
              <a:lnSpc>
                <a:spcPct val="120000"/>
              </a:lnSpc>
              <a:buSzPct val="145000"/>
              <a:buChar char="•"/>
              <a:defRPr b="0" sz="2200"/>
            </a:pPr>
            <a:r>
              <a:t>Genetic algorithm(GA)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Evaluation"/>
          <p:cNvSpPr txBox="1"/>
          <p:nvPr/>
        </p:nvSpPr>
        <p:spPr>
          <a:xfrm>
            <a:off x="419100" y="177800"/>
            <a:ext cx="11099800" cy="71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Evaluation</a:t>
            </a:r>
          </a:p>
        </p:txBody>
      </p:sp>
      <p:sp>
        <p:nvSpPr>
          <p:cNvPr id="321" name="Evaluation"/>
          <p:cNvSpPr txBox="1"/>
          <p:nvPr/>
        </p:nvSpPr>
        <p:spPr>
          <a:xfrm>
            <a:off x="419100" y="177800"/>
            <a:ext cx="11099800" cy="71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Evaluation</a:t>
            </a:r>
          </a:p>
        </p:txBody>
      </p:sp>
      <p:sp>
        <p:nvSpPr>
          <p:cNvPr id="322" name="Attack Space:…"/>
          <p:cNvSpPr txBox="1"/>
          <p:nvPr/>
        </p:nvSpPr>
        <p:spPr>
          <a:xfrm>
            <a:off x="921400" y="1069931"/>
            <a:ext cx="11288198" cy="6266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33375" indent="-333375" algn="l">
              <a:lnSpc>
                <a:spcPct val="120000"/>
              </a:lnSpc>
              <a:buSzPct val="145000"/>
              <a:buChar char="•"/>
              <a:defRPr b="0"/>
            </a:pPr>
            <a:r>
              <a:t>Attack Space:</a:t>
            </a:r>
          </a:p>
          <a:p>
            <a:pPr lvl="1" marL="1071562" indent="-436562" algn="l">
              <a:lnSpc>
                <a:spcPct val="120000"/>
              </a:lnSpc>
              <a:buSzPct val="100000"/>
              <a:buAutoNum type="arabicPeriod" startAt="1"/>
              <a:defRPr b="0" sz="2200"/>
            </a:pPr>
            <a:r>
              <a:t>- Rotation: rotate image with degree in range [-30, 30]</a:t>
            </a:r>
          </a:p>
          <a:p>
            <a:pPr lvl="1" marL="1071562" indent="-436562" algn="l">
              <a:lnSpc>
                <a:spcPct val="120000"/>
              </a:lnSpc>
              <a:buSzPct val="100000"/>
              <a:buAutoNum type="arabicPeriod" startAt="1"/>
              <a:defRPr b="0" sz="2200"/>
            </a:pPr>
            <a:r>
              <a:t>- Translate: horizontally and vertically shift image at most 10% pixels [-3,3]</a:t>
            </a:r>
          </a:p>
          <a:p>
            <a:pPr lvl="1" marL="1071562" indent="-436562" algn="l">
              <a:lnSpc>
                <a:spcPct val="120000"/>
              </a:lnSpc>
              <a:buSzPct val="100000"/>
              <a:buAutoNum type="arabicPeriod" startAt="1"/>
              <a:defRPr b="0" sz="2200"/>
            </a:pPr>
            <a:r>
              <a:t>- Shear: shear image at most 10% pixels [-0.1, 0.1]</a:t>
            </a:r>
          </a:p>
          <a:p>
            <a:pPr lvl="1" marL="1071562" indent="-436562" algn="l">
              <a:lnSpc>
                <a:spcPct val="120000"/>
              </a:lnSpc>
              <a:buSzPct val="100000"/>
              <a:buAutoNum type="arabicPeriod" startAt="1"/>
              <a:defRPr b="0" sz="2200"/>
            </a:pPr>
            <a:r>
              <a:t>- Zoom: zoom up or zoom down with range [-0.9, 1.1]</a:t>
            </a:r>
          </a:p>
          <a:p>
            <a:pPr lvl="1" marL="1071562" indent="-436562" algn="l">
              <a:lnSpc>
                <a:spcPct val="120000"/>
              </a:lnSpc>
              <a:buSzPct val="100000"/>
              <a:buAutoNum type="arabicPeriod" startAt="1"/>
              <a:defRPr b="0" sz="2200"/>
            </a:pPr>
            <a:r>
              <a:t>- Brightness: change brightness by uniformly adding or subtracting a value for each pixel, the value is in range [-32, 32]</a:t>
            </a:r>
          </a:p>
          <a:p>
            <a:pPr lvl="1" marL="1071562" indent="-436562" algn="l">
              <a:lnSpc>
                <a:spcPct val="120000"/>
              </a:lnSpc>
              <a:buSzPct val="100000"/>
              <a:buAutoNum type="arabicPeriod" startAt="1"/>
              <a:defRPr b="0" sz="2200"/>
            </a:pPr>
            <a:r>
              <a:t>- Contrast: change contrast by scale the RGB value of each pixel with a factor in range [0.8, 1.2]</a:t>
            </a:r>
          </a:p>
          <a:p>
            <a:pPr algn="l">
              <a:lnSpc>
                <a:spcPct val="120000"/>
              </a:lnSpc>
              <a:defRPr b="0"/>
            </a:pPr>
          </a:p>
          <a:p>
            <a:pPr marL="333375" indent="-333375" algn="l">
              <a:lnSpc>
                <a:spcPct val="120000"/>
              </a:lnSpc>
              <a:buSzPct val="145000"/>
              <a:buChar char="•"/>
              <a:defRPr b="0"/>
            </a:pPr>
            <a:r>
              <a:t>Attack Strategy:</a:t>
            </a:r>
          </a:p>
          <a:p>
            <a:pPr lvl="1" marL="777875" indent="-333375" algn="l">
              <a:lnSpc>
                <a:spcPct val="120000"/>
              </a:lnSpc>
              <a:buSzPct val="145000"/>
              <a:buChar char="•"/>
              <a:defRPr b="0" sz="2200"/>
            </a:pPr>
            <a:r>
              <a:t>- Nature: original testing set</a:t>
            </a:r>
          </a:p>
          <a:p>
            <a:pPr lvl="1" marL="777875" indent="-333375" algn="l">
              <a:lnSpc>
                <a:spcPct val="120000"/>
              </a:lnSpc>
              <a:buSzPct val="145000"/>
              <a:buChar char="•"/>
              <a:defRPr b="0" sz="2200"/>
            </a:pPr>
            <a:r>
              <a:t>- Random: perturb original testing set using random perturbation parameters</a:t>
            </a:r>
          </a:p>
          <a:p>
            <a:pPr lvl="1" marL="777875" indent="-333375" algn="l">
              <a:lnSpc>
                <a:spcPct val="120000"/>
              </a:lnSpc>
              <a:buSzPct val="145000"/>
              <a:buChar char="•"/>
              <a:defRPr b="0" sz="2200"/>
            </a:pPr>
            <a:r>
              <a:t>- Grid: perturb using grid parameters, and regard the image is misclassified if one of perturbation is misclassified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Figure_1.png" descr="Figure_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4146" y="2766467"/>
            <a:ext cx="4129666" cy="2890767"/>
          </a:xfrm>
          <a:prstGeom prst="rect">
            <a:avLst/>
          </a:prstGeom>
          <a:ln w="12700">
            <a:miter lim="400000"/>
          </a:ln>
        </p:spPr>
      </p:pic>
      <p:pic>
        <p:nvPicPr>
          <p:cNvPr id="325" name="GTSRB2.png" descr="GTSRB2.png"/>
          <p:cNvPicPr>
            <a:picLocks noChangeAspect="1"/>
          </p:cNvPicPr>
          <p:nvPr/>
        </p:nvPicPr>
        <p:blipFill>
          <a:blip r:embed="rId3">
            <a:extLst/>
          </a:blip>
          <a:srcRect l="0" t="0" r="2394" b="0"/>
          <a:stretch>
            <a:fillRect/>
          </a:stretch>
        </p:blipFill>
        <p:spPr>
          <a:xfrm>
            <a:off x="6982720" y="2804531"/>
            <a:ext cx="4031033" cy="2890956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Evaluation"/>
          <p:cNvSpPr txBox="1"/>
          <p:nvPr/>
        </p:nvSpPr>
        <p:spPr>
          <a:xfrm>
            <a:off x="419100" y="177800"/>
            <a:ext cx="11099800" cy="71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Evaluation</a:t>
            </a:r>
          </a:p>
        </p:txBody>
      </p:sp>
      <p:sp>
        <p:nvSpPr>
          <p:cNvPr id="327" name="Training accuracy with 3 transformations…"/>
          <p:cNvSpPr txBox="1"/>
          <p:nvPr/>
        </p:nvSpPr>
        <p:spPr>
          <a:xfrm>
            <a:off x="1153966" y="8663550"/>
            <a:ext cx="4310026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Training accuracy with 3 transformations</a:t>
            </a:r>
          </a:p>
          <a:p>
            <a:pPr>
              <a:defRPr b="0" sz="1800"/>
            </a:pPr>
            <a:r>
              <a:t> (rotate, translate, shear) </a:t>
            </a:r>
          </a:p>
        </p:txBody>
      </p:sp>
      <p:sp>
        <p:nvSpPr>
          <p:cNvPr id="328" name="Training accuracy with 6 transformations…"/>
          <p:cNvSpPr txBox="1"/>
          <p:nvPr/>
        </p:nvSpPr>
        <p:spPr>
          <a:xfrm>
            <a:off x="6267212" y="8752450"/>
            <a:ext cx="5487315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Training accuracy with 6 transformations</a:t>
            </a:r>
          </a:p>
          <a:p>
            <a:pPr>
              <a:defRPr b="0" sz="1800"/>
            </a:pPr>
            <a:r>
              <a:t> (rotate, translate, shear, zoom, brightness, contrast) </a:t>
            </a:r>
          </a:p>
        </p:txBody>
      </p:sp>
      <p:sp>
        <p:nvSpPr>
          <p:cNvPr id="329" name="We evaluated the training accuracy based on different augmentation strategies.…"/>
          <p:cNvSpPr txBox="1"/>
          <p:nvPr/>
        </p:nvSpPr>
        <p:spPr>
          <a:xfrm>
            <a:off x="980150" y="932962"/>
            <a:ext cx="11044500" cy="1932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b="0"/>
            </a:pPr>
            <a:r>
              <a:t>We evaluated the training accuracy based on different augmentation strategies. </a:t>
            </a:r>
          </a:p>
          <a:p>
            <a:pPr lvl="1" marL="777875" indent="-333375" algn="l">
              <a:lnSpc>
                <a:spcPct val="120000"/>
              </a:lnSpc>
              <a:buSzPct val="145000"/>
              <a:buChar char="•"/>
              <a:defRPr b="0" sz="2000"/>
            </a:pPr>
            <a:r>
              <a:t>The training accuracy of Genetic algorithm is lower than both replace30 and worst-of-10</a:t>
            </a:r>
          </a:p>
          <a:p>
            <a:pPr lvl="1" marL="777875" indent="-333375" algn="l">
              <a:lnSpc>
                <a:spcPct val="120000"/>
              </a:lnSpc>
              <a:buSzPct val="145000"/>
              <a:buChar char="•"/>
              <a:defRPr b="0" sz="2000"/>
            </a:pPr>
            <a:r>
              <a:t>Genetic algorithm is able to find more misclassified perturbations in each step</a:t>
            </a:r>
          </a:p>
          <a:p>
            <a:pPr lvl="1" marL="777875" indent="-333375" algn="l">
              <a:lnSpc>
                <a:spcPct val="120000"/>
              </a:lnSpc>
              <a:buSzPct val="145000"/>
              <a:buChar char="•"/>
              <a:defRPr b="0" sz="2000"/>
            </a:pPr>
            <a:r>
              <a:t>GA-based approach is more effective to solve the inner minimization of Saddle point problem</a:t>
            </a:r>
          </a:p>
        </p:txBody>
      </p:sp>
      <p:pic>
        <p:nvPicPr>
          <p:cNvPr id="330" name="train_cifar.png" descr="train_cifa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44146" y="5702290"/>
            <a:ext cx="4129666" cy="2890767"/>
          </a:xfrm>
          <a:prstGeom prst="rect">
            <a:avLst/>
          </a:prstGeom>
          <a:ln w="12700">
            <a:miter lim="400000"/>
          </a:ln>
        </p:spPr>
      </p:pic>
      <p:pic>
        <p:nvPicPr>
          <p:cNvPr id="331" name="train_cifar1.png" descr="train_cifar1.png"/>
          <p:cNvPicPr>
            <a:picLocks noChangeAspect="1"/>
          </p:cNvPicPr>
          <p:nvPr/>
        </p:nvPicPr>
        <p:blipFill>
          <a:blip r:embed="rId5">
            <a:extLst/>
          </a:blip>
          <a:srcRect l="0" t="0" r="2499" b="0"/>
          <a:stretch>
            <a:fillRect/>
          </a:stretch>
        </p:blipFill>
        <p:spPr>
          <a:xfrm>
            <a:off x="6985046" y="5740355"/>
            <a:ext cx="4026453" cy="2890766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Line"/>
          <p:cNvSpPr/>
          <p:nvPr/>
        </p:nvSpPr>
        <p:spPr>
          <a:xfrm flipV="1">
            <a:off x="6070600" y="2911900"/>
            <a:ext cx="1" cy="6289698"/>
          </a:xfrm>
          <a:prstGeom prst="line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3" name="GTSRB"/>
          <p:cNvSpPr txBox="1"/>
          <p:nvPr/>
        </p:nvSpPr>
        <p:spPr>
          <a:xfrm>
            <a:off x="3902613" y="4296847"/>
            <a:ext cx="965455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GTSRB</a:t>
            </a:r>
          </a:p>
        </p:txBody>
      </p:sp>
      <p:sp>
        <p:nvSpPr>
          <p:cNvPr id="334" name="GTSRB"/>
          <p:cNvSpPr txBox="1"/>
          <p:nvPr/>
        </p:nvSpPr>
        <p:spPr>
          <a:xfrm>
            <a:off x="9651214" y="4296847"/>
            <a:ext cx="965455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GTSRB</a:t>
            </a:r>
          </a:p>
        </p:txBody>
      </p:sp>
      <p:sp>
        <p:nvSpPr>
          <p:cNvPr id="335" name="Cifar10"/>
          <p:cNvSpPr txBox="1"/>
          <p:nvPr/>
        </p:nvSpPr>
        <p:spPr>
          <a:xfrm>
            <a:off x="3920083" y="7261390"/>
            <a:ext cx="932689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Cifar10</a:t>
            </a:r>
          </a:p>
        </p:txBody>
      </p:sp>
      <p:sp>
        <p:nvSpPr>
          <p:cNvPr id="336" name="Cifar10"/>
          <p:cNvSpPr txBox="1"/>
          <p:nvPr/>
        </p:nvSpPr>
        <p:spPr>
          <a:xfrm>
            <a:off x="9653284" y="7274090"/>
            <a:ext cx="932689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Cifar10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attack_cifar2.png" descr="attack_cifar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83442" y="5345317"/>
            <a:ext cx="4215948" cy="2951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39" name="attack_cifar1.png" descr="attack_cifar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80519" y="5345317"/>
            <a:ext cx="4215948" cy="2951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40" name="attack_gtsrb.png" descr="attack_gtsrb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80689" y="2563452"/>
            <a:ext cx="4215713" cy="2950999"/>
          </a:xfrm>
          <a:prstGeom prst="rect">
            <a:avLst/>
          </a:prstGeom>
          <a:ln w="12700">
            <a:miter lim="400000"/>
          </a:ln>
        </p:spPr>
      </p:pic>
      <p:pic>
        <p:nvPicPr>
          <p:cNvPr id="341" name="attack_gtsrb2.png" descr="attack_gtsrb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83414" y="2563452"/>
            <a:ext cx="4215948" cy="2951164"/>
          </a:xfrm>
          <a:prstGeom prst="rect">
            <a:avLst/>
          </a:prstGeom>
          <a:ln w="12700">
            <a:miter lim="400000"/>
          </a:ln>
        </p:spPr>
      </p:pic>
      <p:sp>
        <p:nvSpPr>
          <p:cNvPr id="342" name="Evaluation"/>
          <p:cNvSpPr txBox="1"/>
          <p:nvPr/>
        </p:nvSpPr>
        <p:spPr>
          <a:xfrm>
            <a:off x="419100" y="177800"/>
            <a:ext cx="11099800" cy="71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Evaluation</a:t>
            </a:r>
          </a:p>
        </p:txBody>
      </p:sp>
      <p:sp>
        <p:nvSpPr>
          <p:cNvPr id="343" name="Testing accuracy based on grid attack…"/>
          <p:cNvSpPr txBox="1"/>
          <p:nvPr/>
        </p:nvSpPr>
        <p:spPr>
          <a:xfrm>
            <a:off x="1849148" y="8487677"/>
            <a:ext cx="4503675" cy="704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2000"/>
            </a:pPr>
            <a:r>
              <a:t>Testing accuracy based on grid attack</a:t>
            </a:r>
          </a:p>
          <a:p>
            <a:pPr>
              <a:defRPr b="0" sz="2000"/>
            </a:pPr>
            <a:r>
              <a:t> with 3 transformations</a:t>
            </a:r>
          </a:p>
        </p:txBody>
      </p:sp>
      <p:sp>
        <p:nvSpPr>
          <p:cNvPr id="344" name="Testing accuracy based on grid attack…"/>
          <p:cNvSpPr txBox="1"/>
          <p:nvPr/>
        </p:nvSpPr>
        <p:spPr>
          <a:xfrm>
            <a:off x="6726805" y="8487677"/>
            <a:ext cx="4503675" cy="704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2000"/>
            </a:pPr>
            <a:r>
              <a:t>Testing accuracy based on grid attack</a:t>
            </a:r>
          </a:p>
          <a:p>
            <a:pPr>
              <a:defRPr b="0" sz="2000"/>
            </a:pPr>
            <a:r>
              <a:t> with 6 transformations</a:t>
            </a:r>
          </a:p>
        </p:txBody>
      </p:sp>
      <p:sp>
        <p:nvSpPr>
          <p:cNvPr id="345" name="We evaluated the testing accuracy based on grid attack.…"/>
          <p:cNvSpPr txBox="1"/>
          <p:nvPr/>
        </p:nvSpPr>
        <p:spPr>
          <a:xfrm>
            <a:off x="1024384" y="1079868"/>
            <a:ext cx="9626449" cy="1314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b="0"/>
            </a:pPr>
            <a:r>
              <a:t>We evaluated the testing accuracy based on grid attack. </a:t>
            </a:r>
          </a:p>
          <a:p>
            <a:pPr marL="319484" indent="-319484" algn="l">
              <a:lnSpc>
                <a:spcPct val="120000"/>
              </a:lnSpc>
              <a:buSzPct val="145000"/>
              <a:buChar char="•"/>
              <a:defRPr b="0" sz="2300"/>
            </a:pPr>
            <a:r>
              <a:t>Genetic algorithm is able to generate highest testing accuracy under the grid attack.</a:t>
            </a:r>
          </a:p>
        </p:txBody>
      </p:sp>
      <p:sp>
        <p:nvSpPr>
          <p:cNvPr id="346" name="GTSRB"/>
          <p:cNvSpPr txBox="1"/>
          <p:nvPr/>
        </p:nvSpPr>
        <p:spPr>
          <a:xfrm>
            <a:off x="4722141" y="4761265"/>
            <a:ext cx="965455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GTSRB</a:t>
            </a:r>
          </a:p>
        </p:txBody>
      </p:sp>
      <p:sp>
        <p:nvSpPr>
          <p:cNvPr id="347" name="GTSRB"/>
          <p:cNvSpPr txBox="1"/>
          <p:nvPr/>
        </p:nvSpPr>
        <p:spPr>
          <a:xfrm>
            <a:off x="9390500" y="4761265"/>
            <a:ext cx="965455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GTSRB</a:t>
            </a:r>
          </a:p>
        </p:txBody>
      </p:sp>
      <p:sp>
        <p:nvSpPr>
          <p:cNvPr id="348" name="Cifar-10"/>
          <p:cNvSpPr txBox="1"/>
          <p:nvPr/>
        </p:nvSpPr>
        <p:spPr>
          <a:xfrm>
            <a:off x="9364465" y="7565691"/>
            <a:ext cx="1017525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Cifar-10</a:t>
            </a:r>
          </a:p>
        </p:txBody>
      </p:sp>
      <p:sp>
        <p:nvSpPr>
          <p:cNvPr id="349" name="Cifar-10"/>
          <p:cNvSpPr txBox="1"/>
          <p:nvPr/>
        </p:nvSpPr>
        <p:spPr>
          <a:xfrm>
            <a:off x="4642945" y="7565691"/>
            <a:ext cx="1017525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Cifar-10</a:t>
            </a:r>
          </a:p>
        </p:txBody>
      </p:sp>
      <p:sp>
        <p:nvSpPr>
          <p:cNvPr id="350" name="Line"/>
          <p:cNvSpPr/>
          <p:nvPr/>
        </p:nvSpPr>
        <p:spPr>
          <a:xfrm flipV="1">
            <a:off x="6403610" y="2807592"/>
            <a:ext cx="1" cy="6305430"/>
          </a:xfrm>
          <a:prstGeom prst="line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a.png" descr="g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70376" y="4713579"/>
            <a:ext cx="4630184" cy="3472638"/>
          </a:xfrm>
          <a:prstGeom prst="rect">
            <a:avLst/>
          </a:prstGeom>
          <a:ln w="12700">
            <a:miter lim="400000"/>
          </a:ln>
        </p:spPr>
      </p:pic>
      <p:sp>
        <p:nvSpPr>
          <p:cNvPr id="353" name="Evaluation - example"/>
          <p:cNvSpPr txBox="1"/>
          <p:nvPr/>
        </p:nvSpPr>
        <p:spPr>
          <a:xfrm>
            <a:off x="419100" y="177800"/>
            <a:ext cx="11099800" cy="71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Evaluation - example</a:t>
            </a:r>
          </a:p>
        </p:txBody>
      </p:sp>
      <p:sp>
        <p:nvSpPr>
          <p:cNvPr id="354" name="Line"/>
          <p:cNvSpPr/>
          <p:nvPr/>
        </p:nvSpPr>
        <p:spPr>
          <a:xfrm>
            <a:off x="3250957" y="2836092"/>
            <a:ext cx="199424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5" name="Rotate 1∘"/>
          <p:cNvSpPr txBox="1"/>
          <p:nvPr/>
        </p:nvSpPr>
        <p:spPr>
          <a:xfrm>
            <a:off x="3536065" y="2339055"/>
            <a:ext cx="157642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Rotate 1</a:t>
            </a:r>
            <a:r>
              <a:rPr>
                <a:latin typeface="儷宋 Pro"/>
                <a:ea typeface="儷宋 Pro"/>
                <a:cs typeface="儷宋 Pro"/>
                <a:sym typeface="儷宋 Pro"/>
              </a:rPr>
              <a:t>∘</a:t>
            </a:r>
          </a:p>
        </p:txBody>
      </p:sp>
      <p:sp>
        <p:nvSpPr>
          <p:cNvPr id="356" name="Arrow"/>
          <p:cNvSpPr/>
          <p:nvPr/>
        </p:nvSpPr>
        <p:spPr>
          <a:xfrm>
            <a:off x="7137740" y="2525273"/>
            <a:ext cx="1587994" cy="697839"/>
          </a:xfrm>
          <a:prstGeom prst="rightArrow">
            <a:avLst>
              <a:gd name="adj1" fmla="val 32000"/>
              <a:gd name="adj2" fmla="val 66058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7" name="Line"/>
          <p:cNvSpPr/>
          <p:nvPr/>
        </p:nvSpPr>
        <p:spPr>
          <a:xfrm>
            <a:off x="969897" y="3816827"/>
            <a:ext cx="10775880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8" name="traditional model"/>
          <p:cNvSpPr txBox="1"/>
          <p:nvPr/>
        </p:nvSpPr>
        <p:spPr>
          <a:xfrm>
            <a:off x="1138886" y="7991922"/>
            <a:ext cx="2205051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/>
            </a:lvl1pPr>
          </a:lstStyle>
          <a:p>
            <a:pPr/>
            <a:r>
              <a:t>traditional model</a:t>
            </a:r>
          </a:p>
        </p:txBody>
      </p:sp>
      <p:sp>
        <p:nvSpPr>
          <p:cNvPr id="359" name="worst-of-10 model"/>
          <p:cNvSpPr txBox="1"/>
          <p:nvPr/>
        </p:nvSpPr>
        <p:spPr>
          <a:xfrm>
            <a:off x="4752759" y="7991922"/>
            <a:ext cx="2432482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/>
            </a:lvl1pPr>
          </a:lstStyle>
          <a:p>
            <a:pPr/>
            <a:r>
              <a:t>worst-of-10 model</a:t>
            </a:r>
          </a:p>
        </p:txBody>
      </p:sp>
      <p:sp>
        <p:nvSpPr>
          <p:cNvPr id="360" name="GA model"/>
          <p:cNvSpPr txBox="1"/>
          <p:nvPr/>
        </p:nvSpPr>
        <p:spPr>
          <a:xfrm>
            <a:off x="9273933" y="7991922"/>
            <a:ext cx="1361542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/>
            </a:lvl1pPr>
          </a:lstStyle>
          <a:p>
            <a:pPr/>
            <a:r>
              <a:t>GA model</a:t>
            </a:r>
          </a:p>
        </p:txBody>
      </p:sp>
      <p:sp>
        <p:nvSpPr>
          <p:cNvPr id="361" name="The loss of perturbed images with rotation (-30, 30) and translate (-3, 3)"/>
          <p:cNvSpPr txBox="1"/>
          <p:nvPr/>
        </p:nvSpPr>
        <p:spPr>
          <a:xfrm>
            <a:off x="1673320" y="8566580"/>
            <a:ext cx="8591360" cy="411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100"/>
            </a:lvl1pPr>
          </a:lstStyle>
          <a:p>
            <a:pPr/>
            <a:r>
              <a:t>The loss of perturbed images with rotation (-30, 30) and translate (-3, 3)</a:t>
            </a:r>
          </a:p>
        </p:txBody>
      </p:sp>
      <p:pic>
        <p:nvPicPr>
          <p:cNvPr id="362" name="natural.png" descr="natura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9618" y="4713579"/>
            <a:ext cx="4239859" cy="31798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3" name="w10.png" descr="w1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98590" y="4653499"/>
            <a:ext cx="4518494" cy="338887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4" name="10578_true_35_pred_37_239_10578_org.ppm" descr="10578_true_35_pred_37_239_10578_org.ppm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76213" y="2075231"/>
            <a:ext cx="1404220" cy="151566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5" name="10578+true_35_pred_37_239_10578.ppm" descr="10578+true_35_pred_37_239_10578.ppm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507515" y="2091684"/>
            <a:ext cx="1214680" cy="1445050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The model trained using GA-based augmentation correctly classifies the following example:"/>
          <p:cNvSpPr txBox="1"/>
          <p:nvPr/>
        </p:nvSpPr>
        <p:spPr>
          <a:xfrm>
            <a:off x="936680" y="1081653"/>
            <a:ext cx="10356350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The model trained using GA-based augmentation correctly classifies the following example:</a:t>
            </a:r>
          </a:p>
        </p:txBody>
      </p:sp>
      <p:sp>
        <p:nvSpPr>
          <p:cNvPr id="367" name="The loss of the perturbed images is significantly reduced by genetic algorithm."/>
          <p:cNvSpPr txBox="1"/>
          <p:nvPr/>
        </p:nvSpPr>
        <p:spPr>
          <a:xfrm>
            <a:off x="1198283" y="4241513"/>
            <a:ext cx="9833144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The loss of the perturbed images is significantly reduced by genetic algorithm.</a:t>
            </a:r>
          </a:p>
        </p:txBody>
      </p:sp>
      <p:pic>
        <p:nvPicPr>
          <p:cNvPr id="368" name="00005_00028.ppm" descr="00005_00028.ppm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349277" y="2141454"/>
            <a:ext cx="1345509" cy="13455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Raw experimental results for GTSRB"/>
          <p:cNvSpPr txBox="1"/>
          <p:nvPr/>
        </p:nvSpPr>
        <p:spPr>
          <a:xfrm>
            <a:off x="419100" y="177800"/>
            <a:ext cx="11099800" cy="71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Raw experimental results for GTSRB</a:t>
            </a:r>
          </a:p>
        </p:txBody>
      </p:sp>
      <p:graphicFrame>
        <p:nvGraphicFramePr>
          <p:cNvPr id="371" name="Table"/>
          <p:cNvGraphicFramePr/>
          <p:nvPr/>
        </p:nvGraphicFramePr>
        <p:xfrm>
          <a:off x="2246222" y="1771894"/>
          <a:ext cx="7458256" cy="31821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{EEE7283C-3CF3-47DC-8721-378D4A62B228}</a:tableStyleId>
              </a:tblPr>
              <a:tblGrid>
                <a:gridCol w="2824550"/>
                <a:gridCol w="1581777"/>
                <a:gridCol w="1694361"/>
                <a:gridCol w="1344865"/>
              </a:tblGrid>
              <a:tr h="452771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Aug. strategy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Natural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Random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Grid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2771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Standard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0.979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0.662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0.007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452771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Replace30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0.983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0.978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0.759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452771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Replace40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0.978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0.977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0.795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452771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Worst-of-10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0.980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0.976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0.837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452771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Worst-of-10(cov)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0.983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0.980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0.845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452771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GA(loss)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0.986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0.983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0.888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72" name="Test accuracy of GTSRB dataset with 3 transformations(rotation, translate, shear)."/>
          <p:cNvSpPr txBox="1"/>
          <p:nvPr/>
        </p:nvSpPr>
        <p:spPr>
          <a:xfrm>
            <a:off x="637860" y="1102817"/>
            <a:ext cx="1121786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Test accuracy of GTSRB dataset with 3 transformations(rotation, translate, shear).</a:t>
            </a:r>
          </a:p>
        </p:txBody>
      </p:sp>
      <p:graphicFrame>
        <p:nvGraphicFramePr>
          <p:cNvPr id="373" name="Table"/>
          <p:cNvGraphicFramePr/>
          <p:nvPr/>
        </p:nvGraphicFramePr>
        <p:xfrm>
          <a:off x="2246222" y="5917839"/>
          <a:ext cx="7458256" cy="31821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{EEE7283C-3CF3-47DC-8721-378D4A62B228}</a:tableStyleId>
              </a:tblPr>
              <a:tblGrid>
                <a:gridCol w="2824550"/>
                <a:gridCol w="1581777"/>
                <a:gridCol w="1694361"/>
                <a:gridCol w="1344865"/>
              </a:tblGrid>
              <a:tr h="63387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Aug. strategy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Natural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Random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Grid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3387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Standard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0.973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0.586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0.067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63387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Replace30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0.979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0.956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0.430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63387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Worst-of-10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0.985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0.961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0.586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63387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GA(loss)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0.988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0.972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0.673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74" name="Test accuracy of GTSRB dataset with 6 transformations."/>
          <p:cNvSpPr txBox="1"/>
          <p:nvPr/>
        </p:nvSpPr>
        <p:spPr>
          <a:xfrm>
            <a:off x="501814" y="5202058"/>
            <a:ext cx="775746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Test accuracy of GTSRB dataset with 6 transformations.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6" name="Table"/>
          <p:cNvGraphicFramePr/>
          <p:nvPr/>
        </p:nvGraphicFramePr>
        <p:xfrm>
          <a:off x="2526371" y="3447956"/>
          <a:ext cx="7458256" cy="31821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{EEE7283C-3CF3-47DC-8721-378D4A62B228}</a:tableStyleId>
              </a:tblPr>
              <a:tblGrid>
                <a:gridCol w="2824550"/>
                <a:gridCol w="1581777"/>
                <a:gridCol w="1694361"/>
                <a:gridCol w="1344865"/>
              </a:tblGrid>
              <a:tr h="528233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Aug. strategy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Rotation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Translate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Shear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28233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Standard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0.122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0.404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0.939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528233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Replace30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0.901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0.864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0.947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528233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Replace40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0.909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0.846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0.941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528233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Worst-of-10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0.918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0.906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0.946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528233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GA(loss)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0.925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0.921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0.958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77" name="Raw experimental results for GTSRB"/>
          <p:cNvSpPr txBox="1"/>
          <p:nvPr/>
        </p:nvSpPr>
        <p:spPr>
          <a:xfrm>
            <a:off x="419100" y="177800"/>
            <a:ext cx="11099800" cy="71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Raw experimental results for GTSRB</a:t>
            </a:r>
          </a:p>
        </p:txBody>
      </p:sp>
      <p:sp>
        <p:nvSpPr>
          <p:cNvPr id="378" name="Test accuracy of GTSRB dataset based on each transformation (the model is trained based on three transformations)."/>
          <p:cNvSpPr txBox="1"/>
          <p:nvPr/>
        </p:nvSpPr>
        <p:spPr>
          <a:xfrm>
            <a:off x="858108" y="1507075"/>
            <a:ext cx="9933637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Test accuracy of GTSRB dataset based on each transformation (the model is trained based on three transformations).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Raw experimental results for GTSRB"/>
          <p:cNvSpPr txBox="1"/>
          <p:nvPr/>
        </p:nvSpPr>
        <p:spPr>
          <a:xfrm>
            <a:off x="419100" y="177800"/>
            <a:ext cx="11099800" cy="71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Raw experimental results for GTSRB</a:t>
            </a:r>
          </a:p>
        </p:txBody>
      </p:sp>
      <p:graphicFrame>
        <p:nvGraphicFramePr>
          <p:cNvPr id="381" name="Table"/>
          <p:cNvGraphicFramePr/>
          <p:nvPr/>
        </p:nvGraphicFramePr>
        <p:xfrm>
          <a:off x="1273045" y="2893555"/>
          <a:ext cx="10796692" cy="121803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{EEE7283C-3CF3-47DC-8721-378D4A62B228}</a:tableStyleId>
              </a:tblPr>
              <a:tblGrid>
                <a:gridCol w="3060679"/>
                <a:gridCol w="2175548"/>
                <a:gridCol w="1292664"/>
                <a:gridCol w="1376422"/>
                <a:gridCol w="1808761"/>
                <a:gridCol w="1069915"/>
              </a:tblGrid>
              <a:tr h="602666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Model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Standard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Rep.30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Rep.40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Worst-of-10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GA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02666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#misclassfied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47.2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3.1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2.67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2.66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1.87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82" name="Average number of misclassified perturbations (totally 81 perturbations for each image). For the model trained using three transformations."/>
          <p:cNvSpPr txBox="1"/>
          <p:nvPr/>
        </p:nvSpPr>
        <p:spPr>
          <a:xfrm>
            <a:off x="849287" y="1590838"/>
            <a:ext cx="11099801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Average number of misclassified perturbations (totally 81 perturbations for each image). For the model trained using three transformations.</a:t>
            </a:r>
          </a:p>
        </p:txBody>
      </p:sp>
      <p:sp>
        <p:nvSpPr>
          <p:cNvPr id="383" name="Average number of misclassified perturbations (totally 2187 perturbations for each image). For the model trained using six transformations."/>
          <p:cNvSpPr txBox="1"/>
          <p:nvPr/>
        </p:nvSpPr>
        <p:spPr>
          <a:xfrm>
            <a:off x="849287" y="5022264"/>
            <a:ext cx="11099801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Average number of misclassified perturbations (totally 2187 perturbations for each image). For the model trained using six transformations.</a:t>
            </a:r>
          </a:p>
        </p:txBody>
      </p:sp>
      <p:graphicFrame>
        <p:nvGraphicFramePr>
          <p:cNvPr id="384" name="Table"/>
          <p:cNvGraphicFramePr/>
          <p:nvPr/>
        </p:nvGraphicFramePr>
        <p:xfrm>
          <a:off x="1273045" y="6399936"/>
          <a:ext cx="10796693" cy="1205334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{EEE7283C-3CF3-47DC-8721-378D4A62B228}</a:tableStyleId>
              </a:tblPr>
              <a:tblGrid>
                <a:gridCol w="3508487"/>
                <a:gridCol w="2493852"/>
                <a:gridCol w="1481794"/>
                <a:gridCol w="2073401"/>
                <a:gridCol w="1226455"/>
              </a:tblGrid>
              <a:tr h="596316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Model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Standard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Rep.30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Worst-of-10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GA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96316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#misclassfied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789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164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117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98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Raw experimental results for Cifar10"/>
          <p:cNvSpPr txBox="1"/>
          <p:nvPr/>
        </p:nvSpPr>
        <p:spPr>
          <a:xfrm>
            <a:off x="419100" y="177800"/>
            <a:ext cx="11099800" cy="71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Raw experimental results for Cifar10</a:t>
            </a:r>
          </a:p>
        </p:txBody>
      </p:sp>
      <p:graphicFrame>
        <p:nvGraphicFramePr>
          <p:cNvPr id="387" name="Table"/>
          <p:cNvGraphicFramePr/>
          <p:nvPr/>
        </p:nvGraphicFramePr>
        <p:xfrm>
          <a:off x="2504352" y="1973417"/>
          <a:ext cx="7458256" cy="31821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{EEE7283C-3CF3-47DC-8721-378D4A62B228}</a:tableStyleId>
              </a:tblPr>
              <a:tblGrid>
                <a:gridCol w="2824550"/>
                <a:gridCol w="1581777"/>
                <a:gridCol w="1694361"/>
                <a:gridCol w="1344865"/>
              </a:tblGrid>
              <a:tr h="528233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Aug. strategy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Natural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Random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Grid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28233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Standard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0.875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0.496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0.013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528233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Replace30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0.897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0.897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0.522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528233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Replace40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0.872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0.891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0.626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528233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Worst-of-10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0.892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0.893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0.686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528233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GA(loss)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0.915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0.913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0.732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88" name="Test accuracy of Cifar10 dataset with 3 transformations(rotation, translate, shear)."/>
          <p:cNvSpPr txBox="1"/>
          <p:nvPr/>
        </p:nvSpPr>
        <p:spPr>
          <a:xfrm>
            <a:off x="637860" y="1102817"/>
            <a:ext cx="1117854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Test accuracy of Cifar10 dataset with 3 transformations(rotation, translate, shear).</a:t>
            </a:r>
          </a:p>
        </p:txBody>
      </p:sp>
      <p:graphicFrame>
        <p:nvGraphicFramePr>
          <p:cNvPr id="389" name="Table"/>
          <p:cNvGraphicFramePr/>
          <p:nvPr/>
        </p:nvGraphicFramePr>
        <p:xfrm>
          <a:off x="2614839" y="6221128"/>
          <a:ext cx="7458256" cy="318209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{EEE7283C-3CF3-47DC-8721-378D4A62B228}</a:tableStyleId>
              </a:tblPr>
              <a:tblGrid>
                <a:gridCol w="2824550"/>
                <a:gridCol w="1581777"/>
                <a:gridCol w="1694361"/>
                <a:gridCol w="1344865"/>
              </a:tblGrid>
              <a:tr h="63387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Aug. strategy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Natural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Random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Grid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3387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Standard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0.890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0.435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0.011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63387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Replace30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0.901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0.892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0.352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63387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Worst-of-10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0.892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0.893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0.486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63387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GA(loss)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0.915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0.913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0.560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90" name="Test accuracy of Cifar10 dataset with 6 transformations."/>
          <p:cNvSpPr txBox="1"/>
          <p:nvPr/>
        </p:nvSpPr>
        <p:spPr>
          <a:xfrm>
            <a:off x="516559" y="5509717"/>
            <a:ext cx="771814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Test accuracy of Cifar10 dataset with 6 transformations.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2" name="Table"/>
          <p:cNvGraphicFramePr/>
          <p:nvPr/>
        </p:nvGraphicFramePr>
        <p:xfrm>
          <a:off x="2526371" y="2948711"/>
          <a:ext cx="7458256" cy="31821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{EEE7283C-3CF3-47DC-8721-378D4A62B228}</a:tableStyleId>
              </a:tblPr>
              <a:tblGrid>
                <a:gridCol w="2824550"/>
                <a:gridCol w="1581777"/>
                <a:gridCol w="1694361"/>
                <a:gridCol w="1344865"/>
              </a:tblGrid>
              <a:tr h="63387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Aug. strategy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Rotation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Translate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Shear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3387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Standard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0.093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0.202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0.494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63387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Replace30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0.697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0.651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0.788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63387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Worst-of-10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0.738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0.701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0.811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63387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GA(loss)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0.786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0.740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0.841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93" name="Raw experimental results for Cifar10"/>
          <p:cNvSpPr txBox="1"/>
          <p:nvPr/>
        </p:nvSpPr>
        <p:spPr>
          <a:xfrm>
            <a:off x="419100" y="177800"/>
            <a:ext cx="11099800" cy="71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Raw experimental results for Cifar10</a:t>
            </a:r>
          </a:p>
        </p:txBody>
      </p:sp>
      <p:sp>
        <p:nvSpPr>
          <p:cNvPr id="394" name="Test accuracy of Cifar10 dataset based on each transformation (the model is trained based on three transformations)."/>
          <p:cNvSpPr txBox="1"/>
          <p:nvPr/>
        </p:nvSpPr>
        <p:spPr>
          <a:xfrm>
            <a:off x="858108" y="1507075"/>
            <a:ext cx="9933637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Test accuracy of Cifar10 dataset based on each transformation (the model is trained based on three transformations).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roblem definition"/>
          <p:cNvSpPr txBox="1"/>
          <p:nvPr>
            <p:ph type="title"/>
          </p:nvPr>
        </p:nvSpPr>
        <p:spPr>
          <a:xfrm>
            <a:off x="419100" y="177800"/>
            <a:ext cx="11099800" cy="717306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pPr/>
            <a:r>
              <a:t>Problem definition</a:t>
            </a:r>
          </a:p>
        </p:txBody>
      </p:sp>
      <p:sp>
        <p:nvSpPr>
          <p:cNvPr id="123" name="Robust generalization is quite different from standard generalization[1]…"/>
          <p:cNvSpPr txBox="1"/>
          <p:nvPr>
            <p:ph type="body" sz="half" idx="1"/>
          </p:nvPr>
        </p:nvSpPr>
        <p:spPr>
          <a:xfrm>
            <a:off x="533400" y="1315659"/>
            <a:ext cx="10099524" cy="2680104"/>
          </a:xfrm>
          <a:prstGeom prst="rect">
            <a:avLst/>
          </a:prstGeom>
        </p:spPr>
        <p:txBody>
          <a:bodyPr anchor="t"/>
          <a:lstStyle/>
          <a:p>
            <a:pPr marL="431999" indent="-323999" defTabSz="9144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000"/>
              <a:buChar char="●"/>
              <a:defRPr spc="0" sz="2400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Robust generalization is quite different from standard generalization</a:t>
            </a:r>
            <a:r>
              <a:rPr baseline="33333"/>
              <a:t>[1]</a:t>
            </a:r>
          </a:p>
          <a:p>
            <a:pPr lvl="1" marL="863999" indent="-323999" defTabSz="9144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Symbol"/>
              <a:buChar char="-"/>
              <a:defRPr spc="0" sz="2400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Some</a:t>
            </a:r>
            <a:r>
              <a:rPr baseline="33333" spc="0"/>
              <a:t> </a:t>
            </a:r>
            <a:r>
              <a:t>data sets may not large enough to train a robust model</a:t>
            </a:r>
          </a:p>
          <a:p>
            <a:pPr marL="431999" indent="-323999" defTabSz="9144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000"/>
              <a:buChar char="●"/>
              <a:defRPr spc="0" sz="2400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Neural Network can be fooled with simple spacial transformation (rotation, translate)</a:t>
            </a:r>
            <a:r>
              <a:rPr baseline="33333"/>
              <a:t>[2]</a:t>
            </a:r>
          </a:p>
        </p:txBody>
      </p:sp>
      <p:pic>
        <p:nvPicPr>
          <p:cNvPr id="124" name="natural-attack-cifar.png" descr="natural-attack-cifa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49281" y="3819417"/>
            <a:ext cx="5385887" cy="37701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natural-attack-gtsrb.png" descr="natural-attack-gtsrb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1051" y="3819417"/>
            <a:ext cx="5385887" cy="3770121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GTSRB"/>
          <p:cNvSpPr txBox="1"/>
          <p:nvPr/>
        </p:nvSpPr>
        <p:spPr>
          <a:xfrm>
            <a:off x="3139225" y="7526179"/>
            <a:ext cx="880339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GTSRB</a:t>
            </a:r>
          </a:p>
        </p:txBody>
      </p:sp>
      <p:sp>
        <p:nvSpPr>
          <p:cNvPr id="127" name="Cifar10"/>
          <p:cNvSpPr txBox="1"/>
          <p:nvPr/>
        </p:nvSpPr>
        <p:spPr>
          <a:xfrm>
            <a:off x="8742200" y="7526179"/>
            <a:ext cx="850850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Cifar10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Raw experimental results for GTSRB"/>
          <p:cNvSpPr txBox="1"/>
          <p:nvPr/>
        </p:nvSpPr>
        <p:spPr>
          <a:xfrm>
            <a:off x="419100" y="177800"/>
            <a:ext cx="11099800" cy="71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Raw experimental results for GTSRB</a:t>
            </a:r>
          </a:p>
        </p:txBody>
      </p:sp>
      <p:graphicFrame>
        <p:nvGraphicFramePr>
          <p:cNvPr id="397" name="Table"/>
          <p:cNvGraphicFramePr/>
          <p:nvPr/>
        </p:nvGraphicFramePr>
        <p:xfrm>
          <a:off x="1273045" y="2893555"/>
          <a:ext cx="10796693" cy="121803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{EEE7283C-3CF3-47DC-8721-378D4A62B228}</a:tableStyleId>
              </a:tblPr>
              <a:tblGrid>
                <a:gridCol w="3508487"/>
                <a:gridCol w="2493852"/>
                <a:gridCol w="1481794"/>
                <a:gridCol w="2073401"/>
                <a:gridCol w="1226454"/>
              </a:tblGrid>
              <a:tr h="602666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Model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Standard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Rep.30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Worst-of-10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GA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02666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#misclassfied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45.0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10.4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9.8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98" name="Average number of misclassified perturbations (totally 81 perturbations for each image). For the model trained using three transformations."/>
          <p:cNvSpPr txBox="1"/>
          <p:nvPr/>
        </p:nvSpPr>
        <p:spPr>
          <a:xfrm>
            <a:off x="849287" y="1590838"/>
            <a:ext cx="11099801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Average number of misclassified perturbations (totally 81 perturbations for each image). For the model trained using three transformations.</a:t>
            </a:r>
          </a:p>
        </p:txBody>
      </p:sp>
      <p:sp>
        <p:nvSpPr>
          <p:cNvPr id="399" name="Average number of misclassified perturbations (totally 2187 perturbations for each image). For the model trained using six transformations."/>
          <p:cNvSpPr txBox="1"/>
          <p:nvPr/>
        </p:nvSpPr>
        <p:spPr>
          <a:xfrm>
            <a:off x="849287" y="5022264"/>
            <a:ext cx="11099801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Average number of misclassified perturbations (totally 2187 perturbations for each image). For the model trained using six transformations.</a:t>
            </a:r>
          </a:p>
        </p:txBody>
      </p:sp>
      <p:graphicFrame>
        <p:nvGraphicFramePr>
          <p:cNvPr id="400" name="Table"/>
          <p:cNvGraphicFramePr/>
          <p:nvPr/>
        </p:nvGraphicFramePr>
        <p:xfrm>
          <a:off x="1273045" y="6399936"/>
          <a:ext cx="10796693" cy="1205334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{EEE7283C-3CF3-47DC-8721-378D4A62B228}</a:tableStyleId>
              </a:tblPr>
              <a:tblGrid>
                <a:gridCol w="3508487"/>
                <a:gridCol w="2493852"/>
                <a:gridCol w="1481794"/>
                <a:gridCol w="2073401"/>
                <a:gridCol w="1226455"/>
              </a:tblGrid>
              <a:tr h="596316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Model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Standard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Rep.30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Worst-of-10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GA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96316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#misclassfied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1316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263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/>
                        <a:t>232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Existing approaches"/>
          <p:cNvSpPr txBox="1"/>
          <p:nvPr>
            <p:ph type="title"/>
          </p:nvPr>
        </p:nvSpPr>
        <p:spPr>
          <a:xfrm>
            <a:off x="419100" y="177800"/>
            <a:ext cx="11099800" cy="717306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pPr/>
            <a:r>
              <a:t>Existing approaches</a:t>
            </a:r>
          </a:p>
        </p:txBody>
      </p:sp>
      <p:sp>
        <p:nvSpPr>
          <p:cNvPr id="130" name="For GTSRB, even though start-of-the-art model archives 98% test accuracy, we can generate adversarial example for more then 17% with rotation range (-30∘,30∘) and translation range(-3p, 3p)."/>
          <p:cNvSpPr txBox="1"/>
          <p:nvPr/>
        </p:nvSpPr>
        <p:spPr>
          <a:xfrm>
            <a:off x="1326646" y="6038577"/>
            <a:ext cx="9284708" cy="1541067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914400">
              <a:lnSpc>
                <a:spcPct val="150000"/>
              </a:lnSpc>
              <a:defRPr b="0" spc="0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For GTSRB, even though start-of-the-art model archives 98% test accuracy, we can generate adversarial example for more then 17% with rotation range (-30</a:t>
            </a:r>
            <a:r>
              <a:rPr baseline="31999" spc="-1" sz="3200"/>
              <a:t>∘</a:t>
            </a:r>
            <a:r>
              <a:t>,30</a:t>
            </a:r>
            <a:r>
              <a:rPr baseline="31999" spc="-1" sz="3200"/>
              <a:t>∘</a:t>
            </a:r>
            <a:r>
              <a:t>) and translation range(-3p, 3p).</a:t>
            </a:r>
          </a:p>
        </p:txBody>
      </p:sp>
      <p:sp>
        <p:nvSpPr>
          <p:cNvPr id="131" name="Adversarial learning: existing strategy tries to perturb the training data set in each step with the goal to learn the features of potential adversarial variances…"/>
          <p:cNvSpPr txBox="1"/>
          <p:nvPr/>
        </p:nvSpPr>
        <p:spPr>
          <a:xfrm>
            <a:off x="588174" y="1495331"/>
            <a:ext cx="11135191" cy="3617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33375" indent="-333375" algn="l" defTabSz="914400">
              <a:lnSpc>
                <a:spcPct val="150000"/>
              </a:lnSpc>
              <a:buSzPct val="50000"/>
              <a:buBlip>
                <a:blip r:embed="rId2"/>
              </a:buBlip>
              <a:defRPr b="0" spc="0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Adversarial learning</a:t>
            </a:r>
            <a:r>
              <a:t>: existing strategy tries to perturb the training data set in each step with the goal to learn the features of potential adversarial variances</a:t>
            </a:r>
          </a:p>
          <a:p>
            <a:pPr lvl="1" marL="777875" indent="-333375" algn="l" defTabSz="914400">
              <a:lnSpc>
                <a:spcPct val="150000"/>
              </a:lnSpc>
              <a:buSzPct val="145000"/>
              <a:buChar char="•"/>
              <a:defRPr b="0" spc="0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random perturbation</a:t>
            </a:r>
          </a:p>
          <a:p>
            <a:pPr lvl="1" marL="777875" indent="-333375" algn="l" defTabSz="914400">
              <a:lnSpc>
                <a:spcPct val="150000"/>
              </a:lnSpc>
              <a:buSzPct val="145000"/>
              <a:buChar char="•"/>
              <a:defRPr b="0" spc="0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Worst-of-n: select the most representative images from randomly generated n perturbations</a:t>
            </a:r>
          </a:p>
          <a:p>
            <a:pPr marL="333375" indent="-333375" algn="l" defTabSz="914400">
              <a:lnSpc>
                <a:spcPct val="150000"/>
              </a:lnSpc>
              <a:buSzPct val="50000"/>
              <a:buBlip>
                <a:blip r:embed="rId2"/>
              </a:buBlip>
              <a:defRPr b="0" spc="0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Limitation</a:t>
            </a:r>
            <a:r>
              <a:t>: input space is too large, especially with more transformations. Random perturbation may not be able to find representative images.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natural.png" descr="natura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8677" y="3790094"/>
            <a:ext cx="5038108" cy="37785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w10.png" descr="w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79467" y="3790094"/>
            <a:ext cx="5038107" cy="3778581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Line"/>
          <p:cNvSpPr/>
          <p:nvPr/>
        </p:nvSpPr>
        <p:spPr>
          <a:xfrm>
            <a:off x="3226181" y="2172664"/>
            <a:ext cx="199424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6" name="Rotate 1∘"/>
          <p:cNvSpPr txBox="1"/>
          <p:nvPr/>
        </p:nvSpPr>
        <p:spPr>
          <a:xfrm>
            <a:off x="3511289" y="1675626"/>
            <a:ext cx="157642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Rotate 1</a:t>
            </a:r>
            <a:r>
              <a:rPr>
                <a:latin typeface="儷宋 Pro"/>
                <a:ea typeface="儷宋 Pro"/>
                <a:cs typeface="儷宋 Pro"/>
                <a:sym typeface="儷宋 Pro"/>
              </a:rPr>
              <a:t>∘</a:t>
            </a:r>
          </a:p>
        </p:txBody>
      </p:sp>
      <p:sp>
        <p:nvSpPr>
          <p:cNvPr id="137" name="Arrow"/>
          <p:cNvSpPr/>
          <p:nvPr/>
        </p:nvSpPr>
        <p:spPr>
          <a:xfrm>
            <a:off x="7176465" y="1823745"/>
            <a:ext cx="1587993" cy="697839"/>
          </a:xfrm>
          <a:prstGeom prst="rightArrow">
            <a:avLst>
              <a:gd name="adj1" fmla="val 32000"/>
              <a:gd name="adj2" fmla="val 66058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" name="Adversarial examples"/>
          <p:cNvSpPr txBox="1"/>
          <p:nvPr>
            <p:ph type="title"/>
          </p:nvPr>
        </p:nvSpPr>
        <p:spPr>
          <a:xfrm>
            <a:off x="419100" y="177800"/>
            <a:ext cx="11099800" cy="717306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pPr/>
            <a:r>
              <a:t>Adversarial examples</a:t>
            </a:r>
          </a:p>
        </p:txBody>
      </p:sp>
      <p:sp>
        <p:nvSpPr>
          <p:cNvPr id="139" name="Line"/>
          <p:cNvSpPr/>
          <p:nvPr/>
        </p:nvSpPr>
        <p:spPr>
          <a:xfrm>
            <a:off x="952472" y="4199523"/>
            <a:ext cx="10406594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40" name="00002_00029.ppm" descr="00002_00029.ppm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18727" y="1395976"/>
            <a:ext cx="1538289" cy="15156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10578_true_35_pred_37_239_10578_org.ppm" descr="10578_true_35_pred_37_239_10578_org.ppm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76213" y="1414831"/>
            <a:ext cx="1404220" cy="15156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10578+true_35_pred_37_239_10578.ppm" descr="10578+true_35_pred_37_239_10578.ppm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507515" y="1431284"/>
            <a:ext cx="1214680" cy="1445050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traditional model"/>
          <p:cNvSpPr txBox="1"/>
          <p:nvPr/>
        </p:nvSpPr>
        <p:spPr>
          <a:xfrm>
            <a:off x="1994077" y="7427535"/>
            <a:ext cx="2205051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/>
            </a:lvl1pPr>
          </a:lstStyle>
          <a:p>
            <a:pPr/>
            <a:r>
              <a:t>traditional model</a:t>
            </a:r>
          </a:p>
        </p:txBody>
      </p:sp>
      <p:sp>
        <p:nvSpPr>
          <p:cNvPr id="144" name="worst-of-10 model"/>
          <p:cNvSpPr txBox="1"/>
          <p:nvPr/>
        </p:nvSpPr>
        <p:spPr>
          <a:xfrm>
            <a:off x="7382280" y="7427535"/>
            <a:ext cx="2432482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/>
            </a:lvl1pPr>
          </a:lstStyle>
          <a:p>
            <a:pPr/>
            <a:r>
              <a:t>worst-of-10 model</a:t>
            </a:r>
          </a:p>
        </p:txBody>
      </p:sp>
      <p:sp>
        <p:nvSpPr>
          <p:cNvPr id="145" name="The loss of perturbed images with rotation (-30, 30) and translate (-3, 3)"/>
          <p:cNvSpPr txBox="1"/>
          <p:nvPr/>
        </p:nvSpPr>
        <p:spPr>
          <a:xfrm>
            <a:off x="1796589" y="8000898"/>
            <a:ext cx="8591360" cy="411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100"/>
            </a:lvl1pPr>
          </a:lstStyle>
          <a:p>
            <a:pPr/>
            <a:r>
              <a:t>The loss of perturbed images with rotation (-30, 30) and translate (-3, 3)</a:t>
            </a:r>
          </a:p>
        </p:txBody>
      </p:sp>
      <p:sp>
        <p:nvSpPr>
          <p:cNvPr id="146" name="One adversarial example from GTSRB dataset. The model trained using worst-of-10 approach still misclassifies the perturbations (rotate 1∘)."/>
          <p:cNvSpPr txBox="1"/>
          <p:nvPr/>
        </p:nvSpPr>
        <p:spPr>
          <a:xfrm>
            <a:off x="1218169" y="3096299"/>
            <a:ext cx="9875200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One adversarial example from GTSRB dataset. The model trained using worst-of-10 approach still misclassifies the perturbations (rotate 1</a:t>
            </a:r>
            <a:r>
              <a:rPr>
                <a:latin typeface="儷宋 Pro"/>
                <a:ea typeface="儷宋 Pro"/>
                <a:cs typeface="儷宋 Pro"/>
                <a:sym typeface="儷宋 Pro"/>
              </a:rPr>
              <a:t>∘</a:t>
            </a:r>
            <a:r>
              <a:t>).</a:t>
            </a:r>
          </a:p>
        </p:txBody>
      </p:sp>
      <p:sp>
        <p:nvSpPr>
          <p:cNvPr id="147" name="Better, but not good enough"/>
          <p:cNvSpPr txBox="1"/>
          <p:nvPr/>
        </p:nvSpPr>
        <p:spPr>
          <a:xfrm>
            <a:off x="4060421" y="8549216"/>
            <a:ext cx="4190696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Better, but not good enough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image8.png" descr="image8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282946" y="4076617"/>
            <a:ext cx="5068307" cy="3801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9.png" descr="image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2805" y="3973424"/>
            <a:ext cx="5068307" cy="3801230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TextShape 2"/>
          <p:cNvSpPr txBox="1"/>
          <p:nvPr/>
        </p:nvSpPr>
        <p:spPr>
          <a:xfrm>
            <a:off x="651446" y="1682236"/>
            <a:ext cx="11446685" cy="2032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31999" indent="-323999" algn="l" defTabSz="914400">
              <a:lnSpc>
                <a:spcPct val="150000"/>
              </a:lnSpc>
              <a:buClr>
                <a:srgbClr val="000000"/>
              </a:buClr>
              <a:buSzPct val="45000"/>
              <a:buChar char="●"/>
              <a:defRPr b="0" spc="0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Input space is too large, especially with more transformations, computing all adversarial variances is a time-consuming and sometimes impossible task</a:t>
            </a:r>
          </a:p>
          <a:p>
            <a:pPr marL="431999" indent="-323999" algn="l" defTabSz="914400">
              <a:lnSpc>
                <a:spcPct val="150000"/>
              </a:lnSpc>
              <a:buClr>
                <a:srgbClr val="000000"/>
              </a:buClr>
              <a:buSzPct val="45000"/>
              <a:buChar char="●"/>
              <a:defRPr b="0" spc="0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Input space is unstructured (non-concave maximization), gradient-based approach cannot directly applied</a:t>
            </a:r>
          </a:p>
        </p:txBody>
      </p:sp>
      <p:sp>
        <p:nvSpPr>
          <p:cNvPr id="152" name="Challenges"/>
          <p:cNvSpPr txBox="1"/>
          <p:nvPr>
            <p:ph type="title"/>
          </p:nvPr>
        </p:nvSpPr>
        <p:spPr>
          <a:xfrm>
            <a:off x="419100" y="177800"/>
            <a:ext cx="11099800" cy="717306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pPr/>
            <a:r>
              <a:t>Challenges</a:t>
            </a:r>
          </a:p>
        </p:txBody>
      </p:sp>
      <p:sp>
        <p:nvSpPr>
          <p:cNvPr id="153" name="The loss of two examples with rotation (-30, 30) and translate (-3, 3)"/>
          <p:cNvSpPr txBox="1"/>
          <p:nvPr/>
        </p:nvSpPr>
        <p:spPr>
          <a:xfrm>
            <a:off x="1895881" y="7546791"/>
            <a:ext cx="8146238" cy="411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100"/>
            </a:lvl1pPr>
          </a:lstStyle>
          <a:p>
            <a:pPr/>
            <a:r>
              <a:t>The loss of two examples with rotation (-30, 30) and translate (-3, 3)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Intuition"/>
          <p:cNvSpPr txBox="1"/>
          <p:nvPr/>
        </p:nvSpPr>
        <p:spPr>
          <a:xfrm>
            <a:off x="419100" y="177800"/>
            <a:ext cx="11099800" cy="71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Intuition</a:t>
            </a:r>
          </a:p>
        </p:txBody>
      </p:sp>
      <p:sp>
        <p:nvSpPr>
          <p:cNvPr id="156" name="Adversarial learning"/>
          <p:cNvSpPr/>
          <p:nvPr/>
        </p:nvSpPr>
        <p:spPr>
          <a:xfrm>
            <a:off x="1488232" y="2898767"/>
            <a:ext cx="2415939" cy="885661"/>
          </a:xfrm>
          <a:prstGeom prst="roundRect">
            <a:avLst>
              <a:gd name="adj" fmla="val 21509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Adversarial learning</a:t>
            </a:r>
          </a:p>
        </p:txBody>
      </p:sp>
      <p:sp>
        <p:nvSpPr>
          <p:cNvPr id="157" name="Program synthesis"/>
          <p:cNvSpPr/>
          <p:nvPr/>
        </p:nvSpPr>
        <p:spPr>
          <a:xfrm>
            <a:off x="1488232" y="4673081"/>
            <a:ext cx="2415939" cy="885661"/>
          </a:xfrm>
          <a:prstGeom prst="roundRect">
            <a:avLst>
              <a:gd name="adj" fmla="val 21509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Program synthesis</a:t>
            </a:r>
          </a:p>
        </p:txBody>
      </p:sp>
      <p:sp>
        <p:nvSpPr>
          <p:cNvPr id="158" name="Representative training set"/>
          <p:cNvSpPr/>
          <p:nvPr/>
        </p:nvSpPr>
        <p:spPr>
          <a:xfrm>
            <a:off x="5294431" y="2898767"/>
            <a:ext cx="2415938" cy="885661"/>
          </a:xfrm>
          <a:prstGeom prst="roundRect">
            <a:avLst>
              <a:gd name="adj" fmla="val 21509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Representative training set</a:t>
            </a:r>
          </a:p>
        </p:txBody>
      </p:sp>
      <p:sp>
        <p:nvSpPr>
          <p:cNvPr id="159" name="Complete specifications"/>
          <p:cNvSpPr/>
          <p:nvPr/>
        </p:nvSpPr>
        <p:spPr>
          <a:xfrm>
            <a:off x="5294431" y="4673081"/>
            <a:ext cx="2415938" cy="885661"/>
          </a:xfrm>
          <a:prstGeom prst="roundRect">
            <a:avLst>
              <a:gd name="adj" fmla="val 21509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Complete specifications</a:t>
            </a:r>
          </a:p>
        </p:txBody>
      </p:sp>
      <p:sp>
        <p:nvSpPr>
          <p:cNvPr id="160" name="Test case generation"/>
          <p:cNvSpPr/>
          <p:nvPr/>
        </p:nvSpPr>
        <p:spPr>
          <a:xfrm>
            <a:off x="9100629" y="4673081"/>
            <a:ext cx="2415939" cy="885661"/>
          </a:xfrm>
          <a:prstGeom prst="roundRect">
            <a:avLst>
              <a:gd name="adj" fmla="val 21509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Test case generation</a:t>
            </a:r>
          </a:p>
        </p:txBody>
      </p:sp>
      <p:sp>
        <p:nvSpPr>
          <p:cNvPr id="161" name="Data augmentation"/>
          <p:cNvSpPr/>
          <p:nvPr/>
        </p:nvSpPr>
        <p:spPr>
          <a:xfrm>
            <a:off x="9100629" y="2898767"/>
            <a:ext cx="2415939" cy="885661"/>
          </a:xfrm>
          <a:prstGeom prst="roundRect">
            <a:avLst>
              <a:gd name="adj" fmla="val 21509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Data augmentation</a:t>
            </a:r>
          </a:p>
        </p:txBody>
      </p:sp>
      <p:sp>
        <p:nvSpPr>
          <p:cNvPr id="162" name="Line"/>
          <p:cNvSpPr/>
          <p:nvPr/>
        </p:nvSpPr>
        <p:spPr>
          <a:xfrm flipH="1">
            <a:off x="4011472" y="3389719"/>
            <a:ext cx="117565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3" name="Line"/>
          <p:cNvSpPr/>
          <p:nvPr/>
        </p:nvSpPr>
        <p:spPr>
          <a:xfrm flipH="1">
            <a:off x="7817670" y="5115911"/>
            <a:ext cx="117565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4" name="Line"/>
          <p:cNvSpPr/>
          <p:nvPr/>
        </p:nvSpPr>
        <p:spPr>
          <a:xfrm flipH="1">
            <a:off x="7817670" y="3389719"/>
            <a:ext cx="117565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" name="Line"/>
          <p:cNvSpPr/>
          <p:nvPr/>
        </p:nvSpPr>
        <p:spPr>
          <a:xfrm flipH="1">
            <a:off x="4011472" y="5115911"/>
            <a:ext cx="117565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" name="Double Arrow"/>
          <p:cNvSpPr/>
          <p:nvPr/>
        </p:nvSpPr>
        <p:spPr>
          <a:xfrm rot="16200000">
            <a:off x="2215271" y="4120242"/>
            <a:ext cx="885660" cy="239948"/>
          </a:xfrm>
          <a:prstGeom prst="leftRightArrow">
            <a:avLst>
              <a:gd name="adj1" fmla="val 33533"/>
              <a:gd name="adj2" fmla="val 131757"/>
            </a:avLst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7" name="Double Arrow"/>
          <p:cNvSpPr/>
          <p:nvPr/>
        </p:nvSpPr>
        <p:spPr>
          <a:xfrm rot="16200000">
            <a:off x="6040520" y="4120242"/>
            <a:ext cx="885660" cy="239948"/>
          </a:xfrm>
          <a:prstGeom prst="leftRightArrow">
            <a:avLst>
              <a:gd name="adj1" fmla="val 33533"/>
              <a:gd name="adj2" fmla="val 131757"/>
            </a:avLst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8" name="Double Arrow"/>
          <p:cNvSpPr/>
          <p:nvPr/>
        </p:nvSpPr>
        <p:spPr>
          <a:xfrm rot="16200000">
            <a:off x="9865769" y="4120242"/>
            <a:ext cx="885660" cy="239948"/>
          </a:xfrm>
          <a:prstGeom prst="leftRightArrow">
            <a:avLst>
              <a:gd name="adj1" fmla="val 33533"/>
              <a:gd name="adj2" fmla="val 131757"/>
            </a:avLst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" name="Model training can be regarded as AI-based program synthesis process. Given a set of specifications, it will generate a program satisfying all the specifications"/>
          <p:cNvSpPr txBox="1"/>
          <p:nvPr/>
        </p:nvSpPr>
        <p:spPr>
          <a:xfrm>
            <a:off x="1056375" y="1041850"/>
            <a:ext cx="9825250" cy="1341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 algn="l">
              <a:lnSpc>
                <a:spcPct val="120000"/>
              </a:lnSpc>
              <a:buSzPct val="50000"/>
              <a:buBlip>
                <a:blip r:embed="rId2"/>
              </a:buBlip>
              <a:defRPr b="0"/>
            </a:lvl1pPr>
          </a:lstStyle>
          <a:p>
            <a:pPr/>
            <a:r>
              <a:t>Model training can be regarded as AI-based program synthesis process. Given a set of specifications, it will generate a program satisfying all the specifications</a:t>
            </a:r>
          </a:p>
        </p:txBody>
      </p:sp>
      <p:sp>
        <p:nvSpPr>
          <p:cNvPr id="170" name="Data augmentation can be used to provide more complete specifications…"/>
          <p:cNvSpPr txBox="1"/>
          <p:nvPr/>
        </p:nvSpPr>
        <p:spPr>
          <a:xfrm>
            <a:off x="1056375" y="6005982"/>
            <a:ext cx="9825250" cy="2666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33375" indent="-333375" algn="l">
              <a:lnSpc>
                <a:spcPct val="120000"/>
              </a:lnSpc>
              <a:buSzPct val="50000"/>
              <a:buBlip>
                <a:blip r:embed="rId2"/>
              </a:buBlip>
              <a:defRPr b="0"/>
            </a:pPr>
            <a:r>
              <a:t>Data augmentation can be used to provide more complete specifications</a:t>
            </a:r>
          </a:p>
          <a:p>
            <a:pPr marL="333375" indent="-333375" algn="l">
              <a:lnSpc>
                <a:spcPct val="120000"/>
              </a:lnSpc>
              <a:buSzPct val="50000"/>
              <a:buBlip>
                <a:blip r:embed="rId2"/>
              </a:buBlip>
              <a:defRPr b="0"/>
            </a:pPr>
            <a:r>
              <a:t>We can formalize representative training data generation as a </a:t>
            </a:r>
            <a:r>
              <a:rPr b="1"/>
              <a:t>search problem</a:t>
            </a:r>
            <a:r>
              <a:t> within the attack space</a:t>
            </a:r>
          </a:p>
          <a:p>
            <a:pPr marL="333375" indent="-333375" algn="l">
              <a:lnSpc>
                <a:spcPct val="120000"/>
              </a:lnSpc>
              <a:buSzPct val="50000"/>
              <a:buBlip>
                <a:blip r:embed="rId2"/>
              </a:buBlip>
              <a:defRPr b="0"/>
            </a:pPr>
            <a:r>
              <a:t>If one perturbation is misclassified, its neighbours are more likely to be misclassified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roup 1392"/>
          <p:cNvSpPr/>
          <p:nvPr/>
        </p:nvSpPr>
        <p:spPr>
          <a:xfrm>
            <a:off x="3342573" y="3791434"/>
            <a:ext cx="1243907" cy="1038755"/>
          </a:xfrm>
          <a:prstGeom prst="roundRect">
            <a:avLst>
              <a:gd name="adj" fmla="val 16667"/>
            </a:avLst>
          </a:prstGeom>
          <a:solidFill>
            <a:srgbClr val="D6D5D5"/>
          </a:solidFill>
          <a:ln w="28575">
            <a:solidFill>
              <a:srgbClr val="D6D5D5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914400">
              <a:defRPr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Mutator</a:t>
            </a:r>
          </a:p>
        </p:txBody>
      </p:sp>
      <p:pic>
        <p:nvPicPr>
          <p:cNvPr id="173" name="Screen Shot 2018-12-11 at 3.53.47 PM.png" descr="Screen Shot 2018-12-11 at 3.53.4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38639" y="4923425"/>
            <a:ext cx="660128" cy="4909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Screen Shot 2018-12-11 at 3.53.47 PM.png" descr="Screen Shot 2018-12-11 at 3.53.4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02541" y="4384726"/>
            <a:ext cx="660128" cy="4909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Screen Shot 2018-12-11 at 3.53.47 PM.png" descr="Screen Shot 2018-12-11 at 3.53.4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55568" y="3654315"/>
            <a:ext cx="660129" cy="4909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6105" y="4594705"/>
            <a:ext cx="1148390" cy="1148390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Shape 1438"/>
          <p:cNvSpPr/>
          <p:nvPr/>
        </p:nvSpPr>
        <p:spPr>
          <a:xfrm>
            <a:off x="1427151" y="4307504"/>
            <a:ext cx="1901690" cy="4472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algn="l" defTabSz="914400">
              <a:defRPr b="0"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8" name="Shape 1404"/>
          <p:cNvSpPr/>
          <p:nvPr/>
        </p:nvSpPr>
        <p:spPr>
          <a:xfrm flipV="1">
            <a:off x="4647224" y="3351120"/>
            <a:ext cx="1051865" cy="88442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algn="l" defTabSz="914400">
              <a:defRPr b="0"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9" name="Shape 1405"/>
          <p:cNvSpPr/>
          <p:nvPr/>
        </p:nvSpPr>
        <p:spPr>
          <a:xfrm flipV="1">
            <a:off x="4647224" y="3932369"/>
            <a:ext cx="1593981" cy="30317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algn="l" defTabSz="914400">
              <a:defRPr b="0"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0" name="Shape 1406"/>
          <p:cNvSpPr/>
          <p:nvPr/>
        </p:nvSpPr>
        <p:spPr>
          <a:xfrm>
            <a:off x="4647224" y="4235539"/>
            <a:ext cx="1145128" cy="309419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algn="l" defTabSz="914400">
              <a:defRPr b="0"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1" name="Shape 1407"/>
          <p:cNvSpPr/>
          <p:nvPr/>
        </p:nvSpPr>
        <p:spPr>
          <a:xfrm>
            <a:off x="4647223" y="4235539"/>
            <a:ext cx="549329" cy="82510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algn="l" defTabSz="914400">
              <a:defRPr b="0"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2" name="Shape 1408"/>
          <p:cNvSpPr txBox="1"/>
          <p:nvPr/>
        </p:nvSpPr>
        <p:spPr>
          <a:xfrm>
            <a:off x="550884" y="5537919"/>
            <a:ext cx="1672035" cy="608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1233" tIns="41233" rIns="41233" bIns="41233">
            <a:spAutoFit/>
          </a:bodyPr>
          <a:lstStyle/>
          <a:p>
            <a:pPr algn="l" defTabSz="914400">
              <a:defRPr b="0" sz="1800">
                <a:latin typeface="Arial"/>
                <a:ea typeface="Arial"/>
                <a:cs typeface="Arial"/>
                <a:sym typeface="Arial"/>
              </a:defRPr>
            </a:pPr>
            <a:r>
              <a:t>Training data-set</a:t>
            </a:r>
            <a:r>
              <a:t> </a:t>
            </a:r>
            <a:r>
              <a:t>(Seeds)</a:t>
            </a:r>
          </a:p>
        </p:txBody>
      </p:sp>
      <p:sp>
        <p:nvSpPr>
          <p:cNvPr id="183" name="Shape 1409"/>
          <p:cNvSpPr txBox="1"/>
          <p:nvPr/>
        </p:nvSpPr>
        <p:spPr>
          <a:xfrm>
            <a:off x="5200054" y="2821568"/>
            <a:ext cx="2069244" cy="341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1233" tIns="41233" rIns="41233" bIns="41233">
            <a:spAutoFit/>
          </a:bodyPr>
          <a:lstStyle>
            <a:lvl1pPr algn="l" defTabSz="914400">
              <a:defRPr b="0"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Mutated inputs</a:t>
            </a:r>
          </a:p>
        </p:txBody>
      </p:sp>
      <p:grpSp>
        <p:nvGrpSpPr>
          <p:cNvPr id="186" name="Group 1437"/>
          <p:cNvGrpSpPr/>
          <p:nvPr/>
        </p:nvGrpSpPr>
        <p:grpSpPr>
          <a:xfrm>
            <a:off x="2516650" y="4303758"/>
            <a:ext cx="622346" cy="2210269"/>
            <a:chOff x="484048" y="0"/>
            <a:chExt cx="622345" cy="2210267"/>
          </a:xfrm>
        </p:grpSpPr>
        <p:sp>
          <p:nvSpPr>
            <p:cNvPr id="184" name="Shape 1434"/>
            <p:cNvSpPr/>
            <p:nvPr/>
          </p:nvSpPr>
          <p:spPr>
            <a:xfrm flipV="1">
              <a:off x="484048" y="2210264"/>
              <a:ext cx="622346" cy="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b="0"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5" name="Shape 1436"/>
            <p:cNvSpPr/>
            <p:nvPr/>
          </p:nvSpPr>
          <p:spPr>
            <a:xfrm flipV="1">
              <a:off x="484048" y="0"/>
              <a:ext cx="1" cy="22102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b="0"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pic>
        <p:nvPicPr>
          <p:cNvPr id="187" name="Picture 66" descr="Picture 6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13861" y="5795224"/>
            <a:ext cx="3387790" cy="1404074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Connection Line"/>
          <p:cNvSpPr/>
          <p:nvPr/>
        </p:nvSpPr>
        <p:spPr>
          <a:xfrm>
            <a:off x="7459319" y="4153064"/>
            <a:ext cx="976721" cy="11528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9847" y="8503"/>
                  <a:pt x="12647" y="1303"/>
                  <a:pt x="0" y="0"/>
                </a:cubicBezTo>
              </a:path>
            </a:pathLst>
          </a:custGeom>
          <a:ln w="38100">
            <a:solidFill>
              <a:srgbClr val="5E5E5E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89" name="}"/>
          <p:cNvSpPr txBox="1"/>
          <p:nvPr/>
        </p:nvSpPr>
        <p:spPr>
          <a:xfrm>
            <a:off x="7120757" y="3110651"/>
            <a:ext cx="520193" cy="1797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0" sz="12000">
                <a:solidFill>
                  <a:srgbClr val="5E5E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}</a:t>
            </a:r>
          </a:p>
        </p:txBody>
      </p:sp>
      <p:sp>
        <p:nvSpPr>
          <p:cNvPr id="218" name="Connection Line"/>
          <p:cNvSpPr/>
          <p:nvPr/>
        </p:nvSpPr>
        <p:spPr>
          <a:xfrm>
            <a:off x="9422522" y="4441960"/>
            <a:ext cx="790034" cy="876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2894" y="8877"/>
                  <a:pt x="10094" y="1677"/>
                  <a:pt x="21600" y="0"/>
                </a:cubicBezTo>
              </a:path>
            </a:pathLst>
          </a:custGeom>
          <a:ln w="38100">
            <a:solidFill>
              <a:schemeClr val="accent1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19" name="Connection Line"/>
          <p:cNvSpPr/>
          <p:nvPr/>
        </p:nvSpPr>
        <p:spPr>
          <a:xfrm>
            <a:off x="9484222" y="5703963"/>
            <a:ext cx="863211" cy="884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8366" y="20651"/>
                  <a:pt x="1166" y="13451"/>
                  <a:pt x="0" y="0"/>
                </a:cubicBezTo>
              </a:path>
            </a:pathLst>
          </a:custGeom>
          <a:ln w="38100">
            <a:solidFill>
              <a:schemeClr val="accent1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20" name="Connection Line"/>
          <p:cNvSpPr/>
          <p:nvPr/>
        </p:nvSpPr>
        <p:spPr>
          <a:xfrm>
            <a:off x="6488940" y="5779730"/>
            <a:ext cx="1884039" cy="8091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9812" y="13557"/>
                  <a:pt x="12612" y="20757"/>
                  <a:pt x="0" y="21600"/>
                </a:cubicBezTo>
              </a:path>
            </a:pathLst>
          </a:custGeom>
          <a:ln w="38100">
            <a:solidFill>
              <a:srgbClr val="5E5E5E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193" name="Screen Shot 2018-12-11 at 3.53.47 PM.png" descr="Screen Shot 2018-12-11 at 3.53.4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13641" y="3091875"/>
            <a:ext cx="660128" cy="490950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Shape 1417"/>
          <p:cNvSpPr/>
          <p:nvPr/>
        </p:nvSpPr>
        <p:spPr>
          <a:xfrm>
            <a:off x="6665552" y="3710465"/>
            <a:ext cx="171665" cy="172025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5" name="Shape 1417"/>
          <p:cNvSpPr/>
          <p:nvPr/>
        </p:nvSpPr>
        <p:spPr>
          <a:xfrm>
            <a:off x="6119452" y="3164365"/>
            <a:ext cx="171665" cy="172025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" name="Shape 1417"/>
          <p:cNvSpPr/>
          <p:nvPr/>
        </p:nvSpPr>
        <p:spPr>
          <a:xfrm>
            <a:off x="5641868" y="4982142"/>
            <a:ext cx="171665" cy="172025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7" name="Shape 1417"/>
          <p:cNvSpPr/>
          <p:nvPr/>
        </p:nvSpPr>
        <p:spPr>
          <a:xfrm>
            <a:off x="6199644" y="4448678"/>
            <a:ext cx="171665" cy="17202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98" name="Screen Shot 2018-12-11 at 3.53.47 PM.png" descr="Screen Shot 2018-12-11 at 3.53.4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8798" y="4065336"/>
            <a:ext cx="660129" cy="4909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Screen Shot 2018-12-11 at 3.53.47 PM.png" descr="Screen Shot 2018-12-11 at 3.53.4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34462" y="6075741"/>
            <a:ext cx="660129" cy="490950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Shape 1417"/>
          <p:cNvSpPr/>
          <p:nvPr/>
        </p:nvSpPr>
        <p:spPr>
          <a:xfrm>
            <a:off x="4037691" y="6134458"/>
            <a:ext cx="171665" cy="172025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01" name="Screen Shot 2018-12-11 at 3.53.47 PM.png" descr="Screen Shot 2018-12-11 at 3.53.4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77692" y="6544513"/>
            <a:ext cx="660128" cy="490950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Shape 1417"/>
          <p:cNvSpPr/>
          <p:nvPr/>
        </p:nvSpPr>
        <p:spPr>
          <a:xfrm>
            <a:off x="4880921" y="6603230"/>
            <a:ext cx="171665" cy="172025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03" name="Screen Shot 2018-12-11 at 3.53.47 PM.png" descr="Screen Shot 2018-12-11 at 3.53.4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38639" y="6241646"/>
            <a:ext cx="660128" cy="490950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hape 1417"/>
          <p:cNvSpPr/>
          <p:nvPr/>
        </p:nvSpPr>
        <p:spPr>
          <a:xfrm>
            <a:off x="5641868" y="6300363"/>
            <a:ext cx="171665" cy="17202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05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079127" y="3594042"/>
            <a:ext cx="2191446" cy="12704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624063" y="6035132"/>
            <a:ext cx="872840" cy="702487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Selector"/>
          <p:cNvSpPr/>
          <p:nvPr/>
        </p:nvSpPr>
        <p:spPr>
          <a:xfrm>
            <a:off x="8097070" y="5269846"/>
            <a:ext cx="1672035" cy="483908"/>
          </a:xfrm>
          <a:prstGeom prst="roundRect">
            <a:avLst>
              <a:gd name="adj" fmla="val 1999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Selector</a:t>
            </a:r>
          </a:p>
        </p:txBody>
      </p:sp>
      <p:sp>
        <p:nvSpPr>
          <p:cNvPr id="208" name="model"/>
          <p:cNvSpPr txBox="1"/>
          <p:nvPr/>
        </p:nvSpPr>
        <p:spPr>
          <a:xfrm>
            <a:off x="10656831" y="6596853"/>
            <a:ext cx="934304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914400">
              <a:defRPr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model</a:t>
            </a:r>
          </a:p>
        </p:txBody>
      </p:sp>
      <p:sp>
        <p:nvSpPr>
          <p:cNvPr id="209" name="Shape 1409"/>
          <p:cNvSpPr txBox="1"/>
          <p:nvPr/>
        </p:nvSpPr>
        <p:spPr>
          <a:xfrm>
            <a:off x="4287732" y="5830567"/>
            <a:ext cx="1243906" cy="341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1233" tIns="41233" rIns="41233" bIns="41233">
            <a:spAutoFit/>
          </a:bodyPr>
          <a:lstStyle>
            <a:lvl1pPr algn="l" defTabSz="914400">
              <a:defRPr b="0"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Seed pool</a:t>
            </a:r>
          </a:p>
        </p:txBody>
      </p:sp>
      <p:pic>
        <p:nvPicPr>
          <p:cNvPr id="210" name="Screen Shot 2018-12-11 at 3.53.47 PM.png" descr="Screen Shot 2018-12-11 at 3.53.4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58770" y="4239653"/>
            <a:ext cx="660128" cy="490950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1417"/>
          <p:cNvSpPr/>
          <p:nvPr/>
        </p:nvSpPr>
        <p:spPr>
          <a:xfrm>
            <a:off x="9455873" y="4303605"/>
            <a:ext cx="171665" cy="17202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2" name="Line"/>
          <p:cNvSpPr/>
          <p:nvPr/>
        </p:nvSpPr>
        <p:spPr>
          <a:xfrm>
            <a:off x="11112038" y="4815946"/>
            <a:ext cx="1" cy="1038755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165100" dist="59219" dir="5400000">
              <a:srgbClr val="000000">
                <a:alpha val="7213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3" name="interesting…"/>
          <p:cNvSpPr txBox="1"/>
          <p:nvPr/>
        </p:nvSpPr>
        <p:spPr>
          <a:xfrm>
            <a:off x="6765559" y="5844965"/>
            <a:ext cx="1276901" cy="608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1233" tIns="41233" rIns="41233" bIns="41233">
            <a:spAutoFit/>
          </a:bodyPr>
          <a:lstStyle/>
          <a:p>
            <a:pPr defTabSz="914400">
              <a:defRPr b="0" sz="1800">
                <a:latin typeface="Arial"/>
                <a:ea typeface="Arial"/>
                <a:cs typeface="Arial"/>
                <a:sym typeface="Arial"/>
              </a:defRPr>
            </a:pPr>
            <a:r>
              <a:t>interesting </a:t>
            </a:r>
          </a:p>
          <a:p>
            <a:pPr defTabSz="914400">
              <a:defRPr b="0" sz="1800">
                <a:latin typeface="Arial"/>
                <a:ea typeface="Arial"/>
                <a:cs typeface="Arial"/>
                <a:sym typeface="Arial"/>
              </a:defRPr>
            </a:pPr>
            <a:r>
              <a:t>inputs</a:t>
            </a:r>
          </a:p>
        </p:txBody>
      </p:sp>
      <p:sp>
        <p:nvSpPr>
          <p:cNvPr id="214" name="Overall workflow"/>
          <p:cNvSpPr txBox="1"/>
          <p:nvPr>
            <p:ph type="title"/>
          </p:nvPr>
        </p:nvSpPr>
        <p:spPr>
          <a:xfrm>
            <a:off x="419100" y="177800"/>
            <a:ext cx="11099800" cy="717306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pPr/>
            <a:r>
              <a:t>Overall workflow</a:t>
            </a:r>
          </a:p>
        </p:txBody>
      </p:sp>
      <p:sp>
        <p:nvSpPr>
          <p:cNvPr id="215" name="Using genetic algorithm to generate representative perturbations.…"/>
          <p:cNvSpPr txBox="1"/>
          <p:nvPr/>
        </p:nvSpPr>
        <p:spPr>
          <a:xfrm>
            <a:off x="1056375" y="1261977"/>
            <a:ext cx="9825250" cy="901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33375" indent="-333375" algn="l">
              <a:lnSpc>
                <a:spcPct val="120000"/>
              </a:lnSpc>
              <a:buSzPct val="50000"/>
              <a:buBlip>
                <a:blip r:embed="rId7"/>
              </a:buBlip>
              <a:defRPr b="0"/>
            </a:pPr>
            <a:r>
              <a:t>Using genetic algorithm to generate representative perturbations.</a:t>
            </a:r>
          </a:p>
          <a:p>
            <a:pPr marL="333375" indent="-333375" algn="l">
              <a:lnSpc>
                <a:spcPct val="120000"/>
              </a:lnSpc>
              <a:buSzPct val="50000"/>
              <a:buBlip>
                <a:blip r:embed="rId7"/>
              </a:buBlip>
              <a:defRPr b="0"/>
            </a:pPr>
            <a:r>
              <a:t>The goal is to maximise the diversity of samples in the distribution</a:t>
            </a:r>
          </a:p>
        </p:txBody>
      </p:sp>
      <p:sp>
        <p:nvSpPr>
          <p:cNvPr id="216" name="Mutator generates new perturbations based on existing seed…"/>
          <p:cNvSpPr txBox="1"/>
          <p:nvPr/>
        </p:nvSpPr>
        <p:spPr>
          <a:xfrm>
            <a:off x="815075" y="7398458"/>
            <a:ext cx="9825250" cy="1341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33375" indent="-333375" algn="l">
              <a:lnSpc>
                <a:spcPct val="120000"/>
              </a:lnSpc>
              <a:buSzPct val="50000"/>
              <a:buBlip>
                <a:blip r:embed="rId7"/>
              </a:buBlip>
              <a:defRPr b="0"/>
            </a:pPr>
            <a:r>
              <a:t>Mutator generates new perturbations based on existing seed</a:t>
            </a:r>
          </a:p>
          <a:p>
            <a:pPr marL="333375" indent="-333375" algn="l">
              <a:lnSpc>
                <a:spcPct val="120000"/>
              </a:lnSpc>
              <a:buSzPct val="50000"/>
              <a:buBlip>
                <a:blip r:embed="rId7"/>
              </a:buBlip>
              <a:defRPr b="0"/>
            </a:pPr>
            <a:r>
              <a:t>Selector selects interesting perturbation and continually maintains the seed pool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Mutator"/>
          <p:cNvSpPr txBox="1"/>
          <p:nvPr/>
        </p:nvSpPr>
        <p:spPr>
          <a:xfrm>
            <a:off x="419100" y="177800"/>
            <a:ext cx="11099800" cy="71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Mutator</a:t>
            </a:r>
          </a:p>
        </p:txBody>
      </p:sp>
      <p:grpSp>
        <p:nvGrpSpPr>
          <p:cNvPr id="230" name="Group"/>
          <p:cNvGrpSpPr/>
          <p:nvPr/>
        </p:nvGrpSpPr>
        <p:grpSpPr>
          <a:xfrm>
            <a:off x="1519565" y="2423482"/>
            <a:ext cx="3733927" cy="461367"/>
            <a:chOff x="0" y="0"/>
            <a:chExt cx="3733926" cy="461365"/>
          </a:xfrm>
        </p:grpSpPr>
        <p:sp>
          <p:nvSpPr>
            <p:cNvPr id="223" name="R"/>
            <p:cNvSpPr/>
            <p:nvPr/>
          </p:nvSpPr>
          <p:spPr>
            <a:xfrm>
              <a:off x="0" y="-1"/>
              <a:ext cx="534499" cy="46136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R</a:t>
              </a:r>
            </a:p>
          </p:txBody>
        </p:sp>
        <p:sp>
          <p:nvSpPr>
            <p:cNvPr id="224" name="T1"/>
            <p:cNvSpPr/>
            <p:nvPr/>
          </p:nvSpPr>
          <p:spPr>
            <a:xfrm>
              <a:off x="533237" y="-1"/>
              <a:ext cx="534500" cy="461367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T1</a:t>
              </a:r>
            </a:p>
          </p:txBody>
        </p:sp>
        <p:sp>
          <p:nvSpPr>
            <p:cNvPr id="225" name="T2"/>
            <p:cNvSpPr/>
            <p:nvPr/>
          </p:nvSpPr>
          <p:spPr>
            <a:xfrm>
              <a:off x="1066475" y="-1"/>
              <a:ext cx="534500" cy="461367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T2</a:t>
              </a:r>
            </a:p>
          </p:txBody>
        </p:sp>
        <p:sp>
          <p:nvSpPr>
            <p:cNvPr id="226" name="S"/>
            <p:cNvSpPr/>
            <p:nvPr/>
          </p:nvSpPr>
          <p:spPr>
            <a:xfrm>
              <a:off x="1599713" y="-1"/>
              <a:ext cx="534500" cy="461367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S</a:t>
              </a:r>
            </a:p>
          </p:txBody>
        </p:sp>
        <p:sp>
          <p:nvSpPr>
            <p:cNvPr id="227" name="Z"/>
            <p:cNvSpPr/>
            <p:nvPr/>
          </p:nvSpPr>
          <p:spPr>
            <a:xfrm>
              <a:off x="2132951" y="-1"/>
              <a:ext cx="534500" cy="461367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Z</a:t>
              </a:r>
            </a:p>
          </p:txBody>
        </p:sp>
        <p:sp>
          <p:nvSpPr>
            <p:cNvPr id="228" name="B"/>
            <p:cNvSpPr/>
            <p:nvPr/>
          </p:nvSpPr>
          <p:spPr>
            <a:xfrm>
              <a:off x="2666189" y="-1"/>
              <a:ext cx="534500" cy="461367"/>
            </a:xfrm>
            <a:prstGeom prst="rect">
              <a:avLst/>
            </a:prstGeom>
            <a:solidFill>
              <a:schemeClr val="accent3">
                <a:hueOff val="914337"/>
                <a:satOff val="31515"/>
                <a:lumOff val="-3079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29" name="C"/>
            <p:cNvSpPr/>
            <p:nvPr/>
          </p:nvSpPr>
          <p:spPr>
            <a:xfrm>
              <a:off x="3199427" y="-1"/>
              <a:ext cx="534500" cy="461367"/>
            </a:xfrm>
            <a:prstGeom prst="rect">
              <a:avLst/>
            </a:prstGeom>
            <a:solidFill>
              <a:schemeClr val="accent6">
                <a:hueOff val="-146070"/>
                <a:satOff val="-10048"/>
                <a:lumOff val="-3062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238" name="Group"/>
          <p:cNvGrpSpPr/>
          <p:nvPr/>
        </p:nvGrpSpPr>
        <p:grpSpPr>
          <a:xfrm>
            <a:off x="6709689" y="4535994"/>
            <a:ext cx="3733927" cy="461366"/>
            <a:chOff x="0" y="0"/>
            <a:chExt cx="3733926" cy="461365"/>
          </a:xfrm>
        </p:grpSpPr>
        <p:sp>
          <p:nvSpPr>
            <p:cNvPr id="231" name="R’"/>
            <p:cNvSpPr/>
            <p:nvPr/>
          </p:nvSpPr>
          <p:spPr>
            <a:xfrm>
              <a:off x="0" y="-1"/>
              <a:ext cx="534499" cy="46136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R’</a:t>
              </a:r>
            </a:p>
          </p:txBody>
        </p:sp>
        <p:sp>
          <p:nvSpPr>
            <p:cNvPr id="232" name="T1"/>
            <p:cNvSpPr/>
            <p:nvPr/>
          </p:nvSpPr>
          <p:spPr>
            <a:xfrm>
              <a:off x="533237" y="-1"/>
              <a:ext cx="534500" cy="461367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T1</a:t>
              </a:r>
            </a:p>
          </p:txBody>
        </p:sp>
        <p:sp>
          <p:nvSpPr>
            <p:cNvPr id="233" name="T2"/>
            <p:cNvSpPr/>
            <p:nvPr/>
          </p:nvSpPr>
          <p:spPr>
            <a:xfrm>
              <a:off x="1066475" y="-1"/>
              <a:ext cx="534500" cy="461367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T2</a:t>
              </a:r>
            </a:p>
          </p:txBody>
        </p:sp>
        <p:sp>
          <p:nvSpPr>
            <p:cNvPr id="234" name="S’"/>
            <p:cNvSpPr/>
            <p:nvPr/>
          </p:nvSpPr>
          <p:spPr>
            <a:xfrm>
              <a:off x="1599713" y="-1"/>
              <a:ext cx="534500" cy="461367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S’</a:t>
              </a:r>
            </a:p>
          </p:txBody>
        </p:sp>
        <p:sp>
          <p:nvSpPr>
            <p:cNvPr id="235" name="Z"/>
            <p:cNvSpPr/>
            <p:nvPr/>
          </p:nvSpPr>
          <p:spPr>
            <a:xfrm>
              <a:off x="2132951" y="-1"/>
              <a:ext cx="534500" cy="461367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Z</a:t>
              </a:r>
            </a:p>
          </p:txBody>
        </p:sp>
        <p:sp>
          <p:nvSpPr>
            <p:cNvPr id="236" name="B’"/>
            <p:cNvSpPr/>
            <p:nvPr/>
          </p:nvSpPr>
          <p:spPr>
            <a:xfrm>
              <a:off x="2666189" y="-1"/>
              <a:ext cx="534500" cy="461367"/>
            </a:xfrm>
            <a:prstGeom prst="rect">
              <a:avLst/>
            </a:prstGeom>
            <a:solidFill>
              <a:schemeClr val="accent3">
                <a:hueOff val="914337"/>
                <a:satOff val="31515"/>
                <a:lumOff val="-3079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237" name="C"/>
            <p:cNvSpPr/>
            <p:nvPr/>
          </p:nvSpPr>
          <p:spPr>
            <a:xfrm>
              <a:off x="3199427" y="-1"/>
              <a:ext cx="534500" cy="461367"/>
            </a:xfrm>
            <a:prstGeom prst="rect">
              <a:avLst/>
            </a:prstGeom>
            <a:solidFill>
              <a:schemeClr val="accent6">
                <a:hueOff val="-146070"/>
                <a:satOff val="-10048"/>
                <a:lumOff val="-3062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239" name="existing transformation:"/>
          <p:cNvSpPr txBox="1"/>
          <p:nvPr/>
        </p:nvSpPr>
        <p:spPr>
          <a:xfrm>
            <a:off x="512124" y="1876439"/>
            <a:ext cx="331500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existing transformation:</a:t>
            </a:r>
          </a:p>
        </p:txBody>
      </p:sp>
      <p:grpSp>
        <p:nvGrpSpPr>
          <p:cNvPr id="247" name="Group"/>
          <p:cNvGrpSpPr/>
          <p:nvPr/>
        </p:nvGrpSpPr>
        <p:grpSpPr>
          <a:xfrm>
            <a:off x="4242316" y="3503289"/>
            <a:ext cx="3733927" cy="461367"/>
            <a:chOff x="0" y="0"/>
            <a:chExt cx="3733926" cy="461365"/>
          </a:xfrm>
        </p:grpSpPr>
        <p:sp>
          <p:nvSpPr>
            <p:cNvPr id="240" name="+1"/>
            <p:cNvSpPr/>
            <p:nvPr/>
          </p:nvSpPr>
          <p:spPr>
            <a:xfrm>
              <a:off x="0" y="-1"/>
              <a:ext cx="534499" cy="46136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+1</a:t>
              </a:r>
            </a:p>
          </p:txBody>
        </p:sp>
        <p:sp>
          <p:nvSpPr>
            <p:cNvPr id="241" name="0"/>
            <p:cNvSpPr/>
            <p:nvPr/>
          </p:nvSpPr>
          <p:spPr>
            <a:xfrm>
              <a:off x="533237" y="-1"/>
              <a:ext cx="534500" cy="46136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42" name="0"/>
            <p:cNvSpPr/>
            <p:nvPr/>
          </p:nvSpPr>
          <p:spPr>
            <a:xfrm>
              <a:off x="1066475" y="-1"/>
              <a:ext cx="534500" cy="46136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43" name="+1"/>
            <p:cNvSpPr/>
            <p:nvPr/>
          </p:nvSpPr>
          <p:spPr>
            <a:xfrm>
              <a:off x="1599713" y="-1"/>
              <a:ext cx="534500" cy="46136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+1</a:t>
              </a:r>
            </a:p>
          </p:txBody>
        </p:sp>
        <p:sp>
          <p:nvSpPr>
            <p:cNvPr id="244" name="0"/>
            <p:cNvSpPr/>
            <p:nvPr/>
          </p:nvSpPr>
          <p:spPr>
            <a:xfrm>
              <a:off x="2132951" y="-1"/>
              <a:ext cx="534500" cy="46136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45" name="-2"/>
            <p:cNvSpPr/>
            <p:nvPr/>
          </p:nvSpPr>
          <p:spPr>
            <a:xfrm>
              <a:off x="2666189" y="-1"/>
              <a:ext cx="534500" cy="46136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-2</a:t>
              </a:r>
            </a:p>
          </p:txBody>
        </p:sp>
        <p:sp>
          <p:nvSpPr>
            <p:cNvPr id="246" name="0"/>
            <p:cNvSpPr/>
            <p:nvPr/>
          </p:nvSpPr>
          <p:spPr>
            <a:xfrm>
              <a:off x="3199427" y="-1"/>
              <a:ext cx="534500" cy="46136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</a:t>
              </a:r>
            </a:p>
          </p:txBody>
        </p:sp>
      </p:grpSp>
      <p:sp>
        <p:nvSpPr>
          <p:cNvPr id="248" name="+"/>
          <p:cNvSpPr txBox="1"/>
          <p:nvPr/>
        </p:nvSpPr>
        <p:spPr>
          <a:xfrm>
            <a:off x="4909661" y="2865496"/>
            <a:ext cx="358141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+</a:t>
            </a:r>
          </a:p>
        </p:txBody>
      </p:sp>
      <p:sp>
        <p:nvSpPr>
          <p:cNvPr id="249" name="Arrow"/>
          <p:cNvSpPr/>
          <p:nvPr/>
        </p:nvSpPr>
        <p:spPr>
          <a:xfrm rot="3300000">
            <a:off x="6155271" y="4161539"/>
            <a:ext cx="585113" cy="293401"/>
          </a:xfrm>
          <a:prstGeom prst="rightArrow">
            <a:avLst>
              <a:gd name="adj1" fmla="val 40892"/>
              <a:gd name="adj2" fmla="val 82663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0" name="Mutation:"/>
          <p:cNvSpPr txBox="1"/>
          <p:nvPr/>
        </p:nvSpPr>
        <p:spPr>
          <a:xfrm>
            <a:off x="502511" y="1185563"/>
            <a:ext cx="149138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Mutation:</a:t>
            </a:r>
          </a:p>
        </p:txBody>
      </p:sp>
      <p:sp>
        <p:nvSpPr>
          <p:cNvPr id="251" name="Line"/>
          <p:cNvSpPr/>
          <p:nvPr/>
        </p:nvSpPr>
        <p:spPr>
          <a:xfrm>
            <a:off x="830230" y="5209620"/>
            <a:ext cx="11344340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59" name="Group"/>
          <p:cNvGrpSpPr/>
          <p:nvPr/>
        </p:nvGrpSpPr>
        <p:grpSpPr>
          <a:xfrm>
            <a:off x="1519565" y="6223365"/>
            <a:ext cx="3733927" cy="474076"/>
            <a:chOff x="0" y="0"/>
            <a:chExt cx="3733926" cy="474075"/>
          </a:xfrm>
        </p:grpSpPr>
        <p:sp>
          <p:nvSpPr>
            <p:cNvPr id="252" name="R1"/>
            <p:cNvSpPr/>
            <p:nvPr/>
          </p:nvSpPr>
          <p:spPr>
            <a:xfrm>
              <a:off x="0" y="-1"/>
              <a:ext cx="534499" cy="47407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R</a:t>
              </a:r>
              <a:r>
                <a:rPr baseline="-5999"/>
                <a:t>1</a:t>
              </a:r>
            </a:p>
          </p:txBody>
        </p:sp>
        <p:sp>
          <p:nvSpPr>
            <p:cNvPr id="253" name="T11"/>
            <p:cNvSpPr/>
            <p:nvPr/>
          </p:nvSpPr>
          <p:spPr>
            <a:xfrm>
              <a:off x="533237" y="-1"/>
              <a:ext cx="534500" cy="474077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T1</a:t>
              </a:r>
              <a:r>
                <a:rPr baseline="-5999"/>
                <a:t>1</a:t>
              </a:r>
            </a:p>
          </p:txBody>
        </p:sp>
        <p:sp>
          <p:nvSpPr>
            <p:cNvPr id="254" name="T21"/>
            <p:cNvSpPr/>
            <p:nvPr/>
          </p:nvSpPr>
          <p:spPr>
            <a:xfrm>
              <a:off x="1066475" y="-1"/>
              <a:ext cx="534500" cy="474077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T2</a:t>
              </a:r>
              <a:r>
                <a:rPr baseline="-5999"/>
                <a:t>1</a:t>
              </a:r>
            </a:p>
          </p:txBody>
        </p:sp>
        <p:sp>
          <p:nvSpPr>
            <p:cNvPr id="255" name="S1"/>
            <p:cNvSpPr/>
            <p:nvPr/>
          </p:nvSpPr>
          <p:spPr>
            <a:xfrm>
              <a:off x="1599713" y="-1"/>
              <a:ext cx="534500" cy="474077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S</a:t>
              </a:r>
              <a:r>
                <a:rPr baseline="-5999"/>
                <a:t>1</a:t>
              </a:r>
            </a:p>
          </p:txBody>
        </p:sp>
        <p:sp>
          <p:nvSpPr>
            <p:cNvPr id="256" name="Z1"/>
            <p:cNvSpPr/>
            <p:nvPr/>
          </p:nvSpPr>
          <p:spPr>
            <a:xfrm>
              <a:off x="2132951" y="-1"/>
              <a:ext cx="534500" cy="474077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Z</a:t>
              </a:r>
              <a:r>
                <a:rPr baseline="-5999"/>
                <a:t>1</a:t>
              </a:r>
            </a:p>
          </p:txBody>
        </p:sp>
        <p:sp>
          <p:nvSpPr>
            <p:cNvPr id="257" name="B1"/>
            <p:cNvSpPr/>
            <p:nvPr/>
          </p:nvSpPr>
          <p:spPr>
            <a:xfrm>
              <a:off x="2666189" y="-1"/>
              <a:ext cx="534500" cy="474077"/>
            </a:xfrm>
            <a:prstGeom prst="rect">
              <a:avLst/>
            </a:prstGeom>
            <a:solidFill>
              <a:schemeClr val="accent3">
                <a:hueOff val="914337"/>
                <a:satOff val="31515"/>
                <a:lumOff val="-3079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B</a:t>
              </a:r>
              <a:r>
                <a:rPr baseline="-5999"/>
                <a:t>1</a:t>
              </a:r>
            </a:p>
          </p:txBody>
        </p:sp>
        <p:sp>
          <p:nvSpPr>
            <p:cNvPr id="258" name="C1"/>
            <p:cNvSpPr/>
            <p:nvPr/>
          </p:nvSpPr>
          <p:spPr>
            <a:xfrm>
              <a:off x="3199427" y="-1"/>
              <a:ext cx="534500" cy="474077"/>
            </a:xfrm>
            <a:prstGeom prst="rect">
              <a:avLst/>
            </a:prstGeom>
            <a:solidFill>
              <a:schemeClr val="accent6">
                <a:hueOff val="-146070"/>
                <a:satOff val="-10048"/>
                <a:lumOff val="-3062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C</a:t>
              </a:r>
              <a:r>
                <a:rPr baseline="-5999"/>
                <a:t>1</a:t>
              </a:r>
            </a:p>
          </p:txBody>
        </p:sp>
      </p:grpSp>
      <p:sp>
        <p:nvSpPr>
          <p:cNvPr id="260" name="Crossover:"/>
          <p:cNvSpPr txBox="1"/>
          <p:nvPr/>
        </p:nvSpPr>
        <p:spPr>
          <a:xfrm>
            <a:off x="502511" y="5492313"/>
            <a:ext cx="168981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Crossover:</a:t>
            </a:r>
          </a:p>
        </p:txBody>
      </p:sp>
      <p:grpSp>
        <p:nvGrpSpPr>
          <p:cNvPr id="268" name="Group"/>
          <p:cNvGrpSpPr/>
          <p:nvPr/>
        </p:nvGrpSpPr>
        <p:grpSpPr>
          <a:xfrm>
            <a:off x="1519565" y="7698485"/>
            <a:ext cx="3733927" cy="461366"/>
            <a:chOff x="0" y="0"/>
            <a:chExt cx="3733926" cy="461365"/>
          </a:xfrm>
        </p:grpSpPr>
        <p:sp>
          <p:nvSpPr>
            <p:cNvPr id="261" name="R2"/>
            <p:cNvSpPr/>
            <p:nvPr/>
          </p:nvSpPr>
          <p:spPr>
            <a:xfrm>
              <a:off x="0" y="-1"/>
              <a:ext cx="534499" cy="46136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R</a:t>
              </a:r>
              <a:r>
                <a:rPr baseline="-5999"/>
                <a:t>2</a:t>
              </a:r>
            </a:p>
          </p:txBody>
        </p:sp>
        <p:sp>
          <p:nvSpPr>
            <p:cNvPr id="262" name="T12"/>
            <p:cNvSpPr/>
            <p:nvPr/>
          </p:nvSpPr>
          <p:spPr>
            <a:xfrm>
              <a:off x="533237" y="-1"/>
              <a:ext cx="534500" cy="461367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T1</a:t>
              </a:r>
              <a:r>
                <a:rPr baseline="-5999"/>
                <a:t>2</a:t>
              </a:r>
            </a:p>
          </p:txBody>
        </p:sp>
        <p:sp>
          <p:nvSpPr>
            <p:cNvPr id="263" name="T22"/>
            <p:cNvSpPr/>
            <p:nvPr/>
          </p:nvSpPr>
          <p:spPr>
            <a:xfrm>
              <a:off x="1066475" y="-1"/>
              <a:ext cx="534500" cy="461367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T2</a:t>
              </a:r>
              <a:r>
                <a:rPr baseline="-5999"/>
                <a:t>2</a:t>
              </a:r>
            </a:p>
          </p:txBody>
        </p:sp>
        <p:sp>
          <p:nvSpPr>
            <p:cNvPr id="264" name="S2"/>
            <p:cNvSpPr/>
            <p:nvPr/>
          </p:nvSpPr>
          <p:spPr>
            <a:xfrm>
              <a:off x="1599713" y="-1"/>
              <a:ext cx="534500" cy="461367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S</a:t>
              </a:r>
              <a:r>
                <a:rPr baseline="-5999"/>
                <a:t>2</a:t>
              </a:r>
            </a:p>
          </p:txBody>
        </p:sp>
        <p:sp>
          <p:nvSpPr>
            <p:cNvPr id="265" name="Z2"/>
            <p:cNvSpPr/>
            <p:nvPr/>
          </p:nvSpPr>
          <p:spPr>
            <a:xfrm>
              <a:off x="2132951" y="-1"/>
              <a:ext cx="534500" cy="461367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Z</a:t>
              </a:r>
              <a:r>
                <a:rPr baseline="-5999"/>
                <a:t>2</a:t>
              </a:r>
            </a:p>
          </p:txBody>
        </p:sp>
        <p:sp>
          <p:nvSpPr>
            <p:cNvPr id="266" name="B2"/>
            <p:cNvSpPr/>
            <p:nvPr/>
          </p:nvSpPr>
          <p:spPr>
            <a:xfrm>
              <a:off x="2666189" y="-1"/>
              <a:ext cx="534500" cy="461367"/>
            </a:xfrm>
            <a:prstGeom prst="rect">
              <a:avLst/>
            </a:prstGeom>
            <a:solidFill>
              <a:schemeClr val="accent3">
                <a:hueOff val="914337"/>
                <a:satOff val="31515"/>
                <a:lumOff val="-3079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B</a:t>
              </a:r>
              <a:r>
                <a:rPr baseline="-5999"/>
                <a:t>2</a:t>
              </a:r>
            </a:p>
          </p:txBody>
        </p:sp>
        <p:sp>
          <p:nvSpPr>
            <p:cNvPr id="267" name="C2"/>
            <p:cNvSpPr/>
            <p:nvPr/>
          </p:nvSpPr>
          <p:spPr>
            <a:xfrm>
              <a:off x="3199427" y="-1"/>
              <a:ext cx="534500" cy="461367"/>
            </a:xfrm>
            <a:prstGeom prst="rect">
              <a:avLst/>
            </a:prstGeom>
            <a:solidFill>
              <a:schemeClr val="accent6">
                <a:hueOff val="-146070"/>
                <a:satOff val="-10048"/>
                <a:lumOff val="-3062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C</a:t>
              </a:r>
              <a:r>
                <a:rPr baseline="-5999"/>
                <a:t>2</a:t>
              </a:r>
            </a:p>
          </p:txBody>
        </p:sp>
      </p:grpSp>
      <p:sp>
        <p:nvSpPr>
          <p:cNvPr id="269" name="Arrow"/>
          <p:cNvSpPr/>
          <p:nvPr/>
        </p:nvSpPr>
        <p:spPr>
          <a:xfrm>
            <a:off x="5747056" y="6968633"/>
            <a:ext cx="724448" cy="388565"/>
          </a:xfrm>
          <a:prstGeom prst="rightArrow">
            <a:avLst>
              <a:gd name="adj1" fmla="val 40892"/>
              <a:gd name="adj2" fmla="val 7728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77" name="Group"/>
          <p:cNvGrpSpPr/>
          <p:nvPr/>
        </p:nvGrpSpPr>
        <p:grpSpPr>
          <a:xfrm>
            <a:off x="7157189" y="6925877"/>
            <a:ext cx="3733927" cy="474077"/>
            <a:chOff x="0" y="0"/>
            <a:chExt cx="3733926" cy="474075"/>
          </a:xfrm>
        </p:grpSpPr>
        <p:sp>
          <p:nvSpPr>
            <p:cNvPr id="270" name="R1"/>
            <p:cNvSpPr/>
            <p:nvPr/>
          </p:nvSpPr>
          <p:spPr>
            <a:xfrm>
              <a:off x="0" y="-1"/>
              <a:ext cx="534499" cy="47407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R</a:t>
              </a:r>
              <a:r>
                <a:rPr baseline="-5999"/>
                <a:t>1</a:t>
              </a:r>
            </a:p>
          </p:txBody>
        </p:sp>
        <p:sp>
          <p:nvSpPr>
            <p:cNvPr id="271" name="T11"/>
            <p:cNvSpPr/>
            <p:nvPr/>
          </p:nvSpPr>
          <p:spPr>
            <a:xfrm>
              <a:off x="533237" y="-1"/>
              <a:ext cx="534500" cy="474077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T1</a:t>
              </a:r>
              <a:r>
                <a:rPr baseline="-5999"/>
                <a:t>1</a:t>
              </a:r>
            </a:p>
          </p:txBody>
        </p:sp>
        <p:sp>
          <p:nvSpPr>
            <p:cNvPr id="272" name="T21"/>
            <p:cNvSpPr/>
            <p:nvPr/>
          </p:nvSpPr>
          <p:spPr>
            <a:xfrm>
              <a:off x="1066475" y="-1"/>
              <a:ext cx="534500" cy="474077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T2</a:t>
              </a:r>
              <a:r>
                <a:rPr baseline="-5999"/>
                <a:t>1</a:t>
              </a:r>
            </a:p>
          </p:txBody>
        </p:sp>
        <p:sp>
          <p:nvSpPr>
            <p:cNvPr id="273" name="S1"/>
            <p:cNvSpPr/>
            <p:nvPr/>
          </p:nvSpPr>
          <p:spPr>
            <a:xfrm>
              <a:off x="1599713" y="-1"/>
              <a:ext cx="534500" cy="474077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S</a:t>
              </a:r>
              <a:r>
                <a:rPr baseline="-5999"/>
                <a:t>1</a:t>
              </a:r>
            </a:p>
          </p:txBody>
        </p:sp>
        <p:sp>
          <p:nvSpPr>
            <p:cNvPr id="274" name="Z2"/>
            <p:cNvSpPr/>
            <p:nvPr/>
          </p:nvSpPr>
          <p:spPr>
            <a:xfrm>
              <a:off x="2132951" y="-1"/>
              <a:ext cx="534500" cy="474077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Z</a:t>
              </a:r>
              <a:r>
                <a:rPr baseline="-5999"/>
                <a:t>2</a:t>
              </a:r>
            </a:p>
          </p:txBody>
        </p:sp>
        <p:sp>
          <p:nvSpPr>
            <p:cNvPr id="275" name="B2"/>
            <p:cNvSpPr/>
            <p:nvPr/>
          </p:nvSpPr>
          <p:spPr>
            <a:xfrm>
              <a:off x="2666189" y="-1"/>
              <a:ext cx="534500" cy="474077"/>
            </a:xfrm>
            <a:prstGeom prst="rect">
              <a:avLst/>
            </a:prstGeom>
            <a:solidFill>
              <a:schemeClr val="accent3">
                <a:hueOff val="914337"/>
                <a:satOff val="31515"/>
                <a:lumOff val="-3079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B</a:t>
              </a:r>
              <a:r>
                <a:rPr baseline="-5999"/>
                <a:t>2</a:t>
              </a:r>
            </a:p>
          </p:txBody>
        </p:sp>
        <p:sp>
          <p:nvSpPr>
            <p:cNvPr id="276" name="C2"/>
            <p:cNvSpPr/>
            <p:nvPr/>
          </p:nvSpPr>
          <p:spPr>
            <a:xfrm>
              <a:off x="3199427" y="-1"/>
              <a:ext cx="534500" cy="474077"/>
            </a:xfrm>
            <a:prstGeom prst="rect">
              <a:avLst/>
            </a:prstGeom>
            <a:solidFill>
              <a:schemeClr val="accent6">
                <a:hueOff val="-146070"/>
                <a:satOff val="-10048"/>
                <a:lumOff val="-3062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C</a:t>
              </a:r>
              <a:r>
                <a:rPr baseline="-5999"/>
                <a:t>2</a:t>
              </a:r>
            </a:p>
          </p:txBody>
        </p:sp>
      </p:grpSp>
      <p:sp>
        <p:nvSpPr>
          <p:cNvPr id="278" name="Line"/>
          <p:cNvSpPr/>
          <p:nvPr/>
        </p:nvSpPr>
        <p:spPr>
          <a:xfrm flipV="1">
            <a:off x="3643566" y="6057345"/>
            <a:ext cx="1" cy="2385764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87" name="Group"/>
          <p:cNvGrpSpPr/>
          <p:nvPr/>
        </p:nvGrpSpPr>
        <p:grpSpPr>
          <a:xfrm>
            <a:off x="8610805" y="975691"/>
            <a:ext cx="3446896" cy="2683866"/>
            <a:chOff x="0" y="0"/>
            <a:chExt cx="3446895" cy="2683865"/>
          </a:xfrm>
        </p:grpSpPr>
        <p:sp>
          <p:nvSpPr>
            <p:cNvPr id="279" name=": rotation…"/>
            <p:cNvSpPr txBox="1"/>
            <p:nvPr/>
          </p:nvSpPr>
          <p:spPr>
            <a:xfrm>
              <a:off x="0" y="-1"/>
              <a:ext cx="3446896" cy="268386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b="0"/>
              </a:pPr>
              <a:r>
                <a:t>    : rotation</a:t>
              </a:r>
            </a:p>
            <a:p>
              <a:pPr algn="l">
                <a:defRPr b="0"/>
              </a:pPr>
              <a:r>
                <a:t>    : horizontal translate</a:t>
              </a:r>
            </a:p>
            <a:p>
              <a:pPr algn="l">
                <a:defRPr b="0"/>
              </a:pPr>
              <a:r>
                <a:t>    : vertical translate</a:t>
              </a:r>
            </a:p>
            <a:p>
              <a:pPr algn="l">
                <a:defRPr b="0"/>
              </a:pPr>
              <a:r>
                <a:rPr>
                  <a:solidFill>
                    <a:schemeClr val="accent4">
                      <a:hueOff val="-461056"/>
                      <a:satOff val="4338"/>
                      <a:lumOff val="-10225"/>
                    </a:schemeClr>
                  </a:solidFill>
                </a:rPr>
                <a:t> </a:t>
              </a:r>
              <a:r>
                <a:t>   : shear</a:t>
              </a:r>
            </a:p>
            <a:p>
              <a:pPr algn="l">
                <a:defRPr b="0"/>
              </a:pPr>
              <a:r>
                <a:t>    : zoom</a:t>
              </a:r>
            </a:p>
            <a:p>
              <a:pPr algn="l">
                <a:defRPr b="0"/>
              </a:pPr>
              <a:r>
                <a:t>    : Brightness</a:t>
              </a:r>
            </a:p>
            <a:p>
              <a:pPr algn="l">
                <a:defRPr b="0"/>
              </a:pPr>
              <a:r>
                <a:t>    : contrast</a:t>
              </a:r>
            </a:p>
          </p:txBody>
        </p:sp>
        <p:sp>
          <p:nvSpPr>
            <p:cNvPr id="280" name="Square"/>
            <p:cNvSpPr/>
            <p:nvPr/>
          </p:nvSpPr>
          <p:spPr>
            <a:xfrm>
              <a:off x="45831" y="113274"/>
              <a:ext cx="293401" cy="287656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1" name="Square"/>
            <p:cNvSpPr/>
            <p:nvPr/>
          </p:nvSpPr>
          <p:spPr>
            <a:xfrm>
              <a:off x="45831" y="846168"/>
              <a:ext cx="293401" cy="28765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2" name="Square"/>
            <p:cNvSpPr/>
            <p:nvPr/>
          </p:nvSpPr>
          <p:spPr>
            <a:xfrm>
              <a:off x="45831" y="1212616"/>
              <a:ext cx="293401" cy="287656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3" name="Square"/>
            <p:cNvSpPr/>
            <p:nvPr/>
          </p:nvSpPr>
          <p:spPr>
            <a:xfrm>
              <a:off x="45831" y="1579063"/>
              <a:ext cx="293401" cy="287656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4" name="Square"/>
            <p:cNvSpPr/>
            <p:nvPr/>
          </p:nvSpPr>
          <p:spPr>
            <a:xfrm>
              <a:off x="45831" y="1945510"/>
              <a:ext cx="293401" cy="287656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5" name="Square"/>
            <p:cNvSpPr/>
            <p:nvPr/>
          </p:nvSpPr>
          <p:spPr>
            <a:xfrm>
              <a:off x="45831" y="2311957"/>
              <a:ext cx="293401" cy="287656"/>
            </a:xfrm>
            <a:prstGeom prst="rect">
              <a:avLst/>
            </a:prstGeom>
            <a:solidFill>
              <a:schemeClr val="accent3">
                <a:hueOff val="914337"/>
                <a:satOff val="31515"/>
                <a:lumOff val="-3079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6" name="Square"/>
            <p:cNvSpPr/>
            <p:nvPr/>
          </p:nvSpPr>
          <p:spPr>
            <a:xfrm>
              <a:off x="45831" y="479721"/>
              <a:ext cx="293401" cy="287656"/>
            </a:xfrm>
            <a:prstGeom prst="rect">
              <a:avLst/>
            </a:prstGeom>
            <a:solidFill>
              <a:schemeClr val="accent6">
                <a:hueOff val="-146070"/>
                <a:satOff val="-10048"/>
                <a:lumOff val="-3062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88" name="transformation parameter"/>
          <p:cNvSpPr/>
          <p:nvPr/>
        </p:nvSpPr>
        <p:spPr>
          <a:xfrm>
            <a:off x="5619948" y="1430451"/>
            <a:ext cx="2227059" cy="1052590"/>
          </a:xfrm>
          <a:prstGeom prst="wedgeEllipseCallout">
            <a:avLst>
              <a:gd name="adj1" fmla="val -76450"/>
              <a:gd name="adj2" fmla="val 6258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transformation parameter</a:t>
            </a:r>
          </a:p>
        </p:txBody>
      </p:sp>
      <p:sp>
        <p:nvSpPr>
          <p:cNvPr id="289" name="randomly generated…"/>
          <p:cNvSpPr txBox="1"/>
          <p:nvPr/>
        </p:nvSpPr>
        <p:spPr>
          <a:xfrm>
            <a:off x="800628" y="3319139"/>
            <a:ext cx="3016302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randomly generated </a:t>
            </a:r>
          </a:p>
          <a:p>
            <a:pPr>
              <a:defRPr b="0"/>
            </a:pPr>
            <a:r>
              <a:t>mutate step:</a:t>
            </a:r>
          </a:p>
        </p:txBody>
      </p:sp>
      <p:sp>
        <p:nvSpPr>
          <p:cNvPr id="290" name="newly generated transformation paras:"/>
          <p:cNvSpPr txBox="1"/>
          <p:nvPr/>
        </p:nvSpPr>
        <p:spPr>
          <a:xfrm>
            <a:off x="1041704" y="4523294"/>
            <a:ext cx="562196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newly generated transformation paras:</a:t>
            </a:r>
          </a:p>
        </p:txBody>
      </p:sp>
      <p:sp>
        <p:nvSpPr>
          <p:cNvPr id="291" name="Line"/>
          <p:cNvSpPr/>
          <p:nvPr/>
        </p:nvSpPr>
        <p:spPr>
          <a:xfrm flipH="1">
            <a:off x="2161701" y="6048185"/>
            <a:ext cx="1491388" cy="1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2" name="Line"/>
          <p:cNvSpPr/>
          <p:nvPr/>
        </p:nvSpPr>
        <p:spPr>
          <a:xfrm>
            <a:off x="3663972" y="8429263"/>
            <a:ext cx="1491387" cy="1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Fitness function"/>
          <p:cNvSpPr txBox="1"/>
          <p:nvPr/>
        </p:nvSpPr>
        <p:spPr>
          <a:xfrm>
            <a:off x="419100" y="177800"/>
            <a:ext cx="11099800" cy="71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Fitness function</a:t>
            </a:r>
          </a:p>
        </p:txBody>
      </p:sp>
      <p:grpSp>
        <p:nvGrpSpPr>
          <p:cNvPr id="297" name="Group"/>
          <p:cNvGrpSpPr/>
          <p:nvPr/>
        </p:nvGrpSpPr>
        <p:grpSpPr>
          <a:xfrm>
            <a:off x="1086844" y="1034777"/>
            <a:ext cx="10831112" cy="3983392"/>
            <a:chOff x="0" y="0"/>
            <a:chExt cx="10831111" cy="3983390"/>
          </a:xfrm>
        </p:grpSpPr>
        <p:sp>
          <p:nvSpPr>
            <p:cNvPr id="295" name="Loss-based approach…"/>
            <p:cNvSpPr txBox="1"/>
            <p:nvPr/>
          </p:nvSpPr>
          <p:spPr>
            <a:xfrm>
              <a:off x="0" y="-1"/>
              <a:ext cx="10831112" cy="3983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marL="476250" indent="-476250" algn="l">
                <a:lnSpc>
                  <a:spcPct val="120000"/>
                </a:lnSpc>
                <a:buSzPct val="100000"/>
                <a:buAutoNum type="arabicPeriod" startAt="1"/>
                <a:defRPr b="0"/>
              </a:pPr>
              <a:r>
                <a:t>Loss-based approach</a:t>
              </a:r>
            </a:p>
            <a:p>
              <a:pPr lvl="1" marL="777875" indent="-333375" algn="l">
                <a:lnSpc>
                  <a:spcPct val="120000"/>
                </a:lnSpc>
                <a:buSzPct val="145000"/>
                <a:buChar char="•"/>
                <a:defRPr b="0"/>
              </a:pPr>
              <a:r>
                <a:t>Saddle point problem</a:t>
              </a:r>
            </a:p>
            <a:p>
              <a:pPr algn="l">
                <a:lnSpc>
                  <a:spcPct val="120000"/>
                </a:lnSpc>
                <a:defRPr b="0"/>
              </a:pPr>
            </a:p>
            <a:p>
              <a:pPr algn="l">
                <a:lnSpc>
                  <a:spcPct val="120000"/>
                </a:lnSpc>
                <a:defRPr b="0"/>
              </a:pPr>
              <a:r>
                <a:t>         </a:t>
              </a:r>
              <a:r>
                <a:rPr sz="2000"/>
                <a:t>Where x is original data, and x’ is the perturbed data</a:t>
              </a:r>
            </a:p>
            <a:p>
              <a:pPr lvl="1" marL="777875" indent="-333375" algn="l">
                <a:lnSpc>
                  <a:spcPct val="120000"/>
                </a:lnSpc>
                <a:buSzPct val="145000"/>
                <a:buChar char="•"/>
                <a:defRPr b="0"/>
              </a:pPr>
              <a:r>
                <a:t>Prefer perturbation with higher loss value (categorical cross-entropy)</a:t>
              </a:r>
            </a:p>
            <a:p>
              <a:pPr algn="l">
                <a:lnSpc>
                  <a:spcPct val="120000"/>
                </a:lnSpc>
                <a:defRPr b="0"/>
              </a:pPr>
            </a:p>
            <a:p>
              <a:pPr marL="476250" indent="-476250" algn="l">
                <a:lnSpc>
                  <a:spcPct val="120000"/>
                </a:lnSpc>
                <a:buSzPct val="100000"/>
                <a:buAutoNum type="arabicPeriod" startAt="2"/>
                <a:defRPr b="0"/>
              </a:pPr>
              <a:r>
                <a:t>Neural coverage-based approach (ongoing strategy)</a:t>
              </a:r>
            </a:p>
            <a:p>
              <a:pPr lvl="1" marL="777875" indent="-333375" algn="l">
                <a:lnSpc>
                  <a:spcPct val="120000"/>
                </a:lnSpc>
                <a:buSzPct val="145000"/>
                <a:buChar char="•"/>
                <a:defRPr b="0"/>
              </a:pPr>
              <a:r>
                <a:t>Take the model structure into consideration</a:t>
              </a:r>
            </a:p>
            <a:p>
              <a:pPr lvl="1" marL="777875" indent="-333375" algn="l">
                <a:lnSpc>
                  <a:spcPct val="120000"/>
                </a:lnSpc>
                <a:buSzPct val="145000"/>
                <a:buChar char="•"/>
                <a:defRPr b="0"/>
              </a:pPr>
              <a:r>
                <a:t>Prefer perturbation that can improve neural coverage</a:t>
              </a:r>
            </a:p>
          </p:txBody>
        </p:sp>
        <p:pic>
          <p:nvPicPr>
            <p:cNvPr id="296" name="Screen Shot 2018-12-12 at 4.21.15 PM.png" descr="Screen Shot 2018-12-12 at 4.21.15 P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928460" y="212183"/>
              <a:ext cx="4178301" cy="939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98" name="I1"/>
          <p:cNvSpPr/>
          <p:nvPr/>
        </p:nvSpPr>
        <p:spPr>
          <a:xfrm>
            <a:off x="1708598" y="5504502"/>
            <a:ext cx="794289" cy="793322"/>
          </a:xfrm>
          <a:prstGeom prst="ellipse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  <a:r>
              <a:t>I</a:t>
            </a:r>
            <a:r>
              <a:rPr baseline="-5999"/>
              <a:t>1</a:t>
            </a:r>
          </a:p>
        </p:txBody>
      </p:sp>
      <p:sp>
        <p:nvSpPr>
          <p:cNvPr id="299" name="I2"/>
          <p:cNvSpPr/>
          <p:nvPr/>
        </p:nvSpPr>
        <p:spPr>
          <a:xfrm>
            <a:off x="1708598" y="6486103"/>
            <a:ext cx="794289" cy="793322"/>
          </a:xfrm>
          <a:prstGeom prst="ellipse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  <a:r>
              <a:t>I</a:t>
            </a:r>
            <a:r>
              <a:rPr baseline="-5999"/>
              <a:t>2</a:t>
            </a:r>
          </a:p>
        </p:txBody>
      </p:sp>
      <p:sp>
        <p:nvSpPr>
          <p:cNvPr id="300" name="I3"/>
          <p:cNvSpPr/>
          <p:nvPr/>
        </p:nvSpPr>
        <p:spPr>
          <a:xfrm>
            <a:off x="1708598" y="7467705"/>
            <a:ext cx="794289" cy="793322"/>
          </a:xfrm>
          <a:prstGeom prst="ellipse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800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2200"/>
              <a:t>I</a:t>
            </a:r>
            <a:r>
              <a:rPr baseline="-5999"/>
              <a:t>3</a:t>
            </a:r>
          </a:p>
        </p:txBody>
      </p:sp>
      <p:sp>
        <p:nvSpPr>
          <p:cNvPr id="301" name="L1"/>
          <p:cNvSpPr/>
          <p:nvPr/>
        </p:nvSpPr>
        <p:spPr>
          <a:xfrm>
            <a:off x="3490888" y="5887911"/>
            <a:ext cx="794289" cy="793322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900">
                <a:latin typeface="+mn-lt"/>
                <a:ea typeface="+mn-ea"/>
                <a:cs typeface="+mn-cs"/>
                <a:sym typeface="Helvetica Neue Medium"/>
              </a:defRPr>
            </a:pPr>
            <a:r>
              <a:t>L</a:t>
            </a:r>
            <a:r>
              <a:rPr baseline="-5999"/>
              <a:t>1</a:t>
            </a:r>
          </a:p>
        </p:txBody>
      </p:sp>
      <p:sp>
        <p:nvSpPr>
          <p:cNvPr id="302" name="L2"/>
          <p:cNvSpPr/>
          <p:nvPr/>
        </p:nvSpPr>
        <p:spPr>
          <a:xfrm>
            <a:off x="3490888" y="7063040"/>
            <a:ext cx="794289" cy="793322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800">
                <a:latin typeface="+mn-lt"/>
                <a:ea typeface="+mn-ea"/>
                <a:cs typeface="+mn-cs"/>
                <a:sym typeface="Helvetica Neue Medium"/>
              </a:defRPr>
            </a:pPr>
            <a:r>
              <a:t>L</a:t>
            </a:r>
            <a:r>
              <a:rPr baseline="-5999"/>
              <a:t>2</a:t>
            </a:r>
          </a:p>
        </p:txBody>
      </p:sp>
      <p:sp>
        <p:nvSpPr>
          <p:cNvPr id="303" name="O1"/>
          <p:cNvSpPr/>
          <p:nvPr/>
        </p:nvSpPr>
        <p:spPr>
          <a:xfrm>
            <a:off x="5245480" y="5504502"/>
            <a:ext cx="794289" cy="793322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700">
                <a:latin typeface="+mn-lt"/>
                <a:ea typeface="+mn-ea"/>
                <a:cs typeface="+mn-cs"/>
                <a:sym typeface="Helvetica Neue Medium"/>
              </a:defRPr>
            </a:pPr>
            <a:r>
              <a:t>O</a:t>
            </a:r>
            <a:r>
              <a:rPr baseline="-5999"/>
              <a:t>1</a:t>
            </a:r>
          </a:p>
        </p:txBody>
      </p:sp>
      <p:sp>
        <p:nvSpPr>
          <p:cNvPr id="304" name="O2"/>
          <p:cNvSpPr/>
          <p:nvPr/>
        </p:nvSpPr>
        <p:spPr>
          <a:xfrm>
            <a:off x="5245480" y="7467705"/>
            <a:ext cx="794289" cy="793322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700">
                <a:latin typeface="+mn-lt"/>
                <a:ea typeface="+mn-ea"/>
                <a:cs typeface="+mn-cs"/>
                <a:sym typeface="Helvetica Neue Medium"/>
              </a:defRPr>
            </a:pPr>
            <a:r>
              <a:t>O</a:t>
            </a:r>
            <a:r>
              <a:rPr baseline="-5999"/>
              <a:t>2</a:t>
            </a:r>
          </a:p>
        </p:txBody>
      </p:sp>
      <p:sp>
        <p:nvSpPr>
          <p:cNvPr id="305" name="Line"/>
          <p:cNvSpPr/>
          <p:nvPr/>
        </p:nvSpPr>
        <p:spPr>
          <a:xfrm>
            <a:off x="2484804" y="5806598"/>
            <a:ext cx="1020281" cy="550571"/>
          </a:xfrm>
          <a:prstGeom prst="line">
            <a:avLst/>
          </a:prstGeom>
          <a:ln w="25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6" name="Line"/>
          <p:cNvSpPr/>
          <p:nvPr/>
        </p:nvSpPr>
        <p:spPr>
          <a:xfrm flipH="1" flipV="1">
            <a:off x="2488794" y="5826945"/>
            <a:ext cx="1053788" cy="1662239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7" name="Line"/>
          <p:cNvSpPr/>
          <p:nvPr/>
        </p:nvSpPr>
        <p:spPr>
          <a:xfrm flipV="1">
            <a:off x="2537991" y="6364775"/>
            <a:ext cx="953762" cy="153368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8" name="Line"/>
          <p:cNvSpPr/>
          <p:nvPr/>
        </p:nvSpPr>
        <p:spPr>
          <a:xfrm flipH="1">
            <a:off x="2514691" y="7466346"/>
            <a:ext cx="1041849" cy="43359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9" name="Line"/>
          <p:cNvSpPr/>
          <p:nvPr/>
        </p:nvSpPr>
        <p:spPr>
          <a:xfrm flipV="1">
            <a:off x="4282600" y="5980124"/>
            <a:ext cx="964817" cy="321320"/>
          </a:xfrm>
          <a:prstGeom prst="line">
            <a:avLst/>
          </a:prstGeom>
          <a:ln w="25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0" name="Line"/>
          <p:cNvSpPr/>
          <p:nvPr/>
        </p:nvSpPr>
        <p:spPr>
          <a:xfrm>
            <a:off x="4281739" y="6300375"/>
            <a:ext cx="947251" cy="147275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1" name="Line"/>
          <p:cNvSpPr/>
          <p:nvPr/>
        </p:nvSpPr>
        <p:spPr>
          <a:xfrm flipV="1">
            <a:off x="4290060" y="5996921"/>
            <a:ext cx="949896" cy="151687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2" name="Line"/>
          <p:cNvSpPr/>
          <p:nvPr/>
        </p:nvSpPr>
        <p:spPr>
          <a:xfrm>
            <a:off x="4270813" y="7526557"/>
            <a:ext cx="948535" cy="24285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3" name="Line"/>
          <p:cNvSpPr/>
          <p:nvPr/>
        </p:nvSpPr>
        <p:spPr>
          <a:xfrm flipV="1">
            <a:off x="2445973" y="6359750"/>
            <a:ext cx="1058088" cy="52438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4" name="Line"/>
          <p:cNvSpPr/>
          <p:nvPr/>
        </p:nvSpPr>
        <p:spPr>
          <a:xfrm flipH="1" flipV="1">
            <a:off x="2467234" y="6884790"/>
            <a:ext cx="1055421" cy="57209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5" name="For instance, suppose inputs covering I1 and L1 are  correctly classified, in the next step, we prefer inputs that cover I1 and L2."/>
          <p:cNvSpPr txBox="1"/>
          <p:nvPr/>
        </p:nvSpPr>
        <p:spPr>
          <a:xfrm>
            <a:off x="6836613" y="6253621"/>
            <a:ext cx="5471306" cy="1566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b="0"/>
              <a:t>For instance, suppose inputs covering </a:t>
            </a:r>
            <a:r>
              <a:rPr b="0" i="1"/>
              <a:t>I1</a:t>
            </a:r>
            <a:r>
              <a:rPr b="0"/>
              <a:t> and </a:t>
            </a:r>
            <a:r>
              <a:rPr b="0" i="1"/>
              <a:t>L1</a:t>
            </a:r>
            <a:r>
              <a:rPr b="0"/>
              <a:t> are  correctly classified, in the next step, we prefer inputs that cover </a:t>
            </a:r>
            <a:r>
              <a:rPr b="0" i="1"/>
              <a:t>I1</a:t>
            </a:r>
            <a:r>
              <a:rPr b="0"/>
              <a:t> and </a:t>
            </a:r>
            <a:r>
              <a:rPr b="0" i="1"/>
              <a:t>L2.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