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260" r:id="rId5"/>
    <p:sldId id="258" r:id="rId7"/>
    <p:sldId id="263" r:id="rId8"/>
    <p:sldId id="285" r:id="rId9"/>
    <p:sldId id="303" r:id="rId10"/>
    <p:sldId id="304" r:id="rId11"/>
    <p:sldId id="270" r:id="rId12"/>
    <p:sldId id="276" r:id="rId13"/>
    <p:sldId id="274" r:id="rId14"/>
    <p:sldId id="269" r:id="rId15"/>
    <p:sldId id="271" r:id="rId16"/>
    <p:sldId id="278" r:id="rId17"/>
    <p:sldId id="272" r:id="rId18"/>
    <p:sldId id="289" r:id="rId19"/>
    <p:sldId id="281" r:id="rId20"/>
    <p:sldId id="290" r:id="rId21"/>
    <p:sldId id="306" r:id="rId22"/>
    <p:sldId id="282" r:id="rId23"/>
    <p:sldId id="284" r:id="rId24"/>
    <p:sldId id="320" r:id="rId25"/>
    <p:sldId id="322" r:id="rId26"/>
    <p:sldId id="27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34"/>
    <a:srgbClr val="439EFF"/>
    <a:srgbClr val="EEF2F9"/>
    <a:srgbClr val="3D5E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514" y="62"/>
      </p:cViewPr>
      <p:guideLst>
        <p:guide orient="horz" pos="2198"/>
        <p:guide pos="38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3CBBA-BF5E-4771-9308-26AA7815FA1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3CBBA-BF5E-4771-9308-26AA7815FA1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3CBBA-BF5E-4771-9308-26AA7815FA1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3CBBA-BF5E-4771-9308-26AA7815FA1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3CBBA-BF5E-4771-9308-26AA7815FA1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D3CBBA-BF5E-4771-9308-26AA7815FA1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D3CBBA-BF5E-4771-9308-26AA7815FA12}" type="slidenum">
              <a:rPr lang="zh-CN" altLang="en-US" smtClean="0"/>
            </a:fld>
            <a:endParaRPr lang="zh-CN" altLang="en-US"/>
          </a:p>
        </p:txBody>
      </p:sp>
      <p:sp>
        <p:nvSpPr>
          <p:cNvPr id="11" name="TextBox 10"/>
          <p:cNvSpPr txBox="1"/>
          <p:nvPr userDrawn="1"/>
        </p:nvSpPr>
        <p:spPr>
          <a:xfrm>
            <a:off x="2288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D3CBBA-BF5E-4771-9308-26AA7815FA1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矩形 5"/>
          <p:cNvSpPr/>
          <p:nvPr userDrawn="1"/>
        </p:nvSpPr>
        <p:spPr>
          <a:xfrm>
            <a:off x="460927" y="374635"/>
            <a:ext cx="11270146" cy="6108730"/>
          </a:xfrm>
          <a:prstGeom prst="rect">
            <a:avLst/>
          </a:prstGeom>
          <a:solidFill>
            <a:schemeClr val="bg1"/>
          </a:solidFill>
          <a:ln>
            <a:noFill/>
          </a:ln>
          <a:effectLst>
            <a:outerShdw blurRad="508000" dir="5400000" algn="tl" rotWithShape="0">
              <a:srgbClr val="007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BA6D36-5849-444C-9A3B-9734FDB750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3CBBA-BF5E-4771-9308-26AA7815FA1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A6D36-5849-444C-9A3B-9734FDB7502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3CBBA-BF5E-4771-9308-26AA7815FA1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1.png"/><Relationship Id="rId2" Type="http://schemas.microsoft.com/office/2007/relationships/hdphoto" Target="../media/image10.wdp"/><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8" Type="http://schemas.openxmlformats.org/officeDocument/2006/relationships/slideLayout" Target="../slideLayouts/slideLayout8.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microsoft.com/office/2007/relationships/hdphoto" Target="../media/image17.wdp"/><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249869" y="1448451"/>
            <a:ext cx="3968061" cy="144655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sz="8800" spc="300" dirty="0">
                <a:solidFill>
                  <a:schemeClr val="bg1"/>
                </a:solidFill>
                <a:latin typeface="+mn-lt"/>
                <a:ea typeface="+mn-ea"/>
                <a:cs typeface="+mn-ea"/>
                <a:sym typeface="+mn-lt"/>
              </a:rPr>
              <a:t>2021</a:t>
            </a:r>
            <a:endParaRPr lang="en-US" altLang="zh-CN" sz="8800" spc="300" dirty="0">
              <a:solidFill>
                <a:schemeClr val="bg1"/>
              </a:solidFill>
              <a:latin typeface="+mn-lt"/>
              <a:ea typeface="+mn-ea"/>
              <a:cs typeface="+mn-ea"/>
              <a:sym typeface="+mn-lt"/>
            </a:endParaRPr>
          </a:p>
        </p:txBody>
      </p:sp>
      <p:sp>
        <p:nvSpPr>
          <p:cNvPr id="7" name="文本框 6"/>
          <p:cNvSpPr txBox="1"/>
          <p:nvPr/>
        </p:nvSpPr>
        <p:spPr>
          <a:xfrm>
            <a:off x="6371577" y="2828835"/>
            <a:ext cx="5724645" cy="1200329"/>
          </a:xfrm>
          <a:prstGeom prst="rect">
            <a:avLst/>
          </a:prstGeom>
          <a:noFill/>
        </p:spPr>
        <p:txBody>
          <a:bodyPr wrap="none" rtlCol="0">
            <a:spAutoFit/>
          </a:bodyPr>
          <a:lstStyle/>
          <a:p>
            <a:pPr algn="ctr"/>
            <a:r>
              <a:rPr lang="zh-CN" altLang="en-US" sz="7200" b="1" dirty="0">
                <a:solidFill>
                  <a:schemeClr val="bg1"/>
                </a:solidFill>
                <a:cs typeface="+mn-ea"/>
                <a:sym typeface="+mn-lt"/>
              </a:rPr>
              <a:t>年中工作总结</a:t>
            </a:r>
            <a:endParaRPr lang="zh-CN" altLang="en-US" sz="7200" b="1" dirty="0">
              <a:solidFill>
                <a:schemeClr val="bg1"/>
              </a:solidFill>
              <a:cs typeface="+mn-ea"/>
              <a:sym typeface="+mn-lt"/>
            </a:endParaRPr>
          </a:p>
        </p:txBody>
      </p:sp>
      <p:sp>
        <p:nvSpPr>
          <p:cNvPr id="9" name="文本框 8"/>
          <p:cNvSpPr txBox="1"/>
          <p:nvPr/>
        </p:nvSpPr>
        <p:spPr>
          <a:xfrm>
            <a:off x="8755380" y="5506085"/>
            <a:ext cx="3258820" cy="30670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汇报人：产研</a:t>
            </a:r>
            <a:r>
              <a:rPr lang="zh-CN" altLang="en-US" sz="1400" dirty="0">
                <a:solidFill>
                  <a:schemeClr val="bg1"/>
                </a:solidFill>
                <a:cs typeface="+mn-ea"/>
                <a:sym typeface="+mn-lt"/>
              </a:rPr>
              <a:t>中心大数据开发部 </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sp>
        <p:nvSpPr>
          <p:cNvPr id="10" name="文本框 9"/>
          <p:cNvSpPr txBox="1"/>
          <p:nvPr/>
        </p:nvSpPr>
        <p:spPr>
          <a:xfrm>
            <a:off x="8755524" y="5810344"/>
            <a:ext cx="2227392" cy="30670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时间：</a:t>
            </a:r>
            <a:r>
              <a:rPr kumimoji="0" lang="en-US" altLang="zh-CN" sz="1400" b="0" i="0" u="none" strike="noStrike" kern="1200" cap="none" spc="0" normalizeH="0" baseline="0" noProof="0" dirty="0">
                <a:ln>
                  <a:noFill/>
                </a:ln>
                <a:solidFill>
                  <a:schemeClr val="bg1"/>
                </a:solidFill>
                <a:effectLst/>
                <a:uLnTx/>
                <a:uFillTx/>
                <a:cs typeface="+mn-ea"/>
                <a:sym typeface="+mn-lt"/>
              </a:rPr>
              <a:t>2021</a:t>
            </a:r>
            <a:r>
              <a:rPr kumimoji="0" lang="zh-CN" altLang="en-US" sz="1400" b="0" i="0" u="none" strike="noStrike" kern="1200" cap="none" spc="0" normalizeH="0" baseline="0" noProof="0" dirty="0">
                <a:ln>
                  <a:noFill/>
                </a:ln>
                <a:solidFill>
                  <a:schemeClr val="bg1"/>
                </a:solidFill>
                <a:effectLst/>
                <a:uLnTx/>
                <a:uFillTx/>
                <a:cs typeface="+mn-ea"/>
                <a:sym typeface="+mn-lt"/>
              </a:rPr>
              <a:t>年</a:t>
            </a:r>
            <a:r>
              <a:rPr kumimoji="0" lang="en-US" altLang="zh-CN" sz="1400" b="0" i="0" u="none" strike="noStrike" kern="1200" cap="none" spc="0" normalizeH="0" baseline="0" noProof="0" dirty="0">
                <a:ln>
                  <a:noFill/>
                </a:ln>
                <a:solidFill>
                  <a:schemeClr val="bg1"/>
                </a:solidFill>
                <a:effectLst/>
                <a:uLnTx/>
                <a:uFillTx/>
                <a:cs typeface="+mn-ea"/>
                <a:sym typeface="+mn-lt"/>
              </a:rPr>
              <a:t>07</a:t>
            </a:r>
            <a:r>
              <a:rPr lang="zh-CN" altLang="en-US" sz="1400" dirty="0">
                <a:solidFill>
                  <a:schemeClr val="bg1"/>
                </a:solidFill>
                <a:cs typeface="+mn-ea"/>
                <a:sym typeface="+mn-lt"/>
              </a:rPr>
              <a:t>月</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grpSp>
        <p:nvGrpSpPr>
          <p:cNvPr id="11" name="组合 10"/>
          <p:cNvGrpSpPr/>
          <p:nvPr/>
        </p:nvGrpSpPr>
        <p:grpSpPr>
          <a:xfrm>
            <a:off x="8138787" y="5469167"/>
            <a:ext cx="607243" cy="607243"/>
            <a:chOff x="7675895" y="5565830"/>
            <a:chExt cx="699849" cy="699849"/>
          </a:xfrm>
        </p:grpSpPr>
        <p:sp>
          <p:nvSpPr>
            <p:cNvPr id="12" name="圆角矩形 8"/>
            <p:cNvSpPr/>
            <p:nvPr/>
          </p:nvSpPr>
          <p:spPr>
            <a:xfrm rot="2700000">
              <a:off x="7675895" y="5565830"/>
              <a:ext cx="699849" cy="699849"/>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cs typeface="+mn-ea"/>
                <a:sym typeface="+mn-lt"/>
              </a:endParaRPr>
            </a:p>
          </p:txBody>
        </p:sp>
        <p:sp>
          <p:nvSpPr>
            <p:cNvPr id="13" name="Freeform 21"/>
            <p:cNvSpPr>
              <a:spLocks noEditPoints="1"/>
            </p:cNvSpPr>
            <p:nvPr/>
          </p:nvSpPr>
          <p:spPr bwMode="auto">
            <a:xfrm>
              <a:off x="7831348" y="5724526"/>
              <a:ext cx="389836" cy="383845"/>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gradFill>
              <a:gsLst>
                <a:gs pos="5000">
                  <a:schemeClr val="accent5">
                    <a:lumMod val="50000"/>
                  </a:schemeClr>
                </a:gs>
                <a:gs pos="53260">
                  <a:srgbClr val="1A7FD0"/>
                </a:gs>
                <a:gs pos="100000">
                  <a:srgbClr val="12A1FC"/>
                </a:gs>
              </a:gsLst>
              <a:lin ang="5400000" scaled="1"/>
            </a:gradFill>
            <a:ln>
              <a:noFill/>
            </a:ln>
          </p:spPr>
          <p:txBody>
            <a:bodyPr vert="horz" wrap="square" lIns="121882" tIns="60941" rIns="121882" bIns="60941" numCol="1" anchor="t" anchorCtr="0" compatLnSpc="1"/>
            <a:lstStyle/>
            <a:p>
              <a:pPr algn="ctr" fontAlgn="base">
                <a:spcBef>
                  <a:spcPct val="0"/>
                </a:spcBef>
                <a:spcAft>
                  <a:spcPct val="0"/>
                </a:spcAft>
              </a:pPr>
              <a:endParaRPr lang="zh-CN" altLang="en-US" b="1">
                <a:gradFill>
                  <a:gsLst>
                    <a:gs pos="5000">
                      <a:srgbClr val="1529D5"/>
                    </a:gs>
                    <a:gs pos="82000">
                      <a:srgbClr val="12A1FC"/>
                    </a:gs>
                  </a:gsLst>
                  <a:lin ang="2700000" scaled="1"/>
                </a:gradFill>
                <a:cs typeface="+mn-ea"/>
                <a:sym typeface="+mn-lt"/>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55636" y="148120"/>
            <a:ext cx="858774" cy="8587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7"/>
                                        </p:tgtEl>
                                        <p:attrNameLst>
                                          <p:attrName>style.visibility</p:attrName>
                                        </p:attrNameLst>
                                      </p:cBhvr>
                                      <p:to>
                                        <p:strVal val="visible"/>
                                      </p:to>
                                    </p:set>
                                    <p:anim to="" calcmode="lin" valueType="num">
                                      <p:cBhvr>
                                        <p:cTn id="13" dur="1000" fill="hold">
                                          <p:stCondLst>
                                            <p:cond delay="0"/>
                                          </p:stCondLst>
                                        </p:cTn>
                                        <p:tgtEl>
                                          <p:spTgt spid="7"/>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7"/>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7"/>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7"/>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1250"/>
                            </p:stCondLst>
                            <p:childTnLst>
                              <p:par>
                                <p:cTn id="18" presetID="2" presetClass="entr" presetSubtype="2" decel="10000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1500" fill="hold"/>
                                        <p:tgtEl>
                                          <p:spTgt spid="11"/>
                                        </p:tgtEl>
                                        <p:attrNameLst>
                                          <p:attrName>ppt_x</p:attrName>
                                        </p:attrNameLst>
                                      </p:cBhvr>
                                      <p:tavLst>
                                        <p:tav tm="0">
                                          <p:val>
                                            <p:strVal val="1+#ppt_w/2"/>
                                          </p:val>
                                        </p:tav>
                                        <p:tav tm="100000">
                                          <p:val>
                                            <p:strVal val="#ppt_x"/>
                                          </p:val>
                                        </p:tav>
                                      </p:tavLst>
                                    </p:anim>
                                    <p:anim calcmode="lin" valueType="num">
                                      <p:cBhvr additive="base">
                                        <p:cTn id="21" dur="1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1+#ppt_w/2"/>
                                          </p:val>
                                        </p:tav>
                                        <p:tav tm="100000">
                                          <p:val>
                                            <p:strVal val="#ppt_x"/>
                                          </p:val>
                                        </p:tav>
                                      </p:tavLst>
                                    </p:anim>
                                    <p:anim calcmode="lin" valueType="num">
                                      <p:cBhvr additive="base">
                                        <p:cTn id="25" dur="1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500" fill="hold"/>
                                        <p:tgtEl>
                                          <p:spTgt spid="10"/>
                                        </p:tgtEl>
                                        <p:attrNameLst>
                                          <p:attrName>ppt_x</p:attrName>
                                        </p:attrNameLst>
                                      </p:cBhvr>
                                      <p:tavLst>
                                        <p:tav tm="0">
                                          <p:val>
                                            <p:strVal val="1+#ppt_w/2"/>
                                          </p:val>
                                        </p:tav>
                                        <p:tav tm="100000">
                                          <p:val>
                                            <p:strVal val="#ppt_x"/>
                                          </p:val>
                                        </p:tav>
                                      </p:tavLst>
                                    </p:anim>
                                    <p:anim calcmode="lin" valueType="num">
                                      <p:cBhvr additive="base">
                                        <p:cTn id="29" dur="1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02</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460" y="763270"/>
            <a:ext cx="62528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工作成果展示</a:t>
            </a:r>
            <a:r>
              <a:rPr lang="en-US" altLang="zh-CN" sz="2400" b="1" noProof="1">
                <a:cs typeface="+mn-ea"/>
                <a:sym typeface="+mn-lt"/>
              </a:rPr>
              <a:t>——Ibigdata</a:t>
            </a:r>
            <a:r>
              <a:rPr lang="zh-CN" altLang="en-US" sz="2400" b="1" noProof="1">
                <a:cs typeface="+mn-ea"/>
                <a:sym typeface="+mn-lt"/>
              </a:rPr>
              <a:t>功能</a:t>
            </a:r>
            <a:endParaRPr lang="zh-CN" altLang="en-US" sz="2400" b="1" noProof="1">
              <a:cs typeface="+mn-ea"/>
              <a:sym typeface="+mn-lt"/>
            </a:endParaRPr>
          </a:p>
        </p:txBody>
      </p:sp>
      <p:pic>
        <p:nvPicPr>
          <p:cNvPr id="27" name="图片 26"/>
          <p:cNvPicPr>
            <a:picLocks noChangeAspect="1"/>
          </p:cNvPicPr>
          <p:nvPr/>
        </p:nvPicPr>
        <p:blipFill>
          <a:blip r:embed="rId1"/>
          <a:stretch>
            <a:fillRect/>
          </a:stretch>
        </p:blipFill>
        <p:spPr>
          <a:xfrm>
            <a:off x="901065" y="1852930"/>
            <a:ext cx="10869930" cy="3806190"/>
          </a:xfrm>
          <a:prstGeom prst="rect">
            <a:avLst/>
          </a:prstGeom>
        </p:spPr>
      </p:pic>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02</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460" y="763270"/>
            <a:ext cx="59391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工作成果展示</a:t>
            </a:r>
            <a:r>
              <a:rPr lang="en-US" altLang="zh-CN" sz="2400" b="1" noProof="1">
                <a:cs typeface="+mn-ea"/>
                <a:sym typeface="+mn-lt"/>
              </a:rPr>
              <a:t>——</a:t>
            </a:r>
            <a:r>
              <a:rPr lang="zh-CN" altLang="en-US" sz="2400" b="1" noProof="1">
                <a:cs typeface="+mn-ea"/>
                <a:sym typeface="+mn-lt"/>
              </a:rPr>
              <a:t>大数据工具</a:t>
            </a:r>
            <a:endParaRPr lang="zh-CN" altLang="en-US" sz="2400" b="1" noProof="1">
              <a:cs typeface="+mn-ea"/>
              <a:sym typeface="+mn-lt"/>
            </a:endParaRPr>
          </a:p>
        </p:txBody>
      </p:sp>
      <p:pic>
        <p:nvPicPr>
          <p:cNvPr id="23" name="Picture 77" descr="F:\Trabajos\Envato\Graphic River\Mica PPT\mountains.png"/>
          <p:cNvPicPr>
            <a:picLocks noChangeAspect="1" noChangeArrowheads="1"/>
          </p:cNvPicPr>
          <p:nvPr/>
        </p:nvPicPr>
        <p:blipFill rotWithShape="1">
          <a:blip r:embed="rId1" cstate="print">
            <a:extLst>
              <a:ext uri="{BEBA8EAE-BF5A-486C-A8C5-ECC9F3942E4B}">
                <a14:imgProps xmlns:a14="http://schemas.microsoft.com/office/drawing/2010/main">
                  <a14:imgLayer r:embed="rId2">
                    <a14:imgEffect>
                      <a14:brightnessContrast bright="20000" contrast="-40000"/>
                    </a14:imgEffect>
                  </a14:imgLayer>
                </a14:imgProps>
              </a:ext>
            </a:extLst>
          </a:blip>
          <a:srcRect/>
          <a:stretch>
            <a:fillRect/>
          </a:stretch>
        </p:blipFill>
        <p:spPr bwMode="auto">
          <a:xfrm>
            <a:off x="488950" y="4390277"/>
            <a:ext cx="11239500" cy="20930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624840" y="1348105"/>
            <a:ext cx="10967085" cy="4954905"/>
          </a:xfrm>
          <a:prstGeom prst="rect">
            <a:avLst/>
          </a:prstGeom>
        </p:spPr>
      </p:pic>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7" presetClass="entr" presetSubtype="4"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ppt_x</p:attrName>
                                        </p:attrNameLst>
                                      </p:cBhvr>
                                      <p:tavLst>
                                        <p:tav tm="0">
                                          <p:val>
                                            <p:strVal val="#ppt_x"/>
                                          </p:val>
                                        </p:tav>
                                        <p:tav tm="100000">
                                          <p:val>
                                            <p:strVal val="#ppt_x"/>
                                          </p:val>
                                        </p:tav>
                                      </p:tavLst>
                                    </p:anim>
                                    <p:anim calcmode="lin" valueType="num">
                                      <p:cBhvr>
                                        <p:cTn id="17" dur="500" fill="hold"/>
                                        <p:tgtEl>
                                          <p:spTgt spid="23"/>
                                        </p:tgtEl>
                                        <p:attrNameLst>
                                          <p:attrName>ppt_y</p:attrName>
                                        </p:attrNameLst>
                                      </p:cBhvr>
                                      <p:tavLst>
                                        <p:tav tm="0">
                                          <p:val>
                                            <p:strVal val="#ppt_y+#ppt_h/2"/>
                                          </p:val>
                                        </p:tav>
                                        <p:tav tm="100000">
                                          <p:val>
                                            <p:strVal val="#ppt_y"/>
                                          </p:val>
                                        </p:tav>
                                      </p:tavLst>
                                    </p:anim>
                                    <p:anim calcmode="lin" valueType="num">
                                      <p:cBhvr>
                                        <p:cTn id="18" dur="500" fill="hold"/>
                                        <p:tgtEl>
                                          <p:spTgt spid="23"/>
                                        </p:tgtEl>
                                        <p:attrNameLst>
                                          <p:attrName>ppt_w</p:attrName>
                                        </p:attrNameLst>
                                      </p:cBhvr>
                                      <p:tavLst>
                                        <p:tav tm="0">
                                          <p:val>
                                            <p:strVal val="#ppt_w"/>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249868" y="1026176"/>
            <a:ext cx="3968061" cy="1862048"/>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sz="11500" spc="600" dirty="0">
                <a:solidFill>
                  <a:schemeClr val="bg1"/>
                </a:solidFill>
                <a:latin typeface="+mn-lt"/>
                <a:ea typeface="+mn-ea"/>
                <a:cs typeface="+mn-ea"/>
                <a:sym typeface="+mn-lt"/>
              </a:rPr>
              <a:t>03</a:t>
            </a:r>
            <a:endParaRPr lang="en-US" altLang="zh-CN" sz="11500" spc="600" dirty="0">
              <a:solidFill>
                <a:schemeClr val="bg1"/>
              </a:solidFill>
              <a:latin typeface="+mn-lt"/>
              <a:ea typeface="+mn-ea"/>
              <a:cs typeface="+mn-ea"/>
              <a:sym typeface="+mn-lt"/>
            </a:endParaRPr>
          </a:p>
        </p:txBody>
      </p:sp>
      <p:sp>
        <p:nvSpPr>
          <p:cNvPr id="32" name="文本框 31"/>
          <p:cNvSpPr txBox="1"/>
          <p:nvPr/>
        </p:nvSpPr>
        <p:spPr>
          <a:xfrm>
            <a:off x="7025601" y="2911385"/>
            <a:ext cx="4416594" cy="1107996"/>
          </a:xfrm>
          <a:prstGeom prst="rect">
            <a:avLst/>
          </a:prstGeom>
          <a:noFill/>
        </p:spPr>
        <p:txBody>
          <a:bodyPr wrap="none" rtlCol="0">
            <a:spAutoFit/>
          </a:bodyPr>
          <a:lstStyle>
            <a:defPPr>
              <a:defRPr lang="zh-CN"/>
            </a:defPPr>
            <a:lvl1pPr algn="ctr">
              <a:defRPr sz="6600" b="1">
                <a:solidFill>
                  <a:schemeClr val="bg1"/>
                </a:solidFill>
                <a:cs typeface="+mn-ea"/>
              </a:defRPr>
            </a:lvl1pPr>
          </a:lstStyle>
          <a:p>
            <a:r>
              <a:rPr lang="zh-CN" altLang="en-US" dirty="0">
                <a:sym typeface="+mn-lt"/>
              </a:rPr>
              <a:t>问题与不足</a:t>
            </a:r>
            <a:endParaRPr lang="zh-CN" altLang="en-US" dirty="0">
              <a:sym typeface="+mn-lt"/>
            </a:endParaRPr>
          </a:p>
        </p:txBody>
      </p:sp>
      <p:sp>
        <p:nvSpPr>
          <p:cNvPr id="33" name="文本框 32"/>
          <p:cNvSpPr txBox="1"/>
          <p:nvPr/>
        </p:nvSpPr>
        <p:spPr>
          <a:xfrm>
            <a:off x="7990631" y="4828317"/>
            <a:ext cx="2486535" cy="369332"/>
          </a:xfrm>
          <a:prstGeom prst="rect">
            <a:avLst/>
          </a:prstGeom>
          <a:noFill/>
        </p:spPr>
        <p:txBody>
          <a:bodyPr wrap="square" rtlCol="0">
            <a:spAutoFit/>
            <a:scene3d>
              <a:camera prst="orthographicFront"/>
              <a:lightRig rig="threePt" dir="t"/>
            </a:scene3d>
            <a:sp3d contourW="12700"/>
          </a:bodyPr>
          <a:lstStyle/>
          <a:p>
            <a:pPr lvl="0" algn="ctr">
              <a:defRPr/>
            </a:pPr>
            <a:r>
              <a:rPr lang="en-US" altLang="zh-CN" dirty="0">
                <a:solidFill>
                  <a:schemeClr val="bg1"/>
                </a:solidFill>
                <a:cs typeface="+mn-ea"/>
                <a:sym typeface="+mn-lt"/>
              </a:rPr>
              <a:t>THE  PART  THREE</a:t>
            </a:r>
            <a:endParaRPr lang="en-US" altLang="zh-CN" dirty="0">
              <a:solidFill>
                <a:schemeClr val="bg1"/>
              </a:solidFill>
              <a:cs typeface="+mn-ea"/>
              <a:sym typeface="+mn-lt"/>
            </a:endParaRPr>
          </a:p>
        </p:txBody>
      </p:sp>
      <p:grpSp>
        <p:nvGrpSpPr>
          <p:cNvPr id="34" name="组合 33"/>
          <p:cNvGrpSpPr/>
          <p:nvPr/>
        </p:nvGrpSpPr>
        <p:grpSpPr>
          <a:xfrm>
            <a:off x="8930277" y="5389681"/>
            <a:ext cx="607243" cy="607243"/>
            <a:chOff x="7675895" y="5565830"/>
            <a:chExt cx="699849" cy="699849"/>
          </a:xfrm>
        </p:grpSpPr>
        <p:sp>
          <p:nvSpPr>
            <p:cNvPr id="35" name="圆角矩形 8"/>
            <p:cNvSpPr/>
            <p:nvPr/>
          </p:nvSpPr>
          <p:spPr>
            <a:xfrm rot="2700000">
              <a:off x="7675895" y="5565830"/>
              <a:ext cx="699849" cy="699849"/>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cs typeface="+mn-ea"/>
                <a:sym typeface="+mn-lt"/>
              </a:endParaRPr>
            </a:p>
          </p:txBody>
        </p:sp>
        <p:sp>
          <p:nvSpPr>
            <p:cNvPr id="36" name="Freeform 21"/>
            <p:cNvSpPr>
              <a:spLocks noEditPoints="1"/>
            </p:cNvSpPr>
            <p:nvPr/>
          </p:nvSpPr>
          <p:spPr bwMode="auto">
            <a:xfrm>
              <a:off x="7831348" y="5724526"/>
              <a:ext cx="389836" cy="383845"/>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gradFill>
              <a:gsLst>
                <a:gs pos="5000">
                  <a:schemeClr val="accent5">
                    <a:lumMod val="50000"/>
                  </a:schemeClr>
                </a:gs>
                <a:gs pos="53260">
                  <a:srgbClr val="1A7FD0"/>
                </a:gs>
                <a:gs pos="100000">
                  <a:srgbClr val="12A1FC"/>
                </a:gs>
              </a:gsLst>
              <a:lin ang="5400000" scaled="1"/>
            </a:gradFill>
            <a:ln>
              <a:noFill/>
            </a:ln>
          </p:spPr>
          <p:txBody>
            <a:bodyPr vert="horz" wrap="square" lIns="121882" tIns="60941" rIns="121882" bIns="60941" numCol="1" anchor="t" anchorCtr="0" compatLnSpc="1"/>
            <a:lstStyle/>
            <a:p>
              <a:pPr algn="ctr" fontAlgn="base">
                <a:spcBef>
                  <a:spcPct val="0"/>
                </a:spcBef>
                <a:spcAft>
                  <a:spcPct val="0"/>
                </a:spcAft>
              </a:pPr>
              <a:endParaRPr lang="zh-CN" altLang="en-US" b="1">
                <a:solidFill>
                  <a:schemeClr val="bg1"/>
                </a:solidFill>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32"/>
                                        </p:tgtEl>
                                        <p:attrNameLst>
                                          <p:attrName>style.visibility</p:attrName>
                                        </p:attrNameLst>
                                      </p:cBhvr>
                                      <p:to>
                                        <p:strVal val="visible"/>
                                      </p:to>
                                    </p:set>
                                    <p:anim to="" calcmode="lin" valueType="num">
                                      <p:cBhvr>
                                        <p:cTn id="13" dur="1000" fill="hold">
                                          <p:stCondLst>
                                            <p:cond delay="0"/>
                                          </p:stCondLst>
                                        </p:cTn>
                                        <p:tgtEl>
                                          <p:spTgt spid="32"/>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32"/>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32"/>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32"/>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1200"/>
                            </p:stCondLst>
                            <p:childTnLst>
                              <p:par>
                                <p:cTn id="18" presetID="2" presetClass="entr" presetSubtype="4" decel="10000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1500" fill="hold"/>
                                        <p:tgtEl>
                                          <p:spTgt spid="34"/>
                                        </p:tgtEl>
                                        <p:attrNameLst>
                                          <p:attrName>ppt_x</p:attrName>
                                        </p:attrNameLst>
                                      </p:cBhvr>
                                      <p:tavLst>
                                        <p:tav tm="0">
                                          <p:val>
                                            <p:strVal val="#ppt_x"/>
                                          </p:val>
                                        </p:tav>
                                        <p:tav tm="100000">
                                          <p:val>
                                            <p:strVal val="#ppt_x"/>
                                          </p:val>
                                        </p:tav>
                                      </p:tavLst>
                                    </p:anim>
                                    <p:anim calcmode="lin" valueType="num">
                                      <p:cBhvr additive="base">
                                        <p:cTn id="21" dur="1500" fill="hold"/>
                                        <p:tgtEl>
                                          <p:spTgt spid="3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1500" fill="hold"/>
                                        <p:tgtEl>
                                          <p:spTgt spid="33"/>
                                        </p:tgtEl>
                                        <p:attrNameLst>
                                          <p:attrName>ppt_x</p:attrName>
                                        </p:attrNameLst>
                                      </p:cBhvr>
                                      <p:tavLst>
                                        <p:tav tm="0">
                                          <p:val>
                                            <p:strVal val="#ppt_x"/>
                                          </p:val>
                                        </p:tav>
                                        <p:tav tm="100000">
                                          <p:val>
                                            <p:strVal val="#ppt_x"/>
                                          </p:val>
                                        </p:tav>
                                      </p:tavLst>
                                    </p:anim>
                                    <p:anim calcmode="lin" valueType="num">
                                      <p:cBhvr additive="base">
                                        <p:cTn id="25" dur="1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03</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642" y="763341"/>
            <a:ext cx="3016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问题与不足</a:t>
            </a:r>
            <a:endParaRPr lang="zh-CN" altLang="en-US" sz="2400" b="1" noProof="1">
              <a:cs typeface="+mn-ea"/>
              <a:sym typeface="+mn-lt"/>
            </a:endParaRPr>
          </a:p>
        </p:txBody>
      </p:sp>
      <p:pic>
        <p:nvPicPr>
          <p:cNvPr id="32" name="图片占位符 1"/>
          <p:cNvPicPr>
            <a:picLocks noChangeAspect="1"/>
          </p:cNvPicPr>
          <p:nvPr/>
        </p:nvPicPr>
        <p:blipFill>
          <a:blip r:embed="rId1" cstate="screen"/>
          <a:srcRect/>
          <a:stretch>
            <a:fillRect/>
          </a:stretch>
        </p:blipFill>
        <p:spPr>
          <a:xfrm flipH="1">
            <a:off x="3858236" y="368768"/>
            <a:ext cx="7870214" cy="4368523"/>
          </a:xfrm>
          <a:custGeom>
            <a:avLst/>
            <a:gdLst>
              <a:gd name="connsiteX0" fmla="*/ 0 w 10840357"/>
              <a:gd name="connsiteY0" fmla="*/ 3740338 h 5924740"/>
              <a:gd name="connsiteX1" fmla="*/ 1028701 w 10840357"/>
              <a:gd name="connsiteY1" fmla="*/ 4769040 h 5924740"/>
              <a:gd name="connsiteX2" fmla="*/ 0 w 10840357"/>
              <a:gd name="connsiteY2" fmla="*/ 5797742 h 5924740"/>
              <a:gd name="connsiteX3" fmla="*/ 2349501 w 10840357"/>
              <a:gd name="connsiteY3" fmla="*/ 3613340 h 5924740"/>
              <a:gd name="connsiteX4" fmla="*/ 3505201 w 10840357"/>
              <a:gd name="connsiteY4" fmla="*/ 4769040 h 5924740"/>
              <a:gd name="connsiteX5" fmla="*/ 2349501 w 10840357"/>
              <a:gd name="connsiteY5" fmla="*/ 5924740 h 5924740"/>
              <a:gd name="connsiteX6" fmla="*/ 1193801 w 10840357"/>
              <a:gd name="connsiteY6" fmla="*/ 4769040 h 5924740"/>
              <a:gd name="connsiteX7" fmla="*/ 6072414 w 10840357"/>
              <a:gd name="connsiteY7" fmla="*/ 2389330 h 5924740"/>
              <a:gd name="connsiteX8" fmla="*/ 7228114 w 10840357"/>
              <a:gd name="connsiteY8" fmla="*/ 3545030 h 5924740"/>
              <a:gd name="connsiteX9" fmla="*/ 6072414 w 10840357"/>
              <a:gd name="connsiteY9" fmla="*/ 4700730 h 5924740"/>
              <a:gd name="connsiteX10" fmla="*/ 4916714 w 10840357"/>
              <a:gd name="connsiteY10" fmla="*/ 3545030 h 5924740"/>
              <a:gd name="connsiteX11" fmla="*/ 3595916 w 10840357"/>
              <a:gd name="connsiteY11" fmla="*/ 2389330 h 5924740"/>
              <a:gd name="connsiteX12" fmla="*/ 4751615 w 10840357"/>
              <a:gd name="connsiteY12" fmla="*/ 3545030 h 5924740"/>
              <a:gd name="connsiteX13" fmla="*/ 3595916 w 10840357"/>
              <a:gd name="connsiteY13" fmla="*/ 4700730 h 5924740"/>
              <a:gd name="connsiteX14" fmla="*/ 2440216 w 10840357"/>
              <a:gd name="connsiteY14" fmla="*/ 3545030 h 5924740"/>
              <a:gd name="connsiteX15" fmla="*/ 1111252 w 10840357"/>
              <a:gd name="connsiteY15" fmla="*/ 2389330 h 5924740"/>
              <a:gd name="connsiteX16" fmla="*/ 2266952 w 10840357"/>
              <a:gd name="connsiteY16" fmla="*/ 3545030 h 5924740"/>
              <a:gd name="connsiteX17" fmla="*/ 1111252 w 10840357"/>
              <a:gd name="connsiteY17" fmla="*/ 4700730 h 5924740"/>
              <a:gd name="connsiteX18" fmla="*/ 0 w 10840357"/>
              <a:gd name="connsiteY18" fmla="*/ 3589478 h 5924740"/>
              <a:gd name="connsiteX19" fmla="*/ 0 w 10840357"/>
              <a:gd name="connsiteY19" fmla="*/ 3500582 h 5924740"/>
              <a:gd name="connsiteX20" fmla="*/ 0 w 10840357"/>
              <a:gd name="connsiteY20" fmla="*/ 1292320 h 5924740"/>
              <a:gd name="connsiteX21" fmla="*/ 1028701 w 10840357"/>
              <a:gd name="connsiteY21" fmla="*/ 2321020 h 5924740"/>
              <a:gd name="connsiteX22" fmla="*/ 0 w 10840357"/>
              <a:gd name="connsiteY22" fmla="*/ 3349721 h 5924740"/>
              <a:gd name="connsiteX23" fmla="*/ 4834164 w 10840357"/>
              <a:gd name="connsiteY23" fmla="*/ 1165321 h 5924740"/>
              <a:gd name="connsiteX24" fmla="*/ 5989864 w 10840357"/>
              <a:gd name="connsiteY24" fmla="*/ 2321020 h 5924740"/>
              <a:gd name="connsiteX25" fmla="*/ 4834164 w 10840357"/>
              <a:gd name="connsiteY25" fmla="*/ 3476720 h 5924740"/>
              <a:gd name="connsiteX26" fmla="*/ 3678466 w 10840357"/>
              <a:gd name="connsiteY26" fmla="*/ 2321020 h 5924740"/>
              <a:gd name="connsiteX27" fmla="*/ 2357666 w 10840357"/>
              <a:gd name="connsiteY27" fmla="*/ 1165321 h 5924740"/>
              <a:gd name="connsiteX28" fmla="*/ 3513367 w 10840357"/>
              <a:gd name="connsiteY28" fmla="*/ 2321020 h 5924740"/>
              <a:gd name="connsiteX29" fmla="*/ 2357666 w 10840357"/>
              <a:gd name="connsiteY29" fmla="*/ 3476720 h 5924740"/>
              <a:gd name="connsiteX30" fmla="*/ 1201966 w 10840357"/>
              <a:gd name="connsiteY30" fmla="*/ 2321020 h 5924740"/>
              <a:gd name="connsiteX31" fmla="*/ 7310664 w 10840357"/>
              <a:gd name="connsiteY31" fmla="*/ 1165320 h 5924740"/>
              <a:gd name="connsiteX32" fmla="*/ 8466364 w 10840357"/>
              <a:gd name="connsiteY32" fmla="*/ 2321020 h 5924740"/>
              <a:gd name="connsiteX33" fmla="*/ 7310664 w 10840357"/>
              <a:gd name="connsiteY33" fmla="*/ 3476720 h 5924740"/>
              <a:gd name="connsiteX34" fmla="*/ 6154964 w 10840357"/>
              <a:gd name="connsiteY34" fmla="*/ 2321020 h 5924740"/>
              <a:gd name="connsiteX35" fmla="*/ 8782955 w 10840357"/>
              <a:gd name="connsiteY35" fmla="*/ 0 h 5924740"/>
              <a:gd name="connsiteX36" fmla="*/ 10840357 w 10840357"/>
              <a:gd name="connsiteY36" fmla="*/ 0 h 5924740"/>
              <a:gd name="connsiteX37" fmla="*/ 9811656 w 10840357"/>
              <a:gd name="connsiteY37" fmla="*/ 1028701 h 5924740"/>
              <a:gd name="connsiteX38" fmla="*/ 8498388 w 10840357"/>
              <a:gd name="connsiteY38" fmla="*/ 0 h 5924740"/>
              <a:gd name="connsiteX39" fmla="*/ 8615768 w 10840357"/>
              <a:gd name="connsiteY39" fmla="*/ 0 h 5924740"/>
              <a:gd name="connsiteX40" fmla="*/ 9712778 w 10840357"/>
              <a:gd name="connsiteY40" fmla="*/ 1097010 h 5924740"/>
              <a:gd name="connsiteX41" fmla="*/ 8557078 w 10840357"/>
              <a:gd name="connsiteY41" fmla="*/ 2252710 h 5924740"/>
              <a:gd name="connsiteX42" fmla="*/ 7401378 w 10840357"/>
              <a:gd name="connsiteY42" fmla="*/ 1097010 h 5924740"/>
              <a:gd name="connsiteX43" fmla="*/ 6298292 w 10840357"/>
              <a:gd name="connsiteY43" fmla="*/ 0 h 5924740"/>
              <a:gd name="connsiteX44" fmla="*/ 8355692 w 10840357"/>
              <a:gd name="connsiteY44" fmla="*/ 0 h 5924740"/>
              <a:gd name="connsiteX45" fmla="*/ 7326992 w 10840357"/>
              <a:gd name="connsiteY45" fmla="*/ 1028700 h 5924740"/>
              <a:gd name="connsiteX46" fmla="*/ 6013725 w 10840357"/>
              <a:gd name="connsiteY46" fmla="*/ 0 h 5924740"/>
              <a:gd name="connsiteX47" fmla="*/ 6131103 w 10840357"/>
              <a:gd name="connsiteY47" fmla="*/ 0 h 5924740"/>
              <a:gd name="connsiteX48" fmla="*/ 7228114 w 10840357"/>
              <a:gd name="connsiteY48" fmla="*/ 1097011 h 5924740"/>
              <a:gd name="connsiteX49" fmla="*/ 6072414 w 10840357"/>
              <a:gd name="connsiteY49" fmla="*/ 2252710 h 5924740"/>
              <a:gd name="connsiteX50" fmla="*/ 4916714 w 10840357"/>
              <a:gd name="connsiteY50" fmla="*/ 1097011 h 5924740"/>
              <a:gd name="connsiteX51" fmla="*/ 3813628 w 10840357"/>
              <a:gd name="connsiteY51" fmla="*/ 0 h 5924740"/>
              <a:gd name="connsiteX52" fmla="*/ 5871029 w 10840357"/>
              <a:gd name="connsiteY52" fmla="*/ 0 h 5924740"/>
              <a:gd name="connsiteX53" fmla="*/ 4842329 w 10840357"/>
              <a:gd name="connsiteY53" fmla="*/ 1028701 h 5924740"/>
              <a:gd name="connsiteX54" fmla="*/ 3537228 w 10840357"/>
              <a:gd name="connsiteY54" fmla="*/ 0 h 5924740"/>
              <a:gd name="connsiteX55" fmla="*/ 3654606 w 10840357"/>
              <a:gd name="connsiteY55" fmla="*/ 0 h 5924740"/>
              <a:gd name="connsiteX56" fmla="*/ 4751615 w 10840357"/>
              <a:gd name="connsiteY56" fmla="*/ 1097011 h 5924740"/>
              <a:gd name="connsiteX57" fmla="*/ 3595917 w 10840357"/>
              <a:gd name="connsiteY57" fmla="*/ 2252711 h 5924740"/>
              <a:gd name="connsiteX58" fmla="*/ 2440217 w 10840357"/>
              <a:gd name="connsiteY58" fmla="*/ 1097011 h 5924740"/>
              <a:gd name="connsiteX59" fmla="*/ 1328965 w 10840357"/>
              <a:gd name="connsiteY59" fmla="*/ 0 h 5924740"/>
              <a:gd name="connsiteX60" fmla="*/ 3386368 w 10840357"/>
              <a:gd name="connsiteY60" fmla="*/ 0 h 5924740"/>
              <a:gd name="connsiteX61" fmla="*/ 2357667 w 10840357"/>
              <a:gd name="connsiteY61" fmla="*/ 1028701 h 5924740"/>
              <a:gd name="connsiteX62" fmla="*/ 1052564 w 10840357"/>
              <a:gd name="connsiteY62" fmla="*/ 0 h 5924740"/>
              <a:gd name="connsiteX63" fmla="*/ 1169942 w 10840357"/>
              <a:gd name="connsiteY63" fmla="*/ 0 h 5924740"/>
              <a:gd name="connsiteX64" fmla="*/ 2266953 w 10840357"/>
              <a:gd name="connsiteY64" fmla="*/ 1097011 h 5924740"/>
              <a:gd name="connsiteX65" fmla="*/ 1111253 w 10840357"/>
              <a:gd name="connsiteY65" fmla="*/ 2252711 h 5924740"/>
              <a:gd name="connsiteX66" fmla="*/ 0 w 10840357"/>
              <a:gd name="connsiteY66" fmla="*/ 1141458 h 5924740"/>
              <a:gd name="connsiteX67" fmla="*/ 0 w 10840357"/>
              <a:gd name="connsiteY67" fmla="*/ 1052564 h 5924740"/>
              <a:gd name="connsiteX68" fmla="*/ 0 w 10840357"/>
              <a:gd name="connsiteY68" fmla="*/ 0 h 5924740"/>
              <a:gd name="connsiteX69" fmla="*/ 901704 w 10840357"/>
              <a:gd name="connsiteY69" fmla="*/ 0 h 5924740"/>
              <a:gd name="connsiteX70" fmla="*/ 0 w 10840357"/>
              <a:gd name="connsiteY70" fmla="*/ 901704 h 592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40357" h="5924740">
                <a:moveTo>
                  <a:pt x="0" y="3740338"/>
                </a:moveTo>
                <a:lnTo>
                  <a:pt x="1028701" y="4769040"/>
                </a:lnTo>
                <a:lnTo>
                  <a:pt x="0" y="5797742"/>
                </a:lnTo>
                <a:close/>
                <a:moveTo>
                  <a:pt x="2349501" y="3613340"/>
                </a:moveTo>
                <a:lnTo>
                  <a:pt x="3505201" y="4769040"/>
                </a:lnTo>
                <a:lnTo>
                  <a:pt x="2349501" y="5924740"/>
                </a:lnTo>
                <a:lnTo>
                  <a:pt x="1193801" y="4769040"/>
                </a:lnTo>
                <a:close/>
                <a:moveTo>
                  <a:pt x="6072414" y="2389330"/>
                </a:moveTo>
                <a:lnTo>
                  <a:pt x="7228114" y="3545030"/>
                </a:lnTo>
                <a:lnTo>
                  <a:pt x="6072414" y="4700730"/>
                </a:lnTo>
                <a:lnTo>
                  <a:pt x="4916714" y="3545030"/>
                </a:lnTo>
                <a:close/>
                <a:moveTo>
                  <a:pt x="3595916" y="2389330"/>
                </a:moveTo>
                <a:lnTo>
                  <a:pt x="4751615" y="3545030"/>
                </a:lnTo>
                <a:lnTo>
                  <a:pt x="3595916" y="4700730"/>
                </a:lnTo>
                <a:lnTo>
                  <a:pt x="2440216" y="3545030"/>
                </a:lnTo>
                <a:close/>
                <a:moveTo>
                  <a:pt x="1111252" y="2389330"/>
                </a:moveTo>
                <a:lnTo>
                  <a:pt x="2266952" y="3545030"/>
                </a:lnTo>
                <a:lnTo>
                  <a:pt x="1111252" y="4700730"/>
                </a:lnTo>
                <a:lnTo>
                  <a:pt x="0" y="3589478"/>
                </a:lnTo>
                <a:lnTo>
                  <a:pt x="0" y="3500582"/>
                </a:lnTo>
                <a:close/>
                <a:moveTo>
                  <a:pt x="0" y="1292320"/>
                </a:moveTo>
                <a:lnTo>
                  <a:pt x="1028701" y="2321020"/>
                </a:lnTo>
                <a:lnTo>
                  <a:pt x="0" y="3349721"/>
                </a:lnTo>
                <a:close/>
                <a:moveTo>
                  <a:pt x="4834164" y="1165321"/>
                </a:moveTo>
                <a:lnTo>
                  <a:pt x="5989864" y="2321020"/>
                </a:lnTo>
                <a:lnTo>
                  <a:pt x="4834164" y="3476720"/>
                </a:lnTo>
                <a:lnTo>
                  <a:pt x="3678466" y="2321020"/>
                </a:lnTo>
                <a:close/>
                <a:moveTo>
                  <a:pt x="2357666" y="1165321"/>
                </a:moveTo>
                <a:lnTo>
                  <a:pt x="3513367" y="2321020"/>
                </a:lnTo>
                <a:lnTo>
                  <a:pt x="2357666" y="3476720"/>
                </a:lnTo>
                <a:lnTo>
                  <a:pt x="1201966" y="2321020"/>
                </a:lnTo>
                <a:close/>
                <a:moveTo>
                  <a:pt x="7310664" y="1165320"/>
                </a:moveTo>
                <a:lnTo>
                  <a:pt x="8466364" y="2321020"/>
                </a:lnTo>
                <a:lnTo>
                  <a:pt x="7310664" y="3476720"/>
                </a:lnTo>
                <a:lnTo>
                  <a:pt x="6154964" y="2321020"/>
                </a:lnTo>
                <a:close/>
                <a:moveTo>
                  <a:pt x="8782955" y="0"/>
                </a:moveTo>
                <a:lnTo>
                  <a:pt x="10840357" y="0"/>
                </a:lnTo>
                <a:lnTo>
                  <a:pt x="9811656" y="1028701"/>
                </a:lnTo>
                <a:close/>
                <a:moveTo>
                  <a:pt x="8498388" y="0"/>
                </a:moveTo>
                <a:lnTo>
                  <a:pt x="8615768" y="0"/>
                </a:lnTo>
                <a:lnTo>
                  <a:pt x="9712778" y="1097010"/>
                </a:lnTo>
                <a:lnTo>
                  <a:pt x="8557078" y="2252710"/>
                </a:lnTo>
                <a:lnTo>
                  <a:pt x="7401378" y="1097010"/>
                </a:lnTo>
                <a:close/>
                <a:moveTo>
                  <a:pt x="6298292" y="0"/>
                </a:moveTo>
                <a:lnTo>
                  <a:pt x="8355692" y="0"/>
                </a:lnTo>
                <a:lnTo>
                  <a:pt x="7326992" y="1028700"/>
                </a:lnTo>
                <a:close/>
                <a:moveTo>
                  <a:pt x="6013725" y="0"/>
                </a:moveTo>
                <a:lnTo>
                  <a:pt x="6131103" y="0"/>
                </a:lnTo>
                <a:lnTo>
                  <a:pt x="7228114" y="1097011"/>
                </a:lnTo>
                <a:lnTo>
                  <a:pt x="6072414" y="2252710"/>
                </a:lnTo>
                <a:lnTo>
                  <a:pt x="4916714" y="1097011"/>
                </a:lnTo>
                <a:close/>
                <a:moveTo>
                  <a:pt x="3813628" y="0"/>
                </a:moveTo>
                <a:lnTo>
                  <a:pt x="5871029" y="0"/>
                </a:lnTo>
                <a:lnTo>
                  <a:pt x="4842329" y="1028701"/>
                </a:lnTo>
                <a:close/>
                <a:moveTo>
                  <a:pt x="3537228" y="0"/>
                </a:moveTo>
                <a:lnTo>
                  <a:pt x="3654606" y="0"/>
                </a:lnTo>
                <a:lnTo>
                  <a:pt x="4751615" y="1097011"/>
                </a:lnTo>
                <a:lnTo>
                  <a:pt x="3595917" y="2252711"/>
                </a:lnTo>
                <a:lnTo>
                  <a:pt x="2440217" y="1097011"/>
                </a:lnTo>
                <a:close/>
                <a:moveTo>
                  <a:pt x="1328965" y="0"/>
                </a:moveTo>
                <a:lnTo>
                  <a:pt x="3386368" y="0"/>
                </a:lnTo>
                <a:lnTo>
                  <a:pt x="2357667" y="1028701"/>
                </a:lnTo>
                <a:close/>
                <a:moveTo>
                  <a:pt x="1052564" y="0"/>
                </a:moveTo>
                <a:lnTo>
                  <a:pt x="1169942" y="0"/>
                </a:lnTo>
                <a:lnTo>
                  <a:pt x="2266953" y="1097011"/>
                </a:lnTo>
                <a:lnTo>
                  <a:pt x="1111253" y="2252711"/>
                </a:lnTo>
                <a:lnTo>
                  <a:pt x="0" y="1141458"/>
                </a:lnTo>
                <a:lnTo>
                  <a:pt x="0" y="1052564"/>
                </a:lnTo>
                <a:close/>
                <a:moveTo>
                  <a:pt x="0" y="0"/>
                </a:moveTo>
                <a:lnTo>
                  <a:pt x="901704" y="0"/>
                </a:lnTo>
                <a:lnTo>
                  <a:pt x="0" y="901704"/>
                </a:lnTo>
                <a:close/>
              </a:path>
            </a:pathLst>
          </a:custGeom>
        </p:spPr>
      </p:pic>
      <p:graphicFrame>
        <p:nvGraphicFramePr>
          <p:cNvPr id="6" name="表格 5"/>
          <p:cNvGraphicFramePr/>
          <p:nvPr>
            <p:custDataLst>
              <p:tags r:id="rId2"/>
            </p:custDataLst>
          </p:nvPr>
        </p:nvGraphicFramePr>
        <p:xfrm>
          <a:off x="995045" y="1348105"/>
          <a:ext cx="10733405" cy="4897120"/>
        </p:xfrm>
        <a:graphic>
          <a:graphicData uri="http://schemas.openxmlformats.org/drawingml/2006/table">
            <a:tbl>
              <a:tblPr firstRow="1" bandRow="1">
                <a:tableStyleId>{69CF1AB2-1976-4502-BF36-3FF5EA218861}</a:tableStyleId>
              </a:tblPr>
              <a:tblGrid>
                <a:gridCol w="664210"/>
                <a:gridCol w="771525"/>
                <a:gridCol w="5824855"/>
                <a:gridCol w="3472815"/>
              </a:tblGrid>
              <a:tr h="243840">
                <a:tc>
                  <a:txBody>
                    <a:bodyPr/>
                    <a:p>
                      <a:pPr algn="ctr">
                        <a:buNone/>
                      </a:pPr>
                      <a:r>
                        <a:rPr lang="zh-CN" altLang="en-US" sz="800"/>
                        <a:t>分类</a:t>
                      </a:r>
                      <a:endParaRPr lang="zh-CN" altLang="en-US" sz="800"/>
                    </a:p>
                  </a:txBody>
                  <a:tcPr/>
                </a:tc>
                <a:tc>
                  <a:txBody>
                    <a:bodyPr/>
                    <a:p>
                      <a:pPr algn="ctr">
                        <a:buNone/>
                      </a:pPr>
                      <a:r>
                        <a:rPr lang="zh-CN" altLang="en-US" sz="800"/>
                        <a:t>项目</a:t>
                      </a:r>
                      <a:endParaRPr lang="zh-CN" altLang="en-US" sz="800"/>
                    </a:p>
                  </a:txBody>
                  <a:tcPr/>
                </a:tc>
                <a:tc>
                  <a:txBody>
                    <a:bodyPr/>
                    <a:p>
                      <a:pPr algn="ctr">
                        <a:buNone/>
                      </a:pPr>
                      <a:r>
                        <a:rPr lang="zh-CN" altLang="en-US" sz="800"/>
                        <a:t>问题与不足</a:t>
                      </a:r>
                      <a:endParaRPr lang="zh-CN" altLang="en-US" sz="800"/>
                    </a:p>
                  </a:txBody>
                  <a:tcPr/>
                </a:tc>
                <a:tc>
                  <a:txBody>
                    <a:bodyPr/>
                    <a:p>
                      <a:pPr algn="ctr">
                        <a:buNone/>
                      </a:pPr>
                      <a:r>
                        <a:rPr lang="zh-CN" altLang="en-US" sz="800"/>
                        <a:t>解决思路</a:t>
                      </a:r>
                      <a:endParaRPr lang="zh-CN" altLang="en-US" sz="800"/>
                    </a:p>
                  </a:txBody>
                  <a:tcPr/>
                </a:tc>
              </a:tr>
              <a:tr h="822960">
                <a:tc rowSpan="9">
                  <a:txBody>
                    <a:bodyPr/>
                    <a:p>
                      <a:pPr algn="ctr">
                        <a:buNone/>
                      </a:pPr>
                      <a:r>
                        <a:rPr lang="zh-CN" altLang="en-US" sz="800"/>
                        <a:t>物理</a:t>
                      </a:r>
                      <a:endParaRPr lang="zh-CN" altLang="en-US" sz="800"/>
                    </a:p>
                  </a:txBody>
                  <a:tcPr anchor="ctr" anchorCtr="0"/>
                </a:tc>
                <a:tc>
                  <a:txBody>
                    <a:bodyPr/>
                    <a:p>
                      <a:pPr algn="ctr">
                        <a:buNone/>
                      </a:pPr>
                      <a:r>
                        <a:rPr lang="zh-CN" altLang="en-US" sz="800"/>
                        <a:t>数据仓库</a:t>
                      </a:r>
                      <a:endParaRPr lang="zh-CN" altLang="en-US" sz="800"/>
                    </a:p>
                  </a:txBody>
                  <a:tcPr anchor="ctr" anchorCtr="0"/>
                </a:tc>
                <a:tc>
                  <a:txBody>
                    <a:bodyPr/>
                    <a:p>
                      <a:pPr>
                        <a:buNone/>
                      </a:pPr>
                      <a:r>
                        <a:rPr lang="en-US" altLang="zh-CN" sz="800"/>
                        <a:t>1.</a:t>
                      </a:r>
                      <a:r>
                        <a:rPr lang="zh-CN" altLang="en-US" sz="800"/>
                        <a:t>整体规划不清晰，命名不规范，数据同步任务多、无规划</a:t>
                      </a:r>
                      <a:r>
                        <a:rPr lang="en-US" altLang="zh-CN" sz="800"/>
                        <a:t>                                   </a:t>
                      </a:r>
                      <a:endParaRPr lang="en-US" altLang="zh-CN" sz="800"/>
                    </a:p>
                    <a:p>
                      <a:pPr>
                        <a:buNone/>
                      </a:pPr>
                      <a:r>
                        <a:rPr lang="en-US" altLang="zh-CN" sz="800"/>
                        <a:t>2.</a:t>
                      </a:r>
                      <a:r>
                        <a:rPr lang="zh-CN" altLang="en-US" sz="800"/>
                        <a:t>全部全量抽取，数据同步缓慢，无法体现每日变化</a:t>
                      </a:r>
                      <a:r>
                        <a:rPr lang="en-US" altLang="zh-CN" sz="800"/>
                        <a:t> </a:t>
                      </a:r>
                      <a:endParaRPr lang="en-US" altLang="zh-CN" sz="800"/>
                    </a:p>
                    <a:p>
                      <a:pPr>
                        <a:buNone/>
                      </a:pPr>
                      <a:r>
                        <a:rPr lang="en-US" altLang="zh-CN" sz="800"/>
                        <a:t>3.</a:t>
                      </a:r>
                      <a:r>
                        <a:rPr lang="zh-CN" altLang="en-US" sz="800"/>
                        <a:t>根据需求去同步表，数据资产缺失，需求响应慢，被动接收需求，落后业务版本过多</a:t>
                      </a:r>
                      <a:r>
                        <a:rPr lang="en-US" altLang="zh-CN" sz="800"/>
                        <a:t>                        </a:t>
                      </a:r>
                      <a:endParaRPr lang="en-US" altLang="zh-CN" sz="800"/>
                    </a:p>
                    <a:p>
                      <a:pPr>
                        <a:buNone/>
                      </a:pPr>
                      <a:r>
                        <a:rPr lang="en-US" altLang="zh-CN" sz="800"/>
                        <a:t>4.</a:t>
                      </a:r>
                      <a:r>
                        <a:rPr lang="zh-CN" altLang="en-US" sz="800"/>
                        <a:t>报表平台多，问题多，未真正使用起来</a:t>
                      </a:r>
                      <a:endParaRPr lang="zh-CN" altLang="en-US" sz="800"/>
                    </a:p>
                    <a:p>
                      <a:pPr>
                        <a:buNone/>
                      </a:pPr>
                      <a:r>
                        <a:rPr lang="en-US" altLang="zh-CN" sz="800"/>
                        <a:t>5.</a:t>
                      </a:r>
                      <a:r>
                        <a:rPr lang="zh-CN" altLang="en-US" sz="800"/>
                        <a:t>数据指标未管控起来</a:t>
                      </a:r>
                      <a:r>
                        <a:rPr lang="en-US" altLang="zh-CN" sz="800"/>
                        <a:t>                                                 </a:t>
                      </a:r>
                      <a:endParaRPr lang="en-US" altLang="zh-CN" sz="800"/>
                    </a:p>
                    <a:p>
                      <a:pPr>
                        <a:buNone/>
                      </a:pPr>
                      <a:r>
                        <a:rPr lang="en-US" altLang="zh-CN" sz="800"/>
                        <a:t>6.</a:t>
                      </a:r>
                      <a:r>
                        <a:rPr lang="zh-CN" altLang="en-US" sz="800"/>
                        <a:t>临时取数巨多，数据分析组人员非常不稳定，形成恶性循环</a:t>
                      </a:r>
                      <a:r>
                        <a:rPr lang="en-US" altLang="zh-CN" sz="800"/>
                        <a:t> </a:t>
                      </a:r>
                      <a:endParaRPr lang="en-US" altLang="zh-CN" sz="800"/>
                    </a:p>
                  </a:txBody>
                  <a:tcPr anchor="ctr" anchorCtr="0"/>
                </a:tc>
                <a:tc>
                  <a:txBody>
                    <a:bodyPr/>
                    <a:p>
                      <a:pPr>
                        <a:buNone/>
                      </a:pPr>
                      <a:r>
                        <a:rPr lang="en-US" altLang="zh-CN" sz="800"/>
                        <a:t>1.</a:t>
                      </a:r>
                      <a:r>
                        <a:rPr lang="zh-CN" altLang="en-US" sz="800"/>
                        <a:t>重构数仓，规范化数据整个生命周期</a:t>
                      </a:r>
                      <a:endParaRPr lang="zh-CN" altLang="en-US" sz="800"/>
                    </a:p>
                    <a:p>
                      <a:pPr>
                        <a:buNone/>
                      </a:pPr>
                      <a:r>
                        <a:rPr lang="en-US" altLang="zh-CN" sz="800"/>
                        <a:t>2.</a:t>
                      </a:r>
                      <a:r>
                        <a:rPr lang="zh-CN" altLang="en-US" sz="800"/>
                        <a:t>区分增全量抽取</a:t>
                      </a:r>
                      <a:endParaRPr lang="zh-CN" altLang="en-US" sz="800"/>
                    </a:p>
                    <a:p>
                      <a:pPr>
                        <a:buNone/>
                      </a:pPr>
                      <a:r>
                        <a:rPr lang="en-US" altLang="zh-CN" sz="800"/>
                        <a:t>3.</a:t>
                      </a:r>
                      <a:r>
                        <a:rPr lang="zh-CN" altLang="en-US" sz="800"/>
                        <a:t>规范产研制度，紧跟业务迭代</a:t>
                      </a:r>
                      <a:endParaRPr lang="zh-CN" altLang="en-US" sz="800"/>
                    </a:p>
                    <a:p>
                      <a:pPr>
                        <a:buNone/>
                      </a:pPr>
                      <a:r>
                        <a:rPr lang="en-US" altLang="zh-CN" sz="800"/>
                        <a:t>4.</a:t>
                      </a:r>
                      <a:r>
                        <a:rPr lang="zh-CN" altLang="en-US" sz="800"/>
                        <a:t>统一报表平台，加强培训，优化性能，提升数据质量</a:t>
                      </a:r>
                      <a:endParaRPr lang="zh-CN" altLang="en-US" sz="800"/>
                    </a:p>
                    <a:p>
                      <a:pPr>
                        <a:buNone/>
                      </a:pPr>
                      <a:r>
                        <a:rPr lang="en-US" altLang="zh-CN" sz="800"/>
                        <a:t>5.</a:t>
                      </a:r>
                      <a:r>
                        <a:rPr lang="zh-CN" altLang="en-US" sz="800"/>
                        <a:t>大数据团队</a:t>
                      </a:r>
                      <a:r>
                        <a:rPr lang="en-US" altLang="zh-CN" sz="800"/>
                        <a:t>&amp;</a:t>
                      </a:r>
                      <a:r>
                        <a:rPr lang="zh-CN" altLang="en-US" sz="800"/>
                        <a:t>产品牵头建立企业数据指标管控平台</a:t>
                      </a:r>
                      <a:endParaRPr lang="zh-CN" altLang="en-US" sz="800"/>
                    </a:p>
                    <a:p>
                      <a:pPr>
                        <a:buNone/>
                      </a:pPr>
                      <a:r>
                        <a:rPr lang="en-US" altLang="zh-CN" sz="800"/>
                        <a:t>6.</a:t>
                      </a:r>
                      <a:r>
                        <a:rPr lang="zh-CN" altLang="en-US" sz="800"/>
                        <a:t>朝着</a:t>
                      </a:r>
                      <a:r>
                        <a:rPr lang="en-US" altLang="zh-CN" sz="800"/>
                        <a:t>95%</a:t>
                      </a:r>
                      <a:r>
                        <a:rPr lang="zh-CN" altLang="en-US" sz="800"/>
                        <a:t>以上临时需求都可以通过管理后台或者报表平台完成</a:t>
                      </a:r>
                      <a:endParaRPr lang="zh-CN" altLang="en-US" sz="800"/>
                    </a:p>
                  </a:txBody>
                  <a:tcPr anchor="ctr" anchorCtr="0"/>
                </a:tc>
              </a:tr>
              <a:tr h="223520">
                <a:tc vMerge="1">
                  <a:tcPr anchor="ctr" anchorCtr="0"/>
                </a:tc>
                <a:tc>
                  <a:txBody>
                    <a:bodyPr/>
                    <a:p>
                      <a:pPr algn="ctr">
                        <a:buNone/>
                      </a:pPr>
                      <a:r>
                        <a:rPr lang="zh-CN" altLang="en-US" sz="800"/>
                        <a:t>智能推单</a:t>
                      </a:r>
                      <a:endParaRPr lang="zh-CN" altLang="en-US" sz="800"/>
                    </a:p>
                  </a:txBody>
                  <a:tcPr anchor="ctr" anchorCtr="0"/>
                </a:tc>
                <a:tc rowSpan="3">
                  <a:txBody>
                    <a:bodyPr/>
                    <a:p>
                      <a:pPr algn="l">
                        <a:buNone/>
                      </a:pPr>
                      <a:r>
                        <a:rPr lang="en-US" altLang="zh-CN" sz="800"/>
                        <a:t>1.</a:t>
                      </a:r>
                      <a:r>
                        <a:rPr lang="zh-CN" altLang="en-US" sz="800"/>
                        <a:t>业务人员无法无法完成规则配置</a:t>
                      </a:r>
                      <a:r>
                        <a:rPr lang="en-US" altLang="zh-CN" sz="800"/>
                        <a:t> </a:t>
                      </a:r>
                      <a:r>
                        <a:rPr lang="zh-CN" altLang="en-US" sz="800"/>
                        <a:t>，需要大数据开发人员后台录入规则</a:t>
                      </a:r>
                      <a:endParaRPr lang="en-US" altLang="zh-CN" sz="800"/>
                    </a:p>
                    <a:p>
                      <a:pPr algn="l">
                        <a:buNone/>
                      </a:pPr>
                      <a:r>
                        <a:rPr lang="en-US" altLang="zh-CN" sz="800"/>
                        <a:t>2.</a:t>
                      </a:r>
                      <a:r>
                        <a:rPr lang="zh-CN" altLang="en-US" sz="800"/>
                        <a:t>现采用</a:t>
                      </a:r>
                      <a:r>
                        <a:rPr lang="en-US" altLang="zh-CN" sz="800"/>
                        <a:t>JStorm</a:t>
                      </a:r>
                      <a:r>
                        <a:rPr lang="zh-CN" altLang="en-US" sz="800"/>
                        <a:t>计算</a:t>
                      </a:r>
                      <a:r>
                        <a:rPr lang="en-US" altLang="zh-CN" sz="800"/>
                        <a:t>+Aviator</a:t>
                      </a:r>
                      <a:r>
                        <a:rPr lang="zh-CN" altLang="en-US" sz="800"/>
                        <a:t>表达式作为核心技术点，</a:t>
                      </a:r>
                      <a:endParaRPr lang="zh-CN" altLang="en-US" sz="800"/>
                    </a:p>
                    <a:p>
                      <a:pPr algn="l">
                        <a:buNone/>
                      </a:pPr>
                      <a:r>
                        <a:rPr lang="en-US" altLang="zh-CN" sz="800"/>
                        <a:t>3.</a:t>
                      </a:r>
                      <a:r>
                        <a:rPr lang="zh-CN" altLang="en-US" sz="800"/>
                        <a:t>与离线数仓、</a:t>
                      </a:r>
                      <a:r>
                        <a:rPr lang="en-US" altLang="zh-CN" sz="800"/>
                        <a:t>OCS</a:t>
                      </a:r>
                      <a:r>
                        <a:rPr lang="zh-CN" altLang="en-US" sz="800"/>
                        <a:t>、业务系统等耦合严重</a:t>
                      </a:r>
                      <a:endParaRPr lang="zh-CN" altLang="en-US" sz="800"/>
                    </a:p>
                  </a:txBody>
                  <a:tcPr anchor="ctr" anchorCtr="0"/>
                </a:tc>
                <a:tc rowSpan="3">
                  <a:txBody>
                    <a:bodyPr/>
                    <a:p>
                      <a:pPr algn="l">
                        <a:buNone/>
                      </a:pPr>
                      <a:r>
                        <a:rPr lang="en-US" altLang="zh-CN" sz="800"/>
                        <a:t>1.</a:t>
                      </a:r>
                      <a:r>
                        <a:rPr lang="zh-CN" altLang="en-US" sz="800"/>
                        <a:t>产品团队牵头这三个项目规划</a:t>
                      </a:r>
                      <a:endParaRPr lang="zh-CN" altLang="en-US" sz="800"/>
                    </a:p>
                    <a:p>
                      <a:pPr algn="l">
                        <a:buNone/>
                      </a:pPr>
                      <a:r>
                        <a:rPr lang="en-US" altLang="zh-CN" sz="800"/>
                        <a:t>2.</a:t>
                      </a:r>
                      <a:r>
                        <a:rPr lang="zh-CN" altLang="en-US" sz="800"/>
                        <a:t>优先使推单、风控规则让业务能自主配置，如有大数据团队重点发力实时计算</a:t>
                      </a:r>
                      <a:r>
                        <a:rPr lang="en-US" altLang="zh-CN" sz="800"/>
                        <a:t>+</a:t>
                      </a:r>
                      <a:r>
                        <a:rPr lang="zh-CN" altLang="en-US" sz="800"/>
                        <a:t>规则引擎</a:t>
                      </a:r>
                      <a:endParaRPr lang="zh-CN" altLang="en-US" sz="800"/>
                    </a:p>
                    <a:p>
                      <a:pPr algn="l">
                        <a:buNone/>
                      </a:pPr>
                      <a:r>
                        <a:rPr lang="en-US" altLang="zh-CN" sz="800"/>
                        <a:t>3.</a:t>
                      </a:r>
                      <a:r>
                        <a:rPr lang="zh-CN" altLang="en-US" sz="800"/>
                        <a:t>引入成熟数据总线、数据服务，使系统间解耦</a:t>
                      </a:r>
                      <a:endParaRPr lang="zh-CN" altLang="en-US" sz="800"/>
                    </a:p>
                  </a:txBody>
                  <a:tcPr anchor="ctr" anchorCtr="0"/>
                </a:tc>
              </a:tr>
              <a:tr h="224155">
                <a:tc vMerge="1">
                  <a:tcPr anchor="ctr" anchorCtr="0"/>
                </a:tc>
                <a:tc>
                  <a:txBody>
                    <a:bodyPr/>
                    <a:p>
                      <a:pPr algn="ctr">
                        <a:buNone/>
                      </a:pPr>
                      <a:r>
                        <a:rPr lang="zh-CN" altLang="en-US" sz="800"/>
                        <a:t>风控项目</a:t>
                      </a:r>
                      <a:endParaRPr lang="zh-CN" altLang="en-US" sz="800"/>
                    </a:p>
                  </a:txBody>
                  <a:tcPr anchor="ctr" anchorCtr="0"/>
                </a:tc>
                <a:tc vMerge="1">
                  <a:tcPr/>
                </a:tc>
                <a:tc vMerge="1">
                  <a:tcPr/>
                </a:tc>
              </a:tr>
              <a:tr h="223520">
                <a:tc vMerge="1">
                  <a:tcPr anchor="ctr" anchorCtr="0"/>
                </a:tc>
                <a:tc>
                  <a:txBody>
                    <a:bodyPr/>
                    <a:p>
                      <a:pPr algn="ctr">
                        <a:buNone/>
                      </a:pPr>
                      <a:r>
                        <a:rPr lang="zh-CN" altLang="en-US" sz="800"/>
                        <a:t>自动化运营</a:t>
                      </a:r>
                      <a:endParaRPr lang="zh-CN" altLang="en-US" sz="800"/>
                    </a:p>
                  </a:txBody>
                  <a:tcPr anchor="ctr" anchorCtr="0"/>
                </a:tc>
                <a:tc vMerge="1">
                  <a:tcPr/>
                </a:tc>
                <a:tc vMerge="1">
                  <a:tcPr/>
                </a:tc>
              </a:tr>
              <a:tr h="224155">
                <a:tc vMerge="1">
                  <a:tcPr anchor="ctr" anchorCtr="0"/>
                </a:tc>
                <a:tc>
                  <a:txBody>
                    <a:bodyPr/>
                    <a:p>
                      <a:pPr algn="ctr">
                        <a:buNone/>
                      </a:pPr>
                      <a:r>
                        <a:rPr lang="zh-CN" altLang="en-US" sz="800"/>
                        <a:t>数据服务</a:t>
                      </a:r>
                      <a:endParaRPr lang="zh-CN" altLang="en-US" sz="800"/>
                    </a:p>
                  </a:txBody>
                  <a:tcPr anchor="ctr" anchorCtr="0"/>
                </a:tc>
                <a:tc rowSpan="2">
                  <a:txBody>
                    <a:bodyPr/>
                    <a:p>
                      <a:pPr>
                        <a:buNone/>
                      </a:pPr>
                      <a:r>
                        <a:rPr lang="en-US" altLang="zh-CN" sz="800"/>
                        <a:t>1.</a:t>
                      </a:r>
                      <a:r>
                        <a:rPr lang="zh-CN" altLang="en-US" sz="800"/>
                        <a:t>自研项目，编码完成数据分发，工作量大</a:t>
                      </a:r>
                      <a:endParaRPr lang="zh-CN" altLang="en-US" sz="800"/>
                    </a:p>
                    <a:p>
                      <a:pPr>
                        <a:buNone/>
                      </a:pPr>
                      <a:r>
                        <a:rPr lang="en-US" altLang="zh-CN" sz="800"/>
                        <a:t>2.</a:t>
                      </a:r>
                      <a:r>
                        <a:rPr lang="zh-CN" altLang="en-US" sz="800"/>
                        <a:t>性能及稳定性无法保障</a:t>
                      </a:r>
                      <a:endParaRPr lang="zh-CN" altLang="en-US" sz="800"/>
                    </a:p>
                    <a:p>
                      <a:pPr>
                        <a:buNone/>
                      </a:pPr>
                      <a:r>
                        <a:rPr lang="en-US" altLang="zh-CN" sz="800"/>
                        <a:t>3.</a:t>
                      </a:r>
                      <a:r>
                        <a:rPr lang="zh-CN" altLang="en-US" sz="800"/>
                        <a:t>管理混乱，历史需求处理失控状态，新需求叠加，恶性循环</a:t>
                      </a:r>
                      <a:endParaRPr lang="zh-CN" altLang="en-US" sz="800"/>
                    </a:p>
                  </a:txBody>
                  <a:tcPr anchor="ctr" anchorCtr="0"/>
                </a:tc>
                <a:tc rowSpan="2">
                  <a:txBody>
                    <a:bodyPr/>
                    <a:p>
                      <a:pPr>
                        <a:buNone/>
                      </a:pPr>
                      <a:r>
                        <a:rPr lang="en-US" altLang="zh-CN" sz="800"/>
                        <a:t>1.</a:t>
                      </a:r>
                      <a:r>
                        <a:rPr lang="zh-CN" altLang="en-US" sz="800"/>
                        <a:t>使用</a:t>
                      </a:r>
                      <a:r>
                        <a:rPr lang="en-US" altLang="zh-CN" sz="800"/>
                        <a:t>DataWorks</a:t>
                      </a:r>
                      <a:r>
                        <a:rPr lang="zh-CN" altLang="en-US" sz="800"/>
                        <a:t>平台的数据服务、数据总线功能模块</a:t>
                      </a:r>
                      <a:endParaRPr lang="zh-CN" altLang="en-US" sz="800"/>
                    </a:p>
                    <a:p>
                      <a:pPr>
                        <a:buNone/>
                      </a:pPr>
                      <a:r>
                        <a:rPr lang="en-US" altLang="zh-CN" sz="800"/>
                        <a:t>2.</a:t>
                      </a:r>
                      <a:r>
                        <a:rPr lang="zh-CN" altLang="en-US" sz="800"/>
                        <a:t>梳理现有接口、服务总线清单，规范化迁移至新平台</a:t>
                      </a:r>
                      <a:endParaRPr lang="zh-CN" altLang="en-US" sz="800"/>
                    </a:p>
                  </a:txBody>
                  <a:tcPr anchor="ctr" anchorCtr="0"/>
                </a:tc>
              </a:tr>
              <a:tr h="267970">
                <a:tc vMerge="1">
                  <a:tcPr anchor="ctr" anchorCtr="0"/>
                </a:tc>
                <a:tc>
                  <a:txBody>
                    <a:bodyPr/>
                    <a:p>
                      <a:pPr algn="ctr">
                        <a:buNone/>
                      </a:pPr>
                      <a:r>
                        <a:rPr lang="zh-CN" altLang="en-US" sz="800"/>
                        <a:t>数据总线</a:t>
                      </a:r>
                      <a:endParaRPr lang="zh-CN" altLang="en-US" sz="800"/>
                    </a:p>
                  </a:txBody>
                  <a:tcPr anchor="ctr" anchorCtr="0"/>
                </a:tc>
                <a:tc vMerge="1">
                  <a:tcPr anchor="ctr" anchorCtr="0"/>
                </a:tc>
                <a:tc vMerge="1">
                  <a:tcPr anchor="ctr" anchorCtr="0"/>
                </a:tc>
              </a:tr>
              <a:tr h="492760">
                <a:tc vMerge="1">
                  <a:tcPr anchor="ctr" anchorCtr="0"/>
                </a:tc>
                <a:tc>
                  <a:txBody>
                    <a:bodyPr/>
                    <a:p>
                      <a:pPr algn="ctr">
                        <a:buNone/>
                      </a:pPr>
                      <a:r>
                        <a:rPr lang="en-US" altLang="zh-CN" sz="800"/>
                        <a:t>Ibigdata</a:t>
                      </a:r>
                      <a:endParaRPr lang="en-US" altLang="zh-CN" sz="800"/>
                    </a:p>
                  </a:txBody>
                  <a:tcPr anchor="ctr" anchorCtr="0"/>
                </a:tc>
                <a:tc>
                  <a:txBody>
                    <a:bodyPr/>
                    <a:p>
                      <a:pPr>
                        <a:buNone/>
                      </a:pPr>
                      <a:r>
                        <a:rPr lang="en-US" altLang="zh-CN" sz="800"/>
                        <a:t>1.</a:t>
                      </a:r>
                      <a:r>
                        <a:rPr lang="zh-CN" altLang="en-US" sz="800"/>
                        <a:t>投入大量人力，但业务反馈极少且难用</a:t>
                      </a:r>
                      <a:endParaRPr lang="zh-CN" altLang="en-US" sz="800"/>
                    </a:p>
                    <a:p>
                      <a:pPr>
                        <a:buNone/>
                      </a:pPr>
                      <a:r>
                        <a:rPr lang="en-US" altLang="zh-CN" sz="800"/>
                        <a:t>2.</a:t>
                      </a:r>
                      <a:r>
                        <a:rPr lang="zh-CN" altLang="en-US" sz="800"/>
                        <a:t>要完成规划的功能点，需要做一个比</a:t>
                      </a:r>
                      <a:r>
                        <a:rPr lang="en-US" altLang="zh-CN" sz="800"/>
                        <a:t>DataWorks</a:t>
                      </a:r>
                      <a:r>
                        <a:rPr lang="zh-CN" altLang="en-US" sz="800"/>
                        <a:t>更强的平台，不太现实</a:t>
                      </a:r>
                      <a:endParaRPr lang="zh-CN" altLang="en-US" sz="800"/>
                    </a:p>
                    <a:p>
                      <a:pPr>
                        <a:buNone/>
                      </a:pPr>
                      <a:r>
                        <a:rPr lang="en-US" altLang="zh-CN" sz="800"/>
                        <a:t>3.</a:t>
                      </a:r>
                      <a:r>
                        <a:rPr lang="zh-CN" altLang="en-US" sz="800"/>
                        <a:t>大量人力投入该平台，导致其他更重要的项目被搁置</a:t>
                      </a:r>
                      <a:endParaRPr lang="zh-CN" altLang="en-US" sz="800"/>
                    </a:p>
                  </a:txBody>
                  <a:tcPr anchor="ctr" anchorCtr="0"/>
                </a:tc>
                <a:tc>
                  <a:txBody>
                    <a:bodyPr/>
                    <a:p>
                      <a:pPr>
                        <a:buNone/>
                      </a:pPr>
                      <a:r>
                        <a:rPr lang="zh-CN" altLang="en-US" sz="800"/>
                        <a:t>废弃</a:t>
                      </a:r>
                      <a:endParaRPr lang="zh-CN" altLang="en-US" sz="800"/>
                    </a:p>
                  </a:txBody>
                  <a:tcPr anchor="ctr" anchorCtr="0"/>
                </a:tc>
              </a:tr>
              <a:tr h="335280">
                <a:tc vMerge="1">
                  <a:tcPr/>
                </a:tc>
                <a:tc>
                  <a:txBody>
                    <a:bodyPr/>
                    <a:p>
                      <a:pPr algn="ctr">
                        <a:buNone/>
                      </a:pPr>
                      <a:r>
                        <a:rPr lang="zh-CN" altLang="en-US" sz="800"/>
                        <a:t>实时数仓</a:t>
                      </a:r>
                      <a:endParaRPr lang="zh-CN" altLang="en-US" sz="800"/>
                    </a:p>
                  </a:txBody>
                  <a:tcPr anchor="ctr" anchorCtr="0"/>
                </a:tc>
                <a:tc>
                  <a:txBody>
                    <a:bodyPr/>
                    <a:p>
                      <a:pPr>
                        <a:buNone/>
                      </a:pPr>
                      <a:r>
                        <a:rPr lang="en-US" altLang="zh-CN" sz="800"/>
                        <a:t>1.</a:t>
                      </a:r>
                      <a:r>
                        <a:rPr lang="zh-CN" altLang="en-US" sz="800"/>
                        <a:t>与离线数仓界定不明，导致双边数据产生冲突</a:t>
                      </a:r>
                      <a:endParaRPr lang="zh-CN" altLang="en-US" sz="800"/>
                    </a:p>
                    <a:p>
                      <a:pPr>
                        <a:buNone/>
                      </a:pPr>
                      <a:r>
                        <a:rPr lang="en-US" altLang="zh-CN" sz="800"/>
                        <a:t>2.</a:t>
                      </a:r>
                      <a:r>
                        <a:rPr lang="zh-CN" altLang="en-US" sz="800"/>
                        <a:t>还属于实验阶段</a:t>
                      </a:r>
                      <a:endParaRPr lang="zh-CN" altLang="en-US" sz="800"/>
                    </a:p>
                  </a:txBody>
                  <a:tcPr anchor="ctr" anchorCtr="0"/>
                </a:tc>
                <a:tc>
                  <a:txBody>
                    <a:bodyPr/>
                    <a:p>
                      <a:pPr>
                        <a:buNone/>
                      </a:pPr>
                      <a:r>
                        <a:rPr lang="zh-CN" altLang="en-US" sz="800"/>
                        <a:t>离线数仓重构且运行稳定后，规划并建设实时数仓</a:t>
                      </a:r>
                      <a:endParaRPr lang="zh-CN" altLang="en-US" sz="800"/>
                    </a:p>
                  </a:txBody>
                  <a:tcPr anchor="ctr" anchorCtr="0"/>
                </a:tc>
              </a:tr>
              <a:tr h="263525">
                <a:tc vMerge="1">
                  <a:tcPr anchor="ctr" anchorCtr="0"/>
                </a:tc>
                <a:tc>
                  <a:txBody>
                    <a:bodyPr/>
                    <a:p>
                      <a:pPr algn="ctr">
                        <a:buNone/>
                      </a:pPr>
                      <a:r>
                        <a:rPr lang="zh-CN" altLang="en-US" sz="800"/>
                        <a:t>运维监控</a:t>
                      </a:r>
                      <a:endParaRPr lang="zh-CN" altLang="en-US" sz="800"/>
                    </a:p>
                  </a:txBody>
                  <a:tcPr anchor="ctr" anchorCtr="0"/>
                </a:tc>
                <a:tc>
                  <a:txBody>
                    <a:bodyPr/>
                    <a:p>
                      <a:pPr>
                        <a:buNone/>
                      </a:pPr>
                      <a:r>
                        <a:rPr lang="zh-CN" altLang="en-US" sz="800"/>
                        <a:t>各个运维监控相互独立，缺少统一规划，监控标准不够清晰</a:t>
                      </a:r>
                      <a:endParaRPr lang="zh-CN" altLang="en-US" sz="800"/>
                    </a:p>
                  </a:txBody>
                  <a:tcPr anchor="ctr" anchorCtr="0"/>
                </a:tc>
                <a:tc>
                  <a:txBody>
                    <a:bodyPr/>
                    <a:p>
                      <a:pPr>
                        <a:buNone/>
                      </a:pPr>
                      <a:r>
                        <a:rPr lang="zh-CN" altLang="en-US" sz="800"/>
                        <a:t>协同运维团队规划好运维监控体系</a:t>
                      </a:r>
                      <a:endParaRPr lang="zh-CN" altLang="en-US" sz="800"/>
                    </a:p>
                  </a:txBody>
                  <a:tcPr anchor="ctr" anchorCtr="0"/>
                </a:tc>
              </a:tr>
              <a:tr h="313690">
                <a:tc rowSpan="2">
                  <a:txBody>
                    <a:bodyPr/>
                    <a:p>
                      <a:pPr algn="ctr">
                        <a:buNone/>
                      </a:pPr>
                      <a:r>
                        <a:rPr lang="zh-CN" altLang="en-US" sz="800"/>
                        <a:t>事理</a:t>
                      </a:r>
                      <a:endParaRPr lang="zh-CN" altLang="en-US" sz="800"/>
                    </a:p>
                  </a:txBody>
                  <a:tcPr anchor="ctr" anchorCtr="0"/>
                </a:tc>
                <a:tc>
                  <a:txBody>
                    <a:bodyPr/>
                    <a:p>
                      <a:pPr algn="ctr">
                        <a:buNone/>
                      </a:pPr>
                      <a:r>
                        <a:rPr lang="zh-CN" altLang="en-US" sz="800"/>
                        <a:t>数据类需求</a:t>
                      </a:r>
                      <a:endParaRPr lang="zh-CN" altLang="en-US" sz="800"/>
                    </a:p>
                  </a:txBody>
                  <a:tcPr anchor="ctr" anchorCtr="0"/>
                </a:tc>
                <a:tc>
                  <a:txBody>
                    <a:bodyPr/>
                    <a:p>
                      <a:pPr>
                        <a:buNone/>
                      </a:pPr>
                      <a:r>
                        <a:rPr lang="zh-CN" altLang="en-US" sz="800"/>
                        <a:t>脱离产研团队，大数据自成体系。且因数仓规划建设不合理及其他各方面原因导致数据分析人员整天都困于此</a:t>
                      </a:r>
                      <a:endParaRPr lang="zh-CN" altLang="en-US" sz="800"/>
                    </a:p>
                  </a:txBody>
                  <a:tcPr anchor="ctr" anchorCtr="0"/>
                </a:tc>
                <a:tc>
                  <a:txBody>
                    <a:bodyPr/>
                    <a:p>
                      <a:pPr>
                        <a:buNone/>
                      </a:pPr>
                      <a:r>
                        <a:rPr lang="zh-CN" altLang="en-US" sz="800"/>
                        <a:t>加入产研大家庭，使用</a:t>
                      </a:r>
                      <a:r>
                        <a:rPr lang="en-US" altLang="zh-CN" sz="800"/>
                        <a:t>PingCode</a:t>
                      </a:r>
                      <a:r>
                        <a:rPr lang="zh-CN" altLang="en-US" sz="800"/>
                        <a:t>项目管理</a:t>
                      </a:r>
                      <a:endParaRPr lang="zh-CN" altLang="en-US" sz="800"/>
                    </a:p>
                  </a:txBody>
                  <a:tcPr anchor="ctr" anchorCtr="0"/>
                </a:tc>
              </a:tr>
              <a:tr h="213360">
                <a:tc vMerge="1">
                  <a:tcPr anchor="ctr" anchorCtr="0"/>
                </a:tc>
                <a:tc>
                  <a:txBody>
                    <a:bodyPr/>
                    <a:p>
                      <a:pPr algn="ctr">
                        <a:buNone/>
                      </a:pPr>
                      <a:r>
                        <a:rPr lang="zh-CN" altLang="en-US" sz="800"/>
                        <a:t>项目类需求</a:t>
                      </a:r>
                      <a:endParaRPr lang="zh-CN" altLang="en-US" sz="800"/>
                    </a:p>
                  </a:txBody>
                  <a:tcPr anchor="ctr" anchorCtr="0"/>
                </a:tc>
                <a:tc>
                  <a:txBody>
                    <a:bodyPr/>
                    <a:p>
                      <a:pPr>
                        <a:buNone/>
                      </a:pPr>
                      <a:r>
                        <a:rPr lang="zh-CN" altLang="en-US" sz="800"/>
                        <a:t>需求往往由业务方直接发给大数据团队，有脱离产研团队的趋势</a:t>
                      </a:r>
                      <a:endParaRPr lang="zh-CN" altLang="en-US" sz="800"/>
                    </a:p>
                  </a:txBody>
                  <a:tcPr anchor="ctr" anchorCtr="0"/>
                </a:tc>
                <a:tc>
                  <a:txBody>
                    <a:bodyPr/>
                    <a:p>
                      <a:pPr>
                        <a:buNone/>
                      </a:pPr>
                      <a:r>
                        <a:rPr lang="zh-CN" altLang="en-US" sz="800"/>
                        <a:t>加入产研大家庭，由产品经理发起需求，使用</a:t>
                      </a:r>
                      <a:r>
                        <a:rPr lang="en-US" altLang="zh-CN" sz="800"/>
                        <a:t>PingCode</a:t>
                      </a:r>
                      <a:r>
                        <a:rPr lang="zh-CN" altLang="en-US" sz="800"/>
                        <a:t>项目管理</a:t>
                      </a:r>
                      <a:endParaRPr lang="zh-CN" altLang="en-US" sz="800"/>
                    </a:p>
                  </a:txBody>
                  <a:tcPr anchor="ctr" anchorCtr="0"/>
                </a:tc>
              </a:tr>
              <a:tr h="457200">
                <a:tc rowSpan="2">
                  <a:txBody>
                    <a:bodyPr/>
                    <a:p>
                      <a:pPr algn="ctr">
                        <a:buNone/>
                      </a:pPr>
                      <a:r>
                        <a:rPr lang="zh-CN" altLang="en-US" sz="800"/>
                        <a:t>人理</a:t>
                      </a:r>
                      <a:endParaRPr lang="zh-CN" altLang="en-US" sz="800"/>
                    </a:p>
                  </a:txBody>
                  <a:tcPr anchor="ctr" anchorCtr="0"/>
                </a:tc>
                <a:tc>
                  <a:txBody>
                    <a:bodyPr/>
                    <a:p>
                      <a:pPr algn="ctr">
                        <a:buNone/>
                      </a:pPr>
                      <a:r>
                        <a:rPr lang="zh-CN" altLang="en-US" sz="800"/>
                        <a:t>组织结构</a:t>
                      </a:r>
                      <a:endParaRPr lang="zh-CN" altLang="en-US" sz="800"/>
                    </a:p>
                  </a:txBody>
                  <a:tcPr anchor="ctr" anchorCtr="0"/>
                </a:tc>
                <a:tc>
                  <a:txBody>
                    <a:bodyPr/>
                    <a:p>
                      <a:pPr>
                        <a:buNone/>
                      </a:pPr>
                      <a:r>
                        <a:rPr lang="en-US" altLang="zh-CN" sz="800"/>
                        <a:t>1.</a:t>
                      </a:r>
                      <a:r>
                        <a:rPr lang="zh-CN" altLang="en-US" sz="800"/>
                        <a:t>数据智能组，专注于中间件，是与</a:t>
                      </a:r>
                      <a:r>
                        <a:rPr lang="en-US" altLang="zh-CN" sz="800"/>
                        <a:t>DataWorks</a:t>
                      </a:r>
                      <a:r>
                        <a:rPr lang="zh-CN" altLang="en-US" sz="800"/>
                        <a:t>冲突的，无牵头产品经理及对应岗位补充，导致前端人员工作不饱和</a:t>
                      </a:r>
                      <a:endParaRPr lang="zh-CN" altLang="en-US" sz="800"/>
                    </a:p>
                    <a:p>
                      <a:pPr>
                        <a:buNone/>
                      </a:pPr>
                      <a:r>
                        <a:rPr lang="en-US" altLang="zh-CN" sz="800"/>
                        <a:t>2.</a:t>
                      </a:r>
                      <a:r>
                        <a:rPr lang="zh-CN" altLang="en-US" sz="800"/>
                        <a:t>数据分析组，人员非常不稳定，导致项目逐渐失去管控，形成恶性型号</a:t>
                      </a:r>
                      <a:endParaRPr lang="zh-CN" altLang="en-US" sz="800"/>
                    </a:p>
                    <a:p>
                      <a:pPr>
                        <a:buNone/>
                      </a:pPr>
                      <a:r>
                        <a:rPr lang="en-US" altLang="zh-CN" sz="800"/>
                        <a:t>3.</a:t>
                      </a:r>
                      <a:r>
                        <a:rPr lang="zh-CN" altLang="en-US" sz="800"/>
                        <a:t>算法组，公司从产品、业务方都还未到数据智能化阶段，同时缺少对应岗位配备，导致算法人员工作不饱和</a:t>
                      </a:r>
                      <a:endParaRPr lang="zh-CN" altLang="en-US" sz="800"/>
                    </a:p>
                  </a:txBody>
                  <a:tcPr anchor="ctr" anchorCtr="0"/>
                </a:tc>
                <a:tc>
                  <a:txBody>
                    <a:bodyPr/>
                    <a:p>
                      <a:pPr>
                        <a:buNone/>
                      </a:pPr>
                      <a:r>
                        <a:rPr lang="zh-CN" altLang="en-US" sz="800"/>
                        <a:t>对目前团队组织结构、人员岗位及团队知识库进行更有效规划</a:t>
                      </a:r>
                      <a:endParaRPr lang="zh-CN" altLang="en-US" sz="800"/>
                    </a:p>
                  </a:txBody>
                  <a:tcPr anchor="ctr" anchorCtr="0"/>
                </a:tc>
              </a:tr>
              <a:tr h="591185">
                <a:tc vMerge="1">
                  <a:tcPr anchor="ctr" anchorCtr="0"/>
                </a:tc>
                <a:tc>
                  <a:txBody>
                    <a:bodyPr/>
                    <a:p>
                      <a:pPr algn="ctr">
                        <a:buNone/>
                      </a:pPr>
                      <a:r>
                        <a:rPr lang="zh-CN" altLang="en-US" sz="800"/>
                        <a:t>人才梯队</a:t>
                      </a:r>
                      <a:endParaRPr lang="zh-CN" altLang="en-US" sz="800"/>
                    </a:p>
                  </a:txBody>
                  <a:tcPr anchor="ctr" anchorCtr="0"/>
                </a:tc>
                <a:tc>
                  <a:txBody>
                    <a:bodyPr/>
                    <a:p>
                      <a:pPr>
                        <a:buNone/>
                      </a:pPr>
                      <a:r>
                        <a:rPr lang="en-US" altLang="zh-CN" sz="800"/>
                        <a:t>1.</a:t>
                      </a:r>
                      <a:r>
                        <a:rPr lang="zh-CN" altLang="en-US" sz="800"/>
                        <a:t>缺少熟悉业务同时对数仓建设有丰富经验的人</a:t>
                      </a:r>
                      <a:endParaRPr lang="zh-CN" altLang="en-US" sz="800"/>
                    </a:p>
                    <a:p>
                      <a:pPr>
                        <a:buNone/>
                      </a:pPr>
                      <a:r>
                        <a:rPr lang="en-US" altLang="zh-CN" sz="800"/>
                        <a:t>2.</a:t>
                      </a:r>
                      <a:r>
                        <a:rPr lang="zh-CN" altLang="en-US" sz="800"/>
                        <a:t>缺少实时计算、规则引擎方向的高级人才</a:t>
                      </a:r>
                      <a:endParaRPr lang="zh-CN" altLang="en-US" sz="800"/>
                    </a:p>
                    <a:p>
                      <a:pPr>
                        <a:buNone/>
                      </a:pPr>
                      <a:r>
                        <a:rPr lang="en-US" altLang="zh-CN" sz="800"/>
                        <a:t>3.</a:t>
                      </a:r>
                      <a:r>
                        <a:rPr lang="zh-CN" altLang="en-US" sz="800"/>
                        <a:t>缺少将数据挖掘、人工智能算法落地的人才，这也是目前行业痛点（往往算法模型出的结果不如专家规则）</a:t>
                      </a:r>
                      <a:endParaRPr lang="zh-CN" altLang="en-US" sz="800"/>
                    </a:p>
                  </a:txBody>
                  <a:tcPr anchor="ctr" anchorCtr="0"/>
                </a:tc>
                <a:tc>
                  <a:txBody>
                    <a:bodyPr/>
                    <a:p>
                      <a:pPr>
                        <a:buNone/>
                      </a:pPr>
                      <a:r>
                        <a:rPr lang="zh-CN" altLang="en-US" sz="800"/>
                        <a:t>加强、加快人员招聘，对于关键岗位不降低要求</a:t>
                      </a:r>
                      <a:endParaRPr lang="zh-CN" altLang="en-US" sz="800"/>
                    </a:p>
                  </a:txBody>
                  <a:tcPr anchor="ctr" anchorCtr="0"/>
                </a:tc>
              </a:tr>
            </a:tbl>
          </a:graphicData>
        </a:graphic>
      </p:graphicFrame>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randombar(horizontal)">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249868" y="1026176"/>
            <a:ext cx="3968061" cy="1862048"/>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sz="11500" spc="600" dirty="0">
                <a:solidFill>
                  <a:schemeClr val="bg1"/>
                </a:solidFill>
                <a:latin typeface="+mn-lt"/>
                <a:ea typeface="+mn-ea"/>
                <a:cs typeface="+mn-ea"/>
                <a:sym typeface="+mn-lt"/>
              </a:rPr>
              <a:t>04</a:t>
            </a:r>
            <a:endParaRPr lang="en-US" altLang="zh-CN" sz="11500" spc="600" dirty="0">
              <a:solidFill>
                <a:schemeClr val="bg1"/>
              </a:solidFill>
              <a:latin typeface="+mn-lt"/>
              <a:ea typeface="+mn-ea"/>
              <a:cs typeface="+mn-ea"/>
              <a:sym typeface="+mn-lt"/>
            </a:endParaRPr>
          </a:p>
        </p:txBody>
      </p:sp>
      <p:sp>
        <p:nvSpPr>
          <p:cNvPr id="32" name="文本框 31"/>
          <p:cNvSpPr txBox="1"/>
          <p:nvPr/>
        </p:nvSpPr>
        <p:spPr>
          <a:xfrm>
            <a:off x="6602408" y="2911385"/>
            <a:ext cx="5262980" cy="1107996"/>
          </a:xfrm>
          <a:prstGeom prst="rect">
            <a:avLst/>
          </a:prstGeom>
          <a:noFill/>
        </p:spPr>
        <p:txBody>
          <a:bodyPr wrap="none" rtlCol="0">
            <a:spAutoFit/>
          </a:bodyPr>
          <a:lstStyle>
            <a:defPPr>
              <a:defRPr lang="zh-CN"/>
            </a:defPPr>
            <a:lvl1pPr algn="ctr">
              <a:defRPr sz="6600" b="1">
                <a:solidFill>
                  <a:schemeClr val="bg1"/>
                </a:solidFill>
                <a:cs typeface="+mn-ea"/>
              </a:defRPr>
            </a:lvl1pPr>
          </a:lstStyle>
          <a:p>
            <a:r>
              <a:rPr lang="zh-CN" altLang="en-US" dirty="0">
                <a:sym typeface="+mn-lt"/>
              </a:rPr>
              <a:t>未来发展规划</a:t>
            </a:r>
            <a:endParaRPr lang="zh-CN" altLang="en-US" dirty="0">
              <a:sym typeface="+mn-lt"/>
            </a:endParaRPr>
          </a:p>
        </p:txBody>
      </p:sp>
      <p:sp>
        <p:nvSpPr>
          <p:cNvPr id="33" name="文本框 32"/>
          <p:cNvSpPr txBox="1"/>
          <p:nvPr/>
        </p:nvSpPr>
        <p:spPr>
          <a:xfrm>
            <a:off x="7990631" y="4828317"/>
            <a:ext cx="2486535" cy="369332"/>
          </a:xfrm>
          <a:prstGeom prst="rect">
            <a:avLst/>
          </a:prstGeom>
          <a:noFill/>
        </p:spPr>
        <p:txBody>
          <a:bodyPr wrap="square" rtlCol="0">
            <a:spAutoFit/>
            <a:scene3d>
              <a:camera prst="orthographicFront"/>
              <a:lightRig rig="threePt" dir="t"/>
            </a:scene3d>
            <a:sp3d contourW="12700"/>
          </a:bodyPr>
          <a:lstStyle/>
          <a:p>
            <a:pPr lvl="0" algn="ctr">
              <a:defRPr/>
            </a:pPr>
            <a:r>
              <a:rPr lang="en-US" altLang="zh-CN" dirty="0">
                <a:solidFill>
                  <a:schemeClr val="bg1"/>
                </a:solidFill>
                <a:cs typeface="+mn-ea"/>
                <a:sym typeface="+mn-lt"/>
              </a:rPr>
              <a:t>THE  PART  FOUR</a:t>
            </a:r>
            <a:endParaRPr lang="en-US" altLang="zh-CN" dirty="0">
              <a:solidFill>
                <a:schemeClr val="bg1"/>
              </a:solidFill>
              <a:cs typeface="+mn-ea"/>
              <a:sym typeface="+mn-lt"/>
            </a:endParaRPr>
          </a:p>
        </p:txBody>
      </p:sp>
      <p:grpSp>
        <p:nvGrpSpPr>
          <p:cNvPr id="34" name="组合 33"/>
          <p:cNvGrpSpPr/>
          <p:nvPr/>
        </p:nvGrpSpPr>
        <p:grpSpPr>
          <a:xfrm>
            <a:off x="8930277" y="5389681"/>
            <a:ext cx="607243" cy="607243"/>
            <a:chOff x="7675895" y="5565830"/>
            <a:chExt cx="699849" cy="699849"/>
          </a:xfrm>
        </p:grpSpPr>
        <p:sp>
          <p:nvSpPr>
            <p:cNvPr id="35" name="圆角矩形 8"/>
            <p:cNvSpPr/>
            <p:nvPr/>
          </p:nvSpPr>
          <p:spPr>
            <a:xfrm rot="2700000">
              <a:off x="7675895" y="5565830"/>
              <a:ext cx="699849" cy="699849"/>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cs typeface="+mn-ea"/>
                <a:sym typeface="+mn-lt"/>
              </a:endParaRPr>
            </a:p>
          </p:txBody>
        </p:sp>
        <p:sp>
          <p:nvSpPr>
            <p:cNvPr id="36" name="Freeform 21"/>
            <p:cNvSpPr>
              <a:spLocks noEditPoints="1"/>
            </p:cNvSpPr>
            <p:nvPr/>
          </p:nvSpPr>
          <p:spPr bwMode="auto">
            <a:xfrm>
              <a:off x="7831348" y="5724526"/>
              <a:ext cx="389836" cy="383845"/>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gradFill>
              <a:gsLst>
                <a:gs pos="5000">
                  <a:schemeClr val="accent5">
                    <a:lumMod val="50000"/>
                  </a:schemeClr>
                </a:gs>
                <a:gs pos="53260">
                  <a:srgbClr val="1A7FD0"/>
                </a:gs>
                <a:gs pos="100000">
                  <a:srgbClr val="12A1FC"/>
                </a:gs>
              </a:gsLst>
              <a:lin ang="5400000" scaled="1"/>
            </a:gradFill>
            <a:ln>
              <a:noFill/>
            </a:ln>
          </p:spPr>
          <p:txBody>
            <a:bodyPr vert="horz" wrap="square" lIns="121882" tIns="60941" rIns="121882" bIns="60941" numCol="1" anchor="t" anchorCtr="0" compatLnSpc="1"/>
            <a:lstStyle/>
            <a:p>
              <a:pPr algn="ctr" fontAlgn="base">
                <a:spcBef>
                  <a:spcPct val="0"/>
                </a:spcBef>
                <a:spcAft>
                  <a:spcPct val="0"/>
                </a:spcAft>
              </a:pPr>
              <a:endParaRPr lang="zh-CN" altLang="en-US" b="1">
                <a:solidFill>
                  <a:schemeClr val="bg1"/>
                </a:solidFill>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32"/>
                                        </p:tgtEl>
                                        <p:attrNameLst>
                                          <p:attrName>style.visibility</p:attrName>
                                        </p:attrNameLst>
                                      </p:cBhvr>
                                      <p:to>
                                        <p:strVal val="visible"/>
                                      </p:to>
                                    </p:set>
                                    <p:anim to="" calcmode="lin" valueType="num">
                                      <p:cBhvr>
                                        <p:cTn id="13" dur="1000" fill="hold">
                                          <p:stCondLst>
                                            <p:cond delay="0"/>
                                          </p:stCondLst>
                                        </p:cTn>
                                        <p:tgtEl>
                                          <p:spTgt spid="32"/>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32"/>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32"/>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32"/>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1250"/>
                            </p:stCondLst>
                            <p:childTnLst>
                              <p:par>
                                <p:cTn id="18" presetID="2" presetClass="entr" presetSubtype="4" decel="10000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1500" fill="hold"/>
                                        <p:tgtEl>
                                          <p:spTgt spid="34"/>
                                        </p:tgtEl>
                                        <p:attrNameLst>
                                          <p:attrName>ppt_x</p:attrName>
                                        </p:attrNameLst>
                                      </p:cBhvr>
                                      <p:tavLst>
                                        <p:tav tm="0">
                                          <p:val>
                                            <p:strVal val="#ppt_x"/>
                                          </p:val>
                                        </p:tav>
                                        <p:tav tm="100000">
                                          <p:val>
                                            <p:strVal val="#ppt_x"/>
                                          </p:val>
                                        </p:tav>
                                      </p:tavLst>
                                    </p:anim>
                                    <p:anim calcmode="lin" valueType="num">
                                      <p:cBhvr additive="base">
                                        <p:cTn id="21" dur="1500" fill="hold"/>
                                        <p:tgtEl>
                                          <p:spTgt spid="3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1500" fill="hold"/>
                                        <p:tgtEl>
                                          <p:spTgt spid="33"/>
                                        </p:tgtEl>
                                        <p:attrNameLst>
                                          <p:attrName>ppt_x</p:attrName>
                                        </p:attrNameLst>
                                      </p:cBhvr>
                                      <p:tavLst>
                                        <p:tav tm="0">
                                          <p:val>
                                            <p:strVal val="#ppt_x"/>
                                          </p:val>
                                        </p:tav>
                                        <p:tav tm="100000">
                                          <p:val>
                                            <p:strVal val="#ppt_x"/>
                                          </p:val>
                                        </p:tav>
                                      </p:tavLst>
                                    </p:anim>
                                    <p:anim calcmode="lin" valueType="num">
                                      <p:cBhvr additive="base">
                                        <p:cTn id="25" dur="1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04</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642" y="763341"/>
            <a:ext cx="3016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未来发展规划</a:t>
            </a:r>
            <a:endParaRPr lang="zh-CN" altLang="en-US" sz="2400" b="1" noProof="1">
              <a:cs typeface="+mn-ea"/>
              <a:sym typeface="+mn-lt"/>
            </a:endParaRPr>
          </a:p>
        </p:txBody>
      </p:sp>
      <p:grpSp>
        <p:nvGrpSpPr>
          <p:cNvPr id="29" name="Group 8"/>
          <p:cNvGrpSpPr/>
          <p:nvPr/>
        </p:nvGrpSpPr>
        <p:grpSpPr>
          <a:xfrm>
            <a:off x="7001914" y="848505"/>
            <a:ext cx="1766348" cy="1716087"/>
            <a:chOff x="8759826" y="-6347"/>
            <a:chExt cx="1716087" cy="1716087"/>
          </a:xfrm>
        </p:grpSpPr>
        <p:sp>
          <p:nvSpPr>
            <p:cNvPr id="30" name="Rectangle: Rounded Corners 34"/>
            <p:cNvSpPr/>
            <p:nvPr/>
          </p:nvSpPr>
          <p:spPr>
            <a:xfrm>
              <a:off x="8759826" y="-6347"/>
              <a:ext cx="1716087" cy="1716087"/>
            </a:xfrm>
            <a:prstGeom prst="roundRect">
              <a:avLst>
                <a:gd name="adj" fmla="val 0"/>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cs typeface="+mn-ea"/>
                <a:sym typeface="+mn-lt"/>
              </a:endParaRPr>
            </a:p>
          </p:txBody>
        </p:sp>
        <p:sp>
          <p:nvSpPr>
            <p:cNvPr id="31" name="TextBox 36"/>
            <p:cNvSpPr txBox="1"/>
            <p:nvPr/>
          </p:nvSpPr>
          <p:spPr>
            <a:xfrm>
              <a:off x="9122164" y="462640"/>
              <a:ext cx="991408" cy="583565"/>
            </a:xfrm>
            <a:prstGeom prst="rect">
              <a:avLst/>
            </a:prstGeom>
            <a:noFill/>
          </p:spPr>
          <p:txBody>
            <a:bodyPr wrap="none" rtlCol="0">
              <a:spAutoFit/>
            </a:bodyPr>
            <a:lstStyle/>
            <a:p>
              <a:pPr algn="ctr"/>
              <a:r>
                <a:rPr lang="en-US" altLang="id-ID" sz="3200" dirty="0">
                  <a:solidFill>
                    <a:schemeClr val="bg1"/>
                  </a:solidFill>
                  <a:cs typeface="+mn-ea"/>
                  <a:sym typeface="+mn-lt"/>
                </a:rPr>
                <a:t>90%</a:t>
              </a:r>
              <a:endParaRPr lang="en-US" altLang="id-ID" sz="3200" dirty="0">
                <a:solidFill>
                  <a:schemeClr val="bg1"/>
                </a:solidFill>
                <a:cs typeface="+mn-ea"/>
                <a:sym typeface="+mn-lt"/>
              </a:endParaRPr>
            </a:p>
          </p:txBody>
        </p:sp>
        <p:sp>
          <p:nvSpPr>
            <p:cNvPr id="32" name="Rectangle 37"/>
            <p:cNvSpPr/>
            <p:nvPr/>
          </p:nvSpPr>
          <p:spPr>
            <a:xfrm>
              <a:off x="8838073" y="929342"/>
              <a:ext cx="1559602" cy="306705"/>
            </a:xfrm>
            <a:prstGeom prst="rect">
              <a:avLst/>
            </a:prstGeom>
          </p:spPr>
          <p:txBody>
            <a:bodyPr wrap="none">
              <a:spAutoFit/>
            </a:bodyPr>
            <a:lstStyle/>
            <a:p>
              <a:pPr algn="ctr"/>
              <a:r>
                <a:rPr lang="zh-CN" altLang="en-US" sz="1400" dirty="0">
                  <a:solidFill>
                    <a:schemeClr val="bg1"/>
                  </a:solidFill>
                  <a:cs typeface="+mn-ea"/>
                  <a:sym typeface="+mn-lt"/>
                </a:rPr>
                <a:t>对外数据支撑优化</a:t>
              </a:r>
              <a:endParaRPr lang="zh-CN" altLang="en-US" sz="1400" dirty="0">
                <a:solidFill>
                  <a:schemeClr val="bg1"/>
                </a:solidFill>
                <a:cs typeface="+mn-ea"/>
                <a:sym typeface="+mn-lt"/>
              </a:endParaRPr>
            </a:p>
          </p:txBody>
        </p:sp>
      </p:grpSp>
      <p:grpSp>
        <p:nvGrpSpPr>
          <p:cNvPr id="33" name="Group 15"/>
          <p:cNvGrpSpPr/>
          <p:nvPr/>
        </p:nvGrpSpPr>
        <p:grpSpPr>
          <a:xfrm>
            <a:off x="7001914" y="4361485"/>
            <a:ext cx="1766348" cy="1716087"/>
            <a:chOff x="10475914" y="3425828"/>
            <a:chExt cx="1716087" cy="1716087"/>
          </a:xfrm>
        </p:grpSpPr>
        <p:sp>
          <p:nvSpPr>
            <p:cNvPr id="34" name="Rectangle: Rounded Corners 6"/>
            <p:cNvSpPr/>
            <p:nvPr/>
          </p:nvSpPr>
          <p:spPr>
            <a:xfrm>
              <a:off x="10475914" y="3425828"/>
              <a:ext cx="1716087" cy="1716087"/>
            </a:xfrm>
            <a:prstGeom prst="roundRect">
              <a:avLst>
                <a:gd name="adj" fmla="val 0"/>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35" name="TextBox 19"/>
            <p:cNvSpPr txBox="1"/>
            <p:nvPr/>
          </p:nvSpPr>
          <p:spPr>
            <a:xfrm>
              <a:off x="10838253" y="3894814"/>
              <a:ext cx="991408" cy="583565"/>
            </a:xfrm>
            <a:prstGeom prst="rect">
              <a:avLst/>
            </a:prstGeom>
            <a:noFill/>
          </p:spPr>
          <p:txBody>
            <a:bodyPr wrap="none" rtlCol="0">
              <a:spAutoFit/>
            </a:bodyPr>
            <a:lstStyle/>
            <a:p>
              <a:pPr algn="ctr"/>
              <a:r>
                <a:rPr lang="en-US" sz="3200" dirty="0">
                  <a:solidFill>
                    <a:schemeClr val="bg1"/>
                  </a:solidFill>
                  <a:cs typeface="+mn-ea"/>
                  <a:sym typeface="+mn-lt"/>
                </a:rPr>
                <a:t>80%</a:t>
              </a:r>
              <a:endParaRPr lang="id-ID" sz="3200" dirty="0">
                <a:solidFill>
                  <a:schemeClr val="bg1"/>
                </a:solidFill>
                <a:cs typeface="+mn-ea"/>
                <a:sym typeface="+mn-lt"/>
              </a:endParaRPr>
            </a:p>
          </p:txBody>
        </p:sp>
        <p:sp>
          <p:nvSpPr>
            <p:cNvPr id="36" name="Rectangle 20"/>
            <p:cNvSpPr/>
            <p:nvPr/>
          </p:nvSpPr>
          <p:spPr>
            <a:xfrm>
              <a:off x="10554163" y="4361516"/>
              <a:ext cx="1559602" cy="521970"/>
            </a:xfrm>
            <a:prstGeom prst="rect">
              <a:avLst/>
            </a:prstGeom>
          </p:spPr>
          <p:txBody>
            <a:bodyPr wrap="none">
              <a:spAutoFit/>
            </a:bodyPr>
            <a:lstStyle/>
            <a:p>
              <a:pPr algn="ctr"/>
              <a:r>
                <a:rPr lang="zh-CN" altLang="en-US" sz="1400" dirty="0">
                  <a:solidFill>
                    <a:schemeClr val="bg1"/>
                  </a:solidFill>
                  <a:cs typeface="+mn-ea"/>
                  <a:sym typeface="+mn-lt"/>
                </a:rPr>
                <a:t>处理临时数据需求</a:t>
              </a:r>
              <a:endParaRPr lang="zh-CN" altLang="en-US" sz="1400" dirty="0">
                <a:solidFill>
                  <a:schemeClr val="bg1"/>
                </a:solidFill>
                <a:cs typeface="+mn-ea"/>
                <a:sym typeface="+mn-lt"/>
              </a:endParaRPr>
            </a:p>
            <a:p>
              <a:pPr algn="ctr"/>
              <a:r>
                <a:rPr lang="zh-CN" altLang="en-US" sz="1400" dirty="0">
                  <a:solidFill>
                    <a:schemeClr val="bg1"/>
                  </a:solidFill>
                  <a:cs typeface="+mn-ea"/>
                  <a:sym typeface="+mn-lt"/>
                </a:rPr>
                <a:t>时间减少</a:t>
              </a:r>
              <a:endParaRPr lang="zh-CN" altLang="en-US" sz="1400" dirty="0">
                <a:solidFill>
                  <a:schemeClr val="bg1"/>
                </a:solidFill>
                <a:cs typeface="+mn-ea"/>
                <a:sym typeface="+mn-lt"/>
              </a:endParaRPr>
            </a:p>
          </p:txBody>
        </p:sp>
      </p:grpSp>
      <p:grpSp>
        <p:nvGrpSpPr>
          <p:cNvPr id="37" name="Group 11"/>
          <p:cNvGrpSpPr/>
          <p:nvPr/>
        </p:nvGrpSpPr>
        <p:grpSpPr>
          <a:xfrm>
            <a:off x="5341034" y="2604995"/>
            <a:ext cx="1716087" cy="1716087"/>
            <a:chOff x="7043739" y="5141914"/>
            <a:chExt cx="1716087" cy="1716087"/>
          </a:xfrm>
          <a:effectLst/>
        </p:grpSpPr>
        <p:sp>
          <p:nvSpPr>
            <p:cNvPr id="38" name="Rectangle: Rounded Corners 7"/>
            <p:cNvSpPr/>
            <p:nvPr/>
          </p:nvSpPr>
          <p:spPr>
            <a:xfrm>
              <a:off x="7043739" y="5141914"/>
              <a:ext cx="1716087" cy="1716087"/>
            </a:xfrm>
            <a:prstGeom prst="roundRect">
              <a:avLst>
                <a:gd name="adj" fmla="val 0"/>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39" name="TextBox 22"/>
            <p:cNvSpPr txBox="1"/>
            <p:nvPr/>
          </p:nvSpPr>
          <p:spPr>
            <a:xfrm>
              <a:off x="7391570" y="5610901"/>
              <a:ext cx="1020445" cy="583565"/>
            </a:xfrm>
            <a:prstGeom prst="rect">
              <a:avLst/>
            </a:prstGeom>
            <a:noFill/>
          </p:spPr>
          <p:txBody>
            <a:bodyPr wrap="none" rtlCol="0">
              <a:spAutoFit/>
            </a:bodyPr>
            <a:lstStyle/>
            <a:p>
              <a:pPr algn="ctr"/>
              <a:r>
                <a:rPr lang="en-US" altLang="zh-CN" sz="3200" dirty="0">
                  <a:solidFill>
                    <a:schemeClr val="bg1"/>
                  </a:solidFill>
                  <a:cs typeface="+mn-ea"/>
                  <a:sym typeface="+mn-lt"/>
                </a:rPr>
                <a:t>70%</a:t>
              </a:r>
              <a:endParaRPr lang="en-US" altLang="zh-CN" sz="3200" dirty="0">
                <a:solidFill>
                  <a:schemeClr val="bg1"/>
                </a:solidFill>
                <a:cs typeface="+mn-ea"/>
                <a:sym typeface="+mn-lt"/>
              </a:endParaRPr>
            </a:p>
          </p:txBody>
        </p:sp>
        <p:sp>
          <p:nvSpPr>
            <p:cNvPr id="40" name="Rectangle 23"/>
            <p:cNvSpPr/>
            <p:nvPr/>
          </p:nvSpPr>
          <p:spPr>
            <a:xfrm>
              <a:off x="7099143" y="6077603"/>
              <a:ext cx="1605280" cy="306705"/>
            </a:xfrm>
            <a:prstGeom prst="rect">
              <a:avLst/>
            </a:prstGeom>
          </p:spPr>
          <p:txBody>
            <a:bodyPr wrap="none">
              <a:spAutoFit/>
            </a:bodyPr>
            <a:lstStyle/>
            <a:p>
              <a:pPr algn="ctr"/>
              <a:r>
                <a:rPr lang="zh-CN" altLang="id-ID" sz="1400" dirty="0">
                  <a:solidFill>
                    <a:schemeClr val="bg1"/>
                  </a:solidFill>
                  <a:cs typeface="+mn-ea"/>
                  <a:sym typeface="+mn-lt"/>
                </a:rPr>
                <a:t>实时计算项目优化</a:t>
              </a:r>
              <a:endParaRPr lang="zh-CN" altLang="id-ID" sz="1400" dirty="0">
                <a:solidFill>
                  <a:schemeClr val="bg1"/>
                </a:solidFill>
                <a:cs typeface="+mn-ea"/>
                <a:sym typeface="+mn-lt"/>
              </a:endParaRPr>
            </a:p>
          </p:txBody>
        </p:sp>
      </p:grpSp>
      <p:grpSp>
        <p:nvGrpSpPr>
          <p:cNvPr id="41" name="Group 24"/>
          <p:cNvGrpSpPr/>
          <p:nvPr/>
        </p:nvGrpSpPr>
        <p:grpSpPr>
          <a:xfrm>
            <a:off x="7001914" y="2547999"/>
            <a:ext cx="1766348" cy="1830078"/>
            <a:chOff x="8702831" y="1652745"/>
            <a:chExt cx="1830080" cy="1830078"/>
          </a:xfrm>
        </p:grpSpPr>
        <p:sp>
          <p:nvSpPr>
            <p:cNvPr id="42" name="Rectangle: Rounded Corners 4"/>
            <p:cNvSpPr/>
            <p:nvPr/>
          </p:nvSpPr>
          <p:spPr>
            <a:xfrm>
              <a:off x="8702831" y="1652745"/>
              <a:ext cx="1830080" cy="1830078"/>
            </a:xfrm>
            <a:prstGeom prst="roundRect">
              <a:avLst>
                <a:gd name="adj" fmla="val 0"/>
              </a:avLst>
            </a:prstGeom>
            <a:solidFill>
              <a:schemeClr val="bg1"/>
            </a:solidFill>
            <a:ln>
              <a:noFill/>
            </a:ln>
            <a:effectLst>
              <a:outerShdw blurRad="3810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3" name="TextBox 13"/>
            <p:cNvSpPr txBox="1"/>
            <p:nvPr/>
          </p:nvSpPr>
          <p:spPr>
            <a:xfrm>
              <a:off x="8937265" y="2178728"/>
              <a:ext cx="1361219" cy="583565"/>
            </a:xfrm>
            <a:prstGeom prst="rect">
              <a:avLst/>
            </a:prstGeom>
            <a:noFill/>
          </p:spPr>
          <p:txBody>
            <a:bodyPr wrap="none" rtlCol="0">
              <a:spAutoFit/>
            </a:bodyPr>
            <a:lstStyle/>
            <a:p>
              <a:pPr algn="ctr"/>
              <a:r>
                <a:rPr lang="en-US" sz="3200" b="1" dirty="0">
                  <a:solidFill>
                    <a:schemeClr val="tx1">
                      <a:lumMod val="50000"/>
                      <a:lumOff val="50000"/>
                    </a:schemeClr>
                  </a:solidFill>
                  <a:cs typeface="+mn-ea"/>
                  <a:sym typeface="+mn-lt"/>
                </a:rPr>
                <a:t>100%</a:t>
              </a:r>
              <a:endParaRPr lang="id-ID" sz="3200" b="1" dirty="0">
                <a:solidFill>
                  <a:schemeClr val="tx1">
                    <a:lumMod val="50000"/>
                    <a:lumOff val="50000"/>
                  </a:schemeClr>
                </a:solidFill>
                <a:cs typeface="+mn-ea"/>
                <a:sym typeface="+mn-lt"/>
              </a:endParaRPr>
            </a:p>
          </p:txBody>
        </p:sp>
        <p:sp>
          <p:nvSpPr>
            <p:cNvPr id="44" name="Rectangle 14"/>
            <p:cNvSpPr/>
            <p:nvPr/>
          </p:nvSpPr>
          <p:spPr>
            <a:xfrm>
              <a:off x="8793512" y="2645430"/>
              <a:ext cx="1648726" cy="306705"/>
            </a:xfrm>
            <a:prstGeom prst="rect">
              <a:avLst/>
            </a:prstGeom>
          </p:spPr>
          <p:txBody>
            <a:bodyPr wrap="none">
              <a:spAutoFit/>
            </a:bodyPr>
            <a:lstStyle/>
            <a:p>
              <a:pPr algn="ctr"/>
              <a:r>
                <a:rPr lang="zh-CN" altLang="id-ID" sz="1400" dirty="0">
                  <a:solidFill>
                    <a:schemeClr val="tx1">
                      <a:lumMod val="50000"/>
                      <a:lumOff val="50000"/>
                    </a:schemeClr>
                  </a:solidFill>
                  <a:cs typeface="+mn-ea"/>
                  <a:sym typeface="+mn-lt"/>
                </a:rPr>
                <a:t>数仓、</a:t>
              </a:r>
              <a:r>
                <a:rPr lang="en-US" altLang="zh-CN" sz="1400" dirty="0">
                  <a:solidFill>
                    <a:schemeClr val="tx1">
                      <a:lumMod val="50000"/>
                      <a:lumOff val="50000"/>
                    </a:schemeClr>
                  </a:solidFill>
                  <a:cs typeface="+mn-ea"/>
                  <a:sym typeface="+mn-lt"/>
                </a:rPr>
                <a:t>BI</a:t>
              </a:r>
              <a:r>
                <a:rPr lang="zh-CN" altLang="en-US" sz="1400" dirty="0">
                  <a:solidFill>
                    <a:schemeClr val="tx1">
                      <a:lumMod val="50000"/>
                      <a:lumOff val="50000"/>
                    </a:schemeClr>
                  </a:solidFill>
                  <a:cs typeface="+mn-ea"/>
                  <a:sym typeface="+mn-lt"/>
                </a:rPr>
                <a:t>报表重构</a:t>
              </a:r>
              <a:endParaRPr lang="zh-CN" altLang="en-US" sz="1400" dirty="0">
                <a:solidFill>
                  <a:schemeClr val="tx1">
                    <a:lumMod val="50000"/>
                    <a:lumOff val="50000"/>
                  </a:schemeClr>
                </a:solidFill>
                <a:cs typeface="+mn-ea"/>
                <a:sym typeface="+mn-lt"/>
              </a:endParaRPr>
            </a:p>
          </p:txBody>
        </p:sp>
      </p:grpSp>
      <p:grpSp>
        <p:nvGrpSpPr>
          <p:cNvPr id="45" name="组合 44"/>
          <p:cNvGrpSpPr/>
          <p:nvPr/>
        </p:nvGrpSpPr>
        <p:grpSpPr>
          <a:xfrm>
            <a:off x="8781143" y="832285"/>
            <a:ext cx="2501498" cy="5245287"/>
            <a:chOff x="8920843" y="914835"/>
            <a:chExt cx="2501498" cy="5245287"/>
          </a:xfrm>
        </p:grpSpPr>
        <p:pic>
          <p:nvPicPr>
            <p:cNvPr id="46" name="pasted-image.tiff"/>
            <p:cNvPicPr>
              <a:picLocks noChangeAspect="1"/>
            </p:cNvPicPr>
            <p:nvPr/>
          </p:nvPicPr>
          <p:blipFill>
            <a:blip r:embed="rId1" cstate="screen"/>
            <a:stretch>
              <a:fillRect/>
            </a:stretch>
          </p:blipFill>
          <p:spPr>
            <a:xfrm>
              <a:off x="8920843" y="914835"/>
              <a:ext cx="2501498" cy="5245287"/>
            </a:xfrm>
            <a:prstGeom prst="rect">
              <a:avLst/>
            </a:prstGeom>
            <a:ln w="12700">
              <a:miter lim="400000"/>
              <a:headEnd/>
              <a:tailEnd/>
            </a:ln>
            <a:effectLst>
              <a:outerShdw blurRad="1270000" dist="635000" dir="3300000" rotWithShape="0">
                <a:schemeClr val="accent6">
                  <a:hueOff val="-2214564"/>
                  <a:satOff val="-18452"/>
                  <a:lumOff val="-82927"/>
                  <a:alpha val="24538"/>
                </a:schemeClr>
              </a:outerShdw>
            </a:effectLst>
          </p:spPr>
        </p:pic>
        <p:pic>
          <p:nvPicPr>
            <p:cNvPr id="47" name="图片占位符 1"/>
            <p:cNvPicPr>
              <a:picLocks noChangeAspect="1"/>
            </p:cNvPicPr>
            <p:nvPr/>
          </p:nvPicPr>
          <p:blipFill rotWithShape="1">
            <a:blip r:embed="rId2" cstate="screen"/>
            <a:srcRect/>
            <a:stretch>
              <a:fillRect/>
            </a:stretch>
          </p:blipFill>
          <p:spPr>
            <a:xfrm>
              <a:off x="9093343" y="1581150"/>
              <a:ext cx="2158857" cy="3848100"/>
            </a:xfrm>
            <a:prstGeom prst="rect">
              <a:avLst/>
            </a:prstGeom>
          </p:spPr>
        </p:pic>
      </p:grpSp>
      <p:sp>
        <p:nvSpPr>
          <p:cNvPr id="69" name="矩形 68"/>
          <p:cNvSpPr/>
          <p:nvPr/>
        </p:nvSpPr>
        <p:spPr>
          <a:xfrm>
            <a:off x="2476821" y="2180888"/>
            <a:ext cx="894080" cy="306705"/>
          </a:xfrm>
          <a:prstGeom prst="rect">
            <a:avLst/>
          </a:prstGeom>
        </p:spPr>
        <p:txBody>
          <a:bodyPr wrap="none">
            <a:spAutoFit/>
          </a:bodyPr>
          <a:lstStyle/>
          <a:p>
            <a:pPr lvl="0"/>
            <a:r>
              <a:rPr lang="zh-CN" altLang="en-US" sz="1400" b="1" dirty="0">
                <a:cs typeface="+mn-ea"/>
                <a:sym typeface="+mn-lt"/>
              </a:rPr>
              <a:t>物理规划</a:t>
            </a:r>
            <a:endParaRPr lang="zh-CN" altLang="en-US" sz="1400" b="1" dirty="0">
              <a:cs typeface="+mn-ea"/>
              <a:sym typeface="+mn-lt"/>
            </a:endParaRPr>
          </a:p>
        </p:txBody>
      </p:sp>
      <p:sp>
        <p:nvSpPr>
          <p:cNvPr id="70" name="矩形 69"/>
          <p:cNvSpPr/>
          <p:nvPr/>
        </p:nvSpPr>
        <p:spPr>
          <a:xfrm>
            <a:off x="2476821" y="3471455"/>
            <a:ext cx="894080" cy="306705"/>
          </a:xfrm>
          <a:prstGeom prst="rect">
            <a:avLst/>
          </a:prstGeom>
        </p:spPr>
        <p:txBody>
          <a:bodyPr wrap="none">
            <a:spAutoFit/>
          </a:bodyPr>
          <a:lstStyle/>
          <a:p>
            <a:pPr lvl="0"/>
            <a:r>
              <a:rPr lang="zh-CN" altLang="en-US" sz="1400" b="1" dirty="0">
                <a:cs typeface="+mn-ea"/>
                <a:sym typeface="+mn-lt"/>
              </a:rPr>
              <a:t>事理规划</a:t>
            </a:r>
            <a:endParaRPr lang="zh-CN" altLang="en-US" sz="1400" b="1" dirty="0">
              <a:cs typeface="+mn-ea"/>
              <a:sym typeface="+mn-lt"/>
            </a:endParaRPr>
          </a:p>
        </p:txBody>
      </p:sp>
      <p:sp>
        <p:nvSpPr>
          <p:cNvPr id="71" name="矩形 70"/>
          <p:cNvSpPr/>
          <p:nvPr/>
        </p:nvSpPr>
        <p:spPr>
          <a:xfrm>
            <a:off x="2476821" y="4762021"/>
            <a:ext cx="894080" cy="306705"/>
          </a:xfrm>
          <a:prstGeom prst="rect">
            <a:avLst/>
          </a:prstGeom>
        </p:spPr>
        <p:txBody>
          <a:bodyPr wrap="none">
            <a:spAutoFit/>
          </a:bodyPr>
          <a:lstStyle/>
          <a:p>
            <a:pPr lvl="0"/>
            <a:r>
              <a:rPr lang="zh-CN" altLang="en-US" sz="1400" b="1" dirty="0">
                <a:cs typeface="+mn-ea"/>
                <a:sym typeface="+mn-lt"/>
              </a:rPr>
              <a:t>人理规划</a:t>
            </a:r>
            <a:endParaRPr lang="zh-CN" altLang="en-US" sz="1400" b="1" dirty="0">
              <a:cs typeface="+mn-ea"/>
              <a:sym typeface="+mn-lt"/>
            </a:endParaRPr>
          </a:p>
        </p:txBody>
      </p:sp>
      <p:grpSp>
        <p:nvGrpSpPr>
          <p:cNvPr id="72" name="组合 71"/>
          <p:cNvGrpSpPr/>
          <p:nvPr/>
        </p:nvGrpSpPr>
        <p:grpSpPr>
          <a:xfrm>
            <a:off x="1403381" y="2060712"/>
            <a:ext cx="825571" cy="914849"/>
            <a:chOff x="6986467" y="1730002"/>
            <a:chExt cx="825571" cy="914849"/>
          </a:xfrm>
        </p:grpSpPr>
        <p:sp>
          <p:nvSpPr>
            <p:cNvPr id="73"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74"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75" name="矩形 74"/>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01</a:t>
              </a:r>
              <a:endParaRPr lang="zh-CN" altLang="en-US" sz="2000" b="1" dirty="0">
                <a:solidFill>
                  <a:schemeClr val="tx1"/>
                </a:solidFill>
                <a:cs typeface="+mn-ea"/>
                <a:sym typeface="+mn-lt"/>
              </a:endParaRPr>
            </a:p>
          </p:txBody>
        </p:sp>
      </p:grpSp>
      <p:grpSp>
        <p:nvGrpSpPr>
          <p:cNvPr id="76" name="组合 75"/>
          <p:cNvGrpSpPr/>
          <p:nvPr/>
        </p:nvGrpSpPr>
        <p:grpSpPr>
          <a:xfrm>
            <a:off x="1403381" y="3375407"/>
            <a:ext cx="825571" cy="914849"/>
            <a:chOff x="6986467" y="3195058"/>
            <a:chExt cx="825571" cy="914849"/>
          </a:xfrm>
        </p:grpSpPr>
        <p:sp>
          <p:nvSpPr>
            <p:cNvPr id="77" name="Freeform 5"/>
            <p:cNvSpPr/>
            <p:nvPr/>
          </p:nvSpPr>
          <p:spPr bwMode="auto">
            <a:xfrm rot="5400000">
              <a:off x="6941828" y="3239697"/>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78" name="Freeform 5"/>
            <p:cNvSpPr/>
            <p:nvPr/>
          </p:nvSpPr>
          <p:spPr bwMode="auto">
            <a:xfrm rot="5400000">
              <a:off x="7079199" y="3363662"/>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79" name="矩形 78"/>
            <p:cNvSpPr/>
            <p:nvPr/>
          </p:nvSpPr>
          <p:spPr>
            <a:xfrm>
              <a:off x="7020462" y="3469706"/>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02</a:t>
              </a:r>
              <a:endParaRPr lang="zh-CN" altLang="en-US" sz="2000" b="1" dirty="0">
                <a:solidFill>
                  <a:schemeClr val="tx1"/>
                </a:solidFill>
                <a:cs typeface="+mn-ea"/>
                <a:sym typeface="+mn-lt"/>
              </a:endParaRPr>
            </a:p>
          </p:txBody>
        </p:sp>
      </p:grpSp>
      <p:grpSp>
        <p:nvGrpSpPr>
          <p:cNvPr id="80" name="组合 79"/>
          <p:cNvGrpSpPr/>
          <p:nvPr/>
        </p:nvGrpSpPr>
        <p:grpSpPr>
          <a:xfrm>
            <a:off x="1403380" y="4690101"/>
            <a:ext cx="825571" cy="914849"/>
            <a:chOff x="6986466" y="4660114"/>
            <a:chExt cx="825571" cy="914849"/>
          </a:xfrm>
        </p:grpSpPr>
        <p:sp>
          <p:nvSpPr>
            <p:cNvPr id="81" name="Freeform 5"/>
            <p:cNvSpPr/>
            <p:nvPr/>
          </p:nvSpPr>
          <p:spPr bwMode="auto">
            <a:xfrm rot="5400000">
              <a:off x="6941827" y="4704753"/>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82" name="Freeform 5"/>
            <p:cNvSpPr/>
            <p:nvPr/>
          </p:nvSpPr>
          <p:spPr bwMode="auto">
            <a:xfrm rot="5400000">
              <a:off x="7079198" y="4828718"/>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83" name="矩形 82"/>
            <p:cNvSpPr/>
            <p:nvPr/>
          </p:nvSpPr>
          <p:spPr>
            <a:xfrm>
              <a:off x="7020462" y="4934762"/>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03</a:t>
              </a:r>
              <a:endParaRPr lang="zh-CN" altLang="en-US" sz="2000" b="1" dirty="0">
                <a:solidFill>
                  <a:schemeClr val="tx1"/>
                </a:solidFill>
                <a:cs typeface="+mn-ea"/>
                <a:sym typeface="+mn-lt"/>
              </a:endParaRPr>
            </a:p>
          </p:txBody>
        </p:sp>
      </p:grpSp>
      <p:sp>
        <p:nvSpPr>
          <p:cNvPr id="84" name="Title 20"/>
          <p:cNvSpPr txBox="1"/>
          <p:nvPr/>
        </p:nvSpPr>
        <p:spPr>
          <a:xfrm>
            <a:off x="2476821" y="2402798"/>
            <a:ext cx="2866470" cy="104394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171450" indent="-171450" algn="l">
              <a:lnSpc>
                <a:spcPct val="150000"/>
              </a:lnSpc>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lt"/>
              </a:rPr>
              <a:t>离线数仓的重构</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Arial" panose="020B0604020202090204" pitchFamily="34" charset="0"/>
              <a:buChar char="•"/>
            </a:pPr>
            <a:r>
              <a:rPr lang="en-US" altLang="zh-CN" sz="1000" dirty="0">
                <a:solidFill>
                  <a:schemeClr val="tx1">
                    <a:lumMod val="50000"/>
                    <a:lumOff val="50000"/>
                  </a:schemeClr>
                </a:solidFill>
                <a:latin typeface="+mn-lt"/>
                <a:ea typeface="+mn-ea"/>
                <a:cs typeface="+mn-ea"/>
                <a:sym typeface="+mn-lt"/>
              </a:rPr>
              <a:t>BI</a:t>
            </a:r>
            <a:r>
              <a:rPr lang="zh-CN" altLang="en-US" sz="1000" dirty="0">
                <a:solidFill>
                  <a:schemeClr val="tx1">
                    <a:lumMod val="50000"/>
                    <a:lumOff val="50000"/>
                  </a:schemeClr>
                </a:solidFill>
                <a:latin typeface="+mn-lt"/>
                <a:ea typeface="+mn-ea"/>
                <a:cs typeface="+mn-ea"/>
                <a:sym typeface="+mn-lt"/>
              </a:rPr>
              <a:t>报表平台重构</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lt"/>
              </a:rPr>
              <a:t>实时计算项目优化与增强</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lt"/>
              </a:rPr>
              <a:t>对外数据支撑优化与增强</a:t>
            </a:r>
            <a:endParaRPr lang="zh-CN" altLang="en-US" sz="1000" dirty="0">
              <a:solidFill>
                <a:schemeClr val="tx1">
                  <a:lumMod val="50000"/>
                  <a:lumOff val="50000"/>
                </a:schemeClr>
              </a:solidFill>
              <a:latin typeface="+mn-lt"/>
              <a:ea typeface="+mn-ea"/>
              <a:cs typeface="+mn-ea"/>
              <a:sym typeface="+mn-lt"/>
            </a:endParaRPr>
          </a:p>
        </p:txBody>
      </p:sp>
      <p:sp>
        <p:nvSpPr>
          <p:cNvPr id="85" name="Title 20"/>
          <p:cNvSpPr txBox="1"/>
          <p:nvPr/>
        </p:nvSpPr>
        <p:spPr>
          <a:xfrm>
            <a:off x="2469836" y="3711079"/>
            <a:ext cx="2866470" cy="104394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171450" indent="-171450" algn="l">
              <a:lnSpc>
                <a:spcPct val="150000"/>
              </a:lnSpc>
              <a:buClrTx/>
              <a:buSzTx/>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ea"/>
              </a:rPr>
              <a:t>融入产研一体化</a:t>
            </a:r>
            <a:endParaRPr lang="zh-CN" altLang="en-US" sz="1000" dirty="0">
              <a:solidFill>
                <a:schemeClr val="tx1">
                  <a:lumMod val="50000"/>
                  <a:lumOff val="50000"/>
                </a:schemeClr>
              </a:solidFill>
              <a:latin typeface="+mn-lt"/>
              <a:ea typeface="+mn-ea"/>
              <a:cs typeface="+mn-ea"/>
              <a:sym typeface="+mn-ea"/>
            </a:endParaRPr>
          </a:p>
          <a:p>
            <a:pPr marL="171450" indent="-171450" algn="l">
              <a:lnSpc>
                <a:spcPct val="150000"/>
              </a:lnSpc>
              <a:buClrTx/>
              <a:buSzTx/>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ea"/>
              </a:rPr>
              <a:t>完善团队间的沟通机制</a:t>
            </a:r>
            <a:endParaRPr lang="zh-CN" altLang="en-US" sz="1000" dirty="0">
              <a:solidFill>
                <a:schemeClr val="tx1">
                  <a:lumMod val="50000"/>
                  <a:lumOff val="50000"/>
                </a:schemeClr>
              </a:solidFill>
              <a:latin typeface="+mn-lt"/>
              <a:ea typeface="+mn-ea"/>
              <a:cs typeface="+mn-ea"/>
            </a:endParaRPr>
          </a:p>
          <a:p>
            <a:pPr marL="171450" indent="-171450" algn="l">
              <a:lnSpc>
                <a:spcPct val="150000"/>
              </a:lnSpc>
              <a:buClrTx/>
              <a:buSzTx/>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ea"/>
              </a:rPr>
              <a:t>制定并执行数业一体化方案</a:t>
            </a:r>
            <a:endParaRPr lang="zh-CN" altLang="en-US" sz="1000" dirty="0">
              <a:solidFill>
                <a:schemeClr val="tx1">
                  <a:lumMod val="50000"/>
                  <a:lumOff val="50000"/>
                </a:schemeClr>
              </a:solidFill>
              <a:latin typeface="+mn-lt"/>
              <a:ea typeface="+mn-ea"/>
              <a:cs typeface="+mn-ea"/>
            </a:endParaRPr>
          </a:p>
          <a:p>
            <a:pPr marL="171450" indent="-171450" algn="l">
              <a:lnSpc>
                <a:spcPct val="150000"/>
              </a:lnSpc>
              <a:buClrTx/>
              <a:buSzTx/>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ea"/>
              </a:rPr>
              <a:t>制定并执行团队知识库方案</a:t>
            </a:r>
            <a:endParaRPr lang="zh-CN" altLang="en-US" sz="1000" dirty="0">
              <a:solidFill>
                <a:schemeClr val="tx1">
                  <a:lumMod val="50000"/>
                  <a:lumOff val="50000"/>
                </a:schemeClr>
              </a:solidFill>
              <a:latin typeface="+mn-lt"/>
              <a:ea typeface="+mn-ea"/>
              <a:cs typeface="+mn-ea"/>
              <a:sym typeface="+mn-ea"/>
            </a:endParaRPr>
          </a:p>
        </p:txBody>
      </p:sp>
      <p:sp>
        <p:nvSpPr>
          <p:cNvPr id="86" name="Title 20"/>
          <p:cNvSpPr txBox="1"/>
          <p:nvPr/>
        </p:nvSpPr>
        <p:spPr>
          <a:xfrm>
            <a:off x="2469836" y="4977449"/>
            <a:ext cx="2866470" cy="104394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171450" indent="-171450" algn="l">
              <a:lnSpc>
                <a:spcPct val="150000"/>
              </a:lnSpc>
              <a:buClrTx/>
              <a:buSzTx/>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ea"/>
              </a:rPr>
              <a:t>团队组织架构</a:t>
            </a:r>
            <a:endParaRPr lang="zh-CN" altLang="en-US" sz="1000" dirty="0">
              <a:solidFill>
                <a:schemeClr val="tx1">
                  <a:lumMod val="50000"/>
                  <a:lumOff val="50000"/>
                </a:schemeClr>
              </a:solidFill>
              <a:latin typeface="+mn-lt"/>
              <a:ea typeface="+mn-ea"/>
              <a:cs typeface="+mn-ea"/>
              <a:sym typeface="+mn-ea"/>
            </a:endParaRPr>
          </a:p>
          <a:p>
            <a:pPr marL="171450" indent="-171450" algn="l">
              <a:lnSpc>
                <a:spcPct val="150000"/>
              </a:lnSpc>
              <a:buClrTx/>
              <a:buSzTx/>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ea"/>
              </a:rPr>
              <a:t>团队人与岗说明</a:t>
            </a:r>
            <a:endParaRPr lang="zh-CN" altLang="en-US" sz="1000" dirty="0">
              <a:solidFill>
                <a:schemeClr val="tx1">
                  <a:lumMod val="50000"/>
                  <a:lumOff val="50000"/>
                </a:schemeClr>
              </a:solidFill>
              <a:latin typeface="+mn-lt"/>
              <a:ea typeface="+mn-ea"/>
              <a:cs typeface="+mn-ea"/>
            </a:endParaRPr>
          </a:p>
          <a:p>
            <a:pPr marL="171450" indent="-171450" algn="l">
              <a:lnSpc>
                <a:spcPct val="150000"/>
              </a:lnSpc>
              <a:buClrTx/>
              <a:buSzTx/>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ea"/>
              </a:rPr>
              <a:t>团队人员成长计划</a:t>
            </a:r>
            <a:endParaRPr lang="zh-CN" altLang="en-US" sz="1000" dirty="0">
              <a:solidFill>
                <a:schemeClr val="tx1">
                  <a:lumMod val="50000"/>
                  <a:lumOff val="50000"/>
                </a:schemeClr>
              </a:solidFill>
              <a:latin typeface="+mn-lt"/>
              <a:ea typeface="+mn-ea"/>
              <a:cs typeface="+mn-ea"/>
            </a:endParaRPr>
          </a:p>
          <a:p>
            <a:pPr marL="171450" indent="-171450" algn="l">
              <a:lnSpc>
                <a:spcPct val="150000"/>
              </a:lnSpc>
              <a:buClrTx/>
              <a:buSzTx/>
              <a:buFont typeface="Arial" panose="020B0604020202090204" pitchFamily="34" charset="0"/>
              <a:buChar char="•"/>
            </a:pPr>
            <a:r>
              <a:rPr lang="zh-CN" altLang="en-US" sz="1000" dirty="0">
                <a:solidFill>
                  <a:schemeClr val="tx1">
                    <a:lumMod val="50000"/>
                    <a:lumOff val="50000"/>
                  </a:schemeClr>
                </a:solidFill>
                <a:latin typeface="+mn-lt"/>
                <a:ea typeface="+mn-ea"/>
                <a:cs typeface="+mn-ea"/>
                <a:sym typeface="+mn-ea"/>
              </a:rPr>
              <a:t>团队人员招聘方案</a:t>
            </a:r>
            <a:endParaRPr lang="zh-CN" altLang="en-US" sz="1000" dirty="0">
              <a:solidFill>
                <a:schemeClr val="tx1">
                  <a:lumMod val="50000"/>
                  <a:lumOff val="50000"/>
                </a:schemeClr>
              </a:solidFill>
              <a:latin typeface="+mn-lt"/>
              <a:ea typeface="+mn-ea"/>
              <a:cs typeface="+mn-ea"/>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100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childTnLst>
                          </p:cTn>
                        </p:par>
                        <p:par>
                          <p:cTn id="24" fill="hold">
                            <p:stCondLst>
                              <p:cond delay="2000"/>
                            </p:stCondLst>
                            <p:childTnLst>
                              <p:par>
                                <p:cTn id="25" presetID="18" presetClass="entr" presetSubtype="12"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trips(downLeft)">
                                      <p:cBhvr>
                                        <p:cTn id="27" dur="500"/>
                                        <p:tgtEl>
                                          <p:spTgt spid="29"/>
                                        </p:tgtEl>
                                      </p:cBhvr>
                                    </p:animEffect>
                                  </p:childTnLst>
                                </p:cTn>
                              </p:par>
                            </p:childTnLst>
                          </p:cTn>
                        </p:par>
                        <p:par>
                          <p:cTn id="28" fill="hold">
                            <p:stCondLst>
                              <p:cond delay="2500"/>
                            </p:stCondLst>
                            <p:childTnLst>
                              <p:par>
                                <p:cTn id="29" presetID="18" presetClass="entr" presetSubtype="1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strips(downLeft)">
                                      <p:cBhvr>
                                        <p:cTn id="31" dur="500"/>
                                        <p:tgtEl>
                                          <p:spTgt spid="37"/>
                                        </p:tgtEl>
                                      </p:cBhvr>
                                    </p:animEffect>
                                  </p:childTnLst>
                                </p:cTn>
                              </p:par>
                            </p:childTnLst>
                          </p:cTn>
                        </p:par>
                        <p:par>
                          <p:cTn id="32" fill="hold">
                            <p:stCondLst>
                              <p:cond delay="3000"/>
                            </p:stCondLst>
                            <p:childTnLst>
                              <p:par>
                                <p:cTn id="33" presetID="18" presetClass="entr" presetSubtype="12"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strips(downLeft)">
                                      <p:cBhvr>
                                        <p:cTn id="35" dur="500"/>
                                        <p:tgtEl>
                                          <p:spTgt spid="33"/>
                                        </p:tgtEl>
                                      </p:cBhvr>
                                    </p:animEffect>
                                  </p:childTnLst>
                                </p:cTn>
                              </p:par>
                            </p:childTnLst>
                          </p:cTn>
                        </p:par>
                        <p:par>
                          <p:cTn id="36" fill="hold">
                            <p:stCondLst>
                              <p:cond delay="3500"/>
                            </p:stCondLst>
                            <p:childTnLst>
                              <p:par>
                                <p:cTn id="37" presetID="53" presetClass="entr" presetSubtype="528" fill="hold" nodeType="after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animEffect transition="in" filter="fade">
                                      <p:cBhvr>
                                        <p:cTn id="41" dur="500"/>
                                        <p:tgtEl>
                                          <p:spTgt spid="72"/>
                                        </p:tgtEl>
                                      </p:cBhvr>
                                    </p:animEffect>
                                    <p:anim calcmode="lin" valueType="num">
                                      <p:cBhvr>
                                        <p:cTn id="42" dur="500" fill="hold"/>
                                        <p:tgtEl>
                                          <p:spTgt spid="72"/>
                                        </p:tgtEl>
                                        <p:attrNameLst>
                                          <p:attrName>ppt_x</p:attrName>
                                        </p:attrNameLst>
                                      </p:cBhvr>
                                      <p:tavLst>
                                        <p:tav tm="0">
                                          <p:val>
                                            <p:fltVal val="0.5"/>
                                          </p:val>
                                        </p:tav>
                                        <p:tav tm="100000">
                                          <p:val>
                                            <p:strVal val="#ppt_x"/>
                                          </p:val>
                                        </p:tav>
                                      </p:tavLst>
                                    </p:anim>
                                    <p:anim calcmode="lin" valueType="num">
                                      <p:cBhvr>
                                        <p:cTn id="43" dur="500" fill="hold"/>
                                        <p:tgtEl>
                                          <p:spTgt spid="72"/>
                                        </p:tgtEl>
                                        <p:attrNameLst>
                                          <p:attrName>ppt_y</p:attrName>
                                        </p:attrNameLst>
                                      </p:cBhvr>
                                      <p:tavLst>
                                        <p:tav tm="0">
                                          <p:val>
                                            <p:fltVal val="0.5"/>
                                          </p:val>
                                        </p:tav>
                                        <p:tav tm="100000">
                                          <p:val>
                                            <p:strVal val="#ppt_y"/>
                                          </p:val>
                                        </p:tav>
                                      </p:tavLst>
                                    </p:anim>
                                  </p:childTnLst>
                                </p:cTn>
                              </p:par>
                            </p:childTnLst>
                          </p:cTn>
                        </p:par>
                        <p:par>
                          <p:cTn id="44" fill="hold">
                            <p:stCondLst>
                              <p:cond delay="4000"/>
                            </p:stCondLst>
                            <p:childTnLst>
                              <p:par>
                                <p:cTn id="45" presetID="53" presetClass="entr" presetSubtype="528" fill="hold" nodeType="after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animEffect transition="in" filter="fade">
                                      <p:cBhvr>
                                        <p:cTn id="49" dur="500"/>
                                        <p:tgtEl>
                                          <p:spTgt spid="76"/>
                                        </p:tgtEl>
                                      </p:cBhvr>
                                    </p:animEffect>
                                    <p:anim calcmode="lin" valueType="num">
                                      <p:cBhvr>
                                        <p:cTn id="50" dur="500" fill="hold"/>
                                        <p:tgtEl>
                                          <p:spTgt spid="76"/>
                                        </p:tgtEl>
                                        <p:attrNameLst>
                                          <p:attrName>ppt_x</p:attrName>
                                        </p:attrNameLst>
                                      </p:cBhvr>
                                      <p:tavLst>
                                        <p:tav tm="0">
                                          <p:val>
                                            <p:fltVal val="0.5"/>
                                          </p:val>
                                        </p:tav>
                                        <p:tav tm="100000">
                                          <p:val>
                                            <p:strVal val="#ppt_x"/>
                                          </p:val>
                                        </p:tav>
                                      </p:tavLst>
                                    </p:anim>
                                    <p:anim calcmode="lin" valueType="num">
                                      <p:cBhvr>
                                        <p:cTn id="51" dur="500" fill="hold"/>
                                        <p:tgtEl>
                                          <p:spTgt spid="76"/>
                                        </p:tgtEl>
                                        <p:attrNameLst>
                                          <p:attrName>ppt_y</p:attrName>
                                        </p:attrNameLst>
                                      </p:cBhvr>
                                      <p:tavLst>
                                        <p:tav tm="0">
                                          <p:val>
                                            <p:fltVal val="0.5"/>
                                          </p:val>
                                        </p:tav>
                                        <p:tav tm="100000">
                                          <p:val>
                                            <p:strVal val="#ppt_y"/>
                                          </p:val>
                                        </p:tav>
                                      </p:tavLst>
                                    </p:anim>
                                  </p:childTnLst>
                                </p:cTn>
                              </p:par>
                            </p:childTnLst>
                          </p:cTn>
                        </p:par>
                        <p:par>
                          <p:cTn id="52" fill="hold">
                            <p:stCondLst>
                              <p:cond delay="4500"/>
                            </p:stCondLst>
                            <p:childTnLst>
                              <p:par>
                                <p:cTn id="53" presetID="53" presetClass="entr" presetSubtype="528" fill="hold" nodeType="afterEffect">
                                  <p:stCondLst>
                                    <p:cond delay="0"/>
                                  </p:stCondLst>
                                  <p:childTnLst>
                                    <p:set>
                                      <p:cBhvr>
                                        <p:cTn id="54" dur="1" fill="hold">
                                          <p:stCondLst>
                                            <p:cond delay="0"/>
                                          </p:stCondLst>
                                        </p:cTn>
                                        <p:tgtEl>
                                          <p:spTgt spid="80"/>
                                        </p:tgtEl>
                                        <p:attrNameLst>
                                          <p:attrName>style.visibility</p:attrName>
                                        </p:attrNameLst>
                                      </p:cBhvr>
                                      <p:to>
                                        <p:strVal val="visible"/>
                                      </p:to>
                                    </p:set>
                                    <p:anim calcmode="lin" valueType="num">
                                      <p:cBhvr>
                                        <p:cTn id="55" dur="500" fill="hold"/>
                                        <p:tgtEl>
                                          <p:spTgt spid="80"/>
                                        </p:tgtEl>
                                        <p:attrNameLst>
                                          <p:attrName>ppt_w</p:attrName>
                                        </p:attrNameLst>
                                      </p:cBhvr>
                                      <p:tavLst>
                                        <p:tav tm="0">
                                          <p:val>
                                            <p:fltVal val="0"/>
                                          </p:val>
                                        </p:tav>
                                        <p:tav tm="100000">
                                          <p:val>
                                            <p:strVal val="#ppt_w"/>
                                          </p:val>
                                        </p:tav>
                                      </p:tavLst>
                                    </p:anim>
                                    <p:anim calcmode="lin" valueType="num">
                                      <p:cBhvr>
                                        <p:cTn id="56" dur="500" fill="hold"/>
                                        <p:tgtEl>
                                          <p:spTgt spid="80"/>
                                        </p:tgtEl>
                                        <p:attrNameLst>
                                          <p:attrName>ppt_h</p:attrName>
                                        </p:attrNameLst>
                                      </p:cBhvr>
                                      <p:tavLst>
                                        <p:tav tm="0">
                                          <p:val>
                                            <p:fltVal val="0"/>
                                          </p:val>
                                        </p:tav>
                                        <p:tav tm="100000">
                                          <p:val>
                                            <p:strVal val="#ppt_h"/>
                                          </p:val>
                                        </p:tav>
                                      </p:tavLst>
                                    </p:anim>
                                    <p:animEffect transition="in" filter="fade">
                                      <p:cBhvr>
                                        <p:cTn id="57" dur="500"/>
                                        <p:tgtEl>
                                          <p:spTgt spid="80"/>
                                        </p:tgtEl>
                                      </p:cBhvr>
                                    </p:animEffect>
                                    <p:anim calcmode="lin" valueType="num">
                                      <p:cBhvr>
                                        <p:cTn id="58" dur="500" fill="hold"/>
                                        <p:tgtEl>
                                          <p:spTgt spid="80"/>
                                        </p:tgtEl>
                                        <p:attrNameLst>
                                          <p:attrName>ppt_x</p:attrName>
                                        </p:attrNameLst>
                                      </p:cBhvr>
                                      <p:tavLst>
                                        <p:tav tm="0">
                                          <p:val>
                                            <p:fltVal val="0.5"/>
                                          </p:val>
                                        </p:tav>
                                        <p:tav tm="100000">
                                          <p:val>
                                            <p:strVal val="#ppt_x"/>
                                          </p:val>
                                        </p:tav>
                                      </p:tavLst>
                                    </p:anim>
                                    <p:anim calcmode="lin" valueType="num">
                                      <p:cBhvr>
                                        <p:cTn id="59" dur="500" fill="hold"/>
                                        <p:tgtEl>
                                          <p:spTgt spid="80"/>
                                        </p:tgtEl>
                                        <p:attrNameLst>
                                          <p:attrName>ppt_y</p:attrName>
                                        </p:attrNameLst>
                                      </p:cBhvr>
                                      <p:tavLst>
                                        <p:tav tm="0">
                                          <p:val>
                                            <p:fltVal val="0.5"/>
                                          </p:val>
                                        </p:tav>
                                        <p:tav tm="100000">
                                          <p:val>
                                            <p:strVal val="#ppt_y"/>
                                          </p:val>
                                        </p:tav>
                                      </p:tavLst>
                                    </p:anim>
                                  </p:childTnLst>
                                </p:cTn>
                              </p:par>
                            </p:childTnLst>
                          </p:cTn>
                        </p:par>
                        <p:par>
                          <p:cTn id="60" fill="hold">
                            <p:stCondLst>
                              <p:cond delay="5000"/>
                            </p:stCondLst>
                            <p:childTnLst>
                              <p:par>
                                <p:cTn id="61" presetID="2" presetClass="entr" presetSubtype="2" fill="hold" grpId="0" nodeType="afterEffect">
                                  <p:stCondLst>
                                    <p:cond delay="0"/>
                                  </p:stCondLst>
                                  <p:iterate type="lt">
                                    <p:tmPct val="10000"/>
                                  </p:iterate>
                                  <p:childTnLst>
                                    <p:set>
                                      <p:cBhvr>
                                        <p:cTn id="62" dur="1" fill="hold">
                                          <p:stCondLst>
                                            <p:cond delay="0"/>
                                          </p:stCondLst>
                                        </p:cTn>
                                        <p:tgtEl>
                                          <p:spTgt spid="69"/>
                                        </p:tgtEl>
                                        <p:attrNameLst>
                                          <p:attrName>style.visibility</p:attrName>
                                        </p:attrNameLst>
                                      </p:cBhvr>
                                      <p:to>
                                        <p:strVal val="visible"/>
                                      </p:to>
                                    </p:set>
                                    <p:anim calcmode="lin" valueType="num">
                                      <p:cBhvr additive="base">
                                        <p:cTn id="63" dur="500" fill="hold"/>
                                        <p:tgtEl>
                                          <p:spTgt spid="69"/>
                                        </p:tgtEl>
                                        <p:attrNameLst>
                                          <p:attrName>ppt_x</p:attrName>
                                        </p:attrNameLst>
                                      </p:cBhvr>
                                      <p:tavLst>
                                        <p:tav tm="0">
                                          <p:val>
                                            <p:strVal val="1+#ppt_w/2"/>
                                          </p:val>
                                        </p:tav>
                                        <p:tav tm="100000">
                                          <p:val>
                                            <p:strVal val="#ppt_x"/>
                                          </p:val>
                                        </p:tav>
                                      </p:tavLst>
                                    </p:anim>
                                    <p:anim calcmode="lin" valueType="num">
                                      <p:cBhvr additive="base">
                                        <p:cTn id="64" dur="500" fill="hold"/>
                                        <p:tgtEl>
                                          <p:spTgt spid="69"/>
                                        </p:tgtEl>
                                        <p:attrNameLst>
                                          <p:attrName>ppt_y</p:attrName>
                                        </p:attrNameLst>
                                      </p:cBhvr>
                                      <p:tavLst>
                                        <p:tav tm="0">
                                          <p:val>
                                            <p:strVal val="#ppt_y"/>
                                          </p:val>
                                        </p:tav>
                                        <p:tav tm="100000">
                                          <p:val>
                                            <p:strVal val="#ppt_y"/>
                                          </p:val>
                                        </p:tav>
                                      </p:tavLst>
                                    </p:anim>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childTnLst>
                          </p:cTn>
                        </p:par>
                        <p:par>
                          <p:cTn id="68" fill="hold">
                            <p:stCondLst>
                              <p:cond delay="4150"/>
                            </p:stCondLst>
                            <p:childTnLst>
                              <p:par>
                                <p:cTn id="69" presetID="2" presetClass="entr" presetSubtype="2" fill="hold" grpId="0" nodeType="afterEffect">
                                  <p:stCondLst>
                                    <p:cond delay="0"/>
                                  </p:stCondLst>
                                  <p:iterate type="lt">
                                    <p:tmPct val="10000"/>
                                  </p:iterate>
                                  <p:childTnLst>
                                    <p:set>
                                      <p:cBhvr>
                                        <p:cTn id="70" dur="1" fill="hold">
                                          <p:stCondLst>
                                            <p:cond delay="0"/>
                                          </p:stCondLst>
                                        </p:cTn>
                                        <p:tgtEl>
                                          <p:spTgt spid="70"/>
                                        </p:tgtEl>
                                        <p:attrNameLst>
                                          <p:attrName>style.visibility</p:attrName>
                                        </p:attrNameLst>
                                      </p:cBhvr>
                                      <p:to>
                                        <p:strVal val="visible"/>
                                      </p:to>
                                    </p:set>
                                    <p:anim calcmode="lin" valueType="num">
                                      <p:cBhvr additive="base">
                                        <p:cTn id="71" dur="500" fill="hold"/>
                                        <p:tgtEl>
                                          <p:spTgt spid="70"/>
                                        </p:tgtEl>
                                        <p:attrNameLst>
                                          <p:attrName>ppt_x</p:attrName>
                                        </p:attrNameLst>
                                      </p:cBhvr>
                                      <p:tavLst>
                                        <p:tav tm="0">
                                          <p:val>
                                            <p:strVal val="1+#ppt_w/2"/>
                                          </p:val>
                                        </p:tav>
                                        <p:tav tm="100000">
                                          <p:val>
                                            <p:strVal val="#ppt_x"/>
                                          </p:val>
                                        </p:tav>
                                      </p:tavLst>
                                    </p:anim>
                                    <p:anim calcmode="lin" valueType="num">
                                      <p:cBhvr additive="base">
                                        <p:cTn id="72" dur="500" fill="hold"/>
                                        <p:tgtEl>
                                          <p:spTgt spid="70"/>
                                        </p:tgtEl>
                                        <p:attrNameLst>
                                          <p:attrName>ppt_y</p:attrName>
                                        </p:attrNameLst>
                                      </p:cBhvr>
                                      <p:tavLst>
                                        <p:tav tm="0">
                                          <p:val>
                                            <p:strVal val="#ppt_y"/>
                                          </p:val>
                                        </p:tav>
                                        <p:tav tm="100000">
                                          <p:val>
                                            <p:strVal val="#ppt_y"/>
                                          </p:val>
                                        </p:tav>
                                      </p:tavLst>
                                    </p:anim>
                                  </p:childTnLst>
                                </p:cTn>
                              </p:par>
                              <p:par>
                                <p:cTn id="73" presetID="10"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fade">
                                      <p:cBhvr>
                                        <p:cTn id="75" dur="500"/>
                                        <p:tgtEl>
                                          <p:spTgt spid="85"/>
                                        </p:tgtEl>
                                      </p:cBhvr>
                                    </p:animEffect>
                                  </p:childTnLst>
                                </p:cTn>
                              </p:par>
                            </p:childTnLst>
                          </p:cTn>
                        </p:par>
                        <p:par>
                          <p:cTn id="76" fill="hold">
                            <p:stCondLst>
                              <p:cond delay="4800"/>
                            </p:stCondLst>
                            <p:childTnLst>
                              <p:par>
                                <p:cTn id="77" presetID="2" presetClass="entr" presetSubtype="2" fill="hold" grpId="0" nodeType="afterEffect">
                                  <p:stCondLst>
                                    <p:cond delay="0"/>
                                  </p:stCondLst>
                                  <p:iterate type="lt">
                                    <p:tmPct val="10000"/>
                                  </p:iterate>
                                  <p:childTnLst>
                                    <p:set>
                                      <p:cBhvr>
                                        <p:cTn id="78" dur="1" fill="hold">
                                          <p:stCondLst>
                                            <p:cond delay="0"/>
                                          </p:stCondLst>
                                        </p:cTn>
                                        <p:tgtEl>
                                          <p:spTgt spid="71"/>
                                        </p:tgtEl>
                                        <p:attrNameLst>
                                          <p:attrName>style.visibility</p:attrName>
                                        </p:attrNameLst>
                                      </p:cBhvr>
                                      <p:to>
                                        <p:strVal val="visible"/>
                                      </p:to>
                                    </p:set>
                                    <p:anim calcmode="lin" valueType="num">
                                      <p:cBhvr additive="base">
                                        <p:cTn id="79" dur="500" fill="hold"/>
                                        <p:tgtEl>
                                          <p:spTgt spid="71"/>
                                        </p:tgtEl>
                                        <p:attrNameLst>
                                          <p:attrName>ppt_x</p:attrName>
                                        </p:attrNameLst>
                                      </p:cBhvr>
                                      <p:tavLst>
                                        <p:tav tm="0">
                                          <p:val>
                                            <p:strVal val="1+#ppt_w/2"/>
                                          </p:val>
                                        </p:tav>
                                        <p:tav tm="100000">
                                          <p:val>
                                            <p:strVal val="#ppt_x"/>
                                          </p:val>
                                        </p:tav>
                                      </p:tavLst>
                                    </p:anim>
                                    <p:anim calcmode="lin" valueType="num">
                                      <p:cBhvr additive="base">
                                        <p:cTn id="80" dur="500" fill="hold"/>
                                        <p:tgtEl>
                                          <p:spTgt spid="71"/>
                                        </p:tgtEl>
                                        <p:attrNameLst>
                                          <p:attrName>ppt_y</p:attrName>
                                        </p:attrNameLst>
                                      </p:cBhvr>
                                      <p:tavLst>
                                        <p:tav tm="0">
                                          <p:val>
                                            <p:strVal val="#ppt_y"/>
                                          </p:val>
                                        </p:tav>
                                        <p:tav tm="100000">
                                          <p:val>
                                            <p:strVal val="#ppt_y"/>
                                          </p:val>
                                        </p:tav>
                                      </p:tavLst>
                                    </p:anim>
                                  </p:childTnLst>
                                </p:cTn>
                              </p:par>
                              <p:par>
                                <p:cTn id="81" presetID="10"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9" grpId="0"/>
      <p:bldP spid="70" grpId="0"/>
      <p:bldP spid="71" grpId="0"/>
      <p:bldP spid="84" grpId="0"/>
      <p:bldP spid="85" grpId="0"/>
      <p:bldP spid="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剪去单角的矩形 204"/>
          <p:cNvSpPr/>
          <p:nvPr/>
        </p:nvSpPr>
        <p:spPr>
          <a:xfrm>
            <a:off x="1409065" y="2085975"/>
            <a:ext cx="10160000" cy="3324225"/>
          </a:xfrm>
          <a:prstGeom prst="snip1Rect">
            <a:avLst/>
          </a:prstGeom>
        </p:spPr>
        <p:style>
          <a:lnRef idx="2">
            <a:schemeClr val="dk1"/>
          </a:lnRef>
          <a:fillRef idx="1">
            <a:schemeClr val="lt1"/>
          </a:fillRef>
          <a:effectRef idx="0">
            <a:schemeClr val="dk1"/>
          </a:effectRef>
          <a:fontRef idx="minor">
            <a:schemeClr val="dk1"/>
          </a:fontRef>
        </p:style>
        <p:txBody>
          <a:bodyPr rtlCol="0" anchor="ctr"/>
          <a:p>
            <a:pPr algn="l"/>
            <a:r>
              <a:rPr lang="en-US" altLang="zh-CN" sz="900" b="1"/>
              <a:t> Data</a:t>
            </a:r>
            <a:endParaRPr lang="en-US" altLang="zh-CN" sz="900" b="1"/>
          </a:p>
          <a:p>
            <a:pPr algn="l"/>
            <a:r>
              <a:rPr lang="en-US" altLang="zh-CN" sz="900" b="1"/>
              <a:t>Works</a:t>
            </a:r>
            <a:endParaRPr lang="en-US" altLang="zh-CN" sz="900" b="1"/>
          </a:p>
        </p:txBody>
      </p:sp>
      <p:sp>
        <p:nvSpPr>
          <p:cNvPr id="64" name="同侧圆角矩形 63"/>
          <p:cNvSpPr/>
          <p:nvPr/>
        </p:nvSpPr>
        <p:spPr>
          <a:xfrm>
            <a:off x="3053080" y="2308225"/>
            <a:ext cx="7247255" cy="471805"/>
          </a:xfrm>
          <a:prstGeom prst="round2Same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t>数据交互</a:t>
            </a:r>
            <a:endParaRPr lang="zh-CN" altLang="en-US"/>
          </a:p>
        </p:txBody>
      </p:sp>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04</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460" y="763270"/>
            <a:ext cx="72078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未来发展规划</a:t>
            </a:r>
            <a:r>
              <a:rPr lang="en-US" altLang="zh-CN" sz="2400" b="1" noProof="1">
                <a:cs typeface="+mn-ea"/>
                <a:sym typeface="+mn-lt"/>
              </a:rPr>
              <a:t>——</a:t>
            </a:r>
            <a:r>
              <a:rPr lang="zh-CN" altLang="en-US" sz="2400" b="1" noProof="1">
                <a:cs typeface="+mn-ea"/>
                <a:sym typeface="+mn-lt"/>
              </a:rPr>
              <a:t>物理总体规划</a:t>
            </a:r>
            <a:endParaRPr lang="zh-CN" altLang="en-US" sz="2400" b="1" noProof="1">
              <a:cs typeface="+mn-ea"/>
              <a:sym typeface="+mn-lt"/>
            </a:endParaRPr>
          </a:p>
        </p:txBody>
      </p:sp>
      <p:sp>
        <p:nvSpPr>
          <p:cNvPr id="295" name="剪去单角的矩形 294"/>
          <p:cNvSpPr/>
          <p:nvPr/>
        </p:nvSpPr>
        <p:spPr>
          <a:xfrm>
            <a:off x="3052445" y="2816860"/>
            <a:ext cx="4420235" cy="2139315"/>
          </a:xfrm>
          <a:prstGeom prst="snip1Rect">
            <a:avLst/>
          </a:prstGeom>
          <a:solidFill>
            <a:srgbClr val="BCCBE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chemeClr val="bg1"/>
                </a:solidFill>
              </a:rPr>
              <a:t>数据</a:t>
            </a:r>
            <a:endParaRPr lang="zh-CN" altLang="en-US" sz="1200" b="1">
              <a:solidFill>
                <a:schemeClr val="bg1"/>
              </a:solidFill>
            </a:endParaRPr>
          </a:p>
          <a:p>
            <a:pPr algn="l"/>
            <a:r>
              <a:rPr lang="zh-CN" altLang="en-US" sz="1200" b="1">
                <a:solidFill>
                  <a:schemeClr val="bg1"/>
                </a:solidFill>
              </a:rPr>
              <a:t>存储</a:t>
            </a:r>
            <a:endParaRPr lang="zh-CN" altLang="en-US" sz="1200" b="1">
              <a:solidFill>
                <a:schemeClr val="bg1"/>
              </a:solidFill>
            </a:endParaRPr>
          </a:p>
        </p:txBody>
      </p:sp>
      <p:sp>
        <p:nvSpPr>
          <p:cNvPr id="4" name="剪去单角的矩形 3"/>
          <p:cNvSpPr/>
          <p:nvPr/>
        </p:nvSpPr>
        <p:spPr>
          <a:xfrm>
            <a:off x="600075" y="5586095"/>
            <a:ext cx="10971530" cy="1075055"/>
          </a:xfrm>
          <a:prstGeom prst="snip1Rect">
            <a:avLst/>
          </a:prstGeom>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en-US" altLang="zh-CN" sz="1400" b="1">
                <a:sym typeface="+mn-ea"/>
              </a:rPr>
              <a:t>数据源</a:t>
            </a:r>
            <a:endParaRPr lang="en-US" altLang="zh-CN" sz="1400" b="1">
              <a:sym typeface="+mn-ea"/>
            </a:endParaRPr>
          </a:p>
        </p:txBody>
      </p:sp>
      <p:sp>
        <p:nvSpPr>
          <p:cNvPr id="13" name="矩形 12"/>
          <p:cNvSpPr/>
          <p:nvPr/>
        </p:nvSpPr>
        <p:spPr>
          <a:xfrm>
            <a:off x="1306830" y="5716905"/>
            <a:ext cx="2240915" cy="813435"/>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a:p>
        </p:txBody>
      </p:sp>
      <p:sp>
        <p:nvSpPr>
          <p:cNvPr id="5" name="矩形 4"/>
          <p:cNvSpPr/>
          <p:nvPr/>
        </p:nvSpPr>
        <p:spPr>
          <a:xfrm>
            <a:off x="1408430"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信息</a:t>
            </a:r>
            <a:endParaRPr lang="zh-CN" altLang="en-US" sz="800"/>
          </a:p>
        </p:txBody>
      </p:sp>
      <p:sp>
        <p:nvSpPr>
          <p:cNvPr id="14" name="矩形 13"/>
          <p:cNvSpPr/>
          <p:nvPr/>
        </p:nvSpPr>
        <p:spPr>
          <a:xfrm>
            <a:off x="1942465"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订单</a:t>
            </a:r>
            <a:endParaRPr lang="zh-CN" altLang="en-US" sz="800"/>
          </a:p>
        </p:txBody>
      </p:sp>
      <p:sp>
        <p:nvSpPr>
          <p:cNvPr id="15" name="矩形 14"/>
          <p:cNvSpPr/>
          <p:nvPr/>
        </p:nvSpPr>
        <p:spPr>
          <a:xfrm>
            <a:off x="1408430"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活动</a:t>
            </a:r>
            <a:endParaRPr lang="zh-CN" altLang="en-US" sz="800"/>
          </a:p>
        </p:txBody>
      </p:sp>
      <p:sp>
        <p:nvSpPr>
          <p:cNvPr id="16" name="矩形 15"/>
          <p:cNvSpPr/>
          <p:nvPr/>
        </p:nvSpPr>
        <p:spPr>
          <a:xfrm>
            <a:off x="1942465"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金币</a:t>
            </a:r>
            <a:endParaRPr lang="zh-CN" altLang="en-US" sz="800"/>
          </a:p>
        </p:txBody>
      </p:sp>
      <p:sp>
        <p:nvSpPr>
          <p:cNvPr id="17" name="矩形 16"/>
          <p:cNvSpPr/>
          <p:nvPr/>
        </p:nvSpPr>
        <p:spPr>
          <a:xfrm>
            <a:off x="2476500"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成长</a:t>
            </a:r>
            <a:endParaRPr lang="zh-CN" altLang="en-US" sz="800"/>
          </a:p>
        </p:txBody>
      </p:sp>
      <p:sp>
        <p:nvSpPr>
          <p:cNvPr id="18" name="矩形 17"/>
          <p:cNvSpPr/>
          <p:nvPr/>
        </p:nvSpPr>
        <p:spPr>
          <a:xfrm>
            <a:off x="3010535"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800"/>
              <a:t>SEO</a:t>
            </a:r>
            <a:endParaRPr lang="en-US" altLang="zh-CN" sz="800"/>
          </a:p>
        </p:txBody>
      </p:sp>
      <p:sp>
        <p:nvSpPr>
          <p:cNvPr id="19" name="矩形 18"/>
          <p:cNvSpPr/>
          <p:nvPr/>
        </p:nvSpPr>
        <p:spPr>
          <a:xfrm>
            <a:off x="2476500"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会员</a:t>
            </a:r>
            <a:endParaRPr lang="zh-CN" altLang="en-US" sz="800"/>
          </a:p>
        </p:txBody>
      </p:sp>
      <p:sp>
        <p:nvSpPr>
          <p:cNvPr id="30" name="矩形 29"/>
          <p:cNvSpPr/>
          <p:nvPr/>
        </p:nvSpPr>
        <p:spPr>
          <a:xfrm>
            <a:off x="3010535"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800"/>
              <a:t>...</a:t>
            </a:r>
            <a:endParaRPr lang="en-US" altLang="zh-CN" sz="800"/>
          </a:p>
        </p:txBody>
      </p:sp>
      <p:sp>
        <p:nvSpPr>
          <p:cNvPr id="31" name="矩形 30"/>
          <p:cNvSpPr/>
          <p:nvPr/>
        </p:nvSpPr>
        <p:spPr>
          <a:xfrm>
            <a:off x="1408430"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搜索</a:t>
            </a:r>
            <a:endParaRPr lang="zh-CN" altLang="en-US" sz="800"/>
          </a:p>
        </p:txBody>
      </p:sp>
      <p:sp>
        <p:nvSpPr>
          <p:cNvPr id="32" name="矩形 31"/>
          <p:cNvSpPr/>
          <p:nvPr/>
        </p:nvSpPr>
        <p:spPr>
          <a:xfrm>
            <a:off x="1942465"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宜家</a:t>
            </a:r>
            <a:endParaRPr lang="zh-CN" altLang="en-US" sz="800"/>
          </a:p>
        </p:txBody>
      </p:sp>
      <p:sp>
        <p:nvSpPr>
          <p:cNvPr id="34" name="矩形 33"/>
          <p:cNvSpPr/>
          <p:nvPr/>
        </p:nvSpPr>
        <p:spPr>
          <a:xfrm>
            <a:off x="2476500"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保险</a:t>
            </a:r>
            <a:endParaRPr lang="zh-CN" altLang="en-US" sz="800"/>
          </a:p>
        </p:txBody>
      </p:sp>
      <p:sp>
        <p:nvSpPr>
          <p:cNvPr id="41" name="矩形 40"/>
          <p:cNvSpPr/>
          <p:nvPr/>
        </p:nvSpPr>
        <p:spPr>
          <a:xfrm>
            <a:off x="3010535"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埋点</a:t>
            </a:r>
            <a:endParaRPr lang="zh-CN" altLang="en-US" sz="800"/>
          </a:p>
        </p:txBody>
      </p:sp>
      <p:sp>
        <p:nvSpPr>
          <p:cNvPr id="46" name="文本框 45"/>
          <p:cNvSpPr txBox="1"/>
          <p:nvPr/>
        </p:nvSpPr>
        <p:spPr>
          <a:xfrm>
            <a:off x="1896745" y="5725160"/>
            <a:ext cx="1061085" cy="213995"/>
          </a:xfrm>
          <a:prstGeom prst="rect">
            <a:avLst/>
          </a:prstGeom>
          <a:solidFill>
            <a:srgbClr val="949494"/>
          </a:solidFill>
          <a:ln>
            <a:noFill/>
          </a:ln>
        </p:spPr>
        <p:txBody>
          <a:bodyPr wrap="square" rtlCol="0">
            <a:spAutoFit/>
          </a:bodyPr>
          <a:p>
            <a:pPr algn="ctr"/>
            <a:r>
              <a:rPr lang="zh-CN" altLang="en-US" sz="800" b="1">
                <a:solidFill>
                  <a:schemeClr val="bg1"/>
                </a:solidFill>
              </a:rPr>
              <a:t>用户产品线</a:t>
            </a:r>
            <a:endParaRPr lang="zh-CN" altLang="en-US" sz="800" b="1">
              <a:solidFill>
                <a:schemeClr val="bg1"/>
              </a:solidFill>
            </a:endParaRPr>
          </a:p>
        </p:txBody>
      </p:sp>
      <p:sp>
        <p:nvSpPr>
          <p:cNvPr id="122" name="矩形 121"/>
          <p:cNvSpPr/>
          <p:nvPr/>
        </p:nvSpPr>
        <p:spPr>
          <a:xfrm>
            <a:off x="3627755" y="5716905"/>
            <a:ext cx="1153160" cy="813435"/>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900"/>
          </a:p>
        </p:txBody>
      </p:sp>
      <p:sp>
        <p:nvSpPr>
          <p:cNvPr id="123" name="矩形 122"/>
          <p:cNvSpPr/>
          <p:nvPr/>
        </p:nvSpPr>
        <p:spPr>
          <a:xfrm>
            <a:off x="3729355"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信息</a:t>
            </a:r>
            <a:endParaRPr lang="zh-CN" altLang="en-US" sz="900"/>
          </a:p>
        </p:txBody>
      </p:sp>
      <p:sp>
        <p:nvSpPr>
          <p:cNvPr id="124" name="矩形 123"/>
          <p:cNvSpPr/>
          <p:nvPr/>
        </p:nvSpPr>
        <p:spPr>
          <a:xfrm>
            <a:off x="4263390"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订单</a:t>
            </a:r>
            <a:endParaRPr lang="zh-CN" altLang="en-US" sz="900"/>
          </a:p>
        </p:txBody>
      </p:sp>
      <p:sp>
        <p:nvSpPr>
          <p:cNvPr id="125" name="矩形 124"/>
          <p:cNvSpPr/>
          <p:nvPr/>
        </p:nvSpPr>
        <p:spPr>
          <a:xfrm>
            <a:off x="3729355"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师傅</a:t>
            </a:r>
            <a:endParaRPr lang="zh-CN" altLang="en-US" sz="900"/>
          </a:p>
        </p:txBody>
      </p:sp>
      <p:sp>
        <p:nvSpPr>
          <p:cNvPr id="126" name="矩形 125"/>
          <p:cNvSpPr/>
          <p:nvPr/>
        </p:nvSpPr>
        <p:spPr>
          <a:xfrm>
            <a:off x="4263390"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900"/>
              <a:t>...</a:t>
            </a:r>
            <a:endParaRPr lang="en-US" altLang="zh-CN" sz="900"/>
          </a:p>
        </p:txBody>
      </p:sp>
      <p:sp>
        <p:nvSpPr>
          <p:cNvPr id="131" name="矩形 130"/>
          <p:cNvSpPr/>
          <p:nvPr/>
        </p:nvSpPr>
        <p:spPr>
          <a:xfrm>
            <a:off x="3729355"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客户</a:t>
            </a:r>
            <a:endParaRPr lang="zh-CN" altLang="en-US" sz="900"/>
          </a:p>
        </p:txBody>
      </p:sp>
      <p:sp>
        <p:nvSpPr>
          <p:cNvPr id="132" name="矩形 131"/>
          <p:cNvSpPr/>
          <p:nvPr/>
        </p:nvSpPr>
        <p:spPr>
          <a:xfrm>
            <a:off x="4263390"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账单</a:t>
            </a:r>
            <a:endParaRPr lang="zh-CN" altLang="en-US" sz="900"/>
          </a:p>
        </p:txBody>
      </p:sp>
      <p:sp>
        <p:nvSpPr>
          <p:cNvPr id="135" name="文本框 134"/>
          <p:cNvSpPr txBox="1"/>
          <p:nvPr/>
        </p:nvSpPr>
        <p:spPr>
          <a:xfrm>
            <a:off x="3714115" y="5716905"/>
            <a:ext cx="1014095" cy="229870"/>
          </a:xfrm>
          <a:prstGeom prst="rect">
            <a:avLst/>
          </a:prstGeom>
          <a:solidFill>
            <a:srgbClr val="949494"/>
          </a:solidFill>
          <a:ln>
            <a:noFill/>
          </a:ln>
        </p:spPr>
        <p:txBody>
          <a:bodyPr wrap="square" rtlCol="0">
            <a:spAutoFit/>
          </a:bodyPr>
          <a:p>
            <a:pPr algn="ctr"/>
            <a:r>
              <a:rPr lang="zh-CN" altLang="en-US" sz="900" b="1">
                <a:solidFill>
                  <a:schemeClr val="bg1"/>
                </a:solidFill>
              </a:rPr>
              <a:t>总包产品线</a:t>
            </a:r>
            <a:endParaRPr lang="zh-CN" altLang="en-US" sz="900" b="1">
              <a:solidFill>
                <a:schemeClr val="bg1"/>
              </a:solidFill>
            </a:endParaRPr>
          </a:p>
        </p:txBody>
      </p:sp>
      <p:sp>
        <p:nvSpPr>
          <p:cNvPr id="137" name="矩形 136"/>
          <p:cNvSpPr/>
          <p:nvPr/>
        </p:nvSpPr>
        <p:spPr>
          <a:xfrm>
            <a:off x="4861560" y="5716905"/>
            <a:ext cx="1719580" cy="813435"/>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900"/>
          </a:p>
        </p:txBody>
      </p:sp>
      <p:sp>
        <p:nvSpPr>
          <p:cNvPr id="138" name="矩形 137"/>
          <p:cNvSpPr/>
          <p:nvPr/>
        </p:nvSpPr>
        <p:spPr>
          <a:xfrm>
            <a:off x="4963160"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信息</a:t>
            </a:r>
            <a:endParaRPr lang="zh-CN" altLang="en-US" sz="900"/>
          </a:p>
        </p:txBody>
      </p:sp>
      <p:sp>
        <p:nvSpPr>
          <p:cNvPr id="139" name="矩形 138"/>
          <p:cNvSpPr/>
          <p:nvPr/>
        </p:nvSpPr>
        <p:spPr>
          <a:xfrm>
            <a:off x="5497195"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订单</a:t>
            </a:r>
            <a:endParaRPr lang="zh-CN" altLang="en-US" sz="900"/>
          </a:p>
        </p:txBody>
      </p:sp>
      <p:sp>
        <p:nvSpPr>
          <p:cNvPr id="140" name="矩形 139"/>
          <p:cNvSpPr/>
          <p:nvPr/>
        </p:nvSpPr>
        <p:spPr>
          <a:xfrm>
            <a:off x="4963160"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活动</a:t>
            </a:r>
            <a:endParaRPr lang="zh-CN" altLang="en-US" sz="900"/>
          </a:p>
        </p:txBody>
      </p:sp>
      <p:sp>
        <p:nvSpPr>
          <p:cNvPr id="141" name="矩形 140"/>
          <p:cNvSpPr/>
          <p:nvPr/>
        </p:nvSpPr>
        <p:spPr>
          <a:xfrm>
            <a:off x="5497195"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保险</a:t>
            </a:r>
            <a:endParaRPr lang="zh-CN" altLang="en-US" sz="900"/>
          </a:p>
        </p:txBody>
      </p:sp>
      <p:sp>
        <p:nvSpPr>
          <p:cNvPr id="6" name="矩形 5"/>
          <p:cNvSpPr/>
          <p:nvPr/>
        </p:nvSpPr>
        <p:spPr>
          <a:xfrm>
            <a:off x="6031230"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成长</a:t>
            </a:r>
            <a:endParaRPr lang="zh-CN" altLang="en-US" sz="900"/>
          </a:p>
        </p:txBody>
      </p:sp>
      <p:sp>
        <p:nvSpPr>
          <p:cNvPr id="7" name="矩形 6"/>
          <p:cNvSpPr/>
          <p:nvPr/>
        </p:nvSpPr>
        <p:spPr>
          <a:xfrm>
            <a:off x="6031230"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900"/>
              <a:t>...</a:t>
            </a:r>
            <a:endParaRPr lang="en-US" altLang="zh-CN" sz="900"/>
          </a:p>
        </p:txBody>
      </p:sp>
      <p:sp>
        <p:nvSpPr>
          <p:cNvPr id="8" name="矩形 7"/>
          <p:cNvSpPr/>
          <p:nvPr/>
        </p:nvSpPr>
        <p:spPr>
          <a:xfrm>
            <a:off x="4963160"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积分</a:t>
            </a:r>
            <a:endParaRPr lang="zh-CN" altLang="en-US" sz="900"/>
          </a:p>
        </p:txBody>
      </p:sp>
      <p:sp>
        <p:nvSpPr>
          <p:cNvPr id="9" name="矩形 8"/>
          <p:cNvSpPr/>
          <p:nvPr/>
        </p:nvSpPr>
        <p:spPr>
          <a:xfrm>
            <a:off x="5497195"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考试</a:t>
            </a:r>
            <a:endParaRPr lang="zh-CN" altLang="en-US" sz="900"/>
          </a:p>
        </p:txBody>
      </p:sp>
      <p:sp>
        <p:nvSpPr>
          <p:cNvPr id="10" name="矩形 9"/>
          <p:cNvSpPr/>
          <p:nvPr/>
        </p:nvSpPr>
        <p:spPr>
          <a:xfrm>
            <a:off x="6031230"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红包</a:t>
            </a:r>
            <a:endParaRPr lang="zh-CN" altLang="en-US" sz="900"/>
          </a:p>
        </p:txBody>
      </p:sp>
      <p:sp>
        <p:nvSpPr>
          <p:cNvPr id="11" name="文本框 10"/>
          <p:cNvSpPr txBox="1"/>
          <p:nvPr/>
        </p:nvSpPr>
        <p:spPr>
          <a:xfrm>
            <a:off x="5191125" y="5725160"/>
            <a:ext cx="1061085" cy="229870"/>
          </a:xfrm>
          <a:prstGeom prst="rect">
            <a:avLst/>
          </a:prstGeom>
          <a:solidFill>
            <a:srgbClr val="949494"/>
          </a:solidFill>
          <a:ln>
            <a:noFill/>
          </a:ln>
        </p:spPr>
        <p:txBody>
          <a:bodyPr wrap="square" rtlCol="0">
            <a:spAutoFit/>
          </a:bodyPr>
          <a:p>
            <a:pPr algn="ctr"/>
            <a:r>
              <a:rPr lang="zh-CN" altLang="en-US" sz="900" b="1">
                <a:solidFill>
                  <a:schemeClr val="bg1"/>
                </a:solidFill>
              </a:rPr>
              <a:t>师傅产品线</a:t>
            </a:r>
            <a:endParaRPr lang="zh-CN" altLang="en-US" sz="900" b="1">
              <a:solidFill>
                <a:schemeClr val="bg1"/>
              </a:solidFill>
            </a:endParaRPr>
          </a:p>
        </p:txBody>
      </p:sp>
      <p:sp>
        <p:nvSpPr>
          <p:cNvPr id="12" name="矩形 11"/>
          <p:cNvSpPr/>
          <p:nvPr/>
        </p:nvSpPr>
        <p:spPr>
          <a:xfrm>
            <a:off x="6661785" y="5716905"/>
            <a:ext cx="2240915" cy="813435"/>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900"/>
          </a:p>
        </p:txBody>
      </p:sp>
      <p:sp>
        <p:nvSpPr>
          <p:cNvPr id="20" name="矩形 19"/>
          <p:cNvSpPr/>
          <p:nvPr/>
        </p:nvSpPr>
        <p:spPr>
          <a:xfrm>
            <a:off x="6753860"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账户</a:t>
            </a:r>
            <a:endParaRPr lang="zh-CN" altLang="en-US" sz="900"/>
          </a:p>
        </p:txBody>
      </p:sp>
      <p:sp>
        <p:nvSpPr>
          <p:cNvPr id="21" name="矩形 20"/>
          <p:cNvSpPr/>
          <p:nvPr/>
        </p:nvSpPr>
        <p:spPr>
          <a:xfrm>
            <a:off x="7287895"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支付</a:t>
            </a:r>
            <a:endParaRPr lang="zh-CN" altLang="en-US" sz="900"/>
          </a:p>
        </p:txBody>
      </p:sp>
      <p:sp>
        <p:nvSpPr>
          <p:cNvPr id="22" name="矩形 21"/>
          <p:cNvSpPr/>
          <p:nvPr/>
        </p:nvSpPr>
        <p:spPr>
          <a:xfrm>
            <a:off x="6753860"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广告</a:t>
            </a:r>
            <a:endParaRPr lang="zh-CN" altLang="en-US" sz="900"/>
          </a:p>
        </p:txBody>
      </p:sp>
      <p:sp>
        <p:nvSpPr>
          <p:cNvPr id="23" name="矩形 22"/>
          <p:cNvSpPr/>
          <p:nvPr/>
        </p:nvSpPr>
        <p:spPr>
          <a:xfrm>
            <a:off x="7287895"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商品</a:t>
            </a:r>
            <a:endParaRPr lang="zh-CN" altLang="en-US" sz="900"/>
          </a:p>
        </p:txBody>
      </p:sp>
      <p:sp>
        <p:nvSpPr>
          <p:cNvPr id="24" name="矩形 23"/>
          <p:cNvSpPr/>
          <p:nvPr/>
        </p:nvSpPr>
        <p:spPr>
          <a:xfrm>
            <a:off x="7821930"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配置</a:t>
            </a:r>
            <a:endParaRPr lang="zh-CN" altLang="en-US" sz="900"/>
          </a:p>
        </p:txBody>
      </p:sp>
      <p:sp>
        <p:nvSpPr>
          <p:cNvPr id="25" name="矩形 24"/>
          <p:cNvSpPr/>
          <p:nvPr/>
        </p:nvSpPr>
        <p:spPr>
          <a:xfrm>
            <a:off x="8355965"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评价</a:t>
            </a:r>
            <a:endParaRPr lang="zh-CN" altLang="en-US" sz="900"/>
          </a:p>
        </p:txBody>
      </p:sp>
      <p:sp>
        <p:nvSpPr>
          <p:cNvPr id="161" name="矩形 160"/>
          <p:cNvSpPr/>
          <p:nvPr/>
        </p:nvSpPr>
        <p:spPr>
          <a:xfrm>
            <a:off x="7821930"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物流</a:t>
            </a:r>
            <a:endParaRPr lang="zh-CN" altLang="en-US" sz="900"/>
          </a:p>
        </p:txBody>
      </p:sp>
      <p:sp>
        <p:nvSpPr>
          <p:cNvPr id="162" name="矩形 161"/>
          <p:cNvSpPr/>
          <p:nvPr/>
        </p:nvSpPr>
        <p:spPr>
          <a:xfrm>
            <a:off x="8355965"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900"/>
              <a:t>...</a:t>
            </a:r>
            <a:endParaRPr lang="en-US" altLang="zh-CN" sz="900"/>
          </a:p>
        </p:txBody>
      </p:sp>
      <p:sp>
        <p:nvSpPr>
          <p:cNvPr id="163" name="矩形 162"/>
          <p:cNvSpPr/>
          <p:nvPr/>
        </p:nvSpPr>
        <p:spPr>
          <a:xfrm>
            <a:off x="6753860"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投诉</a:t>
            </a:r>
            <a:endParaRPr lang="zh-CN" altLang="en-US" sz="900"/>
          </a:p>
        </p:txBody>
      </p:sp>
      <p:sp>
        <p:nvSpPr>
          <p:cNvPr id="164" name="矩形 163"/>
          <p:cNvSpPr/>
          <p:nvPr/>
        </p:nvSpPr>
        <p:spPr>
          <a:xfrm>
            <a:off x="7287895"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地址</a:t>
            </a:r>
            <a:endParaRPr lang="zh-CN" altLang="en-US" sz="900"/>
          </a:p>
        </p:txBody>
      </p:sp>
      <p:sp>
        <p:nvSpPr>
          <p:cNvPr id="165" name="矩形 164"/>
          <p:cNvSpPr/>
          <p:nvPr/>
        </p:nvSpPr>
        <p:spPr>
          <a:xfrm>
            <a:off x="7821930"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短信</a:t>
            </a:r>
            <a:endParaRPr lang="zh-CN" altLang="en-US" sz="900"/>
          </a:p>
        </p:txBody>
      </p:sp>
      <p:sp>
        <p:nvSpPr>
          <p:cNvPr id="166" name="矩形 165"/>
          <p:cNvSpPr/>
          <p:nvPr/>
        </p:nvSpPr>
        <p:spPr>
          <a:xfrm>
            <a:off x="8355965"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900"/>
              <a:t>钱包</a:t>
            </a:r>
            <a:endParaRPr lang="zh-CN" altLang="en-US" sz="900"/>
          </a:p>
        </p:txBody>
      </p:sp>
      <p:sp>
        <p:nvSpPr>
          <p:cNvPr id="167" name="文本框 166"/>
          <p:cNvSpPr txBox="1"/>
          <p:nvPr/>
        </p:nvSpPr>
        <p:spPr>
          <a:xfrm>
            <a:off x="7235190" y="5716905"/>
            <a:ext cx="1061085" cy="229870"/>
          </a:xfrm>
          <a:prstGeom prst="rect">
            <a:avLst/>
          </a:prstGeom>
          <a:solidFill>
            <a:srgbClr val="949494"/>
          </a:solidFill>
          <a:ln>
            <a:noFill/>
          </a:ln>
        </p:spPr>
        <p:txBody>
          <a:bodyPr wrap="square" rtlCol="0">
            <a:spAutoFit/>
          </a:bodyPr>
          <a:p>
            <a:pPr algn="ctr"/>
            <a:r>
              <a:rPr lang="zh-CN" altLang="en-US" sz="900" b="1">
                <a:solidFill>
                  <a:schemeClr val="bg1"/>
                </a:solidFill>
              </a:rPr>
              <a:t>基础服务</a:t>
            </a:r>
            <a:endParaRPr lang="zh-CN" altLang="en-US" sz="900" b="1">
              <a:solidFill>
                <a:schemeClr val="bg1"/>
              </a:solidFill>
            </a:endParaRPr>
          </a:p>
        </p:txBody>
      </p:sp>
      <p:sp>
        <p:nvSpPr>
          <p:cNvPr id="169" name="矩形 168"/>
          <p:cNvSpPr/>
          <p:nvPr/>
        </p:nvSpPr>
        <p:spPr>
          <a:xfrm>
            <a:off x="8982710" y="5716905"/>
            <a:ext cx="1153160" cy="813435"/>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900"/>
          </a:p>
        </p:txBody>
      </p:sp>
      <p:sp>
        <p:nvSpPr>
          <p:cNvPr id="170" name="矩形 169"/>
          <p:cNvSpPr/>
          <p:nvPr/>
        </p:nvSpPr>
        <p:spPr>
          <a:xfrm>
            <a:off x="9251315" y="5995670"/>
            <a:ext cx="723900" cy="98425"/>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900"/>
              <a:t>OCS</a:t>
            </a:r>
            <a:endParaRPr lang="en-US" altLang="zh-CN" sz="900"/>
          </a:p>
        </p:txBody>
      </p:sp>
      <p:sp>
        <p:nvSpPr>
          <p:cNvPr id="173" name="矩形 172"/>
          <p:cNvSpPr/>
          <p:nvPr/>
        </p:nvSpPr>
        <p:spPr>
          <a:xfrm>
            <a:off x="9251315" y="6311900"/>
            <a:ext cx="723900" cy="98425"/>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900"/>
              <a:t>...</a:t>
            </a:r>
            <a:endParaRPr lang="en-US" altLang="zh-CN" sz="900"/>
          </a:p>
        </p:txBody>
      </p:sp>
      <p:sp>
        <p:nvSpPr>
          <p:cNvPr id="174" name="矩形 173"/>
          <p:cNvSpPr/>
          <p:nvPr/>
        </p:nvSpPr>
        <p:spPr>
          <a:xfrm>
            <a:off x="9251315" y="6150610"/>
            <a:ext cx="723900" cy="98425"/>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900"/>
              <a:t>CRM</a:t>
            </a:r>
            <a:endParaRPr lang="en-US" altLang="zh-CN" sz="900"/>
          </a:p>
        </p:txBody>
      </p:sp>
      <p:sp>
        <p:nvSpPr>
          <p:cNvPr id="176" name="文本框 175"/>
          <p:cNvSpPr txBox="1"/>
          <p:nvPr/>
        </p:nvSpPr>
        <p:spPr>
          <a:xfrm>
            <a:off x="9069070" y="5716905"/>
            <a:ext cx="1014095" cy="229870"/>
          </a:xfrm>
          <a:prstGeom prst="rect">
            <a:avLst/>
          </a:prstGeom>
          <a:solidFill>
            <a:srgbClr val="949494"/>
          </a:solidFill>
          <a:ln>
            <a:noFill/>
          </a:ln>
        </p:spPr>
        <p:txBody>
          <a:bodyPr wrap="square" rtlCol="0">
            <a:spAutoFit/>
          </a:bodyPr>
          <a:p>
            <a:pPr algn="ctr"/>
            <a:r>
              <a:rPr lang="zh-CN" altLang="en-US" sz="900" b="1">
                <a:solidFill>
                  <a:schemeClr val="bg1"/>
                </a:solidFill>
              </a:rPr>
              <a:t>管理后台</a:t>
            </a:r>
            <a:endParaRPr lang="zh-CN" altLang="en-US" sz="900" b="1">
              <a:solidFill>
                <a:schemeClr val="bg1"/>
              </a:solidFill>
            </a:endParaRPr>
          </a:p>
        </p:txBody>
      </p:sp>
      <p:sp>
        <p:nvSpPr>
          <p:cNvPr id="190" name="剪去单角的矩形 189"/>
          <p:cNvSpPr/>
          <p:nvPr/>
        </p:nvSpPr>
        <p:spPr>
          <a:xfrm>
            <a:off x="6217920" y="1348105"/>
            <a:ext cx="5351145" cy="653415"/>
          </a:xfrm>
          <a:prstGeom prst="snip1Rect">
            <a:avLst/>
          </a:prstGeom>
          <a:solidFill>
            <a:srgbClr val="949494"/>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l">
              <a:buClrTx/>
              <a:buSzTx/>
              <a:buFontTx/>
            </a:pPr>
            <a:r>
              <a:rPr lang="en-US" altLang="zh-CN" sz="1000" b="1">
                <a:solidFill>
                  <a:schemeClr val="bg1"/>
                </a:solidFill>
                <a:sym typeface="+mn-ea"/>
              </a:rPr>
              <a:t>业务系统</a:t>
            </a:r>
            <a:endParaRPr lang="en-US" altLang="zh-CN" sz="1000" b="1">
              <a:solidFill>
                <a:schemeClr val="bg1"/>
              </a:solidFill>
              <a:sym typeface="+mn-ea"/>
            </a:endParaRPr>
          </a:p>
        </p:txBody>
      </p:sp>
      <p:sp>
        <p:nvSpPr>
          <p:cNvPr id="191" name="矩形 190"/>
          <p:cNvSpPr/>
          <p:nvPr/>
        </p:nvSpPr>
        <p:spPr>
          <a:xfrm>
            <a:off x="9998710" y="1571625"/>
            <a:ext cx="649605" cy="247015"/>
          </a:xfrm>
          <a:prstGeom prst="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bg1"/>
                </a:solidFill>
              </a:rPr>
              <a:t>智能运营</a:t>
            </a:r>
            <a:endParaRPr lang="zh-CN" altLang="en-US" sz="900">
              <a:solidFill>
                <a:schemeClr val="bg1"/>
              </a:solidFill>
            </a:endParaRPr>
          </a:p>
        </p:txBody>
      </p:sp>
      <p:sp>
        <p:nvSpPr>
          <p:cNvPr id="193" name="矩形 192"/>
          <p:cNvSpPr/>
          <p:nvPr/>
        </p:nvSpPr>
        <p:spPr>
          <a:xfrm>
            <a:off x="6889750" y="1571625"/>
            <a:ext cx="649605" cy="247015"/>
          </a:xfrm>
          <a:prstGeom prst="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bg1"/>
                </a:solidFill>
              </a:rPr>
              <a:t>用户</a:t>
            </a:r>
            <a:endParaRPr lang="zh-CN" altLang="en-US" sz="900">
              <a:solidFill>
                <a:schemeClr val="bg1"/>
              </a:solidFill>
            </a:endParaRPr>
          </a:p>
        </p:txBody>
      </p:sp>
      <p:sp>
        <p:nvSpPr>
          <p:cNvPr id="194" name="矩形 193"/>
          <p:cNvSpPr/>
          <p:nvPr/>
        </p:nvSpPr>
        <p:spPr>
          <a:xfrm>
            <a:off x="7666990" y="1571625"/>
            <a:ext cx="649605" cy="247015"/>
          </a:xfrm>
          <a:prstGeom prst="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bg1"/>
                </a:solidFill>
              </a:rPr>
              <a:t>师傅</a:t>
            </a:r>
            <a:endParaRPr lang="zh-CN" altLang="en-US" sz="900">
              <a:solidFill>
                <a:schemeClr val="bg1"/>
              </a:solidFill>
            </a:endParaRPr>
          </a:p>
        </p:txBody>
      </p:sp>
      <p:sp>
        <p:nvSpPr>
          <p:cNvPr id="195" name="矩形 194"/>
          <p:cNvSpPr/>
          <p:nvPr/>
        </p:nvSpPr>
        <p:spPr>
          <a:xfrm>
            <a:off x="8444230" y="1571625"/>
            <a:ext cx="649605" cy="247015"/>
          </a:xfrm>
          <a:prstGeom prst="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bg1"/>
                </a:solidFill>
              </a:rPr>
              <a:t>总包</a:t>
            </a:r>
            <a:endParaRPr lang="zh-CN" altLang="en-US" sz="900">
              <a:solidFill>
                <a:schemeClr val="bg1"/>
              </a:solidFill>
            </a:endParaRPr>
          </a:p>
        </p:txBody>
      </p:sp>
      <p:sp>
        <p:nvSpPr>
          <p:cNvPr id="197" name="矩形 196"/>
          <p:cNvSpPr/>
          <p:nvPr/>
        </p:nvSpPr>
        <p:spPr>
          <a:xfrm>
            <a:off x="9221470" y="1571625"/>
            <a:ext cx="649605" cy="247015"/>
          </a:xfrm>
          <a:prstGeom prst="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bg1"/>
                </a:solidFill>
              </a:rPr>
              <a:t>基础服务</a:t>
            </a:r>
            <a:endParaRPr lang="zh-CN" altLang="en-US" sz="900">
              <a:solidFill>
                <a:schemeClr val="bg1"/>
              </a:solidFill>
            </a:endParaRPr>
          </a:p>
        </p:txBody>
      </p:sp>
      <p:sp>
        <p:nvSpPr>
          <p:cNvPr id="198" name="矩形 197"/>
          <p:cNvSpPr/>
          <p:nvPr/>
        </p:nvSpPr>
        <p:spPr>
          <a:xfrm>
            <a:off x="10775950" y="1571625"/>
            <a:ext cx="649605" cy="247015"/>
          </a:xfrm>
          <a:prstGeom prst="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bg1"/>
                </a:solidFill>
              </a:rPr>
              <a:t>管理后台</a:t>
            </a:r>
            <a:endParaRPr lang="zh-CN" altLang="en-US" sz="900">
              <a:solidFill>
                <a:schemeClr val="bg1"/>
              </a:solidFill>
            </a:endParaRPr>
          </a:p>
        </p:txBody>
      </p:sp>
      <p:sp>
        <p:nvSpPr>
          <p:cNvPr id="201" name="上箭头 200"/>
          <p:cNvSpPr/>
          <p:nvPr/>
        </p:nvSpPr>
        <p:spPr>
          <a:xfrm>
            <a:off x="8305165" y="1932940"/>
            <a:ext cx="276860" cy="3746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4" name="矩形 223"/>
          <p:cNvSpPr/>
          <p:nvPr/>
        </p:nvSpPr>
        <p:spPr>
          <a:xfrm>
            <a:off x="10216515" y="5716905"/>
            <a:ext cx="1153160" cy="813435"/>
          </a:xfrm>
          <a:prstGeom prst="rect">
            <a:avLst/>
          </a:prstGeom>
          <a:solidFill>
            <a:srgbClr val="9494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800"/>
          </a:p>
        </p:txBody>
      </p:sp>
      <p:sp>
        <p:nvSpPr>
          <p:cNvPr id="225" name="矩形 224"/>
          <p:cNvSpPr/>
          <p:nvPr/>
        </p:nvSpPr>
        <p:spPr>
          <a:xfrm>
            <a:off x="10308590"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800"/>
              <a:t>LOG</a:t>
            </a:r>
            <a:endParaRPr lang="en-US" altLang="zh-CN" sz="800"/>
          </a:p>
        </p:txBody>
      </p:sp>
      <p:sp>
        <p:nvSpPr>
          <p:cNvPr id="226" name="矩形 225"/>
          <p:cNvSpPr/>
          <p:nvPr/>
        </p:nvSpPr>
        <p:spPr>
          <a:xfrm>
            <a:off x="10842625" y="598868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埋点</a:t>
            </a:r>
            <a:endParaRPr lang="zh-CN" altLang="en-US" sz="800"/>
          </a:p>
        </p:txBody>
      </p:sp>
      <p:sp>
        <p:nvSpPr>
          <p:cNvPr id="227" name="矩形 226"/>
          <p:cNvSpPr/>
          <p:nvPr/>
        </p:nvSpPr>
        <p:spPr>
          <a:xfrm>
            <a:off x="10308590"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t>爬虫</a:t>
            </a:r>
            <a:endParaRPr lang="zh-CN" altLang="en-US" sz="800"/>
          </a:p>
        </p:txBody>
      </p:sp>
      <p:sp>
        <p:nvSpPr>
          <p:cNvPr id="228" name="矩形 227"/>
          <p:cNvSpPr/>
          <p:nvPr/>
        </p:nvSpPr>
        <p:spPr>
          <a:xfrm>
            <a:off x="10842625" y="6311900"/>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800"/>
              <a:t>...</a:t>
            </a:r>
            <a:endParaRPr lang="en-US" altLang="zh-CN" sz="800"/>
          </a:p>
        </p:txBody>
      </p:sp>
      <p:sp>
        <p:nvSpPr>
          <p:cNvPr id="229" name="矩形 228"/>
          <p:cNvSpPr/>
          <p:nvPr/>
        </p:nvSpPr>
        <p:spPr>
          <a:xfrm>
            <a:off x="10308590"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800"/>
              <a:t>CDC</a:t>
            </a:r>
            <a:endParaRPr lang="en-US" altLang="zh-CN" sz="800"/>
          </a:p>
        </p:txBody>
      </p:sp>
      <p:sp>
        <p:nvSpPr>
          <p:cNvPr id="230" name="矩形 229"/>
          <p:cNvSpPr/>
          <p:nvPr/>
        </p:nvSpPr>
        <p:spPr>
          <a:xfrm>
            <a:off x="10842625" y="6143625"/>
            <a:ext cx="412750" cy="105410"/>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800"/>
              <a:t>MQ</a:t>
            </a:r>
            <a:endParaRPr lang="en-US" altLang="zh-CN" sz="800"/>
          </a:p>
        </p:txBody>
      </p:sp>
      <p:sp>
        <p:nvSpPr>
          <p:cNvPr id="231" name="文本框 230"/>
          <p:cNvSpPr txBox="1"/>
          <p:nvPr/>
        </p:nvSpPr>
        <p:spPr>
          <a:xfrm>
            <a:off x="10302875" y="5716905"/>
            <a:ext cx="1014095" cy="213995"/>
          </a:xfrm>
          <a:prstGeom prst="rect">
            <a:avLst/>
          </a:prstGeom>
          <a:solidFill>
            <a:srgbClr val="949494"/>
          </a:solidFill>
          <a:ln>
            <a:noFill/>
          </a:ln>
        </p:spPr>
        <p:style>
          <a:lnRef idx="2">
            <a:schemeClr val="accent6"/>
          </a:lnRef>
          <a:fillRef idx="1">
            <a:schemeClr val="lt1"/>
          </a:fillRef>
          <a:effectRef idx="0">
            <a:schemeClr val="accent6"/>
          </a:effectRef>
          <a:fontRef idx="minor">
            <a:schemeClr val="dk1"/>
          </a:fontRef>
        </p:style>
        <p:txBody>
          <a:bodyPr wrap="square" rtlCol="0">
            <a:spAutoFit/>
          </a:bodyPr>
          <a:p>
            <a:pPr algn="ctr"/>
            <a:r>
              <a:rPr lang="zh-CN" altLang="en-US" sz="800" b="1">
                <a:solidFill>
                  <a:schemeClr val="bg1"/>
                </a:solidFill>
              </a:rPr>
              <a:t>实时数据</a:t>
            </a:r>
            <a:endParaRPr lang="zh-CN" altLang="en-US" sz="800" b="1">
              <a:solidFill>
                <a:schemeClr val="bg1"/>
              </a:solidFill>
            </a:endParaRPr>
          </a:p>
        </p:txBody>
      </p:sp>
      <p:sp>
        <p:nvSpPr>
          <p:cNvPr id="243" name="圆角矩形 242"/>
          <p:cNvSpPr/>
          <p:nvPr/>
        </p:nvSpPr>
        <p:spPr>
          <a:xfrm>
            <a:off x="10849610" y="2444750"/>
            <a:ext cx="390525" cy="2815590"/>
          </a:xfrm>
          <a:prstGeom prst="roundRect">
            <a:avLst/>
          </a:prstGeom>
          <a:solidFill>
            <a:srgbClr val="FFF834"/>
          </a:solidFill>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400"/>
              <a:t>数据总线</a:t>
            </a:r>
            <a:endParaRPr lang="zh-CN" altLang="en-US" sz="1400"/>
          </a:p>
        </p:txBody>
      </p:sp>
      <p:sp>
        <p:nvSpPr>
          <p:cNvPr id="251" name="上箭头 250"/>
          <p:cNvSpPr/>
          <p:nvPr/>
        </p:nvSpPr>
        <p:spPr>
          <a:xfrm>
            <a:off x="10905490" y="1944370"/>
            <a:ext cx="277495" cy="436880"/>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剪去单角的矩形 48"/>
          <p:cNvSpPr/>
          <p:nvPr/>
        </p:nvSpPr>
        <p:spPr>
          <a:xfrm>
            <a:off x="600075" y="1348105"/>
            <a:ext cx="5521325" cy="653415"/>
          </a:xfrm>
          <a:prstGeom prst="snip1Rect">
            <a:avLst/>
          </a:prstGeom>
          <a:solidFill>
            <a:srgbClr val="94949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chemeClr val="bg1"/>
                </a:solidFill>
              </a:rPr>
              <a:t>商业智能</a:t>
            </a:r>
            <a:endParaRPr lang="zh-CN" altLang="en-US" sz="1200" b="1">
              <a:solidFill>
                <a:schemeClr val="bg1"/>
              </a:solidFill>
            </a:endParaRPr>
          </a:p>
        </p:txBody>
      </p:sp>
      <p:sp>
        <p:nvSpPr>
          <p:cNvPr id="50" name="矩形 49"/>
          <p:cNvSpPr/>
          <p:nvPr/>
        </p:nvSpPr>
        <p:spPr>
          <a:xfrm>
            <a:off x="2478405" y="1561465"/>
            <a:ext cx="694055" cy="247015"/>
          </a:xfrm>
          <a:prstGeom prst="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a:solidFill>
                  <a:schemeClr val="bg1"/>
                </a:solidFill>
                <a:sym typeface="+mn-ea"/>
              </a:rPr>
              <a:t>大屏</a:t>
            </a:r>
            <a:endParaRPr lang="en-US" altLang="zh-CN" sz="1000">
              <a:solidFill>
                <a:schemeClr val="bg1"/>
              </a:solidFill>
              <a:sym typeface="+mn-ea"/>
            </a:endParaRPr>
          </a:p>
        </p:txBody>
      </p:sp>
      <p:sp>
        <p:nvSpPr>
          <p:cNvPr id="53" name="矩形 52"/>
          <p:cNvSpPr/>
          <p:nvPr/>
        </p:nvSpPr>
        <p:spPr>
          <a:xfrm>
            <a:off x="3385185" y="1561465"/>
            <a:ext cx="694055" cy="247015"/>
          </a:xfrm>
          <a:prstGeom prst="rect">
            <a:avLst/>
          </a:prstGeom>
          <a:solidFill>
            <a:srgbClr val="4C75CF"/>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a:solidFill>
                  <a:schemeClr val="bg1"/>
                </a:solidFill>
                <a:sym typeface="+mn-ea"/>
              </a:rPr>
              <a:t>自助分析</a:t>
            </a:r>
            <a:endParaRPr lang="zh-CN" altLang="en-US" sz="1000">
              <a:solidFill>
                <a:schemeClr val="bg1"/>
              </a:solidFill>
              <a:sym typeface="+mn-ea"/>
            </a:endParaRPr>
          </a:p>
        </p:txBody>
      </p:sp>
      <p:sp>
        <p:nvSpPr>
          <p:cNvPr id="186" name="矩形 185"/>
          <p:cNvSpPr/>
          <p:nvPr/>
        </p:nvSpPr>
        <p:spPr>
          <a:xfrm>
            <a:off x="1571625" y="1561465"/>
            <a:ext cx="694055" cy="247015"/>
          </a:xfrm>
          <a:prstGeom prst="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bg1"/>
                </a:solidFill>
              </a:rPr>
              <a:t>QuickBI</a:t>
            </a:r>
            <a:endParaRPr lang="en-US" altLang="zh-CN" sz="1000">
              <a:solidFill>
                <a:schemeClr val="bg1"/>
              </a:solidFill>
            </a:endParaRPr>
          </a:p>
        </p:txBody>
      </p:sp>
      <p:sp>
        <p:nvSpPr>
          <p:cNvPr id="252" name="矩形 251"/>
          <p:cNvSpPr/>
          <p:nvPr/>
        </p:nvSpPr>
        <p:spPr>
          <a:xfrm>
            <a:off x="4291965" y="1561465"/>
            <a:ext cx="694055" cy="247015"/>
          </a:xfrm>
          <a:prstGeom prst="rect">
            <a:avLst/>
          </a:prstGeom>
          <a:solidFill>
            <a:srgbClr val="4C75CF"/>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a:solidFill>
                  <a:schemeClr val="bg1"/>
                </a:solidFill>
                <a:sym typeface="+mn-ea"/>
              </a:rPr>
              <a:t>移动端</a:t>
            </a:r>
            <a:r>
              <a:rPr lang="en-US" altLang="zh-CN" sz="1000">
                <a:solidFill>
                  <a:schemeClr val="bg1"/>
                </a:solidFill>
                <a:sym typeface="+mn-ea"/>
              </a:rPr>
              <a:t>BI</a:t>
            </a:r>
            <a:endParaRPr lang="en-US" altLang="zh-CN" sz="1000">
              <a:solidFill>
                <a:schemeClr val="bg1"/>
              </a:solidFill>
              <a:sym typeface="+mn-ea"/>
            </a:endParaRPr>
          </a:p>
        </p:txBody>
      </p:sp>
      <p:sp>
        <p:nvSpPr>
          <p:cNvPr id="253" name="矩形 252"/>
          <p:cNvSpPr/>
          <p:nvPr/>
        </p:nvSpPr>
        <p:spPr>
          <a:xfrm>
            <a:off x="5198110" y="1561465"/>
            <a:ext cx="694055" cy="247015"/>
          </a:xfrm>
          <a:prstGeom prst="rect">
            <a:avLst/>
          </a:prstGeom>
          <a:solidFill>
            <a:srgbClr val="4C75CF"/>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000">
                <a:solidFill>
                  <a:schemeClr val="bg1"/>
                </a:solidFill>
                <a:sym typeface="+mn-ea"/>
              </a:rPr>
              <a:t>...</a:t>
            </a:r>
            <a:endParaRPr lang="en-US" altLang="zh-CN" sz="1000">
              <a:solidFill>
                <a:schemeClr val="bg1"/>
              </a:solidFill>
              <a:sym typeface="+mn-ea"/>
            </a:endParaRPr>
          </a:p>
        </p:txBody>
      </p:sp>
      <p:grpSp>
        <p:nvGrpSpPr>
          <p:cNvPr id="255" name="组合 254"/>
          <p:cNvGrpSpPr/>
          <p:nvPr/>
        </p:nvGrpSpPr>
        <p:grpSpPr>
          <a:xfrm rot="0">
            <a:off x="3240405" y="2421890"/>
            <a:ext cx="2548255" cy="267970"/>
            <a:chOff x="1508" y="3866"/>
            <a:chExt cx="10138" cy="3656"/>
          </a:xfrm>
          <a:solidFill>
            <a:srgbClr val="BCCBEB"/>
          </a:solidFill>
        </p:grpSpPr>
        <p:sp>
          <p:nvSpPr>
            <p:cNvPr id="256" name="圆角矩形 255"/>
            <p:cNvSpPr/>
            <p:nvPr/>
          </p:nvSpPr>
          <p:spPr>
            <a:xfrm>
              <a:off x="1508" y="3866"/>
              <a:ext cx="10134" cy="36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endParaRPr lang="en-US" altLang="zh-CN">
                <a:solidFill>
                  <a:schemeClr val="bg1"/>
                </a:solidFill>
              </a:endParaRPr>
            </a:p>
          </p:txBody>
        </p:sp>
        <p:sp>
          <p:nvSpPr>
            <p:cNvPr id="257" name="文本框 256"/>
            <p:cNvSpPr txBox="1"/>
            <p:nvPr/>
          </p:nvSpPr>
          <p:spPr>
            <a:xfrm>
              <a:off x="1508" y="3866"/>
              <a:ext cx="10138" cy="33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p>
              <a:pPr algn="ctr"/>
              <a:r>
                <a:rPr lang="zh-CN" altLang="en-US" sz="1000" b="1">
                  <a:solidFill>
                    <a:schemeClr val="bg1"/>
                  </a:solidFill>
                </a:rPr>
                <a:t>数据服务</a:t>
              </a:r>
              <a:endParaRPr lang="zh-CN" altLang="en-US" sz="1000" b="1">
                <a:solidFill>
                  <a:schemeClr val="bg1"/>
                </a:solidFill>
              </a:endParaRPr>
            </a:p>
          </p:txBody>
        </p:sp>
      </p:grpSp>
      <p:grpSp>
        <p:nvGrpSpPr>
          <p:cNvPr id="271" name="组合 270"/>
          <p:cNvGrpSpPr/>
          <p:nvPr/>
        </p:nvGrpSpPr>
        <p:grpSpPr>
          <a:xfrm rot="0">
            <a:off x="6238240" y="3030220"/>
            <a:ext cx="975995" cy="487045"/>
            <a:chOff x="12136" y="4636"/>
            <a:chExt cx="1537" cy="1204"/>
          </a:xfrm>
          <a:solidFill>
            <a:srgbClr val="A5B5E2"/>
          </a:solidFill>
        </p:grpSpPr>
        <p:grpSp>
          <p:nvGrpSpPr>
            <p:cNvPr id="258" name="组合 257"/>
            <p:cNvGrpSpPr/>
            <p:nvPr/>
          </p:nvGrpSpPr>
          <p:grpSpPr>
            <a:xfrm rot="0">
              <a:off x="12136" y="4636"/>
              <a:ext cx="1537" cy="1204"/>
              <a:chOff x="1508" y="3866"/>
              <a:chExt cx="10143" cy="3656"/>
            </a:xfrm>
            <a:grpFill/>
          </p:grpSpPr>
          <p:sp>
            <p:nvSpPr>
              <p:cNvPr id="259" name="圆角矩形 258"/>
              <p:cNvSpPr/>
              <p:nvPr/>
            </p:nvSpPr>
            <p:spPr>
              <a:xfrm>
                <a:off x="1508" y="3866"/>
                <a:ext cx="10134" cy="365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sp>
            <p:nvSpPr>
              <p:cNvPr id="260" name="文本框 259"/>
              <p:cNvSpPr txBox="1"/>
              <p:nvPr/>
            </p:nvSpPr>
            <p:spPr>
              <a:xfrm>
                <a:off x="1508" y="3866"/>
                <a:ext cx="10143" cy="1840"/>
              </a:xfrm>
              <a:prstGeom prst="rect">
                <a:avLst/>
              </a:prstGeom>
              <a:grpFill/>
              <a:ln>
                <a:noFill/>
              </a:ln>
            </p:spPr>
            <p:txBody>
              <a:bodyPr wrap="square" rtlCol="0">
                <a:spAutoFit/>
              </a:bodyPr>
              <a:p>
                <a:pPr algn="ctr"/>
                <a:r>
                  <a:rPr lang="en-US" altLang="zh-CN" sz="1000" b="1"/>
                  <a:t>OLAP</a:t>
                </a:r>
                <a:r>
                  <a:rPr lang="zh-CN" altLang="en-US" sz="1000" b="1"/>
                  <a:t>数据库</a:t>
                </a:r>
                <a:endParaRPr lang="zh-CN" altLang="en-US" sz="1000" b="1"/>
              </a:p>
            </p:txBody>
          </p:sp>
        </p:grpSp>
        <p:sp>
          <p:nvSpPr>
            <p:cNvPr id="267" name="剪去单角的矩形 266"/>
            <p:cNvSpPr/>
            <p:nvPr/>
          </p:nvSpPr>
          <p:spPr>
            <a:xfrm>
              <a:off x="12353" y="5303"/>
              <a:ext cx="1245" cy="382"/>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00"/>
                <a:t>ClickHouse</a:t>
              </a:r>
              <a:endParaRPr lang="en-US" altLang="zh-CN" sz="700"/>
            </a:p>
            <a:p>
              <a:pPr algn="ctr"/>
              <a:r>
                <a:rPr lang="en-US" altLang="zh-CN" sz="700"/>
                <a:t>DorisDB</a:t>
              </a:r>
              <a:endParaRPr lang="en-US" altLang="zh-CN" sz="700"/>
            </a:p>
          </p:txBody>
        </p:sp>
      </p:grpSp>
      <p:grpSp>
        <p:nvGrpSpPr>
          <p:cNvPr id="272" name="组合 271"/>
          <p:cNvGrpSpPr/>
          <p:nvPr/>
        </p:nvGrpSpPr>
        <p:grpSpPr>
          <a:xfrm rot="0">
            <a:off x="6238240" y="3625215"/>
            <a:ext cx="975995" cy="502285"/>
            <a:chOff x="12136" y="4636"/>
            <a:chExt cx="1537" cy="1204"/>
          </a:xfrm>
          <a:solidFill>
            <a:srgbClr val="A5B5E2"/>
          </a:solidFill>
        </p:grpSpPr>
        <p:grpSp>
          <p:nvGrpSpPr>
            <p:cNvPr id="273" name="组合 272"/>
            <p:cNvGrpSpPr/>
            <p:nvPr/>
          </p:nvGrpSpPr>
          <p:grpSpPr>
            <a:xfrm rot="0">
              <a:off x="12136" y="4636"/>
              <a:ext cx="1537" cy="1204"/>
              <a:chOff x="1508" y="3866"/>
              <a:chExt cx="10143" cy="3656"/>
            </a:xfrm>
            <a:grpFill/>
          </p:grpSpPr>
          <p:sp>
            <p:nvSpPr>
              <p:cNvPr id="274" name="圆角矩形 273"/>
              <p:cNvSpPr/>
              <p:nvPr/>
            </p:nvSpPr>
            <p:spPr>
              <a:xfrm>
                <a:off x="1508" y="3866"/>
                <a:ext cx="10134" cy="365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sp>
            <p:nvSpPr>
              <p:cNvPr id="275" name="文本框 274"/>
              <p:cNvSpPr txBox="1"/>
              <p:nvPr/>
            </p:nvSpPr>
            <p:spPr>
              <a:xfrm>
                <a:off x="1508" y="3866"/>
                <a:ext cx="10143" cy="1784"/>
              </a:xfrm>
              <a:prstGeom prst="rect">
                <a:avLst/>
              </a:prstGeom>
              <a:grpFill/>
              <a:ln>
                <a:noFill/>
              </a:ln>
            </p:spPr>
            <p:txBody>
              <a:bodyPr wrap="square" rtlCol="0">
                <a:spAutoFit/>
              </a:bodyPr>
              <a:p>
                <a:pPr algn="ctr"/>
                <a:r>
                  <a:rPr lang="zh-CN" altLang="en-US" sz="1000" b="1"/>
                  <a:t>指标体系</a:t>
                </a:r>
                <a:endParaRPr lang="zh-CN" altLang="en-US" sz="1000" b="1"/>
              </a:p>
            </p:txBody>
          </p:sp>
        </p:grpSp>
        <p:sp>
          <p:nvSpPr>
            <p:cNvPr id="276" name="剪去单角的矩形 275"/>
            <p:cNvSpPr/>
            <p:nvPr/>
          </p:nvSpPr>
          <p:spPr>
            <a:xfrm>
              <a:off x="12377" y="5221"/>
              <a:ext cx="1055" cy="403"/>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00"/>
                <a:t>PolarDB</a:t>
              </a:r>
              <a:endParaRPr lang="en-US" altLang="zh-CN" sz="700"/>
            </a:p>
            <a:p>
              <a:pPr algn="ctr"/>
              <a:r>
                <a:rPr lang="en-US" altLang="zh-CN" sz="700"/>
                <a:t>Mysql</a:t>
              </a:r>
              <a:endParaRPr lang="en-US" altLang="zh-CN" sz="700"/>
            </a:p>
          </p:txBody>
        </p:sp>
      </p:grpSp>
      <p:sp>
        <p:nvSpPr>
          <p:cNvPr id="280" name="上箭头 279"/>
          <p:cNvSpPr/>
          <p:nvPr/>
        </p:nvSpPr>
        <p:spPr>
          <a:xfrm>
            <a:off x="10963275" y="5271135"/>
            <a:ext cx="274955" cy="352425"/>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1" name="右箭头 280"/>
          <p:cNvSpPr/>
          <p:nvPr/>
        </p:nvSpPr>
        <p:spPr>
          <a:xfrm>
            <a:off x="10373995" y="4305300"/>
            <a:ext cx="422910" cy="2336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2" name="右箭头 281"/>
          <p:cNvSpPr/>
          <p:nvPr/>
        </p:nvSpPr>
        <p:spPr>
          <a:xfrm rot="10800000">
            <a:off x="10351135" y="4620895"/>
            <a:ext cx="422910" cy="2336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3" name="右箭头 282"/>
          <p:cNvSpPr/>
          <p:nvPr/>
        </p:nvSpPr>
        <p:spPr>
          <a:xfrm flipV="1">
            <a:off x="7537450" y="4293870"/>
            <a:ext cx="906780" cy="23368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4" name="右箭头 283"/>
          <p:cNvSpPr/>
          <p:nvPr/>
        </p:nvSpPr>
        <p:spPr>
          <a:xfrm rot="10800000">
            <a:off x="7537450" y="4643755"/>
            <a:ext cx="906780" cy="2336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5" name="右箭头 284"/>
          <p:cNvSpPr/>
          <p:nvPr/>
        </p:nvSpPr>
        <p:spPr>
          <a:xfrm rot="16200000">
            <a:off x="3019425" y="2012315"/>
            <a:ext cx="330200" cy="26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2" name="组合 291"/>
          <p:cNvGrpSpPr/>
          <p:nvPr/>
        </p:nvGrpSpPr>
        <p:grpSpPr>
          <a:xfrm rot="0">
            <a:off x="3627755" y="2886075"/>
            <a:ext cx="2372360" cy="1811020"/>
            <a:chOff x="1594" y="4636"/>
            <a:chExt cx="7862" cy="3656"/>
          </a:xfrm>
          <a:solidFill>
            <a:schemeClr val="tx2">
              <a:lumMod val="50000"/>
              <a:lumOff val="50000"/>
            </a:schemeClr>
          </a:solidFill>
        </p:grpSpPr>
        <p:sp>
          <p:nvSpPr>
            <p:cNvPr id="26" name="圆角矩形 25"/>
            <p:cNvSpPr/>
            <p:nvPr/>
          </p:nvSpPr>
          <p:spPr>
            <a:xfrm>
              <a:off x="1595" y="4636"/>
              <a:ext cx="7861" cy="3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US" altLang="zh-CN">
                <a:solidFill>
                  <a:schemeClr val="bg1"/>
                </a:solidFill>
              </a:endParaRPr>
            </a:p>
          </p:txBody>
        </p:sp>
        <p:sp>
          <p:nvSpPr>
            <p:cNvPr id="27" name="文本框 26"/>
            <p:cNvSpPr txBox="1"/>
            <p:nvPr/>
          </p:nvSpPr>
          <p:spPr>
            <a:xfrm>
              <a:off x="1594" y="4677"/>
              <a:ext cx="7862" cy="4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pPr algn="ctr"/>
              <a:r>
                <a:rPr lang="zh-CN" altLang="en-US" sz="1000" b="1">
                  <a:solidFill>
                    <a:schemeClr val="bg1"/>
                  </a:solidFill>
                </a:rPr>
                <a:t>离线数仓</a:t>
              </a:r>
              <a:endParaRPr lang="zh-CN" altLang="en-US" sz="1000" b="1">
                <a:solidFill>
                  <a:schemeClr val="bg1"/>
                </a:solidFill>
              </a:endParaRPr>
            </a:p>
          </p:txBody>
        </p:sp>
      </p:grpSp>
      <p:sp>
        <p:nvSpPr>
          <p:cNvPr id="28" name="剪去单角的矩形 27"/>
          <p:cNvSpPr/>
          <p:nvPr/>
        </p:nvSpPr>
        <p:spPr>
          <a:xfrm>
            <a:off x="3840480" y="3982720"/>
            <a:ext cx="1360805" cy="267970"/>
          </a:xfrm>
          <a:prstGeom prst="snip1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DWD</a:t>
            </a:r>
            <a:endParaRPr lang="zh-CN" altLang="en-US" sz="800"/>
          </a:p>
        </p:txBody>
      </p:sp>
      <p:sp>
        <p:nvSpPr>
          <p:cNvPr id="29" name="剪去单角的矩形 28"/>
          <p:cNvSpPr/>
          <p:nvPr/>
        </p:nvSpPr>
        <p:spPr>
          <a:xfrm>
            <a:off x="5363210" y="3241675"/>
            <a:ext cx="426085" cy="1012190"/>
          </a:xfrm>
          <a:prstGeom prst="snip1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DIM</a:t>
            </a:r>
            <a:endParaRPr lang="zh-CN" altLang="en-US" sz="800"/>
          </a:p>
        </p:txBody>
      </p:sp>
      <p:sp>
        <p:nvSpPr>
          <p:cNvPr id="33" name="剪去单角的矩形 32"/>
          <p:cNvSpPr/>
          <p:nvPr/>
        </p:nvSpPr>
        <p:spPr>
          <a:xfrm>
            <a:off x="3840480" y="3601085"/>
            <a:ext cx="1360805" cy="267970"/>
          </a:xfrm>
          <a:prstGeom prst="snip1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DWS</a:t>
            </a:r>
            <a:endParaRPr lang="zh-CN" altLang="en-US" sz="800"/>
          </a:p>
        </p:txBody>
      </p:sp>
      <p:sp>
        <p:nvSpPr>
          <p:cNvPr id="35" name="剪去单角的矩形 34"/>
          <p:cNvSpPr/>
          <p:nvPr/>
        </p:nvSpPr>
        <p:spPr>
          <a:xfrm>
            <a:off x="3840480" y="3219450"/>
            <a:ext cx="539115" cy="267970"/>
          </a:xfrm>
          <a:prstGeom prst="snip1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ADS</a:t>
            </a:r>
            <a:endParaRPr lang="zh-CN" altLang="en-US" sz="800"/>
          </a:p>
        </p:txBody>
      </p:sp>
      <p:sp>
        <p:nvSpPr>
          <p:cNvPr id="36" name="剪去单角的矩形 35"/>
          <p:cNvSpPr/>
          <p:nvPr/>
        </p:nvSpPr>
        <p:spPr>
          <a:xfrm>
            <a:off x="4638675" y="3236595"/>
            <a:ext cx="562610" cy="267970"/>
          </a:xfrm>
          <a:prstGeom prst="snip1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DM</a:t>
            </a:r>
            <a:endParaRPr lang="en-US" altLang="zh-CN" sz="800"/>
          </a:p>
        </p:txBody>
      </p:sp>
      <p:sp>
        <p:nvSpPr>
          <p:cNvPr id="293" name="剪去单角的矩形 292"/>
          <p:cNvSpPr/>
          <p:nvPr/>
        </p:nvSpPr>
        <p:spPr>
          <a:xfrm>
            <a:off x="3840480" y="4364355"/>
            <a:ext cx="1948815" cy="267970"/>
          </a:xfrm>
          <a:prstGeom prst="snip1Rect">
            <a:avLst/>
          </a:prstGeom>
          <a:solidFill>
            <a:srgbClr val="4C7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ODS</a:t>
            </a:r>
            <a:endParaRPr lang="en-US" altLang="zh-CN" sz="800"/>
          </a:p>
        </p:txBody>
      </p:sp>
      <p:grpSp>
        <p:nvGrpSpPr>
          <p:cNvPr id="303" name="组合 302"/>
          <p:cNvGrpSpPr/>
          <p:nvPr/>
        </p:nvGrpSpPr>
        <p:grpSpPr>
          <a:xfrm rot="0">
            <a:off x="1942465" y="2433320"/>
            <a:ext cx="819150" cy="2814955"/>
            <a:chOff x="2809" y="3861"/>
            <a:chExt cx="1304" cy="4455"/>
          </a:xfrm>
          <a:solidFill>
            <a:srgbClr val="E6E8EE"/>
          </a:solidFill>
        </p:grpSpPr>
        <p:sp>
          <p:nvSpPr>
            <p:cNvPr id="296" name="剪去单角的矩形 295"/>
            <p:cNvSpPr/>
            <p:nvPr/>
          </p:nvSpPr>
          <p:spPr>
            <a:xfrm>
              <a:off x="2809" y="3861"/>
              <a:ext cx="1304" cy="4455"/>
            </a:xfrm>
            <a:prstGeom prst="snip1Rect">
              <a:avLst/>
            </a:prstGeom>
            <a:solidFill>
              <a:srgbClr val="94949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zh-CN" altLang="en-US" sz="1000" b="1">
                  <a:solidFill>
                    <a:schemeClr val="bg1"/>
                  </a:solidFill>
                </a:rPr>
                <a:t>数据管控</a:t>
              </a:r>
              <a:endParaRPr lang="zh-CN" altLang="en-US" sz="1000" b="1">
                <a:solidFill>
                  <a:schemeClr val="bg1"/>
                </a:solidFill>
              </a:endParaRPr>
            </a:p>
          </p:txBody>
        </p:sp>
        <p:sp>
          <p:nvSpPr>
            <p:cNvPr id="298" name="矩形 297"/>
            <p:cNvSpPr/>
            <p:nvPr/>
          </p:nvSpPr>
          <p:spPr>
            <a:xfrm>
              <a:off x="2950" y="4571"/>
              <a:ext cx="1023" cy="391"/>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solidFill>
                    <a:schemeClr val="bg1"/>
                  </a:solidFill>
                </a:rPr>
                <a:t>数据地图</a:t>
              </a:r>
              <a:endParaRPr lang="zh-CN" altLang="en-US" sz="800">
                <a:solidFill>
                  <a:schemeClr val="bg1"/>
                </a:solidFill>
              </a:endParaRPr>
            </a:p>
          </p:txBody>
        </p:sp>
        <p:sp>
          <p:nvSpPr>
            <p:cNvPr id="299" name="矩形 298"/>
            <p:cNvSpPr/>
            <p:nvPr/>
          </p:nvSpPr>
          <p:spPr>
            <a:xfrm>
              <a:off x="2950" y="5360"/>
              <a:ext cx="1023" cy="391"/>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solidFill>
                    <a:schemeClr val="bg1"/>
                  </a:solidFill>
                </a:rPr>
                <a:t>数据质量</a:t>
              </a:r>
              <a:endParaRPr lang="zh-CN" altLang="en-US" sz="800">
                <a:solidFill>
                  <a:schemeClr val="bg1"/>
                </a:solidFill>
              </a:endParaRPr>
            </a:p>
          </p:txBody>
        </p:sp>
        <p:sp>
          <p:nvSpPr>
            <p:cNvPr id="300" name="矩形 299"/>
            <p:cNvSpPr/>
            <p:nvPr/>
          </p:nvSpPr>
          <p:spPr>
            <a:xfrm>
              <a:off x="2950" y="6149"/>
              <a:ext cx="1023" cy="391"/>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solidFill>
                    <a:schemeClr val="bg1"/>
                  </a:solidFill>
                </a:rPr>
                <a:t>数据安全</a:t>
              </a:r>
              <a:endParaRPr lang="zh-CN" altLang="en-US" sz="800">
                <a:solidFill>
                  <a:schemeClr val="bg1"/>
                </a:solidFill>
              </a:endParaRPr>
            </a:p>
          </p:txBody>
        </p:sp>
        <p:sp>
          <p:nvSpPr>
            <p:cNvPr id="301" name="矩形 300"/>
            <p:cNvSpPr/>
            <p:nvPr/>
          </p:nvSpPr>
          <p:spPr>
            <a:xfrm>
              <a:off x="2950" y="6938"/>
              <a:ext cx="1023" cy="391"/>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800">
                  <a:solidFill>
                    <a:schemeClr val="bg1"/>
                  </a:solidFill>
                </a:rPr>
                <a:t>任务运维</a:t>
              </a:r>
              <a:endParaRPr lang="zh-CN" altLang="en-US" sz="800">
                <a:solidFill>
                  <a:schemeClr val="bg1"/>
                </a:solidFill>
              </a:endParaRPr>
            </a:p>
          </p:txBody>
        </p:sp>
        <p:sp>
          <p:nvSpPr>
            <p:cNvPr id="302" name="矩形 301"/>
            <p:cNvSpPr/>
            <p:nvPr/>
          </p:nvSpPr>
          <p:spPr>
            <a:xfrm>
              <a:off x="2950" y="7727"/>
              <a:ext cx="1023" cy="391"/>
            </a:xfrm>
            <a:prstGeom prst="rect">
              <a:avLst/>
            </a:prstGeom>
            <a:solidFill>
              <a:srgbClr val="4C75CF"/>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800">
                  <a:solidFill>
                    <a:schemeClr val="bg1"/>
                  </a:solidFill>
                </a:rPr>
                <a:t>...</a:t>
              </a:r>
              <a:endParaRPr lang="en-US" altLang="zh-CN" sz="800">
                <a:solidFill>
                  <a:schemeClr val="bg1"/>
                </a:solidFill>
              </a:endParaRPr>
            </a:p>
          </p:txBody>
        </p:sp>
      </p:grpSp>
      <p:sp>
        <p:nvSpPr>
          <p:cNvPr id="309" name="上箭头 308"/>
          <p:cNvSpPr/>
          <p:nvPr/>
        </p:nvSpPr>
        <p:spPr>
          <a:xfrm>
            <a:off x="5204460" y="5248275"/>
            <a:ext cx="304165" cy="3568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11" name="组合 310"/>
          <p:cNvGrpSpPr/>
          <p:nvPr/>
        </p:nvGrpSpPr>
        <p:grpSpPr>
          <a:xfrm rot="0">
            <a:off x="3052445" y="5015865"/>
            <a:ext cx="4420870" cy="245110"/>
            <a:chOff x="1508" y="3866"/>
            <a:chExt cx="10143" cy="3986"/>
          </a:xfrm>
          <a:solidFill>
            <a:srgbClr val="BCCBEB"/>
          </a:solidFill>
        </p:grpSpPr>
        <p:sp>
          <p:nvSpPr>
            <p:cNvPr id="312" name="圆角矩形 311"/>
            <p:cNvSpPr/>
            <p:nvPr/>
          </p:nvSpPr>
          <p:spPr>
            <a:xfrm>
              <a:off x="1508" y="3866"/>
              <a:ext cx="10134" cy="3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solidFill>
                  <a:schemeClr val="bg1"/>
                </a:solidFill>
              </a:endParaRPr>
            </a:p>
          </p:txBody>
        </p:sp>
        <p:sp>
          <p:nvSpPr>
            <p:cNvPr id="313" name="文本框 312"/>
            <p:cNvSpPr txBox="1"/>
            <p:nvPr/>
          </p:nvSpPr>
          <p:spPr>
            <a:xfrm>
              <a:off x="1508" y="3866"/>
              <a:ext cx="10143" cy="3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1000" b="1">
                  <a:solidFill>
                    <a:schemeClr val="bg1"/>
                  </a:solidFill>
                </a:rPr>
                <a:t>离线计算（</a:t>
              </a:r>
              <a:r>
                <a:rPr lang="en-US" altLang="zh-CN" sz="1000" b="1">
                  <a:solidFill>
                    <a:schemeClr val="bg1"/>
                  </a:solidFill>
                </a:rPr>
                <a:t>MaxComputer/Spark</a:t>
              </a:r>
              <a:r>
                <a:rPr lang="zh-CN" altLang="en-US" sz="1000" b="1">
                  <a:solidFill>
                    <a:schemeClr val="bg1"/>
                  </a:solidFill>
                </a:rPr>
                <a:t>）</a:t>
              </a:r>
              <a:endParaRPr lang="zh-CN" altLang="en-US" sz="1000" b="1">
                <a:solidFill>
                  <a:schemeClr val="bg1"/>
                </a:solidFill>
              </a:endParaRPr>
            </a:p>
          </p:txBody>
        </p:sp>
      </p:grpSp>
      <p:grpSp>
        <p:nvGrpSpPr>
          <p:cNvPr id="314" name="组合 313"/>
          <p:cNvGrpSpPr/>
          <p:nvPr/>
        </p:nvGrpSpPr>
        <p:grpSpPr>
          <a:xfrm rot="0">
            <a:off x="6238240" y="4231005"/>
            <a:ext cx="975995" cy="502285"/>
            <a:chOff x="12136" y="4636"/>
            <a:chExt cx="1537" cy="1204"/>
          </a:xfrm>
          <a:solidFill>
            <a:srgbClr val="A5B5E2"/>
          </a:solidFill>
        </p:grpSpPr>
        <p:grpSp>
          <p:nvGrpSpPr>
            <p:cNvPr id="315" name="组合 314"/>
            <p:cNvGrpSpPr/>
            <p:nvPr/>
          </p:nvGrpSpPr>
          <p:grpSpPr>
            <a:xfrm rot="0">
              <a:off x="12136" y="4636"/>
              <a:ext cx="1537" cy="1204"/>
              <a:chOff x="1508" y="3866"/>
              <a:chExt cx="10143" cy="3656"/>
            </a:xfrm>
            <a:grpFill/>
          </p:grpSpPr>
          <p:sp>
            <p:nvSpPr>
              <p:cNvPr id="316" name="圆角矩形 315"/>
              <p:cNvSpPr/>
              <p:nvPr/>
            </p:nvSpPr>
            <p:spPr>
              <a:xfrm>
                <a:off x="1508" y="3866"/>
                <a:ext cx="10134" cy="365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sp>
            <p:nvSpPr>
              <p:cNvPr id="317" name="文本框 316"/>
              <p:cNvSpPr txBox="1"/>
              <p:nvPr/>
            </p:nvSpPr>
            <p:spPr>
              <a:xfrm>
                <a:off x="1508" y="3866"/>
                <a:ext cx="10143" cy="1784"/>
              </a:xfrm>
              <a:prstGeom prst="rect">
                <a:avLst/>
              </a:prstGeom>
              <a:grpFill/>
              <a:ln>
                <a:noFill/>
              </a:ln>
            </p:spPr>
            <p:txBody>
              <a:bodyPr wrap="square" rtlCol="0">
                <a:spAutoFit/>
              </a:bodyPr>
              <a:p>
                <a:pPr algn="ctr"/>
                <a:r>
                  <a:rPr lang="zh-CN" altLang="en-US" sz="1000" b="1"/>
                  <a:t>列式存储</a:t>
                </a:r>
                <a:endParaRPr lang="zh-CN" altLang="en-US" sz="1000" b="1"/>
              </a:p>
            </p:txBody>
          </p:sp>
        </p:grpSp>
        <p:sp>
          <p:nvSpPr>
            <p:cNvPr id="318" name="剪去单角的矩形 317"/>
            <p:cNvSpPr/>
            <p:nvPr/>
          </p:nvSpPr>
          <p:spPr>
            <a:xfrm>
              <a:off x="12377" y="5221"/>
              <a:ext cx="1055" cy="403"/>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00"/>
                <a:t>TableStore</a:t>
              </a:r>
              <a:endParaRPr lang="en-US" altLang="zh-CN" sz="700"/>
            </a:p>
            <a:p>
              <a:pPr algn="ctr"/>
              <a:r>
                <a:rPr lang="en-US" altLang="zh-CN" sz="700"/>
                <a:t>Hbase</a:t>
              </a:r>
              <a:endParaRPr lang="zh-CN" altLang="en-US" sz="700"/>
            </a:p>
          </p:txBody>
        </p:sp>
      </p:grpSp>
      <p:grpSp>
        <p:nvGrpSpPr>
          <p:cNvPr id="37" name="组合 36"/>
          <p:cNvGrpSpPr/>
          <p:nvPr/>
        </p:nvGrpSpPr>
        <p:grpSpPr>
          <a:xfrm rot="0">
            <a:off x="600075" y="2112010"/>
            <a:ext cx="706755" cy="3310255"/>
            <a:chOff x="2809" y="3861"/>
            <a:chExt cx="1304" cy="4455"/>
          </a:xfrm>
          <a:solidFill>
            <a:srgbClr val="E6E8EE"/>
          </a:solidFill>
        </p:grpSpPr>
        <p:sp>
          <p:nvSpPr>
            <p:cNvPr id="39" name="剪去单角的矩形 38"/>
            <p:cNvSpPr/>
            <p:nvPr/>
          </p:nvSpPr>
          <p:spPr>
            <a:xfrm>
              <a:off x="2809" y="3861"/>
              <a:ext cx="1304" cy="4455"/>
            </a:xfrm>
            <a:prstGeom prst="snip1Rect">
              <a:avLst/>
            </a:prstGeom>
            <a:solidFill>
              <a:srgbClr val="94949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zh-CN" altLang="en-US" sz="1400" b="1">
                  <a:solidFill>
                    <a:schemeClr val="bg1"/>
                  </a:solidFill>
                </a:rPr>
                <a:t>数据治理</a:t>
              </a:r>
              <a:endParaRPr lang="zh-CN" altLang="en-US" sz="1400" b="1">
                <a:solidFill>
                  <a:schemeClr val="bg1"/>
                </a:solidFill>
              </a:endParaRPr>
            </a:p>
          </p:txBody>
        </p:sp>
        <p:sp>
          <p:nvSpPr>
            <p:cNvPr id="40" name="矩形 39"/>
            <p:cNvSpPr/>
            <p:nvPr/>
          </p:nvSpPr>
          <p:spPr>
            <a:xfrm>
              <a:off x="2950" y="4811"/>
              <a:ext cx="1023" cy="390"/>
            </a:xfrm>
            <a:prstGeom prst="rect">
              <a:avLst/>
            </a:prstGeom>
            <a:solidFill>
              <a:srgbClr val="4C75CF"/>
            </a:solidFill>
          </p:spPr>
          <p:style>
            <a:lnRef idx="0">
              <a:schemeClr val="dk1"/>
            </a:lnRef>
            <a:fillRef idx="3">
              <a:schemeClr val="dk1"/>
            </a:fillRef>
            <a:effectRef idx="3">
              <a:schemeClr val="dk1"/>
            </a:effectRef>
            <a:fontRef idx="minor">
              <a:schemeClr val="lt1"/>
            </a:fontRef>
          </p:style>
          <p:txBody>
            <a:bodyPr rtlCol="0" anchor="ctr"/>
            <a:p>
              <a:pPr algn="ctr"/>
              <a:r>
                <a:rPr lang="zh-CN" altLang="en-US" sz="1000">
                  <a:solidFill>
                    <a:schemeClr val="bg1"/>
                  </a:solidFill>
                </a:rPr>
                <a:t>数据探查</a:t>
              </a:r>
              <a:endParaRPr lang="zh-CN" altLang="en-US" sz="1000">
                <a:solidFill>
                  <a:schemeClr val="bg1"/>
                </a:solidFill>
              </a:endParaRPr>
            </a:p>
          </p:txBody>
        </p:sp>
        <p:sp>
          <p:nvSpPr>
            <p:cNvPr id="42" name="矩形 41"/>
            <p:cNvSpPr/>
            <p:nvPr/>
          </p:nvSpPr>
          <p:spPr>
            <a:xfrm>
              <a:off x="2950" y="5513"/>
              <a:ext cx="1023" cy="389"/>
            </a:xfrm>
            <a:prstGeom prst="rect">
              <a:avLst/>
            </a:prstGeom>
            <a:solidFill>
              <a:srgbClr val="4C75CF"/>
            </a:solidFill>
          </p:spPr>
          <p:style>
            <a:lnRef idx="0">
              <a:schemeClr val="dk1"/>
            </a:lnRef>
            <a:fillRef idx="3">
              <a:schemeClr val="dk1"/>
            </a:fillRef>
            <a:effectRef idx="3">
              <a:schemeClr val="dk1"/>
            </a:effectRef>
            <a:fontRef idx="minor">
              <a:schemeClr val="lt1"/>
            </a:fontRef>
          </p:style>
          <p:txBody>
            <a:bodyPr rtlCol="0" anchor="ctr"/>
            <a:p>
              <a:pPr algn="ctr"/>
              <a:r>
                <a:rPr lang="zh-CN" altLang="en-US" sz="1000">
                  <a:solidFill>
                    <a:schemeClr val="bg1"/>
                  </a:solidFill>
                </a:rPr>
                <a:t>数据入湖</a:t>
              </a:r>
              <a:endParaRPr lang="zh-CN" altLang="en-US" sz="1000">
                <a:solidFill>
                  <a:schemeClr val="bg1"/>
                </a:solidFill>
              </a:endParaRPr>
            </a:p>
          </p:txBody>
        </p:sp>
        <p:sp>
          <p:nvSpPr>
            <p:cNvPr id="43" name="矩形 42"/>
            <p:cNvSpPr/>
            <p:nvPr/>
          </p:nvSpPr>
          <p:spPr>
            <a:xfrm>
              <a:off x="2950" y="6214"/>
              <a:ext cx="1023" cy="389"/>
            </a:xfrm>
            <a:prstGeom prst="rect">
              <a:avLst/>
            </a:prstGeom>
            <a:solidFill>
              <a:srgbClr val="4C75CF"/>
            </a:solidFill>
          </p:spPr>
          <p:style>
            <a:lnRef idx="0">
              <a:schemeClr val="dk1"/>
            </a:lnRef>
            <a:fillRef idx="3">
              <a:schemeClr val="dk1"/>
            </a:fillRef>
            <a:effectRef idx="3">
              <a:schemeClr val="dk1"/>
            </a:effectRef>
            <a:fontRef idx="minor">
              <a:schemeClr val="lt1"/>
            </a:fontRef>
          </p:style>
          <p:txBody>
            <a:bodyPr rtlCol="0" anchor="ctr"/>
            <a:p>
              <a:pPr algn="ctr"/>
              <a:r>
                <a:rPr lang="zh-CN" altLang="en-US" sz="1000">
                  <a:solidFill>
                    <a:schemeClr val="bg1"/>
                  </a:solidFill>
                </a:rPr>
                <a:t>数据指标</a:t>
              </a:r>
              <a:endParaRPr lang="zh-CN" altLang="en-US" sz="1000">
                <a:solidFill>
                  <a:schemeClr val="bg1"/>
                </a:solidFill>
              </a:endParaRPr>
            </a:p>
          </p:txBody>
        </p:sp>
        <p:sp>
          <p:nvSpPr>
            <p:cNvPr id="44" name="矩形 43"/>
            <p:cNvSpPr/>
            <p:nvPr/>
          </p:nvSpPr>
          <p:spPr>
            <a:xfrm>
              <a:off x="2950" y="6914"/>
              <a:ext cx="1023" cy="389"/>
            </a:xfrm>
            <a:prstGeom prst="rect">
              <a:avLst/>
            </a:prstGeom>
            <a:solidFill>
              <a:srgbClr val="4C75CF"/>
            </a:solidFill>
          </p:spPr>
          <p:style>
            <a:lnRef idx="0">
              <a:schemeClr val="dk1"/>
            </a:lnRef>
            <a:fillRef idx="3">
              <a:schemeClr val="dk1"/>
            </a:fillRef>
            <a:effectRef idx="3">
              <a:schemeClr val="dk1"/>
            </a:effectRef>
            <a:fontRef idx="minor">
              <a:schemeClr val="lt1"/>
            </a:fontRef>
          </p:style>
          <p:txBody>
            <a:bodyPr rtlCol="0" anchor="ctr"/>
            <a:p>
              <a:pPr algn="ctr"/>
              <a:r>
                <a:rPr lang="zh-CN" altLang="en-US" sz="1000">
                  <a:solidFill>
                    <a:schemeClr val="bg1"/>
                  </a:solidFill>
                </a:rPr>
                <a:t>数据血缘</a:t>
              </a:r>
              <a:endParaRPr lang="zh-CN" altLang="en-US" sz="1000">
                <a:solidFill>
                  <a:schemeClr val="bg1"/>
                </a:solidFill>
              </a:endParaRPr>
            </a:p>
          </p:txBody>
        </p:sp>
        <p:sp>
          <p:nvSpPr>
            <p:cNvPr id="45" name="矩形 44"/>
            <p:cNvSpPr/>
            <p:nvPr/>
          </p:nvSpPr>
          <p:spPr>
            <a:xfrm>
              <a:off x="2950" y="7615"/>
              <a:ext cx="1023" cy="389"/>
            </a:xfrm>
            <a:prstGeom prst="rect">
              <a:avLst/>
            </a:prstGeom>
            <a:solidFill>
              <a:srgbClr val="4C75CF"/>
            </a:solidFill>
          </p:spPr>
          <p:style>
            <a:lnRef idx="0">
              <a:schemeClr val="dk1"/>
            </a:lnRef>
            <a:fillRef idx="3">
              <a:schemeClr val="dk1"/>
            </a:fillRef>
            <a:effectRef idx="3">
              <a:schemeClr val="dk1"/>
            </a:effectRef>
            <a:fontRef idx="minor">
              <a:schemeClr val="lt1"/>
            </a:fontRef>
          </p:style>
          <p:txBody>
            <a:bodyPr rtlCol="0" anchor="ctr"/>
            <a:p>
              <a:pPr algn="ctr"/>
              <a:r>
                <a:rPr lang="en-US" altLang="zh-CN" sz="1000">
                  <a:solidFill>
                    <a:schemeClr val="bg1"/>
                  </a:solidFill>
                </a:rPr>
                <a:t>...</a:t>
              </a:r>
              <a:endParaRPr lang="en-US" altLang="zh-CN" sz="1000">
                <a:solidFill>
                  <a:schemeClr val="bg1"/>
                </a:solidFill>
              </a:endParaRPr>
            </a:p>
          </p:txBody>
        </p:sp>
      </p:grpSp>
      <p:grpSp>
        <p:nvGrpSpPr>
          <p:cNvPr id="47" name="组合 46"/>
          <p:cNvGrpSpPr/>
          <p:nvPr/>
        </p:nvGrpSpPr>
        <p:grpSpPr>
          <a:xfrm rot="0">
            <a:off x="8582660" y="4100195"/>
            <a:ext cx="1722120" cy="1158875"/>
            <a:chOff x="13388" y="6438"/>
            <a:chExt cx="2712" cy="1834"/>
          </a:xfrm>
          <a:solidFill>
            <a:srgbClr val="BCCBEB"/>
          </a:solidFill>
        </p:grpSpPr>
        <p:grpSp>
          <p:nvGrpSpPr>
            <p:cNvPr id="233" name="组合 232"/>
            <p:cNvGrpSpPr/>
            <p:nvPr/>
          </p:nvGrpSpPr>
          <p:grpSpPr>
            <a:xfrm>
              <a:off x="13388" y="6438"/>
              <a:ext cx="2712" cy="1835"/>
              <a:chOff x="1508" y="3866"/>
              <a:chExt cx="10143" cy="3656"/>
            </a:xfrm>
            <a:grpFill/>
          </p:grpSpPr>
          <p:sp>
            <p:nvSpPr>
              <p:cNvPr id="234" name="圆角矩形 233"/>
              <p:cNvSpPr/>
              <p:nvPr/>
            </p:nvSpPr>
            <p:spPr>
              <a:xfrm>
                <a:off x="1508" y="3866"/>
                <a:ext cx="10134" cy="365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sp>
            <p:nvSpPr>
              <p:cNvPr id="236" name="文本框 235"/>
              <p:cNvSpPr txBox="1"/>
              <p:nvPr/>
            </p:nvSpPr>
            <p:spPr>
              <a:xfrm>
                <a:off x="1508" y="3866"/>
                <a:ext cx="10143" cy="773"/>
              </a:xfrm>
              <a:prstGeom prst="rect">
                <a:avLst/>
              </a:prstGeom>
              <a:grpFill/>
              <a:ln>
                <a:noFill/>
              </a:ln>
            </p:spPr>
            <p:txBody>
              <a:bodyPr wrap="square" rtlCol="0">
                <a:spAutoFit/>
              </a:bodyPr>
              <a:p>
                <a:pPr algn="ctr"/>
                <a:r>
                  <a:rPr lang="zh-CN" altLang="en-US" sz="1000" b="1"/>
                  <a:t>实时计算</a:t>
                </a:r>
                <a:endParaRPr lang="zh-CN" altLang="en-US" sz="1000" b="1"/>
              </a:p>
            </p:txBody>
          </p:sp>
        </p:grpSp>
        <p:sp>
          <p:nvSpPr>
            <p:cNvPr id="286" name="剪去单角的矩形 285"/>
            <p:cNvSpPr/>
            <p:nvPr/>
          </p:nvSpPr>
          <p:spPr>
            <a:xfrm>
              <a:off x="13638" y="6838"/>
              <a:ext cx="1055" cy="377"/>
            </a:xfrm>
            <a:prstGeom prst="snip1Rect">
              <a:avLst/>
            </a:prstGeom>
            <a:solidFill>
              <a:srgbClr val="4B7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700"/>
                <a:t>智能推单</a:t>
              </a:r>
              <a:endParaRPr lang="zh-CN" altLang="en-US" sz="700"/>
            </a:p>
          </p:txBody>
        </p:sp>
        <p:sp>
          <p:nvSpPr>
            <p:cNvPr id="48" name="剪去单角的矩形 47"/>
            <p:cNvSpPr/>
            <p:nvPr/>
          </p:nvSpPr>
          <p:spPr>
            <a:xfrm>
              <a:off x="14924" y="6838"/>
              <a:ext cx="1055" cy="377"/>
            </a:xfrm>
            <a:prstGeom prst="snip1Rect">
              <a:avLst/>
            </a:prstGeom>
            <a:solidFill>
              <a:srgbClr val="4B7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700"/>
                <a:t>实时风控</a:t>
              </a:r>
              <a:endParaRPr lang="zh-CN" altLang="en-US" sz="700"/>
            </a:p>
          </p:txBody>
        </p:sp>
        <p:sp>
          <p:nvSpPr>
            <p:cNvPr id="51" name="剪去单角的矩形 50"/>
            <p:cNvSpPr/>
            <p:nvPr/>
          </p:nvSpPr>
          <p:spPr>
            <a:xfrm>
              <a:off x="13638" y="7304"/>
              <a:ext cx="1055" cy="377"/>
            </a:xfrm>
            <a:prstGeom prst="snip1Rect">
              <a:avLst/>
            </a:prstGeom>
            <a:solidFill>
              <a:srgbClr val="4B7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700"/>
                <a:t>实时数仓</a:t>
              </a:r>
              <a:endParaRPr lang="zh-CN" altLang="en-US" sz="700"/>
            </a:p>
          </p:txBody>
        </p:sp>
        <p:sp>
          <p:nvSpPr>
            <p:cNvPr id="52" name="剪去单角的矩形 51"/>
            <p:cNvSpPr/>
            <p:nvPr/>
          </p:nvSpPr>
          <p:spPr>
            <a:xfrm>
              <a:off x="14906" y="7304"/>
              <a:ext cx="1055" cy="377"/>
            </a:xfrm>
            <a:prstGeom prst="snip1Rect">
              <a:avLst/>
            </a:prstGeom>
            <a:solidFill>
              <a:srgbClr val="4B7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700"/>
                <a:t>智能运营</a:t>
              </a:r>
              <a:endParaRPr lang="zh-CN" altLang="en-US" sz="700"/>
            </a:p>
          </p:txBody>
        </p:sp>
        <p:sp>
          <p:nvSpPr>
            <p:cNvPr id="54" name="剪去单角的矩形 53"/>
            <p:cNvSpPr/>
            <p:nvPr/>
          </p:nvSpPr>
          <p:spPr>
            <a:xfrm>
              <a:off x="13620" y="7808"/>
              <a:ext cx="1055" cy="377"/>
            </a:xfrm>
            <a:prstGeom prst="snip1Rect">
              <a:avLst/>
            </a:prstGeom>
            <a:solidFill>
              <a:srgbClr val="4B7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700"/>
                <a:t>规则引擎</a:t>
              </a:r>
              <a:endParaRPr lang="zh-CN" altLang="en-US" sz="700"/>
            </a:p>
          </p:txBody>
        </p:sp>
        <p:sp>
          <p:nvSpPr>
            <p:cNvPr id="55" name="剪去单角的矩形 54"/>
            <p:cNvSpPr/>
            <p:nvPr/>
          </p:nvSpPr>
          <p:spPr>
            <a:xfrm>
              <a:off x="14906" y="7818"/>
              <a:ext cx="1055" cy="377"/>
            </a:xfrm>
            <a:prstGeom prst="snip1Rect">
              <a:avLst/>
            </a:prstGeom>
            <a:solidFill>
              <a:srgbClr val="4B7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00"/>
                <a:t>...</a:t>
              </a:r>
              <a:endParaRPr lang="en-US" altLang="zh-CN" sz="700"/>
            </a:p>
          </p:txBody>
        </p:sp>
      </p:grpSp>
      <p:grpSp>
        <p:nvGrpSpPr>
          <p:cNvPr id="287" name="组合 286"/>
          <p:cNvGrpSpPr/>
          <p:nvPr/>
        </p:nvGrpSpPr>
        <p:grpSpPr>
          <a:xfrm rot="0">
            <a:off x="8662670" y="2816860"/>
            <a:ext cx="1640205" cy="959485"/>
            <a:chOff x="1508" y="3866"/>
            <a:chExt cx="10143" cy="3656"/>
          </a:xfrm>
          <a:solidFill>
            <a:srgbClr val="BCCBEB"/>
          </a:solidFill>
        </p:grpSpPr>
        <p:sp>
          <p:nvSpPr>
            <p:cNvPr id="288" name="圆角矩形 287"/>
            <p:cNvSpPr/>
            <p:nvPr/>
          </p:nvSpPr>
          <p:spPr>
            <a:xfrm>
              <a:off x="1508" y="3866"/>
              <a:ext cx="10134" cy="3656"/>
            </a:xfrm>
            <a:prstGeom prst="round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sp>
          <p:nvSpPr>
            <p:cNvPr id="289" name="文本框 288"/>
            <p:cNvSpPr txBox="1"/>
            <p:nvPr/>
          </p:nvSpPr>
          <p:spPr>
            <a:xfrm>
              <a:off x="1508" y="3866"/>
              <a:ext cx="10143" cy="934"/>
            </a:xfrm>
            <a:prstGeom prst="rect">
              <a:avLst/>
            </a:prstGeom>
            <a:solidFill>
              <a:srgbClr val="949494"/>
            </a:solidFill>
            <a:ln>
              <a:noFill/>
            </a:ln>
          </p:spPr>
          <p:txBody>
            <a:bodyPr wrap="square" rtlCol="0">
              <a:spAutoFit/>
            </a:bodyPr>
            <a:p>
              <a:pPr algn="ctr"/>
              <a:r>
                <a:rPr lang="zh-CN" altLang="en-US" sz="1000" b="1"/>
                <a:t>算法模型</a:t>
              </a:r>
              <a:endParaRPr lang="zh-CN" altLang="en-US" sz="1000" b="1"/>
            </a:p>
          </p:txBody>
        </p:sp>
      </p:grpSp>
      <p:sp>
        <p:nvSpPr>
          <p:cNvPr id="290" name="剪去单角的矩形 289"/>
          <p:cNvSpPr/>
          <p:nvPr/>
        </p:nvSpPr>
        <p:spPr>
          <a:xfrm>
            <a:off x="8802370" y="3063240"/>
            <a:ext cx="577850" cy="25019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700"/>
              <a:t>智能风控</a:t>
            </a:r>
            <a:endParaRPr lang="zh-CN" altLang="en-US" sz="700"/>
          </a:p>
        </p:txBody>
      </p:sp>
      <p:sp>
        <p:nvSpPr>
          <p:cNvPr id="291" name="剪去单角的矩形 290"/>
          <p:cNvSpPr/>
          <p:nvPr/>
        </p:nvSpPr>
        <p:spPr>
          <a:xfrm>
            <a:off x="8802370" y="3402965"/>
            <a:ext cx="577850" cy="25019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700"/>
              <a:t>师傅画像</a:t>
            </a:r>
            <a:endParaRPr lang="zh-CN" altLang="en-US" sz="700"/>
          </a:p>
        </p:txBody>
      </p:sp>
      <p:sp>
        <p:nvSpPr>
          <p:cNvPr id="56" name="剪去单角的矩形 55"/>
          <p:cNvSpPr/>
          <p:nvPr/>
        </p:nvSpPr>
        <p:spPr>
          <a:xfrm>
            <a:off x="9594850" y="3052445"/>
            <a:ext cx="563880" cy="25019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700"/>
              <a:t>用户画像</a:t>
            </a:r>
            <a:endParaRPr lang="zh-CN" altLang="en-US" sz="700"/>
          </a:p>
        </p:txBody>
      </p:sp>
      <p:sp>
        <p:nvSpPr>
          <p:cNvPr id="57" name="剪去单角的矩形 56"/>
          <p:cNvSpPr/>
          <p:nvPr/>
        </p:nvSpPr>
        <p:spPr>
          <a:xfrm>
            <a:off x="9594850" y="3402965"/>
            <a:ext cx="563880" cy="25019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700"/>
              <a:t>...</a:t>
            </a:r>
            <a:endParaRPr lang="en-US" altLang="zh-CN" sz="700"/>
          </a:p>
        </p:txBody>
      </p:sp>
      <p:grpSp>
        <p:nvGrpSpPr>
          <p:cNvPr id="58" name="组合 57"/>
          <p:cNvGrpSpPr/>
          <p:nvPr/>
        </p:nvGrpSpPr>
        <p:grpSpPr>
          <a:xfrm rot="0">
            <a:off x="7600315" y="2817495"/>
            <a:ext cx="981710" cy="958215"/>
            <a:chOff x="11841" y="4463"/>
            <a:chExt cx="1546" cy="1462"/>
          </a:xfrm>
          <a:solidFill>
            <a:srgbClr val="BCCBEB"/>
          </a:solidFill>
        </p:grpSpPr>
        <p:grpSp>
          <p:nvGrpSpPr>
            <p:cNvPr id="328" name="组合 327"/>
            <p:cNvGrpSpPr/>
            <p:nvPr/>
          </p:nvGrpSpPr>
          <p:grpSpPr>
            <a:xfrm>
              <a:off x="11841" y="4463"/>
              <a:ext cx="1547" cy="1463"/>
              <a:chOff x="14121" y="4661"/>
              <a:chExt cx="1604" cy="1479"/>
            </a:xfrm>
            <a:grpFill/>
          </p:grpSpPr>
          <p:grpSp>
            <p:nvGrpSpPr>
              <p:cNvPr id="329" name="组合 328"/>
              <p:cNvGrpSpPr/>
              <p:nvPr/>
            </p:nvGrpSpPr>
            <p:grpSpPr>
              <a:xfrm>
                <a:off x="14121" y="4661"/>
                <a:ext cx="1604" cy="1479"/>
                <a:chOff x="1508" y="3866"/>
                <a:chExt cx="10143" cy="3656"/>
              </a:xfrm>
              <a:grpFill/>
            </p:grpSpPr>
            <p:sp>
              <p:nvSpPr>
                <p:cNvPr id="330" name="圆角矩形 329"/>
                <p:cNvSpPr/>
                <p:nvPr/>
              </p:nvSpPr>
              <p:spPr>
                <a:xfrm>
                  <a:off x="1508" y="3866"/>
                  <a:ext cx="10134" cy="3656"/>
                </a:xfrm>
                <a:prstGeom prst="round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sp>
              <p:nvSpPr>
                <p:cNvPr id="331" name="文本框 330"/>
                <p:cNvSpPr txBox="1"/>
                <p:nvPr/>
              </p:nvSpPr>
              <p:spPr>
                <a:xfrm>
                  <a:off x="1508" y="3866"/>
                  <a:ext cx="10143" cy="934"/>
                </a:xfrm>
                <a:prstGeom prst="rect">
                  <a:avLst/>
                </a:prstGeom>
                <a:solidFill>
                  <a:srgbClr val="949494"/>
                </a:solidFill>
                <a:ln>
                  <a:noFill/>
                </a:ln>
              </p:spPr>
              <p:txBody>
                <a:bodyPr wrap="square" rtlCol="0">
                  <a:spAutoFit/>
                </a:bodyPr>
                <a:p>
                  <a:pPr algn="ctr"/>
                  <a:r>
                    <a:rPr lang="zh-CN" altLang="en-US" sz="1000" b="1"/>
                    <a:t>数据建模</a:t>
                  </a:r>
                  <a:endParaRPr lang="zh-CN" altLang="en-US" sz="1000" b="1"/>
                </a:p>
              </p:txBody>
            </p:sp>
          </p:grpSp>
          <p:sp>
            <p:nvSpPr>
              <p:cNvPr id="332" name="剪去单角的矩形 331"/>
              <p:cNvSpPr/>
              <p:nvPr/>
            </p:nvSpPr>
            <p:spPr>
              <a:xfrm>
                <a:off x="14483" y="5041"/>
                <a:ext cx="1055" cy="385"/>
              </a:xfrm>
              <a:prstGeom prst="snip1Rect">
                <a:avLst/>
              </a:prstGeom>
              <a:solidFill>
                <a:srgbClr val="4B74CE"/>
              </a:solidFill>
            </p:spPr>
            <p:style>
              <a:lnRef idx="0">
                <a:schemeClr val="dk1"/>
              </a:lnRef>
              <a:fillRef idx="3">
                <a:schemeClr val="dk1"/>
              </a:fillRef>
              <a:effectRef idx="3">
                <a:schemeClr val="dk1"/>
              </a:effectRef>
              <a:fontRef idx="minor">
                <a:schemeClr val="lt1"/>
              </a:fontRef>
            </p:style>
            <p:txBody>
              <a:bodyPr rtlCol="0" anchor="ctr"/>
              <a:p>
                <a:pPr algn="ctr"/>
                <a:r>
                  <a:rPr lang="zh-CN" altLang="en-US" sz="800"/>
                  <a:t>Datablau</a:t>
                </a:r>
                <a:endParaRPr lang="zh-CN" altLang="en-US" sz="800"/>
              </a:p>
            </p:txBody>
          </p:sp>
        </p:grpSp>
        <p:sp>
          <p:nvSpPr>
            <p:cNvPr id="59" name="剪去单角的矩形 58"/>
            <p:cNvSpPr/>
            <p:nvPr/>
          </p:nvSpPr>
          <p:spPr>
            <a:xfrm>
              <a:off x="12190" y="5356"/>
              <a:ext cx="1018" cy="381"/>
            </a:xfrm>
            <a:prstGeom prst="snip1Rect">
              <a:avLst/>
            </a:prstGeom>
            <a:solidFill>
              <a:srgbClr val="4B74CE"/>
            </a:solidFill>
          </p:spPr>
          <p:style>
            <a:lnRef idx="0">
              <a:schemeClr val="dk1"/>
            </a:lnRef>
            <a:fillRef idx="3">
              <a:schemeClr val="dk1"/>
            </a:fillRef>
            <a:effectRef idx="3">
              <a:schemeClr val="dk1"/>
            </a:effectRef>
            <a:fontRef idx="minor">
              <a:schemeClr val="lt1"/>
            </a:fontRef>
          </p:style>
          <p:txBody>
            <a:bodyPr rtlCol="0" anchor="ctr"/>
            <a:p>
              <a:pPr algn="ctr"/>
              <a:r>
                <a:rPr lang="en-US" altLang="zh-CN" sz="700"/>
                <a:t>Power</a:t>
              </a:r>
              <a:endParaRPr lang="en-US" altLang="zh-CN" sz="700"/>
            </a:p>
            <a:p>
              <a:pPr algn="ctr"/>
              <a:r>
                <a:rPr lang="en-US" altLang="zh-CN" sz="700"/>
                <a:t>Design</a:t>
              </a:r>
              <a:endParaRPr lang="en-US" altLang="zh-CN" sz="700"/>
            </a:p>
          </p:txBody>
        </p:sp>
      </p:grpSp>
      <p:sp>
        <p:nvSpPr>
          <p:cNvPr id="60" name="上箭头 59"/>
          <p:cNvSpPr/>
          <p:nvPr/>
        </p:nvSpPr>
        <p:spPr>
          <a:xfrm>
            <a:off x="3627120" y="1978025"/>
            <a:ext cx="306070" cy="32893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8" name="上箭头 37"/>
          <p:cNvSpPr/>
          <p:nvPr/>
        </p:nvSpPr>
        <p:spPr>
          <a:xfrm>
            <a:off x="7700645" y="1944370"/>
            <a:ext cx="261620" cy="36322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nvGrpSpPr>
          <p:cNvPr id="61" name="组合 60"/>
          <p:cNvGrpSpPr/>
          <p:nvPr/>
        </p:nvGrpSpPr>
        <p:grpSpPr>
          <a:xfrm rot="0">
            <a:off x="7599680" y="2421890"/>
            <a:ext cx="2483485" cy="267970"/>
            <a:chOff x="1508" y="3866"/>
            <a:chExt cx="10138" cy="3656"/>
          </a:xfrm>
          <a:solidFill>
            <a:srgbClr val="BCCBEB"/>
          </a:solidFill>
        </p:grpSpPr>
        <p:sp>
          <p:nvSpPr>
            <p:cNvPr id="62" name="圆角矩形 61"/>
            <p:cNvSpPr/>
            <p:nvPr/>
          </p:nvSpPr>
          <p:spPr>
            <a:xfrm>
              <a:off x="1508" y="3866"/>
              <a:ext cx="10134" cy="3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solidFill>
                  <a:schemeClr val="bg1"/>
                </a:solidFill>
              </a:endParaRPr>
            </a:p>
          </p:txBody>
        </p:sp>
        <p:sp>
          <p:nvSpPr>
            <p:cNvPr id="63" name="文本框 62"/>
            <p:cNvSpPr txBox="1"/>
            <p:nvPr/>
          </p:nvSpPr>
          <p:spPr>
            <a:xfrm>
              <a:off x="1508" y="3866"/>
              <a:ext cx="10138" cy="3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1000" b="1">
                  <a:solidFill>
                    <a:schemeClr val="bg1"/>
                  </a:solidFill>
                </a:rPr>
                <a:t>数据同步</a:t>
              </a:r>
              <a:endParaRPr lang="zh-CN" altLang="en-US" sz="1000" b="1">
                <a:solidFill>
                  <a:schemeClr val="bg1"/>
                </a:solidFill>
              </a:endParaRPr>
            </a:p>
          </p:txBody>
        </p:sp>
      </p:gr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04</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460" y="763270"/>
            <a:ext cx="79235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未来发展规划</a:t>
            </a:r>
            <a:r>
              <a:rPr lang="en-US" altLang="zh-CN" sz="2400" b="1" noProof="1">
                <a:cs typeface="+mn-ea"/>
                <a:sym typeface="+mn-lt"/>
              </a:rPr>
              <a:t>——</a:t>
            </a:r>
            <a:r>
              <a:rPr lang="zh-CN" altLang="en-US" sz="2400" b="1" noProof="1">
                <a:cs typeface="+mn-ea"/>
                <a:sym typeface="+mn-lt"/>
              </a:rPr>
              <a:t>实时计算类项目规划</a:t>
            </a:r>
            <a:endParaRPr lang="zh-CN" altLang="en-US" sz="2400" b="1" noProof="1">
              <a:cs typeface="+mn-ea"/>
              <a:sym typeface="+mn-lt"/>
            </a:endParaRPr>
          </a:p>
        </p:txBody>
      </p:sp>
      <p:sp>
        <p:nvSpPr>
          <p:cNvPr id="55" name="右箭头 54"/>
          <p:cNvSpPr/>
          <p:nvPr/>
        </p:nvSpPr>
        <p:spPr>
          <a:xfrm>
            <a:off x="1997075" y="2477135"/>
            <a:ext cx="6536690" cy="436245"/>
          </a:xfrm>
          <a:prstGeom prst="rightArrow">
            <a:avLst/>
          </a:prstGeom>
          <a:solidFill>
            <a:srgbClr val="C8701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8" name="组合 57"/>
          <p:cNvGrpSpPr/>
          <p:nvPr/>
        </p:nvGrpSpPr>
        <p:grpSpPr>
          <a:xfrm rot="0">
            <a:off x="8533765" y="6195695"/>
            <a:ext cx="2665730" cy="622300"/>
            <a:chOff x="8629" y="7940"/>
            <a:chExt cx="4198" cy="980"/>
          </a:xfrm>
        </p:grpSpPr>
        <p:sp>
          <p:nvSpPr>
            <p:cNvPr id="60" name="矩形 59"/>
            <p:cNvSpPr/>
            <p:nvPr/>
          </p:nvSpPr>
          <p:spPr>
            <a:xfrm>
              <a:off x="8629" y="7940"/>
              <a:ext cx="4198" cy="980"/>
            </a:xfrm>
            <a:prstGeom prst="rect">
              <a:avLst/>
            </a:prstGeom>
          </p:spPr>
          <p:style>
            <a:lnRef idx="1">
              <a:schemeClr val="dk1"/>
            </a:lnRef>
            <a:fillRef idx="2">
              <a:schemeClr val="dk1"/>
            </a:fillRef>
            <a:effectRef idx="1">
              <a:schemeClr val="dk1"/>
            </a:effectRef>
            <a:fontRef idx="minor">
              <a:schemeClr val="dk1"/>
            </a:fontRef>
          </p:style>
          <p:txBody>
            <a:bodyPr rtlCol="0" anchor="t" anchorCtr="0"/>
            <a:p>
              <a:pPr algn="ctr"/>
              <a:r>
                <a:rPr lang="zh-CN" altLang="en-US" sz="1000"/>
                <a:t>业务库</a:t>
              </a:r>
              <a:r>
                <a:rPr lang="en-US" altLang="zh-CN" sz="1000"/>
                <a:t>PolarDB</a:t>
              </a:r>
              <a:endParaRPr lang="en-US" altLang="zh-CN" sz="1000"/>
            </a:p>
          </p:txBody>
        </p:sp>
        <p:sp>
          <p:nvSpPr>
            <p:cNvPr id="63" name="矩形 62"/>
            <p:cNvSpPr/>
            <p:nvPr/>
          </p:nvSpPr>
          <p:spPr>
            <a:xfrm>
              <a:off x="8844" y="8340"/>
              <a:ext cx="1053" cy="3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师傅</a:t>
              </a:r>
              <a:endParaRPr lang="zh-CN" altLang="en-US" sz="900"/>
            </a:p>
          </p:txBody>
        </p:sp>
        <p:sp>
          <p:nvSpPr>
            <p:cNvPr id="64" name="矩形 63"/>
            <p:cNvSpPr/>
            <p:nvPr/>
          </p:nvSpPr>
          <p:spPr>
            <a:xfrm>
              <a:off x="10201" y="8340"/>
              <a:ext cx="1053" cy="3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用户</a:t>
              </a:r>
              <a:endParaRPr lang="zh-CN" altLang="en-US" sz="900"/>
            </a:p>
          </p:txBody>
        </p:sp>
        <p:sp>
          <p:nvSpPr>
            <p:cNvPr id="69" name="矩形 68"/>
            <p:cNvSpPr/>
            <p:nvPr/>
          </p:nvSpPr>
          <p:spPr>
            <a:xfrm>
              <a:off x="11487" y="8333"/>
              <a:ext cx="1053" cy="3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t>...</a:t>
              </a:r>
              <a:endParaRPr lang="en-US" altLang="zh-CN" sz="900"/>
            </a:p>
          </p:txBody>
        </p:sp>
      </p:grpSp>
      <p:sp>
        <p:nvSpPr>
          <p:cNvPr id="80" name="剪去单角的矩形 79"/>
          <p:cNvSpPr/>
          <p:nvPr/>
        </p:nvSpPr>
        <p:spPr>
          <a:xfrm>
            <a:off x="722630" y="6086475"/>
            <a:ext cx="10769600" cy="840740"/>
          </a:xfrm>
          <a:prstGeom prst="snip1Rect">
            <a:avLst/>
          </a:prstGeom>
          <a:noFill/>
          <a:ln w="28575" cmpd="sng">
            <a:solidFill>
              <a:schemeClr val="tx1"/>
            </a:solidFill>
            <a:prstDash val="sysDot"/>
          </a:ln>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1400">
                <a:solidFill>
                  <a:schemeClr val="tx1"/>
                </a:solidFill>
              </a:rPr>
              <a:t>数据源</a:t>
            </a:r>
            <a:endParaRPr lang="zh-CN" altLang="en-US" sz="1400">
              <a:solidFill>
                <a:schemeClr val="tx1"/>
              </a:solidFill>
            </a:endParaRPr>
          </a:p>
        </p:txBody>
      </p:sp>
      <p:sp>
        <p:nvSpPr>
          <p:cNvPr id="82" name="剪去单角的矩形 81"/>
          <p:cNvSpPr/>
          <p:nvPr/>
        </p:nvSpPr>
        <p:spPr>
          <a:xfrm>
            <a:off x="699770" y="1348105"/>
            <a:ext cx="10793095" cy="631825"/>
          </a:xfrm>
          <a:prstGeom prst="snip1Rect">
            <a:avLst/>
          </a:prstGeom>
          <a:noFill/>
          <a:ln w="28575" cmpd="sng">
            <a:solidFill>
              <a:schemeClr val="tx1"/>
            </a:solidFill>
            <a:prstDash val="sysDot"/>
          </a:ln>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1400">
                <a:solidFill>
                  <a:schemeClr val="tx1"/>
                </a:solidFill>
              </a:rPr>
              <a:t>应用</a:t>
            </a:r>
            <a:endParaRPr lang="zh-CN" altLang="en-US" sz="1400">
              <a:solidFill>
                <a:schemeClr val="tx1"/>
              </a:solidFill>
            </a:endParaRPr>
          </a:p>
        </p:txBody>
      </p:sp>
      <p:sp>
        <p:nvSpPr>
          <p:cNvPr id="83" name="矩形 82"/>
          <p:cNvSpPr/>
          <p:nvPr/>
        </p:nvSpPr>
        <p:spPr>
          <a:xfrm>
            <a:off x="8549005" y="1551940"/>
            <a:ext cx="2640330" cy="2832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管理后台</a:t>
            </a:r>
            <a:endParaRPr lang="zh-CN" altLang="en-US" sz="1400"/>
          </a:p>
        </p:txBody>
      </p:sp>
      <p:sp>
        <p:nvSpPr>
          <p:cNvPr id="84" name="矩形 83"/>
          <p:cNvSpPr/>
          <p:nvPr/>
        </p:nvSpPr>
        <p:spPr>
          <a:xfrm>
            <a:off x="1500505" y="1553210"/>
            <a:ext cx="2921000" cy="2832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业务端</a:t>
            </a:r>
            <a:endParaRPr lang="zh-CN" altLang="en-US" sz="1400"/>
          </a:p>
        </p:txBody>
      </p:sp>
      <p:grpSp>
        <p:nvGrpSpPr>
          <p:cNvPr id="85" name="组合 84"/>
          <p:cNvGrpSpPr/>
          <p:nvPr/>
        </p:nvGrpSpPr>
        <p:grpSpPr>
          <a:xfrm rot="0">
            <a:off x="1500505" y="6205855"/>
            <a:ext cx="3258185" cy="622300"/>
            <a:chOff x="2374" y="8003"/>
            <a:chExt cx="5883" cy="980"/>
          </a:xfrm>
        </p:grpSpPr>
        <p:sp>
          <p:nvSpPr>
            <p:cNvPr id="86" name="矩形 85"/>
            <p:cNvSpPr/>
            <p:nvPr/>
          </p:nvSpPr>
          <p:spPr>
            <a:xfrm>
              <a:off x="2374" y="8003"/>
              <a:ext cx="5883" cy="980"/>
            </a:xfrm>
            <a:prstGeom prst="rect">
              <a:avLst/>
            </a:prstGeom>
          </p:spPr>
          <p:style>
            <a:lnRef idx="1">
              <a:schemeClr val="dk1"/>
            </a:lnRef>
            <a:fillRef idx="2">
              <a:schemeClr val="dk1"/>
            </a:fillRef>
            <a:effectRef idx="1">
              <a:schemeClr val="dk1"/>
            </a:effectRef>
            <a:fontRef idx="minor">
              <a:schemeClr val="dk1"/>
            </a:fontRef>
          </p:style>
          <p:txBody>
            <a:bodyPr rtlCol="0" anchor="t" anchorCtr="0"/>
            <a:p>
              <a:pPr algn="ctr"/>
              <a:r>
                <a:rPr lang="zh-CN" altLang="en-US" sz="1000"/>
                <a:t>实时源</a:t>
              </a:r>
              <a:endParaRPr lang="zh-CN" altLang="en-US" sz="1000"/>
            </a:p>
          </p:txBody>
        </p:sp>
        <p:sp>
          <p:nvSpPr>
            <p:cNvPr id="89" name="矩形 88"/>
            <p:cNvSpPr/>
            <p:nvPr/>
          </p:nvSpPr>
          <p:spPr>
            <a:xfrm>
              <a:off x="2542" y="8422"/>
              <a:ext cx="1053" cy="391"/>
            </a:xfrm>
            <a:prstGeom prst="rect">
              <a:avLst/>
            </a:prstGeom>
            <a:solidFill>
              <a:srgbClr val="9AB0E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t>Log</a:t>
              </a:r>
              <a:endParaRPr lang="en-US" altLang="zh-CN" sz="900"/>
            </a:p>
          </p:txBody>
        </p:sp>
        <p:sp>
          <p:nvSpPr>
            <p:cNvPr id="93" name="矩形 92"/>
            <p:cNvSpPr/>
            <p:nvPr/>
          </p:nvSpPr>
          <p:spPr>
            <a:xfrm>
              <a:off x="3863" y="8422"/>
              <a:ext cx="1053" cy="391"/>
            </a:xfrm>
            <a:prstGeom prst="rect">
              <a:avLst/>
            </a:prstGeom>
            <a:solidFill>
              <a:srgbClr val="9AB0E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t>Binlog</a:t>
              </a:r>
              <a:endParaRPr lang="en-US" altLang="zh-CN" sz="900"/>
            </a:p>
          </p:txBody>
        </p:sp>
        <p:sp>
          <p:nvSpPr>
            <p:cNvPr id="95" name="矩形 94"/>
            <p:cNvSpPr/>
            <p:nvPr/>
          </p:nvSpPr>
          <p:spPr>
            <a:xfrm>
              <a:off x="5184" y="8422"/>
              <a:ext cx="1053" cy="391"/>
            </a:xfrm>
            <a:prstGeom prst="rect">
              <a:avLst/>
            </a:prstGeom>
            <a:solidFill>
              <a:srgbClr val="9AB0E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埋点</a:t>
              </a:r>
              <a:endParaRPr lang="zh-CN" altLang="en-US" sz="900"/>
            </a:p>
          </p:txBody>
        </p:sp>
        <p:sp>
          <p:nvSpPr>
            <p:cNvPr id="96" name="矩形 95"/>
            <p:cNvSpPr/>
            <p:nvPr/>
          </p:nvSpPr>
          <p:spPr>
            <a:xfrm>
              <a:off x="6628" y="8422"/>
              <a:ext cx="1053" cy="391"/>
            </a:xfrm>
            <a:prstGeom prst="rect">
              <a:avLst/>
            </a:prstGeom>
            <a:solidFill>
              <a:srgbClr val="9AB0E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t>...</a:t>
              </a:r>
              <a:endParaRPr lang="en-US" altLang="zh-CN" sz="900"/>
            </a:p>
          </p:txBody>
        </p:sp>
      </p:grpSp>
      <p:sp>
        <p:nvSpPr>
          <p:cNvPr id="97" name="剪去单角的矩形 96"/>
          <p:cNvSpPr/>
          <p:nvPr/>
        </p:nvSpPr>
        <p:spPr>
          <a:xfrm>
            <a:off x="1500505" y="2190115"/>
            <a:ext cx="417195" cy="3577590"/>
          </a:xfrm>
          <a:prstGeom prst="snip1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400">
                <a:solidFill>
                  <a:schemeClr val="bg1"/>
                </a:solidFill>
              </a:rPr>
              <a:t>数据总线</a:t>
            </a:r>
            <a:endParaRPr lang="en-US" altLang="zh-CN" sz="1400">
              <a:solidFill>
                <a:schemeClr val="bg1"/>
              </a:solidFill>
            </a:endParaRPr>
          </a:p>
        </p:txBody>
      </p:sp>
      <p:sp>
        <p:nvSpPr>
          <p:cNvPr id="105" name="剪去单角的矩形 104"/>
          <p:cNvSpPr/>
          <p:nvPr/>
        </p:nvSpPr>
        <p:spPr>
          <a:xfrm>
            <a:off x="9509760" y="3987165"/>
            <a:ext cx="1210945" cy="363855"/>
          </a:xfrm>
          <a:prstGeom prst="snip1Rect">
            <a:avLst/>
          </a:prstGeom>
          <a:solidFill>
            <a:srgbClr val="8BAA69"/>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900">
                <a:solidFill>
                  <a:schemeClr val="bg1"/>
                </a:solidFill>
              </a:rPr>
              <a:t>列式存储</a:t>
            </a:r>
            <a:endParaRPr lang="zh-CN" altLang="en-US" sz="900">
              <a:solidFill>
                <a:schemeClr val="bg1"/>
              </a:solidFill>
            </a:endParaRPr>
          </a:p>
          <a:p>
            <a:pPr algn="ctr"/>
            <a:r>
              <a:rPr lang="en-US" altLang="zh-CN" sz="900">
                <a:solidFill>
                  <a:schemeClr val="bg1"/>
                </a:solidFill>
              </a:rPr>
              <a:t>(TS</a:t>
            </a:r>
            <a:r>
              <a:rPr lang="zh-CN" altLang="en-US" sz="900">
                <a:solidFill>
                  <a:schemeClr val="bg1"/>
                </a:solidFill>
              </a:rPr>
              <a:t>、</a:t>
            </a:r>
            <a:r>
              <a:rPr lang="en-US" altLang="zh-CN" sz="900">
                <a:solidFill>
                  <a:schemeClr val="bg1"/>
                </a:solidFill>
              </a:rPr>
              <a:t>ES</a:t>
            </a:r>
            <a:r>
              <a:rPr lang="zh-CN" altLang="en-US" sz="900">
                <a:solidFill>
                  <a:schemeClr val="bg1"/>
                </a:solidFill>
              </a:rPr>
              <a:t>、</a:t>
            </a:r>
            <a:r>
              <a:rPr lang="en-US" altLang="zh-CN" sz="900">
                <a:solidFill>
                  <a:schemeClr val="bg1"/>
                </a:solidFill>
              </a:rPr>
              <a:t>Hbase</a:t>
            </a:r>
            <a:r>
              <a:rPr lang="zh-CN" altLang="en-US" sz="900">
                <a:solidFill>
                  <a:schemeClr val="bg1"/>
                </a:solidFill>
              </a:rPr>
              <a:t>）</a:t>
            </a:r>
            <a:endParaRPr lang="zh-CN" altLang="en-US" sz="900">
              <a:solidFill>
                <a:schemeClr val="bg1"/>
              </a:solidFill>
            </a:endParaRPr>
          </a:p>
        </p:txBody>
      </p:sp>
      <p:sp>
        <p:nvSpPr>
          <p:cNvPr id="106" name="剪去单角的矩形 105"/>
          <p:cNvSpPr/>
          <p:nvPr/>
        </p:nvSpPr>
        <p:spPr>
          <a:xfrm>
            <a:off x="8811895" y="3585210"/>
            <a:ext cx="1910080" cy="359410"/>
          </a:xfrm>
          <a:prstGeom prst="snip1Rect">
            <a:avLst/>
          </a:prstGeom>
          <a:gradFill>
            <a:gsLst>
              <a:gs pos="0">
                <a:srgbClr val="E30000"/>
              </a:gs>
              <a:gs pos="100000">
                <a:srgbClr val="760303"/>
              </a:gs>
            </a:gsLst>
            <a:lin scaled="0"/>
          </a:gra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000">
                <a:solidFill>
                  <a:schemeClr val="bg1"/>
                </a:solidFill>
              </a:rPr>
              <a:t>OLAP</a:t>
            </a:r>
            <a:r>
              <a:rPr lang="zh-CN" altLang="en-US" sz="1000">
                <a:solidFill>
                  <a:schemeClr val="bg1"/>
                </a:solidFill>
              </a:rPr>
              <a:t>数据库</a:t>
            </a:r>
            <a:r>
              <a:rPr lang="en-US" altLang="zh-CN" sz="1000">
                <a:solidFill>
                  <a:schemeClr val="bg1"/>
                </a:solidFill>
              </a:rPr>
              <a:t>(CK</a:t>
            </a:r>
            <a:r>
              <a:rPr lang="zh-CN" altLang="en-US" sz="1000">
                <a:solidFill>
                  <a:schemeClr val="bg1"/>
                </a:solidFill>
              </a:rPr>
              <a:t>、</a:t>
            </a:r>
            <a:r>
              <a:rPr lang="en-US" altLang="zh-CN" sz="1000">
                <a:solidFill>
                  <a:schemeClr val="bg1"/>
                </a:solidFill>
              </a:rPr>
              <a:t>DDB</a:t>
            </a:r>
            <a:r>
              <a:rPr lang="zh-CN" altLang="en-US" sz="1000">
                <a:solidFill>
                  <a:schemeClr val="bg1"/>
                </a:solidFill>
              </a:rPr>
              <a:t>）</a:t>
            </a:r>
            <a:endParaRPr lang="zh-CN" altLang="en-US" sz="1000">
              <a:solidFill>
                <a:schemeClr val="bg1"/>
              </a:solidFill>
            </a:endParaRPr>
          </a:p>
        </p:txBody>
      </p:sp>
      <p:sp>
        <p:nvSpPr>
          <p:cNvPr id="107" name="圆角矩形 106"/>
          <p:cNvSpPr/>
          <p:nvPr/>
        </p:nvSpPr>
        <p:spPr>
          <a:xfrm>
            <a:off x="2408555" y="2879090"/>
            <a:ext cx="4793615" cy="2889885"/>
          </a:xfrm>
          <a:prstGeom prst="roundRect">
            <a:avLst/>
          </a:prstGeom>
          <a:noFill/>
          <a:ln w="3175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1400" b="1">
                <a:solidFill>
                  <a:schemeClr val="tx1"/>
                </a:solidFill>
              </a:rPr>
              <a:t>实时计算</a:t>
            </a:r>
            <a:endParaRPr lang="zh-CN" altLang="en-US" sz="1400" b="1">
              <a:solidFill>
                <a:schemeClr val="tx1"/>
              </a:solidFill>
            </a:endParaRPr>
          </a:p>
        </p:txBody>
      </p:sp>
      <p:sp>
        <p:nvSpPr>
          <p:cNvPr id="108" name="剪去单角的矩形 107"/>
          <p:cNvSpPr/>
          <p:nvPr/>
        </p:nvSpPr>
        <p:spPr>
          <a:xfrm>
            <a:off x="1997075" y="2190115"/>
            <a:ext cx="8720455" cy="252730"/>
          </a:xfrm>
          <a:prstGeom prst="snip1Rect">
            <a:avLst/>
          </a:prstGeom>
          <a:solidFill>
            <a:srgbClr val="959595"/>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400">
                <a:solidFill>
                  <a:schemeClr val="bg1"/>
                </a:solidFill>
              </a:rPr>
              <a:t>数据服务</a:t>
            </a:r>
            <a:endParaRPr lang="zh-CN" altLang="en-US" sz="1400">
              <a:solidFill>
                <a:schemeClr val="bg1"/>
              </a:solidFill>
            </a:endParaRPr>
          </a:p>
        </p:txBody>
      </p:sp>
      <p:grpSp>
        <p:nvGrpSpPr>
          <p:cNvPr id="109" name="组合 108"/>
          <p:cNvGrpSpPr/>
          <p:nvPr/>
        </p:nvGrpSpPr>
        <p:grpSpPr>
          <a:xfrm rot="0">
            <a:off x="4575810" y="3747770"/>
            <a:ext cx="966470" cy="1478280"/>
            <a:chOff x="6875" y="4456"/>
            <a:chExt cx="1522" cy="2584"/>
          </a:xfrm>
        </p:grpSpPr>
        <p:sp>
          <p:nvSpPr>
            <p:cNvPr id="110" name="圆角矩形 109"/>
            <p:cNvSpPr/>
            <p:nvPr/>
          </p:nvSpPr>
          <p:spPr>
            <a:xfrm>
              <a:off x="6875" y="4456"/>
              <a:ext cx="1522" cy="2584"/>
            </a:xfrm>
            <a:prstGeom prst="roundRect">
              <a:avLst/>
            </a:prstGeom>
            <a:solidFill>
              <a:srgbClr val="919191"/>
            </a:solidFill>
            <a:ln w="3175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600" b="1">
                  <a:solidFill>
                    <a:schemeClr val="tx1"/>
                  </a:solidFill>
                </a:rPr>
                <a:t>风控</a:t>
              </a:r>
              <a:r>
                <a:rPr lang="en-US" altLang="zh-CN" sz="600" b="1">
                  <a:solidFill>
                    <a:schemeClr val="tx1"/>
                  </a:solidFill>
                </a:rPr>
                <a:t>&amp;</a:t>
              </a:r>
              <a:r>
                <a:rPr lang="zh-CN" altLang="en-US" sz="600" b="1">
                  <a:solidFill>
                    <a:schemeClr val="tx1"/>
                  </a:solidFill>
                </a:rPr>
                <a:t>运营</a:t>
              </a:r>
              <a:r>
                <a:rPr lang="en-US" altLang="zh-CN" sz="600" b="1">
                  <a:solidFill>
                    <a:schemeClr val="tx1"/>
                  </a:solidFill>
                </a:rPr>
                <a:t>Jsotorm</a:t>
              </a:r>
              <a:endParaRPr lang="en-US" altLang="zh-CN" sz="600" b="1">
                <a:solidFill>
                  <a:schemeClr val="tx1"/>
                </a:solidFill>
              </a:endParaRPr>
            </a:p>
          </p:txBody>
        </p:sp>
        <p:sp>
          <p:nvSpPr>
            <p:cNvPr id="111" name="矩形 110"/>
            <p:cNvSpPr/>
            <p:nvPr/>
          </p:nvSpPr>
          <p:spPr>
            <a:xfrm>
              <a:off x="7131" y="6524"/>
              <a:ext cx="1053" cy="2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风控准入</a:t>
              </a:r>
              <a:endParaRPr lang="zh-CN" altLang="en-US" sz="900"/>
            </a:p>
          </p:txBody>
        </p:sp>
        <p:sp>
          <p:nvSpPr>
            <p:cNvPr id="112" name="矩形 111"/>
            <p:cNvSpPr/>
            <p:nvPr/>
          </p:nvSpPr>
          <p:spPr>
            <a:xfrm>
              <a:off x="7128" y="5021"/>
              <a:ext cx="1053" cy="2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推送</a:t>
              </a:r>
              <a:endParaRPr lang="zh-CN" altLang="en-US" sz="900"/>
            </a:p>
          </p:txBody>
        </p:sp>
        <p:sp>
          <p:nvSpPr>
            <p:cNvPr id="113" name="矩形 112"/>
            <p:cNvSpPr/>
            <p:nvPr/>
          </p:nvSpPr>
          <p:spPr>
            <a:xfrm>
              <a:off x="7130" y="6023"/>
              <a:ext cx="1053" cy="2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信息补全</a:t>
              </a:r>
              <a:endParaRPr lang="zh-CN" altLang="en-US" sz="900"/>
            </a:p>
          </p:txBody>
        </p:sp>
        <p:sp>
          <p:nvSpPr>
            <p:cNvPr id="114" name="矩形 113"/>
            <p:cNvSpPr/>
            <p:nvPr/>
          </p:nvSpPr>
          <p:spPr>
            <a:xfrm>
              <a:off x="7129" y="5522"/>
              <a:ext cx="1053" cy="2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规则处理</a:t>
              </a:r>
              <a:endParaRPr lang="en-US" altLang="zh-CN" sz="900"/>
            </a:p>
          </p:txBody>
        </p:sp>
      </p:grpSp>
      <p:sp>
        <p:nvSpPr>
          <p:cNvPr id="115" name="矩形 114"/>
          <p:cNvSpPr/>
          <p:nvPr/>
        </p:nvSpPr>
        <p:spPr>
          <a:xfrm>
            <a:off x="5165090" y="1554480"/>
            <a:ext cx="1306830" cy="2832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实时大屏</a:t>
            </a:r>
            <a:endParaRPr lang="zh-CN" altLang="en-US" sz="1400"/>
          </a:p>
        </p:txBody>
      </p:sp>
      <p:sp>
        <p:nvSpPr>
          <p:cNvPr id="116" name="上箭头 115"/>
          <p:cNvSpPr/>
          <p:nvPr/>
        </p:nvSpPr>
        <p:spPr>
          <a:xfrm>
            <a:off x="10807700" y="1877695"/>
            <a:ext cx="481330" cy="9309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剪去单角的矩形 116"/>
          <p:cNvSpPr/>
          <p:nvPr/>
        </p:nvSpPr>
        <p:spPr>
          <a:xfrm>
            <a:off x="8808720" y="4900930"/>
            <a:ext cx="1909445" cy="440690"/>
          </a:xfrm>
          <a:prstGeom prst="snip1Rect">
            <a:avLst/>
          </a:prstGeom>
          <a:solidFill>
            <a:srgbClr val="4C75CF"/>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sz="1000">
                <a:solidFill>
                  <a:schemeClr val="bg1"/>
                </a:solidFill>
              </a:rPr>
              <a:t>离线数仓</a:t>
            </a:r>
            <a:r>
              <a:rPr lang="en-US" altLang="zh-CN" sz="1000">
                <a:solidFill>
                  <a:schemeClr val="bg1"/>
                </a:solidFill>
              </a:rPr>
              <a:t>(MaxComputer</a:t>
            </a:r>
            <a:r>
              <a:rPr lang="zh-CN" altLang="en-US" sz="1000">
                <a:solidFill>
                  <a:schemeClr val="bg1"/>
                </a:solidFill>
              </a:rPr>
              <a:t>）</a:t>
            </a:r>
            <a:endParaRPr lang="zh-CN" altLang="en-US" sz="1000">
              <a:solidFill>
                <a:schemeClr val="bg1"/>
              </a:solidFill>
            </a:endParaRPr>
          </a:p>
        </p:txBody>
      </p:sp>
      <p:grpSp>
        <p:nvGrpSpPr>
          <p:cNvPr id="118" name="组合 117"/>
          <p:cNvGrpSpPr/>
          <p:nvPr/>
        </p:nvGrpSpPr>
        <p:grpSpPr>
          <a:xfrm rot="0">
            <a:off x="5313045" y="6216015"/>
            <a:ext cx="2665730" cy="622300"/>
            <a:chOff x="8629" y="7940"/>
            <a:chExt cx="4198" cy="980"/>
          </a:xfrm>
        </p:grpSpPr>
        <p:sp>
          <p:nvSpPr>
            <p:cNvPr id="119" name="矩形 118"/>
            <p:cNvSpPr/>
            <p:nvPr/>
          </p:nvSpPr>
          <p:spPr>
            <a:xfrm>
              <a:off x="8629" y="7940"/>
              <a:ext cx="4198" cy="980"/>
            </a:xfrm>
            <a:prstGeom prst="rect">
              <a:avLst/>
            </a:prstGeom>
          </p:spPr>
          <p:style>
            <a:lnRef idx="1">
              <a:schemeClr val="dk1"/>
            </a:lnRef>
            <a:fillRef idx="2">
              <a:schemeClr val="dk1"/>
            </a:fillRef>
            <a:effectRef idx="1">
              <a:schemeClr val="dk1"/>
            </a:effectRef>
            <a:fontRef idx="minor">
              <a:schemeClr val="dk1"/>
            </a:fontRef>
          </p:style>
          <p:txBody>
            <a:bodyPr rtlCol="0" anchor="t" anchorCtr="0"/>
            <a:p>
              <a:pPr algn="ctr"/>
              <a:r>
                <a:rPr lang="en-US" altLang="zh-CN" sz="1000"/>
                <a:t>OCS</a:t>
              </a:r>
              <a:endParaRPr lang="en-US" altLang="zh-CN" sz="1000"/>
            </a:p>
          </p:txBody>
        </p:sp>
        <p:sp>
          <p:nvSpPr>
            <p:cNvPr id="120" name="矩形 119"/>
            <p:cNvSpPr/>
            <p:nvPr/>
          </p:nvSpPr>
          <p:spPr>
            <a:xfrm>
              <a:off x="8844" y="8340"/>
              <a:ext cx="1053" cy="391"/>
            </a:xfrm>
            <a:prstGeom prst="rect">
              <a:avLst/>
            </a:prstGeom>
            <a:solidFill>
              <a:srgbClr val="9AB0E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风控规则</a:t>
              </a:r>
              <a:endParaRPr lang="zh-CN" altLang="en-US" sz="900"/>
            </a:p>
          </p:txBody>
        </p:sp>
        <p:sp>
          <p:nvSpPr>
            <p:cNvPr id="121" name="矩形 120"/>
            <p:cNvSpPr/>
            <p:nvPr/>
          </p:nvSpPr>
          <p:spPr>
            <a:xfrm>
              <a:off x="10201" y="8340"/>
              <a:ext cx="1053" cy="391"/>
            </a:xfrm>
            <a:prstGeom prst="rect">
              <a:avLst/>
            </a:prstGeom>
            <a:solidFill>
              <a:srgbClr val="9AB0E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推单规则</a:t>
              </a:r>
              <a:endParaRPr lang="zh-CN" altLang="en-US" sz="900"/>
            </a:p>
          </p:txBody>
        </p:sp>
        <p:sp>
          <p:nvSpPr>
            <p:cNvPr id="122" name="矩形 121"/>
            <p:cNvSpPr/>
            <p:nvPr/>
          </p:nvSpPr>
          <p:spPr>
            <a:xfrm>
              <a:off x="11487" y="8333"/>
              <a:ext cx="1053" cy="391"/>
            </a:xfrm>
            <a:prstGeom prst="rect">
              <a:avLst/>
            </a:prstGeom>
            <a:solidFill>
              <a:srgbClr val="9AB0E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运营规则</a:t>
              </a:r>
              <a:endParaRPr lang="zh-CN" altLang="en-US" sz="900"/>
            </a:p>
          </p:txBody>
        </p:sp>
      </p:grpSp>
      <p:sp>
        <p:nvSpPr>
          <p:cNvPr id="123" name="剪去单角的矩形 122"/>
          <p:cNvSpPr/>
          <p:nvPr/>
        </p:nvSpPr>
        <p:spPr>
          <a:xfrm>
            <a:off x="699770" y="2189480"/>
            <a:ext cx="417195" cy="3577590"/>
          </a:xfrm>
          <a:prstGeom prst="snip1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400">
                <a:solidFill>
                  <a:schemeClr val="bg1"/>
                </a:solidFill>
              </a:rPr>
              <a:t>运维监控</a:t>
            </a:r>
            <a:endParaRPr lang="zh-CN" altLang="en-US" sz="1400">
              <a:solidFill>
                <a:schemeClr val="bg1"/>
              </a:solidFill>
            </a:endParaRPr>
          </a:p>
        </p:txBody>
      </p:sp>
      <p:sp>
        <p:nvSpPr>
          <p:cNvPr id="124" name="右箭头 123"/>
          <p:cNvSpPr/>
          <p:nvPr/>
        </p:nvSpPr>
        <p:spPr>
          <a:xfrm>
            <a:off x="1997710" y="5278755"/>
            <a:ext cx="521970" cy="371475"/>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左箭头 124"/>
          <p:cNvSpPr/>
          <p:nvPr/>
        </p:nvSpPr>
        <p:spPr>
          <a:xfrm>
            <a:off x="1941195" y="3108325"/>
            <a:ext cx="521335" cy="382905"/>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剪去单角的矩形 125"/>
          <p:cNvSpPr/>
          <p:nvPr/>
        </p:nvSpPr>
        <p:spPr>
          <a:xfrm>
            <a:off x="2718435" y="3375660"/>
            <a:ext cx="4174490" cy="227965"/>
          </a:xfrm>
          <a:prstGeom prst="snip1Rect">
            <a:avLst/>
          </a:prstGeom>
          <a:solidFill>
            <a:srgbClr val="959595"/>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900">
                <a:solidFill>
                  <a:schemeClr val="bg1"/>
                </a:solidFill>
              </a:rPr>
              <a:t>数据写入</a:t>
            </a:r>
            <a:endParaRPr lang="zh-CN" altLang="en-US" sz="900">
              <a:solidFill>
                <a:schemeClr val="bg1"/>
              </a:solidFill>
            </a:endParaRPr>
          </a:p>
        </p:txBody>
      </p:sp>
      <p:sp>
        <p:nvSpPr>
          <p:cNvPr id="127" name="剪去单角的矩形 126"/>
          <p:cNvSpPr/>
          <p:nvPr/>
        </p:nvSpPr>
        <p:spPr>
          <a:xfrm>
            <a:off x="8811895" y="3987165"/>
            <a:ext cx="551180" cy="363220"/>
          </a:xfrm>
          <a:prstGeom prst="snip1Rect">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000">
                <a:solidFill>
                  <a:schemeClr val="bg1"/>
                </a:solidFill>
              </a:rPr>
              <a:t>Redis</a:t>
            </a:r>
            <a:endParaRPr lang="zh-CN" altLang="en-US" sz="1000">
              <a:solidFill>
                <a:schemeClr val="bg1"/>
              </a:solidFill>
            </a:endParaRPr>
          </a:p>
        </p:txBody>
      </p:sp>
      <p:sp>
        <p:nvSpPr>
          <p:cNvPr id="128" name="左箭头 127"/>
          <p:cNvSpPr/>
          <p:nvPr/>
        </p:nvSpPr>
        <p:spPr>
          <a:xfrm rot="5400000">
            <a:off x="1574165" y="1781175"/>
            <a:ext cx="269875" cy="464185"/>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上箭头 128"/>
          <p:cNvSpPr/>
          <p:nvPr/>
        </p:nvSpPr>
        <p:spPr>
          <a:xfrm>
            <a:off x="3498850" y="1877695"/>
            <a:ext cx="493395" cy="270510"/>
          </a:xfrm>
          <a:prstGeom prst="upArrow">
            <a:avLst>
              <a:gd name="adj1" fmla="val 50000"/>
              <a:gd name="adj2" fmla="val 50000"/>
            </a:avLst>
          </a:prstGeom>
          <a:solidFill>
            <a:srgbClr val="E6D19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圆角矩形 129"/>
          <p:cNvSpPr/>
          <p:nvPr/>
        </p:nvSpPr>
        <p:spPr>
          <a:xfrm>
            <a:off x="8561070" y="2529840"/>
            <a:ext cx="2931795" cy="3238500"/>
          </a:xfrm>
          <a:prstGeom prst="roundRect">
            <a:avLst/>
          </a:prstGeom>
          <a:noFill/>
          <a:ln w="3175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1400" b="1">
                <a:solidFill>
                  <a:schemeClr val="tx1"/>
                </a:solidFill>
              </a:rPr>
              <a:t>数据存储</a:t>
            </a:r>
            <a:endParaRPr lang="zh-CN" altLang="en-US" sz="1400" b="1">
              <a:solidFill>
                <a:schemeClr val="tx1"/>
              </a:solidFill>
            </a:endParaRPr>
          </a:p>
        </p:txBody>
      </p:sp>
      <p:sp>
        <p:nvSpPr>
          <p:cNvPr id="131" name="剪去单角的矩形 130"/>
          <p:cNvSpPr/>
          <p:nvPr/>
        </p:nvSpPr>
        <p:spPr>
          <a:xfrm>
            <a:off x="8811895" y="4446270"/>
            <a:ext cx="1910080" cy="359410"/>
          </a:xfrm>
          <a:prstGeom prst="snip1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solidFill>
                  <a:schemeClr val="bg1"/>
                </a:solidFill>
              </a:rPr>
              <a:t>实时数仓</a:t>
            </a:r>
            <a:r>
              <a:rPr lang="en-US" altLang="zh-CN" sz="1000">
                <a:solidFill>
                  <a:schemeClr val="bg1"/>
                </a:solidFill>
              </a:rPr>
              <a:t>(CK</a:t>
            </a:r>
            <a:r>
              <a:rPr lang="zh-CN" altLang="en-US" sz="1000">
                <a:solidFill>
                  <a:schemeClr val="bg1"/>
                </a:solidFill>
              </a:rPr>
              <a:t>）</a:t>
            </a:r>
            <a:endParaRPr lang="zh-CN" altLang="en-US" sz="1000">
              <a:solidFill>
                <a:schemeClr val="bg1"/>
              </a:solidFill>
            </a:endParaRPr>
          </a:p>
        </p:txBody>
      </p:sp>
      <p:sp>
        <p:nvSpPr>
          <p:cNvPr id="132" name="左箭头 131"/>
          <p:cNvSpPr/>
          <p:nvPr/>
        </p:nvSpPr>
        <p:spPr>
          <a:xfrm rot="5400000">
            <a:off x="9624060" y="5563870"/>
            <a:ext cx="491490" cy="4641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剪去单角的矩形 132"/>
          <p:cNvSpPr/>
          <p:nvPr/>
        </p:nvSpPr>
        <p:spPr>
          <a:xfrm>
            <a:off x="8811895" y="3135630"/>
            <a:ext cx="1910080" cy="359410"/>
          </a:xfrm>
          <a:prstGeom prst="snip1Rect">
            <a:avLst/>
          </a:prstGeom>
          <a:solidFill>
            <a:schemeClr val="accent5">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solidFill>
                  <a:schemeClr val="bg1"/>
                </a:solidFill>
              </a:rPr>
              <a:t>数据服务库</a:t>
            </a:r>
            <a:r>
              <a:rPr lang="en-US" altLang="zh-CN" sz="1000">
                <a:solidFill>
                  <a:schemeClr val="bg1"/>
                </a:solidFill>
              </a:rPr>
              <a:t>(PolarDB</a:t>
            </a:r>
            <a:r>
              <a:rPr lang="zh-CN" altLang="en-US" sz="1000">
                <a:solidFill>
                  <a:schemeClr val="bg1"/>
                </a:solidFill>
              </a:rPr>
              <a:t>）</a:t>
            </a:r>
            <a:endParaRPr lang="zh-CN" altLang="en-US" sz="1000">
              <a:solidFill>
                <a:schemeClr val="bg1"/>
              </a:solidFill>
            </a:endParaRPr>
          </a:p>
        </p:txBody>
      </p:sp>
      <p:sp>
        <p:nvSpPr>
          <p:cNvPr id="134" name="剪去单角的矩形 133"/>
          <p:cNvSpPr/>
          <p:nvPr/>
        </p:nvSpPr>
        <p:spPr>
          <a:xfrm>
            <a:off x="2711450" y="5326380"/>
            <a:ext cx="4174490" cy="292735"/>
          </a:xfrm>
          <a:prstGeom prst="snip1Rect">
            <a:avLst/>
          </a:prstGeom>
          <a:solidFill>
            <a:srgbClr val="959595"/>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900">
                <a:solidFill>
                  <a:schemeClr val="bg1"/>
                </a:solidFill>
              </a:rPr>
              <a:t>数据读取</a:t>
            </a:r>
            <a:endParaRPr lang="en-US" altLang="zh-CN" sz="900">
              <a:solidFill>
                <a:schemeClr val="bg1"/>
              </a:solidFill>
            </a:endParaRPr>
          </a:p>
        </p:txBody>
      </p:sp>
      <p:grpSp>
        <p:nvGrpSpPr>
          <p:cNvPr id="135" name="组合 134"/>
          <p:cNvGrpSpPr/>
          <p:nvPr/>
        </p:nvGrpSpPr>
        <p:grpSpPr>
          <a:xfrm rot="0">
            <a:off x="7294880" y="3746500"/>
            <a:ext cx="1146175" cy="1479550"/>
            <a:chOff x="11576" y="3668"/>
            <a:chExt cx="1805" cy="2585"/>
          </a:xfrm>
        </p:grpSpPr>
        <p:sp>
          <p:nvSpPr>
            <p:cNvPr id="136" name="剪去单角的矩形 135"/>
            <p:cNvSpPr/>
            <p:nvPr/>
          </p:nvSpPr>
          <p:spPr>
            <a:xfrm>
              <a:off x="11925" y="4945"/>
              <a:ext cx="1170" cy="466"/>
            </a:xfrm>
            <a:prstGeom prst="snip1Rect">
              <a:avLst/>
            </a:prstGeom>
            <a:solidFill>
              <a:schemeClr val="tx1">
                <a:lumMod val="75000"/>
                <a:lumOff val="2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900">
                  <a:solidFill>
                    <a:schemeClr val="bg1"/>
                  </a:solidFill>
                </a:rPr>
                <a:t>规则引擎</a:t>
              </a:r>
              <a:endParaRPr lang="zh-CN" altLang="en-US" sz="900">
                <a:solidFill>
                  <a:schemeClr val="bg1"/>
                </a:solidFill>
              </a:endParaRPr>
            </a:p>
          </p:txBody>
        </p:sp>
        <p:sp>
          <p:nvSpPr>
            <p:cNvPr id="137" name="剪去单角的矩形 136"/>
            <p:cNvSpPr/>
            <p:nvPr/>
          </p:nvSpPr>
          <p:spPr>
            <a:xfrm>
              <a:off x="11925" y="4366"/>
              <a:ext cx="1170" cy="466"/>
            </a:xfrm>
            <a:prstGeom prst="snip1Rect">
              <a:avLst/>
            </a:prstGeom>
            <a:solidFill>
              <a:schemeClr val="tx1">
                <a:lumMod val="85000"/>
                <a:lumOff val="1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900">
                  <a:solidFill>
                    <a:schemeClr val="bg1"/>
                  </a:solidFill>
                </a:rPr>
                <a:t>算法模型</a:t>
              </a:r>
              <a:endParaRPr lang="zh-CN" altLang="en-US" sz="900">
                <a:solidFill>
                  <a:schemeClr val="bg1"/>
                </a:solidFill>
              </a:endParaRPr>
            </a:p>
          </p:txBody>
        </p:sp>
        <p:sp>
          <p:nvSpPr>
            <p:cNvPr id="138" name="剪去单角的矩形 137"/>
            <p:cNvSpPr/>
            <p:nvPr/>
          </p:nvSpPr>
          <p:spPr>
            <a:xfrm>
              <a:off x="11925" y="5524"/>
              <a:ext cx="1170" cy="466"/>
            </a:xfrm>
            <a:prstGeom prst="snip1Rect">
              <a:avLst/>
            </a:prstGeom>
            <a:solidFill>
              <a:schemeClr val="tx1">
                <a:lumMod val="65000"/>
                <a:lumOff val="3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800">
                  <a:solidFill>
                    <a:schemeClr val="bg1"/>
                  </a:solidFill>
                </a:rPr>
                <a:t>Ali</a:t>
              </a:r>
              <a:r>
                <a:rPr lang="zh-CN" altLang="en-US" sz="800">
                  <a:solidFill>
                    <a:schemeClr val="bg1"/>
                  </a:solidFill>
                </a:rPr>
                <a:t>图片检测</a:t>
              </a:r>
              <a:endParaRPr lang="zh-CN" altLang="en-US" sz="800">
                <a:solidFill>
                  <a:schemeClr val="bg1"/>
                </a:solidFill>
              </a:endParaRPr>
            </a:p>
          </p:txBody>
        </p:sp>
        <p:sp>
          <p:nvSpPr>
            <p:cNvPr id="139" name="圆角矩形 138"/>
            <p:cNvSpPr/>
            <p:nvPr/>
          </p:nvSpPr>
          <p:spPr>
            <a:xfrm>
              <a:off x="11576" y="3668"/>
              <a:ext cx="1805" cy="2585"/>
            </a:xfrm>
            <a:prstGeom prst="roundRect">
              <a:avLst/>
            </a:prstGeom>
            <a:noFill/>
            <a:ln w="3175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1400" b="1">
                  <a:solidFill>
                    <a:schemeClr val="bg1"/>
                  </a:solidFill>
                </a:rPr>
                <a:t>计算增强</a:t>
              </a:r>
              <a:endParaRPr lang="zh-CN" altLang="en-US" sz="1400" b="1">
                <a:solidFill>
                  <a:schemeClr val="bg1"/>
                </a:solidFill>
              </a:endParaRPr>
            </a:p>
          </p:txBody>
        </p:sp>
      </p:grpSp>
      <p:grpSp>
        <p:nvGrpSpPr>
          <p:cNvPr id="140" name="组合 139"/>
          <p:cNvGrpSpPr/>
          <p:nvPr/>
        </p:nvGrpSpPr>
        <p:grpSpPr>
          <a:xfrm rot="0">
            <a:off x="5770880" y="3747770"/>
            <a:ext cx="999490" cy="1478280"/>
            <a:chOff x="9119" y="4456"/>
            <a:chExt cx="1574" cy="2584"/>
          </a:xfrm>
        </p:grpSpPr>
        <p:sp>
          <p:nvSpPr>
            <p:cNvPr id="142" name="圆角矩形 141"/>
            <p:cNvSpPr/>
            <p:nvPr/>
          </p:nvSpPr>
          <p:spPr>
            <a:xfrm>
              <a:off x="9119" y="4456"/>
              <a:ext cx="1574" cy="2584"/>
            </a:xfrm>
            <a:prstGeom prst="roundRect">
              <a:avLst/>
            </a:prstGeom>
            <a:solidFill>
              <a:srgbClr val="919191"/>
            </a:solidFill>
            <a:ln w="3175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800" b="1">
                  <a:solidFill>
                    <a:schemeClr val="tx1"/>
                  </a:solidFill>
                </a:rPr>
                <a:t>实时数仓</a:t>
              </a:r>
              <a:r>
                <a:rPr lang="en-US" altLang="zh-CN" sz="800" b="1">
                  <a:solidFill>
                    <a:schemeClr val="tx1"/>
                  </a:solidFill>
                </a:rPr>
                <a:t>Flink</a:t>
              </a:r>
              <a:endParaRPr lang="en-US" altLang="zh-CN" sz="800" b="1">
                <a:solidFill>
                  <a:schemeClr val="tx1"/>
                </a:solidFill>
              </a:endParaRPr>
            </a:p>
          </p:txBody>
        </p:sp>
        <p:sp>
          <p:nvSpPr>
            <p:cNvPr id="143" name="矩形 142"/>
            <p:cNvSpPr/>
            <p:nvPr/>
          </p:nvSpPr>
          <p:spPr>
            <a:xfrm>
              <a:off x="9408" y="5059"/>
              <a:ext cx="1052" cy="2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数据入仓</a:t>
              </a:r>
              <a:endParaRPr lang="zh-CN" altLang="en-US" sz="900"/>
            </a:p>
          </p:txBody>
        </p:sp>
        <p:sp>
          <p:nvSpPr>
            <p:cNvPr id="144" name="矩形 143"/>
            <p:cNvSpPr/>
            <p:nvPr/>
          </p:nvSpPr>
          <p:spPr>
            <a:xfrm>
              <a:off x="9410" y="6069"/>
              <a:ext cx="1051" cy="2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维表关联</a:t>
              </a:r>
              <a:endParaRPr lang="zh-CN" altLang="en-US" sz="900"/>
            </a:p>
          </p:txBody>
        </p:sp>
        <p:sp>
          <p:nvSpPr>
            <p:cNvPr id="145" name="矩形 144"/>
            <p:cNvSpPr/>
            <p:nvPr/>
          </p:nvSpPr>
          <p:spPr>
            <a:xfrm>
              <a:off x="9411" y="5564"/>
              <a:ext cx="1051" cy="2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数据聚合</a:t>
              </a:r>
              <a:endParaRPr lang="zh-CN" altLang="en-US" sz="900"/>
            </a:p>
          </p:txBody>
        </p:sp>
        <p:sp>
          <p:nvSpPr>
            <p:cNvPr id="147" name="矩形 146"/>
            <p:cNvSpPr/>
            <p:nvPr/>
          </p:nvSpPr>
          <p:spPr>
            <a:xfrm>
              <a:off x="9412" y="6574"/>
              <a:ext cx="1051" cy="2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多流关联</a:t>
              </a:r>
              <a:endParaRPr lang="zh-CN" altLang="en-US" sz="900"/>
            </a:p>
          </p:txBody>
        </p:sp>
      </p:grpSp>
      <p:grpSp>
        <p:nvGrpSpPr>
          <p:cNvPr id="148" name="组合 147"/>
          <p:cNvGrpSpPr/>
          <p:nvPr/>
        </p:nvGrpSpPr>
        <p:grpSpPr>
          <a:xfrm rot="0">
            <a:off x="3195955" y="3747135"/>
            <a:ext cx="1083310" cy="1478280"/>
            <a:chOff x="4445" y="4456"/>
            <a:chExt cx="1706" cy="2583"/>
          </a:xfrm>
        </p:grpSpPr>
        <p:sp>
          <p:nvSpPr>
            <p:cNvPr id="149" name="圆角矩形 148"/>
            <p:cNvSpPr/>
            <p:nvPr/>
          </p:nvSpPr>
          <p:spPr>
            <a:xfrm>
              <a:off x="4445" y="4456"/>
              <a:ext cx="1706" cy="2583"/>
            </a:xfrm>
            <a:prstGeom prst="roundRect">
              <a:avLst/>
            </a:prstGeom>
            <a:solidFill>
              <a:srgbClr val="919191"/>
            </a:solidFill>
            <a:ln w="3175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800" b="1">
                  <a:solidFill>
                    <a:schemeClr val="tx1"/>
                  </a:solidFill>
                </a:rPr>
                <a:t>智能推单</a:t>
              </a:r>
              <a:r>
                <a:rPr lang="en-US" altLang="zh-CN" sz="800" b="1">
                  <a:solidFill>
                    <a:schemeClr val="tx1"/>
                  </a:solidFill>
                </a:rPr>
                <a:t>Jstorm</a:t>
              </a:r>
              <a:endParaRPr lang="en-US" altLang="zh-CN" sz="800" b="1">
                <a:solidFill>
                  <a:schemeClr val="tx1"/>
                </a:solidFill>
              </a:endParaRPr>
            </a:p>
          </p:txBody>
        </p:sp>
        <p:sp>
          <p:nvSpPr>
            <p:cNvPr id="150" name="矩形 149"/>
            <p:cNvSpPr/>
            <p:nvPr/>
          </p:nvSpPr>
          <p:spPr>
            <a:xfrm>
              <a:off x="4797" y="6537"/>
              <a:ext cx="1053" cy="2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师傅初筛</a:t>
              </a:r>
              <a:endParaRPr lang="zh-CN" altLang="en-US" sz="900"/>
            </a:p>
          </p:txBody>
        </p:sp>
        <p:sp>
          <p:nvSpPr>
            <p:cNvPr id="151" name="矩形 150"/>
            <p:cNvSpPr/>
            <p:nvPr/>
          </p:nvSpPr>
          <p:spPr>
            <a:xfrm>
              <a:off x="4794" y="5034"/>
              <a:ext cx="1053" cy="2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推送</a:t>
              </a:r>
              <a:endParaRPr lang="zh-CN" altLang="en-US" sz="900"/>
            </a:p>
          </p:txBody>
        </p:sp>
        <p:sp>
          <p:nvSpPr>
            <p:cNvPr id="152" name="矩形 151"/>
            <p:cNvSpPr/>
            <p:nvPr/>
          </p:nvSpPr>
          <p:spPr>
            <a:xfrm>
              <a:off x="4796" y="6036"/>
              <a:ext cx="1053" cy="2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信息补全</a:t>
              </a:r>
              <a:endParaRPr lang="zh-CN" altLang="en-US" sz="900"/>
            </a:p>
          </p:txBody>
        </p:sp>
        <p:sp>
          <p:nvSpPr>
            <p:cNvPr id="153" name="矩形 152"/>
            <p:cNvSpPr/>
            <p:nvPr/>
          </p:nvSpPr>
          <p:spPr>
            <a:xfrm>
              <a:off x="4795" y="5535"/>
              <a:ext cx="1053" cy="2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规则处理</a:t>
              </a:r>
              <a:endParaRPr lang="en-US" altLang="zh-CN" sz="900"/>
            </a:p>
          </p:txBody>
        </p:sp>
      </p:grpSp>
      <p:sp>
        <p:nvSpPr>
          <p:cNvPr id="154" name="左箭头 153"/>
          <p:cNvSpPr/>
          <p:nvPr/>
        </p:nvSpPr>
        <p:spPr>
          <a:xfrm rot="5400000">
            <a:off x="1572260" y="5673090"/>
            <a:ext cx="273050" cy="464185"/>
          </a:xfrm>
          <a:prstGeom prst="leftArrow">
            <a:avLst/>
          </a:prstGeom>
          <a:solidFill>
            <a:srgbClr val="9AB0E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剪去单角的矩形 154"/>
          <p:cNvSpPr/>
          <p:nvPr/>
        </p:nvSpPr>
        <p:spPr>
          <a:xfrm>
            <a:off x="2711450" y="3746500"/>
            <a:ext cx="345440" cy="1478915"/>
          </a:xfrm>
          <a:prstGeom prst="snip1Rect">
            <a:avLst/>
          </a:prstGeom>
          <a:solidFill>
            <a:srgbClr val="959595"/>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900">
                <a:solidFill>
                  <a:schemeClr val="bg1"/>
                </a:solidFill>
              </a:rPr>
              <a:t>数据处理</a:t>
            </a:r>
            <a:endParaRPr lang="zh-CN" altLang="en-US" sz="900">
              <a:solidFill>
                <a:schemeClr val="bg1"/>
              </a:solidFill>
            </a:endParaRPr>
          </a:p>
        </p:txBody>
      </p:sp>
      <p:sp>
        <p:nvSpPr>
          <p:cNvPr id="156" name="右箭头 155"/>
          <p:cNvSpPr/>
          <p:nvPr/>
        </p:nvSpPr>
        <p:spPr>
          <a:xfrm>
            <a:off x="7626985" y="3303905"/>
            <a:ext cx="521970" cy="371475"/>
          </a:xfrm>
          <a:prstGeom prst="rightArrow">
            <a:avLst/>
          </a:prstGeom>
          <a:solidFill>
            <a:srgbClr val="8BAA6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左箭头 156"/>
          <p:cNvSpPr/>
          <p:nvPr/>
        </p:nvSpPr>
        <p:spPr>
          <a:xfrm>
            <a:off x="7606665" y="5278755"/>
            <a:ext cx="521335" cy="382905"/>
          </a:xfrm>
          <a:prstGeom prst="leftArrow">
            <a:avLst/>
          </a:prstGeom>
          <a:solidFill>
            <a:srgbClr val="8BAA6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左箭头 157"/>
          <p:cNvSpPr/>
          <p:nvPr/>
        </p:nvSpPr>
        <p:spPr>
          <a:xfrm>
            <a:off x="6885940" y="4163060"/>
            <a:ext cx="521335" cy="38290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上箭头 158"/>
          <p:cNvSpPr/>
          <p:nvPr/>
        </p:nvSpPr>
        <p:spPr>
          <a:xfrm>
            <a:off x="5647055" y="1877695"/>
            <a:ext cx="493395" cy="270510"/>
          </a:xfrm>
          <a:prstGeom prst="upArrow">
            <a:avLst>
              <a:gd name="adj1" fmla="val 50000"/>
              <a:gd name="adj2" fmla="val 50000"/>
            </a:avLst>
          </a:prstGeom>
          <a:solidFill>
            <a:srgbClr val="C8701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剪去单角的矩形 159"/>
          <p:cNvSpPr/>
          <p:nvPr/>
        </p:nvSpPr>
        <p:spPr>
          <a:xfrm>
            <a:off x="10820400" y="3117850"/>
            <a:ext cx="468630" cy="2209800"/>
          </a:xfrm>
          <a:prstGeom prst="snip1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solidFill>
                  <a:schemeClr val="bg1"/>
                </a:solidFill>
              </a:rPr>
              <a:t>数据同步</a:t>
            </a:r>
            <a:endParaRPr lang="zh-CN" altLang="en-US" sz="1000">
              <a:solidFill>
                <a:schemeClr val="bg1"/>
              </a:solidFill>
            </a:endParaRPr>
          </a:p>
        </p:txBody>
      </p:sp>
      <p:sp>
        <p:nvSpPr>
          <p:cNvPr id="161" name="矩形 160"/>
          <p:cNvSpPr/>
          <p:nvPr/>
        </p:nvSpPr>
        <p:spPr>
          <a:xfrm>
            <a:off x="6624320" y="1554480"/>
            <a:ext cx="1306830" cy="2832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BI</a:t>
            </a:r>
            <a:r>
              <a:rPr lang="zh-CN" altLang="en-US" sz="1400"/>
              <a:t>报表</a:t>
            </a:r>
            <a:endParaRPr lang="zh-CN" altLang="en-US" sz="1400"/>
          </a:p>
        </p:txBody>
      </p:sp>
      <p:sp>
        <p:nvSpPr>
          <p:cNvPr id="162" name="上箭头 161"/>
          <p:cNvSpPr/>
          <p:nvPr/>
        </p:nvSpPr>
        <p:spPr>
          <a:xfrm>
            <a:off x="7023100" y="1877695"/>
            <a:ext cx="493395" cy="270510"/>
          </a:xfrm>
          <a:prstGeom prst="upArrow">
            <a:avLst>
              <a:gd name="adj1" fmla="val 50000"/>
              <a:gd name="adj2" fmla="val 50000"/>
            </a:avLst>
          </a:prstGeom>
          <a:solidFill>
            <a:srgbClr val="85030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上箭头 163"/>
          <p:cNvSpPr/>
          <p:nvPr/>
        </p:nvSpPr>
        <p:spPr>
          <a:xfrm>
            <a:off x="8811895" y="2442845"/>
            <a:ext cx="493395" cy="270510"/>
          </a:xfrm>
          <a:prstGeom prst="upArrow">
            <a:avLst>
              <a:gd name="adj1" fmla="val 50000"/>
              <a:gd name="adj2" fmla="val 50000"/>
            </a:avLst>
          </a:prstGeom>
          <a:solidFill>
            <a:srgbClr val="E6D19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上箭头 164"/>
          <p:cNvSpPr/>
          <p:nvPr/>
        </p:nvSpPr>
        <p:spPr>
          <a:xfrm>
            <a:off x="9305290" y="2442845"/>
            <a:ext cx="493395" cy="270510"/>
          </a:xfrm>
          <a:prstGeom prst="upArrow">
            <a:avLst>
              <a:gd name="adj1" fmla="val 50000"/>
              <a:gd name="adj2" fmla="val 50000"/>
            </a:avLst>
          </a:prstGeom>
          <a:solidFill>
            <a:srgbClr val="E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上箭头 165"/>
          <p:cNvSpPr/>
          <p:nvPr/>
        </p:nvSpPr>
        <p:spPr>
          <a:xfrm>
            <a:off x="10314305" y="2442845"/>
            <a:ext cx="493395" cy="270510"/>
          </a:xfrm>
          <a:prstGeom prst="upArrow">
            <a:avLst>
              <a:gd name="adj1" fmla="val 50000"/>
              <a:gd name="adj2" fmla="val 50000"/>
            </a:avLst>
          </a:prstGeom>
          <a:solidFill>
            <a:srgbClr val="C8701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04</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460" y="763270"/>
            <a:ext cx="79235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未来发展规划</a:t>
            </a:r>
            <a:r>
              <a:rPr lang="en-US" altLang="zh-CN" sz="2400" b="1" noProof="1">
                <a:cs typeface="+mn-ea"/>
                <a:sym typeface="+mn-lt"/>
              </a:rPr>
              <a:t>——</a:t>
            </a:r>
            <a:r>
              <a:rPr lang="zh-CN" altLang="en-US" sz="2400" b="1" noProof="1">
                <a:cs typeface="+mn-ea"/>
                <a:sym typeface="+mn-lt"/>
              </a:rPr>
              <a:t>算法类项目规划（调研阶段）</a:t>
            </a:r>
            <a:endParaRPr lang="zh-CN" altLang="en-US" sz="2400" b="1" noProof="1">
              <a:cs typeface="+mn-ea"/>
              <a:sym typeface="+mn-lt"/>
            </a:endParaRPr>
          </a:p>
        </p:txBody>
      </p:sp>
      <p:pic>
        <p:nvPicPr>
          <p:cNvPr id="4" name="图片 3"/>
          <p:cNvPicPr>
            <a:picLocks noChangeAspect="1"/>
          </p:cNvPicPr>
          <p:nvPr/>
        </p:nvPicPr>
        <p:blipFill>
          <a:blip r:embed="rId1"/>
          <a:stretch>
            <a:fillRect/>
          </a:stretch>
        </p:blipFill>
        <p:spPr>
          <a:xfrm>
            <a:off x="1521460" y="1348105"/>
            <a:ext cx="8591550" cy="4876800"/>
          </a:xfrm>
          <a:prstGeom prst="rect">
            <a:avLst/>
          </a:prstGeom>
        </p:spPr>
      </p:pic>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04</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460" y="763270"/>
            <a:ext cx="5092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未来发展规划</a:t>
            </a:r>
            <a:r>
              <a:rPr lang="en-US" altLang="zh-CN" sz="2400" b="1" noProof="1">
                <a:cs typeface="+mn-ea"/>
                <a:sym typeface="+mn-lt"/>
              </a:rPr>
              <a:t>——</a:t>
            </a:r>
            <a:r>
              <a:rPr lang="zh-CN" altLang="en-US" sz="2400" b="1" noProof="1">
                <a:cs typeface="+mn-ea"/>
                <a:sym typeface="+mn-lt"/>
              </a:rPr>
              <a:t>重要里程碑</a:t>
            </a:r>
            <a:endParaRPr lang="zh-CN" altLang="en-US" sz="2400" b="1" noProof="1">
              <a:cs typeface="+mn-ea"/>
              <a:sym typeface="+mn-lt"/>
            </a:endParaRPr>
          </a:p>
        </p:txBody>
      </p:sp>
      <p:sp>
        <p:nvSpPr>
          <p:cNvPr id="18" name="任意多边形: 形状 8"/>
          <p:cNvSpPr/>
          <p:nvPr>
            <p:custDataLst>
              <p:tags r:id="rId1"/>
            </p:custDataLst>
          </p:nvPr>
        </p:nvSpPr>
        <p:spPr>
          <a:xfrm rot="21405341">
            <a:off x="1057396" y="3175783"/>
            <a:ext cx="10335897" cy="772674"/>
          </a:xfrm>
          <a:custGeom>
            <a:avLst/>
            <a:gdLst>
              <a:gd name="connsiteX0" fmla="*/ 0 w 10039350"/>
              <a:gd name="connsiteY0" fmla="*/ 704850 h 772674"/>
              <a:gd name="connsiteX1" fmla="*/ 5276850 w 10039350"/>
              <a:gd name="connsiteY1" fmla="*/ 704850 h 772674"/>
              <a:gd name="connsiteX2" fmla="*/ 10039350 w 10039350"/>
              <a:gd name="connsiteY2" fmla="*/ 0 h 772674"/>
            </a:gdLst>
            <a:ahLst/>
            <a:cxnLst>
              <a:cxn ang="0">
                <a:pos x="connsiteX0" y="connsiteY0"/>
              </a:cxn>
              <a:cxn ang="0">
                <a:pos x="connsiteX1" y="connsiteY1"/>
              </a:cxn>
              <a:cxn ang="0">
                <a:pos x="connsiteX2" y="connsiteY2"/>
              </a:cxn>
            </a:cxnLst>
            <a:rect l="l" t="t" r="r" b="b"/>
            <a:pathLst>
              <a:path w="10039350" h="772674">
                <a:moveTo>
                  <a:pt x="0" y="704850"/>
                </a:moveTo>
                <a:cubicBezTo>
                  <a:pt x="1801812" y="763587"/>
                  <a:pt x="3603625" y="822325"/>
                  <a:pt x="5276850" y="704850"/>
                </a:cubicBezTo>
                <a:cubicBezTo>
                  <a:pt x="6950075" y="587375"/>
                  <a:pt x="9229725" y="276225"/>
                  <a:pt x="10039350" y="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cxnSp>
        <p:nvCxnSpPr>
          <p:cNvPr id="37" name="直接连接符 36"/>
          <p:cNvCxnSpPr/>
          <p:nvPr>
            <p:custDataLst>
              <p:tags r:id="rId2"/>
            </p:custDataLst>
          </p:nvPr>
        </p:nvCxnSpPr>
        <p:spPr>
          <a:xfrm>
            <a:off x="1239801" y="2216480"/>
            <a:ext cx="0" cy="1730489"/>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文本框 90"/>
          <p:cNvSpPr txBox="1"/>
          <p:nvPr>
            <p:custDataLst>
              <p:tags r:id="rId3"/>
            </p:custDataLst>
          </p:nvPr>
        </p:nvSpPr>
        <p:spPr>
          <a:xfrm>
            <a:off x="746717" y="4436538"/>
            <a:ext cx="986167" cy="523220"/>
          </a:xfrm>
          <a:prstGeom prst="rect">
            <a:avLst/>
          </a:prstGeom>
          <a:noFill/>
        </p:spPr>
        <p:txBody>
          <a:bodyPr wrap="square" lIns="90000" tIns="46800" rIns="90000" bIns="46800"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1"/>
                </a:solidFill>
                <a:latin typeface="微软雅黑" panose="020B0503020204020204" charset="-122"/>
                <a:ea typeface="微软雅黑" panose="020B0503020204020204" charset="-122"/>
                <a:cs typeface="Arial" panose="020B0604020202090204" pitchFamily="34" charset="0"/>
              </a:rPr>
              <a:t>2021.06</a:t>
            </a:r>
            <a:endParaRPr lang="en-US" altLang="zh-CN" sz="2800" b="1">
              <a:solidFill>
                <a:schemeClr val="accent1"/>
              </a:solidFill>
              <a:latin typeface="微软雅黑" panose="020B0503020204020204" charset="-122"/>
              <a:ea typeface="微软雅黑" panose="020B0503020204020204" charset="-122"/>
              <a:cs typeface="Arial" panose="020B0604020202090204" pitchFamily="34" charset="0"/>
            </a:endParaRPr>
          </a:p>
        </p:txBody>
      </p:sp>
      <p:sp>
        <p:nvSpPr>
          <p:cNvPr id="44" name="椭圆 43"/>
          <p:cNvSpPr/>
          <p:nvPr>
            <p:custDataLst>
              <p:tags r:id="rId4"/>
            </p:custDataLst>
          </p:nvPr>
        </p:nvSpPr>
        <p:spPr>
          <a:xfrm>
            <a:off x="1057573" y="3979284"/>
            <a:ext cx="364456" cy="364456"/>
          </a:xfrm>
          <a:prstGeom prst="ellipse">
            <a:avLst/>
          </a:prstGeom>
          <a:solidFill>
            <a:schemeClr val="accent1"/>
          </a:solidFill>
          <a:ln w="1016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charset="-122"/>
              <a:ea typeface="微软雅黑" panose="020B0503020204020204" charset="-122"/>
            </a:endParaRPr>
          </a:p>
        </p:txBody>
      </p:sp>
      <p:sp>
        <p:nvSpPr>
          <p:cNvPr id="47" name="文本框 5"/>
          <p:cNvSpPr txBox="1"/>
          <p:nvPr>
            <p:custDataLst>
              <p:tags r:id="rId5"/>
            </p:custDataLst>
          </p:nvPr>
        </p:nvSpPr>
        <p:spPr>
          <a:xfrm>
            <a:off x="1422029" y="2461207"/>
            <a:ext cx="2594843" cy="787523"/>
          </a:xfrm>
          <a:prstGeom prst="rect">
            <a:avLst/>
          </a:prstGeom>
          <a:noFill/>
        </p:spPr>
        <p:txBody>
          <a:bodyPr wrap="square" lIns="90000" tIns="46800" rIns="90000" bIns="4680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1.</a:t>
            </a:r>
            <a:r>
              <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完成大数据团队年度规划</a:t>
            </a:r>
            <a:endPar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2.</a:t>
            </a:r>
            <a:r>
              <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完成离线数仓</a:t>
            </a:r>
            <a:r>
              <a:rPr lang="en-US" altLang="zh-CN"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ODS-DWD</a:t>
            </a:r>
            <a:r>
              <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重构</a:t>
            </a:r>
            <a:endPar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3.</a:t>
            </a:r>
            <a:r>
              <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完成敏捷开发、迭代会议宣导并执行</a:t>
            </a:r>
            <a:endPar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4.</a:t>
            </a:r>
            <a:r>
              <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完成部门现状梳理及规划</a:t>
            </a:r>
            <a:endParaRPr lang="zh-CN" altLang="en-US" sz="1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38" name="泪滴形 37"/>
          <p:cNvSpPr/>
          <p:nvPr>
            <p:custDataLst>
              <p:tags r:id="rId6"/>
            </p:custDataLst>
          </p:nvPr>
        </p:nvSpPr>
        <p:spPr>
          <a:xfrm rot="8100000">
            <a:off x="1163643" y="2086654"/>
            <a:ext cx="152316" cy="15231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cxnSp>
        <p:nvCxnSpPr>
          <p:cNvPr id="39" name="直接连接符 38"/>
          <p:cNvCxnSpPr/>
          <p:nvPr>
            <p:custDataLst>
              <p:tags r:id="rId7"/>
            </p:custDataLst>
          </p:nvPr>
        </p:nvCxnSpPr>
        <p:spPr>
          <a:xfrm>
            <a:off x="5015125" y="2062923"/>
            <a:ext cx="0" cy="173048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文本框 90"/>
          <p:cNvSpPr txBox="1"/>
          <p:nvPr>
            <p:custDataLst>
              <p:tags r:id="rId8"/>
            </p:custDataLst>
          </p:nvPr>
        </p:nvSpPr>
        <p:spPr>
          <a:xfrm>
            <a:off x="4522041" y="4282981"/>
            <a:ext cx="986167" cy="523220"/>
          </a:xfrm>
          <a:prstGeom prst="rect">
            <a:avLst/>
          </a:prstGeom>
          <a:noFill/>
        </p:spPr>
        <p:txBody>
          <a:bodyPr wrap="square" lIns="90000" tIns="46800" rIns="90000" bIns="46800"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2"/>
                </a:solidFill>
                <a:latin typeface="微软雅黑" panose="020B0503020204020204" charset="-122"/>
                <a:ea typeface="微软雅黑" panose="020B0503020204020204" charset="-122"/>
                <a:cs typeface="Arial" panose="020B0604020202090204" pitchFamily="34" charset="0"/>
              </a:rPr>
              <a:t>2021.08</a:t>
            </a:r>
            <a:endParaRPr lang="en-US" altLang="zh-CN" sz="2800" b="1">
              <a:solidFill>
                <a:schemeClr val="accent2"/>
              </a:solidFill>
              <a:latin typeface="微软雅黑" panose="020B0503020204020204" charset="-122"/>
              <a:ea typeface="微软雅黑" panose="020B0503020204020204" charset="-122"/>
              <a:cs typeface="Arial" panose="020B0604020202090204" pitchFamily="34" charset="0"/>
            </a:endParaRPr>
          </a:p>
        </p:txBody>
      </p:sp>
      <p:sp>
        <p:nvSpPr>
          <p:cNvPr id="41" name="椭圆 40"/>
          <p:cNvSpPr/>
          <p:nvPr>
            <p:custDataLst>
              <p:tags r:id="rId9"/>
            </p:custDataLst>
          </p:nvPr>
        </p:nvSpPr>
        <p:spPr>
          <a:xfrm>
            <a:off x="4832897" y="3825727"/>
            <a:ext cx="364456" cy="364456"/>
          </a:xfrm>
          <a:prstGeom prst="ellipse">
            <a:avLst/>
          </a:prstGeom>
          <a:solidFill>
            <a:schemeClr val="accent2"/>
          </a:solidFill>
          <a:ln w="1016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charset="-122"/>
              <a:ea typeface="微软雅黑" panose="020B0503020204020204" charset="-122"/>
            </a:endParaRPr>
          </a:p>
        </p:txBody>
      </p:sp>
      <p:sp>
        <p:nvSpPr>
          <p:cNvPr id="42" name="文本框 5"/>
          <p:cNvSpPr txBox="1"/>
          <p:nvPr>
            <p:custDataLst>
              <p:tags r:id="rId10"/>
            </p:custDataLst>
          </p:nvPr>
        </p:nvSpPr>
        <p:spPr>
          <a:xfrm>
            <a:off x="5197353" y="2307650"/>
            <a:ext cx="2594843" cy="787523"/>
          </a:xfrm>
          <a:prstGeom prst="rect">
            <a:avLst/>
          </a:prstGeom>
          <a:noFill/>
        </p:spPr>
        <p:txBody>
          <a:bodyPr wrap="square" lIns="90000" tIns="46800" rIns="90000" bIns="4680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1.</a:t>
            </a:r>
            <a:r>
              <a:rPr lang="zh-CN" altLang="en-US" sz="1000">
                <a:solidFill>
                  <a:srgbClr val="5999AF"/>
                </a:solidFill>
                <a:latin typeface="微软雅黑" panose="020B0503020204020204" charset="-122"/>
                <a:ea typeface="微软雅黑" panose="020B0503020204020204" charset="-122"/>
                <a:cs typeface="微软雅黑" panose="020B0503020204020204" charset="-122"/>
                <a:sym typeface="+mn-ea"/>
              </a:rPr>
              <a:t>完成离线数仓重构</a:t>
            </a: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80%</a:t>
            </a:r>
            <a:endParaRPr lang="zh-CN" altLang="en-US" sz="1000">
              <a:solidFill>
                <a:srgbClr val="5999AF"/>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2.</a:t>
            </a:r>
            <a:r>
              <a:rPr lang="zh-CN" altLang="en-US" sz="1000">
                <a:solidFill>
                  <a:srgbClr val="5999AF"/>
                </a:solidFill>
                <a:latin typeface="微软雅黑" panose="020B0503020204020204" charset="-122"/>
                <a:ea typeface="微软雅黑" panose="020B0503020204020204" charset="-122"/>
                <a:cs typeface="微软雅黑" panose="020B0503020204020204" charset="-122"/>
                <a:sym typeface="+mn-ea"/>
              </a:rPr>
              <a:t>完成实时计算项目年度计划</a:t>
            </a: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40%</a:t>
            </a:r>
            <a:endPar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3.</a:t>
            </a:r>
            <a:r>
              <a:rPr lang="zh-CN" altLang="en-US" sz="1000">
                <a:solidFill>
                  <a:srgbClr val="5999AF"/>
                </a:solidFill>
                <a:latin typeface="微软雅黑" panose="020B0503020204020204" charset="-122"/>
                <a:ea typeface="微软雅黑" panose="020B0503020204020204" charset="-122"/>
                <a:cs typeface="微软雅黑" panose="020B0503020204020204" charset="-122"/>
                <a:sym typeface="+mn-ea"/>
              </a:rPr>
              <a:t>完成</a:t>
            </a: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BI</a:t>
            </a:r>
            <a:r>
              <a:rPr lang="zh-CN" altLang="en-US" sz="1000">
                <a:solidFill>
                  <a:srgbClr val="5999AF"/>
                </a:solidFill>
                <a:latin typeface="微软雅黑" panose="020B0503020204020204" charset="-122"/>
                <a:ea typeface="微软雅黑" panose="020B0503020204020204" charset="-122"/>
                <a:cs typeface="微软雅黑" panose="020B0503020204020204" charset="-122"/>
                <a:sym typeface="+mn-ea"/>
              </a:rPr>
              <a:t>报表建设</a:t>
            </a: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40%</a:t>
            </a:r>
            <a:endPar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4.</a:t>
            </a:r>
            <a:r>
              <a:rPr lang="zh-CN" altLang="en-US" sz="1000">
                <a:solidFill>
                  <a:srgbClr val="5999AF"/>
                </a:solidFill>
                <a:latin typeface="微软雅黑" panose="020B0503020204020204" charset="-122"/>
                <a:ea typeface="微软雅黑" panose="020B0503020204020204" charset="-122"/>
                <a:cs typeface="微软雅黑" panose="020B0503020204020204" charset="-122"/>
                <a:sym typeface="+mn-ea"/>
              </a:rPr>
              <a:t>完成企业指标体系建设</a:t>
            </a: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30%</a:t>
            </a:r>
            <a:endPar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5.</a:t>
            </a:r>
            <a:r>
              <a:rPr lang="zh-CN" altLang="en-US" sz="1000">
                <a:solidFill>
                  <a:srgbClr val="5999AF"/>
                </a:solidFill>
                <a:latin typeface="微软雅黑" panose="020B0503020204020204" charset="-122"/>
                <a:ea typeface="微软雅黑" panose="020B0503020204020204" charset="-122"/>
                <a:cs typeface="微软雅黑" panose="020B0503020204020204" charset="-122"/>
                <a:sym typeface="+mn-ea"/>
              </a:rPr>
              <a:t>自研规则引擎</a:t>
            </a:r>
            <a:r>
              <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rPr>
              <a:t>10%</a:t>
            </a:r>
            <a:endParaRPr lang="en-US" altLang="zh-CN" sz="1000">
              <a:solidFill>
                <a:srgbClr val="5999AF"/>
              </a:solidFill>
              <a:latin typeface="微软雅黑" panose="020B0503020204020204" charset="-122"/>
              <a:ea typeface="微软雅黑" panose="020B0503020204020204" charset="-122"/>
              <a:cs typeface="微软雅黑" panose="020B0503020204020204" charset="-122"/>
              <a:sym typeface="+mn-ea"/>
            </a:endParaRPr>
          </a:p>
        </p:txBody>
      </p:sp>
      <p:sp>
        <p:nvSpPr>
          <p:cNvPr id="43" name="泪滴形 42"/>
          <p:cNvSpPr/>
          <p:nvPr>
            <p:custDataLst>
              <p:tags r:id="rId11"/>
            </p:custDataLst>
          </p:nvPr>
        </p:nvSpPr>
        <p:spPr>
          <a:xfrm rot="8100000">
            <a:off x="4938967" y="1933097"/>
            <a:ext cx="152316" cy="15231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cxnSp>
        <p:nvCxnSpPr>
          <p:cNvPr id="45" name="直接连接符 44"/>
          <p:cNvCxnSpPr/>
          <p:nvPr>
            <p:custDataLst>
              <p:tags r:id="rId12"/>
            </p:custDataLst>
          </p:nvPr>
        </p:nvCxnSpPr>
        <p:spPr>
          <a:xfrm>
            <a:off x="9786316" y="1351723"/>
            <a:ext cx="0" cy="173048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文本框 90"/>
          <p:cNvSpPr txBox="1"/>
          <p:nvPr>
            <p:custDataLst>
              <p:tags r:id="rId13"/>
            </p:custDataLst>
          </p:nvPr>
        </p:nvSpPr>
        <p:spPr>
          <a:xfrm>
            <a:off x="9293232" y="3571781"/>
            <a:ext cx="986167" cy="523220"/>
          </a:xfrm>
          <a:prstGeom prst="rect">
            <a:avLst/>
          </a:prstGeom>
          <a:noFill/>
        </p:spPr>
        <p:txBody>
          <a:bodyPr wrap="square" lIns="90000" tIns="46800" rIns="90000" bIns="46800"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3"/>
                </a:solidFill>
                <a:latin typeface="微软雅黑" panose="020B0503020204020204" charset="-122"/>
                <a:ea typeface="微软雅黑" panose="020B0503020204020204" charset="-122"/>
                <a:cs typeface="Arial" panose="020B0604020202090204" pitchFamily="34" charset="0"/>
              </a:rPr>
              <a:t>2021.12</a:t>
            </a:r>
            <a:endParaRPr lang="en-US" altLang="zh-CN" sz="2800" b="1">
              <a:solidFill>
                <a:schemeClr val="accent3"/>
              </a:solidFill>
              <a:latin typeface="微软雅黑" panose="020B0503020204020204" charset="-122"/>
              <a:ea typeface="微软雅黑" panose="020B0503020204020204" charset="-122"/>
              <a:cs typeface="Arial" panose="020B0604020202090204" pitchFamily="34" charset="0"/>
            </a:endParaRPr>
          </a:p>
        </p:txBody>
      </p:sp>
      <p:sp>
        <p:nvSpPr>
          <p:cNvPr id="48" name="椭圆 47"/>
          <p:cNvSpPr/>
          <p:nvPr>
            <p:custDataLst>
              <p:tags r:id="rId14"/>
            </p:custDataLst>
          </p:nvPr>
        </p:nvSpPr>
        <p:spPr>
          <a:xfrm>
            <a:off x="9604088" y="3114527"/>
            <a:ext cx="364456" cy="364456"/>
          </a:xfrm>
          <a:prstGeom prst="ellipse">
            <a:avLst/>
          </a:prstGeom>
          <a:solidFill>
            <a:schemeClr val="accent3"/>
          </a:solidFill>
          <a:ln w="1016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charset="-122"/>
              <a:ea typeface="微软雅黑" panose="020B0503020204020204" charset="-122"/>
            </a:endParaRPr>
          </a:p>
        </p:txBody>
      </p:sp>
      <p:sp>
        <p:nvSpPr>
          <p:cNvPr id="49" name="泪滴形 48"/>
          <p:cNvSpPr/>
          <p:nvPr>
            <p:custDataLst>
              <p:tags r:id="rId15"/>
            </p:custDataLst>
          </p:nvPr>
        </p:nvSpPr>
        <p:spPr>
          <a:xfrm rot="8100000">
            <a:off x="9710158" y="1167922"/>
            <a:ext cx="152316" cy="15231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0" name="等腰三角形 49"/>
          <p:cNvSpPr/>
          <p:nvPr>
            <p:custDataLst>
              <p:tags r:id="rId16"/>
            </p:custDataLst>
          </p:nvPr>
        </p:nvSpPr>
        <p:spPr>
          <a:xfrm rot="4182724">
            <a:off x="11264350" y="2814649"/>
            <a:ext cx="182226" cy="1570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1" name="椭圆 50"/>
          <p:cNvSpPr/>
          <p:nvPr>
            <p:custDataLst>
              <p:tags r:id="rId17"/>
            </p:custDataLst>
          </p:nvPr>
        </p:nvSpPr>
        <p:spPr>
          <a:xfrm>
            <a:off x="2945042" y="3920977"/>
            <a:ext cx="364456" cy="364456"/>
          </a:xfrm>
          <a:prstGeom prst="ellipse">
            <a:avLst/>
          </a:prstGeom>
          <a:solidFill>
            <a:schemeClr val="tx1"/>
          </a:solidFill>
          <a:ln w="1016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charset="-122"/>
              <a:ea typeface="微软雅黑" panose="020B0503020204020204" charset="-122"/>
            </a:endParaRPr>
          </a:p>
        </p:txBody>
      </p:sp>
      <p:sp>
        <p:nvSpPr>
          <p:cNvPr id="52" name="文本框 90"/>
          <p:cNvSpPr txBox="1"/>
          <p:nvPr>
            <p:custDataLst>
              <p:tags r:id="rId18"/>
            </p:custDataLst>
          </p:nvPr>
        </p:nvSpPr>
        <p:spPr>
          <a:xfrm>
            <a:off x="2634821" y="3423826"/>
            <a:ext cx="986167" cy="523220"/>
          </a:xfrm>
          <a:prstGeom prst="rect">
            <a:avLst/>
          </a:prstGeom>
          <a:noFill/>
        </p:spPr>
        <p:txBody>
          <a:bodyPr wrap="square" lIns="90000" tIns="46800" rIns="90000" bIns="46800"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微软雅黑" panose="020B0503020204020204" charset="-122"/>
                <a:ea typeface="微软雅黑" panose="020B0503020204020204" charset="-122"/>
                <a:cs typeface="Arial" panose="020B0604020202090204" pitchFamily="34" charset="0"/>
              </a:rPr>
              <a:t>2021.07</a:t>
            </a:r>
            <a:endParaRPr lang="en-US" altLang="zh-CN" sz="2800" b="1">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微软雅黑" panose="020B0503020204020204" charset="-122"/>
              <a:ea typeface="微软雅黑" panose="020B0503020204020204" charset="-122"/>
              <a:cs typeface="Arial" panose="020B0604020202090204" pitchFamily="34" charset="0"/>
            </a:endParaRPr>
          </a:p>
        </p:txBody>
      </p:sp>
      <p:cxnSp>
        <p:nvCxnSpPr>
          <p:cNvPr id="53" name="直接连接符 52"/>
          <p:cNvCxnSpPr/>
          <p:nvPr>
            <p:custDataLst>
              <p:tags r:id="rId19"/>
            </p:custDataLst>
          </p:nvPr>
        </p:nvCxnSpPr>
        <p:spPr>
          <a:xfrm>
            <a:off x="3114040" y="4322445"/>
            <a:ext cx="13335" cy="1693545"/>
          </a:xfrm>
          <a:prstGeom prst="line">
            <a:avLst/>
          </a:prstGeom>
          <a:solidFill>
            <a:schemeClr val="tx1"/>
          </a:solid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泪滴形 53"/>
          <p:cNvSpPr/>
          <p:nvPr>
            <p:custDataLst>
              <p:tags r:id="rId20"/>
            </p:custDataLst>
          </p:nvPr>
        </p:nvSpPr>
        <p:spPr>
          <a:xfrm rot="18780000">
            <a:off x="3051747" y="5999637"/>
            <a:ext cx="152316" cy="15231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55" name="文本框 5"/>
          <p:cNvSpPr txBox="1"/>
          <p:nvPr>
            <p:custDataLst>
              <p:tags r:id="rId21"/>
            </p:custDataLst>
          </p:nvPr>
        </p:nvSpPr>
        <p:spPr>
          <a:xfrm>
            <a:off x="3309620" y="4756785"/>
            <a:ext cx="3979545" cy="772160"/>
          </a:xfrm>
          <a:prstGeom prst="rect">
            <a:avLst/>
          </a:prstGeom>
          <a:noFill/>
        </p:spPr>
        <p:txBody>
          <a:bodyPr wrap="square" lIns="90000" tIns="46800" rIns="90000" bIns="4680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完成离线数仓迁移（包括数据同步、接口任务），</a:t>
            </a:r>
            <a:endPar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 </a:t>
            </a: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 OCS</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整改待定（依赖管理后台梳理好现有接口及数据同步任务）</a:t>
            </a:r>
            <a:endPar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2.</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完善数仓</a:t>
            </a: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DWD-DWS</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数据模型</a:t>
            </a:r>
            <a:endPar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3.</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完成</a:t>
            </a: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BI</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报表</a:t>
            </a: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期规划方案</a:t>
            </a:r>
            <a:endPar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4.</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完成实时数仓规划方案</a:t>
            </a:r>
            <a:endPar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5.</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完成风控、推单规划方案</a:t>
            </a:r>
            <a:endPar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chemeClr val="tx1"/>
                </a:solidFill>
                <a:latin typeface="微软雅黑" panose="020B0503020204020204" charset="-122"/>
                <a:ea typeface="微软雅黑" panose="020B0503020204020204" charset="-122"/>
                <a:cs typeface="微软雅黑" panose="020B0503020204020204" charset="-122"/>
                <a:sym typeface="+mn-ea"/>
              </a:rPr>
              <a:t>6.</a:t>
            </a:r>
            <a:r>
              <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rPr>
              <a:t>完成企业指标体系规划方案</a:t>
            </a:r>
            <a:endParaRPr lang="zh-CN" altLang="en-US" sz="10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56" name="椭圆 55"/>
          <p:cNvSpPr/>
          <p:nvPr>
            <p:custDataLst>
              <p:tags r:id="rId22"/>
            </p:custDataLst>
          </p:nvPr>
        </p:nvSpPr>
        <p:spPr>
          <a:xfrm>
            <a:off x="7603402" y="3503147"/>
            <a:ext cx="364456" cy="364456"/>
          </a:xfrm>
          <a:prstGeom prst="ellipse">
            <a:avLst/>
          </a:prstGeom>
          <a:gradFill>
            <a:gsLst>
              <a:gs pos="0">
                <a:srgbClr val="FE4444"/>
              </a:gs>
              <a:gs pos="100000">
                <a:srgbClr val="832B2B"/>
              </a:gs>
            </a:gsLst>
            <a:lin scaled="0"/>
          </a:gradFill>
          <a:ln w="1016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charset="-122"/>
              <a:ea typeface="微软雅黑" panose="020B0503020204020204" charset="-122"/>
            </a:endParaRPr>
          </a:p>
        </p:txBody>
      </p:sp>
      <p:cxnSp>
        <p:nvCxnSpPr>
          <p:cNvPr id="57" name="直接连接符 56"/>
          <p:cNvCxnSpPr/>
          <p:nvPr>
            <p:custDataLst>
              <p:tags r:id="rId23"/>
            </p:custDataLst>
          </p:nvPr>
        </p:nvCxnSpPr>
        <p:spPr>
          <a:xfrm>
            <a:off x="7772400" y="3904615"/>
            <a:ext cx="13335" cy="1693545"/>
          </a:xfrm>
          <a:prstGeom prst="line">
            <a:avLst/>
          </a:prstGeom>
          <a:gradFill>
            <a:gsLst>
              <a:gs pos="0">
                <a:srgbClr val="FE4444"/>
              </a:gs>
              <a:gs pos="100000">
                <a:srgbClr val="832B2B"/>
              </a:gs>
            </a:gsLst>
            <a:lin scaled="0"/>
          </a:gradFill>
          <a:ln w="25400">
            <a:gradFill>
              <a:gsLst>
                <a:gs pos="0">
                  <a:srgbClr val="FE4444"/>
                </a:gs>
                <a:gs pos="100000">
                  <a:srgbClr val="832B2B"/>
                </a:gs>
              </a:gsLst>
            </a:gradFill>
          </a:ln>
        </p:spPr>
        <p:style>
          <a:lnRef idx="1">
            <a:schemeClr val="accent1"/>
          </a:lnRef>
          <a:fillRef idx="0">
            <a:schemeClr val="accent1"/>
          </a:fillRef>
          <a:effectRef idx="0">
            <a:schemeClr val="accent1"/>
          </a:effectRef>
          <a:fontRef idx="minor">
            <a:schemeClr val="tx1"/>
          </a:fontRef>
        </p:style>
      </p:cxnSp>
      <p:sp>
        <p:nvSpPr>
          <p:cNvPr id="58" name="泪滴形 57"/>
          <p:cNvSpPr/>
          <p:nvPr>
            <p:custDataLst>
              <p:tags r:id="rId24"/>
            </p:custDataLst>
          </p:nvPr>
        </p:nvSpPr>
        <p:spPr>
          <a:xfrm rot="19140000">
            <a:off x="7710107" y="5581807"/>
            <a:ext cx="152316" cy="152316"/>
          </a:xfrm>
          <a:prstGeom prst="teardrop">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59" name="文本框 5"/>
          <p:cNvSpPr txBox="1"/>
          <p:nvPr>
            <p:custDataLst>
              <p:tags r:id="rId25"/>
            </p:custDataLst>
          </p:nvPr>
        </p:nvSpPr>
        <p:spPr>
          <a:xfrm>
            <a:off x="7967980" y="4276090"/>
            <a:ext cx="3979545" cy="772160"/>
          </a:xfrm>
          <a:prstGeom prst="rect">
            <a:avLst/>
          </a:prstGeom>
          <a:noFill/>
        </p:spPr>
        <p:txBody>
          <a:bodyPr wrap="square" lIns="90000" tIns="46800" rIns="90000" bIns="4680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完成离线数仓重构</a:t>
            </a: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100%</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，开始迭代</a:t>
            </a:r>
            <a:endPar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2.</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完成实时计算项目年度计划</a:t>
            </a: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80%</a:t>
            </a:r>
            <a:endPar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3.</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完成</a:t>
            </a: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BI</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报表建设</a:t>
            </a: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90%</a:t>
            </a:r>
            <a:endPar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4.</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完成企业指标体系建设</a:t>
            </a: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60%</a:t>
            </a:r>
            <a:endPar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5.</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未来</a:t>
            </a: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年机器学习框架选定</a:t>
            </a: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100%</a:t>
            </a:r>
            <a:endPar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6.</a:t>
            </a:r>
            <a:r>
              <a:rPr lang="zh-CN" altLang="en-US" sz="1000">
                <a:solidFill>
                  <a:srgbClr val="C00000"/>
                </a:solidFill>
                <a:latin typeface="微软雅黑" panose="020B0503020204020204" charset="-122"/>
                <a:ea typeface="微软雅黑" panose="020B0503020204020204" charset="-122"/>
                <a:cs typeface="微软雅黑" panose="020B0503020204020204" charset="-122"/>
                <a:sym typeface="+mn-ea"/>
              </a:rPr>
              <a:t>完成自研规则引擎</a:t>
            </a:r>
            <a:r>
              <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rPr>
              <a:t>30%</a:t>
            </a:r>
            <a:endPar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endParaRPr lang="en-US" altLang="zh-CN" sz="100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sp>
        <p:nvSpPr>
          <p:cNvPr id="60" name="文本框 90"/>
          <p:cNvSpPr txBox="1"/>
          <p:nvPr>
            <p:custDataLst>
              <p:tags r:id="rId26"/>
            </p:custDataLst>
          </p:nvPr>
        </p:nvSpPr>
        <p:spPr>
          <a:xfrm>
            <a:off x="7483046" y="2943131"/>
            <a:ext cx="986167" cy="523220"/>
          </a:xfrm>
          <a:prstGeom prst="rect">
            <a:avLst/>
          </a:prstGeom>
          <a:noFill/>
        </p:spPr>
        <p:txBody>
          <a:bodyPr wrap="square" lIns="90000" tIns="46800" rIns="90000" bIns="46800"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微软雅黑" panose="020B0503020204020204" charset="-122"/>
                <a:ea typeface="微软雅黑" panose="020B0503020204020204" charset="-122"/>
                <a:cs typeface="Arial" panose="020B0604020202090204" pitchFamily="34" charset="0"/>
              </a:rPr>
              <a:t>2021.10</a:t>
            </a:r>
            <a:endParaRPr lang="en-US" altLang="zh-CN" sz="2800" b="1">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微软雅黑" panose="020B0503020204020204" charset="-122"/>
              <a:ea typeface="微软雅黑" panose="020B0503020204020204" charset="-122"/>
              <a:cs typeface="Arial" panose="020B0604020202090204" pitchFamily="34" charset="0"/>
            </a:endParaRPr>
          </a:p>
        </p:txBody>
      </p:sp>
      <p:sp>
        <p:nvSpPr>
          <p:cNvPr id="61" name="文本框 5"/>
          <p:cNvSpPr txBox="1"/>
          <p:nvPr>
            <p:custDataLst>
              <p:tags r:id="rId27"/>
            </p:custDataLst>
          </p:nvPr>
        </p:nvSpPr>
        <p:spPr>
          <a:xfrm>
            <a:off x="9968544" y="1602800"/>
            <a:ext cx="2594843" cy="787523"/>
          </a:xfrm>
          <a:prstGeom prst="rect">
            <a:avLst/>
          </a:prstGeom>
          <a:noFill/>
        </p:spPr>
        <p:txBody>
          <a:bodyPr wrap="square" lIns="90000" tIns="46800" rIns="90000" bIns="4680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1.</a:t>
            </a:r>
            <a:r>
              <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rPr>
              <a:t>数仓开始迭代</a:t>
            </a:r>
            <a:endPar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2.</a:t>
            </a:r>
            <a:r>
              <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rPr>
              <a:t>完成实时计算项目</a:t>
            </a: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100%</a:t>
            </a:r>
            <a:endPar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3.</a:t>
            </a:r>
            <a:r>
              <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rPr>
              <a:t>完成</a:t>
            </a: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BI</a:t>
            </a:r>
            <a:r>
              <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rPr>
              <a:t>报表建设</a:t>
            </a: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100%</a:t>
            </a:r>
            <a:endPar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4.</a:t>
            </a:r>
            <a:r>
              <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rPr>
              <a:t>完成企业指标体系建设</a:t>
            </a: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100%</a:t>
            </a:r>
            <a:endPar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5.</a:t>
            </a:r>
            <a:r>
              <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rPr>
              <a:t>完成</a:t>
            </a: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2-3</a:t>
            </a:r>
            <a:r>
              <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rPr>
              <a:t>个算法模型</a:t>
            </a: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100%</a:t>
            </a:r>
            <a:endPar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6.</a:t>
            </a:r>
            <a:r>
              <a:rPr lang="zh-CN" altLang="en-US" sz="1000">
                <a:solidFill>
                  <a:srgbClr val="5BA080"/>
                </a:solidFill>
                <a:latin typeface="微软雅黑" panose="020B0503020204020204" charset="-122"/>
                <a:ea typeface="微软雅黑" panose="020B0503020204020204" charset="-122"/>
                <a:cs typeface="微软雅黑" panose="020B0503020204020204" charset="-122"/>
                <a:sym typeface="+mn-ea"/>
              </a:rPr>
              <a:t>完成自研规则引擎</a:t>
            </a:r>
            <a:r>
              <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rPr>
              <a:t>80%</a:t>
            </a:r>
            <a:endPar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endPar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endParaRPr lang="en-US" altLang="zh-CN" sz="1000">
              <a:solidFill>
                <a:srgbClr val="5BA08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880100" y="695308"/>
            <a:ext cx="6108700" cy="144655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sz="8800" b="1" dirty="0">
                <a:gradFill flip="none" rotWithShape="1">
                  <a:gsLst>
                    <a:gs pos="5000">
                      <a:schemeClr val="accent5">
                        <a:lumMod val="50000"/>
                      </a:schemeClr>
                    </a:gs>
                    <a:gs pos="53260">
                      <a:srgbClr val="1A7FD0"/>
                    </a:gs>
                    <a:gs pos="100000">
                      <a:srgbClr val="12A1FC"/>
                    </a:gs>
                  </a:gsLst>
                  <a:lin ang="2700000" scaled="1"/>
                  <a:tileRect/>
                </a:gradFill>
                <a:effectLst>
                  <a:outerShdw blurRad="254000" dist="127000" dir="2700000" algn="tl" rotWithShape="0">
                    <a:schemeClr val="bg1">
                      <a:lumMod val="65000"/>
                      <a:alpha val="40000"/>
                    </a:schemeClr>
                  </a:outerShdw>
                </a:effectLst>
                <a:latin typeface="+mn-lt"/>
                <a:ea typeface="+mn-ea"/>
                <a:cs typeface="+mn-ea"/>
                <a:sym typeface="+mn-lt"/>
              </a:rPr>
              <a:t>CONCENT</a:t>
            </a:r>
            <a:endParaRPr lang="en-US" altLang="zh-CN" sz="8800" b="1" dirty="0">
              <a:gradFill flip="none" rotWithShape="1">
                <a:gsLst>
                  <a:gs pos="5000">
                    <a:schemeClr val="accent5">
                      <a:lumMod val="50000"/>
                    </a:schemeClr>
                  </a:gs>
                  <a:gs pos="53260">
                    <a:srgbClr val="1A7FD0"/>
                  </a:gs>
                  <a:gs pos="100000">
                    <a:srgbClr val="12A1FC"/>
                  </a:gs>
                </a:gsLst>
                <a:lin ang="2700000" scaled="1"/>
                <a:tileRect/>
              </a:gradFill>
              <a:effectLst>
                <a:outerShdw blurRad="254000" dist="127000" dir="2700000" algn="tl" rotWithShape="0">
                  <a:schemeClr val="bg1">
                    <a:lumMod val="65000"/>
                    <a:alpha val="40000"/>
                  </a:schemeClr>
                </a:outerShdw>
              </a:effectLst>
              <a:latin typeface="+mn-lt"/>
              <a:ea typeface="+mn-ea"/>
              <a:cs typeface="+mn-ea"/>
              <a:sym typeface="+mn-lt"/>
            </a:endParaRPr>
          </a:p>
        </p:txBody>
      </p:sp>
      <p:sp>
        <p:nvSpPr>
          <p:cNvPr id="14" name="Rectangle 70"/>
          <p:cNvSpPr>
            <a:spLocks noChangeArrowheads="1"/>
          </p:cNvSpPr>
          <p:nvPr/>
        </p:nvSpPr>
        <p:spPr bwMode="auto">
          <a:xfrm>
            <a:off x="8368030" y="2572365"/>
            <a:ext cx="2493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9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9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400" b="1" noProof="1">
                <a:solidFill>
                  <a:schemeClr val="tx1"/>
                </a:solidFill>
                <a:latin typeface="+mn-lt"/>
                <a:cs typeface="+mn-ea"/>
                <a:sym typeface="+mn-lt"/>
              </a:rPr>
              <a:t>工作完成情况</a:t>
            </a:r>
            <a:endParaRPr lang="zh-CN" altLang="en-US" sz="2400" b="1" noProof="1">
              <a:solidFill>
                <a:schemeClr val="tx1"/>
              </a:solidFill>
              <a:latin typeface="+mn-lt"/>
              <a:cs typeface="+mn-ea"/>
              <a:sym typeface="+mn-lt"/>
            </a:endParaRPr>
          </a:p>
        </p:txBody>
      </p:sp>
      <p:sp>
        <p:nvSpPr>
          <p:cNvPr id="15" name="Rectangle 23"/>
          <p:cNvSpPr/>
          <p:nvPr/>
        </p:nvSpPr>
        <p:spPr>
          <a:xfrm>
            <a:off x="8368030" y="2954524"/>
            <a:ext cx="2271937" cy="230832"/>
          </a:xfrm>
          <a:prstGeom prst="rect">
            <a:avLst/>
          </a:prstGeom>
        </p:spPr>
        <p:txBody>
          <a:bodyPr wrap="square">
            <a:spAutoFit/>
          </a:bodyPr>
          <a:lstStyle/>
          <a:p>
            <a:pPr algn="just">
              <a:defRPr/>
            </a:pPr>
            <a:r>
              <a:rPr lang="en-US" sz="900" noProof="1">
                <a:solidFill>
                  <a:schemeClr val="tx1">
                    <a:lumMod val="50000"/>
                    <a:lumOff val="50000"/>
                  </a:schemeClr>
                </a:solidFill>
                <a:cs typeface="+mn-ea"/>
                <a:sym typeface="+mn-lt"/>
              </a:rPr>
              <a:t>The part one</a:t>
            </a:r>
            <a:endParaRPr lang="en-US" sz="900" noProof="1">
              <a:solidFill>
                <a:schemeClr val="tx1">
                  <a:lumMod val="50000"/>
                  <a:lumOff val="50000"/>
                </a:schemeClr>
              </a:solidFill>
              <a:cs typeface="+mn-ea"/>
              <a:sym typeface="+mn-lt"/>
            </a:endParaRPr>
          </a:p>
        </p:txBody>
      </p:sp>
      <p:grpSp>
        <p:nvGrpSpPr>
          <p:cNvPr id="16" name="组合 15"/>
          <p:cNvGrpSpPr/>
          <p:nvPr/>
        </p:nvGrpSpPr>
        <p:grpSpPr>
          <a:xfrm>
            <a:off x="7722128" y="2587985"/>
            <a:ext cx="505387" cy="539399"/>
            <a:chOff x="8069647" y="2571192"/>
            <a:chExt cx="505387" cy="539399"/>
          </a:xfrm>
          <a:effectLst>
            <a:outerShdw blurRad="50800" dist="38100" dir="2700000" algn="tl" rotWithShape="0">
              <a:prstClr val="black">
                <a:alpha val="40000"/>
              </a:prstClr>
            </a:outerShdw>
          </a:effectLst>
        </p:grpSpPr>
        <p:sp>
          <p:nvSpPr>
            <p:cNvPr id="17" name="圆角矩形 8"/>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ffectLst>
                  <a:outerShdw blurRad="38100" dist="38100" dir="2700000" algn="tl">
                    <a:srgbClr val="000000">
                      <a:alpha val="43137"/>
                    </a:srgbClr>
                  </a:outerShdw>
                </a:effectLst>
                <a:cs typeface="+mn-ea"/>
                <a:sym typeface="+mn-lt"/>
              </a:endParaRPr>
            </a:p>
          </p:txBody>
        </p:sp>
        <p:sp>
          <p:nvSpPr>
            <p:cNvPr id="18" name="矩形 17"/>
            <p:cNvSpPr/>
            <p:nvPr/>
          </p:nvSpPr>
          <p:spPr>
            <a:xfrm>
              <a:off x="8100851" y="2587371"/>
              <a:ext cx="426720" cy="523220"/>
            </a:xfrm>
            <a:prstGeom prst="rect">
              <a:avLst/>
            </a:prstGeom>
            <a:noFill/>
          </p:spPr>
          <p:txBody>
            <a:bodyPr wrap="square" rtlCol="0">
              <a:spAutoFit/>
            </a:bodyPr>
            <a:lstStyle/>
            <a:p>
              <a:pPr algn="ctr"/>
              <a:r>
                <a:rPr lang="en-US" altLang="zh-CN" sz="2800" noProof="1">
                  <a:gradFill>
                    <a:gsLst>
                      <a:gs pos="5000">
                        <a:schemeClr val="accent5">
                          <a:lumMod val="50000"/>
                        </a:schemeClr>
                      </a:gs>
                      <a:gs pos="53260">
                        <a:srgbClr val="1A7FD0"/>
                      </a:gs>
                      <a:gs pos="100000">
                        <a:srgbClr val="12A1FC"/>
                      </a:gs>
                    </a:gsLst>
                    <a:lin ang="2700000" scaled="1"/>
                  </a:gradFill>
                  <a:cs typeface="+mn-ea"/>
                  <a:sym typeface="+mn-lt"/>
                </a:rPr>
                <a:t>1</a:t>
              </a:r>
              <a:endParaRPr lang="zh-CN" altLang="en-US" sz="2800" dirty="0">
                <a:gradFill>
                  <a:gsLst>
                    <a:gs pos="5000">
                      <a:schemeClr val="accent5">
                        <a:lumMod val="50000"/>
                      </a:schemeClr>
                    </a:gs>
                    <a:gs pos="53260">
                      <a:srgbClr val="1A7FD0"/>
                    </a:gs>
                    <a:gs pos="100000">
                      <a:srgbClr val="12A1FC"/>
                    </a:gs>
                  </a:gsLst>
                  <a:lin ang="2700000" scaled="1"/>
                </a:gradFill>
                <a:cs typeface="+mn-ea"/>
                <a:sym typeface="+mn-lt"/>
              </a:endParaRPr>
            </a:p>
          </p:txBody>
        </p:sp>
      </p:grpSp>
      <p:sp>
        <p:nvSpPr>
          <p:cNvPr id="19" name="Rectangle 70"/>
          <p:cNvSpPr>
            <a:spLocks noChangeArrowheads="1"/>
          </p:cNvSpPr>
          <p:nvPr/>
        </p:nvSpPr>
        <p:spPr bwMode="auto">
          <a:xfrm>
            <a:off x="8368030" y="3429062"/>
            <a:ext cx="2493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9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9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400" b="1" noProof="1">
                <a:solidFill>
                  <a:schemeClr val="tx1"/>
                </a:solidFill>
                <a:latin typeface="+mn-lt"/>
                <a:cs typeface="+mn-ea"/>
                <a:sym typeface="+mn-lt"/>
              </a:rPr>
              <a:t>工作成果展示</a:t>
            </a:r>
            <a:endParaRPr lang="zh-CN" altLang="en-US" sz="2400" b="1" noProof="1">
              <a:solidFill>
                <a:schemeClr val="tx1"/>
              </a:solidFill>
              <a:latin typeface="+mn-lt"/>
              <a:cs typeface="+mn-ea"/>
              <a:sym typeface="+mn-lt"/>
            </a:endParaRPr>
          </a:p>
        </p:txBody>
      </p:sp>
      <p:sp>
        <p:nvSpPr>
          <p:cNvPr id="20" name="Rectangle 23"/>
          <p:cNvSpPr/>
          <p:nvPr/>
        </p:nvSpPr>
        <p:spPr>
          <a:xfrm>
            <a:off x="8368030" y="3811221"/>
            <a:ext cx="2271937" cy="230832"/>
          </a:xfrm>
          <a:prstGeom prst="rect">
            <a:avLst/>
          </a:prstGeom>
        </p:spPr>
        <p:txBody>
          <a:bodyPr wrap="square">
            <a:spAutoFit/>
          </a:bodyPr>
          <a:lstStyle/>
          <a:p>
            <a:pPr algn="just">
              <a:defRPr/>
            </a:pPr>
            <a:r>
              <a:rPr lang="en-US" sz="900" noProof="1">
                <a:solidFill>
                  <a:schemeClr val="tx1">
                    <a:lumMod val="50000"/>
                    <a:lumOff val="50000"/>
                  </a:schemeClr>
                </a:solidFill>
                <a:cs typeface="+mn-ea"/>
                <a:sym typeface="+mn-lt"/>
              </a:rPr>
              <a:t>The part two</a:t>
            </a:r>
            <a:endParaRPr lang="en-US" sz="900" noProof="1">
              <a:solidFill>
                <a:schemeClr val="tx1">
                  <a:lumMod val="50000"/>
                  <a:lumOff val="50000"/>
                </a:schemeClr>
              </a:solidFill>
              <a:cs typeface="+mn-ea"/>
              <a:sym typeface="+mn-lt"/>
            </a:endParaRPr>
          </a:p>
        </p:txBody>
      </p:sp>
      <p:sp>
        <p:nvSpPr>
          <p:cNvPr id="21" name="Rectangle 70"/>
          <p:cNvSpPr>
            <a:spLocks noChangeArrowheads="1"/>
          </p:cNvSpPr>
          <p:nvPr/>
        </p:nvSpPr>
        <p:spPr bwMode="auto">
          <a:xfrm>
            <a:off x="8368030" y="4259603"/>
            <a:ext cx="2493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9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9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400" b="1" noProof="1">
                <a:solidFill>
                  <a:schemeClr val="tx1"/>
                </a:solidFill>
                <a:latin typeface="+mn-lt"/>
                <a:cs typeface="+mn-ea"/>
                <a:sym typeface="+mn-lt"/>
              </a:rPr>
              <a:t>问题与不足</a:t>
            </a:r>
            <a:endParaRPr lang="zh-CN" altLang="en-US" sz="2400" b="1" noProof="1">
              <a:solidFill>
                <a:schemeClr val="tx1"/>
              </a:solidFill>
              <a:latin typeface="+mn-lt"/>
              <a:cs typeface="+mn-ea"/>
              <a:sym typeface="+mn-lt"/>
            </a:endParaRPr>
          </a:p>
        </p:txBody>
      </p:sp>
      <p:sp>
        <p:nvSpPr>
          <p:cNvPr id="22" name="Rectangle 23"/>
          <p:cNvSpPr/>
          <p:nvPr/>
        </p:nvSpPr>
        <p:spPr>
          <a:xfrm>
            <a:off x="8368030" y="4641762"/>
            <a:ext cx="2271937" cy="230832"/>
          </a:xfrm>
          <a:prstGeom prst="rect">
            <a:avLst/>
          </a:prstGeom>
        </p:spPr>
        <p:txBody>
          <a:bodyPr wrap="square">
            <a:spAutoFit/>
          </a:bodyPr>
          <a:lstStyle/>
          <a:p>
            <a:pPr algn="just">
              <a:defRPr/>
            </a:pPr>
            <a:r>
              <a:rPr lang="en-US" sz="900" noProof="1">
                <a:solidFill>
                  <a:schemeClr val="tx1">
                    <a:lumMod val="50000"/>
                    <a:lumOff val="50000"/>
                  </a:schemeClr>
                </a:solidFill>
                <a:cs typeface="+mn-ea"/>
                <a:sym typeface="+mn-lt"/>
              </a:rPr>
              <a:t>The part three</a:t>
            </a:r>
            <a:endParaRPr lang="en-US" sz="900" noProof="1">
              <a:solidFill>
                <a:schemeClr val="tx1">
                  <a:lumMod val="50000"/>
                  <a:lumOff val="50000"/>
                </a:schemeClr>
              </a:solidFill>
              <a:cs typeface="+mn-ea"/>
              <a:sym typeface="+mn-lt"/>
            </a:endParaRPr>
          </a:p>
        </p:txBody>
      </p:sp>
      <p:sp>
        <p:nvSpPr>
          <p:cNvPr id="23" name="Rectangle 70"/>
          <p:cNvSpPr>
            <a:spLocks noChangeArrowheads="1"/>
          </p:cNvSpPr>
          <p:nvPr/>
        </p:nvSpPr>
        <p:spPr bwMode="auto">
          <a:xfrm>
            <a:off x="8368030" y="5116300"/>
            <a:ext cx="2493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9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9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400" b="1" noProof="1">
                <a:solidFill>
                  <a:schemeClr val="tx1"/>
                </a:solidFill>
                <a:latin typeface="+mn-lt"/>
                <a:cs typeface="+mn-ea"/>
                <a:sym typeface="+mn-lt"/>
              </a:rPr>
              <a:t>下半年工作规划</a:t>
            </a:r>
            <a:endParaRPr lang="zh-CN" altLang="en-US" sz="2400" b="1" noProof="1">
              <a:solidFill>
                <a:schemeClr val="tx1"/>
              </a:solidFill>
              <a:latin typeface="+mn-lt"/>
              <a:cs typeface="+mn-ea"/>
              <a:sym typeface="+mn-lt"/>
            </a:endParaRPr>
          </a:p>
        </p:txBody>
      </p:sp>
      <p:sp>
        <p:nvSpPr>
          <p:cNvPr id="24" name="Rectangle 23"/>
          <p:cNvSpPr/>
          <p:nvPr/>
        </p:nvSpPr>
        <p:spPr>
          <a:xfrm>
            <a:off x="8368030" y="5498459"/>
            <a:ext cx="2271937" cy="230832"/>
          </a:xfrm>
          <a:prstGeom prst="rect">
            <a:avLst/>
          </a:prstGeom>
        </p:spPr>
        <p:txBody>
          <a:bodyPr wrap="square">
            <a:spAutoFit/>
          </a:bodyPr>
          <a:lstStyle/>
          <a:p>
            <a:pPr algn="just">
              <a:defRPr/>
            </a:pPr>
            <a:r>
              <a:rPr lang="en-US" sz="900" noProof="1">
                <a:solidFill>
                  <a:schemeClr val="tx1">
                    <a:lumMod val="50000"/>
                    <a:lumOff val="50000"/>
                  </a:schemeClr>
                </a:solidFill>
                <a:cs typeface="+mn-ea"/>
                <a:sym typeface="+mn-lt"/>
              </a:rPr>
              <a:t>The part four</a:t>
            </a:r>
            <a:endParaRPr lang="en-US" sz="900" noProof="1">
              <a:solidFill>
                <a:schemeClr val="tx1">
                  <a:lumMod val="50000"/>
                  <a:lumOff val="50000"/>
                </a:schemeClr>
              </a:solidFill>
              <a:cs typeface="+mn-ea"/>
              <a:sym typeface="+mn-lt"/>
            </a:endParaRPr>
          </a:p>
        </p:txBody>
      </p:sp>
      <p:grpSp>
        <p:nvGrpSpPr>
          <p:cNvPr id="25" name="组合 24"/>
          <p:cNvGrpSpPr/>
          <p:nvPr/>
        </p:nvGrpSpPr>
        <p:grpSpPr>
          <a:xfrm>
            <a:off x="7722128" y="3430757"/>
            <a:ext cx="505387" cy="539399"/>
            <a:chOff x="8069647" y="2571192"/>
            <a:chExt cx="505387" cy="539399"/>
          </a:xfrm>
          <a:effectLst>
            <a:outerShdw blurRad="50800" dist="38100" dir="2700000" algn="tl" rotWithShape="0">
              <a:prstClr val="black">
                <a:alpha val="40000"/>
              </a:prstClr>
            </a:outerShdw>
          </a:effectLst>
        </p:grpSpPr>
        <p:sp>
          <p:nvSpPr>
            <p:cNvPr id="26" name="圆角矩形 8"/>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ffectLst>
                  <a:outerShdw blurRad="38100" dist="38100" dir="2700000" algn="tl">
                    <a:srgbClr val="000000">
                      <a:alpha val="43137"/>
                    </a:srgbClr>
                  </a:outerShdw>
                </a:effectLst>
                <a:cs typeface="+mn-ea"/>
                <a:sym typeface="+mn-lt"/>
              </a:endParaRPr>
            </a:p>
          </p:txBody>
        </p:sp>
        <p:sp>
          <p:nvSpPr>
            <p:cNvPr id="27" name="矩形 26"/>
            <p:cNvSpPr/>
            <p:nvPr/>
          </p:nvSpPr>
          <p:spPr>
            <a:xfrm>
              <a:off x="8100851" y="2587371"/>
              <a:ext cx="426720" cy="523220"/>
            </a:xfrm>
            <a:prstGeom prst="rect">
              <a:avLst/>
            </a:prstGeom>
            <a:noFill/>
          </p:spPr>
          <p:txBody>
            <a:bodyPr wrap="square" rtlCol="0">
              <a:spAutoFit/>
            </a:bodyPr>
            <a:lstStyle/>
            <a:p>
              <a:pPr algn="ctr"/>
              <a:r>
                <a:rPr lang="en-US" altLang="zh-CN" sz="2800" noProof="1">
                  <a:gradFill>
                    <a:gsLst>
                      <a:gs pos="5000">
                        <a:schemeClr val="accent5">
                          <a:lumMod val="50000"/>
                        </a:schemeClr>
                      </a:gs>
                      <a:gs pos="53260">
                        <a:srgbClr val="1A7FD0"/>
                      </a:gs>
                      <a:gs pos="100000">
                        <a:srgbClr val="12A1FC"/>
                      </a:gs>
                    </a:gsLst>
                    <a:lin ang="2700000" scaled="1"/>
                  </a:gradFill>
                  <a:cs typeface="+mn-ea"/>
                  <a:sym typeface="+mn-lt"/>
                </a:rPr>
                <a:t>2</a:t>
              </a:r>
              <a:endParaRPr lang="zh-CN" altLang="en-US" sz="2800" dirty="0">
                <a:gradFill>
                  <a:gsLst>
                    <a:gs pos="5000">
                      <a:schemeClr val="accent5">
                        <a:lumMod val="50000"/>
                      </a:schemeClr>
                    </a:gs>
                    <a:gs pos="53260">
                      <a:srgbClr val="1A7FD0"/>
                    </a:gs>
                    <a:gs pos="100000">
                      <a:srgbClr val="12A1FC"/>
                    </a:gs>
                  </a:gsLst>
                  <a:lin ang="2700000" scaled="1"/>
                </a:gradFill>
                <a:cs typeface="+mn-ea"/>
                <a:sym typeface="+mn-lt"/>
              </a:endParaRPr>
            </a:p>
          </p:txBody>
        </p:sp>
      </p:grpSp>
      <p:grpSp>
        <p:nvGrpSpPr>
          <p:cNvPr id="28" name="组合 27"/>
          <p:cNvGrpSpPr/>
          <p:nvPr/>
        </p:nvGrpSpPr>
        <p:grpSpPr>
          <a:xfrm>
            <a:off x="7722128" y="4273529"/>
            <a:ext cx="505387" cy="539399"/>
            <a:chOff x="8069647" y="2571192"/>
            <a:chExt cx="505387" cy="539399"/>
          </a:xfrm>
          <a:effectLst>
            <a:outerShdw blurRad="50800" dist="38100" dir="2700000" algn="tl" rotWithShape="0">
              <a:prstClr val="black">
                <a:alpha val="40000"/>
              </a:prstClr>
            </a:outerShdw>
          </a:effectLst>
        </p:grpSpPr>
        <p:sp>
          <p:nvSpPr>
            <p:cNvPr id="29" name="圆角矩形 8"/>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ffectLst>
                  <a:outerShdw blurRad="38100" dist="38100" dir="2700000" algn="tl">
                    <a:srgbClr val="000000">
                      <a:alpha val="43137"/>
                    </a:srgbClr>
                  </a:outerShdw>
                </a:effectLst>
                <a:cs typeface="+mn-ea"/>
                <a:sym typeface="+mn-lt"/>
              </a:endParaRPr>
            </a:p>
          </p:txBody>
        </p:sp>
        <p:sp>
          <p:nvSpPr>
            <p:cNvPr id="30" name="矩形 29"/>
            <p:cNvSpPr/>
            <p:nvPr/>
          </p:nvSpPr>
          <p:spPr>
            <a:xfrm>
              <a:off x="8100851" y="2587371"/>
              <a:ext cx="426720" cy="523220"/>
            </a:xfrm>
            <a:prstGeom prst="rect">
              <a:avLst/>
            </a:prstGeom>
            <a:noFill/>
          </p:spPr>
          <p:txBody>
            <a:bodyPr wrap="square" rtlCol="0">
              <a:spAutoFit/>
            </a:bodyPr>
            <a:lstStyle/>
            <a:p>
              <a:pPr algn="ctr"/>
              <a:r>
                <a:rPr lang="en-US" altLang="zh-CN" sz="2800" noProof="1">
                  <a:gradFill>
                    <a:gsLst>
                      <a:gs pos="5000">
                        <a:schemeClr val="accent5">
                          <a:lumMod val="50000"/>
                        </a:schemeClr>
                      </a:gs>
                      <a:gs pos="53260">
                        <a:srgbClr val="1A7FD0"/>
                      </a:gs>
                      <a:gs pos="100000">
                        <a:srgbClr val="12A1FC"/>
                      </a:gs>
                    </a:gsLst>
                    <a:lin ang="2700000" scaled="1"/>
                  </a:gradFill>
                  <a:cs typeface="+mn-ea"/>
                  <a:sym typeface="+mn-lt"/>
                </a:rPr>
                <a:t>3</a:t>
              </a:r>
              <a:endParaRPr lang="zh-CN" altLang="en-US" sz="2800" dirty="0">
                <a:gradFill>
                  <a:gsLst>
                    <a:gs pos="5000">
                      <a:schemeClr val="accent5">
                        <a:lumMod val="50000"/>
                      </a:schemeClr>
                    </a:gs>
                    <a:gs pos="53260">
                      <a:srgbClr val="1A7FD0"/>
                    </a:gs>
                    <a:gs pos="100000">
                      <a:srgbClr val="12A1FC"/>
                    </a:gs>
                  </a:gsLst>
                  <a:lin ang="2700000" scaled="1"/>
                </a:gradFill>
                <a:cs typeface="+mn-ea"/>
                <a:sym typeface="+mn-lt"/>
              </a:endParaRPr>
            </a:p>
          </p:txBody>
        </p:sp>
      </p:grpSp>
      <p:grpSp>
        <p:nvGrpSpPr>
          <p:cNvPr id="31" name="组合 30"/>
          <p:cNvGrpSpPr/>
          <p:nvPr/>
        </p:nvGrpSpPr>
        <p:grpSpPr>
          <a:xfrm>
            <a:off x="7722128" y="5116300"/>
            <a:ext cx="505387" cy="539399"/>
            <a:chOff x="8069647" y="2571192"/>
            <a:chExt cx="505387" cy="539399"/>
          </a:xfrm>
          <a:effectLst>
            <a:outerShdw blurRad="50800" dist="38100" dir="2700000" algn="tl" rotWithShape="0">
              <a:prstClr val="black">
                <a:alpha val="40000"/>
              </a:prstClr>
            </a:outerShdw>
          </a:effectLst>
        </p:grpSpPr>
        <p:sp>
          <p:nvSpPr>
            <p:cNvPr id="32" name="圆角矩形 8"/>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ffectLst>
                  <a:outerShdw blurRad="38100" dist="38100" dir="2700000" algn="tl">
                    <a:srgbClr val="000000">
                      <a:alpha val="43137"/>
                    </a:srgbClr>
                  </a:outerShdw>
                </a:effectLst>
                <a:cs typeface="+mn-ea"/>
                <a:sym typeface="+mn-lt"/>
              </a:endParaRPr>
            </a:p>
          </p:txBody>
        </p:sp>
        <p:sp>
          <p:nvSpPr>
            <p:cNvPr id="33" name="矩形 32"/>
            <p:cNvSpPr/>
            <p:nvPr/>
          </p:nvSpPr>
          <p:spPr>
            <a:xfrm>
              <a:off x="8100851" y="2587371"/>
              <a:ext cx="426720" cy="523220"/>
            </a:xfrm>
            <a:prstGeom prst="rect">
              <a:avLst/>
            </a:prstGeom>
            <a:noFill/>
          </p:spPr>
          <p:txBody>
            <a:bodyPr wrap="square" rtlCol="0">
              <a:spAutoFit/>
            </a:bodyPr>
            <a:lstStyle/>
            <a:p>
              <a:pPr algn="ctr"/>
              <a:r>
                <a:rPr lang="en-US" altLang="zh-CN" sz="2800" noProof="1">
                  <a:gradFill>
                    <a:gsLst>
                      <a:gs pos="5000">
                        <a:schemeClr val="accent5">
                          <a:lumMod val="50000"/>
                        </a:schemeClr>
                      </a:gs>
                      <a:gs pos="53260">
                        <a:srgbClr val="1A7FD0"/>
                      </a:gs>
                      <a:gs pos="100000">
                        <a:srgbClr val="12A1FC"/>
                      </a:gs>
                    </a:gsLst>
                    <a:lin ang="2700000" scaled="1"/>
                  </a:gradFill>
                  <a:cs typeface="+mn-ea"/>
                  <a:sym typeface="+mn-lt"/>
                </a:rPr>
                <a:t>4</a:t>
              </a:r>
              <a:endParaRPr lang="zh-CN" altLang="en-US" sz="2800" dirty="0">
                <a:gradFill>
                  <a:gsLst>
                    <a:gs pos="5000">
                      <a:schemeClr val="accent5">
                        <a:lumMod val="50000"/>
                      </a:schemeClr>
                    </a:gs>
                    <a:gs pos="53260">
                      <a:srgbClr val="1A7FD0"/>
                    </a:gs>
                    <a:gs pos="100000">
                      <a:srgbClr val="12A1FC"/>
                    </a:gs>
                  </a:gsLst>
                  <a:lin ang="2700000" scaled="1"/>
                </a:gradFill>
                <a:cs typeface="+mn-ea"/>
                <a:sym typeface="+mn-lt"/>
              </a:endParaRPr>
            </a:p>
          </p:txBody>
        </p:sp>
      </p:grpSp>
      <p:sp>
        <p:nvSpPr>
          <p:cNvPr id="2" name="Rectangle 70"/>
          <p:cNvSpPr>
            <a:spLocks noChangeArrowheads="1"/>
          </p:cNvSpPr>
          <p:nvPr/>
        </p:nvSpPr>
        <p:spPr bwMode="auto">
          <a:xfrm>
            <a:off x="8368030" y="5991330"/>
            <a:ext cx="249381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9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9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9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400" b="1" noProof="1">
                <a:solidFill>
                  <a:schemeClr val="tx1"/>
                </a:solidFill>
                <a:latin typeface="+mn-lt"/>
                <a:cs typeface="+mn-ea"/>
                <a:sym typeface="+mn-lt"/>
              </a:rPr>
              <a:t>未来蓝图</a:t>
            </a:r>
            <a:endParaRPr lang="zh-CN" altLang="en-US" sz="2400" b="1" noProof="1">
              <a:solidFill>
                <a:schemeClr val="tx1"/>
              </a:solidFill>
              <a:latin typeface="+mn-lt"/>
              <a:cs typeface="+mn-ea"/>
              <a:sym typeface="+mn-lt"/>
            </a:endParaRPr>
          </a:p>
        </p:txBody>
      </p:sp>
      <p:sp>
        <p:nvSpPr>
          <p:cNvPr id="3" name="Rectangle 23"/>
          <p:cNvSpPr/>
          <p:nvPr/>
        </p:nvSpPr>
        <p:spPr>
          <a:xfrm>
            <a:off x="8368030" y="6373489"/>
            <a:ext cx="2271937" cy="229870"/>
          </a:xfrm>
          <a:prstGeom prst="rect">
            <a:avLst/>
          </a:prstGeom>
        </p:spPr>
        <p:txBody>
          <a:bodyPr wrap="square">
            <a:spAutoFit/>
          </a:bodyPr>
          <a:lstStyle/>
          <a:p>
            <a:pPr algn="just">
              <a:defRPr/>
            </a:pPr>
            <a:r>
              <a:rPr lang="en-US" sz="900" noProof="1">
                <a:solidFill>
                  <a:schemeClr val="tx1">
                    <a:lumMod val="50000"/>
                    <a:lumOff val="50000"/>
                  </a:schemeClr>
                </a:solidFill>
                <a:cs typeface="+mn-ea"/>
                <a:sym typeface="+mn-lt"/>
              </a:rPr>
              <a:t>The part five</a:t>
            </a:r>
            <a:endParaRPr lang="zh-CN" altLang="en-US" sz="900" noProof="1">
              <a:solidFill>
                <a:schemeClr val="tx1">
                  <a:lumMod val="50000"/>
                  <a:lumOff val="50000"/>
                </a:schemeClr>
              </a:solidFill>
              <a:cs typeface="+mn-ea"/>
              <a:sym typeface="+mn-lt"/>
            </a:endParaRPr>
          </a:p>
        </p:txBody>
      </p:sp>
      <p:grpSp>
        <p:nvGrpSpPr>
          <p:cNvPr id="4" name="组合 3"/>
          <p:cNvGrpSpPr/>
          <p:nvPr/>
        </p:nvGrpSpPr>
        <p:grpSpPr>
          <a:xfrm>
            <a:off x="7722128" y="5991330"/>
            <a:ext cx="505387" cy="538149"/>
            <a:chOff x="8069647" y="2571192"/>
            <a:chExt cx="505387" cy="538149"/>
          </a:xfrm>
          <a:effectLst>
            <a:outerShdw blurRad="50800" dist="38100" dir="2700000" algn="tl" rotWithShape="0">
              <a:prstClr val="black">
                <a:alpha val="40000"/>
              </a:prstClr>
            </a:outerShdw>
          </a:effectLst>
        </p:grpSpPr>
        <p:sp>
          <p:nvSpPr>
            <p:cNvPr id="5" name="圆角矩形 8"/>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ffectLst>
                  <a:outerShdw blurRad="38100" dist="38100" dir="2700000" algn="tl">
                    <a:srgbClr val="000000">
                      <a:alpha val="43137"/>
                    </a:srgbClr>
                  </a:outerShdw>
                </a:effectLst>
                <a:cs typeface="+mn-ea"/>
                <a:sym typeface="+mn-lt"/>
              </a:endParaRPr>
            </a:p>
          </p:txBody>
        </p:sp>
        <p:sp>
          <p:nvSpPr>
            <p:cNvPr id="6" name="矩形 5"/>
            <p:cNvSpPr/>
            <p:nvPr/>
          </p:nvSpPr>
          <p:spPr>
            <a:xfrm>
              <a:off x="8100851" y="2587371"/>
              <a:ext cx="426720" cy="521970"/>
            </a:xfrm>
            <a:prstGeom prst="rect">
              <a:avLst/>
            </a:prstGeom>
            <a:noFill/>
          </p:spPr>
          <p:txBody>
            <a:bodyPr wrap="square" rtlCol="0">
              <a:spAutoFit/>
            </a:bodyPr>
            <a:lstStyle/>
            <a:p>
              <a:pPr algn="ctr"/>
              <a:r>
                <a:rPr lang="en-US" altLang="zh-CN" sz="2800" dirty="0">
                  <a:gradFill>
                    <a:gsLst>
                      <a:gs pos="5000">
                        <a:schemeClr val="accent5">
                          <a:lumMod val="50000"/>
                        </a:schemeClr>
                      </a:gs>
                      <a:gs pos="53260">
                        <a:srgbClr val="1A7FD0"/>
                      </a:gs>
                      <a:gs pos="100000">
                        <a:srgbClr val="12A1FC"/>
                      </a:gs>
                    </a:gsLst>
                    <a:lin ang="2700000" scaled="1"/>
                  </a:gradFill>
                  <a:cs typeface="+mn-ea"/>
                  <a:sym typeface="+mn-lt"/>
                </a:rPr>
                <a:t>5</a:t>
              </a:r>
              <a:endParaRPr lang="en-US" altLang="zh-CN" sz="2800" dirty="0">
                <a:gradFill>
                  <a:gsLst>
                    <a:gs pos="5000">
                      <a:schemeClr val="accent5">
                        <a:lumMod val="50000"/>
                      </a:schemeClr>
                    </a:gs>
                    <a:gs pos="53260">
                      <a:srgbClr val="1A7FD0"/>
                    </a:gs>
                    <a:gs pos="100000">
                      <a:srgbClr val="12A1FC"/>
                    </a:gs>
                  </a:gsLst>
                  <a:lin ang="2700000" scaled="1"/>
                </a:gra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 presetClass="entr" presetSubtype="2" fill="hold" nodeType="afterEffect" p14:presetBounceEnd="66000">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14:bounceEnd="66000">
                                          <p:cBhvr additive="base">
                                            <p:cTn id="13" dur="2000" fill="hold"/>
                                            <p:tgtEl>
                                              <p:spTgt spid="16"/>
                                            </p:tgtEl>
                                            <p:attrNameLst>
                                              <p:attrName>ppt_x</p:attrName>
                                            </p:attrNameLst>
                                          </p:cBhvr>
                                          <p:tavLst>
                                            <p:tav tm="0">
                                              <p:val>
                                                <p:strVal val="1+#ppt_w/2"/>
                                              </p:val>
                                            </p:tav>
                                            <p:tav tm="100000">
                                              <p:val>
                                                <p:strVal val="#ppt_x"/>
                                              </p:val>
                                            </p:tav>
                                          </p:tavLst>
                                        </p:anim>
                                        <p:anim calcmode="lin" valueType="num" p14:bounceEnd="66000">
                                          <p:cBhvr additive="base">
                                            <p:cTn id="14" dur="2000" fill="hold"/>
                                            <p:tgtEl>
                                              <p:spTgt spid="1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6000">
                                      <p:stCondLst>
                                        <p:cond delay="500"/>
                                      </p:stCondLst>
                                      <p:childTnLst>
                                        <p:set>
                                          <p:cBhvr>
                                            <p:cTn id="16" dur="1" fill="hold">
                                              <p:stCondLst>
                                                <p:cond delay="0"/>
                                              </p:stCondLst>
                                            </p:cTn>
                                            <p:tgtEl>
                                              <p:spTgt spid="25"/>
                                            </p:tgtEl>
                                            <p:attrNameLst>
                                              <p:attrName>style.visibility</p:attrName>
                                            </p:attrNameLst>
                                          </p:cBhvr>
                                          <p:to>
                                            <p:strVal val="visible"/>
                                          </p:to>
                                        </p:set>
                                        <p:anim calcmode="lin" valueType="num" p14:bounceEnd="66000">
                                          <p:cBhvr additive="base">
                                            <p:cTn id="17" dur="2000" fill="hold"/>
                                            <p:tgtEl>
                                              <p:spTgt spid="25"/>
                                            </p:tgtEl>
                                            <p:attrNameLst>
                                              <p:attrName>ppt_x</p:attrName>
                                            </p:attrNameLst>
                                          </p:cBhvr>
                                          <p:tavLst>
                                            <p:tav tm="0">
                                              <p:val>
                                                <p:strVal val="1+#ppt_w/2"/>
                                              </p:val>
                                            </p:tav>
                                            <p:tav tm="100000">
                                              <p:val>
                                                <p:strVal val="#ppt_x"/>
                                              </p:val>
                                            </p:tav>
                                          </p:tavLst>
                                        </p:anim>
                                        <p:anim calcmode="lin" valueType="num" p14:bounceEnd="66000">
                                          <p:cBhvr additive="base">
                                            <p:cTn id="18" dur="2000" fill="hold"/>
                                            <p:tgtEl>
                                              <p:spTgt spid="2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6000">
                                      <p:stCondLst>
                                        <p:cond delay="1000"/>
                                      </p:stCondLst>
                                      <p:childTnLst>
                                        <p:set>
                                          <p:cBhvr>
                                            <p:cTn id="20" dur="1" fill="hold">
                                              <p:stCondLst>
                                                <p:cond delay="0"/>
                                              </p:stCondLst>
                                            </p:cTn>
                                            <p:tgtEl>
                                              <p:spTgt spid="28"/>
                                            </p:tgtEl>
                                            <p:attrNameLst>
                                              <p:attrName>style.visibility</p:attrName>
                                            </p:attrNameLst>
                                          </p:cBhvr>
                                          <p:to>
                                            <p:strVal val="visible"/>
                                          </p:to>
                                        </p:set>
                                        <p:anim calcmode="lin" valueType="num" p14:bounceEnd="66000">
                                          <p:cBhvr additive="base">
                                            <p:cTn id="21" dur="2000" fill="hold"/>
                                            <p:tgtEl>
                                              <p:spTgt spid="28"/>
                                            </p:tgtEl>
                                            <p:attrNameLst>
                                              <p:attrName>ppt_x</p:attrName>
                                            </p:attrNameLst>
                                          </p:cBhvr>
                                          <p:tavLst>
                                            <p:tav tm="0">
                                              <p:val>
                                                <p:strVal val="1+#ppt_w/2"/>
                                              </p:val>
                                            </p:tav>
                                            <p:tav tm="100000">
                                              <p:val>
                                                <p:strVal val="#ppt_x"/>
                                              </p:val>
                                            </p:tav>
                                          </p:tavLst>
                                        </p:anim>
                                        <p:anim calcmode="lin" valueType="num" p14:bounceEnd="66000">
                                          <p:cBhvr additive="base">
                                            <p:cTn id="22" dur="20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14:presetBounceEnd="66000">
                                      <p:stCondLst>
                                        <p:cond delay="1500"/>
                                      </p:stCondLst>
                                      <p:childTnLst>
                                        <p:set>
                                          <p:cBhvr>
                                            <p:cTn id="24" dur="1" fill="hold">
                                              <p:stCondLst>
                                                <p:cond delay="0"/>
                                              </p:stCondLst>
                                            </p:cTn>
                                            <p:tgtEl>
                                              <p:spTgt spid="31"/>
                                            </p:tgtEl>
                                            <p:attrNameLst>
                                              <p:attrName>style.visibility</p:attrName>
                                            </p:attrNameLst>
                                          </p:cBhvr>
                                          <p:to>
                                            <p:strVal val="visible"/>
                                          </p:to>
                                        </p:set>
                                        <p:anim calcmode="lin" valueType="num" p14:bounceEnd="66000">
                                          <p:cBhvr additive="base">
                                            <p:cTn id="25" dur="2000" fill="hold"/>
                                            <p:tgtEl>
                                              <p:spTgt spid="31"/>
                                            </p:tgtEl>
                                            <p:attrNameLst>
                                              <p:attrName>ppt_x</p:attrName>
                                            </p:attrNameLst>
                                          </p:cBhvr>
                                          <p:tavLst>
                                            <p:tav tm="0">
                                              <p:val>
                                                <p:strVal val="1+#ppt_w/2"/>
                                              </p:val>
                                            </p:tav>
                                            <p:tav tm="100000">
                                              <p:val>
                                                <p:strVal val="#ppt_x"/>
                                              </p:val>
                                            </p:tav>
                                          </p:tavLst>
                                        </p:anim>
                                        <p:anim calcmode="lin" valueType="num" p14:bounceEnd="66000">
                                          <p:cBhvr additive="base">
                                            <p:cTn id="26" dur="2000" fill="hold"/>
                                            <p:tgtEl>
                                              <p:spTgt spid="31"/>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7" presetClass="entr" presetSubtype="0" fill="hold" grpId="0" nodeType="afterEffect">
                                      <p:stCondLst>
                                        <p:cond delay="0"/>
                                      </p:stCondLst>
                                      <p:iterate type="lt">
                                        <p:tmPct val="10000"/>
                                      </p:iterate>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250"/>
                                            <p:tgtEl>
                                              <p:spTgt spid="14">
                                                <p:txEl>
                                                  <p:pRg st="0" end="0"/>
                                                </p:txEl>
                                              </p:spTgt>
                                            </p:tgtEl>
                                          </p:cBhvr>
                                        </p:animEffect>
                                        <p:anim calcmode="lin" valueType="num">
                                          <p:cBhvr>
                                            <p:cTn id="31" dur="25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2" dur="25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3875"/>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4375"/>
                                </p:stCondLst>
                                <p:childTnLst>
                                  <p:par>
                                    <p:cTn id="38" presetID="47" presetClass="entr" presetSubtype="0" fill="hold" grpId="0" nodeType="afterEffect">
                                      <p:stCondLst>
                                        <p:cond delay="0"/>
                                      </p:stCondLst>
                                      <p:iterate type="lt">
                                        <p:tmPct val="10000"/>
                                      </p:iterate>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250"/>
                                            <p:tgtEl>
                                              <p:spTgt spid="19">
                                                <p:txEl>
                                                  <p:pRg st="0" end="0"/>
                                                </p:txEl>
                                              </p:spTgt>
                                            </p:tgtEl>
                                          </p:cBhvr>
                                        </p:animEffect>
                                        <p:anim calcmode="lin" valueType="num">
                                          <p:cBhvr>
                                            <p:cTn id="41" dur="2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2" dur="25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475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5250"/>
                                </p:stCondLst>
                                <p:childTnLst>
                                  <p:par>
                                    <p:cTn id="48" presetID="47" presetClass="entr" presetSubtype="0" fill="hold" grpId="0" nodeType="afterEffect">
                                      <p:stCondLst>
                                        <p:cond delay="0"/>
                                      </p:stCondLst>
                                      <p:iterate type="lt">
                                        <p:tmPct val="10000"/>
                                      </p:iterate>
                                      <p:childTnLst>
                                        <p:set>
                                          <p:cBhvr>
                                            <p:cTn id="49" dur="1" fill="hold">
                                              <p:stCondLst>
                                                <p:cond delay="0"/>
                                              </p:stCondLst>
                                            </p:cTn>
                                            <p:tgtEl>
                                              <p:spTgt spid="21">
                                                <p:txEl>
                                                  <p:pRg st="0" end="0"/>
                                                </p:txEl>
                                              </p:spTgt>
                                            </p:tgtEl>
                                            <p:attrNameLst>
                                              <p:attrName>style.visibility</p:attrName>
                                            </p:attrNameLst>
                                          </p:cBhvr>
                                          <p:to>
                                            <p:strVal val="visible"/>
                                          </p:to>
                                        </p:set>
                                        <p:animEffect transition="in" filter="fade">
                                          <p:cBhvr>
                                            <p:cTn id="50" dur="250"/>
                                            <p:tgtEl>
                                              <p:spTgt spid="21">
                                                <p:txEl>
                                                  <p:pRg st="0" end="0"/>
                                                </p:txEl>
                                              </p:spTgt>
                                            </p:tgtEl>
                                          </p:cBhvr>
                                        </p:animEffect>
                                        <p:anim calcmode="lin" valueType="num">
                                          <p:cBhvr>
                                            <p:cTn id="51" dur="2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52" dur="2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par>
                              <p:cTn id="57" fill="hold">
                                <p:stCondLst>
                                  <p:cond delay="6100"/>
                                </p:stCondLst>
                                <p:childTnLst>
                                  <p:par>
                                    <p:cTn id="58" presetID="47" presetClass="entr" presetSubtype="0" fill="hold" grpId="0" nodeType="afterEffect">
                                      <p:stCondLst>
                                        <p:cond delay="0"/>
                                      </p:stCondLst>
                                      <p:iterate type="lt">
                                        <p:tmPct val="10000"/>
                                      </p:iterate>
                                      <p:childTnLst>
                                        <p:set>
                                          <p:cBhvr>
                                            <p:cTn id="59" dur="1" fill="hold">
                                              <p:stCondLst>
                                                <p:cond delay="0"/>
                                              </p:stCondLst>
                                            </p:cTn>
                                            <p:tgtEl>
                                              <p:spTgt spid="23">
                                                <p:txEl>
                                                  <p:pRg st="0" end="0"/>
                                                </p:txEl>
                                              </p:spTgt>
                                            </p:tgtEl>
                                            <p:attrNameLst>
                                              <p:attrName>style.visibility</p:attrName>
                                            </p:attrNameLst>
                                          </p:cBhvr>
                                          <p:to>
                                            <p:strVal val="visible"/>
                                          </p:to>
                                        </p:set>
                                        <p:animEffect transition="in" filter="fade">
                                          <p:cBhvr>
                                            <p:cTn id="60" dur="250"/>
                                            <p:tgtEl>
                                              <p:spTgt spid="23">
                                                <p:txEl>
                                                  <p:pRg st="0" end="0"/>
                                                </p:txEl>
                                              </p:spTgt>
                                            </p:tgtEl>
                                          </p:cBhvr>
                                        </p:animEffect>
                                        <p:anim calcmode="lin" valueType="num">
                                          <p:cBhvr>
                                            <p:cTn id="61"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62"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build="p"/>
          <p:bldP spid="15" grpId="0"/>
          <p:bldP spid="19" grpId="0" build="p"/>
          <p:bldP spid="20" grpId="0"/>
          <p:bldP spid="21" grpId="0" build="p"/>
          <p:bldP spid="22" grpId="0"/>
          <p:bldP spid="23" grpId="0" build="p"/>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 presetClass="entr" presetSubtype="2"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2000" fill="hold"/>
                                            <p:tgtEl>
                                              <p:spTgt spid="16"/>
                                            </p:tgtEl>
                                            <p:attrNameLst>
                                              <p:attrName>ppt_x</p:attrName>
                                            </p:attrNameLst>
                                          </p:cBhvr>
                                          <p:tavLst>
                                            <p:tav tm="0">
                                              <p:val>
                                                <p:strVal val="1+#ppt_w/2"/>
                                              </p:val>
                                            </p:tav>
                                            <p:tav tm="100000">
                                              <p:val>
                                                <p:strVal val="#ppt_x"/>
                                              </p:val>
                                            </p:tav>
                                          </p:tavLst>
                                        </p:anim>
                                        <p:anim calcmode="lin" valueType="num">
                                          <p:cBhvr additive="base">
                                            <p:cTn id="14" dur="2000" fill="hold"/>
                                            <p:tgtEl>
                                              <p:spTgt spid="1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50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2000" fill="hold"/>
                                            <p:tgtEl>
                                              <p:spTgt spid="25"/>
                                            </p:tgtEl>
                                            <p:attrNameLst>
                                              <p:attrName>ppt_x</p:attrName>
                                            </p:attrNameLst>
                                          </p:cBhvr>
                                          <p:tavLst>
                                            <p:tav tm="0">
                                              <p:val>
                                                <p:strVal val="1+#ppt_w/2"/>
                                              </p:val>
                                            </p:tav>
                                            <p:tav tm="100000">
                                              <p:val>
                                                <p:strVal val="#ppt_x"/>
                                              </p:val>
                                            </p:tav>
                                          </p:tavLst>
                                        </p:anim>
                                        <p:anim calcmode="lin" valueType="num">
                                          <p:cBhvr additive="base">
                                            <p:cTn id="18" dur="2000" fill="hold"/>
                                            <p:tgtEl>
                                              <p:spTgt spid="2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10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2000" fill="hold"/>
                                            <p:tgtEl>
                                              <p:spTgt spid="28"/>
                                            </p:tgtEl>
                                            <p:attrNameLst>
                                              <p:attrName>ppt_x</p:attrName>
                                            </p:attrNameLst>
                                          </p:cBhvr>
                                          <p:tavLst>
                                            <p:tav tm="0">
                                              <p:val>
                                                <p:strVal val="1+#ppt_w/2"/>
                                              </p:val>
                                            </p:tav>
                                            <p:tav tm="100000">
                                              <p:val>
                                                <p:strVal val="#ppt_x"/>
                                              </p:val>
                                            </p:tav>
                                          </p:tavLst>
                                        </p:anim>
                                        <p:anim calcmode="lin" valueType="num">
                                          <p:cBhvr additive="base">
                                            <p:cTn id="22" dur="20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150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2000" fill="hold"/>
                                            <p:tgtEl>
                                              <p:spTgt spid="31"/>
                                            </p:tgtEl>
                                            <p:attrNameLst>
                                              <p:attrName>ppt_x</p:attrName>
                                            </p:attrNameLst>
                                          </p:cBhvr>
                                          <p:tavLst>
                                            <p:tav tm="0">
                                              <p:val>
                                                <p:strVal val="1+#ppt_w/2"/>
                                              </p:val>
                                            </p:tav>
                                            <p:tav tm="100000">
                                              <p:val>
                                                <p:strVal val="#ppt_x"/>
                                              </p:val>
                                            </p:tav>
                                          </p:tavLst>
                                        </p:anim>
                                        <p:anim calcmode="lin" valueType="num">
                                          <p:cBhvr additive="base">
                                            <p:cTn id="26" dur="2000" fill="hold"/>
                                            <p:tgtEl>
                                              <p:spTgt spid="31"/>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7" presetClass="entr" presetSubtype="0" fill="hold" grpId="0" nodeType="afterEffect">
                                      <p:stCondLst>
                                        <p:cond delay="0"/>
                                      </p:stCondLst>
                                      <p:iterate type="lt">
                                        <p:tmPct val="10000"/>
                                      </p:iterate>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250"/>
                                            <p:tgtEl>
                                              <p:spTgt spid="14">
                                                <p:txEl>
                                                  <p:pRg st="0" end="0"/>
                                                </p:txEl>
                                              </p:spTgt>
                                            </p:tgtEl>
                                          </p:cBhvr>
                                        </p:animEffect>
                                        <p:anim calcmode="lin" valueType="num">
                                          <p:cBhvr>
                                            <p:cTn id="31" dur="25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2" dur="25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3875"/>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4375"/>
                                </p:stCondLst>
                                <p:childTnLst>
                                  <p:par>
                                    <p:cTn id="38" presetID="47" presetClass="entr" presetSubtype="0" fill="hold" grpId="0" nodeType="afterEffect">
                                      <p:stCondLst>
                                        <p:cond delay="0"/>
                                      </p:stCondLst>
                                      <p:iterate type="lt">
                                        <p:tmPct val="10000"/>
                                      </p:iterate>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250"/>
                                            <p:tgtEl>
                                              <p:spTgt spid="19">
                                                <p:txEl>
                                                  <p:pRg st="0" end="0"/>
                                                </p:txEl>
                                              </p:spTgt>
                                            </p:tgtEl>
                                          </p:cBhvr>
                                        </p:animEffect>
                                        <p:anim calcmode="lin" valueType="num">
                                          <p:cBhvr>
                                            <p:cTn id="41" dur="2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2" dur="25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475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5250"/>
                                </p:stCondLst>
                                <p:childTnLst>
                                  <p:par>
                                    <p:cTn id="48" presetID="47" presetClass="entr" presetSubtype="0" fill="hold" grpId="0" nodeType="afterEffect">
                                      <p:stCondLst>
                                        <p:cond delay="0"/>
                                      </p:stCondLst>
                                      <p:iterate type="lt">
                                        <p:tmPct val="10000"/>
                                      </p:iterate>
                                      <p:childTnLst>
                                        <p:set>
                                          <p:cBhvr>
                                            <p:cTn id="49" dur="1" fill="hold">
                                              <p:stCondLst>
                                                <p:cond delay="0"/>
                                              </p:stCondLst>
                                            </p:cTn>
                                            <p:tgtEl>
                                              <p:spTgt spid="21">
                                                <p:txEl>
                                                  <p:pRg st="0" end="0"/>
                                                </p:txEl>
                                              </p:spTgt>
                                            </p:tgtEl>
                                            <p:attrNameLst>
                                              <p:attrName>style.visibility</p:attrName>
                                            </p:attrNameLst>
                                          </p:cBhvr>
                                          <p:to>
                                            <p:strVal val="visible"/>
                                          </p:to>
                                        </p:set>
                                        <p:animEffect transition="in" filter="fade">
                                          <p:cBhvr>
                                            <p:cTn id="50" dur="250"/>
                                            <p:tgtEl>
                                              <p:spTgt spid="21">
                                                <p:txEl>
                                                  <p:pRg st="0" end="0"/>
                                                </p:txEl>
                                              </p:spTgt>
                                            </p:tgtEl>
                                          </p:cBhvr>
                                        </p:animEffect>
                                        <p:anim calcmode="lin" valueType="num">
                                          <p:cBhvr>
                                            <p:cTn id="51" dur="2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52" dur="2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par>
                              <p:cTn id="57" fill="hold">
                                <p:stCondLst>
                                  <p:cond delay="6100"/>
                                </p:stCondLst>
                                <p:childTnLst>
                                  <p:par>
                                    <p:cTn id="58" presetID="47" presetClass="entr" presetSubtype="0" fill="hold" grpId="0" nodeType="afterEffect">
                                      <p:stCondLst>
                                        <p:cond delay="0"/>
                                      </p:stCondLst>
                                      <p:iterate type="lt">
                                        <p:tmPct val="10000"/>
                                      </p:iterate>
                                      <p:childTnLst>
                                        <p:set>
                                          <p:cBhvr>
                                            <p:cTn id="59" dur="1" fill="hold">
                                              <p:stCondLst>
                                                <p:cond delay="0"/>
                                              </p:stCondLst>
                                            </p:cTn>
                                            <p:tgtEl>
                                              <p:spTgt spid="23">
                                                <p:txEl>
                                                  <p:pRg st="0" end="0"/>
                                                </p:txEl>
                                              </p:spTgt>
                                            </p:tgtEl>
                                            <p:attrNameLst>
                                              <p:attrName>style.visibility</p:attrName>
                                            </p:attrNameLst>
                                          </p:cBhvr>
                                          <p:to>
                                            <p:strVal val="visible"/>
                                          </p:to>
                                        </p:set>
                                        <p:animEffect transition="in" filter="fade">
                                          <p:cBhvr>
                                            <p:cTn id="60" dur="250"/>
                                            <p:tgtEl>
                                              <p:spTgt spid="23">
                                                <p:txEl>
                                                  <p:pRg st="0" end="0"/>
                                                </p:txEl>
                                              </p:spTgt>
                                            </p:tgtEl>
                                          </p:cBhvr>
                                        </p:animEffect>
                                        <p:anim calcmode="lin" valueType="num">
                                          <p:cBhvr>
                                            <p:cTn id="61"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62"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build="p"/>
          <p:bldP spid="15" grpId="0"/>
          <p:bldP spid="19" grpId="0" build="p"/>
          <p:bldP spid="20" grpId="0"/>
          <p:bldP spid="21" grpId="0" build="p"/>
          <p:bldP spid="22" grpId="0"/>
          <p:bldP spid="23" grpId="0" build="p"/>
          <p:bldP spid="2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04</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460" y="763270"/>
            <a:ext cx="72847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未来发展规划</a:t>
            </a:r>
            <a:r>
              <a:rPr lang="en-US" altLang="zh-CN" sz="2400" b="1" noProof="1">
                <a:cs typeface="+mn-ea"/>
                <a:sym typeface="+mn-lt"/>
              </a:rPr>
              <a:t>——</a:t>
            </a:r>
            <a:r>
              <a:rPr lang="zh-CN" altLang="en-US" sz="2400" b="1" noProof="1">
                <a:cs typeface="+mn-ea"/>
                <a:sym typeface="+mn-lt"/>
              </a:rPr>
              <a:t>风险与挑战</a:t>
            </a:r>
            <a:endParaRPr lang="zh-CN" altLang="en-US" sz="2400" b="1" noProof="1">
              <a:cs typeface="+mn-ea"/>
              <a:sym typeface="+mn-lt"/>
            </a:endParaRPr>
          </a:p>
        </p:txBody>
      </p:sp>
      <p:graphicFrame>
        <p:nvGraphicFramePr>
          <p:cNvPr id="30" name="表格 29"/>
          <p:cNvGraphicFramePr/>
          <p:nvPr>
            <p:custDataLst>
              <p:tags r:id="rId1"/>
            </p:custDataLst>
          </p:nvPr>
        </p:nvGraphicFramePr>
        <p:xfrm>
          <a:off x="797560" y="1567180"/>
          <a:ext cx="10852150" cy="4474210"/>
        </p:xfrm>
        <a:graphic>
          <a:graphicData uri="http://schemas.openxmlformats.org/drawingml/2006/table">
            <a:tbl>
              <a:tblPr firstRow="1" bandRow="1">
                <a:tableStyleId>{5C22544A-7EE6-4342-B048-85BDC9FD1C3A}</a:tableStyleId>
              </a:tblPr>
              <a:tblGrid>
                <a:gridCol w="2337435"/>
                <a:gridCol w="8514715"/>
              </a:tblGrid>
              <a:tr h="600075">
                <a:tc>
                  <a:txBody>
                    <a:bodyPr/>
                    <a:p>
                      <a:pPr algn="ctr">
                        <a:buNone/>
                      </a:pPr>
                      <a:r>
                        <a:rPr lang="zh-CN" altLang="en-US"/>
                        <a:t>类别</a:t>
                      </a:r>
                      <a:endParaRPr lang="zh-CN" altLang="en-US"/>
                    </a:p>
                  </a:txBody>
                  <a:tcPr/>
                </a:tc>
                <a:tc>
                  <a:txBody>
                    <a:bodyPr/>
                    <a:p>
                      <a:pPr algn="ctr">
                        <a:buNone/>
                      </a:pPr>
                      <a:r>
                        <a:rPr lang="zh-CN" altLang="en-US"/>
                        <a:t>风险及挑战</a:t>
                      </a:r>
                      <a:endParaRPr lang="zh-CN" altLang="en-US"/>
                    </a:p>
                  </a:txBody>
                  <a:tcPr/>
                </a:tc>
              </a:tr>
              <a:tr h="2139315">
                <a:tc>
                  <a:txBody>
                    <a:bodyPr/>
                    <a:p>
                      <a:pPr algn="ctr">
                        <a:buNone/>
                      </a:pPr>
                      <a:r>
                        <a:rPr lang="zh-CN" altLang="en-US"/>
                        <a:t>物理</a:t>
                      </a:r>
                      <a:endParaRPr lang="zh-CN" altLang="en-US"/>
                    </a:p>
                  </a:txBody>
                  <a:tcPr anchor="ctr" anchorCtr="0"/>
                </a:tc>
                <a:tc>
                  <a:txBody>
                    <a:bodyPr/>
                    <a:p>
                      <a:pPr>
                        <a:buNone/>
                      </a:pPr>
                      <a:r>
                        <a:rPr lang="en-US" altLang="zh-CN"/>
                        <a:t>1.</a:t>
                      </a:r>
                      <a:r>
                        <a:rPr lang="zh-CN" altLang="en-US"/>
                        <a:t>业务系统迭代太过频繁，导致大数据人力不够</a:t>
                      </a:r>
                      <a:endParaRPr lang="zh-CN" altLang="en-US"/>
                    </a:p>
                    <a:p>
                      <a:pPr>
                        <a:buNone/>
                      </a:pPr>
                      <a:r>
                        <a:rPr lang="en-US" altLang="zh-CN"/>
                        <a:t>2.</a:t>
                      </a:r>
                      <a:r>
                        <a:rPr lang="zh-CN" altLang="en-US"/>
                        <a:t>一直缺少产品经理跟进，导致大数据团队只能内部自己担任产品经理</a:t>
                      </a:r>
                      <a:endParaRPr lang="zh-CN" altLang="en-US"/>
                    </a:p>
                    <a:p>
                      <a:pPr>
                        <a:buNone/>
                      </a:pPr>
                      <a:r>
                        <a:rPr lang="en-US" altLang="zh-CN"/>
                        <a:t>3.</a:t>
                      </a:r>
                      <a:r>
                        <a:rPr lang="zh-CN" altLang="en-US"/>
                        <a:t>业务团队迟迟不规划新的报表方案，导致临时需求依然过多</a:t>
                      </a:r>
                      <a:endParaRPr lang="zh-CN" altLang="en-US"/>
                    </a:p>
                    <a:p>
                      <a:pPr>
                        <a:buNone/>
                      </a:pPr>
                      <a:r>
                        <a:rPr lang="en-US" altLang="zh-CN"/>
                        <a:t>4.</a:t>
                      </a:r>
                      <a:r>
                        <a:rPr lang="zh-CN" altLang="en-US"/>
                        <a:t>实时计算和规则引擎技术结合，是业界比较前言的技术，难以招到合适人才</a:t>
                      </a:r>
                      <a:endParaRPr lang="zh-CN" altLang="en-US"/>
                    </a:p>
                    <a:p>
                      <a:pPr>
                        <a:buNone/>
                      </a:pPr>
                      <a:r>
                        <a:rPr lang="en-US" altLang="zh-CN"/>
                        <a:t>5.</a:t>
                      </a:r>
                      <a:r>
                        <a:rPr lang="zh-CN" altLang="en-US"/>
                        <a:t>算法模型缺少专家，同时也缺少产品规划，导致难以落地或落地效果不理想</a:t>
                      </a:r>
                      <a:endParaRPr lang="zh-CN" altLang="en-US"/>
                    </a:p>
                    <a:p>
                      <a:pPr>
                        <a:buNone/>
                      </a:pPr>
                      <a:r>
                        <a:rPr lang="en-US" altLang="zh-CN"/>
                        <a:t>6.OCS</a:t>
                      </a:r>
                      <a:r>
                        <a:rPr lang="zh-CN" altLang="en-US"/>
                        <a:t>人力不足的问题，导致大数据迭代迁移受阻</a:t>
                      </a:r>
                      <a:endParaRPr lang="zh-CN" altLang="en-US"/>
                    </a:p>
                  </a:txBody>
                  <a:tcPr/>
                </a:tc>
              </a:tr>
              <a:tr h="868045">
                <a:tc>
                  <a:txBody>
                    <a:bodyPr/>
                    <a:p>
                      <a:pPr algn="ctr">
                        <a:buNone/>
                      </a:pPr>
                      <a:r>
                        <a:rPr lang="zh-CN" altLang="en-US"/>
                        <a:t>事理</a:t>
                      </a:r>
                      <a:endParaRPr lang="zh-CN" altLang="en-US"/>
                    </a:p>
                  </a:txBody>
                  <a:tcPr anchor="ctr" anchorCtr="0"/>
                </a:tc>
                <a:tc>
                  <a:txBody>
                    <a:bodyPr/>
                    <a:p>
                      <a:pPr>
                        <a:buNone/>
                      </a:pPr>
                      <a:r>
                        <a:rPr lang="en-US" altLang="zh-CN"/>
                        <a:t>1.</a:t>
                      </a:r>
                      <a:r>
                        <a:rPr lang="zh-CN" altLang="en-US"/>
                        <a:t>缺少对应牵头产品经理，大数据团队内部分析迭代需求导致部分需求的遗漏</a:t>
                      </a:r>
                      <a:endParaRPr lang="zh-CN" altLang="en-US"/>
                    </a:p>
                    <a:p>
                      <a:pPr>
                        <a:buNone/>
                      </a:pPr>
                      <a:r>
                        <a:rPr lang="en-US" altLang="zh-CN"/>
                        <a:t>2.</a:t>
                      </a:r>
                      <a:r>
                        <a:rPr lang="zh-CN" altLang="en-US"/>
                        <a:t>缺少完善的测试流程，导致大数据团队交付质量不高</a:t>
                      </a:r>
                      <a:endParaRPr lang="zh-CN" altLang="en-US"/>
                    </a:p>
                  </a:txBody>
                  <a:tcPr/>
                </a:tc>
              </a:tr>
              <a:tr h="866775">
                <a:tc>
                  <a:txBody>
                    <a:bodyPr/>
                    <a:p>
                      <a:pPr algn="ctr">
                        <a:buNone/>
                      </a:pPr>
                      <a:r>
                        <a:rPr lang="zh-CN" altLang="en-US"/>
                        <a:t>人理</a:t>
                      </a:r>
                      <a:endParaRPr lang="zh-CN" altLang="en-US"/>
                    </a:p>
                  </a:txBody>
                  <a:tcPr anchor="ctr" anchorCtr="0"/>
                </a:tc>
                <a:tc>
                  <a:txBody>
                    <a:bodyPr/>
                    <a:p>
                      <a:pPr>
                        <a:buNone/>
                      </a:pPr>
                      <a:r>
                        <a:rPr lang="en-US" altLang="zh-CN"/>
                        <a:t>1.</a:t>
                      </a:r>
                      <a:r>
                        <a:rPr lang="zh-CN" altLang="en-US"/>
                        <a:t>高级实时计算一般需要一线互联网大厂人才</a:t>
                      </a:r>
                      <a:endParaRPr lang="zh-CN" altLang="en-US"/>
                    </a:p>
                    <a:p>
                      <a:pPr>
                        <a:buNone/>
                      </a:pPr>
                      <a:r>
                        <a:rPr lang="en-US" altLang="zh-CN"/>
                        <a:t>2.</a:t>
                      </a:r>
                      <a:r>
                        <a:rPr lang="zh-CN" altLang="en-US"/>
                        <a:t>临时需求依然过多，导致数分团队人员不稳定</a:t>
                      </a:r>
                      <a:endParaRPr lang="zh-CN" altLang="en-US"/>
                    </a:p>
                    <a:p>
                      <a:pPr>
                        <a:buNone/>
                      </a:pPr>
                      <a:r>
                        <a:rPr lang="en-US" altLang="zh-CN"/>
                        <a:t>3.</a:t>
                      </a:r>
                      <a:r>
                        <a:rPr lang="zh-CN" altLang="en-US"/>
                        <a:t>招聘进度不及预期</a:t>
                      </a:r>
                      <a:endParaRPr lang="zh-CN" altLang="en-US"/>
                    </a:p>
                  </a:txBody>
                  <a:tcPr/>
                </a:tc>
              </a:tr>
            </a:tbl>
          </a:graphicData>
        </a:graphic>
      </p:graphicFrame>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249868" y="1026176"/>
            <a:ext cx="3968061" cy="1861185"/>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sz="11500" spc="600" dirty="0">
                <a:solidFill>
                  <a:schemeClr val="bg1"/>
                </a:solidFill>
                <a:latin typeface="+mn-lt"/>
                <a:ea typeface="+mn-ea"/>
                <a:cs typeface="+mn-ea"/>
                <a:sym typeface="+mn-lt"/>
              </a:rPr>
              <a:t>05</a:t>
            </a:r>
            <a:endParaRPr lang="en-US" altLang="zh-CN" sz="11500" spc="600" dirty="0">
              <a:solidFill>
                <a:schemeClr val="bg1"/>
              </a:solidFill>
              <a:latin typeface="+mn-lt"/>
              <a:ea typeface="+mn-ea"/>
              <a:cs typeface="+mn-ea"/>
              <a:sym typeface="+mn-lt"/>
            </a:endParaRPr>
          </a:p>
        </p:txBody>
      </p:sp>
      <p:sp>
        <p:nvSpPr>
          <p:cNvPr id="32" name="文本框 31"/>
          <p:cNvSpPr txBox="1"/>
          <p:nvPr/>
        </p:nvSpPr>
        <p:spPr>
          <a:xfrm>
            <a:off x="7463518" y="2911385"/>
            <a:ext cx="3540760" cy="1106805"/>
          </a:xfrm>
          <a:prstGeom prst="rect">
            <a:avLst/>
          </a:prstGeom>
          <a:noFill/>
        </p:spPr>
        <p:txBody>
          <a:bodyPr wrap="none" rtlCol="0">
            <a:spAutoFit/>
          </a:bodyPr>
          <a:lstStyle>
            <a:defPPr>
              <a:defRPr lang="zh-CN"/>
            </a:defPPr>
            <a:lvl1pPr algn="ctr">
              <a:defRPr sz="6600" b="1">
                <a:solidFill>
                  <a:schemeClr val="bg1"/>
                </a:solidFill>
                <a:cs typeface="+mn-ea"/>
              </a:defRPr>
            </a:lvl1pPr>
          </a:lstStyle>
          <a:p>
            <a:r>
              <a:rPr lang="zh-CN" altLang="en-US" dirty="0">
                <a:sym typeface="+mn-lt"/>
              </a:rPr>
              <a:t>未来蓝图</a:t>
            </a:r>
            <a:endParaRPr lang="zh-CN" altLang="en-US" dirty="0">
              <a:sym typeface="+mn-lt"/>
            </a:endParaRPr>
          </a:p>
        </p:txBody>
      </p:sp>
      <p:sp>
        <p:nvSpPr>
          <p:cNvPr id="33" name="文本框 32"/>
          <p:cNvSpPr txBox="1"/>
          <p:nvPr/>
        </p:nvSpPr>
        <p:spPr>
          <a:xfrm>
            <a:off x="7990631" y="4828317"/>
            <a:ext cx="2486535" cy="368300"/>
          </a:xfrm>
          <a:prstGeom prst="rect">
            <a:avLst/>
          </a:prstGeom>
          <a:noFill/>
        </p:spPr>
        <p:txBody>
          <a:bodyPr wrap="square" rtlCol="0">
            <a:spAutoFit/>
            <a:scene3d>
              <a:camera prst="orthographicFront"/>
              <a:lightRig rig="threePt" dir="t"/>
            </a:scene3d>
            <a:sp3d contourW="12700"/>
          </a:bodyPr>
          <a:lstStyle/>
          <a:p>
            <a:pPr lvl="0" algn="ctr">
              <a:defRPr/>
            </a:pPr>
            <a:r>
              <a:rPr lang="en-US" altLang="zh-CN" dirty="0">
                <a:solidFill>
                  <a:schemeClr val="bg1"/>
                </a:solidFill>
                <a:cs typeface="+mn-ea"/>
                <a:sym typeface="+mn-lt"/>
              </a:rPr>
              <a:t>THE  PART  FIVE</a:t>
            </a:r>
            <a:endParaRPr lang="en-US" altLang="zh-CN" dirty="0">
              <a:solidFill>
                <a:schemeClr val="bg1"/>
              </a:solidFill>
              <a:cs typeface="+mn-ea"/>
              <a:sym typeface="+mn-lt"/>
            </a:endParaRPr>
          </a:p>
        </p:txBody>
      </p:sp>
      <p:grpSp>
        <p:nvGrpSpPr>
          <p:cNvPr id="34" name="组合 33"/>
          <p:cNvGrpSpPr/>
          <p:nvPr/>
        </p:nvGrpSpPr>
        <p:grpSpPr>
          <a:xfrm>
            <a:off x="8930277" y="5389681"/>
            <a:ext cx="607243" cy="607243"/>
            <a:chOff x="7675895" y="5565830"/>
            <a:chExt cx="699849" cy="699849"/>
          </a:xfrm>
        </p:grpSpPr>
        <p:sp>
          <p:nvSpPr>
            <p:cNvPr id="35" name="圆角矩形 8"/>
            <p:cNvSpPr/>
            <p:nvPr/>
          </p:nvSpPr>
          <p:spPr>
            <a:xfrm rot="2700000">
              <a:off x="7675895" y="5565830"/>
              <a:ext cx="699849" cy="699849"/>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cs typeface="+mn-ea"/>
                <a:sym typeface="+mn-lt"/>
              </a:endParaRPr>
            </a:p>
          </p:txBody>
        </p:sp>
        <p:sp>
          <p:nvSpPr>
            <p:cNvPr id="36" name="Freeform 21"/>
            <p:cNvSpPr>
              <a:spLocks noEditPoints="1"/>
            </p:cNvSpPr>
            <p:nvPr/>
          </p:nvSpPr>
          <p:spPr bwMode="auto">
            <a:xfrm>
              <a:off x="7831348" y="5724526"/>
              <a:ext cx="389836" cy="383845"/>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gradFill>
              <a:gsLst>
                <a:gs pos="5000">
                  <a:schemeClr val="accent5">
                    <a:lumMod val="50000"/>
                  </a:schemeClr>
                </a:gs>
                <a:gs pos="53260">
                  <a:srgbClr val="1A7FD0"/>
                </a:gs>
                <a:gs pos="100000">
                  <a:srgbClr val="12A1FC"/>
                </a:gs>
              </a:gsLst>
              <a:lin ang="5400000" scaled="1"/>
            </a:gradFill>
            <a:ln>
              <a:noFill/>
            </a:ln>
          </p:spPr>
          <p:txBody>
            <a:bodyPr vert="horz" wrap="square" lIns="121882" tIns="60941" rIns="121882" bIns="60941" numCol="1" anchor="t" anchorCtr="0" compatLnSpc="1"/>
            <a:lstStyle/>
            <a:p>
              <a:pPr algn="ctr" fontAlgn="base">
                <a:spcBef>
                  <a:spcPct val="0"/>
                </a:spcBef>
                <a:spcAft>
                  <a:spcPct val="0"/>
                </a:spcAft>
              </a:pPr>
              <a:endParaRPr lang="zh-CN" altLang="en-US" b="1">
                <a:solidFill>
                  <a:schemeClr val="bg1"/>
                </a:solidFill>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32"/>
                                        </p:tgtEl>
                                        <p:attrNameLst>
                                          <p:attrName>style.visibility</p:attrName>
                                        </p:attrNameLst>
                                      </p:cBhvr>
                                      <p:to>
                                        <p:strVal val="visible"/>
                                      </p:to>
                                    </p:set>
                                    <p:anim to="" calcmode="lin" valueType="num">
                                      <p:cBhvr>
                                        <p:cTn id="13" dur="1000" fill="hold">
                                          <p:stCondLst>
                                            <p:cond delay="0"/>
                                          </p:stCondLst>
                                        </p:cTn>
                                        <p:tgtEl>
                                          <p:spTgt spid="32"/>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32"/>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32"/>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32"/>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1150"/>
                            </p:stCondLst>
                            <p:childTnLst>
                              <p:par>
                                <p:cTn id="18" presetID="2" presetClass="entr" presetSubtype="4" decel="10000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1500" fill="hold"/>
                                        <p:tgtEl>
                                          <p:spTgt spid="34"/>
                                        </p:tgtEl>
                                        <p:attrNameLst>
                                          <p:attrName>ppt_x</p:attrName>
                                        </p:attrNameLst>
                                      </p:cBhvr>
                                      <p:tavLst>
                                        <p:tav tm="0">
                                          <p:val>
                                            <p:strVal val="#ppt_x"/>
                                          </p:val>
                                        </p:tav>
                                        <p:tav tm="100000">
                                          <p:val>
                                            <p:strVal val="#ppt_x"/>
                                          </p:val>
                                        </p:tav>
                                      </p:tavLst>
                                    </p:anim>
                                    <p:anim calcmode="lin" valueType="num">
                                      <p:cBhvr additive="base">
                                        <p:cTn id="21" dur="1500" fill="hold"/>
                                        <p:tgtEl>
                                          <p:spTgt spid="3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1500" fill="hold"/>
                                        <p:tgtEl>
                                          <p:spTgt spid="33"/>
                                        </p:tgtEl>
                                        <p:attrNameLst>
                                          <p:attrName>ppt_x</p:attrName>
                                        </p:attrNameLst>
                                      </p:cBhvr>
                                      <p:tavLst>
                                        <p:tav tm="0">
                                          <p:val>
                                            <p:strVal val="#ppt_x"/>
                                          </p:val>
                                        </p:tav>
                                        <p:tav tm="100000">
                                          <p:val>
                                            <p:strVal val="#ppt_x"/>
                                          </p:val>
                                        </p:tav>
                                      </p:tavLst>
                                    </p:anim>
                                    <p:anim calcmode="lin" valueType="num">
                                      <p:cBhvr additive="base">
                                        <p:cTn id="25" dur="1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675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05</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642" y="763341"/>
            <a:ext cx="301604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未来蓝图</a:t>
            </a:r>
            <a:endParaRPr lang="en-US" altLang="zh-CN" sz="2400" b="1" noProof="1">
              <a:cs typeface="+mn-ea"/>
              <a:sym typeface="+mn-lt"/>
            </a:endParaRPr>
          </a:p>
        </p:txBody>
      </p:sp>
      <p:pic>
        <p:nvPicPr>
          <p:cNvPr id="4" name="图片占位符 2"/>
          <p:cNvPicPr>
            <a:picLocks noChangeAspect="1"/>
          </p:cNvPicPr>
          <p:nvPr/>
        </p:nvPicPr>
        <p:blipFill>
          <a:blip r:embed="rId1" cstate="screen">
            <a:extLst>
              <a:ext uri="{BEBA8EAE-BF5A-486C-A8C5-ECC9F3942E4B}">
                <a14:imgProps xmlns:a14="http://schemas.microsoft.com/office/drawing/2010/main">
                  <a14:imgLayer r:embed="rId2">
                    <a14:imgEffect>
                      <a14:colorTemperature colorTemp="4700"/>
                    </a14:imgEffect>
                    <a14:imgEffect>
                      <a14:saturation sat="0"/>
                    </a14:imgEffect>
                  </a14:imgLayer>
                </a14:imgProps>
              </a:ext>
            </a:extLst>
          </a:blip>
          <a:srcRect/>
          <a:stretch>
            <a:fillRect/>
          </a:stretch>
        </p:blipFill>
        <p:spPr>
          <a:xfrm>
            <a:off x="5478244" y="634650"/>
            <a:ext cx="5897442" cy="5588699"/>
          </a:xfrm>
          <a:custGeom>
            <a:avLst/>
            <a:gdLst>
              <a:gd name="connsiteX0" fmla="*/ 5932623 w 6477824"/>
              <a:gd name="connsiteY0" fmla="*/ 3607719 h 6138697"/>
              <a:gd name="connsiteX1" fmla="*/ 6012372 w 6477824"/>
              <a:gd name="connsiteY1" fmla="*/ 3612113 h 6138697"/>
              <a:gd name="connsiteX2" fmla="*/ 6185932 w 6477824"/>
              <a:gd name="connsiteY2" fmla="*/ 3700778 h 6138697"/>
              <a:gd name="connsiteX3" fmla="*/ 6193779 w 6477824"/>
              <a:gd name="connsiteY3" fmla="*/ 4172177 h 6138697"/>
              <a:gd name="connsiteX4" fmla="*/ 4873800 w 6477824"/>
              <a:gd name="connsiteY4" fmla="*/ 5536846 h 6138697"/>
              <a:gd name="connsiteX5" fmla="*/ 4402401 w 6477824"/>
              <a:gd name="connsiteY5" fmla="*/ 5544693 h 6138697"/>
              <a:gd name="connsiteX6" fmla="*/ 4394553 w 6477824"/>
              <a:gd name="connsiteY6" fmla="*/ 5073294 h 6138697"/>
              <a:gd name="connsiteX7" fmla="*/ 5714533 w 6477824"/>
              <a:gd name="connsiteY7" fmla="*/ 3708625 h 6138697"/>
              <a:gd name="connsiteX8" fmla="*/ 5932623 w 6477824"/>
              <a:gd name="connsiteY8" fmla="*/ 3607719 h 6138697"/>
              <a:gd name="connsiteX9" fmla="*/ 6044597 w 6477824"/>
              <a:gd name="connsiteY9" fmla="*/ 2394725 h 6138697"/>
              <a:gd name="connsiteX10" fmla="*/ 6124347 w 6477824"/>
              <a:gd name="connsiteY10" fmla="*/ 2399119 h 6138697"/>
              <a:gd name="connsiteX11" fmla="*/ 6297906 w 6477824"/>
              <a:gd name="connsiteY11" fmla="*/ 2487783 h 6138697"/>
              <a:gd name="connsiteX12" fmla="*/ 6305753 w 6477824"/>
              <a:gd name="connsiteY12" fmla="*/ 2959182 h 6138697"/>
              <a:gd name="connsiteX13" fmla="*/ 3328634 w 6477824"/>
              <a:gd name="connsiteY13" fmla="*/ 6037097 h 6138697"/>
              <a:gd name="connsiteX14" fmla="*/ 2857235 w 6477824"/>
              <a:gd name="connsiteY14" fmla="*/ 6044945 h 6138697"/>
              <a:gd name="connsiteX15" fmla="*/ 2849389 w 6477824"/>
              <a:gd name="connsiteY15" fmla="*/ 5573545 h 6138697"/>
              <a:gd name="connsiteX16" fmla="*/ 5826508 w 6477824"/>
              <a:gd name="connsiteY16" fmla="*/ 2495631 h 6138697"/>
              <a:gd name="connsiteX17" fmla="*/ 6044597 w 6477824"/>
              <a:gd name="connsiteY17" fmla="*/ 2394725 h 6138697"/>
              <a:gd name="connsiteX18" fmla="*/ 4383852 w 6477824"/>
              <a:gd name="connsiteY18" fmla="*/ 1911046 h 6138697"/>
              <a:gd name="connsiteX19" fmla="*/ 4463601 w 6477824"/>
              <a:gd name="connsiteY19" fmla="*/ 1915440 h 6138697"/>
              <a:gd name="connsiteX20" fmla="*/ 4637161 w 6477824"/>
              <a:gd name="connsiteY20" fmla="*/ 2004106 h 6138697"/>
              <a:gd name="connsiteX21" fmla="*/ 4645008 w 6477824"/>
              <a:gd name="connsiteY21" fmla="*/ 2475503 h 6138697"/>
              <a:gd name="connsiteX22" fmla="*/ 1631011 w 6477824"/>
              <a:gd name="connsiteY22" fmla="*/ 5591545 h 6138697"/>
              <a:gd name="connsiteX23" fmla="*/ 1159613 w 6477824"/>
              <a:gd name="connsiteY23" fmla="*/ 5599392 h 6138697"/>
              <a:gd name="connsiteX24" fmla="*/ 1151765 w 6477824"/>
              <a:gd name="connsiteY24" fmla="*/ 5127994 h 6138697"/>
              <a:gd name="connsiteX25" fmla="*/ 4165763 w 6477824"/>
              <a:gd name="connsiteY25" fmla="*/ 2011953 h 6138697"/>
              <a:gd name="connsiteX26" fmla="*/ 4383852 w 6477824"/>
              <a:gd name="connsiteY26" fmla="*/ 1911046 h 6138697"/>
              <a:gd name="connsiteX27" fmla="*/ 6122918 w 6477824"/>
              <a:gd name="connsiteY27" fmla="*/ 1219120 h 6138697"/>
              <a:gd name="connsiteX28" fmla="*/ 6202668 w 6477824"/>
              <a:gd name="connsiteY28" fmla="*/ 1223516 h 6138697"/>
              <a:gd name="connsiteX29" fmla="*/ 6376226 w 6477824"/>
              <a:gd name="connsiteY29" fmla="*/ 1312179 h 6138697"/>
              <a:gd name="connsiteX30" fmla="*/ 6384072 w 6477824"/>
              <a:gd name="connsiteY30" fmla="*/ 1783575 h 6138697"/>
              <a:gd name="connsiteX31" fmla="*/ 2905912 w 6477824"/>
              <a:gd name="connsiteY31" fmla="*/ 5379497 h 6138697"/>
              <a:gd name="connsiteX32" fmla="*/ 2434514 w 6477824"/>
              <a:gd name="connsiteY32" fmla="*/ 5387345 h 6138697"/>
              <a:gd name="connsiteX33" fmla="*/ 2426667 w 6477824"/>
              <a:gd name="connsiteY33" fmla="*/ 4915946 h 6138697"/>
              <a:gd name="connsiteX34" fmla="*/ 5904827 w 6477824"/>
              <a:gd name="connsiteY34" fmla="*/ 1320025 h 6138697"/>
              <a:gd name="connsiteX35" fmla="*/ 6122918 w 6477824"/>
              <a:gd name="connsiteY35" fmla="*/ 1219120 h 6138697"/>
              <a:gd name="connsiteX36" fmla="*/ 2630391 w 6477824"/>
              <a:gd name="connsiteY36" fmla="*/ 437382 h 6138697"/>
              <a:gd name="connsiteX37" fmla="*/ 2710140 w 6477824"/>
              <a:gd name="connsiteY37" fmla="*/ 441778 h 6138697"/>
              <a:gd name="connsiteX38" fmla="*/ 2883699 w 6477824"/>
              <a:gd name="connsiteY38" fmla="*/ 530441 h 6138697"/>
              <a:gd name="connsiteX39" fmla="*/ 2891546 w 6477824"/>
              <a:gd name="connsiteY39" fmla="*/ 1001840 h 6138697"/>
              <a:gd name="connsiteX40" fmla="*/ 572999 w 6477824"/>
              <a:gd name="connsiteY40" fmla="*/ 3398885 h 6138697"/>
              <a:gd name="connsiteX41" fmla="*/ 101600 w 6477824"/>
              <a:gd name="connsiteY41" fmla="*/ 3406733 h 6138697"/>
              <a:gd name="connsiteX42" fmla="*/ 93753 w 6477824"/>
              <a:gd name="connsiteY42" fmla="*/ 2935335 h 6138697"/>
              <a:gd name="connsiteX43" fmla="*/ 2412301 w 6477824"/>
              <a:gd name="connsiteY43" fmla="*/ 538287 h 6138697"/>
              <a:gd name="connsiteX44" fmla="*/ 2630391 w 6477824"/>
              <a:gd name="connsiteY44" fmla="*/ 437382 h 6138697"/>
              <a:gd name="connsiteX45" fmla="*/ 3711683 w 6477824"/>
              <a:gd name="connsiteY45" fmla="*/ 414113 h 6138697"/>
              <a:gd name="connsiteX46" fmla="*/ 3791432 w 6477824"/>
              <a:gd name="connsiteY46" fmla="*/ 418507 h 6138697"/>
              <a:gd name="connsiteX47" fmla="*/ 3964992 w 6477824"/>
              <a:gd name="connsiteY47" fmla="*/ 507172 h 6138697"/>
              <a:gd name="connsiteX48" fmla="*/ 3972839 w 6477824"/>
              <a:gd name="connsiteY48" fmla="*/ 978571 h 6138697"/>
              <a:gd name="connsiteX49" fmla="*/ 995720 w 6477824"/>
              <a:gd name="connsiteY49" fmla="*/ 4056485 h 6138697"/>
              <a:gd name="connsiteX50" fmla="*/ 524322 w 6477824"/>
              <a:gd name="connsiteY50" fmla="*/ 4064333 h 6138697"/>
              <a:gd name="connsiteX51" fmla="*/ 516475 w 6477824"/>
              <a:gd name="connsiteY51" fmla="*/ 3592934 h 6138697"/>
              <a:gd name="connsiteX52" fmla="*/ 3493594 w 6477824"/>
              <a:gd name="connsiteY52" fmla="*/ 515018 h 6138697"/>
              <a:gd name="connsiteX53" fmla="*/ 3711683 w 6477824"/>
              <a:gd name="connsiteY53" fmla="*/ 414113 h 6138697"/>
              <a:gd name="connsiteX54" fmla="*/ 5172859 w 6477824"/>
              <a:gd name="connsiteY54" fmla="*/ 694 h 6138697"/>
              <a:gd name="connsiteX55" fmla="*/ 5252608 w 6477824"/>
              <a:gd name="connsiteY55" fmla="*/ 5089 h 6138697"/>
              <a:gd name="connsiteX56" fmla="*/ 5426166 w 6477824"/>
              <a:gd name="connsiteY56" fmla="*/ 93754 h 6138697"/>
              <a:gd name="connsiteX57" fmla="*/ 5434014 w 6477824"/>
              <a:gd name="connsiteY57" fmla="*/ 565153 h 6138697"/>
              <a:gd name="connsiteX58" fmla="*/ 1151991 w 6477824"/>
              <a:gd name="connsiteY58" fmla="*/ 4992151 h 6138697"/>
              <a:gd name="connsiteX59" fmla="*/ 680593 w 6477824"/>
              <a:gd name="connsiteY59" fmla="*/ 4999999 h 6138697"/>
              <a:gd name="connsiteX60" fmla="*/ 672745 w 6477824"/>
              <a:gd name="connsiteY60" fmla="*/ 4528600 h 6138697"/>
              <a:gd name="connsiteX61" fmla="*/ 4954768 w 6477824"/>
              <a:gd name="connsiteY61" fmla="*/ 101601 h 6138697"/>
              <a:gd name="connsiteX62" fmla="*/ 5172859 w 6477824"/>
              <a:gd name="connsiteY62" fmla="*/ 694 h 613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477824" h="6138697">
                <a:moveTo>
                  <a:pt x="5932623" y="3607719"/>
                </a:moveTo>
                <a:cubicBezTo>
                  <a:pt x="5959235" y="3606004"/>
                  <a:pt x="5986024" y="3607466"/>
                  <a:pt x="6012372" y="3612113"/>
                </a:cubicBezTo>
                <a:cubicBezTo>
                  <a:pt x="6075607" y="3623268"/>
                  <a:pt x="6136303" y="3652776"/>
                  <a:pt x="6185932" y="3700778"/>
                </a:cubicBezTo>
                <a:cubicBezTo>
                  <a:pt x="6318271" y="3828785"/>
                  <a:pt x="6321784" y="4039836"/>
                  <a:pt x="6193779" y="4172177"/>
                </a:cubicBezTo>
                <a:lnTo>
                  <a:pt x="4873800" y="5536846"/>
                </a:lnTo>
                <a:cubicBezTo>
                  <a:pt x="4745794" y="5669186"/>
                  <a:pt x="4534741" y="5672699"/>
                  <a:pt x="4402401" y="5544693"/>
                </a:cubicBezTo>
                <a:cubicBezTo>
                  <a:pt x="4270061" y="5416686"/>
                  <a:pt x="4266548" y="5205635"/>
                  <a:pt x="4394553" y="5073294"/>
                </a:cubicBezTo>
                <a:lnTo>
                  <a:pt x="5714533" y="3708625"/>
                </a:lnTo>
                <a:cubicBezTo>
                  <a:pt x="5774535" y="3646590"/>
                  <a:pt x="5852786" y="3612863"/>
                  <a:pt x="5932623" y="3607719"/>
                </a:cubicBezTo>
                <a:close/>
                <a:moveTo>
                  <a:pt x="6044597" y="2394725"/>
                </a:moveTo>
                <a:cubicBezTo>
                  <a:pt x="6071210" y="2393010"/>
                  <a:pt x="6097999" y="2394472"/>
                  <a:pt x="6124347" y="2399119"/>
                </a:cubicBezTo>
                <a:cubicBezTo>
                  <a:pt x="6187581" y="2410275"/>
                  <a:pt x="6248277" y="2439781"/>
                  <a:pt x="6297906" y="2487783"/>
                </a:cubicBezTo>
                <a:cubicBezTo>
                  <a:pt x="6430246" y="2615790"/>
                  <a:pt x="6433758" y="2826841"/>
                  <a:pt x="6305753" y="2959182"/>
                </a:cubicBezTo>
                <a:lnTo>
                  <a:pt x="3328634" y="6037097"/>
                </a:lnTo>
                <a:cubicBezTo>
                  <a:pt x="3200628" y="6169437"/>
                  <a:pt x="2989577" y="6172951"/>
                  <a:pt x="2857235" y="6044945"/>
                </a:cubicBezTo>
                <a:cubicBezTo>
                  <a:pt x="2724896" y="5916938"/>
                  <a:pt x="2721383" y="5705886"/>
                  <a:pt x="2849389" y="5573545"/>
                </a:cubicBezTo>
                <a:lnTo>
                  <a:pt x="5826508" y="2495631"/>
                </a:lnTo>
                <a:cubicBezTo>
                  <a:pt x="5886509" y="2433596"/>
                  <a:pt x="5964760" y="2399869"/>
                  <a:pt x="6044597" y="2394725"/>
                </a:cubicBezTo>
                <a:close/>
                <a:moveTo>
                  <a:pt x="4383852" y="1911046"/>
                </a:moveTo>
                <a:cubicBezTo>
                  <a:pt x="4410464" y="1909332"/>
                  <a:pt x="4437253" y="1910793"/>
                  <a:pt x="4463601" y="1915440"/>
                </a:cubicBezTo>
                <a:cubicBezTo>
                  <a:pt x="4526835" y="1926595"/>
                  <a:pt x="4587532" y="1956102"/>
                  <a:pt x="4637161" y="2004106"/>
                </a:cubicBezTo>
                <a:cubicBezTo>
                  <a:pt x="4769501" y="2132111"/>
                  <a:pt x="4773013" y="2343163"/>
                  <a:pt x="4645008" y="2475503"/>
                </a:cubicBezTo>
                <a:lnTo>
                  <a:pt x="1631011" y="5591545"/>
                </a:lnTo>
                <a:cubicBezTo>
                  <a:pt x="1503004" y="5723885"/>
                  <a:pt x="1291952" y="5727398"/>
                  <a:pt x="1159613" y="5599392"/>
                </a:cubicBezTo>
                <a:cubicBezTo>
                  <a:pt x="1027273" y="5471386"/>
                  <a:pt x="1023759" y="5260334"/>
                  <a:pt x="1151765" y="5127994"/>
                </a:cubicBezTo>
                <a:lnTo>
                  <a:pt x="4165763" y="2011953"/>
                </a:lnTo>
                <a:cubicBezTo>
                  <a:pt x="4225765" y="1949918"/>
                  <a:pt x="4304015" y="1916191"/>
                  <a:pt x="4383852" y="1911046"/>
                </a:cubicBezTo>
                <a:close/>
                <a:moveTo>
                  <a:pt x="6122918" y="1219120"/>
                </a:moveTo>
                <a:cubicBezTo>
                  <a:pt x="6149531" y="1217406"/>
                  <a:pt x="6176319" y="1218868"/>
                  <a:pt x="6202668" y="1223516"/>
                </a:cubicBezTo>
                <a:cubicBezTo>
                  <a:pt x="6265901" y="1234669"/>
                  <a:pt x="6326597" y="1264176"/>
                  <a:pt x="6376226" y="1312179"/>
                </a:cubicBezTo>
                <a:cubicBezTo>
                  <a:pt x="6508565" y="1440185"/>
                  <a:pt x="6512078" y="1651236"/>
                  <a:pt x="6384072" y="1783575"/>
                </a:cubicBezTo>
                <a:lnTo>
                  <a:pt x="2905912" y="5379497"/>
                </a:lnTo>
                <a:cubicBezTo>
                  <a:pt x="2777906" y="5511837"/>
                  <a:pt x="2566854" y="5515350"/>
                  <a:pt x="2434514" y="5387345"/>
                </a:cubicBezTo>
                <a:cubicBezTo>
                  <a:pt x="2302174" y="5259339"/>
                  <a:pt x="2298660" y="5048287"/>
                  <a:pt x="2426667" y="4915946"/>
                </a:cubicBezTo>
                <a:lnTo>
                  <a:pt x="5904827" y="1320025"/>
                </a:lnTo>
                <a:cubicBezTo>
                  <a:pt x="5964831" y="1257990"/>
                  <a:pt x="6043080" y="1224263"/>
                  <a:pt x="6122918" y="1219120"/>
                </a:cubicBezTo>
                <a:close/>
                <a:moveTo>
                  <a:pt x="2630391" y="437382"/>
                </a:moveTo>
                <a:cubicBezTo>
                  <a:pt x="2657004" y="435667"/>
                  <a:pt x="2683792" y="437129"/>
                  <a:pt x="2710140" y="441778"/>
                </a:cubicBezTo>
                <a:cubicBezTo>
                  <a:pt x="2773374" y="452932"/>
                  <a:pt x="2834071" y="482439"/>
                  <a:pt x="2883699" y="530441"/>
                </a:cubicBezTo>
                <a:cubicBezTo>
                  <a:pt x="3016038" y="658447"/>
                  <a:pt x="3019551" y="869501"/>
                  <a:pt x="2891546" y="1001840"/>
                </a:cubicBezTo>
                <a:lnTo>
                  <a:pt x="572999" y="3398885"/>
                </a:lnTo>
                <a:cubicBezTo>
                  <a:pt x="444992" y="3531226"/>
                  <a:pt x="233940" y="3534739"/>
                  <a:pt x="101600" y="3406733"/>
                </a:cubicBezTo>
                <a:cubicBezTo>
                  <a:pt x="-30740" y="3278727"/>
                  <a:pt x="-34253" y="3067675"/>
                  <a:pt x="93753" y="2935335"/>
                </a:cubicBezTo>
                <a:lnTo>
                  <a:pt x="2412301" y="538287"/>
                </a:lnTo>
                <a:cubicBezTo>
                  <a:pt x="2472303" y="476254"/>
                  <a:pt x="2550554" y="442525"/>
                  <a:pt x="2630391" y="437382"/>
                </a:cubicBezTo>
                <a:close/>
                <a:moveTo>
                  <a:pt x="3711683" y="414113"/>
                </a:moveTo>
                <a:cubicBezTo>
                  <a:pt x="3738295" y="412399"/>
                  <a:pt x="3765084" y="413859"/>
                  <a:pt x="3791432" y="418507"/>
                </a:cubicBezTo>
                <a:cubicBezTo>
                  <a:pt x="3854667" y="429662"/>
                  <a:pt x="3915363" y="459171"/>
                  <a:pt x="3964992" y="507172"/>
                </a:cubicBezTo>
                <a:cubicBezTo>
                  <a:pt x="4097331" y="635177"/>
                  <a:pt x="4100845" y="846230"/>
                  <a:pt x="3972839" y="978571"/>
                </a:cubicBezTo>
                <a:lnTo>
                  <a:pt x="995720" y="4056485"/>
                </a:lnTo>
                <a:cubicBezTo>
                  <a:pt x="867714" y="4188825"/>
                  <a:pt x="656662" y="4192338"/>
                  <a:pt x="524322" y="4064333"/>
                </a:cubicBezTo>
                <a:cubicBezTo>
                  <a:pt x="391982" y="3936326"/>
                  <a:pt x="388469" y="3725274"/>
                  <a:pt x="516475" y="3592934"/>
                </a:cubicBezTo>
                <a:lnTo>
                  <a:pt x="3493594" y="515018"/>
                </a:lnTo>
                <a:cubicBezTo>
                  <a:pt x="3553596" y="452985"/>
                  <a:pt x="3631846" y="419258"/>
                  <a:pt x="3711683" y="414113"/>
                </a:cubicBezTo>
                <a:close/>
                <a:moveTo>
                  <a:pt x="5172859" y="694"/>
                </a:moveTo>
                <a:cubicBezTo>
                  <a:pt x="5199471" y="-1020"/>
                  <a:pt x="5226260" y="442"/>
                  <a:pt x="5252608" y="5089"/>
                </a:cubicBezTo>
                <a:cubicBezTo>
                  <a:pt x="5315842" y="16244"/>
                  <a:pt x="5376539" y="45750"/>
                  <a:pt x="5426166" y="93754"/>
                </a:cubicBezTo>
                <a:cubicBezTo>
                  <a:pt x="5558506" y="221760"/>
                  <a:pt x="5562019" y="432812"/>
                  <a:pt x="5434014" y="565153"/>
                </a:cubicBezTo>
                <a:lnTo>
                  <a:pt x="1151991" y="4992151"/>
                </a:lnTo>
                <a:cubicBezTo>
                  <a:pt x="1023985" y="5124491"/>
                  <a:pt x="812933" y="5128005"/>
                  <a:pt x="680593" y="4999999"/>
                </a:cubicBezTo>
                <a:cubicBezTo>
                  <a:pt x="548253" y="4871992"/>
                  <a:pt x="544740" y="4660940"/>
                  <a:pt x="672745" y="4528600"/>
                </a:cubicBezTo>
                <a:lnTo>
                  <a:pt x="4954768" y="101601"/>
                </a:lnTo>
                <a:cubicBezTo>
                  <a:pt x="5014770" y="39567"/>
                  <a:pt x="5093021" y="5839"/>
                  <a:pt x="5172859" y="694"/>
                </a:cubicBezTo>
                <a:close/>
              </a:path>
            </a:pathLst>
          </a:custGeom>
        </p:spPr>
      </p:pic>
      <p:grpSp>
        <p:nvGrpSpPr>
          <p:cNvPr id="5" name="组合 4"/>
          <p:cNvGrpSpPr/>
          <p:nvPr/>
        </p:nvGrpSpPr>
        <p:grpSpPr>
          <a:xfrm>
            <a:off x="1608910" y="4883264"/>
            <a:ext cx="753106" cy="753106"/>
            <a:chOff x="4092377" y="4061351"/>
            <a:chExt cx="753106" cy="753106"/>
          </a:xfrm>
        </p:grpSpPr>
        <p:sp>
          <p:nvSpPr>
            <p:cNvPr id="6" name="空心弧 5"/>
            <p:cNvSpPr>
              <a:spLocks noChangeAspect="1"/>
            </p:cNvSpPr>
            <p:nvPr/>
          </p:nvSpPr>
          <p:spPr>
            <a:xfrm flipH="1">
              <a:off x="4092378" y="4061351"/>
              <a:ext cx="753104" cy="753106"/>
            </a:xfrm>
            <a:prstGeom prst="blockArc">
              <a:avLst>
                <a:gd name="adj1" fmla="val 2296668"/>
                <a:gd name="adj2" fmla="val 16203172"/>
                <a:gd name="adj3" fmla="val 1042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空心弧 6"/>
            <p:cNvSpPr>
              <a:spLocks noChangeAspect="1"/>
            </p:cNvSpPr>
            <p:nvPr/>
          </p:nvSpPr>
          <p:spPr>
            <a:xfrm rot="5400000" flipH="1">
              <a:off x="4092378" y="4061351"/>
              <a:ext cx="753104" cy="753106"/>
            </a:xfrm>
            <a:prstGeom prst="blockArc">
              <a:avLst>
                <a:gd name="adj1" fmla="val 16371916"/>
                <a:gd name="adj2" fmla="val 16203172"/>
                <a:gd name="adj3" fmla="val 10424"/>
              </a:avLst>
            </a:pr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8" name="组合 7"/>
          <p:cNvGrpSpPr/>
          <p:nvPr/>
        </p:nvGrpSpPr>
        <p:grpSpPr>
          <a:xfrm>
            <a:off x="1608910" y="2076624"/>
            <a:ext cx="753106" cy="753106"/>
            <a:chOff x="1371824" y="4061351"/>
            <a:chExt cx="753106" cy="753106"/>
          </a:xfrm>
        </p:grpSpPr>
        <p:sp>
          <p:nvSpPr>
            <p:cNvPr id="9" name="空心弧 8"/>
            <p:cNvSpPr>
              <a:spLocks noChangeAspect="1"/>
            </p:cNvSpPr>
            <p:nvPr/>
          </p:nvSpPr>
          <p:spPr>
            <a:xfrm flipH="1">
              <a:off x="1371825" y="4061351"/>
              <a:ext cx="753104" cy="753106"/>
            </a:xfrm>
            <a:prstGeom prst="blockArc">
              <a:avLst>
                <a:gd name="adj1" fmla="val 11560644"/>
                <a:gd name="adj2" fmla="val 16148251"/>
                <a:gd name="adj3" fmla="val 10419"/>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空心弧 9"/>
            <p:cNvSpPr>
              <a:spLocks noChangeAspect="1"/>
            </p:cNvSpPr>
            <p:nvPr/>
          </p:nvSpPr>
          <p:spPr>
            <a:xfrm rot="5400000" flipH="1">
              <a:off x="1371825" y="4061351"/>
              <a:ext cx="753104" cy="753106"/>
            </a:xfrm>
            <a:prstGeom prst="blockArc">
              <a:avLst>
                <a:gd name="adj1" fmla="val 16550447"/>
                <a:gd name="adj2" fmla="val 16258108"/>
                <a:gd name="adj3" fmla="val 10418"/>
              </a:avLst>
            </a:pr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11" name="组合 10"/>
          <p:cNvGrpSpPr/>
          <p:nvPr/>
        </p:nvGrpSpPr>
        <p:grpSpPr>
          <a:xfrm>
            <a:off x="1608910" y="3479944"/>
            <a:ext cx="753106" cy="753106"/>
            <a:chOff x="2732101" y="4061351"/>
            <a:chExt cx="753106" cy="753106"/>
          </a:xfrm>
        </p:grpSpPr>
        <p:sp>
          <p:nvSpPr>
            <p:cNvPr id="12" name="空心弧 11"/>
            <p:cNvSpPr>
              <a:spLocks noChangeAspect="1"/>
            </p:cNvSpPr>
            <p:nvPr/>
          </p:nvSpPr>
          <p:spPr>
            <a:xfrm flipH="1">
              <a:off x="2732102" y="4061351"/>
              <a:ext cx="753104" cy="753106"/>
            </a:xfrm>
            <a:prstGeom prst="blockArc">
              <a:avLst>
                <a:gd name="adj1" fmla="val 20275036"/>
                <a:gd name="adj2" fmla="val 16203183"/>
                <a:gd name="adj3" fmla="val 1042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空心弧 12"/>
            <p:cNvSpPr>
              <a:spLocks noChangeAspect="1"/>
            </p:cNvSpPr>
            <p:nvPr/>
          </p:nvSpPr>
          <p:spPr>
            <a:xfrm rot="5400000" flipH="1">
              <a:off x="2732102" y="4061351"/>
              <a:ext cx="753104" cy="753106"/>
            </a:xfrm>
            <a:prstGeom prst="blockArc">
              <a:avLst>
                <a:gd name="adj1" fmla="val 16574790"/>
                <a:gd name="adj2" fmla="val 16258108"/>
                <a:gd name="adj3" fmla="val 10418"/>
              </a:avLst>
            </a:pr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14" name="组合 13"/>
          <p:cNvGrpSpPr/>
          <p:nvPr/>
        </p:nvGrpSpPr>
        <p:grpSpPr>
          <a:xfrm>
            <a:off x="1684753" y="2152468"/>
            <a:ext cx="601421" cy="601420"/>
            <a:chOff x="1596391" y="4297748"/>
            <a:chExt cx="372722" cy="372721"/>
          </a:xfrm>
        </p:grpSpPr>
        <p:sp>
          <p:nvSpPr>
            <p:cNvPr id="15" name="椭圆 14"/>
            <p:cNvSpPr/>
            <p:nvPr/>
          </p:nvSpPr>
          <p:spPr>
            <a:xfrm>
              <a:off x="1596391" y="4297748"/>
              <a:ext cx="372722" cy="372721"/>
            </a:xfrm>
            <a:prstGeom prst="ellipse">
              <a:avLst/>
            </a:prstGeom>
            <a:gradFill flip="none" rotWithShape="1">
              <a:gsLst>
                <a:gs pos="55000">
                  <a:schemeClr val="bg1"/>
                </a:gs>
                <a:gs pos="100000">
                  <a:schemeClr val="bg1">
                    <a:lumMod val="85000"/>
                  </a:schemeClr>
                </a:gs>
              </a:gsLst>
              <a:lin ang="13500000" scaled="1"/>
              <a:tileRect/>
            </a:gra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6" name="任意多边形 16"/>
            <p:cNvSpPr>
              <a:spLocks noChangeAspect="1"/>
            </p:cNvSpPr>
            <p:nvPr/>
          </p:nvSpPr>
          <p:spPr>
            <a:xfrm>
              <a:off x="1692750" y="4394108"/>
              <a:ext cx="180000" cy="180000"/>
            </a:xfrm>
            <a:custGeom>
              <a:avLst/>
              <a:gdLst/>
              <a:ahLst/>
              <a:cxnLst/>
              <a:rect l="l" t="t" r="r" b="b"/>
              <a:pathLst>
                <a:path w="293933" h="238805">
                  <a:moveTo>
                    <a:pt x="217145" y="91848"/>
                  </a:moveTo>
                  <a:lnTo>
                    <a:pt x="174091" y="187284"/>
                  </a:lnTo>
                  <a:lnTo>
                    <a:pt x="263500" y="91848"/>
                  </a:lnTo>
                  <a:close/>
                  <a:moveTo>
                    <a:pt x="96881" y="91848"/>
                  </a:moveTo>
                  <a:lnTo>
                    <a:pt x="146967" y="202640"/>
                  </a:lnTo>
                  <a:lnTo>
                    <a:pt x="197053" y="91848"/>
                  </a:lnTo>
                  <a:close/>
                  <a:moveTo>
                    <a:pt x="30435" y="91848"/>
                  </a:moveTo>
                  <a:lnTo>
                    <a:pt x="119843" y="187284"/>
                  </a:lnTo>
                  <a:lnTo>
                    <a:pt x="76789" y="91848"/>
                  </a:lnTo>
                  <a:close/>
                  <a:moveTo>
                    <a:pt x="187438" y="18370"/>
                  </a:moveTo>
                  <a:lnTo>
                    <a:pt x="216714" y="73479"/>
                  </a:lnTo>
                  <a:lnTo>
                    <a:pt x="266370" y="73479"/>
                  </a:lnTo>
                  <a:lnTo>
                    <a:pt x="225038" y="18370"/>
                  </a:lnTo>
                  <a:close/>
                  <a:moveTo>
                    <a:pt x="127306" y="18370"/>
                  </a:moveTo>
                  <a:lnTo>
                    <a:pt x="98029" y="73479"/>
                  </a:lnTo>
                  <a:lnTo>
                    <a:pt x="195905" y="73479"/>
                  </a:lnTo>
                  <a:lnTo>
                    <a:pt x="166628" y="18370"/>
                  </a:lnTo>
                  <a:close/>
                  <a:moveTo>
                    <a:pt x="68896" y="18370"/>
                  </a:moveTo>
                  <a:lnTo>
                    <a:pt x="27565" y="73479"/>
                  </a:lnTo>
                  <a:lnTo>
                    <a:pt x="77220" y="73479"/>
                  </a:lnTo>
                  <a:lnTo>
                    <a:pt x="106497" y="18370"/>
                  </a:lnTo>
                  <a:close/>
                  <a:moveTo>
                    <a:pt x="64304" y="0"/>
                  </a:moveTo>
                  <a:lnTo>
                    <a:pt x="229631" y="0"/>
                  </a:lnTo>
                  <a:cubicBezTo>
                    <a:pt x="232788" y="0"/>
                    <a:pt x="235228" y="1244"/>
                    <a:pt x="236950" y="3731"/>
                  </a:cubicBezTo>
                  <a:lnTo>
                    <a:pt x="292059" y="77210"/>
                  </a:lnTo>
                  <a:cubicBezTo>
                    <a:pt x="293398" y="78932"/>
                    <a:pt x="294020" y="80917"/>
                    <a:pt x="293924" y="83166"/>
                  </a:cubicBezTo>
                  <a:cubicBezTo>
                    <a:pt x="293829" y="85414"/>
                    <a:pt x="293015" y="87352"/>
                    <a:pt x="291485" y="88978"/>
                  </a:cubicBezTo>
                  <a:lnTo>
                    <a:pt x="153712" y="235935"/>
                  </a:lnTo>
                  <a:cubicBezTo>
                    <a:pt x="151990" y="237849"/>
                    <a:pt x="149742" y="238805"/>
                    <a:pt x="146967" y="238805"/>
                  </a:cubicBezTo>
                  <a:cubicBezTo>
                    <a:pt x="144193" y="238805"/>
                    <a:pt x="141944" y="237849"/>
                    <a:pt x="140222" y="235935"/>
                  </a:cubicBezTo>
                  <a:lnTo>
                    <a:pt x="2450" y="88978"/>
                  </a:lnTo>
                  <a:cubicBezTo>
                    <a:pt x="919" y="87352"/>
                    <a:pt x="106" y="85414"/>
                    <a:pt x="10" y="83166"/>
                  </a:cubicBezTo>
                  <a:cubicBezTo>
                    <a:pt x="-86" y="80917"/>
                    <a:pt x="536" y="78932"/>
                    <a:pt x="1876" y="77210"/>
                  </a:cubicBezTo>
                  <a:lnTo>
                    <a:pt x="56985" y="3731"/>
                  </a:lnTo>
                  <a:cubicBezTo>
                    <a:pt x="58707" y="1244"/>
                    <a:pt x="61147" y="0"/>
                    <a:pt x="64304" y="0"/>
                  </a:cubicBezTo>
                  <a:close/>
                </a:path>
              </a:pathLst>
            </a:custGeom>
            <a:solidFill>
              <a:schemeClr val="bg2">
                <a:lumMod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grpSp>
      <p:grpSp>
        <p:nvGrpSpPr>
          <p:cNvPr id="17" name="组合 16"/>
          <p:cNvGrpSpPr/>
          <p:nvPr/>
        </p:nvGrpSpPr>
        <p:grpSpPr>
          <a:xfrm>
            <a:off x="1684753" y="3555788"/>
            <a:ext cx="601421" cy="601420"/>
            <a:chOff x="2348519" y="4297748"/>
            <a:chExt cx="372722" cy="372721"/>
          </a:xfrm>
        </p:grpSpPr>
        <p:sp>
          <p:nvSpPr>
            <p:cNvPr id="18" name="椭圆 17"/>
            <p:cNvSpPr/>
            <p:nvPr/>
          </p:nvSpPr>
          <p:spPr>
            <a:xfrm>
              <a:off x="2348519" y="4297748"/>
              <a:ext cx="372722" cy="372721"/>
            </a:xfrm>
            <a:prstGeom prst="ellipse">
              <a:avLst/>
            </a:prstGeom>
            <a:gradFill flip="none" rotWithShape="1">
              <a:gsLst>
                <a:gs pos="55000">
                  <a:schemeClr val="bg1"/>
                </a:gs>
                <a:gs pos="100000">
                  <a:schemeClr val="bg1">
                    <a:lumMod val="85000"/>
                  </a:schemeClr>
                </a:gs>
              </a:gsLst>
              <a:lin ang="13500000" scaled="1"/>
              <a:tileRect/>
            </a:gra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endParaRPr lang="zh-CN" altLang="en-US" kern="0" dirty="0">
                <a:solidFill>
                  <a:prstClr val="white"/>
                </a:solidFill>
                <a:cs typeface="+mn-ea"/>
                <a:sym typeface="+mn-lt"/>
              </a:endParaRPr>
            </a:p>
          </p:txBody>
        </p:sp>
        <p:sp>
          <p:nvSpPr>
            <p:cNvPr id="19" name="任意多边形 15"/>
            <p:cNvSpPr>
              <a:spLocks noChangeAspect="1"/>
            </p:cNvSpPr>
            <p:nvPr/>
          </p:nvSpPr>
          <p:spPr>
            <a:xfrm>
              <a:off x="2437379" y="4391606"/>
              <a:ext cx="195000" cy="180000"/>
            </a:xfrm>
            <a:custGeom>
              <a:avLst/>
              <a:gdLst/>
              <a:ahLst/>
              <a:cxnLst/>
              <a:rect l="l" t="t" r="r" b="b"/>
              <a:pathLst>
                <a:path w="238805" h="220436">
                  <a:moveTo>
                    <a:pt x="183696" y="55109"/>
                  </a:moveTo>
                  <a:cubicBezTo>
                    <a:pt x="183696" y="75105"/>
                    <a:pt x="180156" y="92853"/>
                    <a:pt x="173076" y="108352"/>
                  </a:cubicBezTo>
                  <a:cubicBezTo>
                    <a:pt x="186566" y="105578"/>
                    <a:pt x="197832" y="100172"/>
                    <a:pt x="206873" y="92135"/>
                  </a:cubicBezTo>
                  <a:cubicBezTo>
                    <a:pt x="215915" y="84099"/>
                    <a:pt x="220435" y="76349"/>
                    <a:pt x="220435" y="68886"/>
                  </a:cubicBezTo>
                  <a:lnTo>
                    <a:pt x="220435" y="55109"/>
                  </a:lnTo>
                  <a:close/>
                  <a:moveTo>
                    <a:pt x="18369" y="55109"/>
                  </a:moveTo>
                  <a:lnTo>
                    <a:pt x="18369" y="68886"/>
                  </a:lnTo>
                  <a:cubicBezTo>
                    <a:pt x="18369" y="76349"/>
                    <a:pt x="22890" y="84099"/>
                    <a:pt x="31931" y="92135"/>
                  </a:cubicBezTo>
                  <a:cubicBezTo>
                    <a:pt x="40973" y="100172"/>
                    <a:pt x="52238" y="105578"/>
                    <a:pt x="65729" y="108352"/>
                  </a:cubicBezTo>
                  <a:cubicBezTo>
                    <a:pt x="58649" y="92853"/>
                    <a:pt x="55109" y="75105"/>
                    <a:pt x="55109" y="55109"/>
                  </a:cubicBezTo>
                  <a:close/>
                  <a:moveTo>
                    <a:pt x="78071" y="0"/>
                  </a:moveTo>
                  <a:lnTo>
                    <a:pt x="160734" y="0"/>
                  </a:lnTo>
                  <a:cubicBezTo>
                    <a:pt x="167049" y="0"/>
                    <a:pt x="172454" y="2249"/>
                    <a:pt x="176951" y="6745"/>
                  </a:cubicBezTo>
                  <a:cubicBezTo>
                    <a:pt x="181448" y="11242"/>
                    <a:pt x="183696" y="16648"/>
                    <a:pt x="183696" y="22962"/>
                  </a:cubicBezTo>
                  <a:lnTo>
                    <a:pt x="183696" y="36739"/>
                  </a:lnTo>
                  <a:lnTo>
                    <a:pt x="225028" y="36739"/>
                  </a:lnTo>
                  <a:cubicBezTo>
                    <a:pt x="228855" y="36739"/>
                    <a:pt x="232108" y="38079"/>
                    <a:pt x="234787" y="40758"/>
                  </a:cubicBezTo>
                  <a:cubicBezTo>
                    <a:pt x="237466" y="43437"/>
                    <a:pt x="238805" y="46690"/>
                    <a:pt x="238805" y="50517"/>
                  </a:cubicBezTo>
                  <a:lnTo>
                    <a:pt x="238805" y="68886"/>
                  </a:lnTo>
                  <a:cubicBezTo>
                    <a:pt x="238805" y="75679"/>
                    <a:pt x="236820" y="82520"/>
                    <a:pt x="232849" y="89409"/>
                  </a:cubicBezTo>
                  <a:cubicBezTo>
                    <a:pt x="228879" y="96297"/>
                    <a:pt x="223521" y="102516"/>
                    <a:pt x="216776" y="108065"/>
                  </a:cubicBezTo>
                  <a:cubicBezTo>
                    <a:pt x="210031" y="113614"/>
                    <a:pt x="201755" y="118279"/>
                    <a:pt x="191948" y="122058"/>
                  </a:cubicBezTo>
                  <a:cubicBezTo>
                    <a:pt x="182141" y="125837"/>
                    <a:pt x="171832" y="127966"/>
                    <a:pt x="161021" y="128444"/>
                  </a:cubicBezTo>
                  <a:cubicBezTo>
                    <a:pt x="157003" y="133611"/>
                    <a:pt x="152458" y="138155"/>
                    <a:pt x="147387" y="142078"/>
                  </a:cubicBezTo>
                  <a:cubicBezTo>
                    <a:pt x="143752" y="145331"/>
                    <a:pt x="141240" y="148799"/>
                    <a:pt x="139853" y="152483"/>
                  </a:cubicBezTo>
                  <a:cubicBezTo>
                    <a:pt x="138466" y="156166"/>
                    <a:pt x="137772" y="160448"/>
                    <a:pt x="137772" y="165327"/>
                  </a:cubicBezTo>
                  <a:cubicBezTo>
                    <a:pt x="137772" y="170493"/>
                    <a:pt x="139231" y="174847"/>
                    <a:pt x="142149" y="178387"/>
                  </a:cubicBezTo>
                  <a:cubicBezTo>
                    <a:pt x="145067" y="181927"/>
                    <a:pt x="149731" y="183697"/>
                    <a:pt x="156142" y="183697"/>
                  </a:cubicBezTo>
                  <a:cubicBezTo>
                    <a:pt x="163317" y="183697"/>
                    <a:pt x="169704" y="185873"/>
                    <a:pt x="175301" y="190226"/>
                  </a:cubicBezTo>
                  <a:cubicBezTo>
                    <a:pt x="180898" y="194580"/>
                    <a:pt x="183696" y="200057"/>
                    <a:pt x="183696" y="206659"/>
                  </a:cubicBezTo>
                  <a:lnTo>
                    <a:pt x="183696" y="215843"/>
                  </a:lnTo>
                  <a:cubicBezTo>
                    <a:pt x="183696" y="217183"/>
                    <a:pt x="183266" y="218283"/>
                    <a:pt x="182404" y="219144"/>
                  </a:cubicBezTo>
                  <a:cubicBezTo>
                    <a:pt x="181543" y="220005"/>
                    <a:pt x="180443" y="220436"/>
                    <a:pt x="179104" y="220436"/>
                  </a:cubicBezTo>
                  <a:lnTo>
                    <a:pt x="59701" y="220436"/>
                  </a:lnTo>
                  <a:cubicBezTo>
                    <a:pt x="58362" y="220436"/>
                    <a:pt x="57261" y="220005"/>
                    <a:pt x="56400" y="219144"/>
                  </a:cubicBezTo>
                  <a:cubicBezTo>
                    <a:pt x="55539" y="218283"/>
                    <a:pt x="55109" y="217183"/>
                    <a:pt x="55109" y="215843"/>
                  </a:cubicBezTo>
                  <a:lnTo>
                    <a:pt x="55109" y="206659"/>
                  </a:lnTo>
                  <a:cubicBezTo>
                    <a:pt x="55109" y="200057"/>
                    <a:pt x="57907" y="194580"/>
                    <a:pt x="63504" y="190226"/>
                  </a:cubicBezTo>
                  <a:cubicBezTo>
                    <a:pt x="69101" y="185873"/>
                    <a:pt x="75487" y="183697"/>
                    <a:pt x="82663" y="183697"/>
                  </a:cubicBezTo>
                  <a:cubicBezTo>
                    <a:pt x="89073" y="183697"/>
                    <a:pt x="93737" y="181927"/>
                    <a:pt x="96656" y="178387"/>
                  </a:cubicBezTo>
                  <a:cubicBezTo>
                    <a:pt x="99574" y="174847"/>
                    <a:pt x="101033" y="170493"/>
                    <a:pt x="101033" y="165327"/>
                  </a:cubicBezTo>
                  <a:cubicBezTo>
                    <a:pt x="101033" y="160448"/>
                    <a:pt x="100339" y="156166"/>
                    <a:pt x="98952" y="152483"/>
                  </a:cubicBezTo>
                  <a:cubicBezTo>
                    <a:pt x="97564" y="148799"/>
                    <a:pt x="95053" y="145331"/>
                    <a:pt x="91417" y="142078"/>
                  </a:cubicBezTo>
                  <a:cubicBezTo>
                    <a:pt x="86347" y="138155"/>
                    <a:pt x="81802" y="133611"/>
                    <a:pt x="77784" y="128444"/>
                  </a:cubicBezTo>
                  <a:cubicBezTo>
                    <a:pt x="66972" y="127966"/>
                    <a:pt x="56663" y="125837"/>
                    <a:pt x="46857" y="122058"/>
                  </a:cubicBezTo>
                  <a:cubicBezTo>
                    <a:pt x="37050" y="118279"/>
                    <a:pt x="28774" y="113614"/>
                    <a:pt x="22029" y="108065"/>
                  </a:cubicBezTo>
                  <a:cubicBezTo>
                    <a:pt x="15284" y="102516"/>
                    <a:pt x="9926" y="96297"/>
                    <a:pt x="5955" y="89409"/>
                  </a:cubicBezTo>
                  <a:cubicBezTo>
                    <a:pt x="1985" y="82520"/>
                    <a:pt x="0" y="75679"/>
                    <a:pt x="0" y="68886"/>
                  </a:cubicBezTo>
                  <a:lnTo>
                    <a:pt x="0" y="50517"/>
                  </a:lnTo>
                  <a:cubicBezTo>
                    <a:pt x="0" y="46690"/>
                    <a:pt x="1339" y="43437"/>
                    <a:pt x="4018" y="40758"/>
                  </a:cubicBezTo>
                  <a:cubicBezTo>
                    <a:pt x="6697" y="38079"/>
                    <a:pt x="9950" y="36739"/>
                    <a:pt x="13777" y="36739"/>
                  </a:cubicBezTo>
                  <a:lnTo>
                    <a:pt x="55109" y="36739"/>
                  </a:lnTo>
                  <a:lnTo>
                    <a:pt x="55109" y="22962"/>
                  </a:lnTo>
                  <a:cubicBezTo>
                    <a:pt x="55109" y="16648"/>
                    <a:pt x="57357" y="11242"/>
                    <a:pt x="61854" y="6745"/>
                  </a:cubicBezTo>
                  <a:cubicBezTo>
                    <a:pt x="66350" y="2249"/>
                    <a:pt x="71756" y="0"/>
                    <a:pt x="78071" y="0"/>
                  </a:cubicBezTo>
                  <a:close/>
                </a:path>
              </a:pathLst>
            </a:custGeom>
            <a:solidFill>
              <a:schemeClr val="bg2">
                <a:lumMod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grpSp>
      <p:grpSp>
        <p:nvGrpSpPr>
          <p:cNvPr id="20" name="组合 19"/>
          <p:cNvGrpSpPr/>
          <p:nvPr/>
        </p:nvGrpSpPr>
        <p:grpSpPr>
          <a:xfrm>
            <a:off x="1684753" y="4959108"/>
            <a:ext cx="601421" cy="601420"/>
            <a:chOff x="3100647" y="4297748"/>
            <a:chExt cx="372722" cy="372721"/>
          </a:xfrm>
        </p:grpSpPr>
        <p:sp>
          <p:nvSpPr>
            <p:cNvPr id="21" name="椭圆 20"/>
            <p:cNvSpPr/>
            <p:nvPr/>
          </p:nvSpPr>
          <p:spPr>
            <a:xfrm>
              <a:off x="3100647" y="4297748"/>
              <a:ext cx="372722" cy="372721"/>
            </a:xfrm>
            <a:prstGeom prst="ellipse">
              <a:avLst/>
            </a:prstGeom>
            <a:gradFill flip="none" rotWithShape="1">
              <a:gsLst>
                <a:gs pos="55000">
                  <a:schemeClr val="bg1"/>
                </a:gs>
                <a:gs pos="100000">
                  <a:schemeClr val="bg1">
                    <a:lumMod val="85000"/>
                  </a:schemeClr>
                </a:gs>
              </a:gsLst>
              <a:lin ang="13500000" scaled="1"/>
              <a:tileRect/>
            </a:gra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endParaRPr lang="zh-CN" altLang="en-US" kern="0">
                <a:solidFill>
                  <a:prstClr val="white"/>
                </a:solidFill>
                <a:cs typeface="+mn-ea"/>
                <a:sym typeface="+mn-lt"/>
              </a:endParaRPr>
            </a:p>
          </p:txBody>
        </p:sp>
        <p:sp>
          <p:nvSpPr>
            <p:cNvPr id="22" name="任意多边形 17"/>
            <p:cNvSpPr>
              <a:spLocks noChangeAspect="1"/>
            </p:cNvSpPr>
            <p:nvPr/>
          </p:nvSpPr>
          <p:spPr>
            <a:xfrm>
              <a:off x="3197007" y="4391606"/>
              <a:ext cx="179999" cy="180000"/>
            </a:xfrm>
            <a:custGeom>
              <a:avLst/>
              <a:gdLst/>
              <a:ahLst/>
              <a:cxnLst/>
              <a:rect l="l" t="t" r="r" b="b"/>
              <a:pathLst>
                <a:path w="220435" h="220436">
                  <a:moveTo>
                    <a:pt x="64724" y="26837"/>
                  </a:moveTo>
                  <a:lnTo>
                    <a:pt x="96440" y="69460"/>
                  </a:lnTo>
                  <a:lnTo>
                    <a:pt x="64724" y="160017"/>
                  </a:lnTo>
                  <a:lnTo>
                    <a:pt x="110217" y="203645"/>
                  </a:lnTo>
                  <a:lnTo>
                    <a:pt x="155711" y="160017"/>
                  </a:lnTo>
                  <a:lnTo>
                    <a:pt x="123995" y="69460"/>
                  </a:lnTo>
                  <a:lnTo>
                    <a:pt x="155711" y="26837"/>
                  </a:lnTo>
                  <a:close/>
                  <a:moveTo>
                    <a:pt x="0" y="0"/>
                  </a:moveTo>
                  <a:lnTo>
                    <a:pt x="220435" y="0"/>
                  </a:lnTo>
                  <a:lnTo>
                    <a:pt x="220435" y="220436"/>
                  </a:lnTo>
                  <a:lnTo>
                    <a:pt x="0" y="220436"/>
                  </a:lnTo>
                  <a:close/>
                </a:path>
              </a:pathLst>
            </a:custGeom>
            <a:solidFill>
              <a:schemeClr val="bg2">
                <a:lumMod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grpSp>
      <p:sp>
        <p:nvSpPr>
          <p:cNvPr id="23" name="矩形 22"/>
          <p:cNvSpPr/>
          <p:nvPr/>
        </p:nvSpPr>
        <p:spPr>
          <a:xfrm>
            <a:off x="2517499" y="2050259"/>
            <a:ext cx="1790065" cy="306705"/>
          </a:xfrm>
          <a:prstGeom prst="rect">
            <a:avLst/>
          </a:prstGeom>
        </p:spPr>
        <p:txBody>
          <a:bodyPr wrap="none">
            <a:spAutoFit/>
          </a:bodyPr>
          <a:lstStyle/>
          <a:p>
            <a:pPr lvl="0"/>
            <a:r>
              <a:rPr lang="zh-CN" altLang="en-US" sz="1400" b="1" dirty="0">
                <a:cs typeface="+mn-ea"/>
                <a:sym typeface="+mn-lt"/>
              </a:rPr>
              <a:t>大数据</a:t>
            </a:r>
            <a:r>
              <a:rPr lang="en-US" altLang="zh-CN" sz="1400" b="1" dirty="0">
                <a:cs typeface="+mn-ea"/>
                <a:sym typeface="+mn-lt"/>
              </a:rPr>
              <a:t>1.0-</a:t>
            </a:r>
            <a:r>
              <a:rPr lang="zh-CN" altLang="en-US" sz="1400" b="1" dirty="0">
                <a:cs typeface="+mn-ea"/>
                <a:sym typeface="+mn-lt"/>
              </a:rPr>
              <a:t>半自动化</a:t>
            </a:r>
            <a:endParaRPr lang="zh-CN" altLang="en-US" sz="1400" b="1" dirty="0">
              <a:cs typeface="+mn-ea"/>
              <a:sym typeface="+mn-lt"/>
            </a:endParaRPr>
          </a:p>
        </p:txBody>
      </p:sp>
      <p:sp>
        <p:nvSpPr>
          <p:cNvPr id="24" name="矩形 23"/>
          <p:cNvSpPr/>
          <p:nvPr/>
        </p:nvSpPr>
        <p:spPr>
          <a:xfrm>
            <a:off x="2517499" y="3489086"/>
            <a:ext cx="1790065" cy="306705"/>
          </a:xfrm>
          <a:prstGeom prst="rect">
            <a:avLst/>
          </a:prstGeom>
        </p:spPr>
        <p:txBody>
          <a:bodyPr wrap="none">
            <a:spAutoFit/>
          </a:bodyPr>
          <a:lstStyle/>
          <a:p>
            <a:pPr lvl="0"/>
            <a:r>
              <a:rPr lang="zh-CN" altLang="en-US" sz="1400" b="1" dirty="0">
                <a:cs typeface="+mn-ea"/>
                <a:sym typeface="+mn-lt"/>
              </a:rPr>
              <a:t>大数据</a:t>
            </a:r>
            <a:r>
              <a:rPr lang="en-US" altLang="zh-CN" sz="1400" b="1" dirty="0">
                <a:cs typeface="+mn-ea"/>
                <a:sym typeface="+mn-lt"/>
              </a:rPr>
              <a:t>2.0-</a:t>
            </a:r>
            <a:r>
              <a:rPr lang="zh-CN" altLang="en-US" sz="1400" b="1" dirty="0">
                <a:cs typeface="+mn-ea"/>
                <a:sym typeface="+mn-lt"/>
              </a:rPr>
              <a:t>全自动化</a:t>
            </a:r>
            <a:endParaRPr lang="zh-CN" altLang="en-US" sz="1400" b="1" dirty="0">
              <a:cs typeface="+mn-ea"/>
              <a:sym typeface="+mn-lt"/>
            </a:endParaRPr>
          </a:p>
        </p:txBody>
      </p:sp>
      <p:sp>
        <p:nvSpPr>
          <p:cNvPr id="25" name="矩形 24"/>
          <p:cNvSpPr/>
          <p:nvPr/>
        </p:nvSpPr>
        <p:spPr>
          <a:xfrm>
            <a:off x="2517499" y="4932115"/>
            <a:ext cx="1611630" cy="306705"/>
          </a:xfrm>
          <a:prstGeom prst="rect">
            <a:avLst/>
          </a:prstGeom>
        </p:spPr>
        <p:txBody>
          <a:bodyPr wrap="none">
            <a:spAutoFit/>
          </a:bodyPr>
          <a:lstStyle/>
          <a:p>
            <a:pPr lvl="0"/>
            <a:r>
              <a:rPr lang="zh-CN" altLang="en-US" sz="1400" b="1" dirty="0">
                <a:cs typeface="+mn-ea"/>
                <a:sym typeface="+mn-lt"/>
              </a:rPr>
              <a:t>大数据</a:t>
            </a:r>
            <a:r>
              <a:rPr lang="en-US" altLang="zh-CN" sz="1400" b="1" dirty="0">
                <a:cs typeface="+mn-ea"/>
                <a:sym typeface="+mn-lt"/>
              </a:rPr>
              <a:t>3.0-</a:t>
            </a:r>
            <a:r>
              <a:rPr lang="zh-CN" altLang="en-US" sz="1400" b="1" dirty="0">
                <a:cs typeface="+mn-ea"/>
                <a:sym typeface="+mn-lt"/>
              </a:rPr>
              <a:t>智能化</a:t>
            </a:r>
            <a:endParaRPr lang="zh-CN" altLang="en-US" sz="1400" b="1" dirty="0">
              <a:cs typeface="+mn-ea"/>
              <a:sym typeface="+mn-lt"/>
            </a:endParaRPr>
          </a:p>
        </p:txBody>
      </p:sp>
      <p:sp>
        <p:nvSpPr>
          <p:cNvPr id="26" name="Title 20"/>
          <p:cNvSpPr txBox="1"/>
          <p:nvPr/>
        </p:nvSpPr>
        <p:spPr>
          <a:xfrm>
            <a:off x="2517499" y="2272169"/>
            <a:ext cx="3070010" cy="104394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夯实大数据数据基础（数据全、准、快）</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构建完善的商业智能应用（专家经验为主）</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高效的推单</a:t>
            </a:r>
            <a:r>
              <a:rPr lang="en-US" altLang="zh-CN" sz="1000" dirty="0">
                <a:solidFill>
                  <a:schemeClr val="tx1">
                    <a:lumMod val="50000"/>
                    <a:lumOff val="50000"/>
                  </a:schemeClr>
                </a:solidFill>
                <a:latin typeface="+mn-lt"/>
                <a:ea typeface="+mn-ea"/>
                <a:cs typeface="+mn-ea"/>
                <a:sym typeface="+mn-lt"/>
              </a:rPr>
              <a:t>&amp;</a:t>
            </a:r>
            <a:r>
              <a:rPr lang="zh-CN" altLang="en-US" sz="1000" dirty="0">
                <a:solidFill>
                  <a:schemeClr val="tx1">
                    <a:lumMod val="50000"/>
                    <a:lumOff val="50000"/>
                  </a:schemeClr>
                </a:solidFill>
                <a:latin typeface="+mn-lt"/>
                <a:ea typeface="+mn-ea"/>
                <a:cs typeface="+mn-ea"/>
                <a:sym typeface="+mn-lt"/>
              </a:rPr>
              <a:t>稳健的风控</a:t>
            </a:r>
            <a:endParaRPr lang="zh-CN" altLang="en-US" sz="1000" dirty="0">
              <a:solidFill>
                <a:schemeClr val="tx1">
                  <a:lumMod val="50000"/>
                  <a:lumOff val="50000"/>
                </a:schemeClr>
              </a:solidFill>
              <a:latin typeface="+mn-lt"/>
              <a:ea typeface="+mn-ea"/>
              <a:cs typeface="+mn-ea"/>
              <a:sym typeface="+mn-lt"/>
            </a:endParaRPr>
          </a:p>
          <a:p>
            <a:pPr indent="0" algn="l">
              <a:lnSpc>
                <a:spcPct val="150000"/>
              </a:lnSpc>
              <a:buFont typeface="Wingdings" panose="05000000000000000000" charset="0"/>
            </a:pPr>
            <a:r>
              <a:rPr lang="zh-CN" altLang="en-US" sz="1000" dirty="0">
                <a:solidFill>
                  <a:schemeClr val="tx1">
                    <a:lumMod val="50000"/>
                    <a:lumOff val="50000"/>
                  </a:schemeClr>
                </a:solidFill>
                <a:latin typeface="+mn-lt"/>
                <a:ea typeface="+mn-ea"/>
                <a:cs typeface="+mn-ea"/>
                <a:sym typeface="+mn-lt"/>
              </a:rPr>
              <a:t>                                           </a:t>
            </a:r>
            <a:r>
              <a:rPr lang="en-US" altLang="zh-CN" sz="1000" dirty="0">
                <a:solidFill>
                  <a:schemeClr val="tx1">
                    <a:lumMod val="50000"/>
                    <a:lumOff val="50000"/>
                  </a:schemeClr>
                </a:solidFill>
                <a:latin typeface="+mn-lt"/>
                <a:ea typeface="+mn-ea"/>
                <a:cs typeface="+mn-ea"/>
                <a:sym typeface="+mn-lt"/>
              </a:rPr>
              <a:t>2021</a:t>
            </a:r>
            <a:r>
              <a:rPr lang="zh-CN" altLang="en-US" sz="1000" dirty="0">
                <a:solidFill>
                  <a:schemeClr val="tx1">
                    <a:lumMod val="50000"/>
                    <a:lumOff val="50000"/>
                  </a:schemeClr>
                </a:solidFill>
                <a:latin typeface="+mn-lt"/>
                <a:ea typeface="+mn-ea"/>
                <a:cs typeface="+mn-ea"/>
                <a:sym typeface="+mn-lt"/>
              </a:rPr>
              <a:t>年完成</a:t>
            </a:r>
            <a:endParaRPr lang="zh-CN" altLang="en-US" sz="1000" dirty="0">
              <a:solidFill>
                <a:schemeClr val="tx1">
                  <a:lumMod val="50000"/>
                  <a:lumOff val="50000"/>
                </a:schemeClr>
              </a:solidFill>
              <a:latin typeface="+mn-lt"/>
              <a:ea typeface="+mn-ea"/>
              <a:cs typeface="+mn-ea"/>
              <a:sym typeface="+mn-lt"/>
            </a:endParaRPr>
          </a:p>
        </p:txBody>
      </p:sp>
      <p:sp>
        <p:nvSpPr>
          <p:cNvPr id="27" name="Title 20"/>
          <p:cNvSpPr txBox="1"/>
          <p:nvPr/>
        </p:nvSpPr>
        <p:spPr>
          <a:xfrm>
            <a:off x="2517499" y="3709856"/>
            <a:ext cx="3070010" cy="104394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自研规则引擎，实现</a:t>
            </a:r>
            <a:r>
              <a:rPr lang="en-US" altLang="zh-CN" sz="1000" dirty="0">
                <a:solidFill>
                  <a:schemeClr val="tx1">
                    <a:lumMod val="50000"/>
                    <a:lumOff val="50000"/>
                  </a:schemeClr>
                </a:solidFill>
                <a:latin typeface="+mn-lt"/>
                <a:ea typeface="+mn-ea"/>
                <a:cs typeface="+mn-ea"/>
                <a:sym typeface="+mn-lt"/>
              </a:rPr>
              <a:t>90%</a:t>
            </a:r>
            <a:r>
              <a:rPr lang="zh-CN" altLang="en-US" sz="1000" dirty="0">
                <a:solidFill>
                  <a:schemeClr val="tx1">
                    <a:lumMod val="50000"/>
                    <a:lumOff val="50000"/>
                  </a:schemeClr>
                </a:solidFill>
                <a:latin typeface="+mn-lt"/>
                <a:ea typeface="+mn-ea"/>
                <a:cs typeface="+mn-ea"/>
                <a:sym typeface="+mn-lt"/>
              </a:rPr>
              <a:t>指标配置化</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构建灵活的用户画像、师傅画像、订单画像</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半智能推单</a:t>
            </a:r>
            <a:r>
              <a:rPr lang="en-US" altLang="zh-CN" sz="1000" dirty="0">
                <a:solidFill>
                  <a:schemeClr val="tx1">
                    <a:lumMod val="50000"/>
                    <a:lumOff val="50000"/>
                  </a:schemeClr>
                </a:solidFill>
                <a:latin typeface="+mn-lt"/>
                <a:ea typeface="+mn-ea"/>
                <a:cs typeface="+mn-ea"/>
                <a:sym typeface="+mn-lt"/>
              </a:rPr>
              <a:t>&amp;</a:t>
            </a:r>
            <a:r>
              <a:rPr lang="zh-CN" altLang="en-US" sz="1000" dirty="0">
                <a:solidFill>
                  <a:schemeClr val="tx1">
                    <a:lumMod val="50000"/>
                    <a:lumOff val="50000"/>
                  </a:schemeClr>
                </a:solidFill>
                <a:latin typeface="+mn-lt"/>
                <a:ea typeface="+mn-ea"/>
                <a:cs typeface="+mn-ea"/>
                <a:sym typeface="+mn-lt"/>
              </a:rPr>
              <a:t>半智能风控</a:t>
            </a:r>
            <a:endParaRPr lang="zh-CN" altLang="en-US" sz="1000" dirty="0">
              <a:solidFill>
                <a:schemeClr val="tx1">
                  <a:lumMod val="50000"/>
                  <a:lumOff val="50000"/>
                </a:schemeClr>
              </a:solidFill>
              <a:latin typeface="+mn-lt"/>
              <a:ea typeface="+mn-ea"/>
              <a:cs typeface="+mn-ea"/>
              <a:sym typeface="+mn-lt"/>
            </a:endParaRPr>
          </a:p>
          <a:p>
            <a:pPr indent="0" algn="l">
              <a:lnSpc>
                <a:spcPct val="150000"/>
              </a:lnSpc>
              <a:buFont typeface="Wingdings" panose="05000000000000000000" charset="0"/>
            </a:pPr>
            <a:r>
              <a:rPr lang="zh-CN" altLang="en-US" sz="1000" dirty="0">
                <a:solidFill>
                  <a:schemeClr val="tx1">
                    <a:lumMod val="50000"/>
                    <a:lumOff val="50000"/>
                  </a:schemeClr>
                </a:solidFill>
                <a:latin typeface="+mn-lt"/>
                <a:ea typeface="+mn-ea"/>
                <a:cs typeface="+mn-ea"/>
                <a:sym typeface="+mn-lt"/>
              </a:rPr>
              <a:t>                                         </a:t>
            </a:r>
            <a:r>
              <a:rPr lang="en-US" altLang="zh-CN" sz="1000" dirty="0">
                <a:solidFill>
                  <a:schemeClr val="tx1">
                    <a:lumMod val="50000"/>
                    <a:lumOff val="50000"/>
                  </a:schemeClr>
                </a:solidFill>
                <a:latin typeface="+mn-lt"/>
                <a:ea typeface="+mn-ea"/>
                <a:cs typeface="+mn-ea"/>
                <a:sym typeface="+mn-lt"/>
              </a:rPr>
              <a:t>2022</a:t>
            </a:r>
            <a:r>
              <a:rPr lang="zh-CN" altLang="en-US" sz="1000" dirty="0">
                <a:solidFill>
                  <a:schemeClr val="tx1">
                    <a:lumMod val="50000"/>
                    <a:lumOff val="50000"/>
                  </a:schemeClr>
                </a:solidFill>
                <a:latin typeface="+mn-lt"/>
                <a:ea typeface="+mn-ea"/>
                <a:cs typeface="+mn-ea"/>
                <a:sym typeface="+mn-lt"/>
              </a:rPr>
              <a:t>年完成</a:t>
            </a:r>
            <a:endParaRPr lang="zh-CN" altLang="en-US" sz="1000" dirty="0">
              <a:solidFill>
                <a:schemeClr val="tx1">
                  <a:lumMod val="50000"/>
                  <a:lumOff val="50000"/>
                </a:schemeClr>
              </a:solidFill>
              <a:latin typeface="+mn-lt"/>
              <a:ea typeface="+mn-ea"/>
              <a:cs typeface="+mn-ea"/>
              <a:sym typeface="+mn-lt"/>
            </a:endParaRPr>
          </a:p>
        </p:txBody>
      </p:sp>
      <p:sp>
        <p:nvSpPr>
          <p:cNvPr id="28" name="Title 20"/>
          <p:cNvSpPr txBox="1"/>
          <p:nvPr/>
        </p:nvSpPr>
        <p:spPr>
          <a:xfrm>
            <a:off x="2517775" y="5147310"/>
            <a:ext cx="4334510" cy="104394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全面走向智能化</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拥有关键核心技术专利</a:t>
            </a:r>
            <a:endParaRPr lang="zh-CN" altLang="en-US" sz="1000" dirty="0">
              <a:solidFill>
                <a:schemeClr val="tx1">
                  <a:lumMod val="50000"/>
                  <a:lumOff val="50000"/>
                </a:schemeClr>
              </a:solidFill>
              <a:latin typeface="+mn-lt"/>
              <a:ea typeface="+mn-ea"/>
              <a:cs typeface="+mn-ea"/>
              <a:sym typeface="+mn-lt"/>
            </a:endParaRPr>
          </a:p>
          <a:p>
            <a:pPr marL="171450" indent="-171450" algn="l">
              <a:lnSpc>
                <a:spcPct val="150000"/>
              </a:lnSpc>
              <a:buFont typeface="Wingdings" panose="05000000000000000000" charset="0"/>
              <a:buChar char=""/>
            </a:pPr>
            <a:r>
              <a:rPr lang="zh-CN" altLang="en-US" sz="1000" dirty="0">
                <a:solidFill>
                  <a:schemeClr val="tx1">
                    <a:lumMod val="50000"/>
                    <a:lumOff val="50000"/>
                  </a:schemeClr>
                </a:solidFill>
                <a:latin typeface="+mn-lt"/>
                <a:ea typeface="+mn-ea"/>
                <a:cs typeface="+mn-ea"/>
                <a:sym typeface="+mn-lt"/>
              </a:rPr>
              <a:t>拥抱开源、拥抱云</a:t>
            </a:r>
            <a:endParaRPr lang="zh-CN" altLang="en-US" sz="1000" dirty="0">
              <a:solidFill>
                <a:schemeClr val="tx1">
                  <a:lumMod val="50000"/>
                  <a:lumOff val="50000"/>
                </a:schemeClr>
              </a:solidFill>
              <a:latin typeface="+mn-lt"/>
              <a:ea typeface="+mn-ea"/>
              <a:cs typeface="+mn-ea"/>
              <a:sym typeface="+mn-lt"/>
            </a:endParaRPr>
          </a:p>
          <a:p>
            <a:pPr indent="0" algn="l">
              <a:lnSpc>
                <a:spcPct val="150000"/>
              </a:lnSpc>
              <a:buFont typeface="Wingdings" panose="05000000000000000000" charset="0"/>
            </a:pPr>
            <a:r>
              <a:rPr lang="zh-CN" altLang="en-US" sz="1000" dirty="0">
                <a:solidFill>
                  <a:schemeClr val="tx1">
                    <a:lumMod val="50000"/>
                    <a:lumOff val="50000"/>
                  </a:schemeClr>
                </a:solidFill>
                <a:latin typeface="+mn-lt"/>
                <a:ea typeface="+mn-ea"/>
                <a:cs typeface="+mn-ea"/>
                <a:sym typeface="+mn-lt"/>
              </a:rPr>
              <a:t>                                        </a:t>
            </a:r>
            <a:r>
              <a:rPr lang="en-US" altLang="zh-CN" sz="1000" dirty="0">
                <a:solidFill>
                  <a:schemeClr val="tx1">
                    <a:lumMod val="50000"/>
                    <a:lumOff val="50000"/>
                  </a:schemeClr>
                </a:solidFill>
                <a:latin typeface="+mn-lt"/>
                <a:ea typeface="+mn-ea"/>
                <a:cs typeface="+mn-ea"/>
                <a:sym typeface="+mn-lt"/>
              </a:rPr>
              <a:t>2023</a:t>
            </a:r>
            <a:r>
              <a:rPr lang="zh-CN" altLang="en-US" sz="1000" dirty="0">
                <a:solidFill>
                  <a:schemeClr val="tx1">
                    <a:lumMod val="50000"/>
                    <a:lumOff val="50000"/>
                  </a:schemeClr>
                </a:solidFill>
                <a:latin typeface="+mn-lt"/>
                <a:ea typeface="+mn-ea"/>
                <a:cs typeface="+mn-ea"/>
                <a:sym typeface="+mn-lt"/>
              </a:rPr>
              <a:t>年开始分模块、阶段进行</a:t>
            </a:r>
            <a:endParaRPr lang="zh-CN" altLang="en-US" sz="1000" dirty="0">
              <a:solidFill>
                <a:schemeClr val="tx1">
                  <a:lumMod val="50000"/>
                  <a:lumOff val="50000"/>
                </a:schemeClr>
              </a:solidFill>
              <a:latin typeface="+mn-lt"/>
              <a:ea typeface="+mn-ea"/>
              <a:cs typeface="+mn-ea"/>
              <a:sym typeface="+mn-lt"/>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750"/>
                                        <p:tgtEl>
                                          <p:spTgt spid="14"/>
                                        </p:tgtEl>
                                      </p:cBhvr>
                                    </p:animEffect>
                                  </p:childTnLst>
                                </p:cTn>
                              </p:par>
                              <p:par>
                                <p:cTn id="21" presetID="64" presetClass="path" presetSubtype="0" decel="100000" fill="hold" nodeType="withEffect">
                                  <p:stCondLst>
                                    <p:cond delay="0"/>
                                  </p:stCondLst>
                                  <p:childTnLst>
                                    <p:animMotion origin="layout" path="M -4.16667E-7 1.11111E-6 L -4.16667E-7 -0.08658 " pathEditMode="relative" rAng="0" ptsTypes="AA">
                                      <p:cBhvr>
                                        <p:cTn id="22" dur="1250" spd="-100000" fill="hold"/>
                                        <p:tgtEl>
                                          <p:spTgt spid="14"/>
                                        </p:tgtEl>
                                        <p:attrNameLst>
                                          <p:attrName>ppt_x</p:attrName>
                                          <p:attrName>ppt_y</p:attrName>
                                        </p:attrNameLst>
                                      </p:cBhvr>
                                      <p:rCtr x="0" y="-4329"/>
                                    </p:animMotion>
                                  </p:childTnLst>
                                </p:cTn>
                              </p:par>
                              <p:par>
                                <p:cTn id="23" presetID="10" presetClass="entr" presetSubtype="0" fill="hold" nodeType="withEffect">
                                  <p:stCondLst>
                                    <p:cond delay="25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750"/>
                                        <p:tgtEl>
                                          <p:spTgt spid="17"/>
                                        </p:tgtEl>
                                      </p:cBhvr>
                                    </p:animEffect>
                                  </p:childTnLst>
                                </p:cTn>
                              </p:par>
                              <p:par>
                                <p:cTn id="26" presetID="64" presetClass="path" presetSubtype="0" decel="100000" fill="hold" nodeType="withEffect">
                                  <p:stCondLst>
                                    <p:cond delay="250"/>
                                  </p:stCondLst>
                                  <p:childTnLst>
                                    <p:animMotion origin="layout" path="M -4.16667E-7 1.48148E-6 L -4.16667E-7 -0.08658 " pathEditMode="relative" rAng="0" ptsTypes="AA">
                                      <p:cBhvr>
                                        <p:cTn id="27" dur="1250" spd="-100000" fill="hold"/>
                                        <p:tgtEl>
                                          <p:spTgt spid="17"/>
                                        </p:tgtEl>
                                        <p:attrNameLst>
                                          <p:attrName>ppt_x</p:attrName>
                                          <p:attrName>ppt_y</p:attrName>
                                        </p:attrNameLst>
                                      </p:cBhvr>
                                      <p:rCtr x="0" y="-4329"/>
                                    </p:animMotion>
                                  </p:childTnLst>
                                </p:cTn>
                              </p:par>
                              <p:par>
                                <p:cTn id="28" presetID="10" presetClass="entr" presetSubtype="0" fill="hold" nodeType="withEffect">
                                  <p:stCondLst>
                                    <p:cond delay="5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750"/>
                                        <p:tgtEl>
                                          <p:spTgt spid="20"/>
                                        </p:tgtEl>
                                      </p:cBhvr>
                                    </p:animEffect>
                                  </p:childTnLst>
                                </p:cTn>
                              </p:par>
                              <p:par>
                                <p:cTn id="31" presetID="64" presetClass="path" presetSubtype="0" decel="100000" fill="hold" nodeType="withEffect">
                                  <p:stCondLst>
                                    <p:cond delay="500"/>
                                  </p:stCondLst>
                                  <p:childTnLst>
                                    <p:animMotion origin="layout" path="M -4.16667E-7 1.85185E-6 L -4.16667E-7 -0.08658 " pathEditMode="relative" rAng="0" ptsTypes="AA">
                                      <p:cBhvr>
                                        <p:cTn id="32" dur="1250" spd="-100000" fill="hold"/>
                                        <p:tgtEl>
                                          <p:spTgt spid="20"/>
                                        </p:tgtEl>
                                        <p:attrNameLst>
                                          <p:attrName>ppt_x</p:attrName>
                                          <p:attrName>ppt_y</p:attrName>
                                        </p:attrNameLst>
                                      </p:cBhvr>
                                      <p:rCtr x="0" y="-4329"/>
                                    </p:animMotion>
                                  </p:childTnLst>
                                </p:cTn>
                              </p:par>
                            </p:childTnLst>
                          </p:cTn>
                        </p:par>
                        <p:par>
                          <p:cTn id="33" fill="hold">
                            <p:stCondLst>
                              <p:cond delay="3000"/>
                            </p:stCondLst>
                            <p:childTnLst>
                              <p:par>
                                <p:cTn id="34" presetID="21" presetClass="entr" presetSubtype="1"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heel(1)">
                                      <p:cBhvr>
                                        <p:cTn id="36" dur="1000"/>
                                        <p:tgtEl>
                                          <p:spTgt spid="8"/>
                                        </p:tgtEl>
                                      </p:cBhvr>
                                    </p:animEffect>
                                  </p:childTnLst>
                                </p:cTn>
                              </p:par>
                            </p:childTnLst>
                          </p:cTn>
                        </p:par>
                        <p:par>
                          <p:cTn id="37" fill="hold">
                            <p:stCondLst>
                              <p:cond delay="4000"/>
                            </p:stCondLst>
                            <p:childTnLst>
                              <p:par>
                                <p:cTn id="38" presetID="21" presetClass="entr" presetSubtype="1"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heel(1)">
                                      <p:cBhvr>
                                        <p:cTn id="40" dur="1000"/>
                                        <p:tgtEl>
                                          <p:spTgt spid="11"/>
                                        </p:tgtEl>
                                      </p:cBhvr>
                                    </p:animEffect>
                                  </p:childTnLst>
                                </p:cTn>
                              </p:par>
                            </p:childTnLst>
                          </p:cTn>
                        </p:par>
                        <p:par>
                          <p:cTn id="41" fill="hold">
                            <p:stCondLst>
                              <p:cond delay="5000"/>
                            </p:stCondLst>
                            <p:childTnLst>
                              <p:par>
                                <p:cTn id="42" presetID="21" presetClass="entr" presetSubtype="1"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heel(1)">
                                      <p:cBhvr>
                                        <p:cTn id="44" dur="1000"/>
                                        <p:tgtEl>
                                          <p:spTgt spid="5"/>
                                        </p:tgtEl>
                                      </p:cBhvr>
                                    </p:animEffect>
                                  </p:childTnLst>
                                </p:cTn>
                              </p:par>
                            </p:childTnLst>
                          </p:cTn>
                        </p:par>
                        <p:par>
                          <p:cTn id="45" fill="hold">
                            <p:stCondLst>
                              <p:cond delay="6000"/>
                            </p:stCondLst>
                            <p:childTnLst>
                              <p:par>
                                <p:cTn id="46" presetID="2" presetClass="entr" presetSubtype="2" fill="hold" grpId="0" nodeType="afterEffect">
                                  <p:stCondLst>
                                    <p:cond delay="0"/>
                                  </p:stCondLst>
                                  <p:iterate type="lt">
                                    <p:tmPct val="10000"/>
                                  </p:iterate>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1+#ppt_w/2"/>
                                          </p:val>
                                        </p:tav>
                                        <p:tav tm="100000">
                                          <p:val>
                                            <p:strVal val="#ppt_x"/>
                                          </p:val>
                                        </p:tav>
                                      </p:tavLst>
                                    </p:anim>
                                    <p:anim calcmode="lin" valueType="num">
                                      <p:cBhvr additive="base">
                                        <p:cTn id="49" dur="500" fill="hold"/>
                                        <p:tgtEl>
                                          <p:spTgt spid="23"/>
                                        </p:tgtEl>
                                        <p:attrNameLst>
                                          <p:attrName>ppt_y</p:attrName>
                                        </p:attrNameLst>
                                      </p:cBhvr>
                                      <p:tavLst>
                                        <p:tav tm="0">
                                          <p:val>
                                            <p:strVal val="#ppt_y"/>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par>
                          <p:cTn id="53" fill="hold">
                            <p:stCondLst>
                              <p:cond delay="6250"/>
                            </p:stCondLst>
                            <p:childTnLst>
                              <p:par>
                                <p:cTn id="54" presetID="2" presetClass="entr" presetSubtype="2" fill="hold" grpId="0" nodeType="afterEffect">
                                  <p:stCondLst>
                                    <p:cond delay="0"/>
                                  </p:stCondLst>
                                  <p:iterate type="lt">
                                    <p:tmPct val="10000"/>
                                  </p:iterate>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7250"/>
                            </p:stCondLst>
                            <p:childTnLst>
                              <p:par>
                                <p:cTn id="62" presetID="2" presetClass="entr" presetSubtype="2"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1+#ppt_w/2"/>
                                          </p:val>
                                        </p:tav>
                                        <p:tav tm="100000">
                                          <p:val>
                                            <p:strVal val="#ppt_x"/>
                                          </p:val>
                                        </p:tav>
                                      </p:tavLst>
                                    </p:anim>
                                    <p:anim calcmode="lin" valueType="num">
                                      <p:cBhvr additive="base">
                                        <p:cTn id="65" dur="500" fill="hold"/>
                                        <p:tgtEl>
                                          <p:spTgt spid="25"/>
                                        </p:tgtEl>
                                        <p:attrNameLst>
                                          <p:attrName>ppt_y</p:attrName>
                                        </p:attrNameLst>
                                      </p:cBhvr>
                                      <p:tavLst>
                                        <p:tav tm="0">
                                          <p:val>
                                            <p:strVal val="#ppt_y"/>
                                          </p:val>
                                        </p:tav>
                                        <p:tav tm="100000">
                                          <p:val>
                                            <p:strVal val="#ppt_y"/>
                                          </p:val>
                                        </p:tav>
                                      </p:tavLst>
                                    </p:anim>
                                  </p:childTnLst>
                                </p:cTn>
                              </p:par>
                              <p:par>
                                <p:cTn id="66" presetID="10"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3" grpId="0"/>
      <p:bldP spid="24" grpId="0"/>
      <p:bldP spid="25" grpId="0"/>
      <p:bldP spid="26"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782796" y="1331132"/>
            <a:ext cx="4912380" cy="1323439"/>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sz="8000" b="1" dirty="0">
                <a:solidFill>
                  <a:schemeClr val="bg1"/>
                </a:solidFill>
                <a:latin typeface="+mn-lt"/>
                <a:ea typeface="+mn-ea"/>
                <a:cs typeface="+mn-ea"/>
                <a:sym typeface="+mn-lt"/>
              </a:rPr>
              <a:t>THANKS</a:t>
            </a:r>
            <a:endParaRPr lang="en-US" altLang="zh-CN" sz="8000" b="1" dirty="0">
              <a:solidFill>
                <a:schemeClr val="bg1"/>
              </a:solidFill>
              <a:latin typeface="+mn-lt"/>
              <a:ea typeface="+mn-ea"/>
              <a:cs typeface="+mn-ea"/>
              <a:sym typeface="+mn-lt"/>
            </a:endParaRPr>
          </a:p>
        </p:txBody>
      </p:sp>
      <p:sp>
        <p:nvSpPr>
          <p:cNvPr id="7" name="文本框 6"/>
          <p:cNvSpPr txBox="1"/>
          <p:nvPr/>
        </p:nvSpPr>
        <p:spPr>
          <a:xfrm>
            <a:off x="7415037" y="2727235"/>
            <a:ext cx="3724097" cy="1107996"/>
          </a:xfrm>
          <a:prstGeom prst="rect">
            <a:avLst/>
          </a:prstGeom>
          <a:noFill/>
        </p:spPr>
        <p:txBody>
          <a:bodyPr wrap="none" rtlCol="0">
            <a:spAutoFit/>
          </a:bodyPr>
          <a:lstStyle/>
          <a:p>
            <a:pPr algn="ctr"/>
            <a:r>
              <a:rPr lang="zh-CN" altLang="en-US" sz="6600" b="1" spc="300" dirty="0">
                <a:solidFill>
                  <a:schemeClr val="bg1"/>
                </a:solidFill>
                <a:cs typeface="+mn-ea"/>
                <a:sym typeface="+mn-lt"/>
              </a:rPr>
              <a:t>汇报完毕</a:t>
            </a:r>
            <a:endParaRPr lang="zh-CN" altLang="en-US" sz="6600" b="1" spc="300" dirty="0">
              <a:solidFill>
                <a:schemeClr val="bg1"/>
              </a:solidFill>
              <a:cs typeface="+mn-ea"/>
              <a:sym typeface="+mn-lt"/>
            </a:endParaRPr>
          </a:p>
        </p:txBody>
      </p:sp>
      <p:sp>
        <p:nvSpPr>
          <p:cNvPr id="9" name="文本框 8"/>
          <p:cNvSpPr txBox="1"/>
          <p:nvPr/>
        </p:nvSpPr>
        <p:spPr>
          <a:xfrm>
            <a:off x="8928244" y="5506332"/>
            <a:ext cx="1890811" cy="30670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汇报人：曾冬冬</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sp>
        <p:nvSpPr>
          <p:cNvPr id="10" name="文本框 9"/>
          <p:cNvSpPr txBox="1"/>
          <p:nvPr/>
        </p:nvSpPr>
        <p:spPr>
          <a:xfrm>
            <a:off x="8928244" y="5724619"/>
            <a:ext cx="2227392" cy="30670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时间：</a:t>
            </a:r>
            <a:r>
              <a:rPr kumimoji="0" lang="en-US" altLang="zh-CN" sz="1400" b="0" i="0" u="none" strike="noStrike" kern="1200" cap="none" spc="0" normalizeH="0" baseline="0" noProof="0" dirty="0">
                <a:ln>
                  <a:noFill/>
                </a:ln>
                <a:solidFill>
                  <a:schemeClr val="bg1"/>
                </a:solidFill>
                <a:effectLst/>
                <a:uLnTx/>
                <a:uFillTx/>
                <a:cs typeface="+mn-ea"/>
                <a:sym typeface="+mn-lt"/>
              </a:rPr>
              <a:t>2021</a:t>
            </a:r>
            <a:r>
              <a:rPr kumimoji="0" lang="zh-CN" altLang="en-US" sz="1400" b="0" i="0" u="none" strike="noStrike" kern="1200" cap="none" spc="0" normalizeH="0" baseline="0" noProof="0" dirty="0">
                <a:ln>
                  <a:noFill/>
                </a:ln>
                <a:solidFill>
                  <a:schemeClr val="bg1"/>
                </a:solidFill>
                <a:effectLst/>
                <a:uLnTx/>
                <a:uFillTx/>
                <a:cs typeface="+mn-ea"/>
                <a:sym typeface="+mn-lt"/>
              </a:rPr>
              <a:t>年</a:t>
            </a:r>
            <a:r>
              <a:rPr kumimoji="0" lang="en-US" altLang="zh-CN" sz="1400" b="0" i="0" u="none" strike="noStrike" kern="1200" cap="none" spc="0" normalizeH="0" baseline="0" noProof="0" dirty="0">
                <a:ln>
                  <a:noFill/>
                </a:ln>
                <a:solidFill>
                  <a:schemeClr val="bg1"/>
                </a:solidFill>
                <a:effectLst/>
                <a:uLnTx/>
                <a:uFillTx/>
                <a:cs typeface="+mn-ea"/>
                <a:sym typeface="+mn-lt"/>
              </a:rPr>
              <a:t>07</a:t>
            </a:r>
            <a:r>
              <a:rPr lang="zh-CN" altLang="en-US" sz="1400" dirty="0">
                <a:solidFill>
                  <a:schemeClr val="bg1"/>
                </a:solidFill>
                <a:cs typeface="+mn-ea"/>
                <a:sym typeface="+mn-lt"/>
              </a:rPr>
              <a:t>月</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grpSp>
        <p:nvGrpSpPr>
          <p:cNvPr id="11" name="组合 10"/>
          <p:cNvGrpSpPr/>
          <p:nvPr/>
        </p:nvGrpSpPr>
        <p:grpSpPr>
          <a:xfrm>
            <a:off x="8138787" y="5469167"/>
            <a:ext cx="607243" cy="607243"/>
            <a:chOff x="7675895" y="5565830"/>
            <a:chExt cx="699849" cy="699849"/>
          </a:xfrm>
        </p:grpSpPr>
        <p:sp>
          <p:nvSpPr>
            <p:cNvPr id="12" name="圆角矩形 8"/>
            <p:cNvSpPr/>
            <p:nvPr/>
          </p:nvSpPr>
          <p:spPr>
            <a:xfrm rot="2700000">
              <a:off x="7675895" y="5565830"/>
              <a:ext cx="699849" cy="699849"/>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cs typeface="+mn-ea"/>
                <a:sym typeface="+mn-lt"/>
              </a:endParaRPr>
            </a:p>
          </p:txBody>
        </p:sp>
        <p:sp>
          <p:nvSpPr>
            <p:cNvPr id="13" name="Freeform 21"/>
            <p:cNvSpPr>
              <a:spLocks noEditPoints="1"/>
            </p:cNvSpPr>
            <p:nvPr/>
          </p:nvSpPr>
          <p:spPr bwMode="auto">
            <a:xfrm>
              <a:off x="7831348" y="5724526"/>
              <a:ext cx="389836" cy="383845"/>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gradFill>
              <a:gsLst>
                <a:gs pos="5000">
                  <a:schemeClr val="accent5">
                    <a:lumMod val="50000"/>
                  </a:schemeClr>
                </a:gs>
                <a:gs pos="53260">
                  <a:srgbClr val="1A7FD0"/>
                </a:gs>
                <a:gs pos="100000">
                  <a:srgbClr val="12A1FC"/>
                </a:gs>
              </a:gsLst>
              <a:lin ang="5400000" scaled="1"/>
            </a:gradFill>
            <a:ln>
              <a:noFill/>
            </a:ln>
          </p:spPr>
          <p:txBody>
            <a:bodyPr vert="horz" wrap="square" lIns="121882" tIns="60941" rIns="121882" bIns="60941" numCol="1" anchor="t" anchorCtr="0" compatLnSpc="1"/>
            <a:lstStyle/>
            <a:p>
              <a:pPr algn="ctr" fontAlgn="base">
                <a:spcBef>
                  <a:spcPct val="0"/>
                </a:spcBef>
                <a:spcAft>
                  <a:spcPct val="0"/>
                </a:spcAft>
              </a:pPr>
              <a:endParaRPr lang="zh-CN" altLang="en-US" b="1">
                <a:gradFill>
                  <a:gsLst>
                    <a:gs pos="5000">
                      <a:srgbClr val="1529D5"/>
                    </a:gs>
                    <a:gs pos="82000">
                      <a:srgbClr val="12A1FC"/>
                    </a:gs>
                  </a:gsLst>
                  <a:lin ang="2700000" scaled="1"/>
                </a:gradFill>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7"/>
                                        </p:tgtEl>
                                        <p:attrNameLst>
                                          <p:attrName>style.visibility</p:attrName>
                                        </p:attrNameLst>
                                      </p:cBhvr>
                                      <p:to>
                                        <p:strVal val="visible"/>
                                      </p:to>
                                    </p:set>
                                    <p:anim to="" calcmode="lin" valueType="num">
                                      <p:cBhvr>
                                        <p:cTn id="13" dur="1000" fill="hold">
                                          <p:stCondLst>
                                            <p:cond delay="0"/>
                                          </p:stCondLst>
                                        </p:cTn>
                                        <p:tgtEl>
                                          <p:spTgt spid="7"/>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7"/>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7"/>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7"/>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1150"/>
                            </p:stCondLst>
                            <p:childTnLst>
                              <p:par>
                                <p:cTn id="18" presetID="2" presetClass="entr" presetSubtype="2" decel="10000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1500" fill="hold"/>
                                        <p:tgtEl>
                                          <p:spTgt spid="11"/>
                                        </p:tgtEl>
                                        <p:attrNameLst>
                                          <p:attrName>ppt_x</p:attrName>
                                        </p:attrNameLst>
                                      </p:cBhvr>
                                      <p:tavLst>
                                        <p:tav tm="0">
                                          <p:val>
                                            <p:strVal val="1+#ppt_w/2"/>
                                          </p:val>
                                        </p:tav>
                                        <p:tav tm="100000">
                                          <p:val>
                                            <p:strVal val="#ppt_x"/>
                                          </p:val>
                                        </p:tav>
                                      </p:tavLst>
                                    </p:anim>
                                    <p:anim calcmode="lin" valueType="num">
                                      <p:cBhvr additive="base">
                                        <p:cTn id="21" dur="1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1+#ppt_w/2"/>
                                          </p:val>
                                        </p:tav>
                                        <p:tav tm="100000">
                                          <p:val>
                                            <p:strVal val="#ppt_x"/>
                                          </p:val>
                                        </p:tav>
                                      </p:tavLst>
                                    </p:anim>
                                    <p:anim calcmode="lin" valueType="num">
                                      <p:cBhvr additive="base">
                                        <p:cTn id="25" dur="1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500" fill="hold"/>
                                        <p:tgtEl>
                                          <p:spTgt spid="10"/>
                                        </p:tgtEl>
                                        <p:attrNameLst>
                                          <p:attrName>ppt_x</p:attrName>
                                        </p:attrNameLst>
                                      </p:cBhvr>
                                      <p:tavLst>
                                        <p:tav tm="0">
                                          <p:val>
                                            <p:strVal val="1+#ppt_w/2"/>
                                          </p:val>
                                        </p:tav>
                                        <p:tav tm="100000">
                                          <p:val>
                                            <p:strVal val="#ppt_x"/>
                                          </p:val>
                                        </p:tav>
                                      </p:tavLst>
                                    </p:anim>
                                    <p:anim calcmode="lin" valueType="num">
                                      <p:cBhvr additive="base">
                                        <p:cTn id="29" dur="1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249868" y="1026176"/>
            <a:ext cx="3968061" cy="1862048"/>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sz="11500" spc="600" dirty="0">
                <a:solidFill>
                  <a:schemeClr val="bg1"/>
                </a:solidFill>
                <a:latin typeface="+mn-lt"/>
                <a:ea typeface="+mn-ea"/>
                <a:cs typeface="+mn-ea"/>
                <a:sym typeface="+mn-lt"/>
              </a:rPr>
              <a:t>01</a:t>
            </a:r>
            <a:endParaRPr lang="en-US" altLang="zh-CN" sz="11500" spc="600" dirty="0">
              <a:solidFill>
                <a:schemeClr val="bg1"/>
              </a:solidFill>
              <a:latin typeface="+mn-lt"/>
              <a:ea typeface="+mn-ea"/>
              <a:cs typeface="+mn-ea"/>
              <a:sym typeface="+mn-lt"/>
            </a:endParaRPr>
          </a:p>
        </p:txBody>
      </p:sp>
      <p:sp>
        <p:nvSpPr>
          <p:cNvPr id="32" name="文本框 31"/>
          <p:cNvSpPr txBox="1"/>
          <p:nvPr/>
        </p:nvSpPr>
        <p:spPr>
          <a:xfrm>
            <a:off x="6602409" y="2911385"/>
            <a:ext cx="5262979" cy="1107996"/>
          </a:xfrm>
          <a:prstGeom prst="rect">
            <a:avLst/>
          </a:prstGeom>
          <a:noFill/>
        </p:spPr>
        <p:txBody>
          <a:bodyPr wrap="none" rtlCol="0">
            <a:spAutoFit/>
          </a:bodyPr>
          <a:lstStyle/>
          <a:p>
            <a:pPr algn="ctr"/>
            <a:r>
              <a:rPr lang="zh-CN" altLang="en-US" sz="6600" b="1" dirty="0">
                <a:solidFill>
                  <a:schemeClr val="bg1"/>
                </a:solidFill>
                <a:cs typeface="+mn-ea"/>
                <a:sym typeface="+mn-lt"/>
              </a:rPr>
              <a:t>工作完成情况</a:t>
            </a:r>
            <a:endParaRPr lang="zh-CN" altLang="en-US" sz="6600" b="1" dirty="0">
              <a:solidFill>
                <a:schemeClr val="bg1"/>
              </a:solidFill>
              <a:cs typeface="+mn-ea"/>
              <a:sym typeface="+mn-lt"/>
            </a:endParaRPr>
          </a:p>
        </p:txBody>
      </p:sp>
      <p:sp>
        <p:nvSpPr>
          <p:cNvPr id="33" name="文本框 32"/>
          <p:cNvSpPr txBox="1"/>
          <p:nvPr/>
        </p:nvSpPr>
        <p:spPr>
          <a:xfrm>
            <a:off x="7990631" y="4828317"/>
            <a:ext cx="2486535" cy="369332"/>
          </a:xfrm>
          <a:prstGeom prst="rect">
            <a:avLst/>
          </a:prstGeom>
          <a:noFill/>
        </p:spPr>
        <p:txBody>
          <a:bodyPr wrap="square" rtlCol="0">
            <a:spAutoFit/>
            <a:scene3d>
              <a:camera prst="orthographicFront"/>
              <a:lightRig rig="threePt" dir="t"/>
            </a:scene3d>
            <a:sp3d contourW="12700"/>
          </a:bodyPr>
          <a:lstStyle/>
          <a:p>
            <a:pPr lvl="0" algn="ctr">
              <a:defRPr/>
            </a:pPr>
            <a:r>
              <a:rPr lang="en-US" altLang="zh-CN" dirty="0">
                <a:solidFill>
                  <a:schemeClr val="bg1"/>
                </a:solidFill>
                <a:cs typeface="+mn-ea"/>
                <a:sym typeface="+mn-lt"/>
              </a:rPr>
              <a:t>THE  PART  ONE</a:t>
            </a:r>
            <a:endParaRPr lang="en-US" altLang="zh-CN" dirty="0">
              <a:solidFill>
                <a:schemeClr val="bg1"/>
              </a:solidFill>
              <a:cs typeface="+mn-ea"/>
              <a:sym typeface="+mn-lt"/>
            </a:endParaRPr>
          </a:p>
        </p:txBody>
      </p:sp>
      <p:grpSp>
        <p:nvGrpSpPr>
          <p:cNvPr id="34" name="组合 33"/>
          <p:cNvGrpSpPr/>
          <p:nvPr/>
        </p:nvGrpSpPr>
        <p:grpSpPr>
          <a:xfrm>
            <a:off x="8930277" y="5389681"/>
            <a:ext cx="607243" cy="607243"/>
            <a:chOff x="7675895" y="5565830"/>
            <a:chExt cx="699849" cy="699849"/>
          </a:xfrm>
        </p:grpSpPr>
        <p:sp>
          <p:nvSpPr>
            <p:cNvPr id="35" name="圆角矩形 8"/>
            <p:cNvSpPr/>
            <p:nvPr/>
          </p:nvSpPr>
          <p:spPr>
            <a:xfrm rot="2700000">
              <a:off x="7675895" y="5565830"/>
              <a:ext cx="699849" cy="699849"/>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cs typeface="+mn-ea"/>
                <a:sym typeface="+mn-lt"/>
              </a:endParaRPr>
            </a:p>
          </p:txBody>
        </p:sp>
        <p:sp>
          <p:nvSpPr>
            <p:cNvPr id="36" name="Freeform 21"/>
            <p:cNvSpPr>
              <a:spLocks noEditPoints="1"/>
            </p:cNvSpPr>
            <p:nvPr/>
          </p:nvSpPr>
          <p:spPr bwMode="auto">
            <a:xfrm>
              <a:off x="7831348" y="5724526"/>
              <a:ext cx="389836" cy="383845"/>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gradFill>
              <a:gsLst>
                <a:gs pos="5000">
                  <a:schemeClr val="accent5">
                    <a:lumMod val="50000"/>
                  </a:schemeClr>
                </a:gs>
                <a:gs pos="53260">
                  <a:srgbClr val="1A7FD0"/>
                </a:gs>
                <a:gs pos="100000">
                  <a:srgbClr val="12A1FC"/>
                </a:gs>
              </a:gsLst>
              <a:lin ang="5400000" scaled="1"/>
            </a:gradFill>
            <a:ln>
              <a:noFill/>
            </a:ln>
          </p:spPr>
          <p:txBody>
            <a:bodyPr vert="horz" wrap="square" lIns="121882" tIns="60941" rIns="121882" bIns="60941" numCol="1" anchor="t" anchorCtr="0" compatLnSpc="1"/>
            <a:lstStyle/>
            <a:p>
              <a:pPr algn="ctr" fontAlgn="base">
                <a:spcBef>
                  <a:spcPct val="0"/>
                </a:spcBef>
                <a:spcAft>
                  <a:spcPct val="0"/>
                </a:spcAft>
              </a:pPr>
              <a:endParaRPr lang="zh-CN" altLang="en-US" b="1">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32"/>
                                        </p:tgtEl>
                                        <p:attrNameLst>
                                          <p:attrName>style.visibility</p:attrName>
                                        </p:attrNameLst>
                                      </p:cBhvr>
                                      <p:to>
                                        <p:strVal val="visible"/>
                                      </p:to>
                                    </p:set>
                                    <p:anim to="" calcmode="lin" valueType="num">
                                      <p:cBhvr>
                                        <p:cTn id="13" dur="1000" fill="hold">
                                          <p:stCondLst>
                                            <p:cond delay="0"/>
                                          </p:stCondLst>
                                        </p:cTn>
                                        <p:tgtEl>
                                          <p:spTgt spid="32"/>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32"/>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32"/>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32"/>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1250"/>
                            </p:stCondLst>
                            <p:childTnLst>
                              <p:par>
                                <p:cTn id="18" presetID="2" presetClass="entr" presetSubtype="4" decel="10000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1500" fill="hold"/>
                                        <p:tgtEl>
                                          <p:spTgt spid="34"/>
                                        </p:tgtEl>
                                        <p:attrNameLst>
                                          <p:attrName>ppt_x</p:attrName>
                                        </p:attrNameLst>
                                      </p:cBhvr>
                                      <p:tavLst>
                                        <p:tav tm="0">
                                          <p:val>
                                            <p:strVal val="#ppt_x"/>
                                          </p:val>
                                        </p:tav>
                                        <p:tav tm="100000">
                                          <p:val>
                                            <p:strVal val="#ppt_x"/>
                                          </p:val>
                                        </p:tav>
                                      </p:tavLst>
                                    </p:anim>
                                    <p:anim calcmode="lin" valueType="num">
                                      <p:cBhvr additive="base">
                                        <p:cTn id="21" dur="1500" fill="hold"/>
                                        <p:tgtEl>
                                          <p:spTgt spid="3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1500" fill="hold"/>
                                        <p:tgtEl>
                                          <p:spTgt spid="33"/>
                                        </p:tgtEl>
                                        <p:attrNameLst>
                                          <p:attrName>ppt_x</p:attrName>
                                        </p:attrNameLst>
                                      </p:cBhvr>
                                      <p:tavLst>
                                        <p:tav tm="0">
                                          <p:val>
                                            <p:strVal val="#ppt_x"/>
                                          </p:val>
                                        </p:tav>
                                        <p:tav tm="100000">
                                          <p:val>
                                            <p:strVal val="#ppt_x"/>
                                          </p:val>
                                        </p:tav>
                                      </p:tavLst>
                                    </p:anim>
                                    <p:anim calcmode="lin" valueType="num">
                                      <p:cBhvr additive="base">
                                        <p:cTn id="25" dur="1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01</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642" y="763341"/>
            <a:ext cx="3016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工作完成情况</a:t>
            </a:r>
            <a:endParaRPr lang="zh-CN" altLang="en-US" sz="2400" b="1" noProof="1">
              <a:cs typeface="+mn-ea"/>
              <a:sym typeface="+mn-lt"/>
            </a:endParaRPr>
          </a:p>
        </p:txBody>
      </p:sp>
      <p:sp>
        <p:nvSpPr>
          <p:cNvPr id="26" name="5"/>
          <p:cNvSpPr/>
          <p:nvPr/>
        </p:nvSpPr>
        <p:spPr>
          <a:xfrm>
            <a:off x="1263902" y="2646087"/>
            <a:ext cx="4224469" cy="2546959"/>
          </a:xfrm>
          <a:prstGeom prst="rect">
            <a:avLst/>
          </a:prstGeom>
          <a:noFill/>
          <a:ln w="9525">
            <a:solidFill>
              <a:srgbClr val="99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151515"/>
              </a:solidFill>
              <a:cs typeface="+mn-ea"/>
              <a:sym typeface="+mn-lt"/>
            </a:endParaRPr>
          </a:p>
        </p:txBody>
      </p:sp>
      <p:grpSp>
        <p:nvGrpSpPr>
          <p:cNvPr id="27" name="4"/>
          <p:cNvGrpSpPr/>
          <p:nvPr/>
        </p:nvGrpSpPr>
        <p:grpSpPr>
          <a:xfrm>
            <a:off x="3356961" y="1779245"/>
            <a:ext cx="1967632" cy="4188879"/>
            <a:chOff x="2051720" y="882639"/>
            <a:chExt cx="1475724" cy="3141659"/>
          </a:xfrm>
          <a:effectLst>
            <a:outerShdw blurRad="635000" dist="254000" dir="8100000" algn="tr" rotWithShape="0">
              <a:schemeClr val="bg1">
                <a:lumMod val="50000"/>
                <a:alpha val="40000"/>
              </a:schemeClr>
            </a:outerShdw>
          </a:effectLst>
        </p:grpSpPr>
        <p:pic>
          <p:nvPicPr>
            <p:cNvPr id="28" name="Picture 108"/>
            <p:cNvPicPr>
              <a:picLocks noChangeAspect="1"/>
            </p:cNvPicPr>
            <p:nvPr/>
          </p:nvPicPr>
          <p:blipFill>
            <a:blip r:embed="rId1" cstate="screen"/>
            <a:srcRect/>
            <a:stretch>
              <a:fillRect/>
            </a:stretch>
          </p:blipFill>
          <p:spPr bwMode="auto">
            <a:xfrm>
              <a:off x="2051720" y="882639"/>
              <a:ext cx="1475724" cy="314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淘宝网chenying0907出品 3"/>
            <p:cNvSpPr/>
            <p:nvPr/>
          </p:nvSpPr>
          <p:spPr>
            <a:xfrm>
              <a:off x="2161284" y="1329793"/>
              <a:ext cx="1282728" cy="2232248"/>
            </a:xfrm>
            <a:prstGeom prst="rect">
              <a:avLst/>
            </a:prstGeom>
            <a:blipFill dpi="0" rotWithShape="1">
              <a:blip r:embed="rId2" cstate="screen">
                <a:extLst>
                  <a:ext uri="{BEBA8EAE-BF5A-486C-A8C5-ECC9F3942E4B}">
                    <a14:imgProps xmlns:a14="http://schemas.microsoft.com/office/drawing/2010/main">
                      <a14:imgLayer r:embed="rId3">
                        <a14:imgEffect>
                          <a14:colorTemperature colorTemp="47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151515"/>
                </a:solidFill>
                <a:cs typeface="+mn-ea"/>
                <a:sym typeface="+mn-lt"/>
              </a:endParaRPr>
            </a:p>
          </p:txBody>
        </p:sp>
      </p:grpSp>
      <p:sp>
        <p:nvSpPr>
          <p:cNvPr id="30" name="TextBox 9"/>
          <p:cNvSpPr txBox="1"/>
          <p:nvPr/>
        </p:nvSpPr>
        <p:spPr>
          <a:xfrm>
            <a:off x="1427480" y="3001010"/>
            <a:ext cx="1883410" cy="1960880"/>
          </a:xfrm>
          <a:prstGeom prst="rect">
            <a:avLst/>
          </a:prstGeom>
          <a:noFill/>
        </p:spPr>
        <p:txBody>
          <a:bodyPr vert="horz" wrap="square" rtlCol="0">
            <a:spAutoFit/>
          </a:bodyPr>
          <a:lstStyle/>
          <a:p>
            <a:pPr defTabSz="866775" fontAlgn="base">
              <a:lnSpc>
                <a:spcPct val="200000"/>
              </a:lnSpc>
              <a:spcBef>
                <a:spcPct val="0"/>
              </a:spcBef>
              <a:spcAft>
                <a:spcPct val="0"/>
              </a:spcAft>
            </a:pPr>
            <a:r>
              <a:rPr lang="zh-CN" altLang="en-US" sz="900" dirty="0">
                <a:solidFill>
                  <a:schemeClr val="bg1">
                    <a:lumMod val="50000"/>
                  </a:schemeClr>
                </a:solidFill>
                <a:cs typeface="+mn-ea"/>
                <a:sym typeface="+mn-lt"/>
              </a:rPr>
              <a:t>数据分析组，主要精力投入在临时需求及</a:t>
            </a:r>
            <a:r>
              <a:rPr lang="en-US" altLang="zh-CN" sz="900" dirty="0">
                <a:solidFill>
                  <a:schemeClr val="bg1">
                    <a:lumMod val="50000"/>
                  </a:schemeClr>
                </a:solidFill>
                <a:cs typeface="+mn-ea"/>
                <a:sym typeface="+mn-lt"/>
              </a:rPr>
              <a:t>BC</a:t>
            </a:r>
            <a:r>
              <a:rPr lang="zh-CN" altLang="en-US" sz="900" dirty="0">
                <a:solidFill>
                  <a:schemeClr val="bg1">
                    <a:lumMod val="50000"/>
                  </a:schemeClr>
                </a:solidFill>
                <a:cs typeface="+mn-ea"/>
                <a:sym typeface="+mn-lt"/>
              </a:rPr>
              <a:t>融合数据统计口径变更</a:t>
            </a:r>
            <a:endParaRPr lang="zh-CN" altLang="en-US" sz="900" dirty="0">
              <a:solidFill>
                <a:schemeClr val="bg1">
                  <a:lumMod val="50000"/>
                </a:schemeClr>
              </a:solidFill>
              <a:cs typeface="+mn-ea"/>
              <a:sym typeface="+mn-lt"/>
            </a:endParaRPr>
          </a:p>
          <a:p>
            <a:pPr defTabSz="866775" fontAlgn="base">
              <a:lnSpc>
                <a:spcPct val="200000"/>
              </a:lnSpc>
              <a:spcBef>
                <a:spcPct val="0"/>
              </a:spcBef>
              <a:spcAft>
                <a:spcPct val="0"/>
              </a:spcAft>
            </a:pPr>
            <a:endParaRPr lang="zh-CN" altLang="en-US" sz="900" dirty="0">
              <a:solidFill>
                <a:schemeClr val="bg1">
                  <a:lumMod val="50000"/>
                </a:schemeClr>
              </a:solidFill>
              <a:cs typeface="+mn-ea"/>
              <a:sym typeface="+mn-lt"/>
            </a:endParaRPr>
          </a:p>
          <a:p>
            <a:pPr defTabSz="866775" fontAlgn="base">
              <a:lnSpc>
                <a:spcPct val="200000"/>
              </a:lnSpc>
              <a:spcBef>
                <a:spcPct val="0"/>
              </a:spcBef>
              <a:spcAft>
                <a:spcPct val="0"/>
              </a:spcAft>
            </a:pPr>
            <a:r>
              <a:rPr lang="zh-CN" altLang="en-US" sz="900" dirty="0">
                <a:solidFill>
                  <a:schemeClr val="bg1">
                    <a:lumMod val="50000"/>
                  </a:schemeClr>
                </a:solidFill>
                <a:cs typeface="+mn-ea"/>
                <a:sym typeface="+mn-lt"/>
              </a:rPr>
              <a:t>数据智能组，主要精力投入在</a:t>
            </a:r>
            <a:r>
              <a:rPr lang="en-US" altLang="zh-CN" sz="900" dirty="0">
                <a:solidFill>
                  <a:schemeClr val="bg1">
                    <a:lumMod val="50000"/>
                  </a:schemeClr>
                </a:solidFill>
                <a:cs typeface="+mn-ea"/>
                <a:sym typeface="+mn-lt"/>
              </a:rPr>
              <a:t>Ibigdata</a:t>
            </a:r>
            <a:r>
              <a:rPr lang="zh-CN" altLang="en-US" sz="900" dirty="0">
                <a:solidFill>
                  <a:schemeClr val="bg1">
                    <a:lumMod val="50000"/>
                  </a:schemeClr>
                </a:solidFill>
                <a:cs typeface="+mn-ea"/>
                <a:sym typeface="+mn-lt"/>
              </a:rPr>
              <a:t>建设及数据接口开发</a:t>
            </a:r>
            <a:endParaRPr lang="zh-CN" altLang="en-US" sz="900" dirty="0">
              <a:solidFill>
                <a:schemeClr val="bg1">
                  <a:lumMod val="50000"/>
                </a:schemeClr>
              </a:solidFill>
              <a:cs typeface="+mn-ea"/>
              <a:sym typeface="+mn-lt"/>
            </a:endParaRPr>
          </a:p>
          <a:p>
            <a:pPr>
              <a:lnSpc>
                <a:spcPct val="150000"/>
              </a:lnSpc>
            </a:pPr>
            <a:endParaRPr lang="zh-CN" altLang="en-US" sz="900" dirty="0">
              <a:solidFill>
                <a:schemeClr val="bg1">
                  <a:lumMod val="50000"/>
                </a:schemeClr>
              </a:solidFill>
              <a:cs typeface="+mn-ea"/>
              <a:sym typeface="+mn-lt"/>
            </a:endParaRPr>
          </a:p>
        </p:txBody>
      </p:sp>
      <p:sp>
        <p:nvSpPr>
          <p:cNvPr id="31" name="TextBox 10"/>
          <p:cNvSpPr txBox="1"/>
          <p:nvPr/>
        </p:nvSpPr>
        <p:spPr>
          <a:xfrm>
            <a:off x="1532760" y="2879264"/>
            <a:ext cx="1778263" cy="378460"/>
          </a:xfrm>
          <a:prstGeom prst="rect">
            <a:avLst/>
          </a:prstGeom>
          <a:noFill/>
        </p:spPr>
        <p:txBody>
          <a:bodyPr wrap="square" rtlCol="0">
            <a:spAutoFit/>
          </a:bodyPr>
          <a:lstStyle/>
          <a:p>
            <a:endParaRPr lang="zh-CN" altLang="en-US" sz="1865" dirty="0">
              <a:solidFill>
                <a:srgbClr val="151515"/>
              </a:solidFill>
              <a:cs typeface="+mn-ea"/>
              <a:sym typeface="+mn-lt"/>
            </a:endParaRPr>
          </a:p>
        </p:txBody>
      </p:sp>
      <p:sp>
        <p:nvSpPr>
          <p:cNvPr id="53" name="文本框 52"/>
          <p:cNvSpPr txBox="1"/>
          <p:nvPr/>
        </p:nvSpPr>
        <p:spPr>
          <a:xfrm>
            <a:off x="6156758" y="2407153"/>
            <a:ext cx="894080" cy="521970"/>
          </a:xfrm>
          <a:prstGeom prst="rect">
            <a:avLst/>
          </a:prstGeom>
          <a:noFill/>
        </p:spPr>
        <p:txBody>
          <a:bodyPr wrap="none" rtlCol="0">
            <a:spAutoFit/>
          </a:bodyPr>
          <a:lstStyle/>
          <a:p>
            <a:r>
              <a:rPr lang="zh-CN" altLang="en-US" sz="2800" dirty="0">
                <a:cs typeface="+mn-ea"/>
                <a:sym typeface="+mn-lt"/>
              </a:rPr>
              <a:t>概述</a:t>
            </a:r>
            <a:endParaRPr lang="zh-CN" altLang="en-US" sz="2800" dirty="0">
              <a:cs typeface="+mn-ea"/>
              <a:sym typeface="+mn-lt"/>
            </a:endParaRPr>
          </a:p>
        </p:txBody>
      </p:sp>
      <p:sp>
        <p:nvSpPr>
          <p:cNvPr id="54" name="Rectangle 39"/>
          <p:cNvSpPr/>
          <p:nvPr/>
        </p:nvSpPr>
        <p:spPr>
          <a:xfrm>
            <a:off x="6300471" y="3089484"/>
            <a:ext cx="4824729" cy="1384935"/>
          </a:xfrm>
          <a:prstGeom prst="rect">
            <a:avLst/>
          </a:prstGeom>
        </p:spPr>
        <p:txBody>
          <a:bodyPr wrap="square" lIns="0" tIns="0" rIns="0" bIns="0">
            <a:spAutoFit/>
          </a:bodyPr>
          <a:lstStyle/>
          <a:p>
            <a:pPr>
              <a:lnSpc>
                <a:spcPct val="150000"/>
              </a:lnSpc>
            </a:pPr>
            <a:r>
              <a:rPr lang="en-US" altLang="zh-CN" sz="1000" dirty="0">
                <a:solidFill>
                  <a:schemeClr val="bg1">
                    <a:lumMod val="50000"/>
                  </a:schemeClr>
                </a:solidFill>
                <a:cs typeface="+mn-ea"/>
                <a:sym typeface="+mn-lt"/>
              </a:rPr>
              <a:t>2021</a:t>
            </a:r>
            <a:r>
              <a:rPr lang="zh-CN" altLang="en-US" sz="1000" dirty="0">
                <a:solidFill>
                  <a:schemeClr val="bg1">
                    <a:lumMod val="50000"/>
                  </a:schemeClr>
                </a:solidFill>
                <a:cs typeface="+mn-ea"/>
                <a:sym typeface="+mn-lt"/>
              </a:rPr>
              <a:t>上半年，大数据开发团队主要包括：</a:t>
            </a:r>
            <a:endParaRPr lang="zh-CN" altLang="en-US" sz="1000" dirty="0">
              <a:solidFill>
                <a:schemeClr val="bg1">
                  <a:lumMod val="50000"/>
                </a:schemeClr>
              </a:solidFill>
              <a:cs typeface="+mn-ea"/>
              <a:sym typeface="+mn-lt"/>
            </a:endParaRPr>
          </a:p>
          <a:p>
            <a:pPr>
              <a:lnSpc>
                <a:spcPct val="150000"/>
              </a:lnSpc>
            </a:pPr>
            <a:r>
              <a:rPr lang="zh-CN" altLang="en-US" sz="1000" dirty="0">
                <a:solidFill>
                  <a:schemeClr val="bg1">
                    <a:lumMod val="50000"/>
                  </a:schemeClr>
                </a:solidFill>
                <a:cs typeface="+mn-ea"/>
                <a:sym typeface="+mn-lt"/>
              </a:rPr>
              <a:t>数据分析组：临时取数、数据同步需求、数据统计需求、报表修改、现状梳理、未来规划等需求</a:t>
            </a:r>
            <a:endParaRPr lang="zh-CN" altLang="en-US" sz="1000" dirty="0">
              <a:solidFill>
                <a:schemeClr val="bg1">
                  <a:lumMod val="50000"/>
                </a:schemeClr>
              </a:solidFill>
              <a:cs typeface="+mn-ea"/>
              <a:sym typeface="+mn-lt"/>
            </a:endParaRPr>
          </a:p>
          <a:p>
            <a:pPr>
              <a:lnSpc>
                <a:spcPct val="150000"/>
              </a:lnSpc>
            </a:pPr>
            <a:endParaRPr lang="zh-CN" altLang="en-US" sz="1000" dirty="0">
              <a:solidFill>
                <a:schemeClr val="bg1">
                  <a:lumMod val="50000"/>
                </a:schemeClr>
              </a:solidFill>
              <a:cs typeface="+mn-ea"/>
              <a:sym typeface="+mn-lt"/>
            </a:endParaRPr>
          </a:p>
          <a:p>
            <a:pPr>
              <a:lnSpc>
                <a:spcPct val="150000"/>
              </a:lnSpc>
            </a:pPr>
            <a:r>
              <a:rPr lang="zh-CN" altLang="en-US" sz="1000" dirty="0">
                <a:solidFill>
                  <a:schemeClr val="bg1">
                    <a:lumMod val="50000"/>
                  </a:schemeClr>
                </a:solidFill>
                <a:cs typeface="+mn-ea"/>
                <a:sym typeface="+mn-lt"/>
              </a:rPr>
              <a:t>数据智能组：</a:t>
            </a:r>
            <a:r>
              <a:rPr lang="en-US" altLang="zh-CN" sz="1000" dirty="0">
                <a:solidFill>
                  <a:schemeClr val="bg1">
                    <a:lumMod val="50000"/>
                  </a:schemeClr>
                </a:solidFill>
                <a:cs typeface="+mn-ea"/>
                <a:sym typeface="+mn-lt"/>
              </a:rPr>
              <a:t>Ibigdata</a:t>
            </a:r>
            <a:r>
              <a:rPr lang="zh-CN" altLang="en-US" sz="1000" dirty="0">
                <a:solidFill>
                  <a:schemeClr val="bg1">
                    <a:lumMod val="50000"/>
                  </a:schemeClr>
                </a:solidFill>
                <a:cs typeface="+mn-ea"/>
                <a:sym typeface="+mn-lt"/>
              </a:rPr>
              <a:t>、数据总线、数据接口、实时数仓、风控、智能推单、自动化运营、运维监控、现状梳理、未来规划等需求</a:t>
            </a:r>
            <a:endParaRPr lang="zh-CN" altLang="en-US" sz="1000" dirty="0">
              <a:solidFill>
                <a:schemeClr val="bg1">
                  <a:lumMod val="50000"/>
                </a:schemeClr>
              </a:solidFill>
              <a:cs typeface="+mn-ea"/>
              <a:sym typeface="+mn-lt"/>
            </a:endParaRPr>
          </a:p>
        </p:txBody>
      </p:sp>
      <p:grpSp>
        <p:nvGrpSpPr>
          <p:cNvPr id="55" name="组合 54"/>
          <p:cNvGrpSpPr/>
          <p:nvPr/>
        </p:nvGrpSpPr>
        <p:grpSpPr>
          <a:xfrm>
            <a:off x="9105943" y="4961765"/>
            <a:ext cx="753106" cy="753106"/>
            <a:chOff x="4092377" y="4061351"/>
            <a:chExt cx="753106" cy="753106"/>
          </a:xfrm>
        </p:grpSpPr>
        <p:sp>
          <p:nvSpPr>
            <p:cNvPr id="56" name="空心弧 55"/>
            <p:cNvSpPr>
              <a:spLocks noChangeAspect="1"/>
            </p:cNvSpPr>
            <p:nvPr/>
          </p:nvSpPr>
          <p:spPr>
            <a:xfrm flipH="1">
              <a:off x="4092378" y="4061351"/>
              <a:ext cx="753104" cy="753106"/>
            </a:xfrm>
            <a:prstGeom prst="blockArc">
              <a:avLst>
                <a:gd name="adj1" fmla="val 2296668"/>
                <a:gd name="adj2" fmla="val 16203172"/>
                <a:gd name="adj3" fmla="val 1042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7" name="空心弧 56"/>
            <p:cNvSpPr>
              <a:spLocks noChangeAspect="1"/>
            </p:cNvSpPr>
            <p:nvPr/>
          </p:nvSpPr>
          <p:spPr>
            <a:xfrm rot="5400000" flipH="1">
              <a:off x="4092378" y="4061351"/>
              <a:ext cx="753104" cy="753106"/>
            </a:xfrm>
            <a:prstGeom prst="blockArc">
              <a:avLst>
                <a:gd name="adj1" fmla="val 16371916"/>
                <a:gd name="adj2" fmla="val 16203172"/>
                <a:gd name="adj3" fmla="val 10424"/>
              </a:avLst>
            </a:pr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58" name="组合 57"/>
          <p:cNvGrpSpPr/>
          <p:nvPr/>
        </p:nvGrpSpPr>
        <p:grpSpPr>
          <a:xfrm>
            <a:off x="6385390" y="4961765"/>
            <a:ext cx="753106" cy="753106"/>
            <a:chOff x="1371824" y="4061351"/>
            <a:chExt cx="753106" cy="753106"/>
          </a:xfrm>
        </p:grpSpPr>
        <p:sp>
          <p:nvSpPr>
            <p:cNvPr id="59" name="空心弧 58"/>
            <p:cNvSpPr>
              <a:spLocks noChangeAspect="1"/>
            </p:cNvSpPr>
            <p:nvPr/>
          </p:nvSpPr>
          <p:spPr>
            <a:xfrm flipH="1">
              <a:off x="1371825" y="4061351"/>
              <a:ext cx="753104" cy="753106"/>
            </a:xfrm>
            <a:prstGeom prst="blockArc">
              <a:avLst>
                <a:gd name="adj1" fmla="val 11560644"/>
                <a:gd name="adj2" fmla="val 16148251"/>
                <a:gd name="adj3" fmla="val 10419"/>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0" name="空心弧 59"/>
            <p:cNvSpPr>
              <a:spLocks noChangeAspect="1"/>
            </p:cNvSpPr>
            <p:nvPr/>
          </p:nvSpPr>
          <p:spPr>
            <a:xfrm rot="5400000" flipH="1">
              <a:off x="1371825" y="4061351"/>
              <a:ext cx="753104" cy="753106"/>
            </a:xfrm>
            <a:prstGeom prst="blockArc">
              <a:avLst>
                <a:gd name="adj1" fmla="val 16550447"/>
                <a:gd name="adj2" fmla="val 16258108"/>
                <a:gd name="adj3" fmla="val 10418"/>
              </a:avLst>
            </a:pr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61" name="组合 60"/>
          <p:cNvGrpSpPr/>
          <p:nvPr/>
        </p:nvGrpSpPr>
        <p:grpSpPr>
          <a:xfrm>
            <a:off x="7745667" y="4961765"/>
            <a:ext cx="753106" cy="753106"/>
            <a:chOff x="2732101" y="4061351"/>
            <a:chExt cx="753106" cy="753106"/>
          </a:xfrm>
        </p:grpSpPr>
        <p:sp>
          <p:nvSpPr>
            <p:cNvPr id="62" name="空心弧 61"/>
            <p:cNvSpPr>
              <a:spLocks noChangeAspect="1"/>
            </p:cNvSpPr>
            <p:nvPr/>
          </p:nvSpPr>
          <p:spPr>
            <a:xfrm flipH="1">
              <a:off x="2732102" y="4061351"/>
              <a:ext cx="753104" cy="753106"/>
            </a:xfrm>
            <a:prstGeom prst="blockArc">
              <a:avLst>
                <a:gd name="adj1" fmla="val 20275036"/>
                <a:gd name="adj2" fmla="val 16203183"/>
                <a:gd name="adj3" fmla="val 1042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3" name="空心弧 62"/>
            <p:cNvSpPr>
              <a:spLocks noChangeAspect="1"/>
            </p:cNvSpPr>
            <p:nvPr/>
          </p:nvSpPr>
          <p:spPr>
            <a:xfrm rot="5400000" flipH="1">
              <a:off x="2732102" y="4061351"/>
              <a:ext cx="753104" cy="753106"/>
            </a:xfrm>
            <a:prstGeom prst="blockArc">
              <a:avLst>
                <a:gd name="adj1" fmla="val 16574790"/>
                <a:gd name="adj2" fmla="val 16258108"/>
                <a:gd name="adj3" fmla="val 10418"/>
              </a:avLst>
            </a:pr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64" name="组合 63"/>
          <p:cNvGrpSpPr/>
          <p:nvPr/>
        </p:nvGrpSpPr>
        <p:grpSpPr>
          <a:xfrm>
            <a:off x="6461233" y="5037609"/>
            <a:ext cx="601421" cy="601420"/>
            <a:chOff x="1596391" y="4297748"/>
            <a:chExt cx="372722" cy="372721"/>
          </a:xfrm>
        </p:grpSpPr>
        <p:sp>
          <p:nvSpPr>
            <p:cNvPr id="65" name="椭圆 64"/>
            <p:cNvSpPr/>
            <p:nvPr/>
          </p:nvSpPr>
          <p:spPr>
            <a:xfrm>
              <a:off x="1596391" y="4297748"/>
              <a:ext cx="372722" cy="372721"/>
            </a:xfrm>
            <a:prstGeom prst="ellipse">
              <a:avLst/>
            </a:prstGeom>
            <a:gradFill flip="none" rotWithShape="1">
              <a:gsLst>
                <a:gs pos="55000">
                  <a:schemeClr val="bg1"/>
                </a:gs>
                <a:gs pos="100000">
                  <a:schemeClr val="bg1">
                    <a:lumMod val="85000"/>
                  </a:schemeClr>
                </a:gs>
              </a:gsLst>
              <a:lin ang="13500000" scaled="1"/>
              <a:tileRect/>
            </a:gra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6" name="任意多边形 16"/>
            <p:cNvSpPr>
              <a:spLocks noChangeAspect="1"/>
            </p:cNvSpPr>
            <p:nvPr/>
          </p:nvSpPr>
          <p:spPr>
            <a:xfrm>
              <a:off x="1692750" y="4394108"/>
              <a:ext cx="180000" cy="180000"/>
            </a:xfrm>
            <a:custGeom>
              <a:avLst/>
              <a:gdLst/>
              <a:ahLst/>
              <a:cxnLst/>
              <a:rect l="l" t="t" r="r" b="b"/>
              <a:pathLst>
                <a:path w="293933" h="238805">
                  <a:moveTo>
                    <a:pt x="217145" y="91848"/>
                  </a:moveTo>
                  <a:lnTo>
                    <a:pt x="174091" y="187284"/>
                  </a:lnTo>
                  <a:lnTo>
                    <a:pt x="263500" y="91848"/>
                  </a:lnTo>
                  <a:close/>
                  <a:moveTo>
                    <a:pt x="96881" y="91848"/>
                  </a:moveTo>
                  <a:lnTo>
                    <a:pt x="146967" y="202640"/>
                  </a:lnTo>
                  <a:lnTo>
                    <a:pt x="197053" y="91848"/>
                  </a:lnTo>
                  <a:close/>
                  <a:moveTo>
                    <a:pt x="30435" y="91848"/>
                  </a:moveTo>
                  <a:lnTo>
                    <a:pt x="119843" y="187284"/>
                  </a:lnTo>
                  <a:lnTo>
                    <a:pt x="76789" y="91848"/>
                  </a:lnTo>
                  <a:close/>
                  <a:moveTo>
                    <a:pt x="187438" y="18370"/>
                  </a:moveTo>
                  <a:lnTo>
                    <a:pt x="216714" y="73479"/>
                  </a:lnTo>
                  <a:lnTo>
                    <a:pt x="266370" y="73479"/>
                  </a:lnTo>
                  <a:lnTo>
                    <a:pt x="225038" y="18370"/>
                  </a:lnTo>
                  <a:close/>
                  <a:moveTo>
                    <a:pt x="127306" y="18370"/>
                  </a:moveTo>
                  <a:lnTo>
                    <a:pt x="98029" y="73479"/>
                  </a:lnTo>
                  <a:lnTo>
                    <a:pt x="195905" y="73479"/>
                  </a:lnTo>
                  <a:lnTo>
                    <a:pt x="166628" y="18370"/>
                  </a:lnTo>
                  <a:close/>
                  <a:moveTo>
                    <a:pt x="68896" y="18370"/>
                  </a:moveTo>
                  <a:lnTo>
                    <a:pt x="27565" y="73479"/>
                  </a:lnTo>
                  <a:lnTo>
                    <a:pt x="77220" y="73479"/>
                  </a:lnTo>
                  <a:lnTo>
                    <a:pt x="106497" y="18370"/>
                  </a:lnTo>
                  <a:close/>
                  <a:moveTo>
                    <a:pt x="64304" y="0"/>
                  </a:moveTo>
                  <a:lnTo>
                    <a:pt x="229631" y="0"/>
                  </a:lnTo>
                  <a:cubicBezTo>
                    <a:pt x="232788" y="0"/>
                    <a:pt x="235228" y="1244"/>
                    <a:pt x="236950" y="3731"/>
                  </a:cubicBezTo>
                  <a:lnTo>
                    <a:pt x="292059" y="77210"/>
                  </a:lnTo>
                  <a:cubicBezTo>
                    <a:pt x="293398" y="78932"/>
                    <a:pt x="294020" y="80917"/>
                    <a:pt x="293924" y="83166"/>
                  </a:cubicBezTo>
                  <a:cubicBezTo>
                    <a:pt x="293829" y="85414"/>
                    <a:pt x="293015" y="87352"/>
                    <a:pt x="291485" y="88978"/>
                  </a:cubicBezTo>
                  <a:lnTo>
                    <a:pt x="153712" y="235935"/>
                  </a:lnTo>
                  <a:cubicBezTo>
                    <a:pt x="151990" y="237849"/>
                    <a:pt x="149742" y="238805"/>
                    <a:pt x="146967" y="238805"/>
                  </a:cubicBezTo>
                  <a:cubicBezTo>
                    <a:pt x="144193" y="238805"/>
                    <a:pt x="141944" y="237849"/>
                    <a:pt x="140222" y="235935"/>
                  </a:cubicBezTo>
                  <a:lnTo>
                    <a:pt x="2450" y="88978"/>
                  </a:lnTo>
                  <a:cubicBezTo>
                    <a:pt x="919" y="87352"/>
                    <a:pt x="106" y="85414"/>
                    <a:pt x="10" y="83166"/>
                  </a:cubicBezTo>
                  <a:cubicBezTo>
                    <a:pt x="-86" y="80917"/>
                    <a:pt x="536" y="78932"/>
                    <a:pt x="1876" y="77210"/>
                  </a:cubicBezTo>
                  <a:lnTo>
                    <a:pt x="56985" y="3731"/>
                  </a:lnTo>
                  <a:cubicBezTo>
                    <a:pt x="58707" y="1244"/>
                    <a:pt x="61147" y="0"/>
                    <a:pt x="64304" y="0"/>
                  </a:cubicBezTo>
                  <a:close/>
                </a:path>
              </a:pathLst>
            </a:custGeom>
            <a:solidFill>
              <a:schemeClr val="bg2">
                <a:lumMod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7821510" y="5037609"/>
            <a:ext cx="601421" cy="601420"/>
            <a:chOff x="2348519" y="4297748"/>
            <a:chExt cx="372722" cy="372721"/>
          </a:xfrm>
        </p:grpSpPr>
        <p:sp>
          <p:nvSpPr>
            <p:cNvPr id="68" name="椭圆 67"/>
            <p:cNvSpPr/>
            <p:nvPr/>
          </p:nvSpPr>
          <p:spPr>
            <a:xfrm>
              <a:off x="2348519" y="4297748"/>
              <a:ext cx="372722" cy="372721"/>
            </a:xfrm>
            <a:prstGeom prst="ellipse">
              <a:avLst/>
            </a:prstGeom>
            <a:gradFill flip="none" rotWithShape="1">
              <a:gsLst>
                <a:gs pos="55000">
                  <a:schemeClr val="bg1"/>
                </a:gs>
                <a:gs pos="100000">
                  <a:schemeClr val="bg1">
                    <a:lumMod val="85000"/>
                  </a:schemeClr>
                </a:gs>
              </a:gsLst>
              <a:lin ang="13500000" scaled="1"/>
              <a:tileRect/>
            </a:gra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endParaRPr lang="zh-CN" altLang="en-US" kern="0" dirty="0">
                <a:solidFill>
                  <a:prstClr val="white"/>
                </a:solidFill>
                <a:cs typeface="+mn-ea"/>
                <a:sym typeface="+mn-lt"/>
              </a:endParaRPr>
            </a:p>
          </p:txBody>
        </p:sp>
        <p:sp>
          <p:nvSpPr>
            <p:cNvPr id="69" name="任意多边形 15"/>
            <p:cNvSpPr>
              <a:spLocks noChangeAspect="1"/>
            </p:cNvSpPr>
            <p:nvPr/>
          </p:nvSpPr>
          <p:spPr>
            <a:xfrm>
              <a:off x="2437379" y="4391606"/>
              <a:ext cx="195000" cy="180000"/>
            </a:xfrm>
            <a:custGeom>
              <a:avLst/>
              <a:gdLst/>
              <a:ahLst/>
              <a:cxnLst/>
              <a:rect l="l" t="t" r="r" b="b"/>
              <a:pathLst>
                <a:path w="238805" h="220436">
                  <a:moveTo>
                    <a:pt x="183696" y="55109"/>
                  </a:moveTo>
                  <a:cubicBezTo>
                    <a:pt x="183696" y="75105"/>
                    <a:pt x="180156" y="92853"/>
                    <a:pt x="173076" y="108352"/>
                  </a:cubicBezTo>
                  <a:cubicBezTo>
                    <a:pt x="186566" y="105578"/>
                    <a:pt x="197832" y="100172"/>
                    <a:pt x="206873" y="92135"/>
                  </a:cubicBezTo>
                  <a:cubicBezTo>
                    <a:pt x="215915" y="84099"/>
                    <a:pt x="220435" y="76349"/>
                    <a:pt x="220435" y="68886"/>
                  </a:cubicBezTo>
                  <a:lnTo>
                    <a:pt x="220435" y="55109"/>
                  </a:lnTo>
                  <a:close/>
                  <a:moveTo>
                    <a:pt x="18369" y="55109"/>
                  </a:moveTo>
                  <a:lnTo>
                    <a:pt x="18369" y="68886"/>
                  </a:lnTo>
                  <a:cubicBezTo>
                    <a:pt x="18369" y="76349"/>
                    <a:pt x="22890" y="84099"/>
                    <a:pt x="31931" y="92135"/>
                  </a:cubicBezTo>
                  <a:cubicBezTo>
                    <a:pt x="40973" y="100172"/>
                    <a:pt x="52238" y="105578"/>
                    <a:pt x="65729" y="108352"/>
                  </a:cubicBezTo>
                  <a:cubicBezTo>
                    <a:pt x="58649" y="92853"/>
                    <a:pt x="55109" y="75105"/>
                    <a:pt x="55109" y="55109"/>
                  </a:cubicBezTo>
                  <a:close/>
                  <a:moveTo>
                    <a:pt x="78071" y="0"/>
                  </a:moveTo>
                  <a:lnTo>
                    <a:pt x="160734" y="0"/>
                  </a:lnTo>
                  <a:cubicBezTo>
                    <a:pt x="167049" y="0"/>
                    <a:pt x="172454" y="2249"/>
                    <a:pt x="176951" y="6745"/>
                  </a:cubicBezTo>
                  <a:cubicBezTo>
                    <a:pt x="181448" y="11242"/>
                    <a:pt x="183696" y="16648"/>
                    <a:pt x="183696" y="22962"/>
                  </a:cubicBezTo>
                  <a:lnTo>
                    <a:pt x="183696" y="36739"/>
                  </a:lnTo>
                  <a:lnTo>
                    <a:pt x="225028" y="36739"/>
                  </a:lnTo>
                  <a:cubicBezTo>
                    <a:pt x="228855" y="36739"/>
                    <a:pt x="232108" y="38079"/>
                    <a:pt x="234787" y="40758"/>
                  </a:cubicBezTo>
                  <a:cubicBezTo>
                    <a:pt x="237466" y="43437"/>
                    <a:pt x="238805" y="46690"/>
                    <a:pt x="238805" y="50517"/>
                  </a:cubicBezTo>
                  <a:lnTo>
                    <a:pt x="238805" y="68886"/>
                  </a:lnTo>
                  <a:cubicBezTo>
                    <a:pt x="238805" y="75679"/>
                    <a:pt x="236820" y="82520"/>
                    <a:pt x="232849" y="89409"/>
                  </a:cubicBezTo>
                  <a:cubicBezTo>
                    <a:pt x="228879" y="96297"/>
                    <a:pt x="223521" y="102516"/>
                    <a:pt x="216776" y="108065"/>
                  </a:cubicBezTo>
                  <a:cubicBezTo>
                    <a:pt x="210031" y="113614"/>
                    <a:pt x="201755" y="118279"/>
                    <a:pt x="191948" y="122058"/>
                  </a:cubicBezTo>
                  <a:cubicBezTo>
                    <a:pt x="182141" y="125837"/>
                    <a:pt x="171832" y="127966"/>
                    <a:pt x="161021" y="128444"/>
                  </a:cubicBezTo>
                  <a:cubicBezTo>
                    <a:pt x="157003" y="133611"/>
                    <a:pt x="152458" y="138155"/>
                    <a:pt x="147387" y="142078"/>
                  </a:cubicBezTo>
                  <a:cubicBezTo>
                    <a:pt x="143752" y="145331"/>
                    <a:pt x="141240" y="148799"/>
                    <a:pt x="139853" y="152483"/>
                  </a:cubicBezTo>
                  <a:cubicBezTo>
                    <a:pt x="138466" y="156166"/>
                    <a:pt x="137772" y="160448"/>
                    <a:pt x="137772" y="165327"/>
                  </a:cubicBezTo>
                  <a:cubicBezTo>
                    <a:pt x="137772" y="170493"/>
                    <a:pt x="139231" y="174847"/>
                    <a:pt x="142149" y="178387"/>
                  </a:cubicBezTo>
                  <a:cubicBezTo>
                    <a:pt x="145067" y="181927"/>
                    <a:pt x="149731" y="183697"/>
                    <a:pt x="156142" y="183697"/>
                  </a:cubicBezTo>
                  <a:cubicBezTo>
                    <a:pt x="163317" y="183697"/>
                    <a:pt x="169704" y="185873"/>
                    <a:pt x="175301" y="190226"/>
                  </a:cubicBezTo>
                  <a:cubicBezTo>
                    <a:pt x="180898" y="194580"/>
                    <a:pt x="183696" y="200057"/>
                    <a:pt x="183696" y="206659"/>
                  </a:cubicBezTo>
                  <a:lnTo>
                    <a:pt x="183696" y="215843"/>
                  </a:lnTo>
                  <a:cubicBezTo>
                    <a:pt x="183696" y="217183"/>
                    <a:pt x="183266" y="218283"/>
                    <a:pt x="182404" y="219144"/>
                  </a:cubicBezTo>
                  <a:cubicBezTo>
                    <a:pt x="181543" y="220005"/>
                    <a:pt x="180443" y="220436"/>
                    <a:pt x="179104" y="220436"/>
                  </a:cubicBezTo>
                  <a:lnTo>
                    <a:pt x="59701" y="220436"/>
                  </a:lnTo>
                  <a:cubicBezTo>
                    <a:pt x="58362" y="220436"/>
                    <a:pt x="57261" y="220005"/>
                    <a:pt x="56400" y="219144"/>
                  </a:cubicBezTo>
                  <a:cubicBezTo>
                    <a:pt x="55539" y="218283"/>
                    <a:pt x="55109" y="217183"/>
                    <a:pt x="55109" y="215843"/>
                  </a:cubicBezTo>
                  <a:lnTo>
                    <a:pt x="55109" y="206659"/>
                  </a:lnTo>
                  <a:cubicBezTo>
                    <a:pt x="55109" y="200057"/>
                    <a:pt x="57907" y="194580"/>
                    <a:pt x="63504" y="190226"/>
                  </a:cubicBezTo>
                  <a:cubicBezTo>
                    <a:pt x="69101" y="185873"/>
                    <a:pt x="75487" y="183697"/>
                    <a:pt x="82663" y="183697"/>
                  </a:cubicBezTo>
                  <a:cubicBezTo>
                    <a:pt x="89073" y="183697"/>
                    <a:pt x="93737" y="181927"/>
                    <a:pt x="96656" y="178387"/>
                  </a:cubicBezTo>
                  <a:cubicBezTo>
                    <a:pt x="99574" y="174847"/>
                    <a:pt x="101033" y="170493"/>
                    <a:pt x="101033" y="165327"/>
                  </a:cubicBezTo>
                  <a:cubicBezTo>
                    <a:pt x="101033" y="160448"/>
                    <a:pt x="100339" y="156166"/>
                    <a:pt x="98952" y="152483"/>
                  </a:cubicBezTo>
                  <a:cubicBezTo>
                    <a:pt x="97564" y="148799"/>
                    <a:pt x="95053" y="145331"/>
                    <a:pt x="91417" y="142078"/>
                  </a:cubicBezTo>
                  <a:cubicBezTo>
                    <a:pt x="86347" y="138155"/>
                    <a:pt x="81802" y="133611"/>
                    <a:pt x="77784" y="128444"/>
                  </a:cubicBezTo>
                  <a:cubicBezTo>
                    <a:pt x="66972" y="127966"/>
                    <a:pt x="56663" y="125837"/>
                    <a:pt x="46857" y="122058"/>
                  </a:cubicBezTo>
                  <a:cubicBezTo>
                    <a:pt x="37050" y="118279"/>
                    <a:pt x="28774" y="113614"/>
                    <a:pt x="22029" y="108065"/>
                  </a:cubicBezTo>
                  <a:cubicBezTo>
                    <a:pt x="15284" y="102516"/>
                    <a:pt x="9926" y="96297"/>
                    <a:pt x="5955" y="89409"/>
                  </a:cubicBezTo>
                  <a:cubicBezTo>
                    <a:pt x="1985" y="82520"/>
                    <a:pt x="0" y="75679"/>
                    <a:pt x="0" y="68886"/>
                  </a:cubicBezTo>
                  <a:lnTo>
                    <a:pt x="0" y="50517"/>
                  </a:lnTo>
                  <a:cubicBezTo>
                    <a:pt x="0" y="46690"/>
                    <a:pt x="1339" y="43437"/>
                    <a:pt x="4018" y="40758"/>
                  </a:cubicBezTo>
                  <a:cubicBezTo>
                    <a:pt x="6697" y="38079"/>
                    <a:pt x="9950" y="36739"/>
                    <a:pt x="13777" y="36739"/>
                  </a:cubicBezTo>
                  <a:lnTo>
                    <a:pt x="55109" y="36739"/>
                  </a:lnTo>
                  <a:lnTo>
                    <a:pt x="55109" y="22962"/>
                  </a:lnTo>
                  <a:cubicBezTo>
                    <a:pt x="55109" y="16648"/>
                    <a:pt x="57357" y="11242"/>
                    <a:pt x="61854" y="6745"/>
                  </a:cubicBezTo>
                  <a:cubicBezTo>
                    <a:pt x="66350" y="2249"/>
                    <a:pt x="71756" y="0"/>
                    <a:pt x="78071" y="0"/>
                  </a:cubicBezTo>
                  <a:close/>
                </a:path>
              </a:pathLst>
            </a:custGeom>
            <a:solidFill>
              <a:schemeClr val="bg2">
                <a:lumMod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181786" y="5037609"/>
            <a:ext cx="601421" cy="601420"/>
            <a:chOff x="3100647" y="4297748"/>
            <a:chExt cx="372722" cy="372721"/>
          </a:xfrm>
        </p:grpSpPr>
        <p:sp>
          <p:nvSpPr>
            <p:cNvPr id="71" name="椭圆 70"/>
            <p:cNvSpPr/>
            <p:nvPr/>
          </p:nvSpPr>
          <p:spPr>
            <a:xfrm>
              <a:off x="3100647" y="4297748"/>
              <a:ext cx="372722" cy="372721"/>
            </a:xfrm>
            <a:prstGeom prst="ellipse">
              <a:avLst/>
            </a:prstGeom>
            <a:gradFill flip="none" rotWithShape="1">
              <a:gsLst>
                <a:gs pos="55000">
                  <a:schemeClr val="bg1"/>
                </a:gs>
                <a:gs pos="100000">
                  <a:schemeClr val="bg1">
                    <a:lumMod val="85000"/>
                  </a:schemeClr>
                </a:gs>
              </a:gsLst>
              <a:lin ang="13500000" scaled="1"/>
              <a:tileRect/>
            </a:gra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endParaRPr lang="zh-CN" altLang="en-US" kern="0">
                <a:solidFill>
                  <a:prstClr val="white"/>
                </a:solidFill>
                <a:cs typeface="+mn-ea"/>
                <a:sym typeface="+mn-lt"/>
              </a:endParaRPr>
            </a:p>
          </p:txBody>
        </p:sp>
        <p:sp>
          <p:nvSpPr>
            <p:cNvPr id="72" name="任意多边形 17"/>
            <p:cNvSpPr>
              <a:spLocks noChangeAspect="1"/>
            </p:cNvSpPr>
            <p:nvPr/>
          </p:nvSpPr>
          <p:spPr>
            <a:xfrm>
              <a:off x="3197007" y="4391606"/>
              <a:ext cx="179999" cy="180000"/>
            </a:xfrm>
            <a:custGeom>
              <a:avLst/>
              <a:gdLst/>
              <a:ahLst/>
              <a:cxnLst/>
              <a:rect l="l" t="t" r="r" b="b"/>
              <a:pathLst>
                <a:path w="220435" h="220436">
                  <a:moveTo>
                    <a:pt x="64724" y="26837"/>
                  </a:moveTo>
                  <a:lnTo>
                    <a:pt x="96440" y="69460"/>
                  </a:lnTo>
                  <a:lnTo>
                    <a:pt x="64724" y="160017"/>
                  </a:lnTo>
                  <a:lnTo>
                    <a:pt x="110217" y="203645"/>
                  </a:lnTo>
                  <a:lnTo>
                    <a:pt x="155711" y="160017"/>
                  </a:lnTo>
                  <a:lnTo>
                    <a:pt x="123995" y="69460"/>
                  </a:lnTo>
                  <a:lnTo>
                    <a:pt x="155711" y="26837"/>
                  </a:lnTo>
                  <a:close/>
                  <a:moveTo>
                    <a:pt x="0" y="0"/>
                  </a:moveTo>
                  <a:lnTo>
                    <a:pt x="220435" y="0"/>
                  </a:lnTo>
                  <a:lnTo>
                    <a:pt x="220435" y="220436"/>
                  </a:lnTo>
                  <a:lnTo>
                    <a:pt x="0" y="220436"/>
                  </a:lnTo>
                  <a:close/>
                </a:path>
              </a:pathLst>
            </a:custGeom>
            <a:solidFill>
              <a:schemeClr val="bg2">
                <a:lumMod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cru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1000" fill="hold"/>
                                        <p:tgtEl>
                                          <p:spTgt spid="30"/>
                                        </p:tgtEl>
                                        <p:attrNameLst>
                                          <p:attrName>ppt_w</p:attrName>
                                        </p:attrNameLst>
                                      </p:cBhvr>
                                      <p:tavLst>
                                        <p:tav tm="0">
                                          <p:val>
                                            <p:fltVal val="0"/>
                                          </p:val>
                                        </p:tav>
                                        <p:tav tm="100000">
                                          <p:val>
                                            <p:strVal val="#ppt_w"/>
                                          </p:val>
                                        </p:tav>
                                      </p:tavLst>
                                    </p:anim>
                                    <p:anim calcmode="lin" valueType="num">
                                      <p:cBhvr>
                                        <p:cTn id="22" dur="1000" fill="hold"/>
                                        <p:tgtEl>
                                          <p:spTgt spid="30"/>
                                        </p:tgtEl>
                                        <p:attrNameLst>
                                          <p:attrName>ppt_h</p:attrName>
                                        </p:attrNameLst>
                                      </p:cBhvr>
                                      <p:tavLst>
                                        <p:tav tm="0">
                                          <p:val>
                                            <p:fltVal val="0"/>
                                          </p:val>
                                        </p:tav>
                                        <p:tav tm="100000">
                                          <p:val>
                                            <p:strVal val="#ppt_h"/>
                                          </p:val>
                                        </p:tav>
                                      </p:tavLst>
                                    </p:anim>
                                    <p:animEffect transition="in" filter="fade">
                                      <p:cBhvr>
                                        <p:cTn id="23" dur="1000"/>
                                        <p:tgtEl>
                                          <p:spTgt spid="3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1">
                                            <p:txEl>
                                              <p:pRg st="0" end="0"/>
                                            </p:txEl>
                                          </p:spTgt>
                                        </p:tgtEl>
                                        <p:attrNameLst>
                                          <p:attrName>style.visibility</p:attrName>
                                        </p:attrNameLst>
                                      </p:cBhvr>
                                      <p:to>
                                        <p:strVal val="visible"/>
                                      </p:to>
                                    </p:set>
                                    <p:anim calcmode="lin" valueType="num">
                                      <p:cBhvr>
                                        <p:cTn id="26" dur="1250" fill="hold"/>
                                        <p:tgtEl>
                                          <p:spTgt spid="31">
                                            <p:txEl>
                                              <p:pRg st="0" end="0"/>
                                            </p:txEl>
                                          </p:spTgt>
                                        </p:tgtEl>
                                        <p:attrNameLst>
                                          <p:attrName>ppt_w</p:attrName>
                                        </p:attrNameLst>
                                      </p:cBhvr>
                                      <p:tavLst>
                                        <p:tav tm="0">
                                          <p:val>
                                            <p:fltVal val="0"/>
                                          </p:val>
                                        </p:tav>
                                        <p:tav tm="100000">
                                          <p:val>
                                            <p:strVal val="#ppt_w"/>
                                          </p:val>
                                        </p:tav>
                                      </p:tavLst>
                                    </p:anim>
                                    <p:anim calcmode="lin" valueType="num">
                                      <p:cBhvr>
                                        <p:cTn id="27" dur="125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28" dur="1250"/>
                                        <p:tgtEl>
                                          <p:spTgt spid="31">
                                            <p:txEl>
                                              <p:pRg st="0" end="0"/>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circle(in)">
                                      <p:cBhvr>
                                        <p:cTn id="31" dur="2000"/>
                                        <p:tgtEl>
                                          <p:spTgt spid="26"/>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750"/>
                                        <p:tgtEl>
                                          <p:spTgt spid="53"/>
                                        </p:tgtEl>
                                      </p:cBhvr>
                                    </p:animEffect>
                                  </p:childTnLst>
                                </p:cTn>
                              </p:par>
                              <p:par>
                                <p:cTn id="35" presetID="35" presetClass="path" presetSubtype="0" decel="100000" fill="hold" grpId="1" nodeType="withEffect">
                                  <p:stCondLst>
                                    <p:cond delay="250"/>
                                  </p:stCondLst>
                                  <p:childTnLst>
                                    <p:animMotion origin="layout" path="M -8.33333E-7 -3.7037E-7 L -0.04557 -3.7037E-7 " pathEditMode="relative" rAng="0" ptsTypes="AA">
                                      <p:cBhvr>
                                        <p:cTn id="36" dur="1500" spd="-100000" fill="hold"/>
                                        <p:tgtEl>
                                          <p:spTgt spid="53"/>
                                        </p:tgtEl>
                                        <p:attrNameLst>
                                          <p:attrName>ppt_x</p:attrName>
                                          <p:attrName>ppt_y</p:attrName>
                                        </p:attrNameLst>
                                      </p:cBhvr>
                                      <p:rCtr x="-2279" y="0"/>
                                    </p:animMotion>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750"/>
                                        <p:tgtEl>
                                          <p:spTgt spid="64"/>
                                        </p:tgtEl>
                                      </p:cBhvr>
                                    </p:animEffect>
                                  </p:childTnLst>
                                </p:cTn>
                              </p:par>
                              <p:par>
                                <p:cTn id="45" presetID="64" presetClass="path" presetSubtype="0" decel="100000" fill="hold" nodeType="withEffect">
                                  <p:stCondLst>
                                    <p:cond delay="0"/>
                                  </p:stCondLst>
                                  <p:childTnLst>
                                    <p:animMotion origin="layout" path="M 2.70833E-6 -7.40741E-7 L 2.70833E-6 -0.08657 " pathEditMode="relative" rAng="0" ptsTypes="AA">
                                      <p:cBhvr>
                                        <p:cTn id="46" dur="1250" spd="-100000" fill="hold"/>
                                        <p:tgtEl>
                                          <p:spTgt spid="64"/>
                                        </p:tgtEl>
                                        <p:attrNameLst>
                                          <p:attrName>ppt_x</p:attrName>
                                          <p:attrName>ppt_y</p:attrName>
                                        </p:attrNameLst>
                                      </p:cBhvr>
                                      <p:rCtr x="0" y="-4329"/>
                                    </p:animMotion>
                                  </p:childTnLst>
                                </p:cTn>
                              </p:par>
                              <p:par>
                                <p:cTn id="47" presetID="10" presetClass="entr" presetSubtype="0" fill="hold" nodeType="withEffect">
                                  <p:stCondLst>
                                    <p:cond delay="25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750"/>
                                        <p:tgtEl>
                                          <p:spTgt spid="67"/>
                                        </p:tgtEl>
                                      </p:cBhvr>
                                    </p:animEffect>
                                  </p:childTnLst>
                                </p:cTn>
                              </p:par>
                              <p:par>
                                <p:cTn id="50" presetID="64" presetClass="path" presetSubtype="0" decel="100000" fill="hold" nodeType="withEffect">
                                  <p:stCondLst>
                                    <p:cond delay="250"/>
                                  </p:stCondLst>
                                  <p:childTnLst>
                                    <p:animMotion origin="layout" path="M 4.16667E-6 -7.40741E-7 L 4.16667E-6 -0.08657 " pathEditMode="relative" rAng="0" ptsTypes="AA">
                                      <p:cBhvr>
                                        <p:cTn id="51" dur="1250" spd="-100000" fill="hold"/>
                                        <p:tgtEl>
                                          <p:spTgt spid="67"/>
                                        </p:tgtEl>
                                        <p:attrNameLst>
                                          <p:attrName>ppt_x</p:attrName>
                                          <p:attrName>ppt_y</p:attrName>
                                        </p:attrNameLst>
                                      </p:cBhvr>
                                      <p:rCtr x="0" y="-4329"/>
                                    </p:animMotion>
                                  </p:childTnLst>
                                </p:cTn>
                              </p:par>
                              <p:par>
                                <p:cTn id="52" presetID="10" presetClass="entr" presetSubtype="0" fill="hold" nodeType="withEffect">
                                  <p:stCondLst>
                                    <p:cond delay="50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750"/>
                                        <p:tgtEl>
                                          <p:spTgt spid="70"/>
                                        </p:tgtEl>
                                      </p:cBhvr>
                                    </p:animEffect>
                                  </p:childTnLst>
                                </p:cTn>
                              </p:par>
                              <p:par>
                                <p:cTn id="55" presetID="64" presetClass="path" presetSubtype="0" decel="100000" fill="hold" nodeType="withEffect">
                                  <p:stCondLst>
                                    <p:cond delay="500"/>
                                  </p:stCondLst>
                                  <p:childTnLst>
                                    <p:animMotion origin="layout" path="M -4.375E-6 -7.40741E-7 L -4.375E-6 -0.08657 " pathEditMode="relative" rAng="0" ptsTypes="AA">
                                      <p:cBhvr>
                                        <p:cTn id="56" dur="1250" spd="-100000" fill="hold"/>
                                        <p:tgtEl>
                                          <p:spTgt spid="70"/>
                                        </p:tgtEl>
                                        <p:attrNameLst>
                                          <p:attrName>ppt_x</p:attrName>
                                          <p:attrName>ppt_y</p:attrName>
                                        </p:attrNameLst>
                                      </p:cBhvr>
                                      <p:rCtr x="0" y="-4329"/>
                                    </p:animMotion>
                                  </p:childTnLst>
                                </p:cTn>
                              </p:par>
                            </p:childTnLst>
                          </p:cTn>
                        </p:par>
                        <p:par>
                          <p:cTn id="57" fill="hold">
                            <p:stCondLst>
                              <p:cond delay="4000"/>
                            </p:stCondLst>
                            <p:childTnLst>
                              <p:par>
                                <p:cTn id="58" presetID="21" presetClass="entr" presetSubtype="1" fill="hold" nodeType="after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wheel(1)">
                                      <p:cBhvr>
                                        <p:cTn id="60" dur="1000"/>
                                        <p:tgtEl>
                                          <p:spTgt spid="58"/>
                                        </p:tgtEl>
                                      </p:cBhvr>
                                    </p:animEffect>
                                  </p:childTnLst>
                                </p:cTn>
                              </p:par>
                            </p:childTnLst>
                          </p:cTn>
                        </p:par>
                        <p:par>
                          <p:cTn id="61" fill="hold">
                            <p:stCondLst>
                              <p:cond delay="5000"/>
                            </p:stCondLst>
                            <p:childTnLst>
                              <p:par>
                                <p:cTn id="62" presetID="21" presetClass="entr" presetSubtype="1"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heel(1)">
                                      <p:cBhvr>
                                        <p:cTn id="64" dur="1000"/>
                                        <p:tgtEl>
                                          <p:spTgt spid="61"/>
                                        </p:tgtEl>
                                      </p:cBhvr>
                                    </p:animEffect>
                                  </p:childTnLst>
                                </p:cTn>
                              </p:par>
                            </p:childTnLst>
                          </p:cTn>
                        </p:par>
                        <p:par>
                          <p:cTn id="65" fill="hold">
                            <p:stCondLst>
                              <p:cond delay="6000"/>
                            </p:stCondLst>
                            <p:childTnLst>
                              <p:par>
                                <p:cTn id="66" presetID="21" presetClass="entr" presetSubtype="1" fill="hold"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heel(1)">
                                      <p:cBhvr>
                                        <p:cTn id="68"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6" grpId="0" bldLvl="0" animBg="1"/>
      <p:bldP spid="30" grpId="0"/>
      <p:bldP spid="31" grpId="0" build="p"/>
      <p:bldP spid="53" grpId="0"/>
      <p:bldP spid="53" grpId="1"/>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01</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642" y="763341"/>
            <a:ext cx="301604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工作完成情况</a:t>
            </a:r>
            <a:r>
              <a:rPr lang="en-US" altLang="zh-CN" sz="2400" b="1" noProof="1">
                <a:cs typeface="+mn-ea"/>
                <a:sym typeface="+mn-lt"/>
              </a:rPr>
              <a:t>-</a:t>
            </a:r>
            <a:r>
              <a:rPr lang="zh-CN" altLang="en-US" sz="2400" b="1" noProof="1">
                <a:cs typeface="+mn-ea"/>
                <a:sym typeface="+mn-lt"/>
              </a:rPr>
              <a:t>物理</a:t>
            </a:r>
            <a:endParaRPr lang="zh-CN" altLang="en-US" sz="2400" b="1" noProof="1">
              <a:cs typeface="+mn-ea"/>
              <a:sym typeface="+mn-lt"/>
            </a:endParaRPr>
          </a:p>
        </p:txBody>
      </p:sp>
      <p:grpSp>
        <p:nvGrpSpPr>
          <p:cNvPr id="104" name="组合 10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145808" y="1724245"/>
            <a:ext cx="3846788" cy="4119218"/>
            <a:chOff x="1261241" y="1592754"/>
            <a:chExt cx="3846788" cy="4119218"/>
          </a:xfrm>
        </p:grpSpPr>
        <p:sp>
          <p:nvSpPr>
            <p:cNvPr id="105" name="任意多边形 2"/>
            <p:cNvSpPr/>
            <p:nvPr/>
          </p:nvSpPr>
          <p:spPr bwMode="auto">
            <a:xfrm>
              <a:off x="1261241" y="1592754"/>
              <a:ext cx="3846788" cy="4119218"/>
            </a:xfrm>
            <a:custGeom>
              <a:avLst/>
              <a:gdLst>
                <a:gd name="connsiteX0" fmla="*/ 1785261 w 4179143"/>
                <a:gd name="connsiteY0" fmla="*/ 0 h 4475112"/>
                <a:gd name="connsiteX1" fmla="*/ 833603 w 4179143"/>
                <a:gd name="connsiteY1" fmla="*/ 225635 h 4475112"/>
                <a:gd name="connsiteX2" fmla="*/ 108082 w 4179143"/>
                <a:gd name="connsiteY2" fmla="*/ 996554 h 4475112"/>
                <a:gd name="connsiteX3" fmla="*/ 136349 w 4179143"/>
                <a:gd name="connsiteY3" fmla="*/ 2378568 h 4475112"/>
                <a:gd name="connsiteX4" fmla="*/ 164616 w 4179143"/>
                <a:gd name="connsiteY4" fmla="*/ 2453780 h 4475112"/>
                <a:gd name="connsiteX5" fmla="*/ 569777 w 4179143"/>
                <a:gd name="connsiteY5" fmla="*/ 3055473 h 4475112"/>
                <a:gd name="connsiteX6" fmla="*/ 682845 w 4179143"/>
                <a:gd name="connsiteY6" fmla="*/ 3215298 h 4475112"/>
                <a:gd name="connsiteX7" fmla="*/ 843025 w 4179143"/>
                <a:gd name="connsiteY7" fmla="*/ 3544348 h 4475112"/>
                <a:gd name="connsiteX8" fmla="*/ 852448 w 4179143"/>
                <a:gd name="connsiteY8" fmla="*/ 3591356 h 4475112"/>
                <a:gd name="connsiteX9" fmla="*/ 805336 w 4179143"/>
                <a:gd name="connsiteY9" fmla="*/ 4042626 h 4475112"/>
                <a:gd name="connsiteX10" fmla="*/ 781695 w 4179143"/>
                <a:gd name="connsiteY10" fmla="*/ 4142588 h 4475112"/>
                <a:gd name="connsiteX11" fmla="*/ 769490 w 4179143"/>
                <a:gd name="connsiteY11" fmla="*/ 4182352 h 4475112"/>
                <a:gd name="connsiteX12" fmla="*/ 850746 w 4179143"/>
                <a:gd name="connsiteY12" fmla="*/ 4171248 h 4475112"/>
                <a:gd name="connsiteX13" fmla="*/ 2569776 w 4179143"/>
                <a:gd name="connsiteY13" fmla="*/ 4442146 h 4475112"/>
                <a:gd name="connsiteX14" fmla="*/ 2631898 w 4179143"/>
                <a:gd name="connsiteY14" fmla="*/ 4475112 h 4475112"/>
                <a:gd name="connsiteX15" fmla="*/ 2642695 w 4179143"/>
                <a:gd name="connsiteY15" fmla="*/ 4418684 h 4475112"/>
                <a:gd name="connsiteX16" fmla="*/ 2802875 w 4179143"/>
                <a:gd name="connsiteY16" fmla="*/ 4136640 h 4475112"/>
                <a:gd name="connsiteX17" fmla="*/ 2887676 w 4179143"/>
                <a:gd name="connsiteY17" fmla="*/ 4117837 h 4475112"/>
                <a:gd name="connsiteX18" fmla="*/ 2897099 w 4179143"/>
                <a:gd name="connsiteY18" fmla="*/ 4117837 h 4475112"/>
                <a:gd name="connsiteX19" fmla="*/ 3085546 w 4179143"/>
                <a:gd name="connsiteY19" fmla="*/ 4108436 h 4475112"/>
                <a:gd name="connsiteX20" fmla="*/ 3424751 w 4179143"/>
                <a:gd name="connsiteY20" fmla="*/ 4117837 h 4475112"/>
                <a:gd name="connsiteX21" fmla="*/ 3434173 w 4179143"/>
                <a:gd name="connsiteY21" fmla="*/ 4117837 h 4475112"/>
                <a:gd name="connsiteX22" fmla="*/ 3754533 w 4179143"/>
                <a:gd name="connsiteY22" fmla="*/ 3929808 h 4475112"/>
                <a:gd name="connsiteX23" fmla="*/ 3745111 w 4179143"/>
                <a:gd name="connsiteY23" fmla="*/ 3751180 h 4475112"/>
                <a:gd name="connsiteX24" fmla="*/ 3735688 w 4179143"/>
                <a:gd name="connsiteY24" fmla="*/ 3694772 h 4475112"/>
                <a:gd name="connsiteX25" fmla="*/ 3735688 w 4179143"/>
                <a:gd name="connsiteY25" fmla="*/ 3685370 h 4475112"/>
                <a:gd name="connsiteX26" fmla="*/ 3801645 w 4179143"/>
                <a:gd name="connsiteY26" fmla="*/ 3534947 h 4475112"/>
                <a:gd name="connsiteX27" fmla="*/ 3858179 w 4179143"/>
                <a:gd name="connsiteY27" fmla="*/ 3422130 h 4475112"/>
                <a:gd name="connsiteX28" fmla="*/ 3820490 w 4179143"/>
                <a:gd name="connsiteY28" fmla="*/ 3346918 h 4475112"/>
                <a:gd name="connsiteX29" fmla="*/ 3858179 w 4179143"/>
                <a:gd name="connsiteY29" fmla="*/ 3318714 h 4475112"/>
                <a:gd name="connsiteX30" fmla="*/ 3924136 w 4179143"/>
                <a:gd name="connsiteY30" fmla="*/ 3205896 h 4475112"/>
                <a:gd name="connsiteX31" fmla="*/ 3867601 w 4179143"/>
                <a:gd name="connsiteY31" fmla="*/ 3074276 h 4475112"/>
                <a:gd name="connsiteX32" fmla="*/ 3839334 w 4179143"/>
                <a:gd name="connsiteY32" fmla="*/ 3017867 h 4475112"/>
                <a:gd name="connsiteX33" fmla="*/ 3877024 w 4179143"/>
                <a:gd name="connsiteY33" fmla="*/ 2970860 h 4475112"/>
                <a:gd name="connsiteX34" fmla="*/ 3980670 w 4179143"/>
                <a:gd name="connsiteY34" fmla="*/ 2923852 h 4475112"/>
                <a:gd name="connsiteX35" fmla="*/ 4103160 w 4179143"/>
                <a:gd name="connsiteY35" fmla="*/ 2876845 h 4475112"/>
                <a:gd name="connsiteX36" fmla="*/ 4159694 w 4179143"/>
                <a:gd name="connsiteY36" fmla="*/ 2688816 h 4475112"/>
                <a:gd name="connsiteX37" fmla="*/ 4159694 w 4179143"/>
                <a:gd name="connsiteY37" fmla="*/ 2679415 h 4475112"/>
                <a:gd name="connsiteX38" fmla="*/ 3745111 w 4179143"/>
                <a:gd name="connsiteY38" fmla="*/ 2152933 h 4475112"/>
                <a:gd name="connsiteX39" fmla="*/ 3688577 w 4179143"/>
                <a:gd name="connsiteY39" fmla="*/ 2011911 h 4475112"/>
                <a:gd name="connsiteX40" fmla="*/ 3763956 w 4179143"/>
                <a:gd name="connsiteY40" fmla="*/ 1870890 h 4475112"/>
                <a:gd name="connsiteX41" fmla="*/ 3773378 w 4179143"/>
                <a:gd name="connsiteY41" fmla="*/ 1861488 h 4475112"/>
                <a:gd name="connsiteX42" fmla="*/ 3773378 w 4179143"/>
                <a:gd name="connsiteY42" fmla="*/ 1852087 h 4475112"/>
                <a:gd name="connsiteX43" fmla="*/ 3575508 w 4179143"/>
                <a:gd name="connsiteY43" fmla="*/ 1081167 h 4475112"/>
                <a:gd name="connsiteX44" fmla="*/ 2736919 w 4179143"/>
                <a:gd name="connsiteY44" fmla="*/ 206832 h 4475112"/>
                <a:gd name="connsiteX45" fmla="*/ 1785261 w 4179143"/>
                <a:gd name="connsiteY45" fmla="*/ 0 h 4475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179143" h="4475112">
                  <a:moveTo>
                    <a:pt x="1785261" y="0"/>
                  </a:moveTo>
                  <a:cubicBezTo>
                    <a:pt x="1464901" y="0"/>
                    <a:pt x="1116273" y="84613"/>
                    <a:pt x="833603" y="225635"/>
                  </a:cubicBezTo>
                  <a:cubicBezTo>
                    <a:pt x="475554" y="404263"/>
                    <a:pt x="230572" y="676905"/>
                    <a:pt x="108082" y="996554"/>
                  </a:cubicBezTo>
                  <a:cubicBezTo>
                    <a:pt x="-146322" y="1701663"/>
                    <a:pt x="126926" y="2369167"/>
                    <a:pt x="136349" y="2378568"/>
                  </a:cubicBezTo>
                  <a:cubicBezTo>
                    <a:pt x="136349" y="2378568"/>
                    <a:pt x="164616" y="2434977"/>
                    <a:pt x="164616" y="2453780"/>
                  </a:cubicBezTo>
                  <a:cubicBezTo>
                    <a:pt x="202305" y="2547794"/>
                    <a:pt x="400175" y="2820436"/>
                    <a:pt x="569777" y="3055473"/>
                  </a:cubicBezTo>
                  <a:cubicBezTo>
                    <a:pt x="607466" y="3111882"/>
                    <a:pt x="645156" y="3168290"/>
                    <a:pt x="682845" y="3215298"/>
                  </a:cubicBezTo>
                  <a:cubicBezTo>
                    <a:pt x="824181" y="3412728"/>
                    <a:pt x="833603" y="3450334"/>
                    <a:pt x="843025" y="3544348"/>
                  </a:cubicBezTo>
                  <a:cubicBezTo>
                    <a:pt x="852448" y="3563151"/>
                    <a:pt x="852448" y="3572553"/>
                    <a:pt x="852448" y="3591356"/>
                  </a:cubicBezTo>
                  <a:cubicBezTo>
                    <a:pt x="880715" y="3713575"/>
                    <a:pt x="805336" y="4042626"/>
                    <a:pt x="805336" y="4042626"/>
                  </a:cubicBezTo>
                  <a:cubicBezTo>
                    <a:pt x="798858" y="4075531"/>
                    <a:pt x="790908" y="4108914"/>
                    <a:pt x="781695" y="4142588"/>
                  </a:cubicBezTo>
                  <a:lnTo>
                    <a:pt x="769490" y="4182352"/>
                  </a:lnTo>
                  <a:lnTo>
                    <a:pt x="850746" y="4171248"/>
                  </a:lnTo>
                  <a:cubicBezTo>
                    <a:pt x="1269502" y="4102317"/>
                    <a:pt x="1600112" y="3942398"/>
                    <a:pt x="2569776" y="4442146"/>
                  </a:cubicBezTo>
                  <a:lnTo>
                    <a:pt x="2631898" y="4475112"/>
                  </a:lnTo>
                  <a:lnTo>
                    <a:pt x="2642695" y="4418684"/>
                  </a:lnTo>
                  <a:cubicBezTo>
                    <a:pt x="2670962" y="4221253"/>
                    <a:pt x="2784031" y="4146042"/>
                    <a:pt x="2802875" y="4136640"/>
                  </a:cubicBezTo>
                  <a:cubicBezTo>
                    <a:pt x="2802875" y="4136640"/>
                    <a:pt x="2821720" y="4127239"/>
                    <a:pt x="2887676" y="4117837"/>
                  </a:cubicBezTo>
                  <a:cubicBezTo>
                    <a:pt x="2897099" y="4117837"/>
                    <a:pt x="2897099" y="4117837"/>
                    <a:pt x="2897099" y="4117837"/>
                  </a:cubicBezTo>
                  <a:cubicBezTo>
                    <a:pt x="2915943" y="4117837"/>
                    <a:pt x="2963055" y="4108436"/>
                    <a:pt x="3085546" y="4108436"/>
                  </a:cubicBezTo>
                  <a:cubicBezTo>
                    <a:pt x="3245726" y="4108436"/>
                    <a:pt x="3424751" y="4117837"/>
                    <a:pt x="3424751" y="4117837"/>
                  </a:cubicBezTo>
                  <a:cubicBezTo>
                    <a:pt x="3434173" y="4117837"/>
                    <a:pt x="3434173" y="4117837"/>
                    <a:pt x="3434173" y="4117837"/>
                  </a:cubicBezTo>
                  <a:cubicBezTo>
                    <a:pt x="3603775" y="4089633"/>
                    <a:pt x="3707421" y="4033224"/>
                    <a:pt x="3754533" y="3929808"/>
                  </a:cubicBezTo>
                  <a:cubicBezTo>
                    <a:pt x="3782800" y="3863998"/>
                    <a:pt x="3763956" y="3798188"/>
                    <a:pt x="3745111" y="3751180"/>
                  </a:cubicBezTo>
                  <a:cubicBezTo>
                    <a:pt x="3745111" y="3732378"/>
                    <a:pt x="3735688" y="3713575"/>
                    <a:pt x="3735688" y="3694772"/>
                  </a:cubicBezTo>
                  <a:cubicBezTo>
                    <a:pt x="3735688" y="3694772"/>
                    <a:pt x="3735688" y="3685370"/>
                    <a:pt x="3735688" y="3685370"/>
                  </a:cubicBezTo>
                  <a:cubicBezTo>
                    <a:pt x="3726266" y="3638363"/>
                    <a:pt x="3716844" y="3600757"/>
                    <a:pt x="3801645" y="3534947"/>
                  </a:cubicBezTo>
                  <a:cubicBezTo>
                    <a:pt x="3839334" y="3497341"/>
                    <a:pt x="3858179" y="3469137"/>
                    <a:pt x="3858179" y="3422130"/>
                  </a:cubicBezTo>
                  <a:cubicBezTo>
                    <a:pt x="3858179" y="3393925"/>
                    <a:pt x="3839334" y="3365721"/>
                    <a:pt x="3820490" y="3346918"/>
                  </a:cubicBezTo>
                  <a:cubicBezTo>
                    <a:pt x="3829912" y="3337516"/>
                    <a:pt x="3848757" y="3328115"/>
                    <a:pt x="3858179" y="3318714"/>
                  </a:cubicBezTo>
                  <a:cubicBezTo>
                    <a:pt x="3895868" y="3290509"/>
                    <a:pt x="3924136" y="3252903"/>
                    <a:pt x="3924136" y="3205896"/>
                  </a:cubicBezTo>
                  <a:cubicBezTo>
                    <a:pt x="3933558" y="3158889"/>
                    <a:pt x="3914713" y="3111882"/>
                    <a:pt x="3867601" y="3074276"/>
                  </a:cubicBezTo>
                  <a:cubicBezTo>
                    <a:pt x="3848757" y="3055473"/>
                    <a:pt x="3829912" y="3036670"/>
                    <a:pt x="3839334" y="3017867"/>
                  </a:cubicBezTo>
                  <a:cubicBezTo>
                    <a:pt x="3839334" y="3008466"/>
                    <a:pt x="3848757" y="2989663"/>
                    <a:pt x="3877024" y="2970860"/>
                  </a:cubicBezTo>
                  <a:cubicBezTo>
                    <a:pt x="3905291" y="2952057"/>
                    <a:pt x="3933558" y="2942655"/>
                    <a:pt x="3980670" y="2923852"/>
                  </a:cubicBezTo>
                  <a:cubicBezTo>
                    <a:pt x="4018359" y="2914451"/>
                    <a:pt x="4056048" y="2905050"/>
                    <a:pt x="4103160" y="2876845"/>
                  </a:cubicBezTo>
                  <a:cubicBezTo>
                    <a:pt x="4197384" y="2829838"/>
                    <a:pt x="4187961" y="2735823"/>
                    <a:pt x="4159694" y="2688816"/>
                  </a:cubicBezTo>
                  <a:cubicBezTo>
                    <a:pt x="4159694" y="2679415"/>
                    <a:pt x="4159694" y="2679415"/>
                    <a:pt x="4159694" y="2679415"/>
                  </a:cubicBezTo>
                  <a:cubicBezTo>
                    <a:pt x="4150272" y="2670013"/>
                    <a:pt x="3895868" y="2322159"/>
                    <a:pt x="3745111" y="2152933"/>
                  </a:cubicBezTo>
                  <a:cubicBezTo>
                    <a:pt x="3707421" y="2105926"/>
                    <a:pt x="3688577" y="2058919"/>
                    <a:pt x="3688577" y="2011911"/>
                  </a:cubicBezTo>
                  <a:cubicBezTo>
                    <a:pt x="3688577" y="1927298"/>
                    <a:pt x="3763956" y="1870890"/>
                    <a:pt x="3763956" y="1870890"/>
                  </a:cubicBezTo>
                  <a:cubicBezTo>
                    <a:pt x="3773378" y="1861488"/>
                    <a:pt x="3773378" y="1861488"/>
                    <a:pt x="3773378" y="1861488"/>
                  </a:cubicBezTo>
                  <a:cubicBezTo>
                    <a:pt x="3773378" y="1852087"/>
                    <a:pt x="3773378" y="1852087"/>
                    <a:pt x="3773378" y="1852087"/>
                  </a:cubicBezTo>
                  <a:cubicBezTo>
                    <a:pt x="3792223" y="1579445"/>
                    <a:pt x="3584931" y="1099970"/>
                    <a:pt x="3575508" y="1081167"/>
                  </a:cubicBezTo>
                  <a:cubicBezTo>
                    <a:pt x="3387061" y="686306"/>
                    <a:pt x="3104391" y="385460"/>
                    <a:pt x="2736919" y="206832"/>
                  </a:cubicBezTo>
                  <a:cubicBezTo>
                    <a:pt x="2463670" y="65810"/>
                    <a:pt x="2143310" y="0"/>
                    <a:pt x="1785261" y="0"/>
                  </a:cubicBezTo>
                  <a:close/>
                </a:path>
              </a:pathLst>
            </a:custGeom>
            <a:gradFill>
              <a:gsLst>
                <a:gs pos="0">
                  <a:schemeClr val="tx1"/>
                </a:gs>
                <a:gs pos="100000">
                  <a:schemeClr val="tx1">
                    <a:lumMod val="50000"/>
                    <a:lumOff val="50000"/>
                  </a:schemeClr>
                </a:gs>
              </a:gsLst>
              <a:lin ang="2700000" scaled="1"/>
            </a:gradFill>
            <a:ln w="2540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6" name="Freeform 6"/>
            <p:cNvSpPr/>
            <p:nvPr/>
          </p:nvSpPr>
          <p:spPr bwMode="auto">
            <a:xfrm>
              <a:off x="1436123" y="1950494"/>
              <a:ext cx="730574" cy="2148745"/>
            </a:xfrm>
            <a:custGeom>
              <a:avLst/>
              <a:gdLst>
                <a:gd name="T0" fmla="*/ 83 w 86"/>
                <a:gd name="T1" fmla="*/ 103 h 253"/>
                <a:gd name="T2" fmla="*/ 83 w 86"/>
                <a:gd name="T3" fmla="*/ 118 h 253"/>
                <a:gd name="T4" fmla="*/ 83 w 86"/>
                <a:gd name="T5" fmla="*/ 128 h 253"/>
                <a:gd name="T6" fmla="*/ 84 w 86"/>
                <a:gd name="T7" fmla="*/ 145 h 253"/>
                <a:gd name="T8" fmla="*/ 82 w 86"/>
                <a:gd name="T9" fmla="*/ 152 h 253"/>
                <a:gd name="T10" fmla="*/ 82 w 86"/>
                <a:gd name="T11" fmla="*/ 160 h 253"/>
                <a:gd name="T12" fmla="*/ 82 w 86"/>
                <a:gd name="T13" fmla="*/ 168 h 253"/>
                <a:gd name="T14" fmla="*/ 83 w 86"/>
                <a:gd name="T15" fmla="*/ 172 h 253"/>
                <a:gd name="T16" fmla="*/ 83 w 86"/>
                <a:gd name="T17" fmla="*/ 174 h 253"/>
                <a:gd name="T18" fmla="*/ 83 w 86"/>
                <a:gd name="T19" fmla="*/ 186 h 253"/>
                <a:gd name="T20" fmla="*/ 83 w 86"/>
                <a:gd name="T21" fmla="*/ 199 h 253"/>
                <a:gd name="T22" fmla="*/ 83 w 86"/>
                <a:gd name="T23" fmla="*/ 218 h 253"/>
                <a:gd name="T24" fmla="*/ 83 w 86"/>
                <a:gd name="T25" fmla="*/ 228 h 253"/>
                <a:gd name="T26" fmla="*/ 83 w 86"/>
                <a:gd name="T27" fmla="*/ 237 h 253"/>
                <a:gd name="T28" fmla="*/ 83 w 86"/>
                <a:gd name="T29" fmla="*/ 246 h 253"/>
                <a:gd name="T30" fmla="*/ 83 w 86"/>
                <a:gd name="T31" fmla="*/ 251 h 253"/>
                <a:gd name="T32" fmla="*/ 83 w 86"/>
                <a:gd name="T33" fmla="*/ 251 h 253"/>
                <a:gd name="T34" fmla="*/ 73 w 86"/>
                <a:gd name="T35" fmla="*/ 246 h 253"/>
                <a:gd name="T36" fmla="*/ 59 w 86"/>
                <a:gd name="T37" fmla="*/ 220 h 253"/>
                <a:gd name="T38" fmla="*/ 57 w 86"/>
                <a:gd name="T39" fmla="*/ 207 h 253"/>
                <a:gd name="T40" fmla="*/ 51 w 86"/>
                <a:gd name="T41" fmla="*/ 205 h 253"/>
                <a:gd name="T42" fmla="*/ 28 w 86"/>
                <a:gd name="T43" fmla="*/ 196 h 253"/>
                <a:gd name="T44" fmla="*/ 16 w 86"/>
                <a:gd name="T45" fmla="*/ 186 h 253"/>
                <a:gd name="T46" fmla="*/ 11 w 86"/>
                <a:gd name="T47" fmla="*/ 180 h 253"/>
                <a:gd name="T48" fmla="*/ 7 w 86"/>
                <a:gd name="T49" fmla="*/ 169 h 253"/>
                <a:gd name="T50" fmla="*/ 4 w 86"/>
                <a:gd name="T51" fmla="*/ 154 h 253"/>
                <a:gd name="T52" fmla="*/ 3 w 86"/>
                <a:gd name="T53" fmla="*/ 146 h 253"/>
                <a:gd name="T54" fmla="*/ 3 w 86"/>
                <a:gd name="T55" fmla="*/ 132 h 253"/>
                <a:gd name="T56" fmla="*/ 3 w 86"/>
                <a:gd name="T57" fmla="*/ 123 h 253"/>
                <a:gd name="T58" fmla="*/ 5 w 86"/>
                <a:gd name="T59" fmla="*/ 108 h 253"/>
                <a:gd name="T60" fmla="*/ 8 w 86"/>
                <a:gd name="T61" fmla="*/ 92 h 253"/>
                <a:gd name="T62" fmla="*/ 14 w 86"/>
                <a:gd name="T63" fmla="*/ 75 h 253"/>
                <a:gd name="T64" fmla="*/ 19 w 86"/>
                <a:gd name="T65" fmla="*/ 63 h 253"/>
                <a:gd name="T66" fmla="*/ 25 w 86"/>
                <a:gd name="T67" fmla="*/ 52 h 253"/>
                <a:gd name="T68" fmla="*/ 29 w 86"/>
                <a:gd name="T69" fmla="*/ 46 h 253"/>
                <a:gd name="T70" fmla="*/ 36 w 86"/>
                <a:gd name="T71" fmla="*/ 37 h 253"/>
                <a:gd name="T72" fmla="*/ 40 w 86"/>
                <a:gd name="T73" fmla="*/ 33 h 253"/>
                <a:gd name="T74" fmla="*/ 50 w 86"/>
                <a:gd name="T75" fmla="*/ 22 h 253"/>
                <a:gd name="T76" fmla="*/ 63 w 86"/>
                <a:gd name="T77" fmla="*/ 12 h 253"/>
                <a:gd name="T78" fmla="*/ 76 w 86"/>
                <a:gd name="T79" fmla="*/ 5 h 253"/>
                <a:gd name="T80" fmla="*/ 83 w 86"/>
                <a:gd name="T81" fmla="*/ 1 h 253"/>
                <a:gd name="T82" fmla="*/ 83 w 86"/>
                <a:gd name="T83" fmla="*/ 3 h 253"/>
                <a:gd name="T84" fmla="*/ 83 w 86"/>
                <a:gd name="T85" fmla="*/ 7 h 253"/>
                <a:gd name="T86" fmla="*/ 82 w 86"/>
                <a:gd name="T87" fmla="*/ 14 h 253"/>
                <a:gd name="T88" fmla="*/ 83 w 86"/>
                <a:gd name="T89" fmla="*/ 19 h 253"/>
                <a:gd name="T90" fmla="*/ 83 w 86"/>
                <a:gd name="T91" fmla="*/ 34 h 253"/>
                <a:gd name="T92" fmla="*/ 83 w 86"/>
                <a:gd name="T93" fmla="*/ 52 h 253"/>
                <a:gd name="T94" fmla="*/ 83 w 86"/>
                <a:gd name="T95" fmla="*/ 72 h 253"/>
                <a:gd name="T96" fmla="*/ 83 w 86"/>
                <a:gd name="T97" fmla="*/ 87 h 253"/>
                <a:gd name="T98" fmla="*/ 83 w 86"/>
                <a:gd name="T99" fmla="*/ 9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253">
                  <a:moveTo>
                    <a:pt x="83" y="99"/>
                  </a:moveTo>
                  <a:cubicBezTo>
                    <a:pt x="80" y="96"/>
                    <a:pt x="86" y="102"/>
                    <a:pt x="83" y="102"/>
                  </a:cubicBezTo>
                  <a:cubicBezTo>
                    <a:pt x="82" y="99"/>
                    <a:pt x="83" y="104"/>
                    <a:pt x="83" y="103"/>
                  </a:cubicBezTo>
                  <a:cubicBezTo>
                    <a:pt x="82" y="106"/>
                    <a:pt x="82" y="109"/>
                    <a:pt x="83" y="110"/>
                  </a:cubicBezTo>
                  <a:cubicBezTo>
                    <a:pt x="84" y="112"/>
                    <a:pt x="84" y="113"/>
                    <a:pt x="83" y="115"/>
                  </a:cubicBezTo>
                  <a:cubicBezTo>
                    <a:pt x="84" y="116"/>
                    <a:pt x="85" y="117"/>
                    <a:pt x="83" y="118"/>
                  </a:cubicBezTo>
                  <a:cubicBezTo>
                    <a:pt x="82" y="122"/>
                    <a:pt x="84" y="123"/>
                    <a:pt x="83" y="124"/>
                  </a:cubicBezTo>
                  <a:cubicBezTo>
                    <a:pt x="83" y="125"/>
                    <a:pt x="82" y="125"/>
                    <a:pt x="83" y="125"/>
                  </a:cubicBezTo>
                  <a:cubicBezTo>
                    <a:pt x="83" y="124"/>
                    <a:pt x="85" y="126"/>
                    <a:pt x="83" y="128"/>
                  </a:cubicBezTo>
                  <a:cubicBezTo>
                    <a:pt x="83" y="130"/>
                    <a:pt x="83" y="132"/>
                    <a:pt x="83" y="133"/>
                  </a:cubicBezTo>
                  <a:cubicBezTo>
                    <a:pt x="85" y="135"/>
                    <a:pt x="84" y="136"/>
                    <a:pt x="83" y="141"/>
                  </a:cubicBezTo>
                  <a:cubicBezTo>
                    <a:pt x="83" y="144"/>
                    <a:pt x="84" y="144"/>
                    <a:pt x="84" y="145"/>
                  </a:cubicBezTo>
                  <a:cubicBezTo>
                    <a:pt x="84" y="146"/>
                    <a:pt x="83" y="146"/>
                    <a:pt x="83" y="149"/>
                  </a:cubicBezTo>
                  <a:cubicBezTo>
                    <a:pt x="81" y="149"/>
                    <a:pt x="81" y="153"/>
                    <a:pt x="82" y="152"/>
                  </a:cubicBezTo>
                  <a:cubicBezTo>
                    <a:pt x="82" y="152"/>
                    <a:pt x="82" y="152"/>
                    <a:pt x="82" y="152"/>
                  </a:cubicBezTo>
                  <a:cubicBezTo>
                    <a:pt x="82" y="152"/>
                    <a:pt x="82" y="152"/>
                    <a:pt x="82" y="152"/>
                  </a:cubicBezTo>
                  <a:cubicBezTo>
                    <a:pt x="80" y="154"/>
                    <a:pt x="80" y="157"/>
                    <a:pt x="83" y="157"/>
                  </a:cubicBezTo>
                  <a:cubicBezTo>
                    <a:pt x="81" y="157"/>
                    <a:pt x="83" y="160"/>
                    <a:pt x="82" y="160"/>
                  </a:cubicBezTo>
                  <a:cubicBezTo>
                    <a:pt x="81" y="162"/>
                    <a:pt x="81" y="164"/>
                    <a:pt x="83" y="164"/>
                  </a:cubicBezTo>
                  <a:cubicBezTo>
                    <a:pt x="82" y="165"/>
                    <a:pt x="82" y="165"/>
                    <a:pt x="82" y="166"/>
                  </a:cubicBezTo>
                  <a:cubicBezTo>
                    <a:pt x="83" y="166"/>
                    <a:pt x="82" y="168"/>
                    <a:pt x="82" y="168"/>
                  </a:cubicBezTo>
                  <a:cubicBezTo>
                    <a:pt x="82" y="168"/>
                    <a:pt x="82" y="168"/>
                    <a:pt x="82" y="168"/>
                  </a:cubicBezTo>
                  <a:cubicBezTo>
                    <a:pt x="83" y="168"/>
                    <a:pt x="83" y="168"/>
                    <a:pt x="83" y="170"/>
                  </a:cubicBezTo>
                  <a:cubicBezTo>
                    <a:pt x="83" y="171"/>
                    <a:pt x="80" y="172"/>
                    <a:pt x="83" y="172"/>
                  </a:cubicBezTo>
                  <a:cubicBezTo>
                    <a:pt x="83" y="172"/>
                    <a:pt x="83" y="172"/>
                    <a:pt x="83" y="172"/>
                  </a:cubicBezTo>
                  <a:cubicBezTo>
                    <a:pt x="83" y="172"/>
                    <a:pt x="83" y="172"/>
                    <a:pt x="83" y="172"/>
                  </a:cubicBezTo>
                  <a:cubicBezTo>
                    <a:pt x="82" y="172"/>
                    <a:pt x="83" y="173"/>
                    <a:pt x="83" y="174"/>
                  </a:cubicBezTo>
                  <a:cubicBezTo>
                    <a:pt x="82" y="176"/>
                    <a:pt x="83" y="177"/>
                    <a:pt x="83" y="179"/>
                  </a:cubicBezTo>
                  <a:cubicBezTo>
                    <a:pt x="82" y="177"/>
                    <a:pt x="83" y="181"/>
                    <a:pt x="83" y="181"/>
                  </a:cubicBezTo>
                  <a:cubicBezTo>
                    <a:pt x="79" y="183"/>
                    <a:pt x="84" y="186"/>
                    <a:pt x="83" y="186"/>
                  </a:cubicBezTo>
                  <a:cubicBezTo>
                    <a:pt x="82" y="187"/>
                    <a:pt x="83" y="186"/>
                    <a:pt x="82" y="189"/>
                  </a:cubicBezTo>
                  <a:cubicBezTo>
                    <a:pt x="81" y="189"/>
                    <a:pt x="82" y="191"/>
                    <a:pt x="83" y="193"/>
                  </a:cubicBezTo>
                  <a:cubicBezTo>
                    <a:pt x="84" y="194"/>
                    <a:pt x="83" y="197"/>
                    <a:pt x="83" y="199"/>
                  </a:cubicBezTo>
                  <a:cubicBezTo>
                    <a:pt x="83" y="204"/>
                    <a:pt x="81" y="202"/>
                    <a:pt x="83" y="206"/>
                  </a:cubicBezTo>
                  <a:cubicBezTo>
                    <a:pt x="84" y="209"/>
                    <a:pt x="81" y="212"/>
                    <a:pt x="83" y="212"/>
                  </a:cubicBezTo>
                  <a:cubicBezTo>
                    <a:pt x="80" y="215"/>
                    <a:pt x="84" y="215"/>
                    <a:pt x="83" y="218"/>
                  </a:cubicBezTo>
                  <a:cubicBezTo>
                    <a:pt x="81" y="222"/>
                    <a:pt x="79" y="224"/>
                    <a:pt x="83" y="223"/>
                  </a:cubicBezTo>
                  <a:cubicBezTo>
                    <a:pt x="79" y="224"/>
                    <a:pt x="80" y="228"/>
                    <a:pt x="82" y="228"/>
                  </a:cubicBezTo>
                  <a:cubicBezTo>
                    <a:pt x="82" y="228"/>
                    <a:pt x="83" y="228"/>
                    <a:pt x="83" y="228"/>
                  </a:cubicBezTo>
                  <a:cubicBezTo>
                    <a:pt x="83" y="228"/>
                    <a:pt x="82" y="228"/>
                    <a:pt x="82" y="228"/>
                  </a:cubicBezTo>
                  <a:cubicBezTo>
                    <a:pt x="79" y="229"/>
                    <a:pt x="82" y="228"/>
                    <a:pt x="83" y="233"/>
                  </a:cubicBezTo>
                  <a:cubicBezTo>
                    <a:pt x="84" y="234"/>
                    <a:pt x="85" y="231"/>
                    <a:pt x="83" y="237"/>
                  </a:cubicBezTo>
                  <a:cubicBezTo>
                    <a:pt x="84" y="241"/>
                    <a:pt x="86" y="242"/>
                    <a:pt x="83" y="240"/>
                  </a:cubicBezTo>
                  <a:cubicBezTo>
                    <a:pt x="80" y="242"/>
                    <a:pt x="82" y="241"/>
                    <a:pt x="83" y="244"/>
                  </a:cubicBezTo>
                  <a:cubicBezTo>
                    <a:pt x="81" y="244"/>
                    <a:pt x="83" y="247"/>
                    <a:pt x="83" y="246"/>
                  </a:cubicBezTo>
                  <a:cubicBezTo>
                    <a:pt x="81" y="246"/>
                    <a:pt x="83" y="247"/>
                    <a:pt x="83" y="249"/>
                  </a:cubicBezTo>
                  <a:cubicBezTo>
                    <a:pt x="83" y="250"/>
                    <a:pt x="80" y="250"/>
                    <a:pt x="83" y="250"/>
                  </a:cubicBezTo>
                  <a:cubicBezTo>
                    <a:pt x="85" y="250"/>
                    <a:pt x="84" y="250"/>
                    <a:pt x="83" y="251"/>
                  </a:cubicBezTo>
                  <a:cubicBezTo>
                    <a:pt x="83" y="251"/>
                    <a:pt x="83" y="252"/>
                    <a:pt x="83" y="251"/>
                  </a:cubicBezTo>
                  <a:cubicBezTo>
                    <a:pt x="83" y="251"/>
                    <a:pt x="83" y="251"/>
                    <a:pt x="83" y="251"/>
                  </a:cubicBezTo>
                  <a:cubicBezTo>
                    <a:pt x="83" y="251"/>
                    <a:pt x="83" y="251"/>
                    <a:pt x="83" y="251"/>
                  </a:cubicBezTo>
                  <a:cubicBezTo>
                    <a:pt x="83" y="253"/>
                    <a:pt x="82" y="250"/>
                    <a:pt x="81" y="251"/>
                  </a:cubicBezTo>
                  <a:cubicBezTo>
                    <a:pt x="79" y="250"/>
                    <a:pt x="77" y="250"/>
                    <a:pt x="77" y="249"/>
                  </a:cubicBezTo>
                  <a:cubicBezTo>
                    <a:pt x="76" y="249"/>
                    <a:pt x="74" y="247"/>
                    <a:pt x="73" y="246"/>
                  </a:cubicBezTo>
                  <a:cubicBezTo>
                    <a:pt x="70" y="244"/>
                    <a:pt x="70" y="245"/>
                    <a:pt x="69" y="242"/>
                  </a:cubicBezTo>
                  <a:cubicBezTo>
                    <a:pt x="68" y="241"/>
                    <a:pt x="67" y="239"/>
                    <a:pt x="66" y="238"/>
                  </a:cubicBezTo>
                  <a:cubicBezTo>
                    <a:pt x="63" y="233"/>
                    <a:pt x="61" y="226"/>
                    <a:pt x="59" y="220"/>
                  </a:cubicBezTo>
                  <a:cubicBezTo>
                    <a:pt x="59" y="218"/>
                    <a:pt x="59" y="217"/>
                    <a:pt x="58" y="215"/>
                  </a:cubicBezTo>
                  <a:cubicBezTo>
                    <a:pt x="58" y="215"/>
                    <a:pt x="57" y="212"/>
                    <a:pt x="58" y="211"/>
                  </a:cubicBezTo>
                  <a:cubicBezTo>
                    <a:pt x="59" y="209"/>
                    <a:pt x="58" y="208"/>
                    <a:pt x="57" y="207"/>
                  </a:cubicBezTo>
                  <a:cubicBezTo>
                    <a:pt x="57" y="208"/>
                    <a:pt x="57" y="206"/>
                    <a:pt x="57" y="207"/>
                  </a:cubicBezTo>
                  <a:cubicBezTo>
                    <a:pt x="57" y="206"/>
                    <a:pt x="54" y="205"/>
                    <a:pt x="54" y="206"/>
                  </a:cubicBezTo>
                  <a:cubicBezTo>
                    <a:pt x="53" y="206"/>
                    <a:pt x="51" y="205"/>
                    <a:pt x="51" y="205"/>
                  </a:cubicBezTo>
                  <a:cubicBezTo>
                    <a:pt x="47" y="204"/>
                    <a:pt x="46" y="204"/>
                    <a:pt x="42" y="202"/>
                  </a:cubicBezTo>
                  <a:cubicBezTo>
                    <a:pt x="37" y="203"/>
                    <a:pt x="36" y="201"/>
                    <a:pt x="35" y="199"/>
                  </a:cubicBezTo>
                  <a:cubicBezTo>
                    <a:pt x="32" y="199"/>
                    <a:pt x="30" y="197"/>
                    <a:pt x="28" y="196"/>
                  </a:cubicBezTo>
                  <a:cubicBezTo>
                    <a:pt x="25" y="198"/>
                    <a:pt x="23" y="193"/>
                    <a:pt x="23" y="192"/>
                  </a:cubicBezTo>
                  <a:cubicBezTo>
                    <a:pt x="19" y="193"/>
                    <a:pt x="21" y="190"/>
                    <a:pt x="19" y="189"/>
                  </a:cubicBezTo>
                  <a:cubicBezTo>
                    <a:pt x="19" y="186"/>
                    <a:pt x="18" y="186"/>
                    <a:pt x="16" y="186"/>
                  </a:cubicBezTo>
                  <a:cubicBezTo>
                    <a:pt x="15" y="185"/>
                    <a:pt x="12" y="183"/>
                    <a:pt x="13" y="183"/>
                  </a:cubicBezTo>
                  <a:cubicBezTo>
                    <a:pt x="13" y="181"/>
                    <a:pt x="13" y="183"/>
                    <a:pt x="12" y="181"/>
                  </a:cubicBezTo>
                  <a:cubicBezTo>
                    <a:pt x="13" y="178"/>
                    <a:pt x="10" y="183"/>
                    <a:pt x="11" y="180"/>
                  </a:cubicBezTo>
                  <a:cubicBezTo>
                    <a:pt x="7" y="179"/>
                    <a:pt x="8" y="177"/>
                    <a:pt x="9" y="177"/>
                  </a:cubicBezTo>
                  <a:cubicBezTo>
                    <a:pt x="9" y="176"/>
                    <a:pt x="8" y="175"/>
                    <a:pt x="8" y="173"/>
                  </a:cubicBezTo>
                  <a:cubicBezTo>
                    <a:pt x="4" y="170"/>
                    <a:pt x="9" y="167"/>
                    <a:pt x="7" y="169"/>
                  </a:cubicBezTo>
                  <a:cubicBezTo>
                    <a:pt x="4" y="169"/>
                    <a:pt x="6" y="165"/>
                    <a:pt x="6" y="164"/>
                  </a:cubicBezTo>
                  <a:cubicBezTo>
                    <a:pt x="2" y="165"/>
                    <a:pt x="5" y="161"/>
                    <a:pt x="5" y="159"/>
                  </a:cubicBezTo>
                  <a:cubicBezTo>
                    <a:pt x="6" y="154"/>
                    <a:pt x="6" y="154"/>
                    <a:pt x="4" y="154"/>
                  </a:cubicBezTo>
                  <a:cubicBezTo>
                    <a:pt x="1" y="150"/>
                    <a:pt x="3" y="150"/>
                    <a:pt x="3" y="148"/>
                  </a:cubicBezTo>
                  <a:cubicBezTo>
                    <a:pt x="4" y="146"/>
                    <a:pt x="4" y="146"/>
                    <a:pt x="3" y="145"/>
                  </a:cubicBezTo>
                  <a:cubicBezTo>
                    <a:pt x="3" y="145"/>
                    <a:pt x="3" y="146"/>
                    <a:pt x="3" y="146"/>
                  </a:cubicBezTo>
                  <a:cubicBezTo>
                    <a:pt x="3" y="145"/>
                    <a:pt x="3" y="145"/>
                    <a:pt x="3" y="145"/>
                  </a:cubicBezTo>
                  <a:cubicBezTo>
                    <a:pt x="5" y="145"/>
                    <a:pt x="2" y="140"/>
                    <a:pt x="3" y="139"/>
                  </a:cubicBezTo>
                  <a:cubicBezTo>
                    <a:pt x="5" y="134"/>
                    <a:pt x="3" y="132"/>
                    <a:pt x="3" y="132"/>
                  </a:cubicBezTo>
                  <a:cubicBezTo>
                    <a:pt x="4" y="131"/>
                    <a:pt x="3" y="127"/>
                    <a:pt x="3" y="126"/>
                  </a:cubicBezTo>
                  <a:cubicBezTo>
                    <a:pt x="3" y="124"/>
                    <a:pt x="3" y="124"/>
                    <a:pt x="4" y="123"/>
                  </a:cubicBezTo>
                  <a:cubicBezTo>
                    <a:pt x="3" y="123"/>
                    <a:pt x="3" y="123"/>
                    <a:pt x="3" y="123"/>
                  </a:cubicBezTo>
                  <a:cubicBezTo>
                    <a:pt x="0" y="123"/>
                    <a:pt x="4" y="120"/>
                    <a:pt x="4" y="118"/>
                  </a:cubicBezTo>
                  <a:cubicBezTo>
                    <a:pt x="3" y="117"/>
                    <a:pt x="5" y="113"/>
                    <a:pt x="4" y="113"/>
                  </a:cubicBezTo>
                  <a:cubicBezTo>
                    <a:pt x="6" y="112"/>
                    <a:pt x="7" y="113"/>
                    <a:pt x="5" y="108"/>
                  </a:cubicBezTo>
                  <a:cubicBezTo>
                    <a:pt x="5" y="104"/>
                    <a:pt x="7" y="105"/>
                    <a:pt x="6" y="103"/>
                  </a:cubicBezTo>
                  <a:cubicBezTo>
                    <a:pt x="8" y="105"/>
                    <a:pt x="8" y="102"/>
                    <a:pt x="7" y="98"/>
                  </a:cubicBezTo>
                  <a:cubicBezTo>
                    <a:pt x="8" y="96"/>
                    <a:pt x="12" y="95"/>
                    <a:pt x="8" y="92"/>
                  </a:cubicBezTo>
                  <a:cubicBezTo>
                    <a:pt x="11" y="88"/>
                    <a:pt x="12" y="88"/>
                    <a:pt x="10" y="86"/>
                  </a:cubicBezTo>
                  <a:cubicBezTo>
                    <a:pt x="11" y="84"/>
                    <a:pt x="14" y="82"/>
                    <a:pt x="12" y="81"/>
                  </a:cubicBezTo>
                  <a:cubicBezTo>
                    <a:pt x="14" y="79"/>
                    <a:pt x="17" y="77"/>
                    <a:pt x="14" y="75"/>
                  </a:cubicBezTo>
                  <a:cubicBezTo>
                    <a:pt x="13" y="74"/>
                    <a:pt x="15" y="70"/>
                    <a:pt x="16" y="69"/>
                  </a:cubicBezTo>
                  <a:cubicBezTo>
                    <a:pt x="21" y="68"/>
                    <a:pt x="14" y="66"/>
                    <a:pt x="18" y="66"/>
                  </a:cubicBezTo>
                  <a:cubicBezTo>
                    <a:pt x="19" y="62"/>
                    <a:pt x="22" y="64"/>
                    <a:pt x="19" y="63"/>
                  </a:cubicBezTo>
                  <a:cubicBezTo>
                    <a:pt x="19" y="64"/>
                    <a:pt x="20" y="61"/>
                    <a:pt x="21" y="59"/>
                  </a:cubicBezTo>
                  <a:cubicBezTo>
                    <a:pt x="21" y="57"/>
                    <a:pt x="22" y="61"/>
                    <a:pt x="23" y="56"/>
                  </a:cubicBezTo>
                  <a:cubicBezTo>
                    <a:pt x="25" y="56"/>
                    <a:pt x="23" y="53"/>
                    <a:pt x="25" y="52"/>
                  </a:cubicBezTo>
                  <a:cubicBezTo>
                    <a:pt x="24" y="51"/>
                    <a:pt x="26" y="46"/>
                    <a:pt x="27" y="49"/>
                  </a:cubicBezTo>
                  <a:cubicBezTo>
                    <a:pt x="29" y="48"/>
                    <a:pt x="30" y="47"/>
                    <a:pt x="31" y="46"/>
                  </a:cubicBezTo>
                  <a:cubicBezTo>
                    <a:pt x="30" y="46"/>
                    <a:pt x="30" y="46"/>
                    <a:pt x="29" y="46"/>
                  </a:cubicBezTo>
                  <a:cubicBezTo>
                    <a:pt x="31" y="45"/>
                    <a:pt x="32" y="45"/>
                    <a:pt x="31" y="46"/>
                  </a:cubicBezTo>
                  <a:cubicBezTo>
                    <a:pt x="34" y="47"/>
                    <a:pt x="34" y="44"/>
                    <a:pt x="32" y="41"/>
                  </a:cubicBezTo>
                  <a:cubicBezTo>
                    <a:pt x="32" y="37"/>
                    <a:pt x="34" y="40"/>
                    <a:pt x="36" y="37"/>
                  </a:cubicBezTo>
                  <a:cubicBezTo>
                    <a:pt x="38" y="38"/>
                    <a:pt x="39" y="34"/>
                    <a:pt x="40" y="33"/>
                  </a:cubicBezTo>
                  <a:cubicBezTo>
                    <a:pt x="39" y="33"/>
                    <a:pt x="39" y="33"/>
                    <a:pt x="39" y="33"/>
                  </a:cubicBezTo>
                  <a:cubicBezTo>
                    <a:pt x="40" y="32"/>
                    <a:pt x="40" y="33"/>
                    <a:pt x="40" y="33"/>
                  </a:cubicBezTo>
                  <a:cubicBezTo>
                    <a:pt x="41" y="33"/>
                    <a:pt x="41" y="31"/>
                    <a:pt x="43" y="29"/>
                  </a:cubicBezTo>
                  <a:cubicBezTo>
                    <a:pt x="43" y="28"/>
                    <a:pt x="47" y="27"/>
                    <a:pt x="47" y="26"/>
                  </a:cubicBezTo>
                  <a:cubicBezTo>
                    <a:pt x="50" y="22"/>
                    <a:pt x="50" y="25"/>
                    <a:pt x="50" y="22"/>
                  </a:cubicBezTo>
                  <a:cubicBezTo>
                    <a:pt x="52" y="17"/>
                    <a:pt x="55" y="20"/>
                    <a:pt x="55" y="19"/>
                  </a:cubicBezTo>
                  <a:cubicBezTo>
                    <a:pt x="54" y="17"/>
                    <a:pt x="55" y="15"/>
                    <a:pt x="59" y="15"/>
                  </a:cubicBezTo>
                  <a:cubicBezTo>
                    <a:pt x="61" y="13"/>
                    <a:pt x="62" y="12"/>
                    <a:pt x="63" y="12"/>
                  </a:cubicBezTo>
                  <a:cubicBezTo>
                    <a:pt x="61" y="9"/>
                    <a:pt x="65" y="9"/>
                    <a:pt x="68" y="9"/>
                  </a:cubicBezTo>
                  <a:cubicBezTo>
                    <a:pt x="70" y="9"/>
                    <a:pt x="71" y="8"/>
                    <a:pt x="72" y="6"/>
                  </a:cubicBezTo>
                  <a:cubicBezTo>
                    <a:pt x="75" y="9"/>
                    <a:pt x="72" y="3"/>
                    <a:pt x="76" y="5"/>
                  </a:cubicBezTo>
                  <a:cubicBezTo>
                    <a:pt x="78" y="4"/>
                    <a:pt x="79" y="0"/>
                    <a:pt x="79" y="3"/>
                  </a:cubicBezTo>
                  <a:cubicBezTo>
                    <a:pt x="82" y="3"/>
                    <a:pt x="81" y="2"/>
                    <a:pt x="83" y="1"/>
                  </a:cubicBezTo>
                  <a:cubicBezTo>
                    <a:pt x="83" y="1"/>
                    <a:pt x="83" y="1"/>
                    <a:pt x="83" y="1"/>
                  </a:cubicBezTo>
                  <a:cubicBezTo>
                    <a:pt x="83" y="2"/>
                    <a:pt x="83" y="2"/>
                    <a:pt x="83" y="1"/>
                  </a:cubicBezTo>
                  <a:cubicBezTo>
                    <a:pt x="83" y="1"/>
                    <a:pt x="82" y="1"/>
                    <a:pt x="83" y="2"/>
                  </a:cubicBezTo>
                  <a:cubicBezTo>
                    <a:pt x="83" y="2"/>
                    <a:pt x="83" y="4"/>
                    <a:pt x="83" y="3"/>
                  </a:cubicBezTo>
                  <a:cubicBezTo>
                    <a:pt x="82" y="4"/>
                    <a:pt x="85" y="5"/>
                    <a:pt x="83" y="5"/>
                  </a:cubicBezTo>
                  <a:cubicBezTo>
                    <a:pt x="82" y="4"/>
                    <a:pt x="82" y="4"/>
                    <a:pt x="82" y="5"/>
                  </a:cubicBezTo>
                  <a:cubicBezTo>
                    <a:pt x="82" y="6"/>
                    <a:pt x="83" y="7"/>
                    <a:pt x="83" y="7"/>
                  </a:cubicBezTo>
                  <a:cubicBezTo>
                    <a:pt x="82" y="7"/>
                    <a:pt x="80" y="8"/>
                    <a:pt x="82" y="9"/>
                  </a:cubicBezTo>
                  <a:cubicBezTo>
                    <a:pt x="82" y="8"/>
                    <a:pt x="84" y="13"/>
                    <a:pt x="83" y="10"/>
                  </a:cubicBezTo>
                  <a:cubicBezTo>
                    <a:pt x="82" y="13"/>
                    <a:pt x="79" y="13"/>
                    <a:pt x="82" y="14"/>
                  </a:cubicBezTo>
                  <a:cubicBezTo>
                    <a:pt x="83" y="13"/>
                    <a:pt x="83" y="14"/>
                    <a:pt x="83" y="15"/>
                  </a:cubicBezTo>
                  <a:cubicBezTo>
                    <a:pt x="83" y="15"/>
                    <a:pt x="83" y="16"/>
                    <a:pt x="83" y="17"/>
                  </a:cubicBezTo>
                  <a:cubicBezTo>
                    <a:pt x="82" y="18"/>
                    <a:pt x="82" y="19"/>
                    <a:pt x="83" y="19"/>
                  </a:cubicBezTo>
                  <a:cubicBezTo>
                    <a:pt x="81" y="19"/>
                    <a:pt x="82" y="22"/>
                    <a:pt x="83" y="23"/>
                  </a:cubicBezTo>
                  <a:cubicBezTo>
                    <a:pt x="82" y="25"/>
                    <a:pt x="85" y="29"/>
                    <a:pt x="83" y="28"/>
                  </a:cubicBezTo>
                  <a:cubicBezTo>
                    <a:pt x="82" y="31"/>
                    <a:pt x="85" y="34"/>
                    <a:pt x="83" y="34"/>
                  </a:cubicBezTo>
                  <a:cubicBezTo>
                    <a:pt x="83" y="38"/>
                    <a:pt x="80" y="37"/>
                    <a:pt x="83" y="39"/>
                  </a:cubicBezTo>
                  <a:cubicBezTo>
                    <a:pt x="81" y="40"/>
                    <a:pt x="80" y="41"/>
                    <a:pt x="83" y="45"/>
                  </a:cubicBezTo>
                  <a:cubicBezTo>
                    <a:pt x="85" y="47"/>
                    <a:pt x="82" y="49"/>
                    <a:pt x="83" y="52"/>
                  </a:cubicBezTo>
                  <a:cubicBezTo>
                    <a:pt x="80" y="57"/>
                    <a:pt x="80" y="56"/>
                    <a:pt x="83" y="58"/>
                  </a:cubicBezTo>
                  <a:cubicBezTo>
                    <a:pt x="86" y="62"/>
                    <a:pt x="83" y="63"/>
                    <a:pt x="83" y="65"/>
                  </a:cubicBezTo>
                  <a:cubicBezTo>
                    <a:pt x="82" y="69"/>
                    <a:pt x="85" y="73"/>
                    <a:pt x="83" y="72"/>
                  </a:cubicBezTo>
                  <a:cubicBezTo>
                    <a:pt x="86" y="74"/>
                    <a:pt x="85" y="78"/>
                    <a:pt x="83" y="79"/>
                  </a:cubicBezTo>
                  <a:cubicBezTo>
                    <a:pt x="83" y="80"/>
                    <a:pt x="83" y="81"/>
                    <a:pt x="83" y="82"/>
                  </a:cubicBezTo>
                  <a:cubicBezTo>
                    <a:pt x="83" y="83"/>
                    <a:pt x="83" y="87"/>
                    <a:pt x="83" y="87"/>
                  </a:cubicBezTo>
                  <a:cubicBezTo>
                    <a:pt x="84" y="87"/>
                    <a:pt x="84" y="89"/>
                    <a:pt x="84" y="91"/>
                  </a:cubicBezTo>
                  <a:cubicBezTo>
                    <a:pt x="85" y="95"/>
                    <a:pt x="85" y="95"/>
                    <a:pt x="83" y="94"/>
                  </a:cubicBezTo>
                  <a:cubicBezTo>
                    <a:pt x="81" y="96"/>
                    <a:pt x="81" y="94"/>
                    <a:pt x="83" y="99"/>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white"/>
                </a:solidFill>
                <a:effectLst/>
                <a:uLnTx/>
                <a:uFillTx/>
                <a:cs typeface="+mn-ea"/>
                <a:sym typeface="+mn-lt"/>
              </a:endParaRPr>
            </a:p>
          </p:txBody>
        </p:sp>
        <p:sp>
          <p:nvSpPr>
            <p:cNvPr id="107" name="Freeform 7"/>
            <p:cNvSpPr/>
            <p:nvPr/>
          </p:nvSpPr>
          <p:spPr bwMode="auto">
            <a:xfrm>
              <a:off x="2195346" y="1796500"/>
              <a:ext cx="748480" cy="2438826"/>
            </a:xfrm>
            <a:custGeom>
              <a:avLst/>
              <a:gdLst>
                <a:gd name="T0" fmla="*/ 84 w 88"/>
                <a:gd name="T1" fmla="*/ 284 h 287"/>
                <a:gd name="T2" fmla="*/ 79 w 88"/>
                <a:gd name="T3" fmla="*/ 284 h 287"/>
                <a:gd name="T4" fmla="*/ 24 w 88"/>
                <a:gd name="T5" fmla="*/ 282 h 287"/>
                <a:gd name="T6" fmla="*/ 7 w 88"/>
                <a:gd name="T7" fmla="*/ 274 h 287"/>
                <a:gd name="T8" fmla="*/ 5 w 88"/>
                <a:gd name="T9" fmla="*/ 272 h 287"/>
                <a:gd name="T10" fmla="*/ 5 w 88"/>
                <a:gd name="T11" fmla="*/ 264 h 287"/>
                <a:gd name="T12" fmla="*/ 5 w 88"/>
                <a:gd name="T13" fmla="*/ 246 h 287"/>
                <a:gd name="T14" fmla="*/ 5 w 88"/>
                <a:gd name="T15" fmla="*/ 221 h 287"/>
                <a:gd name="T16" fmla="*/ 5 w 88"/>
                <a:gd name="T17" fmla="*/ 190 h 287"/>
                <a:gd name="T18" fmla="*/ 5 w 88"/>
                <a:gd name="T19" fmla="*/ 165 h 287"/>
                <a:gd name="T20" fmla="*/ 5 w 88"/>
                <a:gd name="T21" fmla="*/ 154 h 287"/>
                <a:gd name="T22" fmla="*/ 5 w 88"/>
                <a:gd name="T23" fmla="*/ 135 h 287"/>
                <a:gd name="T24" fmla="*/ 3 w 88"/>
                <a:gd name="T25" fmla="*/ 120 h 287"/>
                <a:gd name="T26" fmla="*/ 6 w 88"/>
                <a:gd name="T27" fmla="*/ 109 h 287"/>
                <a:gd name="T28" fmla="*/ 6 w 88"/>
                <a:gd name="T29" fmla="*/ 98 h 287"/>
                <a:gd name="T30" fmla="*/ 5 w 88"/>
                <a:gd name="T31" fmla="*/ 85 h 287"/>
                <a:gd name="T32" fmla="*/ 5 w 88"/>
                <a:gd name="T33" fmla="*/ 74 h 287"/>
                <a:gd name="T34" fmla="*/ 5 w 88"/>
                <a:gd name="T35" fmla="*/ 60 h 287"/>
                <a:gd name="T36" fmla="*/ 5 w 88"/>
                <a:gd name="T37" fmla="*/ 50 h 287"/>
                <a:gd name="T38" fmla="*/ 6 w 88"/>
                <a:gd name="T39" fmla="*/ 39 h 287"/>
                <a:gd name="T40" fmla="*/ 4 w 88"/>
                <a:gd name="T41" fmla="*/ 29 h 287"/>
                <a:gd name="T42" fmla="*/ 5 w 88"/>
                <a:gd name="T43" fmla="*/ 18 h 287"/>
                <a:gd name="T44" fmla="*/ 8 w 88"/>
                <a:gd name="T45" fmla="*/ 14 h 287"/>
                <a:gd name="T46" fmla="*/ 19 w 88"/>
                <a:gd name="T47" fmla="*/ 10 h 287"/>
                <a:gd name="T48" fmla="*/ 40 w 88"/>
                <a:gd name="T49" fmla="*/ 5 h 287"/>
                <a:gd name="T50" fmla="*/ 51 w 88"/>
                <a:gd name="T51" fmla="*/ 4 h 287"/>
                <a:gd name="T52" fmla="*/ 74 w 88"/>
                <a:gd name="T53" fmla="*/ 2 h 287"/>
                <a:gd name="T54" fmla="*/ 84 w 88"/>
                <a:gd name="T55" fmla="*/ 2 h 287"/>
                <a:gd name="T56" fmla="*/ 84 w 88"/>
                <a:gd name="T57" fmla="*/ 8 h 287"/>
                <a:gd name="T58" fmla="*/ 84 w 88"/>
                <a:gd name="T59" fmla="*/ 22 h 287"/>
                <a:gd name="T60" fmla="*/ 84 w 88"/>
                <a:gd name="T61" fmla="*/ 45 h 287"/>
                <a:gd name="T62" fmla="*/ 84 w 88"/>
                <a:gd name="T63" fmla="*/ 73 h 287"/>
                <a:gd name="T64" fmla="*/ 84 w 88"/>
                <a:gd name="T65" fmla="*/ 88 h 287"/>
                <a:gd name="T66" fmla="*/ 84 w 88"/>
                <a:gd name="T67" fmla="*/ 105 h 287"/>
                <a:gd name="T68" fmla="*/ 85 w 88"/>
                <a:gd name="T69" fmla="*/ 119 h 287"/>
                <a:gd name="T70" fmla="*/ 83 w 88"/>
                <a:gd name="T71" fmla="*/ 127 h 287"/>
                <a:gd name="T72" fmla="*/ 84 w 88"/>
                <a:gd name="T73" fmla="*/ 143 h 287"/>
                <a:gd name="T74" fmla="*/ 84 w 88"/>
                <a:gd name="T75" fmla="*/ 151 h 287"/>
                <a:gd name="T76" fmla="*/ 84 w 88"/>
                <a:gd name="T77" fmla="*/ 156 h 287"/>
                <a:gd name="T78" fmla="*/ 85 w 88"/>
                <a:gd name="T79" fmla="*/ 163 h 287"/>
                <a:gd name="T80" fmla="*/ 85 w 88"/>
                <a:gd name="T81" fmla="*/ 163 h 287"/>
                <a:gd name="T82" fmla="*/ 85 w 88"/>
                <a:gd name="T83" fmla="*/ 163 h 287"/>
                <a:gd name="T84" fmla="*/ 84 w 88"/>
                <a:gd name="T85" fmla="*/ 168 h 287"/>
                <a:gd name="T86" fmla="*/ 85 w 88"/>
                <a:gd name="T87" fmla="*/ 174 h 287"/>
                <a:gd name="T88" fmla="*/ 84 w 88"/>
                <a:gd name="T89" fmla="*/ 176 h 287"/>
                <a:gd name="T90" fmla="*/ 84 w 88"/>
                <a:gd name="T91" fmla="*/ 177 h 287"/>
                <a:gd name="T92" fmla="*/ 84 w 88"/>
                <a:gd name="T93" fmla="*/ 178 h 287"/>
                <a:gd name="T94" fmla="*/ 84 w 88"/>
                <a:gd name="T95" fmla="*/ 182 h 287"/>
                <a:gd name="T96" fmla="*/ 85 w 88"/>
                <a:gd name="T97" fmla="*/ 185 h 287"/>
                <a:gd name="T98" fmla="*/ 85 w 88"/>
                <a:gd name="T99" fmla="*/ 192 h 287"/>
                <a:gd name="T100" fmla="*/ 84 w 88"/>
                <a:gd name="T101" fmla="*/ 214 h 287"/>
                <a:gd name="T102" fmla="*/ 84 w 88"/>
                <a:gd name="T103" fmla="*/ 242 h 287"/>
                <a:gd name="T104" fmla="*/ 84 w 88"/>
                <a:gd name="T105" fmla="*/ 264 h 287"/>
                <a:gd name="T106" fmla="*/ 84 w 88"/>
                <a:gd name="T107" fmla="*/ 273 h 287"/>
                <a:gd name="T108" fmla="*/ 84 w 88"/>
                <a:gd name="T109" fmla="*/ 28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 h="287">
                  <a:moveTo>
                    <a:pt x="84" y="284"/>
                  </a:moveTo>
                  <a:cubicBezTo>
                    <a:pt x="84" y="284"/>
                    <a:pt x="84" y="285"/>
                    <a:pt x="84" y="285"/>
                  </a:cubicBezTo>
                  <a:cubicBezTo>
                    <a:pt x="84" y="285"/>
                    <a:pt x="84" y="285"/>
                    <a:pt x="84" y="284"/>
                  </a:cubicBezTo>
                  <a:cubicBezTo>
                    <a:pt x="84" y="284"/>
                    <a:pt x="84" y="284"/>
                    <a:pt x="84" y="284"/>
                  </a:cubicBezTo>
                  <a:cubicBezTo>
                    <a:pt x="84" y="284"/>
                    <a:pt x="84" y="284"/>
                    <a:pt x="84" y="284"/>
                  </a:cubicBezTo>
                  <a:cubicBezTo>
                    <a:pt x="84" y="287"/>
                    <a:pt x="83" y="286"/>
                    <a:pt x="84" y="285"/>
                  </a:cubicBezTo>
                  <a:cubicBezTo>
                    <a:pt x="84" y="285"/>
                    <a:pt x="83" y="285"/>
                    <a:pt x="83" y="284"/>
                  </a:cubicBezTo>
                  <a:cubicBezTo>
                    <a:pt x="83" y="285"/>
                    <a:pt x="82" y="282"/>
                    <a:pt x="79" y="284"/>
                  </a:cubicBezTo>
                  <a:cubicBezTo>
                    <a:pt x="80" y="285"/>
                    <a:pt x="74" y="285"/>
                    <a:pt x="73" y="284"/>
                  </a:cubicBezTo>
                  <a:cubicBezTo>
                    <a:pt x="71" y="284"/>
                    <a:pt x="69" y="284"/>
                    <a:pt x="66" y="284"/>
                  </a:cubicBezTo>
                  <a:cubicBezTo>
                    <a:pt x="48" y="284"/>
                    <a:pt x="24" y="284"/>
                    <a:pt x="24" y="284"/>
                  </a:cubicBezTo>
                  <a:cubicBezTo>
                    <a:pt x="24" y="282"/>
                    <a:pt x="24" y="282"/>
                    <a:pt x="24" y="282"/>
                  </a:cubicBezTo>
                  <a:cubicBezTo>
                    <a:pt x="22" y="280"/>
                    <a:pt x="21" y="278"/>
                    <a:pt x="18" y="277"/>
                  </a:cubicBezTo>
                  <a:cubicBezTo>
                    <a:pt x="17" y="276"/>
                    <a:pt x="16" y="276"/>
                    <a:pt x="14" y="275"/>
                  </a:cubicBezTo>
                  <a:cubicBezTo>
                    <a:pt x="12" y="274"/>
                    <a:pt x="11" y="275"/>
                    <a:pt x="9" y="274"/>
                  </a:cubicBezTo>
                  <a:cubicBezTo>
                    <a:pt x="9" y="273"/>
                    <a:pt x="8" y="276"/>
                    <a:pt x="7" y="274"/>
                  </a:cubicBezTo>
                  <a:cubicBezTo>
                    <a:pt x="7" y="274"/>
                    <a:pt x="6" y="274"/>
                    <a:pt x="5" y="273"/>
                  </a:cubicBezTo>
                  <a:cubicBezTo>
                    <a:pt x="5" y="273"/>
                    <a:pt x="5" y="273"/>
                    <a:pt x="5" y="273"/>
                  </a:cubicBezTo>
                  <a:cubicBezTo>
                    <a:pt x="5" y="275"/>
                    <a:pt x="2" y="273"/>
                    <a:pt x="5" y="273"/>
                  </a:cubicBezTo>
                  <a:cubicBezTo>
                    <a:pt x="5" y="273"/>
                    <a:pt x="5" y="273"/>
                    <a:pt x="5" y="272"/>
                  </a:cubicBezTo>
                  <a:cubicBezTo>
                    <a:pt x="4" y="271"/>
                    <a:pt x="6" y="271"/>
                    <a:pt x="5" y="271"/>
                  </a:cubicBezTo>
                  <a:cubicBezTo>
                    <a:pt x="7" y="272"/>
                    <a:pt x="6" y="270"/>
                    <a:pt x="5" y="270"/>
                  </a:cubicBezTo>
                  <a:cubicBezTo>
                    <a:pt x="5" y="269"/>
                    <a:pt x="4" y="270"/>
                    <a:pt x="5" y="267"/>
                  </a:cubicBezTo>
                  <a:cubicBezTo>
                    <a:pt x="6" y="264"/>
                    <a:pt x="6" y="266"/>
                    <a:pt x="5" y="264"/>
                  </a:cubicBezTo>
                  <a:cubicBezTo>
                    <a:pt x="2" y="261"/>
                    <a:pt x="4" y="260"/>
                    <a:pt x="5" y="260"/>
                  </a:cubicBezTo>
                  <a:cubicBezTo>
                    <a:pt x="0" y="259"/>
                    <a:pt x="5" y="258"/>
                    <a:pt x="5" y="256"/>
                  </a:cubicBezTo>
                  <a:cubicBezTo>
                    <a:pt x="6" y="256"/>
                    <a:pt x="4" y="253"/>
                    <a:pt x="5" y="251"/>
                  </a:cubicBezTo>
                  <a:cubicBezTo>
                    <a:pt x="4" y="252"/>
                    <a:pt x="5" y="245"/>
                    <a:pt x="5" y="246"/>
                  </a:cubicBezTo>
                  <a:cubicBezTo>
                    <a:pt x="5" y="242"/>
                    <a:pt x="8" y="243"/>
                    <a:pt x="5" y="240"/>
                  </a:cubicBezTo>
                  <a:cubicBezTo>
                    <a:pt x="11" y="244"/>
                    <a:pt x="3" y="236"/>
                    <a:pt x="5" y="234"/>
                  </a:cubicBezTo>
                  <a:cubicBezTo>
                    <a:pt x="4" y="229"/>
                    <a:pt x="5" y="231"/>
                    <a:pt x="5" y="228"/>
                  </a:cubicBezTo>
                  <a:cubicBezTo>
                    <a:pt x="5" y="227"/>
                    <a:pt x="7" y="221"/>
                    <a:pt x="5" y="221"/>
                  </a:cubicBezTo>
                  <a:cubicBezTo>
                    <a:pt x="6" y="216"/>
                    <a:pt x="3" y="219"/>
                    <a:pt x="5" y="213"/>
                  </a:cubicBezTo>
                  <a:cubicBezTo>
                    <a:pt x="2" y="212"/>
                    <a:pt x="2" y="211"/>
                    <a:pt x="5" y="206"/>
                  </a:cubicBezTo>
                  <a:cubicBezTo>
                    <a:pt x="6" y="206"/>
                    <a:pt x="2" y="201"/>
                    <a:pt x="5" y="198"/>
                  </a:cubicBezTo>
                  <a:cubicBezTo>
                    <a:pt x="6" y="195"/>
                    <a:pt x="6" y="191"/>
                    <a:pt x="5" y="190"/>
                  </a:cubicBezTo>
                  <a:cubicBezTo>
                    <a:pt x="3" y="190"/>
                    <a:pt x="4" y="183"/>
                    <a:pt x="5" y="182"/>
                  </a:cubicBezTo>
                  <a:cubicBezTo>
                    <a:pt x="6" y="180"/>
                    <a:pt x="5" y="177"/>
                    <a:pt x="5" y="174"/>
                  </a:cubicBezTo>
                  <a:cubicBezTo>
                    <a:pt x="5" y="171"/>
                    <a:pt x="3" y="169"/>
                    <a:pt x="3" y="167"/>
                  </a:cubicBezTo>
                  <a:cubicBezTo>
                    <a:pt x="3" y="167"/>
                    <a:pt x="3" y="166"/>
                    <a:pt x="5" y="165"/>
                  </a:cubicBezTo>
                  <a:cubicBezTo>
                    <a:pt x="6" y="164"/>
                    <a:pt x="6" y="164"/>
                    <a:pt x="5" y="161"/>
                  </a:cubicBezTo>
                  <a:cubicBezTo>
                    <a:pt x="4" y="158"/>
                    <a:pt x="2" y="157"/>
                    <a:pt x="5" y="157"/>
                  </a:cubicBezTo>
                  <a:cubicBezTo>
                    <a:pt x="5" y="156"/>
                    <a:pt x="6" y="156"/>
                    <a:pt x="6" y="156"/>
                  </a:cubicBezTo>
                  <a:cubicBezTo>
                    <a:pt x="6" y="156"/>
                    <a:pt x="5" y="155"/>
                    <a:pt x="5" y="154"/>
                  </a:cubicBezTo>
                  <a:cubicBezTo>
                    <a:pt x="8" y="151"/>
                    <a:pt x="4" y="150"/>
                    <a:pt x="5" y="148"/>
                  </a:cubicBezTo>
                  <a:cubicBezTo>
                    <a:pt x="3" y="150"/>
                    <a:pt x="6" y="142"/>
                    <a:pt x="5" y="143"/>
                  </a:cubicBezTo>
                  <a:cubicBezTo>
                    <a:pt x="5" y="141"/>
                    <a:pt x="5" y="140"/>
                    <a:pt x="5" y="139"/>
                  </a:cubicBezTo>
                  <a:cubicBezTo>
                    <a:pt x="4" y="136"/>
                    <a:pt x="2" y="136"/>
                    <a:pt x="5" y="135"/>
                  </a:cubicBezTo>
                  <a:cubicBezTo>
                    <a:pt x="6" y="131"/>
                    <a:pt x="9" y="134"/>
                    <a:pt x="5" y="131"/>
                  </a:cubicBezTo>
                  <a:cubicBezTo>
                    <a:pt x="5" y="129"/>
                    <a:pt x="5" y="129"/>
                    <a:pt x="5" y="128"/>
                  </a:cubicBezTo>
                  <a:cubicBezTo>
                    <a:pt x="5" y="127"/>
                    <a:pt x="4" y="126"/>
                    <a:pt x="5" y="122"/>
                  </a:cubicBezTo>
                  <a:cubicBezTo>
                    <a:pt x="3" y="120"/>
                    <a:pt x="2" y="121"/>
                    <a:pt x="3" y="120"/>
                  </a:cubicBezTo>
                  <a:cubicBezTo>
                    <a:pt x="3" y="119"/>
                    <a:pt x="2" y="119"/>
                    <a:pt x="4" y="117"/>
                  </a:cubicBezTo>
                  <a:cubicBezTo>
                    <a:pt x="4" y="116"/>
                    <a:pt x="5" y="114"/>
                    <a:pt x="5" y="114"/>
                  </a:cubicBezTo>
                  <a:cubicBezTo>
                    <a:pt x="5" y="113"/>
                    <a:pt x="5" y="114"/>
                    <a:pt x="6" y="113"/>
                  </a:cubicBezTo>
                  <a:cubicBezTo>
                    <a:pt x="8" y="111"/>
                    <a:pt x="5" y="109"/>
                    <a:pt x="6" y="109"/>
                  </a:cubicBezTo>
                  <a:cubicBezTo>
                    <a:pt x="6" y="108"/>
                    <a:pt x="7" y="106"/>
                    <a:pt x="5" y="105"/>
                  </a:cubicBezTo>
                  <a:cubicBezTo>
                    <a:pt x="5" y="105"/>
                    <a:pt x="4" y="104"/>
                    <a:pt x="5" y="103"/>
                  </a:cubicBezTo>
                  <a:cubicBezTo>
                    <a:pt x="7" y="102"/>
                    <a:pt x="6" y="103"/>
                    <a:pt x="6" y="101"/>
                  </a:cubicBezTo>
                  <a:cubicBezTo>
                    <a:pt x="6" y="101"/>
                    <a:pt x="5" y="99"/>
                    <a:pt x="6" y="98"/>
                  </a:cubicBezTo>
                  <a:cubicBezTo>
                    <a:pt x="5" y="98"/>
                    <a:pt x="6" y="97"/>
                    <a:pt x="5" y="97"/>
                  </a:cubicBezTo>
                  <a:cubicBezTo>
                    <a:pt x="5" y="95"/>
                    <a:pt x="5" y="93"/>
                    <a:pt x="4" y="93"/>
                  </a:cubicBezTo>
                  <a:cubicBezTo>
                    <a:pt x="3" y="92"/>
                    <a:pt x="4" y="92"/>
                    <a:pt x="5" y="89"/>
                  </a:cubicBezTo>
                  <a:cubicBezTo>
                    <a:pt x="6" y="86"/>
                    <a:pt x="4" y="84"/>
                    <a:pt x="5" y="85"/>
                  </a:cubicBezTo>
                  <a:cubicBezTo>
                    <a:pt x="5" y="83"/>
                    <a:pt x="6" y="83"/>
                    <a:pt x="5" y="81"/>
                  </a:cubicBezTo>
                  <a:cubicBezTo>
                    <a:pt x="4" y="79"/>
                    <a:pt x="4" y="79"/>
                    <a:pt x="5" y="79"/>
                  </a:cubicBezTo>
                  <a:cubicBezTo>
                    <a:pt x="5" y="79"/>
                    <a:pt x="5" y="78"/>
                    <a:pt x="5" y="77"/>
                  </a:cubicBezTo>
                  <a:cubicBezTo>
                    <a:pt x="6" y="77"/>
                    <a:pt x="5" y="76"/>
                    <a:pt x="5" y="74"/>
                  </a:cubicBezTo>
                  <a:cubicBezTo>
                    <a:pt x="7" y="71"/>
                    <a:pt x="7" y="69"/>
                    <a:pt x="7" y="69"/>
                  </a:cubicBezTo>
                  <a:cubicBezTo>
                    <a:pt x="8" y="69"/>
                    <a:pt x="6" y="67"/>
                    <a:pt x="5" y="67"/>
                  </a:cubicBezTo>
                  <a:cubicBezTo>
                    <a:pt x="5" y="65"/>
                    <a:pt x="4" y="64"/>
                    <a:pt x="5" y="63"/>
                  </a:cubicBezTo>
                  <a:cubicBezTo>
                    <a:pt x="6" y="61"/>
                    <a:pt x="6" y="59"/>
                    <a:pt x="5" y="60"/>
                  </a:cubicBezTo>
                  <a:cubicBezTo>
                    <a:pt x="4" y="58"/>
                    <a:pt x="5" y="57"/>
                    <a:pt x="4" y="56"/>
                  </a:cubicBezTo>
                  <a:cubicBezTo>
                    <a:pt x="3" y="55"/>
                    <a:pt x="4" y="53"/>
                    <a:pt x="5" y="53"/>
                  </a:cubicBezTo>
                  <a:cubicBezTo>
                    <a:pt x="5" y="53"/>
                    <a:pt x="5" y="53"/>
                    <a:pt x="5" y="52"/>
                  </a:cubicBezTo>
                  <a:cubicBezTo>
                    <a:pt x="4" y="52"/>
                    <a:pt x="4" y="52"/>
                    <a:pt x="5" y="50"/>
                  </a:cubicBezTo>
                  <a:cubicBezTo>
                    <a:pt x="5" y="49"/>
                    <a:pt x="6" y="49"/>
                    <a:pt x="5" y="47"/>
                  </a:cubicBezTo>
                  <a:cubicBezTo>
                    <a:pt x="3" y="46"/>
                    <a:pt x="2" y="46"/>
                    <a:pt x="3" y="45"/>
                  </a:cubicBezTo>
                  <a:cubicBezTo>
                    <a:pt x="3" y="44"/>
                    <a:pt x="5" y="44"/>
                    <a:pt x="5" y="41"/>
                  </a:cubicBezTo>
                  <a:cubicBezTo>
                    <a:pt x="4" y="42"/>
                    <a:pt x="6" y="39"/>
                    <a:pt x="6" y="39"/>
                  </a:cubicBezTo>
                  <a:cubicBezTo>
                    <a:pt x="5" y="38"/>
                    <a:pt x="6" y="36"/>
                    <a:pt x="5" y="36"/>
                  </a:cubicBezTo>
                  <a:cubicBezTo>
                    <a:pt x="5" y="34"/>
                    <a:pt x="6" y="34"/>
                    <a:pt x="5" y="33"/>
                  </a:cubicBezTo>
                  <a:cubicBezTo>
                    <a:pt x="5" y="32"/>
                    <a:pt x="5" y="32"/>
                    <a:pt x="5" y="31"/>
                  </a:cubicBezTo>
                  <a:cubicBezTo>
                    <a:pt x="4" y="31"/>
                    <a:pt x="4" y="30"/>
                    <a:pt x="4" y="29"/>
                  </a:cubicBezTo>
                  <a:cubicBezTo>
                    <a:pt x="4" y="28"/>
                    <a:pt x="5" y="27"/>
                    <a:pt x="5" y="27"/>
                  </a:cubicBezTo>
                  <a:cubicBezTo>
                    <a:pt x="5" y="27"/>
                    <a:pt x="5" y="24"/>
                    <a:pt x="5" y="23"/>
                  </a:cubicBezTo>
                  <a:cubicBezTo>
                    <a:pt x="5" y="23"/>
                    <a:pt x="3" y="21"/>
                    <a:pt x="5" y="20"/>
                  </a:cubicBezTo>
                  <a:cubicBezTo>
                    <a:pt x="6" y="20"/>
                    <a:pt x="4" y="19"/>
                    <a:pt x="5" y="18"/>
                  </a:cubicBezTo>
                  <a:cubicBezTo>
                    <a:pt x="5" y="16"/>
                    <a:pt x="5" y="17"/>
                    <a:pt x="5" y="16"/>
                  </a:cubicBezTo>
                  <a:cubicBezTo>
                    <a:pt x="7" y="13"/>
                    <a:pt x="4" y="16"/>
                    <a:pt x="5" y="15"/>
                  </a:cubicBezTo>
                  <a:cubicBezTo>
                    <a:pt x="5" y="13"/>
                    <a:pt x="6" y="14"/>
                    <a:pt x="5" y="14"/>
                  </a:cubicBezTo>
                  <a:cubicBezTo>
                    <a:pt x="6" y="14"/>
                    <a:pt x="7" y="14"/>
                    <a:pt x="8" y="14"/>
                  </a:cubicBezTo>
                  <a:cubicBezTo>
                    <a:pt x="9" y="15"/>
                    <a:pt x="9" y="12"/>
                    <a:pt x="10" y="13"/>
                  </a:cubicBezTo>
                  <a:cubicBezTo>
                    <a:pt x="9" y="12"/>
                    <a:pt x="10" y="12"/>
                    <a:pt x="12" y="12"/>
                  </a:cubicBezTo>
                  <a:cubicBezTo>
                    <a:pt x="13" y="11"/>
                    <a:pt x="14" y="13"/>
                    <a:pt x="15" y="11"/>
                  </a:cubicBezTo>
                  <a:cubicBezTo>
                    <a:pt x="15" y="9"/>
                    <a:pt x="20" y="6"/>
                    <a:pt x="19" y="10"/>
                  </a:cubicBezTo>
                  <a:cubicBezTo>
                    <a:pt x="20" y="9"/>
                    <a:pt x="24" y="11"/>
                    <a:pt x="24" y="8"/>
                  </a:cubicBezTo>
                  <a:cubicBezTo>
                    <a:pt x="28" y="9"/>
                    <a:pt x="31" y="9"/>
                    <a:pt x="30" y="7"/>
                  </a:cubicBezTo>
                  <a:cubicBezTo>
                    <a:pt x="36" y="8"/>
                    <a:pt x="32" y="7"/>
                    <a:pt x="35" y="6"/>
                  </a:cubicBezTo>
                  <a:cubicBezTo>
                    <a:pt x="34" y="3"/>
                    <a:pt x="36" y="8"/>
                    <a:pt x="40" y="5"/>
                  </a:cubicBezTo>
                  <a:cubicBezTo>
                    <a:pt x="44" y="8"/>
                    <a:pt x="46" y="7"/>
                    <a:pt x="46" y="4"/>
                  </a:cubicBezTo>
                  <a:cubicBezTo>
                    <a:pt x="49" y="4"/>
                    <a:pt x="52" y="7"/>
                    <a:pt x="51" y="4"/>
                  </a:cubicBezTo>
                  <a:cubicBezTo>
                    <a:pt x="51" y="4"/>
                    <a:pt x="51" y="4"/>
                    <a:pt x="51" y="4"/>
                  </a:cubicBezTo>
                  <a:cubicBezTo>
                    <a:pt x="51" y="4"/>
                    <a:pt x="51" y="4"/>
                    <a:pt x="51" y="4"/>
                  </a:cubicBezTo>
                  <a:cubicBezTo>
                    <a:pt x="52" y="5"/>
                    <a:pt x="55" y="2"/>
                    <a:pt x="57" y="3"/>
                  </a:cubicBezTo>
                  <a:cubicBezTo>
                    <a:pt x="58" y="3"/>
                    <a:pt x="61" y="1"/>
                    <a:pt x="63" y="3"/>
                  </a:cubicBezTo>
                  <a:cubicBezTo>
                    <a:pt x="64" y="6"/>
                    <a:pt x="66" y="3"/>
                    <a:pt x="68" y="2"/>
                  </a:cubicBezTo>
                  <a:cubicBezTo>
                    <a:pt x="70" y="2"/>
                    <a:pt x="74" y="4"/>
                    <a:pt x="74" y="2"/>
                  </a:cubicBezTo>
                  <a:cubicBezTo>
                    <a:pt x="74" y="2"/>
                    <a:pt x="77" y="4"/>
                    <a:pt x="77" y="2"/>
                  </a:cubicBezTo>
                  <a:cubicBezTo>
                    <a:pt x="78" y="0"/>
                    <a:pt x="81" y="2"/>
                    <a:pt x="80" y="2"/>
                  </a:cubicBezTo>
                  <a:cubicBezTo>
                    <a:pt x="82" y="3"/>
                    <a:pt x="83" y="3"/>
                    <a:pt x="82" y="2"/>
                  </a:cubicBezTo>
                  <a:cubicBezTo>
                    <a:pt x="83" y="3"/>
                    <a:pt x="84" y="2"/>
                    <a:pt x="84" y="2"/>
                  </a:cubicBezTo>
                  <a:cubicBezTo>
                    <a:pt x="85" y="2"/>
                    <a:pt x="86" y="2"/>
                    <a:pt x="84" y="3"/>
                  </a:cubicBezTo>
                  <a:cubicBezTo>
                    <a:pt x="84" y="4"/>
                    <a:pt x="84" y="3"/>
                    <a:pt x="84" y="4"/>
                  </a:cubicBezTo>
                  <a:cubicBezTo>
                    <a:pt x="84" y="4"/>
                    <a:pt x="83" y="4"/>
                    <a:pt x="84" y="5"/>
                  </a:cubicBezTo>
                  <a:cubicBezTo>
                    <a:pt x="86" y="4"/>
                    <a:pt x="83" y="7"/>
                    <a:pt x="84" y="8"/>
                  </a:cubicBezTo>
                  <a:cubicBezTo>
                    <a:pt x="85" y="7"/>
                    <a:pt x="84" y="11"/>
                    <a:pt x="84" y="10"/>
                  </a:cubicBezTo>
                  <a:cubicBezTo>
                    <a:pt x="87" y="10"/>
                    <a:pt x="83" y="15"/>
                    <a:pt x="84" y="14"/>
                  </a:cubicBezTo>
                  <a:cubicBezTo>
                    <a:pt x="84" y="14"/>
                    <a:pt x="85" y="14"/>
                    <a:pt x="84" y="18"/>
                  </a:cubicBezTo>
                  <a:cubicBezTo>
                    <a:pt x="84" y="20"/>
                    <a:pt x="85" y="21"/>
                    <a:pt x="84" y="22"/>
                  </a:cubicBezTo>
                  <a:cubicBezTo>
                    <a:pt x="84" y="28"/>
                    <a:pt x="84" y="23"/>
                    <a:pt x="84" y="27"/>
                  </a:cubicBezTo>
                  <a:cubicBezTo>
                    <a:pt x="85" y="29"/>
                    <a:pt x="83" y="31"/>
                    <a:pt x="84" y="33"/>
                  </a:cubicBezTo>
                  <a:cubicBezTo>
                    <a:pt x="83" y="37"/>
                    <a:pt x="84" y="35"/>
                    <a:pt x="84" y="38"/>
                  </a:cubicBezTo>
                  <a:cubicBezTo>
                    <a:pt x="81" y="40"/>
                    <a:pt x="84" y="39"/>
                    <a:pt x="84" y="45"/>
                  </a:cubicBezTo>
                  <a:cubicBezTo>
                    <a:pt x="82" y="46"/>
                    <a:pt x="86" y="47"/>
                    <a:pt x="84" y="51"/>
                  </a:cubicBezTo>
                  <a:cubicBezTo>
                    <a:pt x="83" y="53"/>
                    <a:pt x="84" y="53"/>
                    <a:pt x="84" y="58"/>
                  </a:cubicBezTo>
                  <a:cubicBezTo>
                    <a:pt x="85" y="58"/>
                    <a:pt x="85" y="60"/>
                    <a:pt x="84" y="65"/>
                  </a:cubicBezTo>
                  <a:cubicBezTo>
                    <a:pt x="84" y="67"/>
                    <a:pt x="86" y="70"/>
                    <a:pt x="84" y="73"/>
                  </a:cubicBezTo>
                  <a:cubicBezTo>
                    <a:pt x="86" y="73"/>
                    <a:pt x="84" y="74"/>
                    <a:pt x="84" y="80"/>
                  </a:cubicBezTo>
                  <a:cubicBezTo>
                    <a:pt x="84" y="80"/>
                    <a:pt x="85" y="80"/>
                    <a:pt x="84" y="81"/>
                  </a:cubicBezTo>
                  <a:cubicBezTo>
                    <a:pt x="84" y="80"/>
                    <a:pt x="84" y="80"/>
                    <a:pt x="84" y="80"/>
                  </a:cubicBezTo>
                  <a:cubicBezTo>
                    <a:pt x="84" y="81"/>
                    <a:pt x="81" y="84"/>
                    <a:pt x="84" y="88"/>
                  </a:cubicBezTo>
                  <a:cubicBezTo>
                    <a:pt x="81" y="88"/>
                    <a:pt x="84" y="95"/>
                    <a:pt x="84" y="97"/>
                  </a:cubicBezTo>
                  <a:cubicBezTo>
                    <a:pt x="84" y="97"/>
                    <a:pt x="83" y="97"/>
                    <a:pt x="83" y="98"/>
                  </a:cubicBezTo>
                  <a:cubicBezTo>
                    <a:pt x="83" y="98"/>
                    <a:pt x="83" y="100"/>
                    <a:pt x="83" y="101"/>
                  </a:cubicBezTo>
                  <a:cubicBezTo>
                    <a:pt x="84" y="102"/>
                    <a:pt x="85" y="101"/>
                    <a:pt x="84" y="105"/>
                  </a:cubicBezTo>
                  <a:cubicBezTo>
                    <a:pt x="84" y="105"/>
                    <a:pt x="84" y="106"/>
                    <a:pt x="84" y="108"/>
                  </a:cubicBezTo>
                  <a:cubicBezTo>
                    <a:pt x="85" y="109"/>
                    <a:pt x="85" y="113"/>
                    <a:pt x="84" y="113"/>
                  </a:cubicBezTo>
                  <a:cubicBezTo>
                    <a:pt x="83" y="114"/>
                    <a:pt x="83" y="119"/>
                    <a:pt x="84" y="119"/>
                  </a:cubicBezTo>
                  <a:cubicBezTo>
                    <a:pt x="84" y="119"/>
                    <a:pt x="84" y="119"/>
                    <a:pt x="85" y="119"/>
                  </a:cubicBezTo>
                  <a:cubicBezTo>
                    <a:pt x="85" y="119"/>
                    <a:pt x="85" y="119"/>
                    <a:pt x="84" y="119"/>
                  </a:cubicBezTo>
                  <a:cubicBezTo>
                    <a:pt x="85" y="119"/>
                    <a:pt x="88" y="121"/>
                    <a:pt x="84" y="122"/>
                  </a:cubicBezTo>
                  <a:cubicBezTo>
                    <a:pt x="84" y="124"/>
                    <a:pt x="85" y="121"/>
                    <a:pt x="84" y="124"/>
                  </a:cubicBezTo>
                  <a:cubicBezTo>
                    <a:pt x="86" y="123"/>
                    <a:pt x="81" y="125"/>
                    <a:pt x="83" y="127"/>
                  </a:cubicBezTo>
                  <a:cubicBezTo>
                    <a:pt x="85" y="126"/>
                    <a:pt x="86" y="129"/>
                    <a:pt x="84" y="130"/>
                  </a:cubicBezTo>
                  <a:cubicBezTo>
                    <a:pt x="86" y="133"/>
                    <a:pt x="83" y="134"/>
                    <a:pt x="84" y="135"/>
                  </a:cubicBezTo>
                  <a:cubicBezTo>
                    <a:pt x="81" y="138"/>
                    <a:pt x="81" y="136"/>
                    <a:pt x="84" y="139"/>
                  </a:cubicBezTo>
                  <a:cubicBezTo>
                    <a:pt x="86" y="138"/>
                    <a:pt x="86" y="142"/>
                    <a:pt x="84" y="143"/>
                  </a:cubicBezTo>
                  <a:cubicBezTo>
                    <a:pt x="83" y="144"/>
                    <a:pt x="84" y="147"/>
                    <a:pt x="84" y="148"/>
                  </a:cubicBezTo>
                  <a:cubicBezTo>
                    <a:pt x="85" y="148"/>
                    <a:pt x="86" y="149"/>
                    <a:pt x="85" y="151"/>
                  </a:cubicBezTo>
                  <a:cubicBezTo>
                    <a:pt x="83" y="151"/>
                    <a:pt x="83" y="151"/>
                    <a:pt x="84" y="151"/>
                  </a:cubicBezTo>
                  <a:cubicBezTo>
                    <a:pt x="84" y="151"/>
                    <a:pt x="84" y="151"/>
                    <a:pt x="84" y="151"/>
                  </a:cubicBezTo>
                  <a:cubicBezTo>
                    <a:pt x="85" y="152"/>
                    <a:pt x="85" y="152"/>
                    <a:pt x="84" y="153"/>
                  </a:cubicBezTo>
                  <a:cubicBezTo>
                    <a:pt x="84" y="152"/>
                    <a:pt x="84" y="152"/>
                    <a:pt x="84" y="151"/>
                  </a:cubicBezTo>
                  <a:cubicBezTo>
                    <a:pt x="84" y="151"/>
                    <a:pt x="84" y="151"/>
                    <a:pt x="84" y="151"/>
                  </a:cubicBezTo>
                  <a:cubicBezTo>
                    <a:pt x="83" y="151"/>
                    <a:pt x="83" y="153"/>
                    <a:pt x="84" y="156"/>
                  </a:cubicBezTo>
                  <a:cubicBezTo>
                    <a:pt x="84" y="159"/>
                    <a:pt x="86" y="160"/>
                    <a:pt x="83" y="161"/>
                  </a:cubicBezTo>
                  <a:cubicBezTo>
                    <a:pt x="85" y="161"/>
                    <a:pt x="85" y="161"/>
                    <a:pt x="85" y="162"/>
                  </a:cubicBezTo>
                  <a:cubicBezTo>
                    <a:pt x="85" y="162"/>
                    <a:pt x="85" y="162"/>
                    <a:pt x="85" y="162"/>
                  </a:cubicBezTo>
                  <a:cubicBezTo>
                    <a:pt x="85" y="162"/>
                    <a:pt x="85" y="162"/>
                    <a:pt x="85" y="163"/>
                  </a:cubicBezTo>
                  <a:cubicBezTo>
                    <a:pt x="85" y="162"/>
                    <a:pt x="85" y="162"/>
                    <a:pt x="85" y="162"/>
                  </a:cubicBezTo>
                  <a:cubicBezTo>
                    <a:pt x="85" y="162"/>
                    <a:pt x="85" y="163"/>
                    <a:pt x="85" y="163"/>
                  </a:cubicBezTo>
                  <a:cubicBezTo>
                    <a:pt x="85" y="163"/>
                    <a:pt x="85" y="163"/>
                    <a:pt x="85" y="163"/>
                  </a:cubicBezTo>
                  <a:cubicBezTo>
                    <a:pt x="86" y="163"/>
                    <a:pt x="86" y="163"/>
                    <a:pt x="85" y="163"/>
                  </a:cubicBezTo>
                  <a:cubicBezTo>
                    <a:pt x="85" y="163"/>
                    <a:pt x="85" y="163"/>
                    <a:pt x="85" y="164"/>
                  </a:cubicBezTo>
                  <a:cubicBezTo>
                    <a:pt x="85" y="164"/>
                    <a:pt x="85" y="163"/>
                    <a:pt x="85" y="163"/>
                  </a:cubicBezTo>
                  <a:cubicBezTo>
                    <a:pt x="85" y="163"/>
                    <a:pt x="85" y="163"/>
                    <a:pt x="85" y="163"/>
                  </a:cubicBezTo>
                  <a:cubicBezTo>
                    <a:pt x="85" y="163"/>
                    <a:pt x="85" y="163"/>
                    <a:pt x="85" y="163"/>
                  </a:cubicBezTo>
                  <a:cubicBezTo>
                    <a:pt x="85" y="163"/>
                    <a:pt x="85" y="164"/>
                    <a:pt x="84" y="165"/>
                  </a:cubicBezTo>
                  <a:cubicBezTo>
                    <a:pt x="83" y="167"/>
                    <a:pt x="84" y="163"/>
                    <a:pt x="83" y="166"/>
                  </a:cubicBezTo>
                  <a:cubicBezTo>
                    <a:pt x="84" y="166"/>
                    <a:pt x="85" y="167"/>
                    <a:pt x="84" y="167"/>
                  </a:cubicBezTo>
                  <a:cubicBezTo>
                    <a:pt x="83" y="167"/>
                    <a:pt x="84" y="168"/>
                    <a:pt x="84" y="168"/>
                  </a:cubicBezTo>
                  <a:cubicBezTo>
                    <a:pt x="81" y="170"/>
                    <a:pt x="87" y="171"/>
                    <a:pt x="84" y="170"/>
                  </a:cubicBezTo>
                  <a:cubicBezTo>
                    <a:pt x="84" y="170"/>
                    <a:pt x="85" y="172"/>
                    <a:pt x="84" y="172"/>
                  </a:cubicBezTo>
                  <a:cubicBezTo>
                    <a:pt x="84" y="173"/>
                    <a:pt x="85" y="174"/>
                    <a:pt x="85" y="174"/>
                  </a:cubicBezTo>
                  <a:cubicBezTo>
                    <a:pt x="86" y="174"/>
                    <a:pt x="86" y="174"/>
                    <a:pt x="85" y="174"/>
                  </a:cubicBezTo>
                  <a:cubicBezTo>
                    <a:pt x="85" y="174"/>
                    <a:pt x="85" y="174"/>
                    <a:pt x="84" y="173"/>
                  </a:cubicBezTo>
                  <a:cubicBezTo>
                    <a:pt x="85" y="174"/>
                    <a:pt x="85" y="175"/>
                    <a:pt x="84" y="176"/>
                  </a:cubicBezTo>
                  <a:cubicBezTo>
                    <a:pt x="85" y="176"/>
                    <a:pt x="85" y="176"/>
                    <a:pt x="84" y="176"/>
                  </a:cubicBezTo>
                  <a:cubicBezTo>
                    <a:pt x="84" y="176"/>
                    <a:pt x="84" y="176"/>
                    <a:pt x="84" y="176"/>
                  </a:cubicBezTo>
                  <a:cubicBezTo>
                    <a:pt x="84" y="176"/>
                    <a:pt x="84" y="176"/>
                    <a:pt x="84" y="176"/>
                  </a:cubicBezTo>
                  <a:cubicBezTo>
                    <a:pt x="84" y="176"/>
                    <a:pt x="84" y="176"/>
                    <a:pt x="84" y="176"/>
                  </a:cubicBezTo>
                  <a:cubicBezTo>
                    <a:pt x="84" y="175"/>
                    <a:pt x="84" y="175"/>
                    <a:pt x="84" y="175"/>
                  </a:cubicBezTo>
                  <a:cubicBezTo>
                    <a:pt x="84" y="176"/>
                    <a:pt x="84" y="176"/>
                    <a:pt x="84" y="177"/>
                  </a:cubicBezTo>
                  <a:cubicBezTo>
                    <a:pt x="84" y="177"/>
                    <a:pt x="85" y="178"/>
                    <a:pt x="84" y="178"/>
                  </a:cubicBezTo>
                  <a:cubicBezTo>
                    <a:pt x="84" y="178"/>
                    <a:pt x="84" y="178"/>
                    <a:pt x="84" y="178"/>
                  </a:cubicBezTo>
                  <a:cubicBezTo>
                    <a:pt x="84" y="178"/>
                    <a:pt x="84" y="178"/>
                    <a:pt x="84" y="178"/>
                  </a:cubicBezTo>
                  <a:cubicBezTo>
                    <a:pt x="84" y="178"/>
                    <a:pt x="84" y="178"/>
                    <a:pt x="84" y="178"/>
                  </a:cubicBezTo>
                  <a:cubicBezTo>
                    <a:pt x="84" y="178"/>
                    <a:pt x="84" y="179"/>
                    <a:pt x="84" y="179"/>
                  </a:cubicBezTo>
                  <a:cubicBezTo>
                    <a:pt x="85" y="180"/>
                    <a:pt x="84" y="181"/>
                    <a:pt x="84" y="181"/>
                  </a:cubicBezTo>
                  <a:cubicBezTo>
                    <a:pt x="84" y="181"/>
                    <a:pt x="84" y="181"/>
                    <a:pt x="84" y="182"/>
                  </a:cubicBezTo>
                  <a:cubicBezTo>
                    <a:pt x="84" y="182"/>
                    <a:pt x="84" y="182"/>
                    <a:pt x="84" y="182"/>
                  </a:cubicBezTo>
                  <a:cubicBezTo>
                    <a:pt x="84" y="182"/>
                    <a:pt x="84" y="182"/>
                    <a:pt x="84" y="182"/>
                  </a:cubicBezTo>
                  <a:cubicBezTo>
                    <a:pt x="85" y="182"/>
                    <a:pt x="84" y="182"/>
                    <a:pt x="84" y="182"/>
                  </a:cubicBezTo>
                  <a:cubicBezTo>
                    <a:pt x="83" y="183"/>
                    <a:pt x="87" y="184"/>
                    <a:pt x="85" y="184"/>
                  </a:cubicBezTo>
                  <a:cubicBezTo>
                    <a:pt x="85" y="183"/>
                    <a:pt x="85" y="185"/>
                    <a:pt x="85" y="185"/>
                  </a:cubicBezTo>
                  <a:cubicBezTo>
                    <a:pt x="84" y="185"/>
                    <a:pt x="84" y="186"/>
                    <a:pt x="84" y="187"/>
                  </a:cubicBezTo>
                  <a:cubicBezTo>
                    <a:pt x="84" y="187"/>
                    <a:pt x="84" y="187"/>
                    <a:pt x="83" y="188"/>
                  </a:cubicBezTo>
                  <a:cubicBezTo>
                    <a:pt x="83" y="190"/>
                    <a:pt x="81" y="190"/>
                    <a:pt x="84" y="190"/>
                  </a:cubicBezTo>
                  <a:cubicBezTo>
                    <a:pt x="85" y="191"/>
                    <a:pt x="86" y="191"/>
                    <a:pt x="85" y="192"/>
                  </a:cubicBezTo>
                  <a:cubicBezTo>
                    <a:pt x="85" y="193"/>
                    <a:pt x="85" y="194"/>
                    <a:pt x="85" y="194"/>
                  </a:cubicBezTo>
                  <a:cubicBezTo>
                    <a:pt x="84" y="195"/>
                    <a:pt x="84" y="195"/>
                    <a:pt x="84" y="198"/>
                  </a:cubicBezTo>
                  <a:cubicBezTo>
                    <a:pt x="86" y="200"/>
                    <a:pt x="87" y="202"/>
                    <a:pt x="84" y="206"/>
                  </a:cubicBezTo>
                  <a:cubicBezTo>
                    <a:pt x="85" y="209"/>
                    <a:pt x="87" y="211"/>
                    <a:pt x="84" y="214"/>
                  </a:cubicBezTo>
                  <a:cubicBezTo>
                    <a:pt x="82" y="215"/>
                    <a:pt x="86" y="216"/>
                    <a:pt x="84" y="221"/>
                  </a:cubicBezTo>
                  <a:cubicBezTo>
                    <a:pt x="86" y="224"/>
                    <a:pt x="87" y="224"/>
                    <a:pt x="84" y="228"/>
                  </a:cubicBezTo>
                  <a:cubicBezTo>
                    <a:pt x="81" y="230"/>
                    <a:pt x="86" y="234"/>
                    <a:pt x="84" y="235"/>
                  </a:cubicBezTo>
                  <a:cubicBezTo>
                    <a:pt x="84" y="235"/>
                    <a:pt x="84" y="240"/>
                    <a:pt x="84" y="242"/>
                  </a:cubicBezTo>
                  <a:cubicBezTo>
                    <a:pt x="87" y="249"/>
                    <a:pt x="84" y="245"/>
                    <a:pt x="84" y="248"/>
                  </a:cubicBezTo>
                  <a:cubicBezTo>
                    <a:pt x="81" y="253"/>
                    <a:pt x="86" y="252"/>
                    <a:pt x="84" y="254"/>
                  </a:cubicBezTo>
                  <a:cubicBezTo>
                    <a:pt x="85" y="256"/>
                    <a:pt x="85" y="258"/>
                    <a:pt x="84" y="259"/>
                  </a:cubicBezTo>
                  <a:cubicBezTo>
                    <a:pt x="83" y="262"/>
                    <a:pt x="88" y="266"/>
                    <a:pt x="84" y="264"/>
                  </a:cubicBezTo>
                  <a:cubicBezTo>
                    <a:pt x="85" y="265"/>
                    <a:pt x="85" y="267"/>
                    <a:pt x="84" y="269"/>
                  </a:cubicBezTo>
                  <a:cubicBezTo>
                    <a:pt x="85" y="269"/>
                    <a:pt x="83" y="270"/>
                    <a:pt x="84" y="273"/>
                  </a:cubicBezTo>
                  <a:cubicBezTo>
                    <a:pt x="84" y="272"/>
                    <a:pt x="84" y="272"/>
                    <a:pt x="84" y="273"/>
                  </a:cubicBezTo>
                  <a:cubicBezTo>
                    <a:pt x="84" y="273"/>
                    <a:pt x="84" y="273"/>
                    <a:pt x="84" y="273"/>
                  </a:cubicBezTo>
                  <a:cubicBezTo>
                    <a:pt x="84" y="273"/>
                    <a:pt x="84" y="276"/>
                    <a:pt x="84" y="276"/>
                  </a:cubicBezTo>
                  <a:cubicBezTo>
                    <a:pt x="86" y="274"/>
                    <a:pt x="84" y="277"/>
                    <a:pt x="84" y="279"/>
                  </a:cubicBezTo>
                  <a:cubicBezTo>
                    <a:pt x="83" y="281"/>
                    <a:pt x="84" y="282"/>
                    <a:pt x="84" y="281"/>
                  </a:cubicBezTo>
                  <a:cubicBezTo>
                    <a:pt x="84" y="281"/>
                    <a:pt x="86" y="280"/>
                    <a:pt x="84" y="283"/>
                  </a:cubicBezTo>
                  <a:cubicBezTo>
                    <a:pt x="87" y="283"/>
                    <a:pt x="87" y="283"/>
                    <a:pt x="84" y="284"/>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08" name="Freeform 8"/>
            <p:cNvSpPr/>
            <p:nvPr/>
          </p:nvSpPr>
          <p:spPr bwMode="auto">
            <a:xfrm>
              <a:off x="2976057" y="1796500"/>
              <a:ext cx="734155" cy="2270507"/>
            </a:xfrm>
            <a:custGeom>
              <a:avLst/>
              <a:gdLst>
                <a:gd name="T0" fmla="*/ 83 w 86"/>
                <a:gd name="T1" fmla="*/ 218 h 267"/>
                <a:gd name="T2" fmla="*/ 83 w 86"/>
                <a:gd name="T3" fmla="*/ 232 h 267"/>
                <a:gd name="T4" fmla="*/ 83 w 86"/>
                <a:gd name="T5" fmla="*/ 241 h 267"/>
                <a:gd name="T6" fmla="*/ 38 w 86"/>
                <a:gd name="T7" fmla="*/ 254 h 267"/>
                <a:gd name="T8" fmla="*/ 14 w 86"/>
                <a:gd name="T9" fmla="*/ 252 h 267"/>
                <a:gd name="T10" fmla="*/ 6 w 86"/>
                <a:gd name="T11" fmla="*/ 260 h 267"/>
                <a:gd name="T12" fmla="*/ 4 w 86"/>
                <a:gd name="T13" fmla="*/ 264 h 267"/>
                <a:gd name="T14" fmla="*/ 4 w 86"/>
                <a:gd name="T15" fmla="*/ 264 h 267"/>
                <a:gd name="T16" fmla="*/ 4 w 86"/>
                <a:gd name="T17" fmla="*/ 259 h 267"/>
                <a:gd name="T18" fmla="*/ 4 w 86"/>
                <a:gd name="T19" fmla="*/ 250 h 267"/>
                <a:gd name="T20" fmla="*/ 4 w 86"/>
                <a:gd name="T21" fmla="*/ 237 h 267"/>
                <a:gd name="T22" fmla="*/ 4 w 86"/>
                <a:gd name="T23" fmla="*/ 220 h 267"/>
                <a:gd name="T24" fmla="*/ 4 w 86"/>
                <a:gd name="T25" fmla="*/ 200 h 267"/>
                <a:gd name="T26" fmla="*/ 4 w 86"/>
                <a:gd name="T27" fmla="*/ 193 h 267"/>
                <a:gd name="T28" fmla="*/ 3 w 86"/>
                <a:gd name="T29" fmla="*/ 184 h 267"/>
                <a:gd name="T30" fmla="*/ 4 w 86"/>
                <a:gd name="T31" fmla="*/ 177 h 267"/>
                <a:gd name="T32" fmla="*/ 4 w 86"/>
                <a:gd name="T33" fmla="*/ 172 h 267"/>
                <a:gd name="T34" fmla="*/ 4 w 86"/>
                <a:gd name="T35" fmla="*/ 171 h 267"/>
                <a:gd name="T36" fmla="*/ 4 w 86"/>
                <a:gd name="T37" fmla="*/ 163 h 267"/>
                <a:gd name="T38" fmla="*/ 4 w 86"/>
                <a:gd name="T39" fmla="*/ 148 h 267"/>
                <a:gd name="T40" fmla="*/ 4 w 86"/>
                <a:gd name="T41" fmla="*/ 124 h 267"/>
                <a:gd name="T42" fmla="*/ 4 w 86"/>
                <a:gd name="T43" fmla="*/ 101 h 267"/>
                <a:gd name="T44" fmla="*/ 4 w 86"/>
                <a:gd name="T45" fmla="*/ 78 h 267"/>
                <a:gd name="T46" fmla="*/ 4 w 86"/>
                <a:gd name="T47" fmla="*/ 58 h 267"/>
                <a:gd name="T48" fmla="*/ 4 w 86"/>
                <a:gd name="T49" fmla="*/ 39 h 267"/>
                <a:gd name="T50" fmla="*/ 4 w 86"/>
                <a:gd name="T51" fmla="*/ 34 h 267"/>
                <a:gd name="T52" fmla="*/ 4 w 86"/>
                <a:gd name="T53" fmla="*/ 19 h 267"/>
                <a:gd name="T54" fmla="*/ 4 w 86"/>
                <a:gd name="T55" fmla="*/ 17 h 267"/>
                <a:gd name="T56" fmla="*/ 3 w 86"/>
                <a:gd name="T57" fmla="*/ 11 h 267"/>
                <a:gd name="T58" fmla="*/ 3 w 86"/>
                <a:gd name="T59" fmla="*/ 9 h 267"/>
                <a:gd name="T60" fmla="*/ 3 w 86"/>
                <a:gd name="T61" fmla="*/ 6 h 267"/>
                <a:gd name="T62" fmla="*/ 4 w 86"/>
                <a:gd name="T63" fmla="*/ 4 h 267"/>
                <a:gd name="T64" fmla="*/ 4 w 86"/>
                <a:gd name="T65" fmla="*/ 3 h 267"/>
                <a:gd name="T66" fmla="*/ 10 w 86"/>
                <a:gd name="T67" fmla="*/ 3 h 267"/>
                <a:gd name="T68" fmla="*/ 27 w 86"/>
                <a:gd name="T69" fmla="*/ 4 h 267"/>
                <a:gd name="T70" fmla="*/ 43 w 86"/>
                <a:gd name="T71" fmla="*/ 7 h 267"/>
                <a:gd name="T72" fmla="*/ 59 w 86"/>
                <a:gd name="T73" fmla="*/ 10 h 267"/>
                <a:gd name="T74" fmla="*/ 74 w 86"/>
                <a:gd name="T75" fmla="*/ 15 h 267"/>
                <a:gd name="T76" fmla="*/ 83 w 86"/>
                <a:gd name="T77" fmla="*/ 19 h 267"/>
                <a:gd name="T78" fmla="*/ 83 w 86"/>
                <a:gd name="T79" fmla="*/ 21 h 267"/>
                <a:gd name="T80" fmla="*/ 83 w 86"/>
                <a:gd name="T81" fmla="*/ 25 h 267"/>
                <a:gd name="T82" fmla="*/ 83 w 86"/>
                <a:gd name="T83" fmla="*/ 27 h 267"/>
                <a:gd name="T84" fmla="*/ 83 w 86"/>
                <a:gd name="T85" fmla="*/ 37 h 267"/>
                <a:gd name="T86" fmla="*/ 83 w 86"/>
                <a:gd name="T87" fmla="*/ 53 h 267"/>
                <a:gd name="T88" fmla="*/ 83 w 86"/>
                <a:gd name="T89" fmla="*/ 69 h 267"/>
                <a:gd name="T90" fmla="*/ 83 w 86"/>
                <a:gd name="T91" fmla="*/ 79 h 267"/>
                <a:gd name="T92" fmla="*/ 83 w 86"/>
                <a:gd name="T93" fmla="*/ 91 h 267"/>
                <a:gd name="T94" fmla="*/ 83 w 86"/>
                <a:gd name="T95" fmla="*/ 102 h 267"/>
                <a:gd name="T96" fmla="*/ 82 w 86"/>
                <a:gd name="T97" fmla="*/ 113 h 267"/>
                <a:gd name="T98" fmla="*/ 83 w 86"/>
                <a:gd name="T99" fmla="*/ 125 h 267"/>
                <a:gd name="T100" fmla="*/ 82 w 86"/>
                <a:gd name="T101" fmla="*/ 139 h 267"/>
                <a:gd name="T102" fmla="*/ 83 w 86"/>
                <a:gd name="T103" fmla="*/ 141 h 267"/>
                <a:gd name="T104" fmla="*/ 84 w 86"/>
                <a:gd name="T105" fmla="*/ 153 h 267"/>
                <a:gd name="T106" fmla="*/ 83 w 86"/>
                <a:gd name="T107" fmla="*/ 165 h 267"/>
                <a:gd name="T108" fmla="*/ 83 w 86"/>
                <a:gd name="T109" fmla="*/ 187 h 267"/>
                <a:gd name="T110" fmla="*/ 83 w 86"/>
                <a:gd name="T111" fmla="*/ 20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267">
                  <a:moveTo>
                    <a:pt x="83" y="207"/>
                  </a:moveTo>
                  <a:cubicBezTo>
                    <a:pt x="81" y="211"/>
                    <a:pt x="84" y="219"/>
                    <a:pt x="83" y="213"/>
                  </a:cubicBezTo>
                  <a:cubicBezTo>
                    <a:pt x="86" y="214"/>
                    <a:pt x="82" y="218"/>
                    <a:pt x="83" y="218"/>
                  </a:cubicBezTo>
                  <a:cubicBezTo>
                    <a:pt x="86" y="219"/>
                    <a:pt x="78" y="220"/>
                    <a:pt x="83" y="223"/>
                  </a:cubicBezTo>
                  <a:cubicBezTo>
                    <a:pt x="86" y="225"/>
                    <a:pt x="86" y="229"/>
                    <a:pt x="83" y="228"/>
                  </a:cubicBezTo>
                  <a:cubicBezTo>
                    <a:pt x="84" y="231"/>
                    <a:pt x="83" y="229"/>
                    <a:pt x="83" y="232"/>
                  </a:cubicBezTo>
                  <a:cubicBezTo>
                    <a:pt x="82" y="234"/>
                    <a:pt x="86" y="234"/>
                    <a:pt x="83" y="236"/>
                  </a:cubicBezTo>
                  <a:cubicBezTo>
                    <a:pt x="81" y="236"/>
                    <a:pt x="83" y="239"/>
                    <a:pt x="83" y="239"/>
                  </a:cubicBezTo>
                  <a:cubicBezTo>
                    <a:pt x="83" y="240"/>
                    <a:pt x="83" y="240"/>
                    <a:pt x="83" y="241"/>
                  </a:cubicBezTo>
                  <a:cubicBezTo>
                    <a:pt x="83" y="243"/>
                    <a:pt x="83" y="244"/>
                    <a:pt x="83" y="244"/>
                  </a:cubicBezTo>
                  <a:cubicBezTo>
                    <a:pt x="81" y="245"/>
                    <a:pt x="79" y="246"/>
                    <a:pt x="77" y="247"/>
                  </a:cubicBezTo>
                  <a:cubicBezTo>
                    <a:pt x="66" y="252"/>
                    <a:pt x="54" y="254"/>
                    <a:pt x="38" y="254"/>
                  </a:cubicBezTo>
                  <a:cubicBezTo>
                    <a:pt x="32" y="254"/>
                    <a:pt x="26" y="254"/>
                    <a:pt x="21" y="253"/>
                  </a:cubicBezTo>
                  <a:cubicBezTo>
                    <a:pt x="20" y="253"/>
                    <a:pt x="18" y="253"/>
                    <a:pt x="17" y="253"/>
                  </a:cubicBezTo>
                  <a:cubicBezTo>
                    <a:pt x="15" y="252"/>
                    <a:pt x="16" y="252"/>
                    <a:pt x="14" y="252"/>
                  </a:cubicBezTo>
                  <a:cubicBezTo>
                    <a:pt x="14" y="254"/>
                    <a:pt x="12" y="251"/>
                    <a:pt x="11" y="254"/>
                  </a:cubicBezTo>
                  <a:cubicBezTo>
                    <a:pt x="10" y="257"/>
                    <a:pt x="9" y="257"/>
                    <a:pt x="9" y="257"/>
                  </a:cubicBezTo>
                  <a:cubicBezTo>
                    <a:pt x="6" y="260"/>
                    <a:pt x="12" y="261"/>
                    <a:pt x="6" y="260"/>
                  </a:cubicBezTo>
                  <a:cubicBezTo>
                    <a:pt x="7" y="262"/>
                    <a:pt x="4" y="263"/>
                    <a:pt x="4" y="264"/>
                  </a:cubicBezTo>
                  <a:cubicBezTo>
                    <a:pt x="4" y="264"/>
                    <a:pt x="4" y="264"/>
                    <a:pt x="4" y="264"/>
                  </a:cubicBezTo>
                  <a:cubicBezTo>
                    <a:pt x="4" y="264"/>
                    <a:pt x="4" y="264"/>
                    <a:pt x="4" y="264"/>
                  </a:cubicBezTo>
                  <a:cubicBezTo>
                    <a:pt x="4" y="264"/>
                    <a:pt x="4" y="264"/>
                    <a:pt x="4" y="264"/>
                  </a:cubicBezTo>
                  <a:cubicBezTo>
                    <a:pt x="3" y="267"/>
                    <a:pt x="3" y="264"/>
                    <a:pt x="4" y="264"/>
                  </a:cubicBezTo>
                  <a:cubicBezTo>
                    <a:pt x="4" y="264"/>
                    <a:pt x="4" y="264"/>
                    <a:pt x="4" y="264"/>
                  </a:cubicBezTo>
                  <a:cubicBezTo>
                    <a:pt x="3" y="264"/>
                    <a:pt x="2" y="262"/>
                    <a:pt x="4" y="263"/>
                  </a:cubicBezTo>
                  <a:cubicBezTo>
                    <a:pt x="5" y="262"/>
                    <a:pt x="3" y="262"/>
                    <a:pt x="4" y="261"/>
                  </a:cubicBezTo>
                  <a:cubicBezTo>
                    <a:pt x="3" y="261"/>
                    <a:pt x="3" y="259"/>
                    <a:pt x="4" y="259"/>
                  </a:cubicBezTo>
                  <a:cubicBezTo>
                    <a:pt x="3" y="258"/>
                    <a:pt x="3" y="257"/>
                    <a:pt x="4" y="257"/>
                  </a:cubicBezTo>
                  <a:cubicBezTo>
                    <a:pt x="4" y="255"/>
                    <a:pt x="5" y="255"/>
                    <a:pt x="4" y="254"/>
                  </a:cubicBezTo>
                  <a:cubicBezTo>
                    <a:pt x="1" y="255"/>
                    <a:pt x="4" y="250"/>
                    <a:pt x="4" y="250"/>
                  </a:cubicBezTo>
                  <a:cubicBezTo>
                    <a:pt x="1" y="248"/>
                    <a:pt x="6" y="247"/>
                    <a:pt x="4" y="246"/>
                  </a:cubicBezTo>
                  <a:cubicBezTo>
                    <a:pt x="5" y="242"/>
                    <a:pt x="4" y="244"/>
                    <a:pt x="4" y="241"/>
                  </a:cubicBezTo>
                  <a:cubicBezTo>
                    <a:pt x="3" y="242"/>
                    <a:pt x="4" y="237"/>
                    <a:pt x="4" y="237"/>
                  </a:cubicBezTo>
                  <a:cubicBezTo>
                    <a:pt x="2" y="235"/>
                    <a:pt x="0" y="232"/>
                    <a:pt x="4" y="231"/>
                  </a:cubicBezTo>
                  <a:cubicBezTo>
                    <a:pt x="6" y="229"/>
                    <a:pt x="5" y="232"/>
                    <a:pt x="4" y="226"/>
                  </a:cubicBezTo>
                  <a:cubicBezTo>
                    <a:pt x="1" y="225"/>
                    <a:pt x="4" y="222"/>
                    <a:pt x="4" y="220"/>
                  </a:cubicBezTo>
                  <a:cubicBezTo>
                    <a:pt x="2" y="218"/>
                    <a:pt x="4" y="217"/>
                    <a:pt x="4" y="214"/>
                  </a:cubicBezTo>
                  <a:cubicBezTo>
                    <a:pt x="4" y="213"/>
                    <a:pt x="2" y="209"/>
                    <a:pt x="4" y="207"/>
                  </a:cubicBezTo>
                  <a:cubicBezTo>
                    <a:pt x="6" y="204"/>
                    <a:pt x="6" y="200"/>
                    <a:pt x="4" y="200"/>
                  </a:cubicBezTo>
                  <a:cubicBezTo>
                    <a:pt x="4" y="200"/>
                    <a:pt x="4" y="200"/>
                    <a:pt x="4" y="200"/>
                  </a:cubicBezTo>
                  <a:cubicBezTo>
                    <a:pt x="4" y="200"/>
                    <a:pt x="4" y="200"/>
                    <a:pt x="4" y="200"/>
                  </a:cubicBezTo>
                  <a:cubicBezTo>
                    <a:pt x="4" y="200"/>
                    <a:pt x="5" y="194"/>
                    <a:pt x="4" y="193"/>
                  </a:cubicBezTo>
                  <a:cubicBezTo>
                    <a:pt x="5" y="192"/>
                    <a:pt x="1" y="191"/>
                    <a:pt x="4" y="186"/>
                  </a:cubicBezTo>
                  <a:cubicBezTo>
                    <a:pt x="3" y="186"/>
                    <a:pt x="3" y="186"/>
                    <a:pt x="3" y="186"/>
                  </a:cubicBezTo>
                  <a:cubicBezTo>
                    <a:pt x="3" y="185"/>
                    <a:pt x="3" y="184"/>
                    <a:pt x="3" y="184"/>
                  </a:cubicBezTo>
                  <a:cubicBezTo>
                    <a:pt x="1" y="183"/>
                    <a:pt x="3" y="182"/>
                    <a:pt x="3" y="181"/>
                  </a:cubicBezTo>
                  <a:cubicBezTo>
                    <a:pt x="4" y="182"/>
                    <a:pt x="5" y="181"/>
                    <a:pt x="4" y="179"/>
                  </a:cubicBezTo>
                  <a:cubicBezTo>
                    <a:pt x="4" y="178"/>
                    <a:pt x="3" y="180"/>
                    <a:pt x="4" y="177"/>
                  </a:cubicBezTo>
                  <a:cubicBezTo>
                    <a:pt x="2" y="177"/>
                    <a:pt x="2" y="177"/>
                    <a:pt x="4" y="175"/>
                  </a:cubicBezTo>
                  <a:cubicBezTo>
                    <a:pt x="2" y="172"/>
                    <a:pt x="4" y="173"/>
                    <a:pt x="4" y="174"/>
                  </a:cubicBezTo>
                  <a:cubicBezTo>
                    <a:pt x="4" y="173"/>
                    <a:pt x="5" y="173"/>
                    <a:pt x="4" y="172"/>
                  </a:cubicBezTo>
                  <a:cubicBezTo>
                    <a:pt x="4" y="172"/>
                    <a:pt x="4" y="172"/>
                    <a:pt x="4" y="171"/>
                  </a:cubicBezTo>
                  <a:cubicBezTo>
                    <a:pt x="4" y="172"/>
                    <a:pt x="4" y="172"/>
                    <a:pt x="4" y="172"/>
                  </a:cubicBezTo>
                  <a:cubicBezTo>
                    <a:pt x="5" y="172"/>
                    <a:pt x="5" y="172"/>
                    <a:pt x="4" y="171"/>
                  </a:cubicBezTo>
                  <a:cubicBezTo>
                    <a:pt x="4" y="169"/>
                    <a:pt x="4" y="169"/>
                    <a:pt x="4" y="168"/>
                  </a:cubicBezTo>
                  <a:cubicBezTo>
                    <a:pt x="5" y="166"/>
                    <a:pt x="5" y="165"/>
                    <a:pt x="4" y="165"/>
                  </a:cubicBezTo>
                  <a:cubicBezTo>
                    <a:pt x="5" y="163"/>
                    <a:pt x="4" y="162"/>
                    <a:pt x="4" y="163"/>
                  </a:cubicBezTo>
                  <a:cubicBezTo>
                    <a:pt x="2" y="163"/>
                    <a:pt x="2" y="164"/>
                    <a:pt x="4" y="162"/>
                  </a:cubicBezTo>
                  <a:cubicBezTo>
                    <a:pt x="5" y="160"/>
                    <a:pt x="5" y="158"/>
                    <a:pt x="4" y="156"/>
                  </a:cubicBezTo>
                  <a:cubicBezTo>
                    <a:pt x="7" y="149"/>
                    <a:pt x="1" y="151"/>
                    <a:pt x="4" y="148"/>
                  </a:cubicBezTo>
                  <a:cubicBezTo>
                    <a:pt x="9" y="145"/>
                    <a:pt x="4" y="140"/>
                    <a:pt x="4" y="140"/>
                  </a:cubicBezTo>
                  <a:cubicBezTo>
                    <a:pt x="7" y="139"/>
                    <a:pt x="3" y="133"/>
                    <a:pt x="4" y="132"/>
                  </a:cubicBezTo>
                  <a:cubicBezTo>
                    <a:pt x="3" y="130"/>
                    <a:pt x="5" y="127"/>
                    <a:pt x="4" y="124"/>
                  </a:cubicBezTo>
                  <a:cubicBezTo>
                    <a:pt x="5" y="120"/>
                    <a:pt x="7" y="118"/>
                    <a:pt x="4" y="116"/>
                  </a:cubicBezTo>
                  <a:cubicBezTo>
                    <a:pt x="2" y="114"/>
                    <a:pt x="6" y="114"/>
                    <a:pt x="4" y="109"/>
                  </a:cubicBezTo>
                  <a:cubicBezTo>
                    <a:pt x="7" y="107"/>
                    <a:pt x="4" y="107"/>
                    <a:pt x="4" y="101"/>
                  </a:cubicBezTo>
                  <a:cubicBezTo>
                    <a:pt x="4" y="100"/>
                    <a:pt x="5" y="97"/>
                    <a:pt x="4" y="93"/>
                  </a:cubicBezTo>
                  <a:cubicBezTo>
                    <a:pt x="2" y="94"/>
                    <a:pt x="5" y="86"/>
                    <a:pt x="4" y="86"/>
                  </a:cubicBezTo>
                  <a:cubicBezTo>
                    <a:pt x="6" y="81"/>
                    <a:pt x="3" y="83"/>
                    <a:pt x="4" y="78"/>
                  </a:cubicBezTo>
                  <a:cubicBezTo>
                    <a:pt x="3" y="76"/>
                    <a:pt x="6" y="74"/>
                    <a:pt x="4" y="71"/>
                  </a:cubicBezTo>
                  <a:cubicBezTo>
                    <a:pt x="7" y="70"/>
                    <a:pt x="7" y="68"/>
                    <a:pt x="4" y="64"/>
                  </a:cubicBezTo>
                  <a:cubicBezTo>
                    <a:pt x="9" y="61"/>
                    <a:pt x="8" y="59"/>
                    <a:pt x="4" y="58"/>
                  </a:cubicBezTo>
                  <a:cubicBezTo>
                    <a:pt x="2" y="54"/>
                    <a:pt x="5" y="55"/>
                    <a:pt x="4" y="51"/>
                  </a:cubicBezTo>
                  <a:cubicBezTo>
                    <a:pt x="8" y="50"/>
                    <a:pt x="0" y="48"/>
                    <a:pt x="4" y="45"/>
                  </a:cubicBezTo>
                  <a:cubicBezTo>
                    <a:pt x="6" y="41"/>
                    <a:pt x="7" y="39"/>
                    <a:pt x="4" y="39"/>
                  </a:cubicBezTo>
                  <a:cubicBezTo>
                    <a:pt x="4" y="39"/>
                    <a:pt x="4" y="39"/>
                    <a:pt x="4" y="39"/>
                  </a:cubicBezTo>
                  <a:cubicBezTo>
                    <a:pt x="4" y="39"/>
                    <a:pt x="4" y="39"/>
                    <a:pt x="4" y="39"/>
                  </a:cubicBezTo>
                  <a:cubicBezTo>
                    <a:pt x="5" y="39"/>
                    <a:pt x="4" y="36"/>
                    <a:pt x="4" y="34"/>
                  </a:cubicBezTo>
                  <a:cubicBezTo>
                    <a:pt x="3" y="32"/>
                    <a:pt x="5" y="29"/>
                    <a:pt x="4" y="29"/>
                  </a:cubicBezTo>
                  <a:cubicBezTo>
                    <a:pt x="3" y="25"/>
                    <a:pt x="6" y="28"/>
                    <a:pt x="4" y="24"/>
                  </a:cubicBezTo>
                  <a:cubicBezTo>
                    <a:pt x="5" y="24"/>
                    <a:pt x="3" y="18"/>
                    <a:pt x="4" y="19"/>
                  </a:cubicBezTo>
                  <a:cubicBezTo>
                    <a:pt x="6" y="19"/>
                    <a:pt x="5" y="18"/>
                    <a:pt x="4" y="17"/>
                  </a:cubicBezTo>
                  <a:cubicBezTo>
                    <a:pt x="4" y="17"/>
                    <a:pt x="4" y="17"/>
                    <a:pt x="4" y="17"/>
                  </a:cubicBezTo>
                  <a:cubicBezTo>
                    <a:pt x="3" y="17"/>
                    <a:pt x="4" y="17"/>
                    <a:pt x="4" y="17"/>
                  </a:cubicBezTo>
                  <a:cubicBezTo>
                    <a:pt x="5" y="17"/>
                    <a:pt x="6" y="15"/>
                    <a:pt x="4" y="15"/>
                  </a:cubicBezTo>
                  <a:cubicBezTo>
                    <a:pt x="1" y="13"/>
                    <a:pt x="4" y="14"/>
                    <a:pt x="4" y="12"/>
                  </a:cubicBezTo>
                  <a:cubicBezTo>
                    <a:pt x="3" y="11"/>
                    <a:pt x="3" y="11"/>
                    <a:pt x="3" y="11"/>
                  </a:cubicBezTo>
                  <a:cubicBezTo>
                    <a:pt x="3" y="10"/>
                    <a:pt x="3" y="10"/>
                    <a:pt x="3" y="10"/>
                  </a:cubicBezTo>
                  <a:cubicBezTo>
                    <a:pt x="2" y="10"/>
                    <a:pt x="2" y="10"/>
                    <a:pt x="3" y="9"/>
                  </a:cubicBezTo>
                  <a:cubicBezTo>
                    <a:pt x="3" y="9"/>
                    <a:pt x="3" y="9"/>
                    <a:pt x="3" y="9"/>
                  </a:cubicBezTo>
                  <a:cubicBezTo>
                    <a:pt x="3" y="9"/>
                    <a:pt x="4" y="8"/>
                    <a:pt x="4" y="8"/>
                  </a:cubicBezTo>
                  <a:cubicBezTo>
                    <a:pt x="3" y="8"/>
                    <a:pt x="0" y="8"/>
                    <a:pt x="3" y="7"/>
                  </a:cubicBezTo>
                  <a:cubicBezTo>
                    <a:pt x="3" y="6"/>
                    <a:pt x="3" y="6"/>
                    <a:pt x="3" y="6"/>
                  </a:cubicBezTo>
                  <a:cubicBezTo>
                    <a:pt x="3" y="6"/>
                    <a:pt x="3" y="6"/>
                    <a:pt x="3" y="6"/>
                  </a:cubicBezTo>
                  <a:cubicBezTo>
                    <a:pt x="3" y="6"/>
                    <a:pt x="3" y="6"/>
                    <a:pt x="4" y="6"/>
                  </a:cubicBezTo>
                  <a:cubicBezTo>
                    <a:pt x="5" y="5"/>
                    <a:pt x="2" y="5"/>
                    <a:pt x="4" y="4"/>
                  </a:cubicBezTo>
                  <a:cubicBezTo>
                    <a:pt x="5" y="3"/>
                    <a:pt x="5" y="3"/>
                    <a:pt x="4" y="3"/>
                  </a:cubicBezTo>
                  <a:cubicBezTo>
                    <a:pt x="4" y="3"/>
                    <a:pt x="4" y="3"/>
                    <a:pt x="4" y="3"/>
                  </a:cubicBezTo>
                  <a:cubicBezTo>
                    <a:pt x="4" y="3"/>
                    <a:pt x="4" y="3"/>
                    <a:pt x="4" y="3"/>
                  </a:cubicBezTo>
                  <a:cubicBezTo>
                    <a:pt x="3" y="3"/>
                    <a:pt x="3" y="3"/>
                    <a:pt x="4" y="3"/>
                  </a:cubicBezTo>
                  <a:cubicBezTo>
                    <a:pt x="4" y="2"/>
                    <a:pt x="2" y="2"/>
                    <a:pt x="4" y="2"/>
                  </a:cubicBezTo>
                  <a:cubicBezTo>
                    <a:pt x="7" y="3"/>
                    <a:pt x="8" y="2"/>
                    <a:pt x="10" y="3"/>
                  </a:cubicBezTo>
                  <a:cubicBezTo>
                    <a:pt x="12" y="2"/>
                    <a:pt x="11" y="0"/>
                    <a:pt x="16" y="3"/>
                  </a:cubicBezTo>
                  <a:cubicBezTo>
                    <a:pt x="17" y="2"/>
                    <a:pt x="18" y="8"/>
                    <a:pt x="21" y="3"/>
                  </a:cubicBezTo>
                  <a:cubicBezTo>
                    <a:pt x="25" y="2"/>
                    <a:pt x="23" y="5"/>
                    <a:pt x="27" y="4"/>
                  </a:cubicBezTo>
                  <a:cubicBezTo>
                    <a:pt x="29" y="6"/>
                    <a:pt x="31" y="4"/>
                    <a:pt x="33" y="5"/>
                  </a:cubicBezTo>
                  <a:cubicBezTo>
                    <a:pt x="36" y="5"/>
                    <a:pt x="39" y="8"/>
                    <a:pt x="38" y="6"/>
                  </a:cubicBezTo>
                  <a:cubicBezTo>
                    <a:pt x="42" y="8"/>
                    <a:pt x="40" y="6"/>
                    <a:pt x="43" y="7"/>
                  </a:cubicBezTo>
                  <a:cubicBezTo>
                    <a:pt x="43" y="13"/>
                    <a:pt x="46" y="9"/>
                    <a:pt x="49" y="8"/>
                  </a:cubicBezTo>
                  <a:cubicBezTo>
                    <a:pt x="50" y="6"/>
                    <a:pt x="47" y="8"/>
                    <a:pt x="54" y="9"/>
                  </a:cubicBezTo>
                  <a:cubicBezTo>
                    <a:pt x="55" y="8"/>
                    <a:pt x="57" y="9"/>
                    <a:pt x="59" y="10"/>
                  </a:cubicBezTo>
                  <a:cubicBezTo>
                    <a:pt x="60" y="9"/>
                    <a:pt x="57" y="7"/>
                    <a:pt x="64" y="12"/>
                  </a:cubicBezTo>
                  <a:cubicBezTo>
                    <a:pt x="64" y="14"/>
                    <a:pt x="64" y="11"/>
                    <a:pt x="69" y="13"/>
                  </a:cubicBezTo>
                  <a:cubicBezTo>
                    <a:pt x="73" y="12"/>
                    <a:pt x="74" y="14"/>
                    <a:pt x="74" y="15"/>
                  </a:cubicBezTo>
                  <a:cubicBezTo>
                    <a:pt x="75" y="15"/>
                    <a:pt x="77" y="16"/>
                    <a:pt x="78" y="17"/>
                  </a:cubicBezTo>
                  <a:cubicBezTo>
                    <a:pt x="82" y="19"/>
                    <a:pt x="77" y="18"/>
                    <a:pt x="83" y="19"/>
                  </a:cubicBezTo>
                  <a:cubicBezTo>
                    <a:pt x="83" y="19"/>
                    <a:pt x="83" y="19"/>
                    <a:pt x="83" y="19"/>
                  </a:cubicBezTo>
                  <a:cubicBezTo>
                    <a:pt x="83" y="19"/>
                    <a:pt x="83" y="19"/>
                    <a:pt x="83" y="19"/>
                  </a:cubicBezTo>
                  <a:cubicBezTo>
                    <a:pt x="84" y="20"/>
                    <a:pt x="83" y="20"/>
                    <a:pt x="83" y="19"/>
                  </a:cubicBezTo>
                  <a:cubicBezTo>
                    <a:pt x="82" y="20"/>
                    <a:pt x="86" y="21"/>
                    <a:pt x="83" y="21"/>
                  </a:cubicBezTo>
                  <a:cubicBezTo>
                    <a:pt x="81" y="21"/>
                    <a:pt x="84" y="23"/>
                    <a:pt x="83" y="23"/>
                  </a:cubicBezTo>
                  <a:cubicBezTo>
                    <a:pt x="82" y="25"/>
                    <a:pt x="83" y="24"/>
                    <a:pt x="83" y="25"/>
                  </a:cubicBezTo>
                  <a:cubicBezTo>
                    <a:pt x="83" y="25"/>
                    <a:pt x="83" y="25"/>
                    <a:pt x="83" y="25"/>
                  </a:cubicBezTo>
                  <a:cubicBezTo>
                    <a:pt x="83" y="25"/>
                    <a:pt x="83" y="25"/>
                    <a:pt x="83" y="25"/>
                  </a:cubicBezTo>
                  <a:cubicBezTo>
                    <a:pt x="84" y="27"/>
                    <a:pt x="83" y="26"/>
                    <a:pt x="83" y="25"/>
                  </a:cubicBezTo>
                  <a:cubicBezTo>
                    <a:pt x="82" y="26"/>
                    <a:pt x="83" y="28"/>
                    <a:pt x="83" y="27"/>
                  </a:cubicBezTo>
                  <a:cubicBezTo>
                    <a:pt x="83" y="27"/>
                    <a:pt x="83" y="29"/>
                    <a:pt x="83" y="29"/>
                  </a:cubicBezTo>
                  <a:cubicBezTo>
                    <a:pt x="84" y="31"/>
                    <a:pt x="83" y="34"/>
                    <a:pt x="83" y="33"/>
                  </a:cubicBezTo>
                  <a:cubicBezTo>
                    <a:pt x="81" y="33"/>
                    <a:pt x="82" y="35"/>
                    <a:pt x="83" y="37"/>
                  </a:cubicBezTo>
                  <a:cubicBezTo>
                    <a:pt x="83" y="37"/>
                    <a:pt x="82" y="40"/>
                    <a:pt x="83" y="42"/>
                  </a:cubicBezTo>
                  <a:cubicBezTo>
                    <a:pt x="82" y="43"/>
                    <a:pt x="82" y="48"/>
                    <a:pt x="83" y="47"/>
                  </a:cubicBezTo>
                  <a:cubicBezTo>
                    <a:pt x="85" y="49"/>
                    <a:pt x="85" y="53"/>
                    <a:pt x="83" y="53"/>
                  </a:cubicBezTo>
                  <a:cubicBezTo>
                    <a:pt x="82" y="58"/>
                    <a:pt x="85" y="56"/>
                    <a:pt x="83" y="59"/>
                  </a:cubicBezTo>
                  <a:cubicBezTo>
                    <a:pt x="84" y="59"/>
                    <a:pt x="85" y="64"/>
                    <a:pt x="83" y="66"/>
                  </a:cubicBezTo>
                  <a:cubicBezTo>
                    <a:pt x="83" y="68"/>
                    <a:pt x="83" y="69"/>
                    <a:pt x="83" y="69"/>
                  </a:cubicBezTo>
                  <a:cubicBezTo>
                    <a:pt x="83" y="70"/>
                    <a:pt x="83" y="70"/>
                    <a:pt x="83" y="72"/>
                  </a:cubicBezTo>
                  <a:cubicBezTo>
                    <a:pt x="84" y="73"/>
                    <a:pt x="84" y="75"/>
                    <a:pt x="84" y="76"/>
                  </a:cubicBezTo>
                  <a:cubicBezTo>
                    <a:pt x="84" y="77"/>
                    <a:pt x="85" y="79"/>
                    <a:pt x="83" y="79"/>
                  </a:cubicBezTo>
                  <a:cubicBezTo>
                    <a:pt x="84" y="83"/>
                    <a:pt x="85" y="85"/>
                    <a:pt x="84" y="85"/>
                  </a:cubicBezTo>
                  <a:cubicBezTo>
                    <a:pt x="84" y="85"/>
                    <a:pt x="83" y="86"/>
                    <a:pt x="83" y="87"/>
                  </a:cubicBezTo>
                  <a:cubicBezTo>
                    <a:pt x="83" y="90"/>
                    <a:pt x="82" y="91"/>
                    <a:pt x="83" y="91"/>
                  </a:cubicBezTo>
                  <a:cubicBezTo>
                    <a:pt x="83" y="91"/>
                    <a:pt x="84" y="91"/>
                    <a:pt x="83" y="94"/>
                  </a:cubicBezTo>
                  <a:cubicBezTo>
                    <a:pt x="84" y="95"/>
                    <a:pt x="83" y="96"/>
                    <a:pt x="83" y="97"/>
                  </a:cubicBezTo>
                  <a:cubicBezTo>
                    <a:pt x="83" y="98"/>
                    <a:pt x="83" y="100"/>
                    <a:pt x="83" y="102"/>
                  </a:cubicBezTo>
                  <a:cubicBezTo>
                    <a:pt x="83" y="104"/>
                    <a:pt x="82" y="106"/>
                    <a:pt x="82" y="106"/>
                  </a:cubicBezTo>
                  <a:cubicBezTo>
                    <a:pt x="80" y="107"/>
                    <a:pt x="82" y="106"/>
                    <a:pt x="83" y="110"/>
                  </a:cubicBezTo>
                  <a:cubicBezTo>
                    <a:pt x="83" y="111"/>
                    <a:pt x="81" y="111"/>
                    <a:pt x="82" y="113"/>
                  </a:cubicBezTo>
                  <a:cubicBezTo>
                    <a:pt x="81" y="114"/>
                    <a:pt x="83" y="116"/>
                    <a:pt x="83" y="117"/>
                  </a:cubicBezTo>
                  <a:cubicBezTo>
                    <a:pt x="83" y="120"/>
                    <a:pt x="81" y="122"/>
                    <a:pt x="82" y="123"/>
                  </a:cubicBezTo>
                  <a:cubicBezTo>
                    <a:pt x="83" y="123"/>
                    <a:pt x="82" y="126"/>
                    <a:pt x="83" y="125"/>
                  </a:cubicBezTo>
                  <a:cubicBezTo>
                    <a:pt x="83" y="126"/>
                    <a:pt x="83" y="128"/>
                    <a:pt x="84" y="129"/>
                  </a:cubicBezTo>
                  <a:cubicBezTo>
                    <a:pt x="84" y="131"/>
                    <a:pt x="84" y="132"/>
                    <a:pt x="83" y="133"/>
                  </a:cubicBezTo>
                  <a:cubicBezTo>
                    <a:pt x="82" y="135"/>
                    <a:pt x="82" y="136"/>
                    <a:pt x="82" y="139"/>
                  </a:cubicBezTo>
                  <a:cubicBezTo>
                    <a:pt x="82" y="141"/>
                    <a:pt x="82" y="143"/>
                    <a:pt x="83" y="141"/>
                  </a:cubicBezTo>
                  <a:cubicBezTo>
                    <a:pt x="83" y="141"/>
                    <a:pt x="83" y="141"/>
                    <a:pt x="83" y="141"/>
                  </a:cubicBezTo>
                  <a:cubicBezTo>
                    <a:pt x="83" y="141"/>
                    <a:pt x="83" y="141"/>
                    <a:pt x="83" y="141"/>
                  </a:cubicBezTo>
                  <a:cubicBezTo>
                    <a:pt x="83" y="142"/>
                    <a:pt x="84" y="143"/>
                    <a:pt x="84" y="143"/>
                  </a:cubicBezTo>
                  <a:cubicBezTo>
                    <a:pt x="84" y="146"/>
                    <a:pt x="85" y="148"/>
                    <a:pt x="83" y="149"/>
                  </a:cubicBezTo>
                  <a:cubicBezTo>
                    <a:pt x="83" y="150"/>
                    <a:pt x="85" y="153"/>
                    <a:pt x="84" y="153"/>
                  </a:cubicBezTo>
                  <a:cubicBezTo>
                    <a:pt x="85" y="154"/>
                    <a:pt x="85" y="156"/>
                    <a:pt x="83" y="157"/>
                  </a:cubicBezTo>
                  <a:cubicBezTo>
                    <a:pt x="84" y="158"/>
                    <a:pt x="85" y="160"/>
                    <a:pt x="84" y="162"/>
                  </a:cubicBezTo>
                  <a:cubicBezTo>
                    <a:pt x="84" y="163"/>
                    <a:pt x="84" y="164"/>
                    <a:pt x="83" y="165"/>
                  </a:cubicBezTo>
                  <a:cubicBezTo>
                    <a:pt x="84" y="168"/>
                    <a:pt x="78" y="171"/>
                    <a:pt x="83" y="172"/>
                  </a:cubicBezTo>
                  <a:cubicBezTo>
                    <a:pt x="82" y="178"/>
                    <a:pt x="85" y="177"/>
                    <a:pt x="83" y="180"/>
                  </a:cubicBezTo>
                  <a:cubicBezTo>
                    <a:pt x="85" y="184"/>
                    <a:pt x="79" y="187"/>
                    <a:pt x="83" y="187"/>
                  </a:cubicBezTo>
                  <a:cubicBezTo>
                    <a:pt x="85" y="189"/>
                    <a:pt x="84" y="193"/>
                    <a:pt x="83" y="194"/>
                  </a:cubicBezTo>
                  <a:cubicBezTo>
                    <a:pt x="86" y="195"/>
                    <a:pt x="86" y="198"/>
                    <a:pt x="83" y="200"/>
                  </a:cubicBezTo>
                  <a:cubicBezTo>
                    <a:pt x="84" y="200"/>
                    <a:pt x="82" y="206"/>
                    <a:pt x="83" y="207"/>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09" name="Freeform 9"/>
            <p:cNvSpPr/>
            <p:nvPr/>
          </p:nvSpPr>
          <p:spPr bwMode="auto">
            <a:xfrm>
              <a:off x="3735281" y="2000631"/>
              <a:ext cx="748480" cy="1794202"/>
            </a:xfrm>
            <a:custGeom>
              <a:avLst/>
              <a:gdLst>
                <a:gd name="T0" fmla="*/ 85 w 88"/>
                <a:gd name="T1" fmla="*/ 134 h 211"/>
                <a:gd name="T2" fmla="*/ 82 w 88"/>
                <a:gd name="T3" fmla="*/ 145 h 211"/>
                <a:gd name="T4" fmla="*/ 78 w 88"/>
                <a:gd name="T5" fmla="*/ 154 h 211"/>
                <a:gd name="T6" fmla="*/ 72 w 88"/>
                <a:gd name="T7" fmla="*/ 162 h 211"/>
                <a:gd name="T8" fmla="*/ 64 w 88"/>
                <a:gd name="T9" fmla="*/ 168 h 211"/>
                <a:gd name="T10" fmla="*/ 55 w 88"/>
                <a:gd name="T11" fmla="*/ 173 h 211"/>
                <a:gd name="T12" fmla="*/ 44 w 88"/>
                <a:gd name="T13" fmla="*/ 177 h 211"/>
                <a:gd name="T14" fmla="*/ 32 w 88"/>
                <a:gd name="T15" fmla="*/ 179 h 211"/>
                <a:gd name="T16" fmla="*/ 26 w 88"/>
                <a:gd name="T17" fmla="*/ 179 h 211"/>
                <a:gd name="T18" fmla="*/ 20 w 88"/>
                <a:gd name="T19" fmla="*/ 179 h 211"/>
                <a:gd name="T20" fmla="*/ 16 w 88"/>
                <a:gd name="T21" fmla="*/ 186 h 211"/>
                <a:gd name="T22" fmla="*/ 14 w 88"/>
                <a:gd name="T23" fmla="*/ 197 h 211"/>
                <a:gd name="T24" fmla="*/ 13 w 88"/>
                <a:gd name="T25" fmla="*/ 199 h 211"/>
                <a:gd name="T26" fmla="*/ 13 w 88"/>
                <a:gd name="T27" fmla="*/ 199 h 211"/>
                <a:gd name="T28" fmla="*/ 11 w 88"/>
                <a:gd name="T29" fmla="*/ 204 h 211"/>
                <a:gd name="T30" fmla="*/ 5 w 88"/>
                <a:gd name="T31" fmla="*/ 205 h 211"/>
                <a:gd name="T32" fmla="*/ 5 w 88"/>
                <a:gd name="T33" fmla="*/ 199 h 211"/>
                <a:gd name="T34" fmla="*/ 5 w 88"/>
                <a:gd name="T35" fmla="*/ 190 h 211"/>
                <a:gd name="T36" fmla="*/ 5 w 88"/>
                <a:gd name="T37" fmla="*/ 179 h 211"/>
                <a:gd name="T38" fmla="*/ 5 w 88"/>
                <a:gd name="T39" fmla="*/ 179 h 211"/>
                <a:gd name="T40" fmla="*/ 5 w 88"/>
                <a:gd name="T41" fmla="*/ 167 h 211"/>
                <a:gd name="T42" fmla="*/ 5 w 88"/>
                <a:gd name="T43" fmla="*/ 153 h 211"/>
                <a:gd name="T44" fmla="*/ 5 w 88"/>
                <a:gd name="T45" fmla="*/ 139 h 211"/>
                <a:gd name="T46" fmla="*/ 5 w 88"/>
                <a:gd name="T47" fmla="*/ 124 h 211"/>
                <a:gd name="T48" fmla="*/ 5 w 88"/>
                <a:gd name="T49" fmla="*/ 108 h 211"/>
                <a:gd name="T50" fmla="*/ 5 w 88"/>
                <a:gd name="T51" fmla="*/ 101 h 211"/>
                <a:gd name="T52" fmla="*/ 5 w 88"/>
                <a:gd name="T53" fmla="*/ 93 h 211"/>
                <a:gd name="T54" fmla="*/ 5 w 88"/>
                <a:gd name="T55" fmla="*/ 85 h 211"/>
                <a:gd name="T56" fmla="*/ 5 w 88"/>
                <a:gd name="T57" fmla="*/ 78 h 211"/>
                <a:gd name="T58" fmla="*/ 5 w 88"/>
                <a:gd name="T59" fmla="*/ 63 h 211"/>
                <a:gd name="T60" fmla="*/ 5 w 88"/>
                <a:gd name="T61" fmla="*/ 49 h 211"/>
                <a:gd name="T62" fmla="*/ 5 w 88"/>
                <a:gd name="T63" fmla="*/ 36 h 211"/>
                <a:gd name="T64" fmla="*/ 5 w 88"/>
                <a:gd name="T65" fmla="*/ 25 h 211"/>
                <a:gd name="T66" fmla="*/ 5 w 88"/>
                <a:gd name="T67" fmla="*/ 18 h 211"/>
                <a:gd name="T68" fmla="*/ 6 w 88"/>
                <a:gd name="T69" fmla="*/ 12 h 211"/>
                <a:gd name="T70" fmla="*/ 5 w 88"/>
                <a:gd name="T71" fmla="*/ 7 h 211"/>
                <a:gd name="T72" fmla="*/ 5 w 88"/>
                <a:gd name="T73" fmla="*/ 4 h 211"/>
                <a:gd name="T74" fmla="*/ 5 w 88"/>
                <a:gd name="T75" fmla="*/ 2 h 211"/>
                <a:gd name="T76" fmla="*/ 5 w 88"/>
                <a:gd name="T77" fmla="*/ 0 h 211"/>
                <a:gd name="T78" fmla="*/ 8 w 88"/>
                <a:gd name="T79" fmla="*/ 2 h 211"/>
                <a:gd name="T80" fmla="*/ 18 w 88"/>
                <a:gd name="T81" fmla="*/ 8 h 211"/>
                <a:gd name="T82" fmla="*/ 26 w 88"/>
                <a:gd name="T83" fmla="*/ 14 h 211"/>
                <a:gd name="T84" fmla="*/ 35 w 88"/>
                <a:gd name="T85" fmla="*/ 21 h 211"/>
                <a:gd name="T86" fmla="*/ 42 w 88"/>
                <a:gd name="T87" fmla="*/ 29 h 211"/>
                <a:gd name="T88" fmla="*/ 49 w 88"/>
                <a:gd name="T89" fmla="*/ 37 h 211"/>
                <a:gd name="T90" fmla="*/ 56 w 88"/>
                <a:gd name="T91" fmla="*/ 46 h 211"/>
                <a:gd name="T92" fmla="*/ 62 w 88"/>
                <a:gd name="T93" fmla="*/ 55 h 211"/>
                <a:gd name="T94" fmla="*/ 64 w 88"/>
                <a:gd name="T95" fmla="*/ 59 h 211"/>
                <a:gd name="T96" fmla="*/ 68 w 88"/>
                <a:gd name="T97" fmla="*/ 64 h 211"/>
                <a:gd name="T98" fmla="*/ 69 w 88"/>
                <a:gd name="T99" fmla="*/ 67 h 211"/>
                <a:gd name="T100" fmla="*/ 72 w 88"/>
                <a:gd name="T101" fmla="*/ 76 h 211"/>
                <a:gd name="T102" fmla="*/ 72 w 88"/>
                <a:gd name="T103" fmla="*/ 76 h 211"/>
                <a:gd name="T104" fmla="*/ 77 w 88"/>
                <a:gd name="T105" fmla="*/ 89 h 211"/>
                <a:gd name="T106" fmla="*/ 81 w 88"/>
                <a:gd name="T107" fmla="*/ 101 h 211"/>
                <a:gd name="T108" fmla="*/ 83 w 88"/>
                <a:gd name="T109" fmla="*/ 111 h 211"/>
                <a:gd name="T110" fmla="*/ 84 w 88"/>
                <a:gd name="T111" fmla="*/ 120 h 211"/>
                <a:gd name="T112" fmla="*/ 85 w 88"/>
                <a:gd name="T113" fmla="*/ 126 h 211"/>
                <a:gd name="T114" fmla="*/ 84 w 88"/>
                <a:gd name="T115" fmla="*/ 13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211">
                  <a:moveTo>
                    <a:pt x="84" y="130"/>
                  </a:moveTo>
                  <a:cubicBezTo>
                    <a:pt x="84" y="130"/>
                    <a:pt x="86" y="132"/>
                    <a:pt x="85" y="134"/>
                  </a:cubicBezTo>
                  <a:cubicBezTo>
                    <a:pt x="88" y="134"/>
                    <a:pt x="81" y="140"/>
                    <a:pt x="84" y="139"/>
                  </a:cubicBezTo>
                  <a:cubicBezTo>
                    <a:pt x="82" y="141"/>
                    <a:pt x="81" y="142"/>
                    <a:pt x="82" y="145"/>
                  </a:cubicBezTo>
                  <a:cubicBezTo>
                    <a:pt x="81" y="149"/>
                    <a:pt x="81" y="145"/>
                    <a:pt x="80" y="149"/>
                  </a:cubicBezTo>
                  <a:cubicBezTo>
                    <a:pt x="80" y="153"/>
                    <a:pt x="77" y="154"/>
                    <a:pt x="78" y="154"/>
                  </a:cubicBezTo>
                  <a:cubicBezTo>
                    <a:pt x="81" y="154"/>
                    <a:pt x="76" y="154"/>
                    <a:pt x="75" y="158"/>
                  </a:cubicBezTo>
                  <a:cubicBezTo>
                    <a:pt x="74" y="160"/>
                    <a:pt x="78" y="161"/>
                    <a:pt x="72" y="162"/>
                  </a:cubicBezTo>
                  <a:cubicBezTo>
                    <a:pt x="73" y="164"/>
                    <a:pt x="64" y="160"/>
                    <a:pt x="68" y="165"/>
                  </a:cubicBezTo>
                  <a:cubicBezTo>
                    <a:pt x="68" y="170"/>
                    <a:pt x="67" y="170"/>
                    <a:pt x="64" y="168"/>
                  </a:cubicBezTo>
                  <a:cubicBezTo>
                    <a:pt x="63" y="173"/>
                    <a:pt x="60" y="168"/>
                    <a:pt x="60" y="171"/>
                  </a:cubicBezTo>
                  <a:cubicBezTo>
                    <a:pt x="61" y="171"/>
                    <a:pt x="57" y="177"/>
                    <a:pt x="55" y="173"/>
                  </a:cubicBezTo>
                  <a:cubicBezTo>
                    <a:pt x="54" y="175"/>
                    <a:pt x="55" y="176"/>
                    <a:pt x="50" y="175"/>
                  </a:cubicBezTo>
                  <a:cubicBezTo>
                    <a:pt x="46" y="178"/>
                    <a:pt x="44" y="177"/>
                    <a:pt x="44" y="177"/>
                  </a:cubicBezTo>
                  <a:cubicBezTo>
                    <a:pt x="38" y="178"/>
                    <a:pt x="43" y="176"/>
                    <a:pt x="39" y="178"/>
                  </a:cubicBezTo>
                  <a:cubicBezTo>
                    <a:pt x="39" y="179"/>
                    <a:pt x="33" y="179"/>
                    <a:pt x="32" y="179"/>
                  </a:cubicBezTo>
                  <a:cubicBezTo>
                    <a:pt x="28" y="178"/>
                    <a:pt x="29" y="175"/>
                    <a:pt x="26" y="179"/>
                  </a:cubicBezTo>
                  <a:cubicBezTo>
                    <a:pt x="26" y="180"/>
                    <a:pt x="24" y="179"/>
                    <a:pt x="26" y="179"/>
                  </a:cubicBezTo>
                  <a:cubicBezTo>
                    <a:pt x="25" y="179"/>
                    <a:pt x="24" y="177"/>
                    <a:pt x="23" y="179"/>
                  </a:cubicBezTo>
                  <a:cubicBezTo>
                    <a:pt x="22" y="178"/>
                    <a:pt x="22" y="179"/>
                    <a:pt x="20" y="179"/>
                  </a:cubicBezTo>
                  <a:cubicBezTo>
                    <a:pt x="19" y="179"/>
                    <a:pt x="18" y="178"/>
                    <a:pt x="17" y="178"/>
                  </a:cubicBezTo>
                  <a:cubicBezTo>
                    <a:pt x="18" y="180"/>
                    <a:pt x="14" y="182"/>
                    <a:pt x="16" y="186"/>
                  </a:cubicBezTo>
                  <a:cubicBezTo>
                    <a:pt x="17" y="188"/>
                    <a:pt x="15" y="190"/>
                    <a:pt x="15" y="192"/>
                  </a:cubicBezTo>
                  <a:cubicBezTo>
                    <a:pt x="15" y="194"/>
                    <a:pt x="14" y="196"/>
                    <a:pt x="14" y="197"/>
                  </a:cubicBezTo>
                  <a:cubicBezTo>
                    <a:pt x="13" y="197"/>
                    <a:pt x="12" y="197"/>
                    <a:pt x="13" y="198"/>
                  </a:cubicBezTo>
                  <a:cubicBezTo>
                    <a:pt x="14" y="198"/>
                    <a:pt x="14" y="199"/>
                    <a:pt x="13" y="199"/>
                  </a:cubicBezTo>
                  <a:cubicBezTo>
                    <a:pt x="13" y="199"/>
                    <a:pt x="13" y="200"/>
                    <a:pt x="13" y="200"/>
                  </a:cubicBezTo>
                  <a:cubicBezTo>
                    <a:pt x="13" y="200"/>
                    <a:pt x="13" y="199"/>
                    <a:pt x="13" y="199"/>
                  </a:cubicBezTo>
                  <a:cubicBezTo>
                    <a:pt x="13" y="200"/>
                    <a:pt x="13" y="200"/>
                    <a:pt x="13" y="200"/>
                  </a:cubicBezTo>
                  <a:cubicBezTo>
                    <a:pt x="12" y="201"/>
                    <a:pt x="12" y="202"/>
                    <a:pt x="11" y="204"/>
                  </a:cubicBezTo>
                  <a:cubicBezTo>
                    <a:pt x="9" y="206"/>
                    <a:pt x="8" y="209"/>
                    <a:pt x="5" y="211"/>
                  </a:cubicBezTo>
                  <a:cubicBezTo>
                    <a:pt x="5" y="211"/>
                    <a:pt x="5" y="209"/>
                    <a:pt x="5" y="205"/>
                  </a:cubicBezTo>
                  <a:cubicBezTo>
                    <a:pt x="5" y="204"/>
                    <a:pt x="6" y="203"/>
                    <a:pt x="5" y="202"/>
                  </a:cubicBezTo>
                  <a:cubicBezTo>
                    <a:pt x="4" y="201"/>
                    <a:pt x="5" y="201"/>
                    <a:pt x="5" y="199"/>
                  </a:cubicBezTo>
                  <a:cubicBezTo>
                    <a:pt x="4" y="198"/>
                    <a:pt x="5" y="198"/>
                    <a:pt x="5" y="195"/>
                  </a:cubicBezTo>
                  <a:cubicBezTo>
                    <a:pt x="5" y="194"/>
                    <a:pt x="7" y="194"/>
                    <a:pt x="5" y="190"/>
                  </a:cubicBezTo>
                  <a:cubicBezTo>
                    <a:pt x="6" y="189"/>
                    <a:pt x="10" y="187"/>
                    <a:pt x="5" y="185"/>
                  </a:cubicBezTo>
                  <a:cubicBezTo>
                    <a:pt x="9" y="184"/>
                    <a:pt x="6" y="179"/>
                    <a:pt x="5" y="179"/>
                  </a:cubicBezTo>
                  <a:cubicBezTo>
                    <a:pt x="5" y="179"/>
                    <a:pt x="5" y="179"/>
                    <a:pt x="5" y="179"/>
                  </a:cubicBezTo>
                  <a:cubicBezTo>
                    <a:pt x="5" y="179"/>
                    <a:pt x="5" y="179"/>
                    <a:pt x="5" y="179"/>
                  </a:cubicBezTo>
                  <a:cubicBezTo>
                    <a:pt x="5" y="175"/>
                    <a:pt x="2" y="173"/>
                    <a:pt x="5" y="173"/>
                  </a:cubicBezTo>
                  <a:cubicBezTo>
                    <a:pt x="7" y="170"/>
                    <a:pt x="7" y="168"/>
                    <a:pt x="5" y="167"/>
                  </a:cubicBezTo>
                  <a:cubicBezTo>
                    <a:pt x="7" y="165"/>
                    <a:pt x="6" y="162"/>
                    <a:pt x="5" y="160"/>
                  </a:cubicBezTo>
                  <a:cubicBezTo>
                    <a:pt x="3" y="162"/>
                    <a:pt x="7" y="155"/>
                    <a:pt x="5" y="153"/>
                  </a:cubicBezTo>
                  <a:cubicBezTo>
                    <a:pt x="3" y="151"/>
                    <a:pt x="1" y="153"/>
                    <a:pt x="5" y="146"/>
                  </a:cubicBezTo>
                  <a:cubicBezTo>
                    <a:pt x="6" y="146"/>
                    <a:pt x="3" y="143"/>
                    <a:pt x="5" y="139"/>
                  </a:cubicBezTo>
                  <a:cubicBezTo>
                    <a:pt x="4" y="138"/>
                    <a:pt x="3" y="140"/>
                    <a:pt x="5" y="132"/>
                  </a:cubicBezTo>
                  <a:cubicBezTo>
                    <a:pt x="8" y="129"/>
                    <a:pt x="4" y="126"/>
                    <a:pt x="5" y="124"/>
                  </a:cubicBezTo>
                  <a:cubicBezTo>
                    <a:pt x="6" y="125"/>
                    <a:pt x="4" y="118"/>
                    <a:pt x="5" y="116"/>
                  </a:cubicBezTo>
                  <a:cubicBezTo>
                    <a:pt x="5" y="117"/>
                    <a:pt x="9" y="108"/>
                    <a:pt x="5" y="108"/>
                  </a:cubicBezTo>
                  <a:cubicBezTo>
                    <a:pt x="4" y="107"/>
                    <a:pt x="4" y="106"/>
                    <a:pt x="5" y="105"/>
                  </a:cubicBezTo>
                  <a:cubicBezTo>
                    <a:pt x="5" y="104"/>
                    <a:pt x="7" y="103"/>
                    <a:pt x="5" y="101"/>
                  </a:cubicBezTo>
                  <a:cubicBezTo>
                    <a:pt x="5" y="101"/>
                    <a:pt x="7" y="98"/>
                    <a:pt x="6" y="97"/>
                  </a:cubicBezTo>
                  <a:cubicBezTo>
                    <a:pt x="5" y="96"/>
                    <a:pt x="7" y="93"/>
                    <a:pt x="5" y="93"/>
                  </a:cubicBezTo>
                  <a:cubicBezTo>
                    <a:pt x="6" y="91"/>
                    <a:pt x="6" y="88"/>
                    <a:pt x="6" y="90"/>
                  </a:cubicBezTo>
                  <a:cubicBezTo>
                    <a:pt x="6" y="88"/>
                    <a:pt x="7" y="90"/>
                    <a:pt x="5" y="85"/>
                  </a:cubicBezTo>
                  <a:cubicBezTo>
                    <a:pt x="8" y="86"/>
                    <a:pt x="7" y="85"/>
                    <a:pt x="5" y="84"/>
                  </a:cubicBezTo>
                  <a:cubicBezTo>
                    <a:pt x="6" y="82"/>
                    <a:pt x="5" y="80"/>
                    <a:pt x="5" y="78"/>
                  </a:cubicBezTo>
                  <a:cubicBezTo>
                    <a:pt x="5" y="74"/>
                    <a:pt x="0" y="70"/>
                    <a:pt x="5" y="70"/>
                  </a:cubicBezTo>
                  <a:cubicBezTo>
                    <a:pt x="3" y="66"/>
                    <a:pt x="2" y="66"/>
                    <a:pt x="5" y="63"/>
                  </a:cubicBezTo>
                  <a:cubicBezTo>
                    <a:pt x="7" y="58"/>
                    <a:pt x="10" y="56"/>
                    <a:pt x="5" y="56"/>
                  </a:cubicBezTo>
                  <a:cubicBezTo>
                    <a:pt x="6" y="52"/>
                    <a:pt x="6" y="54"/>
                    <a:pt x="5" y="49"/>
                  </a:cubicBezTo>
                  <a:cubicBezTo>
                    <a:pt x="7" y="47"/>
                    <a:pt x="7" y="43"/>
                    <a:pt x="5" y="43"/>
                  </a:cubicBezTo>
                  <a:cubicBezTo>
                    <a:pt x="3" y="41"/>
                    <a:pt x="5" y="36"/>
                    <a:pt x="5" y="36"/>
                  </a:cubicBezTo>
                  <a:cubicBezTo>
                    <a:pt x="5" y="29"/>
                    <a:pt x="5" y="32"/>
                    <a:pt x="5" y="31"/>
                  </a:cubicBezTo>
                  <a:cubicBezTo>
                    <a:pt x="9" y="32"/>
                    <a:pt x="3" y="30"/>
                    <a:pt x="5" y="25"/>
                  </a:cubicBezTo>
                  <a:cubicBezTo>
                    <a:pt x="2" y="25"/>
                    <a:pt x="5" y="20"/>
                    <a:pt x="5" y="20"/>
                  </a:cubicBezTo>
                  <a:cubicBezTo>
                    <a:pt x="5" y="19"/>
                    <a:pt x="2" y="18"/>
                    <a:pt x="5" y="18"/>
                  </a:cubicBezTo>
                  <a:cubicBezTo>
                    <a:pt x="4" y="15"/>
                    <a:pt x="3" y="16"/>
                    <a:pt x="5" y="15"/>
                  </a:cubicBezTo>
                  <a:cubicBezTo>
                    <a:pt x="7" y="16"/>
                    <a:pt x="5" y="12"/>
                    <a:pt x="6" y="12"/>
                  </a:cubicBezTo>
                  <a:cubicBezTo>
                    <a:pt x="4" y="11"/>
                    <a:pt x="5" y="10"/>
                    <a:pt x="5" y="11"/>
                  </a:cubicBezTo>
                  <a:cubicBezTo>
                    <a:pt x="6" y="7"/>
                    <a:pt x="2" y="10"/>
                    <a:pt x="5" y="7"/>
                  </a:cubicBezTo>
                  <a:cubicBezTo>
                    <a:pt x="6" y="4"/>
                    <a:pt x="8" y="2"/>
                    <a:pt x="6" y="4"/>
                  </a:cubicBezTo>
                  <a:cubicBezTo>
                    <a:pt x="6" y="5"/>
                    <a:pt x="6" y="5"/>
                    <a:pt x="5" y="4"/>
                  </a:cubicBezTo>
                  <a:cubicBezTo>
                    <a:pt x="5" y="4"/>
                    <a:pt x="6" y="4"/>
                    <a:pt x="6" y="4"/>
                  </a:cubicBezTo>
                  <a:cubicBezTo>
                    <a:pt x="6" y="3"/>
                    <a:pt x="6" y="2"/>
                    <a:pt x="5" y="2"/>
                  </a:cubicBezTo>
                  <a:cubicBezTo>
                    <a:pt x="2" y="3"/>
                    <a:pt x="5" y="0"/>
                    <a:pt x="5" y="1"/>
                  </a:cubicBezTo>
                  <a:cubicBezTo>
                    <a:pt x="3" y="2"/>
                    <a:pt x="7" y="1"/>
                    <a:pt x="5" y="0"/>
                  </a:cubicBezTo>
                  <a:cubicBezTo>
                    <a:pt x="6" y="0"/>
                    <a:pt x="7" y="1"/>
                    <a:pt x="7" y="1"/>
                  </a:cubicBezTo>
                  <a:cubicBezTo>
                    <a:pt x="6" y="0"/>
                    <a:pt x="9" y="4"/>
                    <a:pt x="8" y="2"/>
                  </a:cubicBezTo>
                  <a:cubicBezTo>
                    <a:pt x="8" y="2"/>
                    <a:pt x="10" y="3"/>
                    <a:pt x="13" y="5"/>
                  </a:cubicBezTo>
                  <a:cubicBezTo>
                    <a:pt x="13" y="6"/>
                    <a:pt x="17" y="10"/>
                    <a:pt x="18" y="8"/>
                  </a:cubicBezTo>
                  <a:cubicBezTo>
                    <a:pt x="24" y="10"/>
                    <a:pt x="20" y="10"/>
                    <a:pt x="22" y="11"/>
                  </a:cubicBezTo>
                  <a:cubicBezTo>
                    <a:pt x="24" y="14"/>
                    <a:pt x="25" y="11"/>
                    <a:pt x="26" y="14"/>
                  </a:cubicBezTo>
                  <a:cubicBezTo>
                    <a:pt x="27" y="13"/>
                    <a:pt x="28" y="18"/>
                    <a:pt x="31" y="18"/>
                  </a:cubicBezTo>
                  <a:cubicBezTo>
                    <a:pt x="33" y="21"/>
                    <a:pt x="33" y="19"/>
                    <a:pt x="35" y="21"/>
                  </a:cubicBezTo>
                  <a:cubicBezTo>
                    <a:pt x="34" y="21"/>
                    <a:pt x="34" y="25"/>
                    <a:pt x="39" y="25"/>
                  </a:cubicBezTo>
                  <a:cubicBezTo>
                    <a:pt x="41" y="27"/>
                    <a:pt x="42" y="26"/>
                    <a:pt x="42" y="29"/>
                  </a:cubicBezTo>
                  <a:cubicBezTo>
                    <a:pt x="42" y="35"/>
                    <a:pt x="44" y="34"/>
                    <a:pt x="46" y="33"/>
                  </a:cubicBezTo>
                  <a:cubicBezTo>
                    <a:pt x="50" y="36"/>
                    <a:pt x="51" y="35"/>
                    <a:pt x="49" y="37"/>
                  </a:cubicBezTo>
                  <a:cubicBezTo>
                    <a:pt x="50" y="40"/>
                    <a:pt x="55" y="37"/>
                    <a:pt x="53" y="41"/>
                  </a:cubicBezTo>
                  <a:cubicBezTo>
                    <a:pt x="52" y="42"/>
                    <a:pt x="56" y="43"/>
                    <a:pt x="56" y="46"/>
                  </a:cubicBezTo>
                  <a:cubicBezTo>
                    <a:pt x="54" y="45"/>
                    <a:pt x="56" y="54"/>
                    <a:pt x="59" y="50"/>
                  </a:cubicBezTo>
                  <a:cubicBezTo>
                    <a:pt x="63" y="54"/>
                    <a:pt x="56" y="53"/>
                    <a:pt x="62" y="55"/>
                  </a:cubicBezTo>
                  <a:cubicBezTo>
                    <a:pt x="59" y="56"/>
                    <a:pt x="60" y="55"/>
                    <a:pt x="63" y="57"/>
                  </a:cubicBezTo>
                  <a:cubicBezTo>
                    <a:pt x="61" y="56"/>
                    <a:pt x="63" y="59"/>
                    <a:pt x="64" y="59"/>
                  </a:cubicBezTo>
                  <a:cubicBezTo>
                    <a:pt x="66" y="62"/>
                    <a:pt x="67" y="63"/>
                    <a:pt x="68" y="64"/>
                  </a:cubicBezTo>
                  <a:cubicBezTo>
                    <a:pt x="68" y="64"/>
                    <a:pt x="68" y="65"/>
                    <a:pt x="68" y="64"/>
                  </a:cubicBezTo>
                  <a:cubicBezTo>
                    <a:pt x="67" y="63"/>
                    <a:pt x="67" y="63"/>
                    <a:pt x="67" y="63"/>
                  </a:cubicBezTo>
                  <a:cubicBezTo>
                    <a:pt x="67" y="65"/>
                    <a:pt x="66" y="62"/>
                    <a:pt x="69" y="67"/>
                  </a:cubicBezTo>
                  <a:cubicBezTo>
                    <a:pt x="69" y="71"/>
                    <a:pt x="73" y="69"/>
                    <a:pt x="71" y="72"/>
                  </a:cubicBezTo>
                  <a:cubicBezTo>
                    <a:pt x="71" y="74"/>
                    <a:pt x="72" y="76"/>
                    <a:pt x="72" y="76"/>
                  </a:cubicBezTo>
                  <a:cubicBezTo>
                    <a:pt x="72" y="76"/>
                    <a:pt x="72" y="76"/>
                    <a:pt x="72" y="76"/>
                  </a:cubicBezTo>
                  <a:cubicBezTo>
                    <a:pt x="72" y="76"/>
                    <a:pt x="72" y="76"/>
                    <a:pt x="72" y="76"/>
                  </a:cubicBezTo>
                  <a:cubicBezTo>
                    <a:pt x="71" y="79"/>
                    <a:pt x="73" y="82"/>
                    <a:pt x="75" y="82"/>
                  </a:cubicBezTo>
                  <a:cubicBezTo>
                    <a:pt x="75" y="86"/>
                    <a:pt x="76" y="89"/>
                    <a:pt x="77" y="89"/>
                  </a:cubicBezTo>
                  <a:cubicBezTo>
                    <a:pt x="80" y="87"/>
                    <a:pt x="78" y="97"/>
                    <a:pt x="79" y="95"/>
                  </a:cubicBezTo>
                  <a:cubicBezTo>
                    <a:pt x="78" y="99"/>
                    <a:pt x="82" y="98"/>
                    <a:pt x="81" y="101"/>
                  </a:cubicBezTo>
                  <a:cubicBezTo>
                    <a:pt x="81" y="102"/>
                    <a:pt x="83" y="100"/>
                    <a:pt x="82" y="106"/>
                  </a:cubicBezTo>
                  <a:cubicBezTo>
                    <a:pt x="88" y="108"/>
                    <a:pt x="84" y="112"/>
                    <a:pt x="83" y="111"/>
                  </a:cubicBezTo>
                  <a:cubicBezTo>
                    <a:pt x="80" y="113"/>
                    <a:pt x="84" y="114"/>
                    <a:pt x="84" y="116"/>
                  </a:cubicBezTo>
                  <a:cubicBezTo>
                    <a:pt x="86" y="121"/>
                    <a:pt x="85" y="117"/>
                    <a:pt x="84" y="120"/>
                  </a:cubicBezTo>
                  <a:cubicBezTo>
                    <a:pt x="86" y="122"/>
                    <a:pt x="86" y="119"/>
                    <a:pt x="85" y="124"/>
                  </a:cubicBezTo>
                  <a:cubicBezTo>
                    <a:pt x="83" y="121"/>
                    <a:pt x="86" y="125"/>
                    <a:pt x="85" y="126"/>
                  </a:cubicBezTo>
                  <a:cubicBezTo>
                    <a:pt x="87" y="124"/>
                    <a:pt x="84" y="131"/>
                    <a:pt x="85" y="130"/>
                  </a:cubicBezTo>
                  <a:cubicBezTo>
                    <a:pt x="84" y="130"/>
                    <a:pt x="84" y="130"/>
                    <a:pt x="84" y="130"/>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10" name="矩形 109"/>
            <p:cNvSpPr/>
            <p:nvPr/>
          </p:nvSpPr>
          <p:spPr>
            <a:xfrm>
              <a:off x="1510623" y="2613965"/>
              <a:ext cx="74577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01</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1" name="矩形 110"/>
            <p:cNvSpPr/>
            <p:nvPr/>
          </p:nvSpPr>
          <p:spPr>
            <a:xfrm>
              <a:off x="2034840" y="2613965"/>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02</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2" name="矩形 111"/>
            <p:cNvSpPr/>
            <p:nvPr/>
          </p:nvSpPr>
          <p:spPr>
            <a:xfrm>
              <a:off x="2768888" y="2613965"/>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03</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3" name="矩形 112"/>
            <p:cNvSpPr/>
            <p:nvPr/>
          </p:nvSpPr>
          <p:spPr>
            <a:xfrm>
              <a:off x="3547071" y="2656376"/>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04</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114" name="组合 113"/>
          <p:cNvGrpSpPr/>
          <p:nvPr/>
        </p:nvGrpSpPr>
        <p:grpSpPr>
          <a:xfrm>
            <a:off x="1857097" y="1586874"/>
            <a:ext cx="825571" cy="914849"/>
            <a:chOff x="6986467" y="1730002"/>
            <a:chExt cx="825571" cy="914849"/>
          </a:xfrm>
        </p:grpSpPr>
        <p:sp>
          <p:nvSpPr>
            <p:cNvPr id="115"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16"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17" name="矩形 116"/>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01</a:t>
              </a:r>
              <a:endParaRPr lang="zh-CN" altLang="en-US" sz="2000" b="1" dirty="0">
                <a:solidFill>
                  <a:schemeClr val="tx1"/>
                </a:solidFill>
                <a:cs typeface="+mn-ea"/>
                <a:sym typeface="+mn-lt"/>
              </a:endParaRPr>
            </a:p>
          </p:txBody>
        </p:sp>
      </p:grpSp>
      <p:sp>
        <p:nvSpPr>
          <p:cNvPr id="118" name="矩形 117"/>
          <p:cNvSpPr/>
          <p:nvPr/>
        </p:nvSpPr>
        <p:spPr>
          <a:xfrm>
            <a:off x="1822842" y="2750366"/>
            <a:ext cx="894080" cy="306705"/>
          </a:xfrm>
          <a:prstGeom prst="rect">
            <a:avLst/>
          </a:prstGeom>
        </p:spPr>
        <p:txBody>
          <a:bodyPr wrap="none">
            <a:spAutoFit/>
          </a:bodyPr>
          <a:lstStyle/>
          <a:p>
            <a:pPr lvl="0" algn="ctr"/>
            <a:r>
              <a:rPr lang="zh-CN" altLang="en-US" sz="1400" b="1" dirty="0">
                <a:cs typeface="+mn-ea"/>
                <a:sym typeface="+mn-lt"/>
              </a:rPr>
              <a:t>临时取数</a:t>
            </a:r>
            <a:endParaRPr lang="zh-CN" altLang="en-US" sz="1400" b="1" dirty="0">
              <a:cs typeface="+mn-ea"/>
              <a:sym typeface="+mn-lt"/>
            </a:endParaRPr>
          </a:p>
        </p:txBody>
      </p:sp>
      <p:sp>
        <p:nvSpPr>
          <p:cNvPr id="119" name="Title 20"/>
          <p:cNvSpPr txBox="1"/>
          <p:nvPr/>
        </p:nvSpPr>
        <p:spPr>
          <a:xfrm>
            <a:off x="1234938" y="2972276"/>
            <a:ext cx="2069888" cy="81280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en-US" altLang="zh-CN" sz="1000" dirty="0">
                <a:solidFill>
                  <a:schemeClr val="tx1">
                    <a:lumMod val="50000"/>
                    <a:lumOff val="50000"/>
                  </a:schemeClr>
                </a:solidFill>
                <a:latin typeface="+mn-lt"/>
                <a:ea typeface="+mn-ea"/>
                <a:cs typeface="+mn-ea"/>
                <a:sym typeface="+mn-lt"/>
              </a:rPr>
              <a:t>1</a:t>
            </a:r>
            <a:r>
              <a:rPr lang="zh-CN" altLang="en-US" sz="1000" dirty="0">
                <a:solidFill>
                  <a:schemeClr val="tx1">
                    <a:lumMod val="50000"/>
                    <a:lumOff val="50000"/>
                  </a:schemeClr>
                </a:solidFill>
                <a:latin typeface="+mn-lt"/>
                <a:ea typeface="+mn-ea"/>
                <a:cs typeface="+mn-ea"/>
                <a:sym typeface="+mn-lt"/>
              </a:rPr>
              <a:t>月完成</a:t>
            </a:r>
            <a:r>
              <a:rPr lang="en-US" altLang="zh-CN" sz="1000" dirty="0">
                <a:solidFill>
                  <a:schemeClr val="tx1">
                    <a:lumMod val="50000"/>
                    <a:lumOff val="50000"/>
                  </a:schemeClr>
                </a:solidFill>
                <a:latin typeface="+mn-lt"/>
                <a:ea typeface="+mn-ea"/>
                <a:cs typeface="+mn-ea"/>
                <a:sym typeface="+mn-lt"/>
              </a:rPr>
              <a:t>149</a:t>
            </a:r>
            <a:r>
              <a:rPr lang="zh-CN" altLang="en-US" sz="1000" dirty="0">
                <a:solidFill>
                  <a:schemeClr val="tx1">
                    <a:lumMod val="50000"/>
                    <a:lumOff val="50000"/>
                  </a:schemeClr>
                </a:solidFill>
                <a:latin typeface="+mn-lt"/>
                <a:ea typeface="+mn-ea"/>
                <a:cs typeface="+mn-ea"/>
                <a:sym typeface="+mn-lt"/>
              </a:rPr>
              <a:t>个</a:t>
            </a:r>
            <a:r>
              <a:rPr lang="en-US" altLang="zh-CN" sz="1000" dirty="0">
                <a:solidFill>
                  <a:schemeClr val="tx1">
                    <a:lumMod val="50000"/>
                    <a:lumOff val="50000"/>
                  </a:schemeClr>
                </a:solidFill>
                <a:latin typeface="+mn-lt"/>
                <a:ea typeface="+mn-ea"/>
                <a:cs typeface="+mn-ea"/>
                <a:sym typeface="+mn-lt"/>
              </a:rPr>
              <a:t> 2</a:t>
            </a:r>
            <a:r>
              <a:rPr lang="zh-CN" altLang="en-US" sz="1000" dirty="0">
                <a:solidFill>
                  <a:schemeClr val="tx1">
                    <a:lumMod val="50000"/>
                    <a:lumOff val="50000"/>
                  </a:schemeClr>
                </a:solidFill>
                <a:latin typeface="+mn-lt"/>
                <a:ea typeface="+mn-ea"/>
                <a:cs typeface="+mn-ea"/>
                <a:sym typeface="+mn-lt"/>
              </a:rPr>
              <a:t>月完成</a:t>
            </a:r>
            <a:r>
              <a:rPr lang="en-US" altLang="zh-CN" sz="1000" dirty="0">
                <a:solidFill>
                  <a:schemeClr val="tx1">
                    <a:lumMod val="50000"/>
                    <a:lumOff val="50000"/>
                  </a:schemeClr>
                </a:solidFill>
                <a:latin typeface="+mn-lt"/>
                <a:ea typeface="+mn-ea"/>
                <a:cs typeface="+mn-ea"/>
                <a:sym typeface="+mn-lt"/>
              </a:rPr>
              <a:t>67</a:t>
            </a:r>
            <a:r>
              <a:rPr lang="zh-CN" altLang="en-US" sz="1000" dirty="0">
                <a:solidFill>
                  <a:schemeClr val="tx1">
                    <a:lumMod val="50000"/>
                    <a:lumOff val="50000"/>
                  </a:schemeClr>
                </a:solidFill>
                <a:latin typeface="+mn-lt"/>
                <a:ea typeface="+mn-ea"/>
                <a:cs typeface="+mn-ea"/>
                <a:sym typeface="+mn-lt"/>
              </a:rPr>
              <a:t>个</a:t>
            </a:r>
            <a:endParaRPr lang="zh-CN" altLang="en-US" sz="1000" dirty="0">
              <a:solidFill>
                <a:schemeClr val="tx1">
                  <a:lumMod val="50000"/>
                  <a:lumOff val="50000"/>
                </a:schemeClr>
              </a:solidFill>
              <a:latin typeface="+mn-lt"/>
              <a:ea typeface="+mn-ea"/>
              <a:cs typeface="+mn-ea"/>
              <a:sym typeface="+mn-lt"/>
            </a:endParaRPr>
          </a:p>
          <a:p>
            <a:pPr algn="l">
              <a:lnSpc>
                <a:spcPct val="150000"/>
              </a:lnSpc>
            </a:pPr>
            <a:r>
              <a:rPr lang="en-US" altLang="zh-CN" sz="1000" dirty="0">
                <a:solidFill>
                  <a:schemeClr val="tx1">
                    <a:lumMod val="50000"/>
                    <a:lumOff val="50000"/>
                  </a:schemeClr>
                </a:solidFill>
                <a:latin typeface="+mn-lt"/>
                <a:ea typeface="+mn-ea"/>
                <a:cs typeface="+mn-ea"/>
                <a:sym typeface="+mn-lt"/>
              </a:rPr>
              <a:t>3</a:t>
            </a:r>
            <a:r>
              <a:rPr lang="zh-CN" altLang="en-US" sz="1000" dirty="0">
                <a:solidFill>
                  <a:schemeClr val="tx1">
                    <a:lumMod val="50000"/>
                    <a:lumOff val="50000"/>
                  </a:schemeClr>
                </a:solidFill>
                <a:latin typeface="+mn-lt"/>
                <a:ea typeface="+mn-ea"/>
                <a:cs typeface="+mn-ea"/>
                <a:sym typeface="+mn-lt"/>
              </a:rPr>
              <a:t>月完成</a:t>
            </a:r>
            <a:r>
              <a:rPr lang="en-US" altLang="zh-CN" sz="1000" dirty="0">
                <a:solidFill>
                  <a:schemeClr val="tx1">
                    <a:lumMod val="50000"/>
                    <a:lumOff val="50000"/>
                  </a:schemeClr>
                </a:solidFill>
                <a:latin typeface="+mn-lt"/>
                <a:ea typeface="+mn-ea"/>
                <a:cs typeface="+mn-ea"/>
                <a:sym typeface="+mn-lt"/>
              </a:rPr>
              <a:t>103</a:t>
            </a:r>
            <a:r>
              <a:rPr lang="zh-CN" altLang="en-US" sz="1000" dirty="0">
                <a:solidFill>
                  <a:schemeClr val="tx1">
                    <a:lumMod val="50000"/>
                    <a:lumOff val="50000"/>
                  </a:schemeClr>
                </a:solidFill>
                <a:latin typeface="+mn-lt"/>
                <a:ea typeface="+mn-ea"/>
                <a:cs typeface="+mn-ea"/>
                <a:sym typeface="+mn-lt"/>
              </a:rPr>
              <a:t>个</a:t>
            </a:r>
            <a:r>
              <a:rPr lang="en-US" altLang="zh-CN" sz="1000" dirty="0">
                <a:solidFill>
                  <a:schemeClr val="tx1">
                    <a:lumMod val="50000"/>
                    <a:lumOff val="50000"/>
                  </a:schemeClr>
                </a:solidFill>
                <a:latin typeface="+mn-lt"/>
                <a:ea typeface="+mn-ea"/>
                <a:cs typeface="+mn-ea"/>
                <a:sym typeface="+mn-lt"/>
              </a:rPr>
              <a:t> 4</a:t>
            </a:r>
            <a:r>
              <a:rPr lang="zh-CN" altLang="en-US" sz="1000" dirty="0">
                <a:solidFill>
                  <a:schemeClr val="tx1">
                    <a:lumMod val="50000"/>
                    <a:lumOff val="50000"/>
                  </a:schemeClr>
                </a:solidFill>
                <a:latin typeface="+mn-lt"/>
                <a:ea typeface="+mn-ea"/>
                <a:cs typeface="+mn-ea"/>
                <a:sym typeface="+mn-lt"/>
              </a:rPr>
              <a:t>月完成</a:t>
            </a:r>
            <a:r>
              <a:rPr lang="en-US" altLang="zh-CN" sz="1000" dirty="0">
                <a:solidFill>
                  <a:schemeClr val="tx1">
                    <a:lumMod val="50000"/>
                    <a:lumOff val="50000"/>
                  </a:schemeClr>
                </a:solidFill>
                <a:latin typeface="+mn-lt"/>
                <a:ea typeface="+mn-ea"/>
                <a:cs typeface="+mn-ea"/>
                <a:sym typeface="+mn-lt"/>
              </a:rPr>
              <a:t>142</a:t>
            </a:r>
            <a:r>
              <a:rPr lang="zh-CN" altLang="en-US" sz="1000" dirty="0">
                <a:solidFill>
                  <a:schemeClr val="tx1">
                    <a:lumMod val="50000"/>
                    <a:lumOff val="50000"/>
                  </a:schemeClr>
                </a:solidFill>
                <a:latin typeface="+mn-lt"/>
                <a:ea typeface="+mn-ea"/>
                <a:cs typeface="+mn-ea"/>
                <a:sym typeface="+mn-lt"/>
              </a:rPr>
              <a:t>个</a:t>
            </a:r>
            <a:endParaRPr lang="zh-CN" altLang="en-US" sz="1000" dirty="0">
              <a:solidFill>
                <a:schemeClr val="tx1">
                  <a:lumMod val="50000"/>
                  <a:lumOff val="50000"/>
                </a:schemeClr>
              </a:solidFill>
              <a:latin typeface="+mn-lt"/>
              <a:ea typeface="+mn-ea"/>
              <a:cs typeface="+mn-ea"/>
              <a:sym typeface="+mn-lt"/>
            </a:endParaRPr>
          </a:p>
          <a:p>
            <a:pPr algn="l">
              <a:lnSpc>
                <a:spcPct val="150000"/>
              </a:lnSpc>
            </a:pPr>
            <a:r>
              <a:rPr lang="en-US" altLang="zh-CN" sz="1000" dirty="0">
                <a:solidFill>
                  <a:schemeClr val="tx1">
                    <a:lumMod val="50000"/>
                    <a:lumOff val="50000"/>
                  </a:schemeClr>
                </a:solidFill>
                <a:latin typeface="+mn-lt"/>
                <a:ea typeface="+mn-ea"/>
                <a:cs typeface="+mn-ea"/>
                <a:sym typeface="+mn-lt"/>
              </a:rPr>
              <a:t>5</a:t>
            </a:r>
            <a:r>
              <a:rPr lang="zh-CN" altLang="en-US" sz="1000" dirty="0">
                <a:solidFill>
                  <a:schemeClr val="tx1">
                    <a:lumMod val="50000"/>
                    <a:lumOff val="50000"/>
                  </a:schemeClr>
                </a:solidFill>
                <a:latin typeface="+mn-lt"/>
                <a:ea typeface="+mn-ea"/>
                <a:cs typeface="+mn-ea"/>
                <a:sym typeface="+mn-lt"/>
              </a:rPr>
              <a:t>月完成</a:t>
            </a:r>
            <a:r>
              <a:rPr lang="en-US" altLang="zh-CN" sz="1000" dirty="0">
                <a:solidFill>
                  <a:schemeClr val="tx1">
                    <a:lumMod val="50000"/>
                    <a:lumOff val="50000"/>
                  </a:schemeClr>
                </a:solidFill>
                <a:latin typeface="+mn-lt"/>
                <a:ea typeface="+mn-ea"/>
                <a:cs typeface="+mn-ea"/>
                <a:sym typeface="+mn-lt"/>
              </a:rPr>
              <a:t>101</a:t>
            </a:r>
            <a:r>
              <a:rPr lang="zh-CN" altLang="en-US" sz="1000" dirty="0">
                <a:solidFill>
                  <a:schemeClr val="tx1">
                    <a:lumMod val="50000"/>
                    <a:lumOff val="50000"/>
                  </a:schemeClr>
                </a:solidFill>
                <a:latin typeface="+mn-lt"/>
                <a:ea typeface="+mn-ea"/>
                <a:cs typeface="+mn-ea"/>
                <a:sym typeface="+mn-lt"/>
              </a:rPr>
              <a:t>个</a:t>
            </a:r>
            <a:r>
              <a:rPr lang="en-US" altLang="zh-CN" sz="1000" dirty="0">
                <a:solidFill>
                  <a:schemeClr val="tx1">
                    <a:lumMod val="50000"/>
                    <a:lumOff val="50000"/>
                  </a:schemeClr>
                </a:solidFill>
                <a:latin typeface="+mn-lt"/>
                <a:ea typeface="+mn-ea"/>
                <a:cs typeface="+mn-ea"/>
                <a:sym typeface="+mn-lt"/>
              </a:rPr>
              <a:t> 6</a:t>
            </a:r>
            <a:r>
              <a:rPr lang="zh-CN" altLang="en-US" sz="1000" dirty="0">
                <a:solidFill>
                  <a:schemeClr val="tx1">
                    <a:lumMod val="50000"/>
                    <a:lumOff val="50000"/>
                  </a:schemeClr>
                </a:solidFill>
                <a:latin typeface="+mn-lt"/>
                <a:ea typeface="+mn-ea"/>
                <a:cs typeface="+mn-ea"/>
                <a:sym typeface="+mn-lt"/>
              </a:rPr>
              <a:t>月完成</a:t>
            </a:r>
            <a:r>
              <a:rPr lang="en-US" altLang="zh-CN" sz="1000" dirty="0">
                <a:solidFill>
                  <a:schemeClr val="tx1">
                    <a:lumMod val="50000"/>
                    <a:lumOff val="50000"/>
                  </a:schemeClr>
                </a:solidFill>
                <a:latin typeface="+mn-lt"/>
                <a:ea typeface="+mn-ea"/>
                <a:cs typeface="+mn-ea"/>
                <a:sym typeface="+mn-lt"/>
              </a:rPr>
              <a:t>131</a:t>
            </a:r>
            <a:r>
              <a:rPr lang="zh-CN" altLang="en-US" sz="1000" dirty="0">
                <a:solidFill>
                  <a:schemeClr val="tx1">
                    <a:lumMod val="50000"/>
                    <a:lumOff val="50000"/>
                  </a:schemeClr>
                </a:solidFill>
                <a:latin typeface="+mn-lt"/>
                <a:ea typeface="+mn-ea"/>
                <a:cs typeface="+mn-ea"/>
                <a:sym typeface="+mn-lt"/>
              </a:rPr>
              <a:t>个</a:t>
            </a:r>
            <a:endParaRPr lang="en-US" altLang="zh-CN" sz="1000" dirty="0">
              <a:solidFill>
                <a:schemeClr val="tx1">
                  <a:lumMod val="50000"/>
                  <a:lumOff val="50000"/>
                </a:schemeClr>
              </a:solidFill>
              <a:latin typeface="+mn-lt"/>
              <a:ea typeface="+mn-ea"/>
              <a:cs typeface="+mn-ea"/>
              <a:sym typeface="+mn-lt"/>
            </a:endParaRPr>
          </a:p>
        </p:txBody>
      </p:sp>
      <p:grpSp>
        <p:nvGrpSpPr>
          <p:cNvPr id="120" name="组合 119"/>
          <p:cNvGrpSpPr/>
          <p:nvPr/>
        </p:nvGrpSpPr>
        <p:grpSpPr>
          <a:xfrm>
            <a:off x="1857097" y="4012608"/>
            <a:ext cx="825571" cy="914849"/>
            <a:chOff x="6986467" y="1730002"/>
            <a:chExt cx="825571" cy="914849"/>
          </a:xfrm>
        </p:grpSpPr>
        <p:sp>
          <p:nvSpPr>
            <p:cNvPr id="121"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2"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3" name="矩形 122"/>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02</a:t>
              </a:r>
              <a:endParaRPr lang="zh-CN" altLang="en-US" sz="2000" b="1" dirty="0">
                <a:solidFill>
                  <a:schemeClr val="tx1"/>
                </a:solidFill>
                <a:cs typeface="+mn-ea"/>
                <a:sym typeface="+mn-lt"/>
              </a:endParaRPr>
            </a:p>
          </p:txBody>
        </p:sp>
      </p:grpSp>
      <p:sp>
        <p:nvSpPr>
          <p:cNvPr id="124" name="矩形 123"/>
          <p:cNvSpPr/>
          <p:nvPr/>
        </p:nvSpPr>
        <p:spPr>
          <a:xfrm>
            <a:off x="1200542" y="5176100"/>
            <a:ext cx="2138680" cy="306705"/>
          </a:xfrm>
          <a:prstGeom prst="rect">
            <a:avLst/>
          </a:prstGeom>
        </p:spPr>
        <p:txBody>
          <a:bodyPr wrap="none">
            <a:spAutoFit/>
          </a:bodyPr>
          <a:lstStyle/>
          <a:p>
            <a:pPr lvl="0" algn="ctr"/>
            <a:r>
              <a:rPr lang="zh-CN" altLang="en-US" sz="1400" b="1" dirty="0">
                <a:cs typeface="+mn-ea"/>
                <a:sym typeface="+mn-lt"/>
              </a:rPr>
              <a:t>数据同步（新增或维护）</a:t>
            </a:r>
            <a:endParaRPr lang="zh-CN" altLang="en-US" sz="1400" b="1" dirty="0">
              <a:cs typeface="+mn-ea"/>
              <a:sym typeface="+mn-lt"/>
            </a:endParaRPr>
          </a:p>
        </p:txBody>
      </p:sp>
      <p:sp>
        <p:nvSpPr>
          <p:cNvPr id="125" name="Title 20"/>
          <p:cNvSpPr txBox="1"/>
          <p:nvPr/>
        </p:nvSpPr>
        <p:spPr>
          <a:xfrm>
            <a:off x="1234938" y="5398010"/>
            <a:ext cx="2069888" cy="104394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altLang="en-US" sz="1000" dirty="0">
                <a:solidFill>
                  <a:schemeClr val="tx1">
                    <a:lumMod val="50000"/>
                    <a:lumOff val="50000"/>
                  </a:schemeClr>
                </a:solidFill>
                <a:latin typeface="+mn-lt"/>
                <a:ea typeface="+mn-ea"/>
                <a:cs typeface="+mn-ea"/>
                <a:sym typeface="+mn-lt"/>
              </a:rPr>
              <a:t>基础平台</a:t>
            </a:r>
            <a:r>
              <a:rPr lang="en-US" altLang="zh-CN" sz="1000" dirty="0">
                <a:solidFill>
                  <a:schemeClr val="tx1">
                    <a:lumMod val="50000"/>
                    <a:lumOff val="50000"/>
                  </a:schemeClr>
                </a:solidFill>
                <a:latin typeface="+mn-lt"/>
                <a:ea typeface="+mn-ea"/>
                <a:cs typeface="+mn-ea"/>
                <a:sym typeface="+mn-lt"/>
              </a:rPr>
              <a:t>88</a:t>
            </a:r>
            <a:r>
              <a:rPr lang="zh-CN" altLang="en-US" sz="1000" dirty="0">
                <a:solidFill>
                  <a:schemeClr val="tx1">
                    <a:lumMod val="50000"/>
                    <a:lumOff val="50000"/>
                  </a:schemeClr>
                </a:solidFill>
                <a:latin typeface="+mn-lt"/>
                <a:ea typeface="+mn-ea"/>
                <a:cs typeface="+mn-ea"/>
                <a:sym typeface="+mn-lt"/>
              </a:rPr>
              <a:t>个、</a:t>
            </a:r>
            <a:r>
              <a:rPr lang="en-US" altLang="zh-CN" sz="1000" dirty="0">
                <a:solidFill>
                  <a:schemeClr val="tx1">
                    <a:lumMod val="50000"/>
                    <a:lumOff val="50000"/>
                  </a:schemeClr>
                </a:solidFill>
                <a:latin typeface="+mn-lt"/>
                <a:ea typeface="+mn-ea"/>
                <a:cs typeface="+mn-ea"/>
                <a:sym typeface="+mn-lt"/>
              </a:rPr>
              <a:t>CRM31</a:t>
            </a:r>
            <a:r>
              <a:rPr lang="zh-CN" altLang="en-US" sz="1000" dirty="0">
                <a:solidFill>
                  <a:schemeClr val="tx1">
                    <a:lumMod val="50000"/>
                    <a:lumOff val="50000"/>
                  </a:schemeClr>
                </a:solidFill>
                <a:latin typeface="+mn-lt"/>
                <a:ea typeface="+mn-ea"/>
                <a:cs typeface="+mn-ea"/>
                <a:sym typeface="+mn-lt"/>
              </a:rPr>
              <a:t>个、总包</a:t>
            </a:r>
            <a:r>
              <a:rPr lang="en-US" altLang="zh-CN" sz="1000" dirty="0">
                <a:solidFill>
                  <a:schemeClr val="tx1">
                    <a:lumMod val="50000"/>
                    <a:lumOff val="50000"/>
                  </a:schemeClr>
                </a:solidFill>
                <a:latin typeface="+mn-lt"/>
                <a:ea typeface="+mn-ea"/>
                <a:cs typeface="+mn-ea"/>
                <a:sym typeface="+mn-lt"/>
              </a:rPr>
              <a:t>15</a:t>
            </a:r>
            <a:r>
              <a:rPr lang="zh-CN" altLang="en-US" sz="1000" dirty="0">
                <a:solidFill>
                  <a:schemeClr val="tx1">
                    <a:lumMod val="50000"/>
                    <a:lumOff val="50000"/>
                  </a:schemeClr>
                </a:solidFill>
                <a:latin typeface="+mn-lt"/>
                <a:ea typeface="+mn-ea"/>
                <a:cs typeface="+mn-ea"/>
                <a:sym typeface="+mn-lt"/>
              </a:rPr>
              <a:t>各、师傅</a:t>
            </a:r>
            <a:r>
              <a:rPr lang="en-US" altLang="zh-CN" sz="1000" dirty="0">
                <a:solidFill>
                  <a:schemeClr val="tx1">
                    <a:lumMod val="50000"/>
                    <a:lumOff val="50000"/>
                  </a:schemeClr>
                </a:solidFill>
                <a:latin typeface="+mn-lt"/>
                <a:ea typeface="+mn-ea"/>
                <a:cs typeface="+mn-ea"/>
                <a:sym typeface="+mn-lt"/>
              </a:rPr>
              <a:t>4</a:t>
            </a:r>
            <a:r>
              <a:rPr lang="zh-CN" altLang="en-US" sz="1000" dirty="0">
                <a:solidFill>
                  <a:schemeClr val="tx1">
                    <a:lumMod val="50000"/>
                    <a:lumOff val="50000"/>
                  </a:schemeClr>
                </a:solidFill>
                <a:latin typeface="+mn-lt"/>
                <a:ea typeface="+mn-ea"/>
                <a:cs typeface="+mn-ea"/>
                <a:sym typeface="+mn-lt"/>
              </a:rPr>
              <a:t>个、</a:t>
            </a:r>
            <a:r>
              <a:rPr lang="en-US" altLang="zh-CN" sz="1000" dirty="0">
                <a:solidFill>
                  <a:schemeClr val="tx1">
                    <a:lumMod val="50000"/>
                    <a:lumOff val="50000"/>
                  </a:schemeClr>
                </a:solidFill>
                <a:latin typeface="+mn-lt"/>
                <a:ea typeface="+mn-ea"/>
                <a:cs typeface="+mn-ea"/>
                <a:sym typeface="+mn-lt"/>
              </a:rPr>
              <a:t>OCS</a:t>
            </a:r>
            <a:r>
              <a:rPr lang="zh-CN" altLang="en-US" sz="1000" dirty="0">
                <a:solidFill>
                  <a:schemeClr val="tx1">
                    <a:lumMod val="50000"/>
                    <a:lumOff val="50000"/>
                  </a:schemeClr>
                </a:solidFill>
                <a:latin typeface="+mn-lt"/>
                <a:ea typeface="+mn-ea"/>
                <a:cs typeface="+mn-ea"/>
                <a:sym typeface="+mn-lt"/>
              </a:rPr>
              <a:t>系统</a:t>
            </a:r>
            <a:r>
              <a:rPr lang="en-US" altLang="zh-CN" sz="1000" dirty="0">
                <a:solidFill>
                  <a:schemeClr val="tx1">
                    <a:lumMod val="50000"/>
                    <a:lumOff val="50000"/>
                  </a:schemeClr>
                </a:solidFill>
                <a:latin typeface="+mn-lt"/>
                <a:ea typeface="+mn-ea"/>
                <a:cs typeface="+mn-ea"/>
                <a:sym typeface="+mn-lt"/>
              </a:rPr>
              <a:t>90</a:t>
            </a:r>
            <a:r>
              <a:rPr lang="zh-CN" altLang="en-US" sz="1000" dirty="0">
                <a:solidFill>
                  <a:schemeClr val="tx1">
                    <a:lumMod val="50000"/>
                    <a:lumOff val="50000"/>
                  </a:schemeClr>
                </a:solidFill>
                <a:latin typeface="+mn-lt"/>
                <a:ea typeface="+mn-ea"/>
                <a:cs typeface="+mn-ea"/>
                <a:sym typeface="+mn-lt"/>
              </a:rPr>
              <a:t>个、用户</a:t>
            </a:r>
            <a:r>
              <a:rPr lang="en-US" altLang="zh-CN" sz="1000" dirty="0">
                <a:solidFill>
                  <a:schemeClr val="tx1">
                    <a:lumMod val="50000"/>
                    <a:lumOff val="50000"/>
                  </a:schemeClr>
                </a:solidFill>
                <a:latin typeface="+mn-lt"/>
                <a:ea typeface="+mn-ea"/>
                <a:cs typeface="+mn-ea"/>
                <a:sym typeface="+mn-lt"/>
              </a:rPr>
              <a:t>7</a:t>
            </a:r>
            <a:r>
              <a:rPr lang="zh-CN" altLang="en-US" sz="1000" dirty="0">
                <a:solidFill>
                  <a:schemeClr val="tx1">
                    <a:lumMod val="50000"/>
                    <a:lumOff val="50000"/>
                  </a:schemeClr>
                </a:solidFill>
                <a:latin typeface="+mn-lt"/>
                <a:ea typeface="+mn-ea"/>
                <a:cs typeface="+mn-ea"/>
                <a:sym typeface="+mn-lt"/>
              </a:rPr>
              <a:t>个、宜家</a:t>
            </a:r>
            <a:r>
              <a:rPr lang="en-US" altLang="zh-CN" sz="1000" dirty="0">
                <a:solidFill>
                  <a:schemeClr val="tx1">
                    <a:lumMod val="50000"/>
                    <a:lumOff val="50000"/>
                  </a:schemeClr>
                </a:solidFill>
                <a:latin typeface="+mn-lt"/>
                <a:ea typeface="+mn-ea"/>
                <a:cs typeface="+mn-ea"/>
                <a:sym typeface="+mn-lt"/>
              </a:rPr>
              <a:t>16</a:t>
            </a:r>
            <a:r>
              <a:rPr lang="zh-CN" altLang="en-US" sz="1000" dirty="0">
                <a:solidFill>
                  <a:schemeClr val="tx1">
                    <a:lumMod val="50000"/>
                    <a:lumOff val="50000"/>
                  </a:schemeClr>
                </a:solidFill>
                <a:latin typeface="+mn-lt"/>
                <a:ea typeface="+mn-ea"/>
                <a:cs typeface="+mn-ea"/>
                <a:sym typeface="+mn-lt"/>
              </a:rPr>
              <a:t>个、大数据内部</a:t>
            </a:r>
            <a:r>
              <a:rPr lang="en-US" altLang="zh-CN" sz="1000" dirty="0">
                <a:solidFill>
                  <a:schemeClr val="tx1">
                    <a:lumMod val="50000"/>
                    <a:lumOff val="50000"/>
                  </a:schemeClr>
                </a:solidFill>
                <a:latin typeface="+mn-lt"/>
                <a:ea typeface="+mn-ea"/>
                <a:cs typeface="+mn-ea"/>
                <a:sym typeface="+mn-lt"/>
              </a:rPr>
              <a:t>37</a:t>
            </a:r>
            <a:r>
              <a:rPr lang="zh-CN" altLang="en-US" sz="1000" dirty="0">
                <a:solidFill>
                  <a:schemeClr val="tx1">
                    <a:lumMod val="50000"/>
                    <a:lumOff val="50000"/>
                  </a:schemeClr>
                </a:solidFill>
                <a:latin typeface="+mn-lt"/>
                <a:ea typeface="+mn-ea"/>
                <a:cs typeface="+mn-ea"/>
                <a:sym typeface="+mn-lt"/>
              </a:rPr>
              <a:t>个作业，总计</a:t>
            </a:r>
            <a:r>
              <a:rPr lang="en-US" altLang="zh-CN" sz="1000" dirty="0">
                <a:solidFill>
                  <a:schemeClr val="tx1">
                    <a:lumMod val="50000"/>
                    <a:lumOff val="50000"/>
                  </a:schemeClr>
                </a:solidFill>
                <a:latin typeface="+mn-lt"/>
                <a:ea typeface="+mn-ea"/>
                <a:cs typeface="+mn-ea"/>
                <a:sym typeface="+mn-lt"/>
              </a:rPr>
              <a:t>288</a:t>
            </a:r>
            <a:r>
              <a:rPr lang="zh-CN" altLang="en-US" sz="1000" dirty="0">
                <a:solidFill>
                  <a:schemeClr val="tx1">
                    <a:lumMod val="50000"/>
                    <a:lumOff val="50000"/>
                  </a:schemeClr>
                </a:solidFill>
                <a:latin typeface="+mn-lt"/>
                <a:ea typeface="+mn-ea"/>
                <a:cs typeface="+mn-ea"/>
                <a:sym typeface="+mn-lt"/>
              </a:rPr>
              <a:t>个</a:t>
            </a:r>
            <a:endParaRPr lang="zh-CN" altLang="en-US" sz="1000" dirty="0">
              <a:solidFill>
                <a:schemeClr val="tx1">
                  <a:lumMod val="50000"/>
                  <a:lumOff val="50000"/>
                </a:schemeClr>
              </a:solidFill>
              <a:latin typeface="+mn-lt"/>
              <a:ea typeface="+mn-ea"/>
              <a:cs typeface="+mn-ea"/>
              <a:sym typeface="+mn-lt"/>
            </a:endParaRPr>
          </a:p>
        </p:txBody>
      </p:sp>
      <p:grpSp>
        <p:nvGrpSpPr>
          <p:cNvPr id="126" name="组合 125"/>
          <p:cNvGrpSpPr/>
          <p:nvPr/>
        </p:nvGrpSpPr>
        <p:grpSpPr>
          <a:xfrm>
            <a:off x="9270909" y="1586874"/>
            <a:ext cx="825571" cy="914849"/>
            <a:chOff x="6986467" y="1730002"/>
            <a:chExt cx="825571" cy="914849"/>
          </a:xfrm>
        </p:grpSpPr>
        <p:sp>
          <p:nvSpPr>
            <p:cNvPr id="127"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8"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9" name="矩形 128"/>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03</a:t>
              </a:r>
              <a:endParaRPr lang="zh-CN" altLang="en-US" sz="2000" b="1" dirty="0">
                <a:solidFill>
                  <a:schemeClr val="tx1"/>
                </a:solidFill>
                <a:cs typeface="+mn-ea"/>
                <a:sym typeface="+mn-lt"/>
              </a:endParaRPr>
            </a:p>
          </p:txBody>
        </p:sp>
      </p:grpSp>
      <p:sp>
        <p:nvSpPr>
          <p:cNvPr id="130" name="矩形 129"/>
          <p:cNvSpPr/>
          <p:nvPr/>
        </p:nvSpPr>
        <p:spPr>
          <a:xfrm>
            <a:off x="8614355" y="2750366"/>
            <a:ext cx="2138680" cy="306705"/>
          </a:xfrm>
          <a:prstGeom prst="rect">
            <a:avLst/>
          </a:prstGeom>
        </p:spPr>
        <p:txBody>
          <a:bodyPr wrap="none">
            <a:spAutoFit/>
          </a:bodyPr>
          <a:lstStyle/>
          <a:p>
            <a:pPr lvl="0" algn="ctr"/>
            <a:r>
              <a:rPr lang="zh-CN" altLang="en-US" sz="1400" b="1" dirty="0">
                <a:cs typeface="+mn-ea"/>
                <a:sym typeface="+mn-lt"/>
              </a:rPr>
              <a:t>数据接口（新增或维护）</a:t>
            </a:r>
            <a:endParaRPr lang="zh-CN" altLang="en-US" sz="1400" b="1" dirty="0">
              <a:cs typeface="+mn-ea"/>
              <a:sym typeface="+mn-lt"/>
            </a:endParaRPr>
          </a:p>
        </p:txBody>
      </p:sp>
      <p:sp>
        <p:nvSpPr>
          <p:cNvPr id="131" name="Title 20"/>
          <p:cNvSpPr txBox="1"/>
          <p:nvPr/>
        </p:nvSpPr>
        <p:spPr>
          <a:xfrm>
            <a:off x="8648750" y="2972276"/>
            <a:ext cx="2069888" cy="81280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altLang="en-US" sz="1000" dirty="0">
                <a:solidFill>
                  <a:schemeClr val="tx1">
                    <a:lumMod val="50000"/>
                    <a:lumOff val="50000"/>
                  </a:schemeClr>
                </a:solidFill>
                <a:latin typeface="+mn-lt"/>
                <a:ea typeface="+mn-ea"/>
                <a:cs typeface="+mn-ea"/>
                <a:sym typeface="+mn-lt"/>
              </a:rPr>
              <a:t>师傅</a:t>
            </a:r>
            <a:r>
              <a:rPr lang="en-US" altLang="zh-CN" sz="1000" dirty="0">
                <a:solidFill>
                  <a:schemeClr val="tx1">
                    <a:lumMod val="50000"/>
                    <a:lumOff val="50000"/>
                  </a:schemeClr>
                </a:solidFill>
                <a:latin typeface="+mn-lt"/>
                <a:ea typeface="+mn-ea"/>
                <a:cs typeface="+mn-ea"/>
                <a:sym typeface="+mn-lt"/>
              </a:rPr>
              <a:t>27</a:t>
            </a:r>
            <a:r>
              <a:rPr lang="zh-CN" altLang="en-US" sz="1000" dirty="0">
                <a:solidFill>
                  <a:schemeClr val="tx1">
                    <a:lumMod val="50000"/>
                    <a:lumOff val="50000"/>
                  </a:schemeClr>
                </a:solidFill>
                <a:latin typeface="+mn-lt"/>
                <a:ea typeface="+mn-ea"/>
                <a:cs typeface="+mn-ea"/>
                <a:sym typeface="+mn-lt"/>
              </a:rPr>
              <a:t>个、总包</a:t>
            </a:r>
            <a:r>
              <a:rPr lang="en-US" altLang="zh-CN" sz="1000" dirty="0">
                <a:solidFill>
                  <a:schemeClr val="tx1">
                    <a:lumMod val="50000"/>
                    <a:lumOff val="50000"/>
                  </a:schemeClr>
                </a:solidFill>
                <a:latin typeface="+mn-lt"/>
                <a:ea typeface="+mn-ea"/>
                <a:cs typeface="+mn-ea"/>
                <a:sym typeface="+mn-lt"/>
              </a:rPr>
              <a:t>8</a:t>
            </a:r>
            <a:r>
              <a:rPr lang="zh-CN" altLang="en-US" sz="1000" dirty="0">
                <a:solidFill>
                  <a:schemeClr val="tx1">
                    <a:lumMod val="50000"/>
                    <a:lumOff val="50000"/>
                  </a:schemeClr>
                </a:solidFill>
                <a:latin typeface="+mn-lt"/>
                <a:ea typeface="+mn-ea"/>
                <a:cs typeface="+mn-ea"/>
                <a:sym typeface="+mn-lt"/>
              </a:rPr>
              <a:t>个、用户</a:t>
            </a:r>
            <a:r>
              <a:rPr lang="en-US" altLang="zh-CN" sz="1000" dirty="0">
                <a:solidFill>
                  <a:schemeClr val="tx1">
                    <a:lumMod val="50000"/>
                    <a:lumOff val="50000"/>
                  </a:schemeClr>
                </a:solidFill>
                <a:latin typeface="+mn-lt"/>
                <a:ea typeface="+mn-ea"/>
                <a:cs typeface="+mn-ea"/>
                <a:sym typeface="+mn-lt"/>
              </a:rPr>
              <a:t>19</a:t>
            </a:r>
            <a:r>
              <a:rPr lang="zh-CN" altLang="en-US" sz="1000" dirty="0">
                <a:solidFill>
                  <a:schemeClr val="tx1">
                    <a:lumMod val="50000"/>
                    <a:lumOff val="50000"/>
                  </a:schemeClr>
                </a:solidFill>
                <a:latin typeface="+mn-lt"/>
                <a:ea typeface="+mn-ea"/>
                <a:cs typeface="+mn-ea"/>
                <a:sym typeface="+mn-lt"/>
              </a:rPr>
              <a:t>个、基础平台</a:t>
            </a:r>
            <a:r>
              <a:rPr lang="en-US" altLang="zh-CN" sz="1000" dirty="0">
                <a:solidFill>
                  <a:schemeClr val="tx1">
                    <a:lumMod val="50000"/>
                    <a:lumOff val="50000"/>
                  </a:schemeClr>
                </a:solidFill>
                <a:latin typeface="+mn-lt"/>
                <a:ea typeface="+mn-ea"/>
                <a:cs typeface="+mn-ea"/>
                <a:sym typeface="+mn-lt"/>
              </a:rPr>
              <a:t>1</a:t>
            </a:r>
            <a:r>
              <a:rPr lang="zh-CN" altLang="en-US" sz="1000" dirty="0">
                <a:solidFill>
                  <a:schemeClr val="tx1">
                    <a:lumMod val="50000"/>
                    <a:lumOff val="50000"/>
                  </a:schemeClr>
                </a:solidFill>
                <a:latin typeface="+mn-lt"/>
                <a:ea typeface="+mn-ea"/>
                <a:cs typeface="+mn-ea"/>
                <a:sym typeface="+mn-lt"/>
              </a:rPr>
              <a:t>个、</a:t>
            </a:r>
            <a:r>
              <a:rPr lang="en-US" altLang="zh-CN" sz="1000" dirty="0">
                <a:solidFill>
                  <a:schemeClr val="tx1">
                    <a:lumMod val="50000"/>
                    <a:lumOff val="50000"/>
                  </a:schemeClr>
                </a:solidFill>
                <a:latin typeface="+mn-lt"/>
                <a:ea typeface="+mn-ea"/>
                <a:cs typeface="+mn-ea"/>
                <a:sym typeface="+mn-lt"/>
              </a:rPr>
              <a:t>OCS</a:t>
            </a:r>
            <a:r>
              <a:rPr lang="zh-CN" altLang="en-US" sz="1000" dirty="0">
                <a:solidFill>
                  <a:schemeClr val="tx1">
                    <a:lumMod val="50000"/>
                    <a:lumOff val="50000"/>
                  </a:schemeClr>
                </a:solidFill>
                <a:latin typeface="+mn-lt"/>
                <a:ea typeface="+mn-ea"/>
                <a:cs typeface="+mn-ea"/>
                <a:sym typeface="+mn-lt"/>
              </a:rPr>
              <a:t>系统</a:t>
            </a:r>
            <a:r>
              <a:rPr lang="en-US" altLang="zh-CN" sz="1000" dirty="0">
                <a:solidFill>
                  <a:schemeClr val="tx1">
                    <a:lumMod val="50000"/>
                    <a:lumOff val="50000"/>
                  </a:schemeClr>
                </a:solidFill>
                <a:latin typeface="+mn-lt"/>
                <a:ea typeface="+mn-ea"/>
                <a:cs typeface="+mn-ea"/>
                <a:sym typeface="+mn-lt"/>
              </a:rPr>
              <a:t>105</a:t>
            </a:r>
            <a:r>
              <a:rPr lang="zh-CN" altLang="en-US" sz="1000" dirty="0">
                <a:solidFill>
                  <a:schemeClr val="tx1">
                    <a:lumMod val="50000"/>
                    <a:lumOff val="50000"/>
                  </a:schemeClr>
                </a:solidFill>
                <a:latin typeface="+mn-lt"/>
                <a:ea typeface="+mn-ea"/>
                <a:cs typeface="+mn-ea"/>
                <a:sym typeface="+mn-lt"/>
              </a:rPr>
              <a:t>个</a:t>
            </a:r>
            <a:r>
              <a:rPr lang="en-US" altLang="zh-CN" sz="1000" dirty="0">
                <a:solidFill>
                  <a:schemeClr val="tx1">
                    <a:lumMod val="50000"/>
                    <a:lumOff val="50000"/>
                  </a:schemeClr>
                </a:solidFill>
                <a:latin typeface="+mn-lt"/>
                <a:ea typeface="+mn-ea"/>
                <a:cs typeface="+mn-ea"/>
                <a:sym typeface="+mn-lt"/>
              </a:rPr>
              <a:t>,</a:t>
            </a:r>
            <a:r>
              <a:rPr lang="zh-CN" altLang="en-US" sz="1000" dirty="0">
                <a:solidFill>
                  <a:schemeClr val="tx1">
                    <a:lumMod val="50000"/>
                    <a:lumOff val="50000"/>
                  </a:schemeClr>
                </a:solidFill>
                <a:latin typeface="+mn-lt"/>
                <a:ea typeface="+mn-ea"/>
                <a:cs typeface="+mn-ea"/>
                <a:sym typeface="+mn-lt"/>
              </a:rPr>
              <a:t>总计</a:t>
            </a:r>
            <a:r>
              <a:rPr lang="en-US" altLang="zh-CN" sz="1000" dirty="0">
                <a:solidFill>
                  <a:schemeClr val="tx1">
                    <a:lumMod val="50000"/>
                    <a:lumOff val="50000"/>
                  </a:schemeClr>
                </a:solidFill>
                <a:latin typeface="+mn-lt"/>
                <a:ea typeface="+mn-ea"/>
                <a:cs typeface="+mn-ea"/>
                <a:sym typeface="+mn-lt"/>
              </a:rPr>
              <a:t>160</a:t>
            </a:r>
            <a:r>
              <a:rPr lang="zh-CN" altLang="en-US" sz="1000" dirty="0">
                <a:solidFill>
                  <a:schemeClr val="tx1">
                    <a:lumMod val="50000"/>
                    <a:lumOff val="50000"/>
                  </a:schemeClr>
                </a:solidFill>
                <a:latin typeface="+mn-lt"/>
                <a:ea typeface="+mn-ea"/>
                <a:cs typeface="+mn-ea"/>
                <a:sym typeface="+mn-lt"/>
              </a:rPr>
              <a:t>个</a:t>
            </a:r>
            <a:endParaRPr lang="zh-CN" altLang="en-US" sz="1000" dirty="0">
              <a:solidFill>
                <a:schemeClr val="tx1">
                  <a:lumMod val="50000"/>
                  <a:lumOff val="50000"/>
                </a:schemeClr>
              </a:solidFill>
              <a:latin typeface="+mn-lt"/>
              <a:ea typeface="+mn-ea"/>
              <a:cs typeface="+mn-ea"/>
              <a:sym typeface="+mn-lt"/>
            </a:endParaRPr>
          </a:p>
        </p:txBody>
      </p:sp>
      <p:grpSp>
        <p:nvGrpSpPr>
          <p:cNvPr id="132" name="组合 131"/>
          <p:cNvGrpSpPr/>
          <p:nvPr/>
        </p:nvGrpSpPr>
        <p:grpSpPr>
          <a:xfrm>
            <a:off x="9270909" y="4012608"/>
            <a:ext cx="825571" cy="914849"/>
            <a:chOff x="6986467" y="1730002"/>
            <a:chExt cx="825571" cy="914849"/>
          </a:xfrm>
        </p:grpSpPr>
        <p:sp>
          <p:nvSpPr>
            <p:cNvPr id="133"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34"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35" name="矩形 134"/>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04</a:t>
              </a:r>
              <a:endParaRPr lang="zh-CN" altLang="en-US" sz="2000" b="1" dirty="0">
                <a:solidFill>
                  <a:schemeClr val="tx1"/>
                </a:solidFill>
                <a:cs typeface="+mn-ea"/>
                <a:sym typeface="+mn-lt"/>
              </a:endParaRPr>
            </a:p>
          </p:txBody>
        </p:sp>
      </p:grpSp>
      <p:sp>
        <p:nvSpPr>
          <p:cNvPr id="136" name="矩形 135"/>
          <p:cNvSpPr/>
          <p:nvPr/>
        </p:nvSpPr>
        <p:spPr>
          <a:xfrm>
            <a:off x="8701667" y="5176100"/>
            <a:ext cx="1964055" cy="306705"/>
          </a:xfrm>
          <a:prstGeom prst="rect">
            <a:avLst/>
          </a:prstGeom>
        </p:spPr>
        <p:txBody>
          <a:bodyPr wrap="none">
            <a:spAutoFit/>
          </a:bodyPr>
          <a:lstStyle/>
          <a:p>
            <a:pPr lvl="0" algn="ctr"/>
            <a:r>
              <a:rPr lang="zh-CN" altLang="en-US" sz="1400" b="1" dirty="0">
                <a:cs typeface="+mn-ea"/>
                <a:sym typeface="+mn-lt"/>
              </a:rPr>
              <a:t>风控</a:t>
            </a:r>
            <a:r>
              <a:rPr lang="en-US" altLang="zh-CN" sz="1400" b="1" dirty="0">
                <a:cs typeface="+mn-ea"/>
                <a:sym typeface="+mn-lt"/>
              </a:rPr>
              <a:t>&amp;</a:t>
            </a:r>
            <a:r>
              <a:rPr lang="zh-CN" altLang="en-US" sz="1400" b="1" dirty="0">
                <a:cs typeface="+mn-ea"/>
                <a:sym typeface="+mn-lt"/>
              </a:rPr>
              <a:t>推单</a:t>
            </a:r>
            <a:r>
              <a:rPr lang="en-US" altLang="zh-CN" sz="1400" b="1" dirty="0">
                <a:cs typeface="+mn-ea"/>
                <a:sym typeface="+mn-lt"/>
              </a:rPr>
              <a:t>&amp;Ibigdata</a:t>
            </a:r>
            <a:endParaRPr lang="en-US" altLang="zh-CN" sz="1400" b="1" dirty="0">
              <a:cs typeface="+mn-ea"/>
              <a:sym typeface="+mn-lt"/>
            </a:endParaRPr>
          </a:p>
        </p:txBody>
      </p:sp>
      <p:sp>
        <p:nvSpPr>
          <p:cNvPr id="137" name="Title 20"/>
          <p:cNvSpPr txBox="1"/>
          <p:nvPr/>
        </p:nvSpPr>
        <p:spPr>
          <a:xfrm>
            <a:off x="8648700" y="5398135"/>
            <a:ext cx="2947670" cy="104394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altLang="en-US" sz="1000" dirty="0">
                <a:solidFill>
                  <a:schemeClr val="tx1">
                    <a:lumMod val="50000"/>
                    <a:lumOff val="50000"/>
                  </a:schemeClr>
                </a:solidFill>
                <a:latin typeface="+mn-lt"/>
                <a:ea typeface="+mn-ea"/>
                <a:cs typeface="+mn-ea"/>
                <a:sym typeface="+mn-lt"/>
              </a:rPr>
              <a:t>风控：</a:t>
            </a:r>
            <a:r>
              <a:rPr lang="en-US" altLang="zh-CN" sz="1000" dirty="0">
                <a:solidFill>
                  <a:schemeClr val="tx1">
                    <a:lumMod val="50000"/>
                    <a:lumOff val="50000"/>
                  </a:schemeClr>
                </a:solidFill>
                <a:latin typeface="+mn-lt"/>
                <a:ea typeface="+mn-ea"/>
                <a:cs typeface="+mn-ea"/>
                <a:sym typeface="+mn-lt"/>
              </a:rPr>
              <a:t>BC</a:t>
            </a:r>
            <a:r>
              <a:rPr lang="zh-CN" altLang="en-US" sz="1000" dirty="0">
                <a:solidFill>
                  <a:schemeClr val="tx1">
                    <a:lumMod val="50000"/>
                    <a:lumOff val="50000"/>
                  </a:schemeClr>
                </a:solidFill>
                <a:latin typeface="+mn-lt"/>
                <a:ea typeface="+mn-ea"/>
                <a:cs typeface="+mn-ea"/>
                <a:sym typeface="+mn-lt"/>
              </a:rPr>
              <a:t>融合</a:t>
            </a:r>
            <a:r>
              <a:rPr lang="en-US" altLang="zh-CN" sz="1000" dirty="0">
                <a:solidFill>
                  <a:schemeClr val="tx1">
                    <a:lumMod val="50000"/>
                    <a:lumOff val="50000"/>
                  </a:schemeClr>
                </a:solidFill>
                <a:latin typeface="+mn-lt"/>
                <a:ea typeface="+mn-ea"/>
                <a:cs typeface="+mn-ea"/>
                <a:sym typeface="+mn-lt"/>
              </a:rPr>
              <a:t>2</a:t>
            </a:r>
            <a:r>
              <a:rPr lang="zh-CN" altLang="en-US" sz="1000" dirty="0">
                <a:solidFill>
                  <a:schemeClr val="tx1">
                    <a:lumMod val="50000"/>
                    <a:lumOff val="50000"/>
                  </a:schemeClr>
                </a:solidFill>
                <a:latin typeface="+mn-lt"/>
                <a:ea typeface="+mn-ea"/>
                <a:cs typeface="+mn-ea"/>
                <a:sym typeface="+mn-lt"/>
              </a:rPr>
              <a:t>期、</a:t>
            </a:r>
            <a:r>
              <a:rPr lang="en-US" altLang="zh-CN" sz="1000" dirty="0">
                <a:solidFill>
                  <a:schemeClr val="tx1">
                    <a:lumMod val="50000"/>
                    <a:lumOff val="50000"/>
                  </a:schemeClr>
                </a:solidFill>
                <a:latin typeface="+mn-lt"/>
                <a:ea typeface="+mn-ea"/>
                <a:cs typeface="+mn-ea"/>
                <a:sym typeface="+mn-lt"/>
              </a:rPr>
              <a:t>4</a:t>
            </a:r>
            <a:r>
              <a:rPr lang="zh-CN" altLang="en-US" sz="1000" dirty="0">
                <a:solidFill>
                  <a:schemeClr val="tx1">
                    <a:lumMod val="50000"/>
                    <a:lumOff val="50000"/>
                  </a:schemeClr>
                </a:solidFill>
                <a:latin typeface="+mn-lt"/>
                <a:ea typeface="+mn-ea"/>
                <a:cs typeface="+mn-ea"/>
                <a:sym typeface="+mn-lt"/>
              </a:rPr>
              <a:t>期；新增风控规则</a:t>
            </a:r>
            <a:r>
              <a:rPr lang="en-US" altLang="zh-CN" sz="1000" dirty="0">
                <a:solidFill>
                  <a:schemeClr val="tx1">
                    <a:lumMod val="50000"/>
                    <a:lumOff val="50000"/>
                  </a:schemeClr>
                </a:solidFill>
                <a:latin typeface="+mn-lt"/>
                <a:ea typeface="+mn-ea"/>
                <a:cs typeface="+mn-ea"/>
                <a:sym typeface="+mn-lt"/>
              </a:rPr>
              <a:t>1</a:t>
            </a:r>
            <a:r>
              <a:rPr lang="zh-CN" altLang="en-US" sz="1000" dirty="0">
                <a:solidFill>
                  <a:schemeClr val="tx1">
                    <a:lumMod val="50000"/>
                    <a:lumOff val="50000"/>
                  </a:schemeClr>
                </a:solidFill>
                <a:latin typeface="+mn-lt"/>
                <a:ea typeface="+mn-ea"/>
                <a:cs typeface="+mn-ea"/>
                <a:sym typeface="+mn-lt"/>
              </a:rPr>
              <a:t>个</a:t>
            </a:r>
            <a:endParaRPr lang="zh-CN" altLang="en-US" sz="1000" dirty="0">
              <a:solidFill>
                <a:schemeClr val="tx1">
                  <a:lumMod val="50000"/>
                  <a:lumOff val="50000"/>
                </a:schemeClr>
              </a:solidFill>
              <a:latin typeface="+mn-lt"/>
              <a:ea typeface="+mn-ea"/>
              <a:cs typeface="+mn-ea"/>
              <a:sym typeface="+mn-lt"/>
            </a:endParaRPr>
          </a:p>
          <a:p>
            <a:pPr algn="l">
              <a:lnSpc>
                <a:spcPct val="150000"/>
              </a:lnSpc>
            </a:pPr>
            <a:r>
              <a:rPr lang="zh-CN" altLang="en-US" sz="1000" dirty="0">
                <a:solidFill>
                  <a:schemeClr val="tx1">
                    <a:lumMod val="50000"/>
                    <a:lumOff val="50000"/>
                  </a:schemeClr>
                </a:solidFill>
                <a:latin typeface="+mn-lt"/>
                <a:ea typeface="+mn-ea"/>
                <a:cs typeface="+mn-ea"/>
                <a:sym typeface="+mn-lt"/>
              </a:rPr>
              <a:t>推单：</a:t>
            </a:r>
            <a:r>
              <a:rPr lang="en-US" altLang="zh-CN" sz="1000" dirty="0">
                <a:solidFill>
                  <a:schemeClr val="tx1">
                    <a:lumMod val="50000"/>
                    <a:lumOff val="50000"/>
                  </a:schemeClr>
                </a:solidFill>
                <a:latin typeface="+mn-lt"/>
                <a:ea typeface="+mn-ea"/>
                <a:cs typeface="+mn-ea"/>
                <a:sym typeface="+mn-lt"/>
              </a:rPr>
              <a:t>BC</a:t>
            </a:r>
            <a:r>
              <a:rPr lang="zh-CN" altLang="en-US" sz="1000" dirty="0">
                <a:solidFill>
                  <a:schemeClr val="tx1">
                    <a:lumMod val="50000"/>
                    <a:lumOff val="50000"/>
                  </a:schemeClr>
                </a:solidFill>
                <a:latin typeface="+mn-lt"/>
                <a:ea typeface="+mn-ea"/>
                <a:cs typeface="+mn-ea"/>
                <a:sym typeface="+mn-lt"/>
              </a:rPr>
              <a:t>融合</a:t>
            </a:r>
            <a:r>
              <a:rPr lang="en-US" altLang="zh-CN" sz="1000" dirty="0">
                <a:solidFill>
                  <a:schemeClr val="tx1">
                    <a:lumMod val="50000"/>
                    <a:lumOff val="50000"/>
                  </a:schemeClr>
                </a:solidFill>
                <a:latin typeface="+mn-lt"/>
                <a:ea typeface="+mn-ea"/>
                <a:cs typeface="+mn-ea"/>
                <a:sym typeface="+mn-lt"/>
              </a:rPr>
              <a:t>1-4</a:t>
            </a:r>
            <a:r>
              <a:rPr lang="zh-CN" altLang="en-US" sz="1000" dirty="0">
                <a:solidFill>
                  <a:schemeClr val="tx1">
                    <a:lumMod val="50000"/>
                    <a:lumOff val="50000"/>
                  </a:schemeClr>
                </a:solidFill>
                <a:latin typeface="+mn-lt"/>
                <a:ea typeface="+mn-ea"/>
                <a:cs typeface="+mn-ea"/>
                <a:sym typeface="+mn-lt"/>
              </a:rPr>
              <a:t>期；推单规则变更</a:t>
            </a:r>
            <a:r>
              <a:rPr lang="en-US" altLang="zh-CN" sz="1000" dirty="0">
                <a:solidFill>
                  <a:schemeClr val="tx1">
                    <a:lumMod val="50000"/>
                    <a:lumOff val="50000"/>
                  </a:schemeClr>
                </a:solidFill>
                <a:latin typeface="+mn-lt"/>
                <a:ea typeface="+mn-ea"/>
                <a:cs typeface="+mn-ea"/>
                <a:sym typeface="+mn-lt"/>
              </a:rPr>
              <a:t>4</a:t>
            </a:r>
            <a:r>
              <a:rPr lang="zh-CN" altLang="en-US" sz="1000" dirty="0">
                <a:solidFill>
                  <a:schemeClr val="tx1">
                    <a:lumMod val="50000"/>
                    <a:lumOff val="50000"/>
                  </a:schemeClr>
                </a:solidFill>
                <a:latin typeface="+mn-lt"/>
                <a:ea typeface="+mn-ea"/>
                <a:cs typeface="+mn-ea"/>
                <a:sym typeface="+mn-lt"/>
              </a:rPr>
              <a:t>次</a:t>
            </a:r>
            <a:endParaRPr lang="zh-CN" altLang="en-US" sz="1000" dirty="0">
              <a:solidFill>
                <a:schemeClr val="tx1">
                  <a:lumMod val="50000"/>
                  <a:lumOff val="50000"/>
                </a:schemeClr>
              </a:solidFill>
              <a:latin typeface="+mn-lt"/>
              <a:ea typeface="+mn-ea"/>
              <a:cs typeface="+mn-ea"/>
              <a:sym typeface="+mn-lt"/>
            </a:endParaRPr>
          </a:p>
          <a:p>
            <a:pPr algn="l">
              <a:lnSpc>
                <a:spcPct val="150000"/>
              </a:lnSpc>
            </a:pPr>
            <a:r>
              <a:rPr lang="en-US" altLang="zh-CN" sz="1000" dirty="0">
                <a:solidFill>
                  <a:schemeClr val="tx1">
                    <a:lumMod val="50000"/>
                    <a:lumOff val="50000"/>
                  </a:schemeClr>
                </a:solidFill>
                <a:latin typeface="+mn-lt"/>
                <a:ea typeface="+mn-ea"/>
                <a:cs typeface="+mn-ea"/>
                <a:sym typeface="+mn-lt"/>
              </a:rPr>
              <a:t>Ibigdata:</a:t>
            </a:r>
            <a:r>
              <a:rPr lang="zh-CN" altLang="en-US" sz="1000" dirty="0">
                <a:solidFill>
                  <a:schemeClr val="tx1">
                    <a:lumMod val="50000"/>
                    <a:lumOff val="50000"/>
                  </a:schemeClr>
                </a:solidFill>
                <a:latin typeface="+mn-lt"/>
                <a:ea typeface="+mn-ea"/>
                <a:cs typeface="+mn-ea"/>
                <a:sym typeface="+mn-lt"/>
              </a:rPr>
              <a:t>新增报表</a:t>
            </a:r>
            <a:r>
              <a:rPr lang="en-US" altLang="zh-CN" sz="1000" dirty="0">
                <a:solidFill>
                  <a:schemeClr val="tx1">
                    <a:lumMod val="50000"/>
                    <a:lumOff val="50000"/>
                  </a:schemeClr>
                </a:solidFill>
                <a:latin typeface="+mn-lt"/>
                <a:ea typeface="+mn-ea"/>
                <a:cs typeface="+mn-ea"/>
                <a:sym typeface="+mn-lt"/>
              </a:rPr>
              <a:t>14</a:t>
            </a:r>
            <a:r>
              <a:rPr lang="zh-CN" altLang="en-US" sz="1000" dirty="0">
                <a:solidFill>
                  <a:schemeClr val="tx1">
                    <a:lumMod val="50000"/>
                    <a:lumOff val="50000"/>
                  </a:schemeClr>
                </a:solidFill>
                <a:latin typeface="+mn-lt"/>
                <a:ea typeface="+mn-ea"/>
                <a:cs typeface="+mn-ea"/>
                <a:sym typeface="+mn-lt"/>
              </a:rPr>
              <a:t>张；新增功能</a:t>
            </a:r>
            <a:r>
              <a:rPr lang="en-US" altLang="zh-CN" sz="1000" dirty="0">
                <a:solidFill>
                  <a:schemeClr val="tx1">
                    <a:lumMod val="50000"/>
                    <a:lumOff val="50000"/>
                  </a:schemeClr>
                </a:solidFill>
                <a:latin typeface="+mn-lt"/>
                <a:ea typeface="+mn-ea"/>
                <a:cs typeface="+mn-ea"/>
                <a:sym typeface="+mn-lt"/>
              </a:rPr>
              <a:t>46</a:t>
            </a:r>
            <a:r>
              <a:rPr lang="zh-CN" altLang="en-US" sz="1000" dirty="0">
                <a:solidFill>
                  <a:schemeClr val="tx1">
                    <a:lumMod val="50000"/>
                    <a:lumOff val="50000"/>
                  </a:schemeClr>
                </a:solidFill>
                <a:latin typeface="+mn-lt"/>
                <a:ea typeface="+mn-ea"/>
                <a:cs typeface="+mn-ea"/>
                <a:sym typeface="+mn-lt"/>
              </a:rPr>
              <a:t>个</a:t>
            </a:r>
            <a:endParaRPr lang="zh-CN" altLang="en-US" sz="1000" dirty="0">
              <a:solidFill>
                <a:schemeClr val="tx1">
                  <a:lumMod val="50000"/>
                  <a:lumOff val="50000"/>
                </a:schemeClr>
              </a:solidFill>
              <a:latin typeface="+mn-lt"/>
              <a:ea typeface="+mn-ea"/>
              <a:cs typeface="+mn-ea"/>
              <a:sym typeface="+mn-lt"/>
            </a:endParaRPr>
          </a:p>
          <a:p>
            <a:pPr algn="l">
              <a:lnSpc>
                <a:spcPct val="150000"/>
              </a:lnSpc>
            </a:pPr>
            <a:r>
              <a:rPr lang="zh-CN" altLang="en-US" sz="1000" dirty="0">
                <a:solidFill>
                  <a:schemeClr val="tx1">
                    <a:lumMod val="50000"/>
                    <a:lumOff val="50000"/>
                  </a:schemeClr>
                </a:solidFill>
                <a:latin typeface="+mn-lt"/>
                <a:ea typeface="+mn-ea"/>
                <a:cs typeface="+mn-ea"/>
                <a:sym typeface="+mn-lt"/>
              </a:rPr>
              <a:t>自动化运营：处理规则</a:t>
            </a:r>
            <a:r>
              <a:rPr lang="en-US" altLang="zh-CN" sz="1000" dirty="0">
                <a:solidFill>
                  <a:schemeClr val="tx1">
                    <a:lumMod val="50000"/>
                    <a:lumOff val="50000"/>
                  </a:schemeClr>
                </a:solidFill>
                <a:latin typeface="+mn-lt"/>
                <a:ea typeface="+mn-ea"/>
                <a:cs typeface="+mn-ea"/>
                <a:sym typeface="+mn-lt"/>
              </a:rPr>
              <a:t>6</a:t>
            </a:r>
            <a:r>
              <a:rPr lang="zh-CN" altLang="en-US" sz="1000" dirty="0">
                <a:solidFill>
                  <a:schemeClr val="tx1">
                    <a:lumMod val="50000"/>
                    <a:lumOff val="50000"/>
                  </a:schemeClr>
                </a:solidFill>
                <a:latin typeface="+mn-lt"/>
                <a:ea typeface="+mn-ea"/>
                <a:cs typeface="+mn-ea"/>
                <a:sym typeface="+mn-lt"/>
              </a:rPr>
              <a:t>个</a:t>
            </a:r>
            <a:endParaRPr lang="zh-CN" altLang="en-US" sz="1000" dirty="0">
              <a:solidFill>
                <a:schemeClr val="tx1">
                  <a:lumMod val="50000"/>
                  <a:lumOff val="50000"/>
                </a:schemeClr>
              </a:solidFill>
              <a:latin typeface="+mn-lt"/>
              <a:ea typeface="+mn-ea"/>
              <a:cs typeface="+mn-ea"/>
              <a:sym typeface="+mn-lt"/>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100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1500" fill="hold"/>
                                        <p:tgtEl>
                                          <p:spTgt spid="104"/>
                                        </p:tgtEl>
                                        <p:attrNameLst>
                                          <p:attrName>ppt_x</p:attrName>
                                        </p:attrNameLst>
                                      </p:cBhvr>
                                      <p:tavLst>
                                        <p:tav tm="0">
                                          <p:val>
                                            <p:strVal val="0-#ppt_w/2"/>
                                          </p:val>
                                        </p:tav>
                                        <p:tav tm="100000">
                                          <p:val>
                                            <p:strVal val="#ppt_x"/>
                                          </p:val>
                                        </p:tav>
                                      </p:tavLst>
                                    </p:anim>
                                    <p:anim calcmode="lin" valueType="num">
                                      <p:cBhvr additive="base">
                                        <p:cTn id="16" dur="1500" fill="hold"/>
                                        <p:tgtEl>
                                          <p:spTgt spid="10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528" fill="hold" nodeType="afterEffect">
                                  <p:stCondLst>
                                    <p:cond delay="0"/>
                                  </p:stCondLst>
                                  <p:iterate type="lt">
                                    <p:tmPct val="5000"/>
                                  </p:iterate>
                                  <p:childTnLst>
                                    <p:set>
                                      <p:cBhvr>
                                        <p:cTn id="19" dur="1" fill="hold">
                                          <p:stCondLst>
                                            <p:cond delay="0"/>
                                          </p:stCondLst>
                                        </p:cTn>
                                        <p:tgtEl>
                                          <p:spTgt spid="114"/>
                                        </p:tgtEl>
                                        <p:attrNameLst>
                                          <p:attrName>style.visibility</p:attrName>
                                        </p:attrNameLst>
                                      </p:cBhvr>
                                      <p:to>
                                        <p:strVal val="visible"/>
                                      </p:to>
                                    </p:set>
                                    <p:anim to="" calcmode="lin" valueType="num">
                                      <p:cBhvr>
                                        <p:cTn id="20" dur="1000" fill="hold">
                                          <p:stCondLst>
                                            <p:cond delay="0"/>
                                          </p:stCondLst>
                                        </p:cTn>
                                        <p:tgtEl>
                                          <p:spTgt spid="114"/>
                                        </p:tgtEl>
                                        <p:attrNameLst>
                                          <p:attrName>ppt_x</p:attrName>
                                        </p:attrNameLst>
                                      </p:cBhvr>
                                      <p:tavLst>
                                        <p:tav tm="0" fmla="#ppt_x+(8/9)*(#ppt_x-(#ppt_x-#ppt_w/2))*((1.5-1.5*$)^2-(1.5-1.5*$)^3)">
                                          <p:val>
                                            <p:fltVal val="0"/>
                                          </p:val>
                                        </p:tav>
                                        <p:tav tm="100000">
                                          <p:val>
                                            <p:fltVal val="1"/>
                                          </p:val>
                                        </p:tav>
                                      </p:tavLst>
                                    </p:anim>
                                    <p:anim to="" calcmode="lin" valueType="num">
                                      <p:cBhvr>
                                        <p:cTn id="21" dur="1000" fill="hold">
                                          <p:stCondLst>
                                            <p:cond delay="0"/>
                                          </p:stCondLst>
                                        </p:cTn>
                                        <p:tgtEl>
                                          <p:spTgt spid="114"/>
                                        </p:tgtEl>
                                        <p:attrNameLst>
                                          <p:attrName>ppt_y</p:attrName>
                                        </p:attrNameLst>
                                      </p:cBhvr>
                                      <p:tavLst>
                                        <p:tav tm="0" fmla="#ppt_y+(8/9)*(#ppt_y-(#ppt_y+#ppt_h/2))*((1.5-1.5*$)^2-(1.5-1.5*$)^3)">
                                          <p:val>
                                            <p:fltVal val="0"/>
                                          </p:val>
                                        </p:tav>
                                        <p:tav tm="100000">
                                          <p:val>
                                            <p:fltVal val="1"/>
                                          </p:val>
                                        </p:tav>
                                      </p:tavLst>
                                    </p:anim>
                                    <p:anim to="" calcmode="lin" valueType="num">
                                      <p:cBhvr>
                                        <p:cTn id="22" dur="1000" fill="hold">
                                          <p:stCondLst>
                                            <p:cond delay="0"/>
                                          </p:stCondLst>
                                        </p:cTn>
                                        <p:tgtEl>
                                          <p:spTgt spid="114"/>
                                        </p:tgtEl>
                                        <p:attrNameLst>
                                          <p:attrName>ppt_w</p:attrName>
                                        </p:attrNameLst>
                                      </p:cBhvr>
                                      <p:tavLst>
                                        <p:tav tm="0" fmla="#ppt_w+(8/9)*(#ppt_w-0)*((1.5-1.5*$)^2-(1.5-1.5*$)^3)">
                                          <p:val>
                                            <p:fltVal val="0"/>
                                          </p:val>
                                        </p:tav>
                                        <p:tav tm="100000">
                                          <p:val>
                                            <p:fltVal val="1"/>
                                          </p:val>
                                        </p:tav>
                                      </p:tavLst>
                                    </p:anim>
                                    <p:anim to="" calcmode="lin" valueType="num">
                                      <p:cBhvr>
                                        <p:cTn id="23" dur="1000" fill="hold">
                                          <p:stCondLst>
                                            <p:cond delay="0"/>
                                          </p:stCondLst>
                                        </p:cTn>
                                        <p:tgtEl>
                                          <p:spTgt spid="114"/>
                                        </p:tgtEl>
                                        <p:attrNameLst>
                                          <p:attrName>ppt_h</p:attrName>
                                        </p:attrNameLst>
                                      </p:cBhvr>
                                      <p:tavLst>
                                        <p:tav tm="0" fmla="#ppt_h+(8/9)*(#ppt_h-0)*((1.5-1.5*$)^2-(1.5-1.5*$)^3)">
                                          <p:val>
                                            <p:fltVal val="0"/>
                                          </p:val>
                                        </p:tav>
                                        <p:tav tm="100000">
                                          <p:val>
                                            <p:fltVal val="1"/>
                                          </p:val>
                                        </p:tav>
                                      </p:tavLst>
                                    </p:anim>
                                  </p:childTnLst>
                                </p:cTn>
                              </p:par>
                              <p:par>
                                <p:cTn id="24" presetID="2" presetClass="entr" presetSubtype="2" fill="hold" grpId="0" nodeType="withEffect">
                                  <p:stCondLst>
                                    <p:cond delay="0"/>
                                  </p:stCondLst>
                                  <p:iterate type="lt">
                                    <p:tmPct val="10000"/>
                                  </p:iterate>
                                  <p:childTnLst>
                                    <p:set>
                                      <p:cBhvr>
                                        <p:cTn id="25" dur="1" fill="hold">
                                          <p:stCondLst>
                                            <p:cond delay="0"/>
                                          </p:stCondLst>
                                        </p:cTn>
                                        <p:tgtEl>
                                          <p:spTgt spid="118"/>
                                        </p:tgtEl>
                                        <p:attrNameLst>
                                          <p:attrName>style.visibility</p:attrName>
                                        </p:attrNameLst>
                                      </p:cBhvr>
                                      <p:to>
                                        <p:strVal val="visible"/>
                                      </p:to>
                                    </p:set>
                                    <p:anim calcmode="lin" valueType="num">
                                      <p:cBhvr additive="base">
                                        <p:cTn id="26" dur="500" fill="hold"/>
                                        <p:tgtEl>
                                          <p:spTgt spid="118"/>
                                        </p:tgtEl>
                                        <p:attrNameLst>
                                          <p:attrName>ppt_x</p:attrName>
                                        </p:attrNameLst>
                                      </p:cBhvr>
                                      <p:tavLst>
                                        <p:tav tm="0">
                                          <p:val>
                                            <p:strVal val="1+#ppt_w/2"/>
                                          </p:val>
                                        </p:tav>
                                        <p:tav tm="100000">
                                          <p:val>
                                            <p:strVal val="#ppt_x"/>
                                          </p:val>
                                        </p:tav>
                                      </p:tavLst>
                                    </p:anim>
                                    <p:anim calcmode="lin" valueType="num">
                                      <p:cBhvr additive="base">
                                        <p:cTn id="27" dur="500" fill="hold"/>
                                        <p:tgtEl>
                                          <p:spTgt spid="118"/>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119"/>
                                        </p:tgtEl>
                                        <p:attrNameLst>
                                          <p:attrName>style.visibility</p:attrName>
                                        </p:attrNameLst>
                                      </p:cBhvr>
                                      <p:to>
                                        <p:strVal val="visible"/>
                                      </p:to>
                                    </p:set>
                                    <p:animEffect transition="in" filter="fade">
                                      <p:cBhvr>
                                        <p:cTn id="30" dur="500"/>
                                        <p:tgtEl>
                                          <p:spTgt spid="119"/>
                                        </p:tgtEl>
                                      </p:cBhvr>
                                    </p:animEffect>
                                  </p:childTnLst>
                                </p:cTn>
                              </p:par>
                            </p:childTnLst>
                          </p:cTn>
                        </p:par>
                        <p:par>
                          <p:cTn id="31" fill="hold">
                            <p:stCondLst>
                              <p:cond delay="1000"/>
                            </p:stCondLst>
                            <p:childTnLst>
                              <p:par>
                                <p:cTn id="32" presetID="23" presetClass="entr" presetSubtype="528" fill="hold" nodeType="afterEffect">
                                  <p:stCondLst>
                                    <p:cond delay="0"/>
                                  </p:stCondLst>
                                  <p:iterate type="lt">
                                    <p:tmPct val="5000"/>
                                  </p:iterate>
                                  <p:childTnLst>
                                    <p:set>
                                      <p:cBhvr>
                                        <p:cTn id="33" dur="1" fill="hold">
                                          <p:stCondLst>
                                            <p:cond delay="0"/>
                                          </p:stCondLst>
                                        </p:cTn>
                                        <p:tgtEl>
                                          <p:spTgt spid="120"/>
                                        </p:tgtEl>
                                        <p:attrNameLst>
                                          <p:attrName>style.visibility</p:attrName>
                                        </p:attrNameLst>
                                      </p:cBhvr>
                                      <p:to>
                                        <p:strVal val="visible"/>
                                      </p:to>
                                    </p:set>
                                    <p:anim to="" calcmode="lin" valueType="num">
                                      <p:cBhvr>
                                        <p:cTn id="34" dur="1000" fill="hold">
                                          <p:stCondLst>
                                            <p:cond delay="0"/>
                                          </p:stCondLst>
                                        </p:cTn>
                                        <p:tgtEl>
                                          <p:spTgt spid="120"/>
                                        </p:tgtEl>
                                        <p:attrNameLst>
                                          <p:attrName>ppt_x</p:attrName>
                                        </p:attrNameLst>
                                      </p:cBhvr>
                                      <p:tavLst>
                                        <p:tav tm="0" fmla="#ppt_x+(8/9)*(#ppt_x-(#ppt_x-#ppt_w/2))*((1.5-1.5*$)^2-(1.5-1.5*$)^3)">
                                          <p:val>
                                            <p:fltVal val="0"/>
                                          </p:val>
                                        </p:tav>
                                        <p:tav tm="100000">
                                          <p:val>
                                            <p:fltVal val="1"/>
                                          </p:val>
                                        </p:tav>
                                      </p:tavLst>
                                    </p:anim>
                                    <p:anim to="" calcmode="lin" valueType="num">
                                      <p:cBhvr>
                                        <p:cTn id="35" dur="1000" fill="hold">
                                          <p:stCondLst>
                                            <p:cond delay="0"/>
                                          </p:stCondLst>
                                        </p:cTn>
                                        <p:tgtEl>
                                          <p:spTgt spid="120"/>
                                        </p:tgtEl>
                                        <p:attrNameLst>
                                          <p:attrName>ppt_y</p:attrName>
                                        </p:attrNameLst>
                                      </p:cBhvr>
                                      <p:tavLst>
                                        <p:tav tm="0" fmla="#ppt_y+(8/9)*(#ppt_y-(#ppt_y+#ppt_h/2))*((1.5-1.5*$)^2-(1.5-1.5*$)^3)">
                                          <p:val>
                                            <p:fltVal val="0"/>
                                          </p:val>
                                        </p:tav>
                                        <p:tav tm="100000">
                                          <p:val>
                                            <p:fltVal val="1"/>
                                          </p:val>
                                        </p:tav>
                                      </p:tavLst>
                                    </p:anim>
                                    <p:anim to="" calcmode="lin" valueType="num">
                                      <p:cBhvr>
                                        <p:cTn id="36" dur="1000" fill="hold">
                                          <p:stCondLst>
                                            <p:cond delay="0"/>
                                          </p:stCondLst>
                                        </p:cTn>
                                        <p:tgtEl>
                                          <p:spTgt spid="120"/>
                                        </p:tgtEl>
                                        <p:attrNameLst>
                                          <p:attrName>ppt_w</p:attrName>
                                        </p:attrNameLst>
                                      </p:cBhvr>
                                      <p:tavLst>
                                        <p:tav tm="0" fmla="#ppt_w+(8/9)*(#ppt_w-0)*((1.5-1.5*$)^2-(1.5-1.5*$)^3)">
                                          <p:val>
                                            <p:fltVal val="0"/>
                                          </p:val>
                                        </p:tav>
                                        <p:tav tm="100000">
                                          <p:val>
                                            <p:fltVal val="1"/>
                                          </p:val>
                                        </p:tav>
                                      </p:tavLst>
                                    </p:anim>
                                    <p:anim to="" calcmode="lin" valueType="num">
                                      <p:cBhvr>
                                        <p:cTn id="37" dur="1000" fill="hold">
                                          <p:stCondLst>
                                            <p:cond delay="0"/>
                                          </p:stCondLst>
                                        </p:cTn>
                                        <p:tgtEl>
                                          <p:spTgt spid="120"/>
                                        </p:tgtEl>
                                        <p:attrNameLst>
                                          <p:attrName>ppt_h</p:attrName>
                                        </p:attrNameLst>
                                      </p:cBhvr>
                                      <p:tavLst>
                                        <p:tav tm="0" fmla="#ppt_h+(8/9)*(#ppt_h-0)*((1.5-1.5*$)^2-(1.5-1.5*$)^3)">
                                          <p:val>
                                            <p:fltVal val="0"/>
                                          </p:val>
                                        </p:tav>
                                        <p:tav tm="100000">
                                          <p:val>
                                            <p:fltVal val="1"/>
                                          </p:val>
                                        </p:tav>
                                      </p:tavLst>
                                    </p:anim>
                                  </p:childTnLst>
                                </p:cTn>
                              </p:par>
                              <p:par>
                                <p:cTn id="38" presetID="2" presetClass="entr" presetSubtype="2" fill="hold" grpId="0" nodeType="withEffect">
                                  <p:stCondLst>
                                    <p:cond delay="0"/>
                                  </p:stCondLst>
                                  <p:iterate type="lt">
                                    <p:tmPct val="10000"/>
                                  </p:iterate>
                                  <p:childTnLst>
                                    <p:set>
                                      <p:cBhvr>
                                        <p:cTn id="39" dur="1" fill="hold">
                                          <p:stCondLst>
                                            <p:cond delay="0"/>
                                          </p:stCondLst>
                                        </p:cTn>
                                        <p:tgtEl>
                                          <p:spTgt spid="124"/>
                                        </p:tgtEl>
                                        <p:attrNameLst>
                                          <p:attrName>style.visibility</p:attrName>
                                        </p:attrNameLst>
                                      </p:cBhvr>
                                      <p:to>
                                        <p:strVal val="visible"/>
                                      </p:to>
                                    </p:set>
                                    <p:anim calcmode="lin" valueType="num">
                                      <p:cBhvr additive="base">
                                        <p:cTn id="40" dur="500" fill="hold"/>
                                        <p:tgtEl>
                                          <p:spTgt spid="124"/>
                                        </p:tgtEl>
                                        <p:attrNameLst>
                                          <p:attrName>ppt_x</p:attrName>
                                        </p:attrNameLst>
                                      </p:cBhvr>
                                      <p:tavLst>
                                        <p:tav tm="0">
                                          <p:val>
                                            <p:strVal val="1+#ppt_w/2"/>
                                          </p:val>
                                        </p:tav>
                                        <p:tav tm="100000">
                                          <p:val>
                                            <p:strVal val="#ppt_x"/>
                                          </p:val>
                                        </p:tav>
                                      </p:tavLst>
                                    </p:anim>
                                    <p:anim calcmode="lin" valueType="num">
                                      <p:cBhvr additive="base">
                                        <p:cTn id="41" dur="500" fill="hold"/>
                                        <p:tgtEl>
                                          <p:spTgt spid="124"/>
                                        </p:tgtEl>
                                        <p:attrNameLst>
                                          <p:attrName>ppt_y</p:attrName>
                                        </p:attrNameLst>
                                      </p:cBhvr>
                                      <p:tavLst>
                                        <p:tav tm="0">
                                          <p:val>
                                            <p:strVal val="#ppt_y"/>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fade">
                                      <p:cBhvr>
                                        <p:cTn id="44" dur="500"/>
                                        <p:tgtEl>
                                          <p:spTgt spid="125"/>
                                        </p:tgtEl>
                                      </p:cBhvr>
                                    </p:animEffect>
                                  </p:childTnLst>
                                </p:cTn>
                              </p:par>
                            </p:childTnLst>
                          </p:cTn>
                        </p:par>
                        <p:par>
                          <p:cTn id="45" fill="hold">
                            <p:stCondLst>
                              <p:cond delay="2000"/>
                            </p:stCondLst>
                            <p:childTnLst>
                              <p:par>
                                <p:cTn id="46" presetID="23" presetClass="entr" presetSubtype="528" fill="hold" nodeType="afterEffect">
                                  <p:stCondLst>
                                    <p:cond delay="0"/>
                                  </p:stCondLst>
                                  <p:iterate type="lt">
                                    <p:tmPct val="5000"/>
                                  </p:iterate>
                                  <p:childTnLst>
                                    <p:set>
                                      <p:cBhvr>
                                        <p:cTn id="47" dur="1" fill="hold">
                                          <p:stCondLst>
                                            <p:cond delay="0"/>
                                          </p:stCondLst>
                                        </p:cTn>
                                        <p:tgtEl>
                                          <p:spTgt spid="126"/>
                                        </p:tgtEl>
                                        <p:attrNameLst>
                                          <p:attrName>style.visibility</p:attrName>
                                        </p:attrNameLst>
                                      </p:cBhvr>
                                      <p:to>
                                        <p:strVal val="visible"/>
                                      </p:to>
                                    </p:set>
                                    <p:anim to="" calcmode="lin" valueType="num">
                                      <p:cBhvr>
                                        <p:cTn id="48" dur="1000" fill="hold">
                                          <p:stCondLst>
                                            <p:cond delay="0"/>
                                          </p:stCondLst>
                                        </p:cTn>
                                        <p:tgtEl>
                                          <p:spTgt spid="126"/>
                                        </p:tgtEl>
                                        <p:attrNameLst>
                                          <p:attrName>ppt_x</p:attrName>
                                        </p:attrNameLst>
                                      </p:cBhvr>
                                      <p:tavLst>
                                        <p:tav tm="0" fmla="#ppt_x+(8/9)*(#ppt_x-(#ppt_x-#ppt_w/2))*((1.5-1.5*$)^2-(1.5-1.5*$)^3)">
                                          <p:val>
                                            <p:fltVal val="0"/>
                                          </p:val>
                                        </p:tav>
                                        <p:tav tm="100000">
                                          <p:val>
                                            <p:fltVal val="1"/>
                                          </p:val>
                                        </p:tav>
                                      </p:tavLst>
                                    </p:anim>
                                    <p:anim to="" calcmode="lin" valueType="num">
                                      <p:cBhvr>
                                        <p:cTn id="49" dur="1000" fill="hold">
                                          <p:stCondLst>
                                            <p:cond delay="0"/>
                                          </p:stCondLst>
                                        </p:cTn>
                                        <p:tgtEl>
                                          <p:spTgt spid="126"/>
                                        </p:tgtEl>
                                        <p:attrNameLst>
                                          <p:attrName>ppt_y</p:attrName>
                                        </p:attrNameLst>
                                      </p:cBhvr>
                                      <p:tavLst>
                                        <p:tav tm="0" fmla="#ppt_y+(8/9)*(#ppt_y-(#ppt_y+#ppt_h/2))*((1.5-1.5*$)^2-(1.5-1.5*$)^3)">
                                          <p:val>
                                            <p:fltVal val="0"/>
                                          </p:val>
                                        </p:tav>
                                        <p:tav tm="100000">
                                          <p:val>
                                            <p:fltVal val="1"/>
                                          </p:val>
                                        </p:tav>
                                      </p:tavLst>
                                    </p:anim>
                                    <p:anim to="" calcmode="lin" valueType="num">
                                      <p:cBhvr>
                                        <p:cTn id="50" dur="1000" fill="hold">
                                          <p:stCondLst>
                                            <p:cond delay="0"/>
                                          </p:stCondLst>
                                        </p:cTn>
                                        <p:tgtEl>
                                          <p:spTgt spid="126"/>
                                        </p:tgtEl>
                                        <p:attrNameLst>
                                          <p:attrName>ppt_w</p:attrName>
                                        </p:attrNameLst>
                                      </p:cBhvr>
                                      <p:tavLst>
                                        <p:tav tm="0" fmla="#ppt_w+(8/9)*(#ppt_w-0)*((1.5-1.5*$)^2-(1.5-1.5*$)^3)">
                                          <p:val>
                                            <p:fltVal val="0"/>
                                          </p:val>
                                        </p:tav>
                                        <p:tav tm="100000">
                                          <p:val>
                                            <p:fltVal val="1"/>
                                          </p:val>
                                        </p:tav>
                                      </p:tavLst>
                                    </p:anim>
                                    <p:anim to="" calcmode="lin" valueType="num">
                                      <p:cBhvr>
                                        <p:cTn id="51" dur="1000" fill="hold">
                                          <p:stCondLst>
                                            <p:cond delay="0"/>
                                          </p:stCondLst>
                                        </p:cTn>
                                        <p:tgtEl>
                                          <p:spTgt spid="126"/>
                                        </p:tgtEl>
                                        <p:attrNameLst>
                                          <p:attrName>ppt_h</p:attrName>
                                        </p:attrNameLst>
                                      </p:cBhvr>
                                      <p:tavLst>
                                        <p:tav tm="0" fmla="#ppt_h+(8/9)*(#ppt_h-0)*((1.5-1.5*$)^2-(1.5-1.5*$)^3)">
                                          <p:val>
                                            <p:fltVal val="0"/>
                                          </p:val>
                                        </p:tav>
                                        <p:tav tm="100000">
                                          <p:val>
                                            <p:fltVal val="1"/>
                                          </p:val>
                                        </p:tav>
                                      </p:tavLst>
                                    </p:anim>
                                  </p:childTnLst>
                                </p:cTn>
                              </p:par>
                              <p:par>
                                <p:cTn id="52" presetID="2" presetClass="entr" presetSubtype="2" fill="hold" grpId="0" nodeType="withEffect">
                                  <p:stCondLst>
                                    <p:cond delay="0"/>
                                  </p:stCondLst>
                                  <p:iterate type="lt">
                                    <p:tmPct val="10000"/>
                                  </p:iterate>
                                  <p:childTnLst>
                                    <p:set>
                                      <p:cBhvr>
                                        <p:cTn id="53" dur="1" fill="hold">
                                          <p:stCondLst>
                                            <p:cond delay="0"/>
                                          </p:stCondLst>
                                        </p:cTn>
                                        <p:tgtEl>
                                          <p:spTgt spid="130"/>
                                        </p:tgtEl>
                                        <p:attrNameLst>
                                          <p:attrName>style.visibility</p:attrName>
                                        </p:attrNameLst>
                                      </p:cBhvr>
                                      <p:to>
                                        <p:strVal val="visible"/>
                                      </p:to>
                                    </p:set>
                                    <p:anim calcmode="lin" valueType="num">
                                      <p:cBhvr additive="base">
                                        <p:cTn id="54" dur="500" fill="hold"/>
                                        <p:tgtEl>
                                          <p:spTgt spid="130"/>
                                        </p:tgtEl>
                                        <p:attrNameLst>
                                          <p:attrName>ppt_x</p:attrName>
                                        </p:attrNameLst>
                                      </p:cBhvr>
                                      <p:tavLst>
                                        <p:tav tm="0">
                                          <p:val>
                                            <p:strVal val="1+#ppt_w/2"/>
                                          </p:val>
                                        </p:tav>
                                        <p:tav tm="100000">
                                          <p:val>
                                            <p:strVal val="#ppt_x"/>
                                          </p:val>
                                        </p:tav>
                                      </p:tavLst>
                                    </p:anim>
                                    <p:anim calcmode="lin" valueType="num">
                                      <p:cBhvr additive="base">
                                        <p:cTn id="55" dur="500" fill="hold"/>
                                        <p:tgtEl>
                                          <p:spTgt spid="130"/>
                                        </p:tgtEl>
                                        <p:attrNameLst>
                                          <p:attrName>ppt_y</p:attrName>
                                        </p:attrNameLst>
                                      </p:cBhvr>
                                      <p:tavLst>
                                        <p:tav tm="0">
                                          <p:val>
                                            <p:strVal val="#ppt_y"/>
                                          </p:val>
                                        </p:tav>
                                        <p:tav tm="100000">
                                          <p:val>
                                            <p:strVal val="#ppt_y"/>
                                          </p:val>
                                        </p:tav>
                                      </p:tavLst>
                                    </p:anim>
                                  </p:childTnLst>
                                </p:cTn>
                              </p:par>
                              <p:par>
                                <p:cTn id="56" presetID="10" presetClass="entr" presetSubtype="0" fill="hold" grpId="0" nodeType="withEffect">
                                  <p:stCondLst>
                                    <p:cond delay="0"/>
                                  </p:stCondLst>
                                  <p:childTnLst>
                                    <p:set>
                                      <p:cBhvr>
                                        <p:cTn id="57" dur="1" fill="hold">
                                          <p:stCondLst>
                                            <p:cond delay="0"/>
                                          </p:stCondLst>
                                        </p:cTn>
                                        <p:tgtEl>
                                          <p:spTgt spid="131"/>
                                        </p:tgtEl>
                                        <p:attrNameLst>
                                          <p:attrName>style.visibility</p:attrName>
                                        </p:attrNameLst>
                                      </p:cBhvr>
                                      <p:to>
                                        <p:strVal val="visible"/>
                                      </p:to>
                                    </p:set>
                                    <p:animEffect transition="in" filter="fade">
                                      <p:cBhvr>
                                        <p:cTn id="58" dur="500"/>
                                        <p:tgtEl>
                                          <p:spTgt spid="131"/>
                                        </p:tgtEl>
                                      </p:cBhvr>
                                    </p:animEffect>
                                  </p:childTnLst>
                                </p:cTn>
                              </p:par>
                            </p:childTnLst>
                          </p:cTn>
                        </p:par>
                        <p:par>
                          <p:cTn id="59" fill="hold">
                            <p:stCondLst>
                              <p:cond delay="3000"/>
                            </p:stCondLst>
                            <p:childTnLst>
                              <p:par>
                                <p:cTn id="60" presetID="23" presetClass="entr" presetSubtype="528" fill="hold" nodeType="afterEffect">
                                  <p:stCondLst>
                                    <p:cond delay="0"/>
                                  </p:stCondLst>
                                  <p:iterate type="lt">
                                    <p:tmPct val="5000"/>
                                  </p:iterate>
                                  <p:childTnLst>
                                    <p:set>
                                      <p:cBhvr>
                                        <p:cTn id="61" dur="1" fill="hold">
                                          <p:stCondLst>
                                            <p:cond delay="0"/>
                                          </p:stCondLst>
                                        </p:cTn>
                                        <p:tgtEl>
                                          <p:spTgt spid="132"/>
                                        </p:tgtEl>
                                        <p:attrNameLst>
                                          <p:attrName>style.visibility</p:attrName>
                                        </p:attrNameLst>
                                      </p:cBhvr>
                                      <p:to>
                                        <p:strVal val="visible"/>
                                      </p:to>
                                    </p:set>
                                    <p:anim to="" calcmode="lin" valueType="num">
                                      <p:cBhvr>
                                        <p:cTn id="62" dur="1000" fill="hold">
                                          <p:stCondLst>
                                            <p:cond delay="0"/>
                                          </p:stCondLst>
                                        </p:cTn>
                                        <p:tgtEl>
                                          <p:spTgt spid="132"/>
                                        </p:tgtEl>
                                        <p:attrNameLst>
                                          <p:attrName>ppt_x</p:attrName>
                                        </p:attrNameLst>
                                      </p:cBhvr>
                                      <p:tavLst>
                                        <p:tav tm="0" fmla="#ppt_x+(8/9)*(#ppt_x-(#ppt_x-#ppt_w/2))*((1.5-1.5*$)^2-(1.5-1.5*$)^3)">
                                          <p:val>
                                            <p:fltVal val="0"/>
                                          </p:val>
                                        </p:tav>
                                        <p:tav tm="100000">
                                          <p:val>
                                            <p:fltVal val="1"/>
                                          </p:val>
                                        </p:tav>
                                      </p:tavLst>
                                    </p:anim>
                                    <p:anim to="" calcmode="lin" valueType="num">
                                      <p:cBhvr>
                                        <p:cTn id="63" dur="1000" fill="hold">
                                          <p:stCondLst>
                                            <p:cond delay="0"/>
                                          </p:stCondLst>
                                        </p:cTn>
                                        <p:tgtEl>
                                          <p:spTgt spid="132"/>
                                        </p:tgtEl>
                                        <p:attrNameLst>
                                          <p:attrName>ppt_y</p:attrName>
                                        </p:attrNameLst>
                                      </p:cBhvr>
                                      <p:tavLst>
                                        <p:tav tm="0" fmla="#ppt_y+(8/9)*(#ppt_y-(#ppt_y+#ppt_h/2))*((1.5-1.5*$)^2-(1.5-1.5*$)^3)">
                                          <p:val>
                                            <p:fltVal val="0"/>
                                          </p:val>
                                        </p:tav>
                                        <p:tav tm="100000">
                                          <p:val>
                                            <p:fltVal val="1"/>
                                          </p:val>
                                        </p:tav>
                                      </p:tavLst>
                                    </p:anim>
                                    <p:anim to="" calcmode="lin" valueType="num">
                                      <p:cBhvr>
                                        <p:cTn id="64" dur="1000" fill="hold">
                                          <p:stCondLst>
                                            <p:cond delay="0"/>
                                          </p:stCondLst>
                                        </p:cTn>
                                        <p:tgtEl>
                                          <p:spTgt spid="132"/>
                                        </p:tgtEl>
                                        <p:attrNameLst>
                                          <p:attrName>ppt_w</p:attrName>
                                        </p:attrNameLst>
                                      </p:cBhvr>
                                      <p:tavLst>
                                        <p:tav tm="0" fmla="#ppt_w+(8/9)*(#ppt_w-0)*((1.5-1.5*$)^2-(1.5-1.5*$)^3)">
                                          <p:val>
                                            <p:fltVal val="0"/>
                                          </p:val>
                                        </p:tav>
                                        <p:tav tm="100000">
                                          <p:val>
                                            <p:fltVal val="1"/>
                                          </p:val>
                                        </p:tav>
                                      </p:tavLst>
                                    </p:anim>
                                    <p:anim to="" calcmode="lin" valueType="num">
                                      <p:cBhvr>
                                        <p:cTn id="65" dur="1000" fill="hold">
                                          <p:stCondLst>
                                            <p:cond delay="0"/>
                                          </p:stCondLst>
                                        </p:cTn>
                                        <p:tgtEl>
                                          <p:spTgt spid="132"/>
                                        </p:tgtEl>
                                        <p:attrNameLst>
                                          <p:attrName>ppt_h</p:attrName>
                                        </p:attrNameLst>
                                      </p:cBhvr>
                                      <p:tavLst>
                                        <p:tav tm="0" fmla="#ppt_h+(8/9)*(#ppt_h-0)*((1.5-1.5*$)^2-(1.5-1.5*$)^3)">
                                          <p:val>
                                            <p:fltVal val="0"/>
                                          </p:val>
                                        </p:tav>
                                        <p:tav tm="100000">
                                          <p:val>
                                            <p:fltVal val="1"/>
                                          </p:val>
                                        </p:tav>
                                      </p:tavLst>
                                    </p:anim>
                                  </p:childTnLst>
                                </p:cTn>
                              </p:par>
                              <p:par>
                                <p:cTn id="66" presetID="2" presetClass="entr" presetSubtype="2" fill="hold" grpId="0" nodeType="withEffect">
                                  <p:stCondLst>
                                    <p:cond delay="0"/>
                                  </p:stCondLst>
                                  <p:iterate type="lt">
                                    <p:tmPct val="10000"/>
                                  </p:iterate>
                                  <p:childTnLst>
                                    <p:set>
                                      <p:cBhvr>
                                        <p:cTn id="67" dur="1" fill="hold">
                                          <p:stCondLst>
                                            <p:cond delay="0"/>
                                          </p:stCondLst>
                                        </p:cTn>
                                        <p:tgtEl>
                                          <p:spTgt spid="136"/>
                                        </p:tgtEl>
                                        <p:attrNameLst>
                                          <p:attrName>style.visibility</p:attrName>
                                        </p:attrNameLst>
                                      </p:cBhvr>
                                      <p:to>
                                        <p:strVal val="visible"/>
                                      </p:to>
                                    </p:set>
                                    <p:anim calcmode="lin" valueType="num">
                                      <p:cBhvr additive="base">
                                        <p:cTn id="68" dur="500" fill="hold"/>
                                        <p:tgtEl>
                                          <p:spTgt spid="136"/>
                                        </p:tgtEl>
                                        <p:attrNameLst>
                                          <p:attrName>ppt_x</p:attrName>
                                        </p:attrNameLst>
                                      </p:cBhvr>
                                      <p:tavLst>
                                        <p:tav tm="0">
                                          <p:val>
                                            <p:strVal val="1+#ppt_w/2"/>
                                          </p:val>
                                        </p:tav>
                                        <p:tav tm="100000">
                                          <p:val>
                                            <p:strVal val="#ppt_x"/>
                                          </p:val>
                                        </p:tav>
                                      </p:tavLst>
                                    </p:anim>
                                    <p:anim calcmode="lin" valueType="num">
                                      <p:cBhvr additive="base">
                                        <p:cTn id="69" dur="500" fill="hold"/>
                                        <p:tgtEl>
                                          <p:spTgt spid="136"/>
                                        </p:tgtEl>
                                        <p:attrNameLst>
                                          <p:attrName>ppt_y</p:attrName>
                                        </p:attrNameLst>
                                      </p:cBhvr>
                                      <p:tavLst>
                                        <p:tav tm="0">
                                          <p:val>
                                            <p:strVal val="#ppt_y"/>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137"/>
                                        </p:tgtEl>
                                        <p:attrNameLst>
                                          <p:attrName>style.visibility</p:attrName>
                                        </p:attrNameLst>
                                      </p:cBhvr>
                                      <p:to>
                                        <p:strVal val="visible"/>
                                      </p:to>
                                    </p:set>
                                    <p:animEffect transition="in" filter="fade">
                                      <p:cBhvr>
                                        <p:cTn id="7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8" grpId="0"/>
      <p:bldP spid="119" grpId="0"/>
      <p:bldP spid="124" grpId="0"/>
      <p:bldP spid="125" grpId="0"/>
      <p:bldP spid="130" grpId="0"/>
      <p:bldP spid="131" grpId="0"/>
      <p:bldP spid="136" grpId="0"/>
      <p:bldP spid="1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01</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642" y="763341"/>
            <a:ext cx="301604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工作完成情况</a:t>
            </a:r>
            <a:r>
              <a:rPr lang="en-US" altLang="zh-CN" sz="2400" b="1" noProof="1">
                <a:cs typeface="+mn-ea"/>
                <a:sym typeface="+mn-lt"/>
              </a:rPr>
              <a:t>-</a:t>
            </a:r>
            <a:r>
              <a:rPr lang="zh-CN" altLang="en-US" sz="2400" b="1" noProof="1">
                <a:cs typeface="+mn-ea"/>
                <a:sym typeface="+mn-lt"/>
              </a:rPr>
              <a:t>事理</a:t>
            </a:r>
            <a:endParaRPr lang="zh-CN" altLang="en-US" sz="2400" b="1" noProof="1">
              <a:cs typeface="+mn-ea"/>
              <a:sym typeface="+mn-lt"/>
            </a:endParaRPr>
          </a:p>
        </p:txBody>
      </p:sp>
      <p:grpSp>
        <p:nvGrpSpPr>
          <p:cNvPr id="104" name="组合 10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145808" y="1724245"/>
            <a:ext cx="3846788" cy="4119218"/>
            <a:chOff x="1261241" y="1592754"/>
            <a:chExt cx="3846788" cy="4119218"/>
          </a:xfrm>
        </p:grpSpPr>
        <p:sp>
          <p:nvSpPr>
            <p:cNvPr id="105" name="任意多边形 2"/>
            <p:cNvSpPr/>
            <p:nvPr/>
          </p:nvSpPr>
          <p:spPr bwMode="auto">
            <a:xfrm>
              <a:off x="1261241" y="1592754"/>
              <a:ext cx="3846788" cy="4119218"/>
            </a:xfrm>
            <a:custGeom>
              <a:avLst/>
              <a:gdLst>
                <a:gd name="connsiteX0" fmla="*/ 1785261 w 4179143"/>
                <a:gd name="connsiteY0" fmla="*/ 0 h 4475112"/>
                <a:gd name="connsiteX1" fmla="*/ 833603 w 4179143"/>
                <a:gd name="connsiteY1" fmla="*/ 225635 h 4475112"/>
                <a:gd name="connsiteX2" fmla="*/ 108082 w 4179143"/>
                <a:gd name="connsiteY2" fmla="*/ 996554 h 4475112"/>
                <a:gd name="connsiteX3" fmla="*/ 136349 w 4179143"/>
                <a:gd name="connsiteY3" fmla="*/ 2378568 h 4475112"/>
                <a:gd name="connsiteX4" fmla="*/ 164616 w 4179143"/>
                <a:gd name="connsiteY4" fmla="*/ 2453780 h 4475112"/>
                <a:gd name="connsiteX5" fmla="*/ 569777 w 4179143"/>
                <a:gd name="connsiteY5" fmla="*/ 3055473 h 4475112"/>
                <a:gd name="connsiteX6" fmla="*/ 682845 w 4179143"/>
                <a:gd name="connsiteY6" fmla="*/ 3215298 h 4475112"/>
                <a:gd name="connsiteX7" fmla="*/ 843025 w 4179143"/>
                <a:gd name="connsiteY7" fmla="*/ 3544348 h 4475112"/>
                <a:gd name="connsiteX8" fmla="*/ 852448 w 4179143"/>
                <a:gd name="connsiteY8" fmla="*/ 3591356 h 4475112"/>
                <a:gd name="connsiteX9" fmla="*/ 805336 w 4179143"/>
                <a:gd name="connsiteY9" fmla="*/ 4042626 h 4475112"/>
                <a:gd name="connsiteX10" fmla="*/ 781695 w 4179143"/>
                <a:gd name="connsiteY10" fmla="*/ 4142588 h 4475112"/>
                <a:gd name="connsiteX11" fmla="*/ 769490 w 4179143"/>
                <a:gd name="connsiteY11" fmla="*/ 4182352 h 4475112"/>
                <a:gd name="connsiteX12" fmla="*/ 850746 w 4179143"/>
                <a:gd name="connsiteY12" fmla="*/ 4171248 h 4475112"/>
                <a:gd name="connsiteX13" fmla="*/ 2569776 w 4179143"/>
                <a:gd name="connsiteY13" fmla="*/ 4442146 h 4475112"/>
                <a:gd name="connsiteX14" fmla="*/ 2631898 w 4179143"/>
                <a:gd name="connsiteY14" fmla="*/ 4475112 h 4475112"/>
                <a:gd name="connsiteX15" fmla="*/ 2642695 w 4179143"/>
                <a:gd name="connsiteY15" fmla="*/ 4418684 h 4475112"/>
                <a:gd name="connsiteX16" fmla="*/ 2802875 w 4179143"/>
                <a:gd name="connsiteY16" fmla="*/ 4136640 h 4475112"/>
                <a:gd name="connsiteX17" fmla="*/ 2887676 w 4179143"/>
                <a:gd name="connsiteY17" fmla="*/ 4117837 h 4475112"/>
                <a:gd name="connsiteX18" fmla="*/ 2897099 w 4179143"/>
                <a:gd name="connsiteY18" fmla="*/ 4117837 h 4475112"/>
                <a:gd name="connsiteX19" fmla="*/ 3085546 w 4179143"/>
                <a:gd name="connsiteY19" fmla="*/ 4108436 h 4475112"/>
                <a:gd name="connsiteX20" fmla="*/ 3424751 w 4179143"/>
                <a:gd name="connsiteY20" fmla="*/ 4117837 h 4475112"/>
                <a:gd name="connsiteX21" fmla="*/ 3434173 w 4179143"/>
                <a:gd name="connsiteY21" fmla="*/ 4117837 h 4475112"/>
                <a:gd name="connsiteX22" fmla="*/ 3754533 w 4179143"/>
                <a:gd name="connsiteY22" fmla="*/ 3929808 h 4475112"/>
                <a:gd name="connsiteX23" fmla="*/ 3745111 w 4179143"/>
                <a:gd name="connsiteY23" fmla="*/ 3751180 h 4475112"/>
                <a:gd name="connsiteX24" fmla="*/ 3735688 w 4179143"/>
                <a:gd name="connsiteY24" fmla="*/ 3694772 h 4475112"/>
                <a:gd name="connsiteX25" fmla="*/ 3735688 w 4179143"/>
                <a:gd name="connsiteY25" fmla="*/ 3685370 h 4475112"/>
                <a:gd name="connsiteX26" fmla="*/ 3801645 w 4179143"/>
                <a:gd name="connsiteY26" fmla="*/ 3534947 h 4475112"/>
                <a:gd name="connsiteX27" fmla="*/ 3858179 w 4179143"/>
                <a:gd name="connsiteY27" fmla="*/ 3422130 h 4475112"/>
                <a:gd name="connsiteX28" fmla="*/ 3820490 w 4179143"/>
                <a:gd name="connsiteY28" fmla="*/ 3346918 h 4475112"/>
                <a:gd name="connsiteX29" fmla="*/ 3858179 w 4179143"/>
                <a:gd name="connsiteY29" fmla="*/ 3318714 h 4475112"/>
                <a:gd name="connsiteX30" fmla="*/ 3924136 w 4179143"/>
                <a:gd name="connsiteY30" fmla="*/ 3205896 h 4475112"/>
                <a:gd name="connsiteX31" fmla="*/ 3867601 w 4179143"/>
                <a:gd name="connsiteY31" fmla="*/ 3074276 h 4475112"/>
                <a:gd name="connsiteX32" fmla="*/ 3839334 w 4179143"/>
                <a:gd name="connsiteY32" fmla="*/ 3017867 h 4475112"/>
                <a:gd name="connsiteX33" fmla="*/ 3877024 w 4179143"/>
                <a:gd name="connsiteY33" fmla="*/ 2970860 h 4475112"/>
                <a:gd name="connsiteX34" fmla="*/ 3980670 w 4179143"/>
                <a:gd name="connsiteY34" fmla="*/ 2923852 h 4475112"/>
                <a:gd name="connsiteX35" fmla="*/ 4103160 w 4179143"/>
                <a:gd name="connsiteY35" fmla="*/ 2876845 h 4475112"/>
                <a:gd name="connsiteX36" fmla="*/ 4159694 w 4179143"/>
                <a:gd name="connsiteY36" fmla="*/ 2688816 h 4475112"/>
                <a:gd name="connsiteX37" fmla="*/ 4159694 w 4179143"/>
                <a:gd name="connsiteY37" fmla="*/ 2679415 h 4475112"/>
                <a:gd name="connsiteX38" fmla="*/ 3745111 w 4179143"/>
                <a:gd name="connsiteY38" fmla="*/ 2152933 h 4475112"/>
                <a:gd name="connsiteX39" fmla="*/ 3688577 w 4179143"/>
                <a:gd name="connsiteY39" fmla="*/ 2011911 h 4475112"/>
                <a:gd name="connsiteX40" fmla="*/ 3763956 w 4179143"/>
                <a:gd name="connsiteY40" fmla="*/ 1870890 h 4475112"/>
                <a:gd name="connsiteX41" fmla="*/ 3773378 w 4179143"/>
                <a:gd name="connsiteY41" fmla="*/ 1861488 h 4475112"/>
                <a:gd name="connsiteX42" fmla="*/ 3773378 w 4179143"/>
                <a:gd name="connsiteY42" fmla="*/ 1852087 h 4475112"/>
                <a:gd name="connsiteX43" fmla="*/ 3575508 w 4179143"/>
                <a:gd name="connsiteY43" fmla="*/ 1081167 h 4475112"/>
                <a:gd name="connsiteX44" fmla="*/ 2736919 w 4179143"/>
                <a:gd name="connsiteY44" fmla="*/ 206832 h 4475112"/>
                <a:gd name="connsiteX45" fmla="*/ 1785261 w 4179143"/>
                <a:gd name="connsiteY45" fmla="*/ 0 h 4475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179143" h="4475112">
                  <a:moveTo>
                    <a:pt x="1785261" y="0"/>
                  </a:moveTo>
                  <a:cubicBezTo>
                    <a:pt x="1464901" y="0"/>
                    <a:pt x="1116273" y="84613"/>
                    <a:pt x="833603" y="225635"/>
                  </a:cubicBezTo>
                  <a:cubicBezTo>
                    <a:pt x="475554" y="404263"/>
                    <a:pt x="230572" y="676905"/>
                    <a:pt x="108082" y="996554"/>
                  </a:cubicBezTo>
                  <a:cubicBezTo>
                    <a:pt x="-146322" y="1701663"/>
                    <a:pt x="126926" y="2369167"/>
                    <a:pt x="136349" y="2378568"/>
                  </a:cubicBezTo>
                  <a:cubicBezTo>
                    <a:pt x="136349" y="2378568"/>
                    <a:pt x="164616" y="2434977"/>
                    <a:pt x="164616" y="2453780"/>
                  </a:cubicBezTo>
                  <a:cubicBezTo>
                    <a:pt x="202305" y="2547794"/>
                    <a:pt x="400175" y="2820436"/>
                    <a:pt x="569777" y="3055473"/>
                  </a:cubicBezTo>
                  <a:cubicBezTo>
                    <a:pt x="607466" y="3111882"/>
                    <a:pt x="645156" y="3168290"/>
                    <a:pt x="682845" y="3215298"/>
                  </a:cubicBezTo>
                  <a:cubicBezTo>
                    <a:pt x="824181" y="3412728"/>
                    <a:pt x="833603" y="3450334"/>
                    <a:pt x="843025" y="3544348"/>
                  </a:cubicBezTo>
                  <a:cubicBezTo>
                    <a:pt x="852448" y="3563151"/>
                    <a:pt x="852448" y="3572553"/>
                    <a:pt x="852448" y="3591356"/>
                  </a:cubicBezTo>
                  <a:cubicBezTo>
                    <a:pt x="880715" y="3713575"/>
                    <a:pt x="805336" y="4042626"/>
                    <a:pt x="805336" y="4042626"/>
                  </a:cubicBezTo>
                  <a:cubicBezTo>
                    <a:pt x="798858" y="4075531"/>
                    <a:pt x="790908" y="4108914"/>
                    <a:pt x="781695" y="4142588"/>
                  </a:cubicBezTo>
                  <a:lnTo>
                    <a:pt x="769490" y="4182352"/>
                  </a:lnTo>
                  <a:lnTo>
                    <a:pt x="850746" y="4171248"/>
                  </a:lnTo>
                  <a:cubicBezTo>
                    <a:pt x="1269502" y="4102317"/>
                    <a:pt x="1600112" y="3942398"/>
                    <a:pt x="2569776" y="4442146"/>
                  </a:cubicBezTo>
                  <a:lnTo>
                    <a:pt x="2631898" y="4475112"/>
                  </a:lnTo>
                  <a:lnTo>
                    <a:pt x="2642695" y="4418684"/>
                  </a:lnTo>
                  <a:cubicBezTo>
                    <a:pt x="2670962" y="4221253"/>
                    <a:pt x="2784031" y="4146042"/>
                    <a:pt x="2802875" y="4136640"/>
                  </a:cubicBezTo>
                  <a:cubicBezTo>
                    <a:pt x="2802875" y="4136640"/>
                    <a:pt x="2821720" y="4127239"/>
                    <a:pt x="2887676" y="4117837"/>
                  </a:cubicBezTo>
                  <a:cubicBezTo>
                    <a:pt x="2897099" y="4117837"/>
                    <a:pt x="2897099" y="4117837"/>
                    <a:pt x="2897099" y="4117837"/>
                  </a:cubicBezTo>
                  <a:cubicBezTo>
                    <a:pt x="2915943" y="4117837"/>
                    <a:pt x="2963055" y="4108436"/>
                    <a:pt x="3085546" y="4108436"/>
                  </a:cubicBezTo>
                  <a:cubicBezTo>
                    <a:pt x="3245726" y="4108436"/>
                    <a:pt x="3424751" y="4117837"/>
                    <a:pt x="3424751" y="4117837"/>
                  </a:cubicBezTo>
                  <a:cubicBezTo>
                    <a:pt x="3434173" y="4117837"/>
                    <a:pt x="3434173" y="4117837"/>
                    <a:pt x="3434173" y="4117837"/>
                  </a:cubicBezTo>
                  <a:cubicBezTo>
                    <a:pt x="3603775" y="4089633"/>
                    <a:pt x="3707421" y="4033224"/>
                    <a:pt x="3754533" y="3929808"/>
                  </a:cubicBezTo>
                  <a:cubicBezTo>
                    <a:pt x="3782800" y="3863998"/>
                    <a:pt x="3763956" y="3798188"/>
                    <a:pt x="3745111" y="3751180"/>
                  </a:cubicBezTo>
                  <a:cubicBezTo>
                    <a:pt x="3745111" y="3732378"/>
                    <a:pt x="3735688" y="3713575"/>
                    <a:pt x="3735688" y="3694772"/>
                  </a:cubicBezTo>
                  <a:cubicBezTo>
                    <a:pt x="3735688" y="3694772"/>
                    <a:pt x="3735688" y="3685370"/>
                    <a:pt x="3735688" y="3685370"/>
                  </a:cubicBezTo>
                  <a:cubicBezTo>
                    <a:pt x="3726266" y="3638363"/>
                    <a:pt x="3716844" y="3600757"/>
                    <a:pt x="3801645" y="3534947"/>
                  </a:cubicBezTo>
                  <a:cubicBezTo>
                    <a:pt x="3839334" y="3497341"/>
                    <a:pt x="3858179" y="3469137"/>
                    <a:pt x="3858179" y="3422130"/>
                  </a:cubicBezTo>
                  <a:cubicBezTo>
                    <a:pt x="3858179" y="3393925"/>
                    <a:pt x="3839334" y="3365721"/>
                    <a:pt x="3820490" y="3346918"/>
                  </a:cubicBezTo>
                  <a:cubicBezTo>
                    <a:pt x="3829912" y="3337516"/>
                    <a:pt x="3848757" y="3328115"/>
                    <a:pt x="3858179" y="3318714"/>
                  </a:cubicBezTo>
                  <a:cubicBezTo>
                    <a:pt x="3895868" y="3290509"/>
                    <a:pt x="3924136" y="3252903"/>
                    <a:pt x="3924136" y="3205896"/>
                  </a:cubicBezTo>
                  <a:cubicBezTo>
                    <a:pt x="3933558" y="3158889"/>
                    <a:pt x="3914713" y="3111882"/>
                    <a:pt x="3867601" y="3074276"/>
                  </a:cubicBezTo>
                  <a:cubicBezTo>
                    <a:pt x="3848757" y="3055473"/>
                    <a:pt x="3829912" y="3036670"/>
                    <a:pt x="3839334" y="3017867"/>
                  </a:cubicBezTo>
                  <a:cubicBezTo>
                    <a:pt x="3839334" y="3008466"/>
                    <a:pt x="3848757" y="2989663"/>
                    <a:pt x="3877024" y="2970860"/>
                  </a:cubicBezTo>
                  <a:cubicBezTo>
                    <a:pt x="3905291" y="2952057"/>
                    <a:pt x="3933558" y="2942655"/>
                    <a:pt x="3980670" y="2923852"/>
                  </a:cubicBezTo>
                  <a:cubicBezTo>
                    <a:pt x="4018359" y="2914451"/>
                    <a:pt x="4056048" y="2905050"/>
                    <a:pt x="4103160" y="2876845"/>
                  </a:cubicBezTo>
                  <a:cubicBezTo>
                    <a:pt x="4197384" y="2829838"/>
                    <a:pt x="4187961" y="2735823"/>
                    <a:pt x="4159694" y="2688816"/>
                  </a:cubicBezTo>
                  <a:cubicBezTo>
                    <a:pt x="4159694" y="2679415"/>
                    <a:pt x="4159694" y="2679415"/>
                    <a:pt x="4159694" y="2679415"/>
                  </a:cubicBezTo>
                  <a:cubicBezTo>
                    <a:pt x="4150272" y="2670013"/>
                    <a:pt x="3895868" y="2322159"/>
                    <a:pt x="3745111" y="2152933"/>
                  </a:cubicBezTo>
                  <a:cubicBezTo>
                    <a:pt x="3707421" y="2105926"/>
                    <a:pt x="3688577" y="2058919"/>
                    <a:pt x="3688577" y="2011911"/>
                  </a:cubicBezTo>
                  <a:cubicBezTo>
                    <a:pt x="3688577" y="1927298"/>
                    <a:pt x="3763956" y="1870890"/>
                    <a:pt x="3763956" y="1870890"/>
                  </a:cubicBezTo>
                  <a:cubicBezTo>
                    <a:pt x="3773378" y="1861488"/>
                    <a:pt x="3773378" y="1861488"/>
                    <a:pt x="3773378" y="1861488"/>
                  </a:cubicBezTo>
                  <a:cubicBezTo>
                    <a:pt x="3773378" y="1852087"/>
                    <a:pt x="3773378" y="1852087"/>
                    <a:pt x="3773378" y="1852087"/>
                  </a:cubicBezTo>
                  <a:cubicBezTo>
                    <a:pt x="3792223" y="1579445"/>
                    <a:pt x="3584931" y="1099970"/>
                    <a:pt x="3575508" y="1081167"/>
                  </a:cubicBezTo>
                  <a:cubicBezTo>
                    <a:pt x="3387061" y="686306"/>
                    <a:pt x="3104391" y="385460"/>
                    <a:pt x="2736919" y="206832"/>
                  </a:cubicBezTo>
                  <a:cubicBezTo>
                    <a:pt x="2463670" y="65810"/>
                    <a:pt x="2143310" y="0"/>
                    <a:pt x="1785261" y="0"/>
                  </a:cubicBezTo>
                  <a:close/>
                </a:path>
              </a:pathLst>
            </a:custGeom>
            <a:gradFill>
              <a:gsLst>
                <a:gs pos="0">
                  <a:schemeClr val="tx1"/>
                </a:gs>
                <a:gs pos="100000">
                  <a:schemeClr val="tx1">
                    <a:lumMod val="50000"/>
                    <a:lumOff val="50000"/>
                  </a:schemeClr>
                </a:gs>
              </a:gsLst>
              <a:lin ang="2700000" scaled="1"/>
            </a:gradFill>
            <a:ln w="2540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6" name="Freeform 6"/>
            <p:cNvSpPr/>
            <p:nvPr/>
          </p:nvSpPr>
          <p:spPr bwMode="auto">
            <a:xfrm>
              <a:off x="1436123" y="1950494"/>
              <a:ext cx="730574" cy="2148745"/>
            </a:xfrm>
            <a:custGeom>
              <a:avLst/>
              <a:gdLst>
                <a:gd name="T0" fmla="*/ 83 w 86"/>
                <a:gd name="T1" fmla="*/ 103 h 253"/>
                <a:gd name="T2" fmla="*/ 83 w 86"/>
                <a:gd name="T3" fmla="*/ 118 h 253"/>
                <a:gd name="T4" fmla="*/ 83 w 86"/>
                <a:gd name="T5" fmla="*/ 128 h 253"/>
                <a:gd name="T6" fmla="*/ 84 w 86"/>
                <a:gd name="T7" fmla="*/ 145 h 253"/>
                <a:gd name="T8" fmla="*/ 82 w 86"/>
                <a:gd name="T9" fmla="*/ 152 h 253"/>
                <a:gd name="T10" fmla="*/ 82 w 86"/>
                <a:gd name="T11" fmla="*/ 160 h 253"/>
                <a:gd name="T12" fmla="*/ 82 w 86"/>
                <a:gd name="T13" fmla="*/ 168 h 253"/>
                <a:gd name="T14" fmla="*/ 83 w 86"/>
                <a:gd name="T15" fmla="*/ 172 h 253"/>
                <a:gd name="T16" fmla="*/ 83 w 86"/>
                <a:gd name="T17" fmla="*/ 174 h 253"/>
                <a:gd name="T18" fmla="*/ 83 w 86"/>
                <a:gd name="T19" fmla="*/ 186 h 253"/>
                <a:gd name="T20" fmla="*/ 83 w 86"/>
                <a:gd name="T21" fmla="*/ 199 h 253"/>
                <a:gd name="T22" fmla="*/ 83 w 86"/>
                <a:gd name="T23" fmla="*/ 218 h 253"/>
                <a:gd name="T24" fmla="*/ 83 w 86"/>
                <a:gd name="T25" fmla="*/ 228 h 253"/>
                <a:gd name="T26" fmla="*/ 83 w 86"/>
                <a:gd name="T27" fmla="*/ 237 h 253"/>
                <a:gd name="T28" fmla="*/ 83 w 86"/>
                <a:gd name="T29" fmla="*/ 246 h 253"/>
                <a:gd name="T30" fmla="*/ 83 w 86"/>
                <a:gd name="T31" fmla="*/ 251 h 253"/>
                <a:gd name="T32" fmla="*/ 83 w 86"/>
                <a:gd name="T33" fmla="*/ 251 h 253"/>
                <a:gd name="T34" fmla="*/ 73 w 86"/>
                <a:gd name="T35" fmla="*/ 246 h 253"/>
                <a:gd name="T36" fmla="*/ 59 w 86"/>
                <a:gd name="T37" fmla="*/ 220 h 253"/>
                <a:gd name="T38" fmla="*/ 57 w 86"/>
                <a:gd name="T39" fmla="*/ 207 h 253"/>
                <a:gd name="T40" fmla="*/ 51 w 86"/>
                <a:gd name="T41" fmla="*/ 205 h 253"/>
                <a:gd name="T42" fmla="*/ 28 w 86"/>
                <a:gd name="T43" fmla="*/ 196 h 253"/>
                <a:gd name="T44" fmla="*/ 16 w 86"/>
                <a:gd name="T45" fmla="*/ 186 h 253"/>
                <a:gd name="T46" fmla="*/ 11 w 86"/>
                <a:gd name="T47" fmla="*/ 180 h 253"/>
                <a:gd name="T48" fmla="*/ 7 w 86"/>
                <a:gd name="T49" fmla="*/ 169 h 253"/>
                <a:gd name="T50" fmla="*/ 4 w 86"/>
                <a:gd name="T51" fmla="*/ 154 h 253"/>
                <a:gd name="T52" fmla="*/ 3 w 86"/>
                <a:gd name="T53" fmla="*/ 146 h 253"/>
                <a:gd name="T54" fmla="*/ 3 w 86"/>
                <a:gd name="T55" fmla="*/ 132 h 253"/>
                <a:gd name="T56" fmla="*/ 3 w 86"/>
                <a:gd name="T57" fmla="*/ 123 h 253"/>
                <a:gd name="T58" fmla="*/ 5 w 86"/>
                <a:gd name="T59" fmla="*/ 108 h 253"/>
                <a:gd name="T60" fmla="*/ 8 w 86"/>
                <a:gd name="T61" fmla="*/ 92 h 253"/>
                <a:gd name="T62" fmla="*/ 14 w 86"/>
                <a:gd name="T63" fmla="*/ 75 h 253"/>
                <a:gd name="T64" fmla="*/ 19 w 86"/>
                <a:gd name="T65" fmla="*/ 63 h 253"/>
                <a:gd name="T66" fmla="*/ 25 w 86"/>
                <a:gd name="T67" fmla="*/ 52 h 253"/>
                <a:gd name="T68" fmla="*/ 29 w 86"/>
                <a:gd name="T69" fmla="*/ 46 h 253"/>
                <a:gd name="T70" fmla="*/ 36 w 86"/>
                <a:gd name="T71" fmla="*/ 37 h 253"/>
                <a:gd name="T72" fmla="*/ 40 w 86"/>
                <a:gd name="T73" fmla="*/ 33 h 253"/>
                <a:gd name="T74" fmla="*/ 50 w 86"/>
                <a:gd name="T75" fmla="*/ 22 h 253"/>
                <a:gd name="T76" fmla="*/ 63 w 86"/>
                <a:gd name="T77" fmla="*/ 12 h 253"/>
                <a:gd name="T78" fmla="*/ 76 w 86"/>
                <a:gd name="T79" fmla="*/ 5 h 253"/>
                <a:gd name="T80" fmla="*/ 83 w 86"/>
                <a:gd name="T81" fmla="*/ 1 h 253"/>
                <a:gd name="T82" fmla="*/ 83 w 86"/>
                <a:gd name="T83" fmla="*/ 3 h 253"/>
                <a:gd name="T84" fmla="*/ 83 w 86"/>
                <a:gd name="T85" fmla="*/ 7 h 253"/>
                <a:gd name="T86" fmla="*/ 82 w 86"/>
                <a:gd name="T87" fmla="*/ 14 h 253"/>
                <a:gd name="T88" fmla="*/ 83 w 86"/>
                <a:gd name="T89" fmla="*/ 19 h 253"/>
                <a:gd name="T90" fmla="*/ 83 w 86"/>
                <a:gd name="T91" fmla="*/ 34 h 253"/>
                <a:gd name="T92" fmla="*/ 83 w 86"/>
                <a:gd name="T93" fmla="*/ 52 h 253"/>
                <a:gd name="T94" fmla="*/ 83 w 86"/>
                <a:gd name="T95" fmla="*/ 72 h 253"/>
                <a:gd name="T96" fmla="*/ 83 w 86"/>
                <a:gd name="T97" fmla="*/ 87 h 253"/>
                <a:gd name="T98" fmla="*/ 83 w 86"/>
                <a:gd name="T99" fmla="*/ 9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253">
                  <a:moveTo>
                    <a:pt x="83" y="99"/>
                  </a:moveTo>
                  <a:cubicBezTo>
                    <a:pt x="80" y="96"/>
                    <a:pt x="86" y="102"/>
                    <a:pt x="83" y="102"/>
                  </a:cubicBezTo>
                  <a:cubicBezTo>
                    <a:pt x="82" y="99"/>
                    <a:pt x="83" y="104"/>
                    <a:pt x="83" y="103"/>
                  </a:cubicBezTo>
                  <a:cubicBezTo>
                    <a:pt x="82" y="106"/>
                    <a:pt x="82" y="109"/>
                    <a:pt x="83" y="110"/>
                  </a:cubicBezTo>
                  <a:cubicBezTo>
                    <a:pt x="84" y="112"/>
                    <a:pt x="84" y="113"/>
                    <a:pt x="83" y="115"/>
                  </a:cubicBezTo>
                  <a:cubicBezTo>
                    <a:pt x="84" y="116"/>
                    <a:pt x="85" y="117"/>
                    <a:pt x="83" y="118"/>
                  </a:cubicBezTo>
                  <a:cubicBezTo>
                    <a:pt x="82" y="122"/>
                    <a:pt x="84" y="123"/>
                    <a:pt x="83" y="124"/>
                  </a:cubicBezTo>
                  <a:cubicBezTo>
                    <a:pt x="83" y="125"/>
                    <a:pt x="82" y="125"/>
                    <a:pt x="83" y="125"/>
                  </a:cubicBezTo>
                  <a:cubicBezTo>
                    <a:pt x="83" y="124"/>
                    <a:pt x="85" y="126"/>
                    <a:pt x="83" y="128"/>
                  </a:cubicBezTo>
                  <a:cubicBezTo>
                    <a:pt x="83" y="130"/>
                    <a:pt x="83" y="132"/>
                    <a:pt x="83" y="133"/>
                  </a:cubicBezTo>
                  <a:cubicBezTo>
                    <a:pt x="85" y="135"/>
                    <a:pt x="84" y="136"/>
                    <a:pt x="83" y="141"/>
                  </a:cubicBezTo>
                  <a:cubicBezTo>
                    <a:pt x="83" y="144"/>
                    <a:pt x="84" y="144"/>
                    <a:pt x="84" y="145"/>
                  </a:cubicBezTo>
                  <a:cubicBezTo>
                    <a:pt x="84" y="146"/>
                    <a:pt x="83" y="146"/>
                    <a:pt x="83" y="149"/>
                  </a:cubicBezTo>
                  <a:cubicBezTo>
                    <a:pt x="81" y="149"/>
                    <a:pt x="81" y="153"/>
                    <a:pt x="82" y="152"/>
                  </a:cubicBezTo>
                  <a:cubicBezTo>
                    <a:pt x="82" y="152"/>
                    <a:pt x="82" y="152"/>
                    <a:pt x="82" y="152"/>
                  </a:cubicBezTo>
                  <a:cubicBezTo>
                    <a:pt x="82" y="152"/>
                    <a:pt x="82" y="152"/>
                    <a:pt x="82" y="152"/>
                  </a:cubicBezTo>
                  <a:cubicBezTo>
                    <a:pt x="80" y="154"/>
                    <a:pt x="80" y="157"/>
                    <a:pt x="83" y="157"/>
                  </a:cubicBezTo>
                  <a:cubicBezTo>
                    <a:pt x="81" y="157"/>
                    <a:pt x="83" y="160"/>
                    <a:pt x="82" y="160"/>
                  </a:cubicBezTo>
                  <a:cubicBezTo>
                    <a:pt x="81" y="162"/>
                    <a:pt x="81" y="164"/>
                    <a:pt x="83" y="164"/>
                  </a:cubicBezTo>
                  <a:cubicBezTo>
                    <a:pt x="82" y="165"/>
                    <a:pt x="82" y="165"/>
                    <a:pt x="82" y="166"/>
                  </a:cubicBezTo>
                  <a:cubicBezTo>
                    <a:pt x="83" y="166"/>
                    <a:pt x="82" y="168"/>
                    <a:pt x="82" y="168"/>
                  </a:cubicBezTo>
                  <a:cubicBezTo>
                    <a:pt x="82" y="168"/>
                    <a:pt x="82" y="168"/>
                    <a:pt x="82" y="168"/>
                  </a:cubicBezTo>
                  <a:cubicBezTo>
                    <a:pt x="83" y="168"/>
                    <a:pt x="83" y="168"/>
                    <a:pt x="83" y="170"/>
                  </a:cubicBezTo>
                  <a:cubicBezTo>
                    <a:pt x="83" y="171"/>
                    <a:pt x="80" y="172"/>
                    <a:pt x="83" y="172"/>
                  </a:cubicBezTo>
                  <a:cubicBezTo>
                    <a:pt x="83" y="172"/>
                    <a:pt x="83" y="172"/>
                    <a:pt x="83" y="172"/>
                  </a:cubicBezTo>
                  <a:cubicBezTo>
                    <a:pt x="83" y="172"/>
                    <a:pt x="83" y="172"/>
                    <a:pt x="83" y="172"/>
                  </a:cubicBezTo>
                  <a:cubicBezTo>
                    <a:pt x="82" y="172"/>
                    <a:pt x="83" y="173"/>
                    <a:pt x="83" y="174"/>
                  </a:cubicBezTo>
                  <a:cubicBezTo>
                    <a:pt x="82" y="176"/>
                    <a:pt x="83" y="177"/>
                    <a:pt x="83" y="179"/>
                  </a:cubicBezTo>
                  <a:cubicBezTo>
                    <a:pt x="82" y="177"/>
                    <a:pt x="83" y="181"/>
                    <a:pt x="83" y="181"/>
                  </a:cubicBezTo>
                  <a:cubicBezTo>
                    <a:pt x="79" y="183"/>
                    <a:pt x="84" y="186"/>
                    <a:pt x="83" y="186"/>
                  </a:cubicBezTo>
                  <a:cubicBezTo>
                    <a:pt x="82" y="187"/>
                    <a:pt x="83" y="186"/>
                    <a:pt x="82" y="189"/>
                  </a:cubicBezTo>
                  <a:cubicBezTo>
                    <a:pt x="81" y="189"/>
                    <a:pt x="82" y="191"/>
                    <a:pt x="83" y="193"/>
                  </a:cubicBezTo>
                  <a:cubicBezTo>
                    <a:pt x="84" y="194"/>
                    <a:pt x="83" y="197"/>
                    <a:pt x="83" y="199"/>
                  </a:cubicBezTo>
                  <a:cubicBezTo>
                    <a:pt x="83" y="204"/>
                    <a:pt x="81" y="202"/>
                    <a:pt x="83" y="206"/>
                  </a:cubicBezTo>
                  <a:cubicBezTo>
                    <a:pt x="84" y="209"/>
                    <a:pt x="81" y="212"/>
                    <a:pt x="83" y="212"/>
                  </a:cubicBezTo>
                  <a:cubicBezTo>
                    <a:pt x="80" y="215"/>
                    <a:pt x="84" y="215"/>
                    <a:pt x="83" y="218"/>
                  </a:cubicBezTo>
                  <a:cubicBezTo>
                    <a:pt x="81" y="222"/>
                    <a:pt x="79" y="224"/>
                    <a:pt x="83" y="223"/>
                  </a:cubicBezTo>
                  <a:cubicBezTo>
                    <a:pt x="79" y="224"/>
                    <a:pt x="80" y="228"/>
                    <a:pt x="82" y="228"/>
                  </a:cubicBezTo>
                  <a:cubicBezTo>
                    <a:pt x="82" y="228"/>
                    <a:pt x="83" y="228"/>
                    <a:pt x="83" y="228"/>
                  </a:cubicBezTo>
                  <a:cubicBezTo>
                    <a:pt x="83" y="228"/>
                    <a:pt x="82" y="228"/>
                    <a:pt x="82" y="228"/>
                  </a:cubicBezTo>
                  <a:cubicBezTo>
                    <a:pt x="79" y="229"/>
                    <a:pt x="82" y="228"/>
                    <a:pt x="83" y="233"/>
                  </a:cubicBezTo>
                  <a:cubicBezTo>
                    <a:pt x="84" y="234"/>
                    <a:pt x="85" y="231"/>
                    <a:pt x="83" y="237"/>
                  </a:cubicBezTo>
                  <a:cubicBezTo>
                    <a:pt x="84" y="241"/>
                    <a:pt x="86" y="242"/>
                    <a:pt x="83" y="240"/>
                  </a:cubicBezTo>
                  <a:cubicBezTo>
                    <a:pt x="80" y="242"/>
                    <a:pt x="82" y="241"/>
                    <a:pt x="83" y="244"/>
                  </a:cubicBezTo>
                  <a:cubicBezTo>
                    <a:pt x="81" y="244"/>
                    <a:pt x="83" y="247"/>
                    <a:pt x="83" y="246"/>
                  </a:cubicBezTo>
                  <a:cubicBezTo>
                    <a:pt x="81" y="246"/>
                    <a:pt x="83" y="247"/>
                    <a:pt x="83" y="249"/>
                  </a:cubicBezTo>
                  <a:cubicBezTo>
                    <a:pt x="83" y="250"/>
                    <a:pt x="80" y="250"/>
                    <a:pt x="83" y="250"/>
                  </a:cubicBezTo>
                  <a:cubicBezTo>
                    <a:pt x="85" y="250"/>
                    <a:pt x="84" y="250"/>
                    <a:pt x="83" y="251"/>
                  </a:cubicBezTo>
                  <a:cubicBezTo>
                    <a:pt x="83" y="251"/>
                    <a:pt x="83" y="252"/>
                    <a:pt x="83" y="251"/>
                  </a:cubicBezTo>
                  <a:cubicBezTo>
                    <a:pt x="83" y="251"/>
                    <a:pt x="83" y="251"/>
                    <a:pt x="83" y="251"/>
                  </a:cubicBezTo>
                  <a:cubicBezTo>
                    <a:pt x="83" y="251"/>
                    <a:pt x="83" y="251"/>
                    <a:pt x="83" y="251"/>
                  </a:cubicBezTo>
                  <a:cubicBezTo>
                    <a:pt x="83" y="253"/>
                    <a:pt x="82" y="250"/>
                    <a:pt x="81" y="251"/>
                  </a:cubicBezTo>
                  <a:cubicBezTo>
                    <a:pt x="79" y="250"/>
                    <a:pt x="77" y="250"/>
                    <a:pt x="77" y="249"/>
                  </a:cubicBezTo>
                  <a:cubicBezTo>
                    <a:pt x="76" y="249"/>
                    <a:pt x="74" y="247"/>
                    <a:pt x="73" y="246"/>
                  </a:cubicBezTo>
                  <a:cubicBezTo>
                    <a:pt x="70" y="244"/>
                    <a:pt x="70" y="245"/>
                    <a:pt x="69" y="242"/>
                  </a:cubicBezTo>
                  <a:cubicBezTo>
                    <a:pt x="68" y="241"/>
                    <a:pt x="67" y="239"/>
                    <a:pt x="66" y="238"/>
                  </a:cubicBezTo>
                  <a:cubicBezTo>
                    <a:pt x="63" y="233"/>
                    <a:pt x="61" y="226"/>
                    <a:pt x="59" y="220"/>
                  </a:cubicBezTo>
                  <a:cubicBezTo>
                    <a:pt x="59" y="218"/>
                    <a:pt x="59" y="217"/>
                    <a:pt x="58" y="215"/>
                  </a:cubicBezTo>
                  <a:cubicBezTo>
                    <a:pt x="58" y="215"/>
                    <a:pt x="57" y="212"/>
                    <a:pt x="58" y="211"/>
                  </a:cubicBezTo>
                  <a:cubicBezTo>
                    <a:pt x="59" y="209"/>
                    <a:pt x="58" y="208"/>
                    <a:pt x="57" y="207"/>
                  </a:cubicBezTo>
                  <a:cubicBezTo>
                    <a:pt x="57" y="208"/>
                    <a:pt x="57" y="206"/>
                    <a:pt x="57" y="207"/>
                  </a:cubicBezTo>
                  <a:cubicBezTo>
                    <a:pt x="57" y="206"/>
                    <a:pt x="54" y="205"/>
                    <a:pt x="54" y="206"/>
                  </a:cubicBezTo>
                  <a:cubicBezTo>
                    <a:pt x="53" y="206"/>
                    <a:pt x="51" y="205"/>
                    <a:pt x="51" y="205"/>
                  </a:cubicBezTo>
                  <a:cubicBezTo>
                    <a:pt x="47" y="204"/>
                    <a:pt x="46" y="204"/>
                    <a:pt x="42" y="202"/>
                  </a:cubicBezTo>
                  <a:cubicBezTo>
                    <a:pt x="37" y="203"/>
                    <a:pt x="36" y="201"/>
                    <a:pt x="35" y="199"/>
                  </a:cubicBezTo>
                  <a:cubicBezTo>
                    <a:pt x="32" y="199"/>
                    <a:pt x="30" y="197"/>
                    <a:pt x="28" y="196"/>
                  </a:cubicBezTo>
                  <a:cubicBezTo>
                    <a:pt x="25" y="198"/>
                    <a:pt x="23" y="193"/>
                    <a:pt x="23" y="192"/>
                  </a:cubicBezTo>
                  <a:cubicBezTo>
                    <a:pt x="19" y="193"/>
                    <a:pt x="21" y="190"/>
                    <a:pt x="19" y="189"/>
                  </a:cubicBezTo>
                  <a:cubicBezTo>
                    <a:pt x="19" y="186"/>
                    <a:pt x="18" y="186"/>
                    <a:pt x="16" y="186"/>
                  </a:cubicBezTo>
                  <a:cubicBezTo>
                    <a:pt x="15" y="185"/>
                    <a:pt x="12" y="183"/>
                    <a:pt x="13" y="183"/>
                  </a:cubicBezTo>
                  <a:cubicBezTo>
                    <a:pt x="13" y="181"/>
                    <a:pt x="13" y="183"/>
                    <a:pt x="12" y="181"/>
                  </a:cubicBezTo>
                  <a:cubicBezTo>
                    <a:pt x="13" y="178"/>
                    <a:pt x="10" y="183"/>
                    <a:pt x="11" y="180"/>
                  </a:cubicBezTo>
                  <a:cubicBezTo>
                    <a:pt x="7" y="179"/>
                    <a:pt x="8" y="177"/>
                    <a:pt x="9" y="177"/>
                  </a:cubicBezTo>
                  <a:cubicBezTo>
                    <a:pt x="9" y="176"/>
                    <a:pt x="8" y="175"/>
                    <a:pt x="8" y="173"/>
                  </a:cubicBezTo>
                  <a:cubicBezTo>
                    <a:pt x="4" y="170"/>
                    <a:pt x="9" y="167"/>
                    <a:pt x="7" y="169"/>
                  </a:cubicBezTo>
                  <a:cubicBezTo>
                    <a:pt x="4" y="169"/>
                    <a:pt x="6" y="165"/>
                    <a:pt x="6" y="164"/>
                  </a:cubicBezTo>
                  <a:cubicBezTo>
                    <a:pt x="2" y="165"/>
                    <a:pt x="5" y="161"/>
                    <a:pt x="5" y="159"/>
                  </a:cubicBezTo>
                  <a:cubicBezTo>
                    <a:pt x="6" y="154"/>
                    <a:pt x="6" y="154"/>
                    <a:pt x="4" y="154"/>
                  </a:cubicBezTo>
                  <a:cubicBezTo>
                    <a:pt x="1" y="150"/>
                    <a:pt x="3" y="150"/>
                    <a:pt x="3" y="148"/>
                  </a:cubicBezTo>
                  <a:cubicBezTo>
                    <a:pt x="4" y="146"/>
                    <a:pt x="4" y="146"/>
                    <a:pt x="3" y="145"/>
                  </a:cubicBezTo>
                  <a:cubicBezTo>
                    <a:pt x="3" y="145"/>
                    <a:pt x="3" y="146"/>
                    <a:pt x="3" y="146"/>
                  </a:cubicBezTo>
                  <a:cubicBezTo>
                    <a:pt x="3" y="145"/>
                    <a:pt x="3" y="145"/>
                    <a:pt x="3" y="145"/>
                  </a:cubicBezTo>
                  <a:cubicBezTo>
                    <a:pt x="5" y="145"/>
                    <a:pt x="2" y="140"/>
                    <a:pt x="3" y="139"/>
                  </a:cubicBezTo>
                  <a:cubicBezTo>
                    <a:pt x="5" y="134"/>
                    <a:pt x="3" y="132"/>
                    <a:pt x="3" y="132"/>
                  </a:cubicBezTo>
                  <a:cubicBezTo>
                    <a:pt x="4" y="131"/>
                    <a:pt x="3" y="127"/>
                    <a:pt x="3" y="126"/>
                  </a:cubicBezTo>
                  <a:cubicBezTo>
                    <a:pt x="3" y="124"/>
                    <a:pt x="3" y="124"/>
                    <a:pt x="4" y="123"/>
                  </a:cubicBezTo>
                  <a:cubicBezTo>
                    <a:pt x="3" y="123"/>
                    <a:pt x="3" y="123"/>
                    <a:pt x="3" y="123"/>
                  </a:cubicBezTo>
                  <a:cubicBezTo>
                    <a:pt x="0" y="123"/>
                    <a:pt x="4" y="120"/>
                    <a:pt x="4" y="118"/>
                  </a:cubicBezTo>
                  <a:cubicBezTo>
                    <a:pt x="3" y="117"/>
                    <a:pt x="5" y="113"/>
                    <a:pt x="4" y="113"/>
                  </a:cubicBezTo>
                  <a:cubicBezTo>
                    <a:pt x="6" y="112"/>
                    <a:pt x="7" y="113"/>
                    <a:pt x="5" y="108"/>
                  </a:cubicBezTo>
                  <a:cubicBezTo>
                    <a:pt x="5" y="104"/>
                    <a:pt x="7" y="105"/>
                    <a:pt x="6" y="103"/>
                  </a:cubicBezTo>
                  <a:cubicBezTo>
                    <a:pt x="8" y="105"/>
                    <a:pt x="8" y="102"/>
                    <a:pt x="7" y="98"/>
                  </a:cubicBezTo>
                  <a:cubicBezTo>
                    <a:pt x="8" y="96"/>
                    <a:pt x="12" y="95"/>
                    <a:pt x="8" y="92"/>
                  </a:cubicBezTo>
                  <a:cubicBezTo>
                    <a:pt x="11" y="88"/>
                    <a:pt x="12" y="88"/>
                    <a:pt x="10" y="86"/>
                  </a:cubicBezTo>
                  <a:cubicBezTo>
                    <a:pt x="11" y="84"/>
                    <a:pt x="14" y="82"/>
                    <a:pt x="12" y="81"/>
                  </a:cubicBezTo>
                  <a:cubicBezTo>
                    <a:pt x="14" y="79"/>
                    <a:pt x="17" y="77"/>
                    <a:pt x="14" y="75"/>
                  </a:cubicBezTo>
                  <a:cubicBezTo>
                    <a:pt x="13" y="74"/>
                    <a:pt x="15" y="70"/>
                    <a:pt x="16" y="69"/>
                  </a:cubicBezTo>
                  <a:cubicBezTo>
                    <a:pt x="21" y="68"/>
                    <a:pt x="14" y="66"/>
                    <a:pt x="18" y="66"/>
                  </a:cubicBezTo>
                  <a:cubicBezTo>
                    <a:pt x="19" y="62"/>
                    <a:pt x="22" y="64"/>
                    <a:pt x="19" y="63"/>
                  </a:cubicBezTo>
                  <a:cubicBezTo>
                    <a:pt x="19" y="64"/>
                    <a:pt x="20" y="61"/>
                    <a:pt x="21" y="59"/>
                  </a:cubicBezTo>
                  <a:cubicBezTo>
                    <a:pt x="21" y="57"/>
                    <a:pt x="22" y="61"/>
                    <a:pt x="23" y="56"/>
                  </a:cubicBezTo>
                  <a:cubicBezTo>
                    <a:pt x="25" y="56"/>
                    <a:pt x="23" y="53"/>
                    <a:pt x="25" y="52"/>
                  </a:cubicBezTo>
                  <a:cubicBezTo>
                    <a:pt x="24" y="51"/>
                    <a:pt x="26" y="46"/>
                    <a:pt x="27" y="49"/>
                  </a:cubicBezTo>
                  <a:cubicBezTo>
                    <a:pt x="29" y="48"/>
                    <a:pt x="30" y="47"/>
                    <a:pt x="31" y="46"/>
                  </a:cubicBezTo>
                  <a:cubicBezTo>
                    <a:pt x="30" y="46"/>
                    <a:pt x="30" y="46"/>
                    <a:pt x="29" y="46"/>
                  </a:cubicBezTo>
                  <a:cubicBezTo>
                    <a:pt x="31" y="45"/>
                    <a:pt x="32" y="45"/>
                    <a:pt x="31" y="46"/>
                  </a:cubicBezTo>
                  <a:cubicBezTo>
                    <a:pt x="34" y="47"/>
                    <a:pt x="34" y="44"/>
                    <a:pt x="32" y="41"/>
                  </a:cubicBezTo>
                  <a:cubicBezTo>
                    <a:pt x="32" y="37"/>
                    <a:pt x="34" y="40"/>
                    <a:pt x="36" y="37"/>
                  </a:cubicBezTo>
                  <a:cubicBezTo>
                    <a:pt x="38" y="38"/>
                    <a:pt x="39" y="34"/>
                    <a:pt x="40" y="33"/>
                  </a:cubicBezTo>
                  <a:cubicBezTo>
                    <a:pt x="39" y="33"/>
                    <a:pt x="39" y="33"/>
                    <a:pt x="39" y="33"/>
                  </a:cubicBezTo>
                  <a:cubicBezTo>
                    <a:pt x="40" y="32"/>
                    <a:pt x="40" y="33"/>
                    <a:pt x="40" y="33"/>
                  </a:cubicBezTo>
                  <a:cubicBezTo>
                    <a:pt x="41" y="33"/>
                    <a:pt x="41" y="31"/>
                    <a:pt x="43" y="29"/>
                  </a:cubicBezTo>
                  <a:cubicBezTo>
                    <a:pt x="43" y="28"/>
                    <a:pt x="47" y="27"/>
                    <a:pt x="47" y="26"/>
                  </a:cubicBezTo>
                  <a:cubicBezTo>
                    <a:pt x="50" y="22"/>
                    <a:pt x="50" y="25"/>
                    <a:pt x="50" y="22"/>
                  </a:cubicBezTo>
                  <a:cubicBezTo>
                    <a:pt x="52" y="17"/>
                    <a:pt x="55" y="20"/>
                    <a:pt x="55" y="19"/>
                  </a:cubicBezTo>
                  <a:cubicBezTo>
                    <a:pt x="54" y="17"/>
                    <a:pt x="55" y="15"/>
                    <a:pt x="59" y="15"/>
                  </a:cubicBezTo>
                  <a:cubicBezTo>
                    <a:pt x="61" y="13"/>
                    <a:pt x="62" y="12"/>
                    <a:pt x="63" y="12"/>
                  </a:cubicBezTo>
                  <a:cubicBezTo>
                    <a:pt x="61" y="9"/>
                    <a:pt x="65" y="9"/>
                    <a:pt x="68" y="9"/>
                  </a:cubicBezTo>
                  <a:cubicBezTo>
                    <a:pt x="70" y="9"/>
                    <a:pt x="71" y="8"/>
                    <a:pt x="72" y="6"/>
                  </a:cubicBezTo>
                  <a:cubicBezTo>
                    <a:pt x="75" y="9"/>
                    <a:pt x="72" y="3"/>
                    <a:pt x="76" y="5"/>
                  </a:cubicBezTo>
                  <a:cubicBezTo>
                    <a:pt x="78" y="4"/>
                    <a:pt x="79" y="0"/>
                    <a:pt x="79" y="3"/>
                  </a:cubicBezTo>
                  <a:cubicBezTo>
                    <a:pt x="82" y="3"/>
                    <a:pt x="81" y="2"/>
                    <a:pt x="83" y="1"/>
                  </a:cubicBezTo>
                  <a:cubicBezTo>
                    <a:pt x="83" y="1"/>
                    <a:pt x="83" y="1"/>
                    <a:pt x="83" y="1"/>
                  </a:cubicBezTo>
                  <a:cubicBezTo>
                    <a:pt x="83" y="2"/>
                    <a:pt x="83" y="2"/>
                    <a:pt x="83" y="1"/>
                  </a:cubicBezTo>
                  <a:cubicBezTo>
                    <a:pt x="83" y="1"/>
                    <a:pt x="82" y="1"/>
                    <a:pt x="83" y="2"/>
                  </a:cubicBezTo>
                  <a:cubicBezTo>
                    <a:pt x="83" y="2"/>
                    <a:pt x="83" y="4"/>
                    <a:pt x="83" y="3"/>
                  </a:cubicBezTo>
                  <a:cubicBezTo>
                    <a:pt x="82" y="4"/>
                    <a:pt x="85" y="5"/>
                    <a:pt x="83" y="5"/>
                  </a:cubicBezTo>
                  <a:cubicBezTo>
                    <a:pt x="82" y="4"/>
                    <a:pt x="82" y="4"/>
                    <a:pt x="82" y="5"/>
                  </a:cubicBezTo>
                  <a:cubicBezTo>
                    <a:pt x="82" y="6"/>
                    <a:pt x="83" y="7"/>
                    <a:pt x="83" y="7"/>
                  </a:cubicBezTo>
                  <a:cubicBezTo>
                    <a:pt x="82" y="7"/>
                    <a:pt x="80" y="8"/>
                    <a:pt x="82" y="9"/>
                  </a:cubicBezTo>
                  <a:cubicBezTo>
                    <a:pt x="82" y="8"/>
                    <a:pt x="84" y="13"/>
                    <a:pt x="83" y="10"/>
                  </a:cubicBezTo>
                  <a:cubicBezTo>
                    <a:pt x="82" y="13"/>
                    <a:pt x="79" y="13"/>
                    <a:pt x="82" y="14"/>
                  </a:cubicBezTo>
                  <a:cubicBezTo>
                    <a:pt x="83" y="13"/>
                    <a:pt x="83" y="14"/>
                    <a:pt x="83" y="15"/>
                  </a:cubicBezTo>
                  <a:cubicBezTo>
                    <a:pt x="83" y="15"/>
                    <a:pt x="83" y="16"/>
                    <a:pt x="83" y="17"/>
                  </a:cubicBezTo>
                  <a:cubicBezTo>
                    <a:pt x="82" y="18"/>
                    <a:pt x="82" y="19"/>
                    <a:pt x="83" y="19"/>
                  </a:cubicBezTo>
                  <a:cubicBezTo>
                    <a:pt x="81" y="19"/>
                    <a:pt x="82" y="22"/>
                    <a:pt x="83" y="23"/>
                  </a:cubicBezTo>
                  <a:cubicBezTo>
                    <a:pt x="82" y="25"/>
                    <a:pt x="85" y="29"/>
                    <a:pt x="83" y="28"/>
                  </a:cubicBezTo>
                  <a:cubicBezTo>
                    <a:pt x="82" y="31"/>
                    <a:pt x="85" y="34"/>
                    <a:pt x="83" y="34"/>
                  </a:cubicBezTo>
                  <a:cubicBezTo>
                    <a:pt x="83" y="38"/>
                    <a:pt x="80" y="37"/>
                    <a:pt x="83" y="39"/>
                  </a:cubicBezTo>
                  <a:cubicBezTo>
                    <a:pt x="81" y="40"/>
                    <a:pt x="80" y="41"/>
                    <a:pt x="83" y="45"/>
                  </a:cubicBezTo>
                  <a:cubicBezTo>
                    <a:pt x="85" y="47"/>
                    <a:pt x="82" y="49"/>
                    <a:pt x="83" y="52"/>
                  </a:cubicBezTo>
                  <a:cubicBezTo>
                    <a:pt x="80" y="57"/>
                    <a:pt x="80" y="56"/>
                    <a:pt x="83" y="58"/>
                  </a:cubicBezTo>
                  <a:cubicBezTo>
                    <a:pt x="86" y="62"/>
                    <a:pt x="83" y="63"/>
                    <a:pt x="83" y="65"/>
                  </a:cubicBezTo>
                  <a:cubicBezTo>
                    <a:pt x="82" y="69"/>
                    <a:pt x="85" y="73"/>
                    <a:pt x="83" y="72"/>
                  </a:cubicBezTo>
                  <a:cubicBezTo>
                    <a:pt x="86" y="74"/>
                    <a:pt x="85" y="78"/>
                    <a:pt x="83" y="79"/>
                  </a:cubicBezTo>
                  <a:cubicBezTo>
                    <a:pt x="83" y="80"/>
                    <a:pt x="83" y="81"/>
                    <a:pt x="83" y="82"/>
                  </a:cubicBezTo>
                  <a:cubicBezTo>
                    <a:pt x="83" y="83"/>
                    <a:pt x="83" y="87"/>
                    <a:pt x="83" y="87"/>
                  </a:cubicBezTo>
                  <a:cubicBezTo>
                    <a:pt x="84" y="87"/>
                    <a:pt x="84" y="89"/>
                    <a:pt x="84" y="91"/>
                  </a:cubicBezTo>
                  <a:cubicBezTo>
                    <a:pt x="85" y="95"/>
                    <a:pt x="85" y="95"/>
                    <a:pt x="83" y="94"/>
                  </a:cubicBezTo>
                  <a:cubicBezTo>
                    <a:pt x="81" y="96"/>
                    <a:pt x="81" y="94"/>
                    <a:pt x="83" y="99"/>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white"/>
                </a:solidFill>
                <a:effectLst/>
                <a:uLnTx/>
                <a:uFillTx/>
                <a:cs typeface="+mn-ea"/>
                <a:sym typeface="+mn-lt"/>
              </a:endParaRPr>
            </a:p>
          </p:txBody>
        </p:sp>
        <p:sp>
          <p:nvSpPr>
            <p:cNvPr id="107" name="Freeform 7"/>
            <p:cNvSpPr/>
            <p:nvPr/>
          </p:nvSpPr>
          <p:spPr bwMode="auto">
            <a:xfrm>
              <a:off x="2195346" y="1796500"/>
              <a:ext cx="748480" cy="2438826"/>
            </a:xfrm>
            <a:custGeom>
              <a:avLst/>
              <a:gdLst>
                <a:gd name="T0" fmla="*/ 84 w 88"/>
                <a:gd name="T1" fmla="*/ 284 h 287"/>
                <a:gd name="T2" fmla="*/ 79 w 88"/>
                <a:gd name="T3" fmla="*/ 284 h 287"/>
                <a:gd name="T4" fmla="*/ 24 w 88"/>
                <a:gd name="T5" fmla="*/ 282 h 287"/>
                <a:gd name="T6" fmla="*/ 7 w 88"/>
                <a:gd name="T7" fmla="*/ 274 h 287"/>
                <a:gd name="T8" fmla="*/ 5 w 88"/>
                <a:gd name="T9" fmla="*/ 272 h 287"/>
                <a:gd name="T10" fmla="*/ 5 w 88"/>
                <a:gd name="T11" fmla="*/ 264 h 287"/>
                <a:gd name="T12" fmla="*/ 5 w 88"/>
                <a:gd name="T13" fmla="*/ 246 h 287"/>
                <a:gd name="T14" fmla="*/ 5 w 88"/>
                <a:gd name="T15" fmla="*/ 221 h 287"/>
                <a:gd name="T16" fmla="*/ 5 w 88"/>
                <a:gd name="T17" fmla="*/ 190 h 287"/>
                <a:gd name="T18" fmla="*/ 5 w 88"/>
                <a:gd name="T19" fmla="*/ 165 h 287"/>
                <a:gd name="T20" fmla="*/ 5 w 88"/>
                <a:gd name="T21" fmla="*/ 154 h 287"/>
                <a:gd name="T22" fmla="*/ 5 w 88"/>
                <a:gd name="T23" fmla="*/ 135 h 287"/>
                <a:gd name="T24" fmla="*/ 3 w 88"/>
                <a:gd name="T25" fmla="*/ 120 h 287"/>
                <a:gd name="T26" fmla="*/ 6 w 88"/>
                <a:gd name="T27" fmla="*/ 109 h 287"/>
                <a:gd name="T28" fmla="*/ 6 w 88"/>
                <a:gd name="T29" fmla="*/ 98 h 287"/>
                <a:gd name="T30" fmla="*/ 5 w 88"/>
                <a:gd name="T31" fmla="*/ 85 h 287"/>
                <a:gd name="T32" fmla="*/ 5 w 88"/>
                <a:gd name="T33" fmla="*/ 74 h 287"/>
                <a:gd name="T34" fmla="*/ 5 w 88"/>
                <a:gd name="T35" fmla="*/ 60 h 287"/>
                <a:gd name="T36" fmla="*/ 5 w 88"/>
                <a:gd name="T37" fmla="*/ 50 h 287"/>
                <a:gd name="T38" fmla="*/ 6 w 88"/>
                <a:gd name="T39" fmla="*/ 39 h 287"/>
                <a:gd name="T40" fmla="*/ 4 w 88"/>
                <a:gd name="T41" fmla="*/ 29 h 287"/>
                <a:gd name="T42" fmla="*/ 5 w 88"/>
                <a:gd name="T43" fmla="*/ 18 h 287"/>
                <a:gd name="T44" fmla="*/ 8 w 88"/>
                <a:gd name="T45" fmla="*/ 14 h 287"/>
                <a:gd name="T46" fmla="*/ 19 w 88"/>
                <a:gd name="T47" fmla="*/ 10 h 287"/>
                <a:gd name="T48" fmla="*/ 40 w 88"/>
                <a:gd name="T49" fmla="*/ 5 h 287"/>
                <a:gd name="T50" fmla="*/ 51 w 88"/>
                <a:gd name="T51" fmla="*/ 4 h 287"/>
                <a:gd name="T52" fmla="*/ 74 w 88"/>
                <a:gd name="T53" fmla="*/ 2 h 287"/>
                <a:gd name="T54" fmla="*/ 84 w 88"/>
                <a:gd name="T55" fmla="*/ 2 h 287"/>
                <a:gd name="T56" fmla="*/ 84 w 88"/>
                <a:gd name="T57" fmla="*/ 8 h 287"/>
                <a:gd name="T58" fmla="*/ 84 w 88"/>
                <a:gd name="T59" fmla="*/ 22 h 287"/>
                <a:gd name="T60" fmla="*/ 84 w 88"/>
                <a:gd name="T61" fmla="*/ 45 h 287"/>
                <a:gd name="T62" fmla="*/ 84 w 88"/>
                <a:gd name="T63" fmla="*/ 73 h 287"/>
                <a:gd name="T64" fmla="*/ 84 w 88"/>
                <a:gd name="T65" fmla="*/ 88 h 287"/>
                <a:gd name="T66" fmla="*/ 84 w 88"/>
                <a:gd name="T67" fmla="*/ 105 h 287"/>
                <a:gd name="T68" fmla="*/ 85 w 88"/>
                <a:gd name="T69" fmla="*/ 119 h 287"/>
                <a:gd name="T70" fmla="*/ 83 w 88"/>
                <a:gd name="T71" fmla="*/ 127 h 287"/>
                <a:gd name="T72" fmla="*/ 84 w 88"/>
                <a:gd name="T73" fmla="*/ 143 h 287"/>
                <a:gd name="T74" fmla="*/ 84 w 88"/>
                <a:gd name="T75" fmla="*/ 151 h 287"/>
                <a:gd name="T76" fmla="*/ 84 w 88"/>
                <a:gd name="T77" fmla="*/ 156 h 287"/>
                <a:gd name="T78" fmla="*/ 85 w 88"/>
                <a:gd name="T79" fmla="*/ 163 h 287"/>
                <a:gd name="T80" fmla="*/ 85 w 88"/>
                <a:gd name="T81" fmla="*/ 163 h 287"/>
                <a:gd name="T82" fmla="*/ 85 w 88"/>
                <a:gd name="T83" fmla="*/ 163 h 287"/>
                <a:gd name="T84" fmla="*/ 84 w 88"/>
                <a:gd name="T85" fmla="*/ 168 h 287"/>
                <a:gd name="T86" fmla="*/ 85 w 88"/>
                <a:gd name="T87" fmla="*/ 174 h 287"/>
                <a:gd name="T88" fmla="*/ 84 w 88"/>
                <a:gd name="T89" fmla="*/ 176 h 287"/>
                <a:gd name="T90" fmla="*/ 84 w 88"/>
                <a:gd name="T91" fmla="*/ 177 h 287"/>
                <a:gd name="T92" fmla="*/ 84 w 88"/>
                <a:gd name="T93" fmla="*/ 178 h 287"/>
                <a:gd name="T94" fmla="*/ 84 w 88"/>
                <a:gd name="T95" fmla="*/ 182 h 287"/>
                <a:gd name="T96" fmla="*/ 85 w 88"/>
                <a:gd name="T97" fmla="*/ 185 h 287"/>
                <a:gd name="T98" fmla="*/ 85 w 88"/>
                <a:gd name="T99" fmla="*/ 192 h 287"/>
                <a:gd name="T100" fmla="*/ 84 w 88"/>
                <a:gd name="T101" fmla="*/ 214 h 287"/>
                <a:gd name="T102" fmla="*/ 84 w 88"/>
                <a:gd name="T103" fmla="*/ 242 h 287"/>
                <a:gd name="T104" fmla="*/ 84 w 88"/>
                <a:gd name="T105" fmla="*/ 264 h 287"/>
                <a:gd name="T106" fmla="*/ 84 w 88"/>
                <a:gd name="T107" fmla="*/ 273 h 287"/>
                <a:gd name="T108" fmla="*/ 84 w 88"/>
                <a:gd name="T109" fmla="*/ 28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 h="287">
                  <a:moveTo>
                    <a:pt x="84" y="284"/>
                  </a:moveTo>
                  <a:cubicBezTo>
                    <a:pt x="84" y="284"/>
                    <a:pt x="84" y="285"/>
                    <a:pt x="84" y="285"/>
                  </a:cubicBezTo>
                  <a:cubicBezTo>
                    <a:pt x="84" y="285"/>
                    <a:pt x="84" y="285"/>
                    <a:pt x="84" y="284"/>
                  </a:cubicBezTo>
                  <a:cubicBezTo>
                    <a:pt x="84" y="284"/>
                    <a:pt x="84" y="284"/>
                    <a:pt x="84" y="284"/>
                  </a:cubicBezTo>
                  <a:cubicBezTo>
                    <a:pt x="84" y="284"/>
                    <a:pt x="84" y="284"/>
                    <a:pt x="84" y="284"/>
                  </a:cubicBezTo>
                  <a:cubicBezTo>
                    <a:pt x="84" y="287"/>
                    <a:pt x="83" y="286"/>
                    <a:pt x="84" y="285"/>
                  </a:cubicBezTo>
                  <a:cubicBezTo>
                    <a:pt x="84" y="285"/>
                    <a:pt x="83" y="285"/>
                    <a:pt x="83" y="284"/>
                  </a:cubicBezTo>
                  <a:cubicBezTo>
                    <a:pt x="83" y="285"/>
                    <a:pt x="82" y="282"/>
                    <a:pt x="79" y="284"/>
                  </a:cubicBezTo>
                  <a:cubicBezTo>
                    <a:pt x="80" y="285"/>
                    <a:pt x="74" y="285"/>
                    <a:pt x="73" y="284"/>
                  </a:cubicBezTo>
                  <a:cubicBezTo>
                    <a:pt x="71" y="284"/>
                    <a:pt x="69" y="284"/>
                    <a:pt x="66" y="284"/>
                  </a:cubicBezTo>
                  <a:cubicBezTo>
                    <a:pt x="48" y="284"/>
                    <a:pt x="24" y="284"/>
                    <a:pt x="24" y="284"/>
                  </a:cubicBezTo>
                  <a:cubicBezTo>
                    <a:pt x="24" y="282"/>
                    <a:pt x="24" y="282"/>
                    <a:pt x="24" y="282"/>
                  </a:cubicBezTo>
                  <a:cubicBezTo>
                    <a:pt x="22" y="280"/>
                    <a:pt x="21" y="278"/>
                    <a:pt x="18" y="277"/>
                  </a:cubicBezTo>
                  <a:cubicBezTo>
                    <a:pt x="17" y="276"/>
                    <a:pt x="16" y="276"/>
                    <a:pt x="14" y="275"/>
                  </a:cubicBezTo>
                  <a:cubicBezTo>
                    <a:pt x="12" y="274"/>
                    <a:pt x="11" y="275"/>
                    <a:pt x="9" y="274"/>
                  </a:cubicBezTo>
                  <a:cubicBezTo>
                    <a:pt x="9" y="273"/>
                    <a:pt x="8" y="276"/>
                    <a:pt x="7" y="274"/>
                  </a:cubicBezTo>
                  <a:cubicBezTo>
                    <a:pt x="7" y="274"/>
                    <a:pt x="6" y="274"/>
                    <a:pt x="5" y="273"/>
                  </a:cubicBezTo>
                  <a:cubicBezTo>
                    <a:pt x="5" y="273"/>
                    <a:pt x="5" y="273"/>
                    <a:pt x="5" y="273"/>
                  </a:cubicBezTo>
                  <a:cubicBezTo>
                    <a:pt x="5" y="275"/>
                    <a:pt x="2" y="273"/>
                    <a:pt x="5" y="273"/>
                  </a:cubicBezTo>
                  <a:cubicBezTo>
                    <a:pt x="5" y="273"/>
                    <a:pt x="5" y="273"/>
                    <a:pt x="5" y="272"/>
                  </a:cubicBezTo>
                  <a:cubicBezTo>
                    <a:pt x="4" y="271"/>
                    <a:pt x="6" y="271"/>
                    <a:pt x="5" y="271"/>
                  </a:cubicBezTo>
                  <a:cubicBezTo>
                    <a:pt x="7" y="272"/>
                    <a:pt x="6" y="270"/>
                    <a:pt x="5" y="270"/>
                  </a:cubicBezTo>
                  <a:cubicBezTo>
                    <a:pt x="5" y="269"/>
                    <a:pt x="4" y="270"/>
                    <a:pt x="5" y="267"/>
                  </a:cubicBezTo>
                  <a:cubicBezTo>
                    <a:pt x="6" y="264"/>
                    <a:pt x="6" y="266"/>
                    <a:pt x="5" y="264"/>
                  </a:cubicBezTo>
                  <a:cubicBezTo>
                    <a:pt x="2" y="261"/>
                    <a:pt x="4" y="260"/>
                    <a:pt x="5" y="260"/>
                  </a:cubicBezTo>
                  <a:cubicBezTo>
                    <a:pt x="0" y="259"/>
                    <a:pt x="5" y="258"/>
                    <a:pt x="5" y="256"/>
                  </a:cubicBezTo>
                  <a:cubicBezTo>
                    <a:pt x="6" y="256"/>
                    <a:pt x="4" y="253"/>
                    <a:pt x="5" y="251"/>
                  </a:cubicBezTo>
                  <a:cubicBezTo>
                    <a:pt x="4" y="252"/>
                    <a:pt x="5" y="245"/>
                    <a:pt x="5" y="246"/>
                  </a:cubicBezTo>
                  <a:cubicBezTo>
                    <a:pt x="5" y="242"/>
                    <a:pt x="8" y="243"/>
                    <a:pt x="5" y="240"/>
                  </a:cubicBezTo>
                  <a:cubicBezTo>
                    <a:pt x="11" y="244"/>
                    <a:pt x="3" y="236"/>
                    <a:pt x="5" y="234"/>
                  </a:cubicBezTo>
                  <a:cubicBezTo>
                    <a:pt x="4" y="229"/>
                    <a:pt x="5" y="231"/>
                    <a:pt x="5" y="228"/>
                  </a:cubicBezTo>
                  <a:cubicBezTo>
                    <a:pt x="5" y="227"/>
                    <a:pt x="7" y="221"/>
                    <a:pt x="5" y="221"/>
                  </a:cubicBezTo>
                  <a:cubicBezTo>
                    <a:pt x="6" y="216"/>
                    <a:pt x="3" y="219"/>
                    <a:pt x="5" y="213"/>
                  </a:cubicBezTo>
                  <a:cubicBezTo>
                    <a:pt x="2" y="212"/>
                    <a:pt x="2" y="211"/>
                    <a:pt x="5" y="206"/>
                  </a:cubicBezTo>
                  <a:cubicBezTo>
                    <a:pt x="6" y="206"/>
                    <a:pt x="2" y="201"/>
                    <a:pt x="5" y="198"/>
                  </a:cubicBezTo>
                  <a:cubicBezTo>
                    <a:pt x="6" y="195"/>
                    <a:pt x="6" y="191"/>
                    <a:pt x="5" y="190"/>
                  </a:cubicBezTo>
                  <a:cubicBezTo>
                    <a:pt x="3" y="190"/>
                    <a:pt x="4" y="183"/>
                    <a:pt x="5" y="182"/>
                  </a:cubicBezTo>
                  <a:cubicBezTo>
                    <a:pt x="6" y="180"/>
                    <a:pt x="5" y="177"/>
                    <a:pt x="5" y="174"/>
                  </a:cubicBezTo>
                  <a:cubicBezTo>
                    <a:pt x="5" y="171"/>
                    <a:pt x="3" y="169"/>
                    <a:pt x="3" y="167"/>
                  </a:cubicBezTo>
                  <a:cubicBezTo>
                    <a:pt x="3" y="167"/>
                    <a:pt x="3" y="166"/>
                    <a:pt x="5" y="165"/>
                  </a:cubicBezTo>
                  <a:cubicBezTo>
                    <a:pt x="6" y="164"/>
                    <a:pt x="6" y="164"/>
                    <a:pt x="5" y="161"/>
                  </a:cubicBezTo>
                  <a:cubicBezTo>
                    <a:pt x="4" y="158"/>
                    <a:pt x="2" y="157"/>
                    <a:pt x="5" y="157"/>
                  </a:cubicBezTo>
                  <a:cubicBezTo>
                    <a:pt x="5" y="156"/>
                    <a:pt x="6" y="156"/>
                    <a:pt x="6" y="156"/>
                  </a:cubicBezTo>
                  <a:cubicBezTo>
                    <a:pt x="6" y="156"/>
                    <a:pt x="5" y="155"/>
                    <a:pt x="5" y="154"/>
                  </a:cubicBezTo>
                  <a:cubicBezTo>
                    <a:pt x="8" y="151"/>
                    <a:pt x="4" y="150"/>
                    <a:pt x="5" y="148"/>
                  </a:cubicBezTo>
                  <a:cubicBezTo>
                    <a:pt x="3" y="150"/>
                    <a:pt x="6" y="142"/>
                    <a:pt x="5" y="143"/>
                  </a:cubicBezTo>
                  <a:cubicBezTo>
                    <a:pt x="5" y="141"/>
                    <a:pt x="5" y="140"/>
                    <a:pt x="5" y="139"/>
                  </a:cubicBezTo>
                  <a:cubicBezTo>
                    <a:pt x="4" y="136"/>
                    <a:pt x="2" y="136"/>
                    <a:pt x="5" y="135"/>
                  </a:cubicBezTo>
                  <a:cubicBezTo>
                    <a:pt x="6" y="131"/>
                    <a:pt x="9" y="134"/>
                    <a:pt x="5" y="131"/>
                  </a:cubicBezTo>
                  <a:cubicBezTo>
                    <a:pt x="5" y="129"/>
                    <a:pt x="5" y="129"/>
                    <a:pt x="5" y="128"/>
                  </a:cubicBezTo>
                  <a:cubicBezTo>
                    <a:pt x="5" y="127"/>
                    <a:pt x="4" y="126"/>
                    <a:pt x="5" y="122"/>
                  </a:cubicBezTo>
                  <a:cubicBezTo>
                    <a:pt x="3" y="120"/>
                    <a:pt x="2" y="121"/>
                    <a:pt x="3" y="120"/>
                  </a:cubicBezTo>
                  <a:cubicBezTo>
                    <a:pt x="3" y="119"/>
                    <a:pt x="2" y="119"/>
                    <a:pt x="4" y="117"/>
                  </a:cubicBezTo>
                  <a:cubicBezTo>
                    <a:pt x="4" y="116"/>
                    <a:pt x="5" y="114"/>
                    <a:pt x="5" y="114"/>
                  </a:cubicBezTo>
                  <a:cubicBezTo>
                    <a:pt x="5" y="113"/>
                    <a:pt x="5" y="114"/>
                    <a:pt x="6" y="113"/>
                  </a:cubicBezTo>
                  <a:cubicBezTo>
                    <a:pt x="8" y="111"/>
                    <a:pt x="5" y="109"/>
                    <a:pt x="6" y="109"/>
                  </a:cubicBezTo>
                  <a:cubicBezTo>
                    <a:pt x="6" y="108"/>
                    <a:pt x="7" y="106"/>
                    <a:pt x="5" y="105"/>
                  </a:cubicBezTo>
                  <a:cubicBezTo>
                    <a:pt x="5" y="105"/>
                    <a:pt x="4" y="104"/>
                    <a:pt x="5" y="103"/>
                  </a:cubicBezTo>
                  <a:cubicBezTo>
                    <a:pt x="7" y="102"/>
                    <a:pt x="6" y="103"/>
                    <a:pt x="6" y="101"/>
                  </a:cubicBezTo>
                  <a:cubicBezTo>
                    <a:pt x="6" y="101"/>
                    <a:pt x="5" y="99"/>
                    <a:pt x="6" y="98"/>
                  </a:cubicBezTo>
                  <a:cubicBezTo>
                    <a:pt x="5" y="98"/>
                    <a:pt x="6" y="97"/>
                    <a:pt x="5" y="97"/>
                  </a:cubicBezTo>
                  <a:cubicBezTo>
                    <a:pt x="5" y="95"/>
                    <a:pt x="5" y="93"/>
                    <a:pt x="4" y="93"/>
                  </a:cubicBezTo>
                  <a:cubicBezTo>
                    <a:pt x="3" y="92"/>
                    <a:pt x="4" y="92"/>
                    <a:pt x="5" y="89"/>
                  </a:cubicBezTo>
                  <a:cubicBezTo>
                    <a:pt x="6" y="86"/>
                    <a:pt x="4" y="84"/>
                    <a:pt x="5" y="85"/>
                  </a:cubicBezTo>
                  <a:cubicBezTo>
                    <a:pt x="5" y="83"/>
                    <a:pt x="6" y="83"/>
                    <a:pt x="5" y="81"/>
                  </a:cubicBezTo>
                  <a:cubicBezTo>
                    <a:pt x="4" y="79"/>
                    <a:pt x="4" y="79"/>
                    <a:pt x="5" y="79"/>
                  </a:cubicBezTo>
                  <a:cubicBezTo>
                    <a:pt x="5" y="79"/>
                    <a:pt x="5" y="78"/>
                    <a:pt x="5" y="77"/>
                  </a:cubicBezTo>
                  <a:cubicBezTo>
                    <a:pt x="6" y="77"/>
                    <a:pt x="5" y="76"/>
                    <a:pt x="5" y="74"/>
                  </a:cubicBezTo>
                  <a:cubicBezTo>
                    <a:pt x="7" y="71"/>
                    <a:pt x="7" y="69"/>
                    <a:pt x="7" y="69"/>
                  </a:cubicBezTo>
                  <a:cubicBezTo>
                    <a:pt x="8" y="69"/>
                    <a:pt x="6" y="67"/>
                    <a:pt x="5" y="67"/>
                  </a:cubicBezTo>
                  <a:cubicBezTo>
                    <a:pt x="5" y="65"/>
                    <a:pt x="4" y="64"/>
                    <a:pt x="5" y="63"/>
                  </a:cubicBezTo>
                  <a:cubicBezTo>
                    <a:pt x="6" y="61"/>
                    <a:pt x="6" y="59"/>
                    <a:pt x="5" y="60"/>
                  </a:cubicBezTo>
                  <a:cubicBezTo>
                    <a:pt x="4" y="58"/>
                    <a:pt x="5" y="57"/>
                    <a:pt x="4" y="56"/>
                  </a:cubicBezTo>
                  <a:cubicBezTo>
                    <a:pt x="3" y="55"/>
                    <a:pt x="4" y="53"/>
                    <a:pt x="5" y="53"/>
                  </a:cubicBezTo>
                  <a:cubicBezTo>
                    <a:pt x="5" y="53"/>
                    <a:pt x="5" y="53"/>
                    <a:pt x="5" y="52"/>
                  </a:cubicBezTo>
                  <a:cubicBezTo>
                    <a:pt x="4" y="52"/>
                    <a:pt x="4" y="52"/>
                    <a:pt x="5" y="50"/>
                  </a:cubicBezTo>
                  <a:cubicBezTo>
                    <a:pt x="5" y="49"/>
                    <a:pt x="6" y="49"/>
                    <a:pt x="5" y="47"/>
                  </a:cubicBezTo>
                  <a:cubicBezTo>
                    <a:pt x="3" y="46"/>
                    <a:pt x="2" y="46"/>
                    <a:pt x="3" y="45"/>
                  </a:cubicBezTo>
                  <a:cubicBezTo>
                    <a:pt x="3" y="44"/>
                    <a:pt x="5" y="44"/>
                    <a:pt x="5" y="41"/>
                  </a:cubicBezTo>
                  <a:cubicBezTo>
                    <a:pt x="4" y="42"/>
                    <a:pt x="6" y="39"/>
                    <a:pt x="6" y="39"/>
                  </a:cubicBezTo>
                  <a:cubicBezTo>
                    <a:pt x="5" y="38"/>
                    <a:pt x="6" y="36"/>
                    <a:pt x="5" y="36"/>
                  </a:cubicBezTo>
                  <a:cubicBezTo>
                    <a:pt x="5" y="34"/>
                    <a:pt x="6" y="34"/>
                    <a:pt x="5" y="33"/>
                  </a:cubicBezTo>
                  <a:cubicBezTo>
                    <a:pt x="5" y="32"/>
                    <a:pt x="5" y="32"/>
                    <a:pt x="5" y="31"/>
                  </a:cubicBezTo>
                  <a:cubicBezTo>
                    <a:pt x="4" y="31"/>
                    <a:pt x="4" y="30"/>
                    <a:pt x="4" y="29"/>
                  </a:cubicBezTo>
                  <a:cubicBezTo>
                    <a:pt x="4" y="28"/>
                    <a:pt x="5" y="27"/>
                    <a:pt x="5" y="27"/>
                  </a:cubicBezTo>
                  <a:cubicBezTo>
                    <a:pt x="5" y="27"/>
                    <a:pt x="5" y="24"/>
                    <a:pt x="5" y="23"/>
                  </a:cubicBezTo>
                  <a:cubicBezTo>
                    <a:pt x="5" y="23"/>
                    <a:pt x="3" y="21"/>
                    <a:pt x="5" y="20"/>
                  </a:cubicBezTo>
                  <a:cubicBezTo>
                    <a:pt x="6" y="20"/>
                    <a:pt x="4" y="19"/>
                    <a:pt x="5" y="18"/>
                  </a:cubicBezTo>
                  <a:cubicBezTo>
                    <a:pt x="5" y="16"/>
                    <a:pt x="5" y="17"/>
                    <a:pt x="5" y="16"/>
                  </a:cubicBezTo>
                  <a:cubicBezTo>
                    <a:pt x="7" y="13"/>
                    <a:pt x="4" y="16"/>
                    <a:pt x="5" y="15"/>
                  </a:cubicBezTo>
                  <a:cubicBezTo>
                    <a:pt x="5" y="13"/>
                    <a:pt x="6" y="14"/>
                    <a:pt x="5" y="14"/>
                  </a:cubicBezTo>
                  <a:cubicBezTo>
                    <a:pt x="6" y="14"/>
                    <a:pt x="7" y="14"/>
                    <a:pt x="8" y="14"/>
                  </a:cubicBezTo>
                  <a:cubicBezTo>
                    <a:pt x="9" y="15"/>
                    <a:pt x="9" y="12"/>
                    <a:pt x="10" y="13"/>
                  </a:cubicBezTo>
                  <a:cubicBezTo>
                    <a:pt x="9" y="12"/>
                    <a:pt x="10" y="12"/>
                    <a:pt x="12" y="12"/>
                  </a:cubicBezTo>
                  <a:cubicBezTo>
                    <a:pt x="13" y="11"/>
                    <a:pt x="14" y="13"/>
                    <a:pt x="15" y="11"/>
                  </a:cubicBezTo>
                  <a:cubicBezTo>
                    <a:pt x="15" y="9"/>
                    <a:pt x="20" y="6"/>
                    <a:pt x="19" y="10"/>
                  </a:cubicBezTo>
                  <a:cubicBezTo>
                    <a:pt x="20" y="9"/>
                    <a:pt x="24" y="11"/>
                    <a:pt x="24" y="8"/>
                  </a:cubicBezTo>
                  <a:cubicBezTo>
                    <a:pt x="28" y="9"/>
                    <a:pt x="31" y="9"/>
                    <a:pt x="30" y="7"/>
                  </a:cubicBezTo>
                  <a:cubicBezTo>
                    <a:pt x="36" y="8"/>
                    <a:pt x="32" y="7"/>
                    <a:pt x="35" y="6"/>
                  </a:cubicBezTo>
                  <a:cubicBezTo>
                    <a:pt x="34" y="3"/>
                    <a:pt x="36" y="8"/>
                    <a:pt x="40" y="5"/>
                  </a:cubicBezTo>
                  <a:cubicBezTo>
                    <a:pt x="44" y="8"/>
                    <a:pt x="46" y="7"/>
                    <a:pt x="46" y="4"/>
                  </a:cubicBezTo>
                  <a:cubicBezTo>
                    <a:pt x="49" y="4"/>
                    <a:pt x="52" y="7"/>
                    <a:pt x="51" y="4"/>
                  </a:cubicBezTo>
                  <a:cubicBezTo>
                    <a:pt x="51" y="4"/>
                    <a:pt x="51" y="4"/>
                    <a:pt x="51" y="4"/>
                  </a:cubicBezTo>
                  <a:cubicBezTo>
                    <a:pt x="51" y="4"/>
                    <a:pt x="51" y="4"/>
                    <a:pt x="51" y="4"/>
                  </a:cubicBezTo>
                  <a:cubicBezTo>
                    <a:pt x="52" y="5"/>
                    <a:pt x="55" y="2"/>
                    <a:pt x="57" y="3"/>
                  </a:cubicBezTo>
                  <a:cubicBezTo>
                    <a:pt x="58" y="3"/>
                    <a:pt x="61" y="1"/>
                    <a:pt x="63" y="3"/>
                  </a:cubicBezTo>
                  <a:cubicBezTo>
                    <a:pt x="64" y="6"/>
                    <a:pt x="66" y="3"/>
                    <a:pt x="68" y="2"/>
                  </a:cubicBezTo>
                  <a:cubicBezTo>
                    <a:pt x="70" y="2"/>
                    <a:pt x="74" y="4"/>
                    <a:pt x="74" y="2"/>
                  </a:cubicBezTo>
                  <a:cubicBezTo>
                    <a:pt x="74" y="2"/>
                    <a:pt x="77" y="4"/>
                    <a:pt x="77" y="2"/>
                  </a:cubicBezTo>
                  <a:cubicBezTo>
                    <a:pt x="78" y="0"/>
                    <a:pt x="81" y="2"/>
                    <a:pt x="80" y="2"/>
                  </a:cubicBezTo>
                  <a:cubicBezTo>
                    <a:pt x="82" y="3"/>
                    <a:pt x="83" y="3"/>
                    <a:pt x="82" y="2"/>
                  </a:cubicBezTo>
                  <a:cubicBezTo>
                    <a:pt x="83" y="3"/>
                    <a:pt x="84" y="2"/>
                    <a:pt x="84" y="2"/>
                  </a:cubicBezTo>
                  <a:cubicBezTo>
                    <a:pt x="85" y="2"/>
                    <a:pt x="86" y="2"/>
                    <a:pt x="84" y="3"/>
                  </a:cubicBezTo>
                  <a:cubicBezTo>
                    <a:pt x="84" y="4"/>
                    <a:pt x="84" y="3"/>
                    <a:pt x="84" y="4"/>
                  </a:cubicBezTo>
                  <a:cubicBezTo>
                    <a:pt x="84" y="4"/>
                    <a:pt x="83" y="4"/>
                    <a:pt x="84" y="5"/>
                  </a:cubicBezTo>
                  <a:cubicBezTo>
                    <a:pt x="86" y="4"/>
                    <a:pt x="83" y="7"/>
                    <a:pt x="84" y="8"/>
                  </a:cubicBezTo>
                  <a:cubicBezTo>
                    <a:pt x="85" y="7"/>
                    <a:pt x="84" y="11"/>
                    <a:pt x="84" y="10"/>
                  </a:cubicBezTo>
                  <a:cubicBezTo>
                    <a:pt x="87" y="10"/>
                    <a:pt x="83" y="15"/>
                    <a:pt x="84" y="14"/>
                  </a:cubicBezTo>
                  <a:cubicBezTo>
                    <a:pt x="84" y="14"/>
                    <a:pt x="85" y="14"/>
                    <a:pt x="84" y="18"/>
                  </a:cubicBezTo>
                  <a:cubicBezTo>
                    <a:pt x="84" y="20"/>
                    <a:pt x="85" y="21"/>
                    <a:pt x="84" y="22"/>
                  </a:cubicBezTo>
                  <a:cubicBezTo>
                    <a:pt x="84" y="28"/>
                    <a:pt x="84" y="23"/>
                    <a:pt x="84" y="27"/>
                  </a:cubicBezTo>
                  <a:cubicBezTo>
                    <a:pt x="85" y="29"/>
                    <a:pt x="83" y="31"/>
                    <a:pt x="84" y="33"/>
                  </a:cubicBezTo>
                  <a:cubicBezTo>
                    <a:pt x="83" y="37"/>
                    <a:pt x="84" y="35"/>
                    <a:pt x="84" y="38"/>
                  </a:cubicBezTo>
                  <a:cubicBezTo>
                    <a:pt x="81" y="40"/>
                    <a:pt x="84" y="39"/>
                    <a:pt x="84" y="45"/>
                  </a:cubicBezTo>
                  <a:cubicBezTo>
                    <a:pt x="82" y="46"/>
                    <a:pt x="86" y="47"/>
                    <a:pt x="84" y="51"/>
                  </a:cubicBezTo>
                  <a:cubicBezTo>
                    <a:pt x="83" y="53"/>
                    <a:pt x="84" y="53"/>
                    <a:pt x="84" y="58"/>
                  </a:cubicBezTo>
                  <a:cubicBezTo>
                    <a:pt x="85" y="58"/>
                    <a:pt x="85" y="60"/>
                    <a:pt x="84" y="65"/>
                  </a:cubicBezTo>
                  <a:cubicBezTo>
                    <a:pt x="84" y="67"/>
                    <a:pt x="86" y="70"/>
                    <a:pt x="84" y="73"/>
                  </a:cubicBezTo>
                  <a:cubicBezTo>
                    <a:pt x="86" y="73"/>
                    <a:pt x="84" y="74"/>
                    <a:pt x="84" y="80"/>
                  </a:cubicBezTo>
                  <a:cubicBezTo>
                    <a:pt x="84" y="80"/>
                    <a:pt x="85" y="80"/>
                    <a:pt x="84" y="81"/>
                  </a:cubicBezTo>
                  <a:cubicBezTo>
                    <a:pt x="84" y="80"/>
                    <a:pt x="84" y="80"/>
                    <a:pt x="84" y="80"/>
                  </a:cubicBezTo>
                  <a:cubicBezTo>
                    <a:pt x="84" y="81"/>
                    <a:pt x="81" y="84"/>
                    <a:pt x="84" y="88"/>
                  </a:cubicBezTo>
                  <a:cubicBezTo>
                    <a:pt x="81" y="88"/>
                    <a:pt x="84" y="95"/>
                    <a:pt x="84" y="97"/>
                  </a:cubicBezTo>
                  <a:cubicBezTo>
                    <a:pt x="84" y="97"/>
                    <a:pt x="83" y="97"/>
                    <a:pt x="83" y="98"/>
                  </a:cubicBezTo>
                  <a:cubicBezTo>
                    <a:pt x="83" y="98"/>
                    <a:pt x="83" y="100"/>
                    <a:pt x="83" y="101"/>
                  </a:cubicBezTo>
                  <a:cubicBezTo>
                    <a:pt x="84" y="102"/>
                    <a:pt x="85" y="101"/>
                    <a:pt x="84" y="105"/>
                  </a:cubicBezTo>
                  <a:cubicBezTo>
                    <a:pt x="84" y="105"/>
                    <a:pt x="84" y="106"/>
                    <a:pt x="84" y="108"/>
                  </a:cubicBezTo>
                  <a:cubicBezTo>
                    <a:pt x="85" y="109"/>
                    <a:pt x="85" y="113"/>
                    <a:pt x="84" y="113"/>
                  </a:cubicBezTo>
                  <a:cubicBezTo>
                    <a:pt x="83" y="114"/>
                    <a:pt x="83" y="119"/>
                    <a:pt x="84" y="119"/>
                  </a:cubicBezTo>
                  <a:cubicBezTo>
                    <a:pt x="84" y="119"/>
                    <a:pt x="84" y="119"/>
                    <a:pt x="85" y="119"/>
                  </a:cubicBezTo>
                  <a:cubicBezTo>
                    <a:pt x="85" y="119"/>
                    <a:pt x="85" y="119"/>
                    <a:pt x="84" y="119"/>
                  </a:cubicBezTo>
                  <a:cubicBezTo>
                    <a:pt x="85" y="119"/>
                    <a:pt x="88" y="121"/>
                    <a:pt x="84" y="122"/>
                  </a:cubicBezTo>
                  <a:cubicBezTo>
                    <a:pt x="84" y="124"/>
                    <a:pt x="85" y="121"/>
                    <a:pt x="84" y="124"/>
                  </a:cubicBezTo>
                  <a:cubicBezTo>
                    <a:pt x="86" y="123"/>
                    <a:pt x="81" y="125"/>
                    <a:pt x="83" y="127"/>
                  </a:cubicBezTo>
                  <a:cubicBezTo>
                    <a:pt x="85" y="126"/>
                    <a:pt x="86" y="129"/>
                    <a:pt x="84" y="130"/>
                  </a:cubicBezTo>
                  <a:cubicBezTo>
                    <a:pt x="86" y="133"/>
                    <a:pt x="83" y="134"/>
                    <a:pt x="84" y="135"/>
                  </a:cubicBezTo>
                  <a:cubicBezTo>
                    <a:pt x="81" y="138"/>
                    <a:pt x="81" y="136"/>
                    <a:pt x="84" y="139"/>
                  </a:cubicBezTo>
                  <a:cubicBezTo>
                    <a:pt x="86" y="138"/>
                    <a:pt x="86" y="142"/>
                    <a:pt x="84" y="143"/>
                  </a:cubicBezTo>
                  <a:cubicBezTo>
                    <a:pt x="83" y="144"/>
                    <a:pt x="84" y="147"/>
                    <a:pt x="84" y="148"/>
                  </a:cubicBezTo>
                  <a:cubicBezTo>
                    <a:pt x="85" y="148"/>
                    <a:pt x="86" y="149"/>
                    <a:pt x="85" y="151"/>
                  </a:cubicBezTo>
                  <a:cubicBezTo>
                    <a:pt x="83" y="151"/>
                    <a:pt x="83" y="151"/>
                    <a:pt x="84" y="151"/>
                  </a:cubicBezTo>
                  <a:cubicBezTo>
                    <a:pt x="84" y="151"/>
                    <a:pt x="84" y="151"/>
                    <a:pt x="84" y="151"/>
                  </a:cubicBezTo>
                  <a:cubicBezTo>
                    <a:pt x="85" y="152"/>
                    <a:pt x="85" y="152"/>
                    <a:pt x="84" y="153"/>
                  </a:cubicBezTo>
                  <a:cubicBezTo>
                    <a:pt x="84" y="152"/>
                    <a:pt x="84" y="152"/>
                    <a:pt x="84" y="151"/>
                  </a:cubicBezTo>
                  <a:cubicBezTo>
                    <a:pt x="84" y="151"/>
                    <a:pt x="84" y="151"/>
                    <a:pt x="84" y="151"/>
                  </a:cubicBezTo>
                  <a:cubicBezTo>
                    <a:pt x="83" y="151"/>
                    <a:pt x="83" y="153"/>
                    <a:pt x="84" y="156"/>
                  </a:cubicBezTo>
                  <a:cubicBezTo>
                    <a:pt x="84" y="159"/>
                    <a:pt x="86" y="160"/>
                    <a:pt x="83" y="161"/>
                  </a:cubicBezTo>
                  <a:cubicBezTo>
                    <a:pt x="85" y="161"/>
                    <a:pt x="85" y="161"/>
                    <a:pt x="85" y="162"/>
                  </a:cubicBezTo>
                  <a:cubicBezTo>
                    <a:pt x="85" y="162"/>
                    <a:pt x="85" y="162"/>
                    <a:pt x="85" y="162"/>
                  </a:cubicBezTo>
                  <a:cubicBezTo>
                    <a:pt x="85" y="162"/>
                    <a:pt x="85" y="162"/>
                    <a:pt x="85" y="163"/>
                  </a:cubicBezTo>
                  <a:cubicBezTo>
                    <a:pt x="85" y="162"/>
                    <a:pt x="85" y="162"/>
                    <a:pt x="85" y="162"/>
                  </a:cubicBezTo>
                  <a:cubicBezTo>
                    <a:pt x="85" y="162"/>
                    <a:pt x="85" y="163"/>
                    <a:pt x="85" y="163"/>
                  </a:cubicBezTo>
                  <a:cubicBezTo>
                    <a:pt x="85" y="163"/>
                    <a:pt x="85" y="163"/>
                    <a:pt x="85" y="163"/>
                  </a:cubicBezTo>
                  <a:cubicBezTo>
                    <a:pt x="86" y="163"/>
                    <a:pt x="86" y="163"/>
                    <a:pt x="85" y="163"/>
                  </a:cubicBezTo>
                  <a:cubicBezTo>
                    <a:pt x="85" y="163"/>
                    <a:pt x="85" y="163"/>
                    <a:pt x="85" y="164"/>
                  </a:cubicBezTo>
                  <a:cubicBezTo>
                    <a:pt x="85" y="164"/>
                    <a:pt x="85" y="163"/>
                    <a:pt x="85" y="163"/>
                  </a:cubicBezTo>
                  <a:cubicBezTo>
                    <a:pt x="85" y="163"/>
                    <a:pt x="85" y="163"/>
                    <a:pt x="85" y="163"/>
                  </a:cubicBezTo>
                  <a:cubicBezTo>
                    <a:pt x="85" y="163"/>
                    <a:pt x="85" y="163"/>
                    <a:pt x="85" y="163"/>
                  </a:cubicBezTo>
                  <a:cubicBezTo>
                    <a:pt x="85" y="163"/>
                    <a:pt x="85" y="164"/>
                    <a:pt x="84" y="165"/>
                  </a:cubicBezTo>
                  <a:cubicBezTo>
                    <a:pt x="83" y="167"/>
                    <a:pt x="84" y="163"/>
                    <a:pt x="83" y="166"/>
                  </a:cubicBezTo>
                  <a:cubicBezTo>
                    <a:pt x="84" y="166"/>
                    <a:pt x="85" y="167"/>
                    <a:pt x="84" y="167"/>
                  </a:cubicBezTo>
                  <a:cubicBezTo>
                    <a:pt x="83" y="167"/>
                    <a:pt x="84" y="168"/>
                    <a:pt x="84" y="168"/>
                  </a:cubicBezTo>
                  <a:cubicBezTo>
                    <a:pt x="81" y="170"/>
                    <a:pt x="87" y="171"/>
                    <a:pt x="84" y="170"/>
                  </a:cubicBezTo>
                  <a:cubicBezTo>
                    <a:pt x="84" y="170"/>
                    <a:pt x="85" y="172"/>
                    <a:pt x="84" y="172"/>
                  </a:cubicBezTo>
                  <a:cubicBezTo>
                    <a:pt x="84" y="173"/>
                    <a:pt x="85" y="174"/>
                    <a:pt x="85" y="174"/>
                  </a:cubicBezTo>
                  <a:cubicBezTo>
                    <a:pt x="86" y="174"/>
                    <a:pt x="86" y="174"/>
                    <a:pt x="85" y="174"/>
                  </a:cubicBezTo>
                  <a:cubicBezTo>
                    <a:pt x="85" y="174"/>
                    <a:pt x="85" y="174"/>
                    <a:pt x="84" y="173"/>
                  </a:cubicBezTo>
                  <a:cubicBezTo>
                    <a:pt x="85" y="174"/>
                    <a:pt x="85" y="175"/>
                    <a:pt x="84" y="176"/>
                  </a:cubicBezTo>
                  <a:cubicBezTo>
                    <a:pt x="85" y="176"/>
                    <a:pt x="85" y="176"/>
                    <a:pt x="84" y="176"/>
                  </a:cubicBezTo>
                  <a:cubicBezTo>
                    <a:pt x="84" y="176"/>
                    <a:pt x="84" y="176"/>
                    <a:pt x="84" y="176"/>
                  </a:cubicBezTo>
                  <a:cubicBezTo>
                    <a:pt x="84" y="176"/>
                    <a:pt x="84" y="176"/>
                    <a:pt x="84" y="176"/>
                  </a:cubicBezTo>
                  <a:cubicBezTo>
                    <a:pt x="84" y="176"/>
                    <a:pt x="84" y="176"/>
                    <a:pt x="84" y="176"/>
                  </a:cubicBezTo>
                  <a:cubicBezTo>
                    <a:pt x="84" y="175"/>
                    <a:pt x="84" y="175"/>
                    <a:pt x="84" y="175"/>
                  </a:cubicBezTo>
                  <a:cubicBezTo>
                    <a:pt x="84" y="176"/>
                    <a:pt x="84" y="176"/>
                    <a:pt x="84" y="177"/>
                  </a:cubicBezTo>
                  <a:cubicBezTo>
                    <a:pt x="84" y="177"/>
                    <a:pt x="85" y="178"/>
                    <a:pt x="84" y="178"/>
                  </a:cubicBezTo>
                  <a:cubicBezTo>
                    <a:pt x="84" y="178"/>
                    <a:pt x="84" y="178"/>
                    <a:pt x="84" y="178"/>
                  </a:cubicBezTo>
                  <a:cubicBezTo>
                    <a:pt x="84" y="178"/>
                    <a:pt x="84" y="178"/>
                    <a:pt x="84" y="178"/>
                  </a:cubicBezTo>
                  <a:cubicBezTo>
                    <a:pt x="84" y="178"/>
                    <a:pt x="84" y="178"/>
                    <a:pt x="84" y="178"/>
                  </a:cubicBezTo>
                  <a:cubicBezTo>
                    <a:pt x="84" y="178"/>
                    <a:pt x="84" y="179"/>
                    <a:pt x="84" y="179"/>
                  </a:cubicBezTo>
                  <a:cubicBezTo>
                    <a:pt x="85" y="180"/>
                    <a:pt x="84" y="181"/>
                    <a:pt x="84" y="181"/>
                  </a:cubicBezTo>
                  <a:cubicBezTo>
                    <a:pt x="84" y="181"/>
                    <a:pt x="84" y="181"/>
                    <a:pt x="84" y="182"/>
                  </a:cubicBezTo>
                  <a:cubicBezTo>
                    <a:pt x="84" y="182"/>
                    <a:pt x="84" y="182"/>
                    <a:pt x="84" y="182"/>
                  </a:cubicBezTo>
                  <a:cubicBezTo>
                    <a:pt x="84" y="182"/>
                    <a:pt x="84" y="182"/>
                    <a:pt x="84" y="182"/>
                  </a:cubicBezTo>
                  <a:cubicBezTo>
                    <a:pt x="85" y="182"/>
                    <a:pt x="84" y="182"/>
                    <a:pt x="84" y="182"/>
                  </a:cubicBezTo>
                  <a:cubicBezTo>
                    <a:pt x="83" y="183"/>
                    <a:pt x="87" y="184"/>
                    <a:pt x="85" y="184"/>
                  </a:cubicBezTo>
                  <a:cubicBezTo>
                    <a:pt x="85" y="183"/>
                    <a:pt x="85" y="185"/>
                    <a:pt x="85" y="185"/>
                  </a:cubicBezTo>
                  <a:cubicBezTo>
                    <a:pt x="84" y="185"/>
                    <a:pt x="84" y="186"/>
                    <a:pt x="84" y="187"/>
                  </a:cubicBezTo>
                  <a:cubicBezTo>
                    <a:pt x="84" y="187"/>
                    <a:pt x="84" y="187"/>
                    <a:pt x="83" y="188"/>
                  </a:cubicBezTo>
                  <a:cubicBezTo>
                    <a:pt x="83" y="190"/>
                    <a:pt x="81" y="190"/>
                    <a:pt x="84" y="190"/>
                  </a:cubicBezTo>
                  <a:cubicBezTo>
                    <a:pt x="85" y="191"/>
                    <a:pt x="86" y="191"/>
                    <a:pt x="85" y="192"/>
                  </a:cubicBezTo>
                  <a:cubicBezTo>
                    <a:pt x="85" y="193"/>
                    <a:pt x="85" y="194"/>
                    <a:pt x="85" y="194"/>
                  </a:cubicBezTo>
                  <a:cubicBezTo>
                    <a:pt x="84" y="195"/>
                    <a:pt x="84" y="195"/>
                    <a:pt x="84" y="198"/>
                  </a:cubicBezTo>
                  <a:cubicBezTo>
                    <a:pt x="86" y="200"/>
                    <a:pt x="87" y="202"/>
                    <a:pt x="84" y="206"/>
                  </a:cubicBezTo>
                  <a:cubicBezTo>
                    <a:pt x="85" y="209"/>
                    <a:pt x="87" y="211"/>
                    <a:pt x="84" y="214"/>
                  </a:cubicBezTo>
                  <a:cubicBezTo>
                    <a:pt x="82" y="215"/>
                    <a:pt x="86" y="216"/>
                    <a:pt x="84" y="221"/>
                  </a:cubicBezTo>
                  <a:cubicBezTo>
                    <a:pt x="86" y="224"/>
                    <a:pt x="87" y="224"/>
                    <a:pt x="84" y="228"/>
                  </a:cubicBezTo>
                  <a:cubicBezTo>
                    <a:pt x="81" y="230"/>
                    <a:pt x="86" y="234"/>
                    <a:pt x="84" y="235"/>
                  </a:cubicBezTo>
                  <a:cubicBezTo>
                    <a:pt x="84" y="235"/>
                    <a:pt x="84" y="240"/>
                    <a:pt x="84" y="242"/>
                  </a:cubicBezTo>
                  <a:cubicBezTo>
                    <a:pt x="87" y="249"/>
                    <a:pt x="84" y="245"/>
                    <a:pt x="84" y="248"/>
                  </a:cubicBezTo>
                  <a:cubicBezTo>
                    <a:pt x="81" y="253"/>
                    <a:pt x="86" y="252"/>
                    <a:pt x="84" y="254"/>
                  </a:cubicBezTo>
                  <a:cubicBezTo>
                    <a:pt x="85" y="256"/>
                    <a:pt x="85" y="258"/>
                    <a:pt x="84" y="259"/>
                  </a:cubicBezTo>
                  <a:cubicBezTo>
                    <a:pt x="83" y="262"/>
                    <a:pt x="88" y="266"/>
                    <a:pt x="84" y="264"/>
                  </a:cubicBezTo>
                  <a:cubicBezTo>
                    <a:pt x="85" y="265"/>
                    <a:pt x="85" y="267"/>
                    <a:pt x="84" y="269"/>
                  </a:cubicBezTo>
                  <a:cubicBezTo>
                    <a:pt x="85" y="269"/>
                    <a:pt x="83" y="270"/>
                    <a:pt x="84" y="273"/>
                  </a:cubicBezTo>
                  <a:cubicBezTo>
                    <a:pt x="84" y="272"/>
                    <a:pt x="84" y="272"/>
                    <a:pt x="84" y="273"/>
                  </a:cubicBezTo>
                  <a:cubicBezTo>
                    <a:pt x="84" y="273"/>
                    <a:pt x="84" y="273"/>
                    <a:pt x="84" y="273"/>
                  </a:cubicBezTo>
                  <a:cubicBezTo>
                    <a:pt x="84" y="273"/>
                    <a:pt x="84" y="276"/>
                    <a:pt x="84" y="276"/>
                  </a:cubicBezTo>
                  <a:cubicBezTo>
                    <a:pt x="86" y="274"/>
                    <a:pt x="84" y="277"/>
                    <a:pt x="84" y="279"/>
                  </a:cubicBezTo>
                  <a:cubicBezTo>
                    <a:pt x="83" y="281"/>
                    <a:pt x="84" y="282"/>
                    <a:pt x="84" y="281"/>
                  </a:cubicBezTo>
                  <a:cubicBezTo>
                    <a:pt x="84" y="281"/>
                    <a:pt x="86" y="280"/>
                    <a:pt x="84" y="283"/>
                  </a:cubicBezTo>
                  <a:cubicBezTo>
                    <a:pt x="87" y="283"/>
                    <a:pt x="87" y="283"/>
                    <a:pt x="84" y="284"/>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08" name="Freeform 8"/>
            <p:cNvSpPr/>
            <p:nvPr/>
          </p:nvSpPr>
          <p:spPr bwMode="auto">
            <a:xfrm>
              <a:off x="2976057" y="1796500"/>
              <a:ext cx="734155" cy="2270507"/>
            </a:xfrm>
            <a:custGeom>
              <a:avLst/>
              <a:gdLst>
                <a:gd name="T0" fmla="*/ 83 w 86"/>
                <a:gd name="T1" fmla="*/ 218 h 267"/>
                <a:gd name="T2" fmla="*/ 83 w 86"/>
                <a:gd name="T3" fmla="*/ 232 h 267"/>
                <a:gd name="T4" fmla="*/ 83 w 86"/>
                <a:gd name="T5" fmla="*/ 241 h 267"/>
                <a:gd name="T6" fmla="*/ 38 w 86"/>
                <a:gd name="T7" fmla="*/ 254 h 267"/>
                <a:gd name="T8" fmla="*/ 14 w 86"/>
                <a:gd name="T9" fmla="*/ 252 h 267"/>
                <a:gd name="T10" fmla="*/ 6 w 86"/>
                <a:gd name="T11" fmla="*/ 260 h 267"/>
                <a:gd name="T12" fmla="*/ 4 w 86"/>
                <a:gd name="T13" fmla="*/ 264 h 267"/>
                <a:gd name="T14" fmla="*/ 4 w 86"/>
                <a:gd name="T15" fmla="*/ 264 h 267"/>
                <a:gd name="T16" fmla="*/ 4 w 86"/>
                <a:gd name="T17" fmla="*/ 259 h 267"/>
                <a:gd name="T18" fmla="*/ 4 w 86"/>
                <a:gd name="T19" fmla="*/ 250 h 267"/>
                <a:gd name="T20" fmla="*/ 4 w 86"/>
                <a:gd name="T21" fmla="*/ 237 h 267"/>
                <a:gd name="T22" fmla="*/ 4 w 86"/>
                <a:gd name="T23" fmla="*/ 220 h 267"/>
                <a:gd name="T24" fmla="*/ 4 w 86"/>
                <a:gd name="T25" fmla="*/ 200 h 267"/>
                <a:gd name="T26" fmla="*/ 4 w 86"/>
                <a:gd name="T27" fmla="*/ 193 h 267"/>
                <a:gd name="T28" fmla="*/ 3 w 86"/>
                <a:gd name="T29" fmla="*/ 184 h 267"/>
                <a:gd name="T30" fmla="*/ 4 w 86"/>
                <a:gd name="T31" fmla="*/ 177 h 267"/>
                <a:gd name="T32" fmla="*/ 4 w 86"/>
                <a:gd name="T33" fmla="*/ 172 h 267"/>
                <a:gd name="T34" fmla="*/ 4 w 86"/>
                <a:gd name="T35" fmla="*/ 171 h 267"/>
                <a:gd name="T36" fmla="*/ 4 w 86"/>
                <a:gd name="T37" fmla="*/ 163 h 267"/>
                <a:gd name="T38" fmla="*/ 4 w 86"/>
                <a:gd name="T39" fmla="*/ 148 h 267"/>
                <a:gd name="T40" fmla="*/ 4 w 86"/>
                <a:gd name="T41" fmla="*/ 124 h 267"/>
                <a:gd name="T42" fmla="*/ 4 w 86"/>
                <a:gd name="T43" fmla="*/ 101 h 267"/>
                <a:gd name="T44" fmla="*/ 4 w 86"/>
                <a:gd name="T45" fmla="*/ 78 h 267"/>
                <a:gd name="T46" fmla="*/ 4 w 86"/>
                <a:gd name="T47" fmla="*/ 58 h 267"/>
                <a:gd name="T48" fmla="*/ 4 w 86"/>
                <a:gd name="T49" fmla="*/ 39 h 267"/>
                <a:gd name="T50" fmla="*/ 4 w 86"/>
                <a:gd name="T51" fmla="*/ 34 h 267"/>
                <a:gd name="T52" fmla="*/ 4 w 86"/>
                <a:gd name="T53" fmla="*/ 19 h 267"/>
                <a:gd name="T54" fmla="*/ 4 w 86"/>
                <a:gd name="T55" fmla="*/ 17 h 267"/>
                <a:gd name="T56" fmla="*/ 3 w 86"/>
                <a:gd name="T57" fmla="*/ 11 h 267"/>
                <a:gd name="T58" fmla="*/ 3 w 86"/>
                <a:gd name="T59" fmla="*/ 9 h 267"/>
                <a:gd name="T60" fmla="*/ 3 w 86"/>
                <a:gd name="T61" fmla="*/ 6 h 267"/>
                <a:gd name="T62" fmla="*/ 4 w 86"/>
                <a:gd name="T63" fmla="*/ 4 h 267"/>
                <a:gd name="T64" fmla="*/ 4 w 86"/>
                <a:gd name="T65" fmla="*/ 3 h 267"/>
                <a:gd name="T66" fmla="*/ 10 w 86"/>
                <a:gd name="T67" fmla="*/ 3 h 267"/>
                <a:gd name="T68" fmla="*/ 27 w 86"/>
                <a:gd name="T69" fmla="*/ 4 h 267"/>
                <a:gd name="T70" fmla="*/ 43 w 86"/>
                <a:gd name="T71" fmla="*/ 7 h 267"/>
                <a:gd name="T72" fmla="*/ 59 w 86"/>
                <a:gd name="T73" fmla="*/ 10 h 267"/>
                <a:gd name="T74" fmla="*/ 74 w 86"/>
                <a:gd name="T75" fmla="*/ 15 h 267"/>
                <a:gd name="T76" fmla="*/ 83 w 86"/>
                <a:gd name="T77" fmla="*/ 19 h 267"/>
                <a:gd name="T78" fmla="*/ 83 w 86"/>
                <a:gd name="T79" fmla="*/ 21 h 267"/>
                <a:gd name="T80" fmla="*/ 83 w 86"/>
                <a:gd name="T81" fmla="*/ 25 h 267"/>
                <a:gd name="T82" fmla="*/ 83 w 86"/>
                <a:gd name="T83" fmla="*/ 27 h 267"/>
                <a:gd name="T84" fmla="*/ 83 w 86"/>
                <a:gd name="T85" fmla="*/ 37 h 267"/>
                <a:gd name="T86" fmla="*/ 83 w 86"/>
                <a:gd name="T87" fmla="*/ 53 h 267"/>
                <a:gd name="T88" fmla="*/ 83 w 86"/>
                <a:gd name="T89" fmla="*/ 69 h 267"/>
                <a:gd name="T90" fmla="*/ 83 w 86"/>
                <a:gd name="T91" fmla="*/ 79 h 267"/>
                <a:gd name="T92" fmla="*/ 83 w 86"/>
                <a:gd name="T93" fmla="*/ 91 h 267"/>
                <a:gd name="T94" fmla="*/ 83 w 86"/>
                <a:gd name="T95" fmla="*/ 102 h 267"/>
                <a:gd name="T96" fmla="*/ 82 w 86"/>
                <a:gd name="T97" fmla="*/ 113 h 267"/>
                <a:gd name="T98" fmla="*/ 83 w 86"/>
                <a:gd name="T99" fmla="*/ 125 h 267"/>
                <a:gd name="T100" fmla="*/ 82 w 86"/>
                <a:gd name="T101" fmla="*/ 139 h 267"/>
                <a:gd name="T102" fmla="*/ 83 w 86"/>
                <a:gd name="T103" fmla="*/ 141 h 267"/>
                <a:gd name="T104" fmla="*/ 84 w 86"/>
                <a:gd name="T105" fmla="*/ 153 h 267"/>
                <a:gd name="T106" fmla="*/ 83 w 86"/>
                <a:gd name="T107" fmla="*/ 165 h 267"/>
                <a:gd name="T108" fmla="*/ 83 w 86"/>
                <a:gd name="T109" fmla="*/ 187 h 267"/>
                <a:gd name="T110" fmla="*/ 83 w 86"/>
                <a:gd name="T111" fmla="*/ 20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267">
                  <a:moveTo>
                    <a:pt x="83" y="207"/>
                  </a:moveTo>
                  <a:cubicBezTo>
                    <a:pt x="81" y="211"/>
                    <a:pt x="84" y="219"/>
                    <a:pt x="83" y="213"/>
                  </a:cubicBezTo>
                  <a:cubicBezTo>
                    <a:pt x="86" y="214"/>
                    <a:pt x="82" y="218"/>
                    <a:pt x="83" y="218"/>
                  </a:cubicBezTo>
                  <a:cubicBezTo>
                    <a:pt x="86" y="219"/>
                    <a:pt x="78" y="220"/>
                    <a:pt x="83" y="223"/>
                  </a:cubicBezTo>
                  <a:cubicBezTo>
                    <a:pt x="86" y="225"/>
                    <a:pt x="86" y="229"/>
                    <a:pt x="83" y="228"/>
                  </a:cubicBezTo>
                  <a:cubicBezTo>
                    <a:pt x="84" y="231"/>
                    <a:pt x="83" y="229"/>
                    <a:pt x="83" y="232"/>
                  </a:cubicBezTo>
                  <a:cubicBezTo>
                    <a:pt x="82" y="234"/>
                    <a:pt x="86" y="234"/>
                    <a:pt x="83" y="236"/>
                  </a:cubicBezTo>
                  <a:cubicBezTo>
                    <a:pt x="81" y="236"/>
                    <a:pt x="83" y="239"/>
                    <a:pt x="83" y="239"/>
                  </a:cubicBezTo>
                  <a:cubicBezTo>
                    <a:pt x="83" y="240"/>
                    <a:pt x="83" y="240"/>
                    <a:pt x="83" y="241"/>
                  </a:cubicBezTo>
                  <a:cubicBezTo>
                    <a:pt x="83" y="243"/>
                    <a:pt x="83" y="244"/>
                    <a:pt x="83" y="244"/>
                  </a:cubicBezTo>
                  <a:cubicBezTo>
                    <a:pt x="81" y="245"/>
                    <a:pt x="79" y="246"/>
                    <a:pt x="77" y="247"/>
                  </a:cubicBezTo>
                  <a:cubicBezTo>
                    <a:pt x="66" y="252"/>
                    <a:pt x="54" y="254"/>
                    <a:pt x="38" y="254"/>
                  </a:cubicBezTo>
                  <a:cubicBezTo>
                    <a:pt x="32" y="254"/>
                    <a:pt x="26" y="254"/>
                    <a:pt x="21" y="253"/>
                  </a:cubicBezTo>
                  <a:cubicBezTo>
                    <a:pt x="20" y="253"/>
                    <a:pt x="18" y="253"/>
                    <a:pt x="17" y="253"/>
                  </a:cubicBezTo>
                  <a:cubicBezTo>
                    <a:pt x="15" y="252"/>
                    <a:pt x="16" y="252"/>
                    <a:pt x="14" y="252"/>
                  </a:cubicBezTo>
                  <a:cubicBezTo>
                    <a:pt x="14" y="254"/>
                    <a:pt x="12" y="251"/>
                    <a:pt x="11" y="254"/>
                  </a:cubicBezTo>
                  <a:cubicBezTo>
                    <a:pt x="10" y="257"/>
                    <a:pt x="9" y="257"/>
                    <a:pt x="9" y="257"/>
                  </a:cubicBezTo>
                  <a:cubicBezTo>
                    <a:pt x="6" y="260"/>
                    <a:pt x="12" y="261"/>
                    <a:pt x="6" y="260"/>
                  </a:cubicBezTo>
                  <a:cubicBezTo>
                    <a:pt x="7" y="262"/>
                    <a:pt x="4" y="263"/>
                    <a:pt x="4" y="264"/>
                  </a:cubicBezTo>
                  <a:cubicBezTo>
                    <a:pt x="4" y="264"/>
                    <a:pt x="4" y="264"/>
                    <a:pt x="4" y="264"/>
                  </a:cubicBezTo>
                  <a:cubicBezTo>
                    <a:pt x="4" y="264"/>
                    <a:pt x="4" y="264"/>
                    <a:pt x="4" y="264"/>
                  </a:cubicBezTo>
                  <a:cubicBezTo>
                    <a:pt x="4" y="264"/>
                    <a:pt x="4" y="264"/>
                    <a:pt x="4" y="264"/>
                  </a:cubicBezTo>
                  <a:cubicBezTo>
                    <a:pt x="3" y="267"/>
                    <a:pt x="3" y="264"/>
                    <a:pt x="4" y="264"/>
                  </a:cubicBezTo>
                  <a:cubicBezTo>
                    <a:pt x="4" y="264"/>
                    <a:pt x="4" y="264"/>
                    <a:pt x="4" y="264"/>
                  </a:cubicBezTo>
                  <a:cubicBezTo>
                    <a:pt x="3" y="264"/>
                    <a:pt x="2" y="262"/>
                    <a:pt x="4" y="263"/>
                  </a:cubicBezTo>
                  <a:cubicBezTo>
                    <a:pt x="5" y="262"/>
                    <a:pt x="3" y="262"/>
                    <a:pt x="4" y="261"/>
                  </a:cubicBezTo>
                  <a:cubicBezTo>
                    <a:pt x="3" y="261"/>
                    <a:pt x="3" y="259"/>
                    <a:pt x="4" y="259"/>
                  </a:cubicBezTo>
                  <a:cubicBezTo>
                    <a:pt x="3" y="258"/>
                    <a:pt x="3" y="257"/>
                    <a:pt x="4" y="257"/>
                  </a:cubicBezTo>
                  <a:cubicBezTo>
                    <a:pt x="4" y="255"/>
                    <a:pt x="5" y="255"/>
                    <a:pt x="4" y="254"/>
                  </a:cubicBezTo>
                  <a:cubicBezTo>
                    <a:pt x="1" y="255"/>
                    <a:pt x="4" y="250"/>
                    <a:pt x="4" y="250"/>
                  </a:cubicBezTo>
                  <a:cubicBezTo>
                    <a:pt x="1" y="248"/>
                    <a:pt x="6" y="247"/>
                    <a:pt x="4" y="246"/>
                  </a:cubicBezTo>
                  <a:cubicBezTo>
                    <a:pt x="5" y="242"/>
                    <a:pt x="4" y="244"/>
                    <a:pt x="4" y="241"/>
                  </a:cubicBezTo>
                  <a:cubicBezTo>
                    <a:pt x="3" y="242"/>
                    <a:pt x="4" y="237"/>
                    <a:pt x="4" y="237"/>
                  </a:cubicBezTo>
                  <a:cubicBezTo>
                    <a:pt x="2" y="235"/>
                    <a:pt x="0" y="232"/>
                    <a:pt x="4" y="231"/>
                  </a:cubicBezTo>
                  <a:cubicBezTo>
                    <a:pt x="6" y="229"/>
                    <a:pt x="5" y="232"/>
                    <a:pt x="4" y="226"/>
                  </a:cubicBezTo>
                  <a:cubicBezTo>
                    <a:pt x="1" y="225"/>
                    <a:pt x="4" y="222"/>
                    <a:pt x="4" y="220"/>
                  </a:cubicBezTo>
                  <a:cubicBezTo>
                    <a:pt x="2" y="218"/>
                    <a:pt x="4" y="217"/>
                    <a:pt x="4" y="214"/>
                  </a:cubicBezTo>
                  <a:cubicBezTo>
                    <a:pt x="4" y="213"/>
                    <a:pt x="2" y="209"/>
                    <a:pt x="4" y="207"/>
                  </a:cubicBezTo>
                  <a:cubicBezTo>
                    <a:pt x="6" y="204"/>
                    <a:pt x="6" y="200"/>
                    <a:pt x="4" y="200"/>
                  </a:cubicBezTo>
                  <a:cubicBezTo>
                    <a:pt x="4" y="200"/>
                    <a:pt x="4" y="200"/>
                    <a:pt x="4" y="200"/>
                  </a:cubicBezTo>
                  <a:cubicBezTo>
                    <a:pt x="4" y="200"/>
                    <a:pt x="4" y="200"/>
                    <a:pt x="4" y="200"/>
                  </a:cubicBezTo>
                  <a:cubicBezTo>
                    <a:pt x="4" y="200"/>
                    <a:pt x="5" y="194"/>
                    <a:pt x="4" y="193"/>
                  </a:cubicBezTo>
                  <a:cubicBezTo>
                    <a:pt x="5" y="192"/>
                    <a:pt x="1" y="191"/>
                    <a:pt x="4" y="186"/>
                  </a:cubicBezTo>
                  <a:cubicBezTo>
                    <a:pt x="3" y="186"/>
                    <a:pt x="3" y="186"/>
                    <a:pt x="3" y="186"/>
                  </a:cubicBezTo>
                  <a:cubicBezTo>
                    <a:pt x="3" y="185"/>
                    <a:pt x="3" y="184"/>
                    <a:pt x="3" y="184"/>
                  </a:cubicBezTo>
                  <a:cubicBezTo>
                    <a:pt x="1" y="183"/>
                    <a:pt x="3" y="182"/>
                    <a:pt x="3" y="181"/>
                  </a:cubicBezTo>
                  <a:cubicBezTo>
                    <a:pt x="4" y="182"/>
                    <a:pt x="5" y="181"/>
                    <a:pt x="4" y="179"/>
                  </a:cubicBezTo>
                  <a:cubicBezTo>
                    <a:pt x="4" y="178"/>
                    <a:pt x="3" y="180"/>
                    <a:pt x="4" y="177"/>
                  </a:cubicBezTo>
                  <a:cubicBezTo>
                    <a:pt x="2" y="177"/>
                    <a:pt x="2" y="177"/>
                    <a:pt x="4" y="175"/>
                  </a:cubicBezTo>
                  <a:cubicBezTo>
                    <a:pt x="2" y="172"/>
                    <a:pt x="4" y="173"/>
                    <a:pt x="4" y="174"/>
                  </a:cubicBezTo>
                  <a:cubicBezTo>
                    <a:pt x="4" y="173"/>
                    <a:pt x="5" y="173"/>
                    <a:pt x="4" y="172"/>
                  </a:cubicBezTo>
                  <a:cubicBezTo>
                    <a:pt x="4" y="172"/>
                    <a:pt x="4" y="172"/>
                    <a:pt x="4" y="171"/>
                  </a:cubicBezTo>
                  <a:cubicBezTo>
                    <a:pt x="4" y="172"/>
                    <a:pt x="4" y="172"/>
                    <a:pt x="4" y="172"/>
                  </a:cubicBezTo>
                  <a:cubicBezTo>
                    <a:pt x="5" y="172"/>
                    <a:pt x="5" y="172"/>
                    <a:pt x="4" y="171"/>
                  </a:cubicBezTo>
                  <a:cubicBezTo>
                    <a:pt x="4" y="169"/>
                    <a:pt x="4" y="169"/>
                    <a:pt x="4" y="168"/>
                  </a:cubicBezTo>
                  <a:cubicBezTo>
                    <a:pt x="5" y="166"/>
                    <a:pt x="5" y="165"/>
                    <a:pt x="4" y="165"/>
                  </a:cubicBezTo>
                  <a:cubicBezTo>
                    <a:pt x="5" y="163"/>
                    <a:pt x="4" y="162"/>
                    <a:pt x="4" y="163"/>
                  </a:cubicBezTo>
                  <a:cubicBezTo>
                    <a:pt x="2" y="163"/>
                    <a:pt x="2" y="164"/>
                    <a:pt x="4" y="162"/>
                  </a:cubicBezTo>
                  <a:cubicBezTo>
                    <a:pt x="5" y="160"/>
                    <a:pt x="5" y="158"/>
                    <a:pt x="4" y="156"/>
                  </a:cubicBezTo>
                  <a:cubicBezTo>
                    <a:pt x="7" y="149"/>
                    <a:pt x="1" y="151"/>
                    <a:pt x="4" y="148"/>
                  </a:cubicBezTo>
                  <a:cubicBezTo>
                    <a:pt x="9" y="145"/>
                    <a:pt x="4" y="140"/>
                    <a:pt x="4" y="140"/>
                  </a:cubicBezTo>
                  <a:cubicBezTo>
                    <a:pt x="7" y="139"/>
                    <a:pt x="3" y="133"/>
                    <a:pt x="4" y="132"/>
                  </a:cubicBezTo>
                  <a:cubicBezTo>
                    <a:pt x="3" y="130"/>
                    <a:pt x="5" y="127"/>
                    <a:pt x="4" y="124"/>
                  </a:cubicBezTo>
                  <a:cubicBezTo>
                    <a:pt x="5" y="120"/>
                    <a:pt x="7" y="118"/>
                    <a:pt x="4" y="116"/>
                  </a:cubicBezTo>
                  <a:cubicBezTo>
                    <a:pt x="2" y="114"/>
                    <a:pt x="6" y="114"/>
                    <a:pt x="4" y="109"/>
                  </a:cubicBezTo>
                  <a:cubicBezTo>
                    <a:pt x="7" y="107"/>
                    <a:pt x="4" y="107"/>
                    <a:pt x="4" y="101"/>
                  </a:cubicBezTo>
                  <a:cubicBezTo>
                    <a:pt x="4" y="100"/>
                    <a:pt x="5" y="97"/>
                    <a:pt x="4" y="93"/>
                  </a:cubicBezTo>
                  <a:cubicBezTo>
                    <a:pt x="2" y="94"/>
                    <a:pt x="5" y="86"/>
                    <a:pt x="4" y="86"/>
                  </a:cubicBezTo>
                  <a:cubicBezTo>
                    <a:pt x="6" y="81"/>
                    <a:pt x="3" y="83"/>
                    <a:pt x="4" y="78"/>
                  </a:cubicBezTo>
                  <a:cubicBezTo>
                    <a:pt x="3" y="76"/>
                    <a:pt x="6" y="74"/>
                    <a:pt x="4" y="71"/>
                  </a:cubicBezTo>
                  <a:cubicBezTo>
                    <a:pt x="7" y="70"/>
                    <a:pt x="7" y="68"/>
                    <a:pt x="4" y="64"/>
                  </a:cubicBezTo>
                  <a:cubicBezTo>
                    <a:pt x="9" y="61"/>
                    <a:pt x="8" y="59"/>
                    <a:pt x="4" y="58"/>
                  </a:cubicBezTo>
                  <a:cubicBezTo>
                    <a:pt x="2" y="54"/>
                    <a:pt x="5" y="55"/>
                    <a:pt x="4" y="51"/>
                  </a:cubicBezTo>
                  <a:cubicBezTo>
                    <a:pt x="8" y="50"/>
                    <a:pt x="0" y="48"/>
                    <a:pt x="4" y="45"/>
                  </a:cubicBezTo>
                  <a:cubicBezTo>
                    <a:pt x="6" y="41"/>
                    <a:pt x="7" y="39"/>
                    <a:pt x="4" y="39"/>
                  </a:cubicBezTo>
                  <a:cubicBezTo>
                    <a:pt x="4" y="39"/>
                    <a:pt x="4" y="39"/>
                    <a:pt x="4" y="39"/>
                  </a:cubicBezTo>
                  <a:cubicBezTo>
                    <a:pt x="4" y="39"/>
                    <a:pt x="4" y="39"/>
                    <a:pt x="4" y="39"/>
                  </a:cubicBezTo>
                  <a:cubicBezTo>
                    <a:pt x="5" y="39"/>
                    <a:pt x="4" y="36"/>
                    <a:pt x="4" y="34"/>
                  </a:cubicBezTo>
                  <a:cubicBezTo>
                    <a:pt x="3" y="32"/>
                    <a:pt x="5" y="29"/>
                    <a:pt x="4" y="29"/>
                  </a:cubicBezTo>
                  <a:cubicBezTo>
                    <a:pt x="3" y="25"/>
                    <a:pt x="6" y="28"/>
                    <a:pt x="4" y="24"/>
                  </a:cubicBezTo>
                  <a:cubicBezTo>
                    <a:pt x="5" y="24"/>
                    <a:pt x="3" y="18"/>
                    <a:pt x="4" y="19"/>
                  </a:cubicBezTo>
                  <a:cubicBezTo>
                    <a:pt x="6" y="19"/>
                    <a:pt x="5" y="18"/>
                    <a:pt x="4" y="17"/>
                  </a:cubicBezTo>
                  <a:cubicBezTo>
                    <a:pt x="4" y="17"/>
                    <a:pt x="4" y="17"/>
                    <a:pt x="4" y="17"/>
                  </a:cubicBezTo>
                  <a:cubicBezTo>
                    <a:pt x="3" y="17"/>
                    <a:pt x="4" y="17"/>
                    <a:pt x="4" y="17"/>
                  </a:cubicBezTo>
                  <a:cubicBezTo>
                    <a:pt x="5" y="17"/>
                    <a:pt x="6" y="15"/>
                    <a:pt x="4" y="15"/>
                  </a:cubicBezTo>
                  <a:cubicBezTo>
                    <a:pt x="1" y="13"/>
                    <a:pt x="4" y="14"/>
                    <a:pt x="4" y="12"/>
                  </a:cubicBezTo>
                  <a:cubicBezTo>
                    <a:pt x="3" y="11"/>
                    <a:pt x="3" y="11"/>
                    <a:pt x="3" y="11"/>
                  </a:cubicBezTo>
                  <a:cubicBezTo>
                    <a:pt x="3" y="10"/>
                    <a:pt x="3" y="10"/>
                    <a:pt x="3" y="10"/>
                  </a:cubicBezTo>
                  <a:cubicBezTo>
                    <a:pt x="2" y="10"/>
                    <a:pt x="2" y="10"/>
                    <a:pt x="3" y="9"/>
                  </a:cubicBezTo>
                  <a:cubicBezTo>
                    <a:pt x="3" y="9"/>
                    <a:pt x="3" y="9"/>
                    <a:pt x="3" y="9"/>
                  </a:cubicBezTo>
                  <a:cubicBezTo>
                    <a:pt x="3" y="9"/>
                    <a:pt x="4" y="8"/>
                    <a:pt x="4" y="8"/>
                  </a:cubicBezTo>
                  <a:cubicBezTo>
                    <a:pt x="3" y="8"/>
                    <a:pt x="0" y="8"/>
                    <a:pt x="3" y="7"/>
                  </a:cubicBezTo>
                  <a:cubicBezTo>
                    <a:pt x="3" y="6"/>
                    <a:pt x="3" y="6"/>
                    <a:pt x="3" y="6"/>
                  </a:cubicBezTo>
                  <a:cubicBezTo>
                    <a:pt x="3" y="6"/>
                    <a:pt x="3" y="6"/>
                    <a:pt x="3" y="6"/>
                  </a:cubicBezTo>
                  <a:cubicBezTo>
                    <a:pt x="3" y="6"/>
                    <a:pt x="3" y="6"/>
                    <a:pt x="4" y="6"/>
                  </a:cubicBezTo>
                  <a:cubicBezTo>
                    <a:pt x="5" y="5"/>
                    <a:pt x="2" y="5"/>
                    <a:pt x="4" y="4"/>
                  </a:cubicBezTo>
                  <a:cubicBezTo>
                    <a:pt x="5" y="3"/>
                    <a:pt x="5" y="3"/>
                    <a:pt x="4" y="3"/>
                  </a:cubicBezTo>
                  <a:cubicBezTo>
                    <a:pt x="4" y="3"/>
                    <a:pt x="4" y="3"/>
                    <a:pt x="4" y="3"/>
                  </a:cubicBezTo>
                  <a:cubicBezTo>
                    <a:pt x="4" y="3"/>
                    <a:pt x="4" y="3"/>
                    <a:pt x="4" y="3"/>
                  </a:cubicBezTo>
                  <a:cubicBezTo>
                    <a:pt x="3" y="3"/>
                    <a:pt x="3" y="3"/>
                    <a:pt x="4" y="3"/>
                  </a:cubicBezTo>
                  <a:cubicBezTo>
                    <a:pt x="4" y="2"/>
                    <a:pt x="2" y="2"/>
                    <a:pt x="4" y="2"/>
                  </a:cubicBezTo>
                  <a:cubicBezTo>
                    <a:pt x="7" y="3"/>
                    <a:pt x="8" y="2"/>
                    <a:pt x="10" y="3"/>
                  </a:cubicBezTo>
                  <a:cubicBezTo>
                    <a:pt x="12" y="2"/>
                    <a:pt x="11" y="0"/>
                    <a:pt x="16" y="3"/>
                  </a:cubicBezTo>
                  <a:cubicBezTo>
                    <a:pt x="17" y="2"/>
                    <a:pt x="18" y="8"/>
                    <a:pt x="21" y="3"/>
                  </a:cubicBezTo>
                  <a:cubicBezTo>
                    <a:pt x="25" y="2"/>
                    <a:pt x="23" y="5"/>
                    <a:pt x="27" y="4"/>
                  </a:cubicBezTo>
                  <a:cubicBezTo>
                    <a:pt x="29" y="6"/>
                    <a:pt x="31" y="4"/>
                    <a:pt x="33" y="5"/>
                  </a:cubicBezTo>
                  <a:cubicBezTo>
                    <a:pt x="36" y="5"/>
                    <a:pt x="39" y="8"/>
                    <a:pt x="38" y="6"/>
                  </a:cubicBezTo>
                  <a:cubicBezTo>
                    <a:pt x="42" y="8"/>
                    <a:pt x="40" y="6"/>
                    <a:pt x="43" y="7"/>
                  </a:cubicBezTo>
                  <a:cubicBezTo>
                    <a:pt x="43" y="13"/>
                    <a:pt x="46" y="9"/>
                    <a:pt x="49" y="8"/>
                  </a:cubicBezTo>
                  <a:cubicBezTo>
                    <a:pt x="50" y="6"/>
                    <a:pt x="47" y="8"/>
                    <a:pt x="54" y="9"/>
                  </a:cubicBezTo>
                  <a:cubicBezTo>
                    <a:pt x="55" y="8"/>
                    <a:pt x="57" y="9"/>
                    <a:pt x="59" y="10"/>
                  </a:cubicBezTo>
                  <a:cubicBezTo>
                    <a:pt x="60" y="9"/>
                    <a:pt x="57" y="7"/>
                    <a:pt x="64" y="12"/>
                  </a:cubicBezTo>
                  <a:cubicBezTo>
                    <a:pt x="64" y="14"/>
                    <a:pt x="64" y="11"/>
                    <a:pt x="69" y="13"/>
                  </a:cubicBezTo>
                  <a:cubicBezTo>
                    <a:pt x="73" y="12"/>
                    <a:pt x="74" y="14"/>
                    <a:pt x="74" y="15"/>
                  </a:cubicBezTo>
                  <a:cubicBezTo>
                    <a:pt x="75" y="15"/>
                    <a:pt x="77" y="16"/>
                    <a:pt x="78" y="17"/>
                  </a:cubicBezTo>
                  <a:cubicBezTo>
                    <a:pt x="82" y="19"/>
                    <a:pt x="77" y="18"/>
                    <a:pt x="83" y="19"/>
                  </a:cubicBezTo>
                  <a:cubicBezTo>
                    <a:pt x="83" y="19"/>
                    <a:pt x="83" y="19"/>
                    <a:pt x="83" y="19"/>
                  </a:cubicBezTo>
                  <a:cubicBezTo>
                    <a:pt x="83" y="19"/>
                    <a:pt x="83" y="19"/>
                    <a:pt x="83" y="19"/>
                  </a:cubicBezTo>
                  <a:cubicBezTo>
                    <a:pt x="84" y="20"/>
                    <a:pt x="83" y="20"/>
                    <a:pt x="83" y="19"/>
                  </a:cubicBezTo>
                  <a:cubicBezTo>
                    <a:pt x="82" y="20"/>
                    <a:pt x="86" y="21"/>
                    <a:pt x="83" y="21"/>
                  </a:cubicBezTo>
                  <a:cubicBezTo>
                    <a:pt x="81" y="21"/>
                    <a:pt x="84" y="23"/>
                    <a:pt x="83" y="23"/>
                  </a:cubicBezTo>
                  <a:cubicBezTo>
                    <a:pt x="82" y="25"/>
                    <a:pt x="83" y="24"/>
                    <a:pt x="83" y="25"/>
                  </a:cubicBezTo>
                  <a:cubicBezTo>
                    <a:pt x="83" y="25"/>
                    <a:pt x="83" y="25"/>
                    <a:pt x="83" y="25"/>
                  </a:cubicBezTo>
                  <a:cubicBezTo>
                    <a:pt x="83" y="25"/>
                    <a:pt x="83" y="25"/>
                    <a:pt x="83" y="25"/>
                  </a:cubicBezTo>
                  <a:cubicBezTo>
                    <a:pt x="84" y="27"/>
                    <a:pt x="83" y="26"/>
                    <a:pt x="83" y="25"/>
                  </a:cubicBezTo>
                  <a:cubicBezTo>
                    <a:pt x="82" y="26"/>
                    <a:pt x="83" y="28"/>
                    <a:pt x="83" y="27"/>
                  </a:cubicBezTo>
                  <a:cubicBezTo>
                    <a:pt x="83" y="27"/>
                    <a:pt x="83" y="29"/>
                    <a:pt x="83" y="29"/>
                  </a:cubicBezTo>
                  <a:cubicBezTo>
                    <a:pt x="84" y="31"/>
                    <a:pt x="83" y="34"/>
                    <a:pt x="83" y="33"/>
                  </a:cubicBezTo>
                  <a:cubicBezTo>
                    <a:pt x="81" y="33"/>
                    <a:pt x="82" y="35"/>
                    <a:pt x="83" y="37"/>
                  </a:cubicBezTo>
                  <a:cubicBezTo>
                    <a:pt x="83" y="37"/>
                    <a:pt x="82" y="40"/>
                    <a:pt x="83" y="42"/>
                  </a:cubicBezTo>
                  <a:cubicBezTo>
                    <a:pt x="82" y="43"/>
                    <a:pt x="82" y="48"/>
                    <a:pt x="83" y="47"/>
                  </a:cubicBezTo>
                  <a:cubicBezTo>
                    <a:pt x="85" y="49"/>
                    <a:pt x="85" y="53"/>
                    <a:pt x="83" y="53"/>
                  </a:cubicBezTo>
                  <a:cubicBezTo>
                    <a:pt x="82" y="58"/>
                    <a:pt x="85" y="56"/>
                    <a:pt x="83" y="59"/>
                  </a:cubicBezTo>
                  <a:cubicBezTo>
                    <a:pt x="84" y="59"/>
                    <a:pt x="85" y="64"/>
                    <a:pt x="83" y="66"/>
                  </a:cubicBezTo>
                  <a:cubicBezTo>
                    <a:pt x="83" y="68"/>
                    <a:pt x="83" y="69"/>
                    <a:pt x="83" y="69"/>
                  </a:cubicBezTo>
                  <a:cubicBezTo>
                    <a:pt x="83" y="70"/>
                    <a:pt x="83" y="70"/>
                    <a:pt x="83" y="72"/>
                  </a:cubicBezTo>
                  <a:cubicBezTo>
                    <a:pt x="84" y="73"/>
                    <a:pt x="84" y="75"/>
                    <a:pt x="84" y="76"/>
                  </a:cubicBezTo>
                  <a:cubicBezTo>
                    <a:pt x="84" y="77"/>
                    <a:pt x="85" y="79"/>
                    <a:pt x="83" y="79"/>
                  </a:cubicBezTo>
                  <a:cubicBezTo>
                    <a:pt x="84" y="83"/>
                    <a:pt x="85" y="85"/>
                    <a:pt x="84" y="85"/>
                  </a:cubicBezTo>
                  <a:cubicBezTo>
                    <a:pt x="84" y="85"/>
                    <a:pt x="83" y="86"/>
                    <a:pt x="83" y="87"/>
                  </a:cubicBezTo>
                  <a:cubicBezTo>
                    <a:pt x="83" y="90"/>
                    <a:pt x="82" y="91"/>
                    <a:pt x="83" y="91"/>
                  </a:cubicBezTo>
                  <a:cubicBezTo>
                    <a:pt x="83" y="91"/>
                    <a:pt x="84" y="91"/>
                    <a:pt x="83" y="94"/>
                  </a:cubicBezTo>
                  <a:cubicBezTo>
                    <a:pt x="84" y="95"/>
                    <a:pt x="83" y="96"/>
                    <a:pt x="83" y="97"/>
                  </a:cubicBezTo>
                  <a:cubicBezTo>
                    <a:pt x="83" y="98"/>
                    <a:pt x="83" y="100"/>
                    <a:pt x="83" y="102"/>
                  </a:cubicBezTo>
                  <a:cubicBezTo>
                    <a:pt x="83" y="104"/>
                    <a:pt x="82" y="106"/>
                    <a:pt x="82" y="106"/>
                  </a:cubicBezTo>
                  <a:cubicBezTo>
                    <a:pt x="80" y="107"/>
                    <a:pt x="82" y="106"/>
                    <a:pt x="83" y="110"/>
                  </a:cubicBezTo>
                  <a:cubicBezTo>
                    <a:pt x="83" y="111"/>
                    <a:pt x="81" y="111"/>
                    <a:pt x="82" y="113"/>
                  </a:cubicBezTo>
                  <a:cubicBezTo>
                    <a:pt x="81" y="114"/>
                    <a:pt x="83" y="116"/>
                    <a:pt x="83" y="117"/>
                  </a:cubicBezTo>
                  <a:cubicBezTo>
                    <a:pt x="83" y="120"/>
                    <a:pt x="81" y="122"/>
                    <a:pt x="82" y="123"/>
                  </a:cubicBezTo>
                  <a:cubicBezTo>
                    <a:pt x="83" y="123"/>
                    <a:pt x="82" y="126"/>
                    <a:pt x="83" y="125"/>
                  </a:cubicBezTo>
                  <a:cubicBezTo>
                    <a:pt x="83" y="126"/>
                    <a:pt x="83" y="128"/>
                    <a:pt x="84" y="129"/>
                  </a:cubicBezTo>
                  <a:cubicBezTo>
                    <a:pt x="84" y="131"/>
                    <a:pt x="84" y="132"/>
                    <a:pt x="83" y="133"/>
                  </a:cubicBezTo>
                  <a:cubicBezTo>
                    <a:pt x="82" y="135"/>
                    <a:pt x="82" y="136"/>
                    <a:pt x="82" y="139"/>
                  </a:cubicBezTo>
                  <a:cubicBezTo>
                    <a:pt x="82" y="141"/>
                    <a:pt x="82" y="143"/>
                    <a:pt x="83" y="141"/>
                  </a:cubicBezTo>
                  <a:cubicBezTo>
                    <a:pt x="83" y="141"/>
                    <a:pt x="83" y="141"/>
                    <a:pt x="83" y="141"/>
                  </a:cubicBezTo>
                  <a:cubicBezTo>
                    <a:pt x="83" y="141"/>
                    <a:pt x="83" y="141"/>
                    <a:pt x="83" y="141"/>
                  </a:cubicBezTo>
                  <a:cubicBezTo>
                    <a:pt x="83" y="142"/>
                    <a:pt x="84" y="143"/>
                    <a:pt x="84" y="143"/>
                  </a:cubicBezTo>
                  <a:cubicBezTo>
                    <a:pt x="84" y="146"/>
                    <a:pt x="85" y="148"/>
                    <a:pt x="83" y="149"/>
                  </a:cubicBezTo>
                  <a:cubicBezTo>
                    <a:pt x="83" y="150"/>
                    <a:pt x="85" y="153"/>
                    <a:pt x="84" y="153"/>
                  </a:cubicBezTo>
                  <a:cubicBezTo>
                    <a:pt x="85" y="154"/>
                    <a:pt x="85" y="156"/>
                    <a:pt x="83" y="157"/>
                  </a:cubicBezTo>
                  <a:cubicBezTo>
                    <a:pt x="84" y="158"/>
                    <a:pt x="85" y="160"/>
                    <a:pt x="84" y="162"/>
                  </a:cubicBezTo>
                  <a:cubicBezTo>
                    <a:pt x="84" y="163"/>
                    <a:pt x="84" y="164"/>
                    <a:pt x="83" y="165"/>
                  </a:cubicBezTo>
                  <a:cubicBezTo>
                    <a:pt x="84" y="168"/>
                    <a:pt x="78" y="171"/>
                    <a:pt x="83" y="172"/>
                  </a:cubicBezTo>
                  <a:cubicBezTo>
                    <a:pt x="82" y="178"/>
                    <a:pt x="85" y="177"/>
                    <a:pt x="83" y="180"/>
                  </a:cubicBezTo>
                  <a:cubicBezTo>
                    <a:pt x="85" y="184"/>
                    <a:pt x="79" y="187"/>
                    <a:pt x="83" y="187"/>
                  </a:cubicBezTo>
                  <a:cubicBezTo>
                    <a:pt x="85" y="189"/>
                    <a:pt x="84" y="193"/>
                    <a:pt x="83" y="194"/>
                  </a:cubicBezTo>
                  <a:cubicBezTo>
                    <a:pt x="86" y="195"/>
                    <a:pt x="86" y="198"/>
                    <a:pt x="83" y="200"/>
                  </a:cubicBezTo>
                  <a:cubicBezTo>
                    <a:pt x="84" y="200"/>
                    <a:pt x="82" y="206"/>
                    <a:pt x="83" y="207"/>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09" name="Freeform 9"/>
            <p:cNvSpPr/>
            <p:nvPr/>
          </p:nvSpPr>
          <p:spPr bwMode="auto">
            <a:xfrm>
              <a:off x="3735281" y="2000631"/>
              <a:ext cx="748480" cy="1794202"/>
            </a:xfrm>
            <a:custGeom>
              <a:avLst/>
              <a:gdLst>
                <a:gd name="T0" fmla="*/ 85 w 88"/>
                <a:gd name="T1" fmla="*/ 134 h 211"/>
                <a:gd name="T2" fmla="*/ 82 w 88"/>
                <a:gd name="T3" fmla="*/ 145 h 211"/>
                <a:gd name="T4" fmla="*/ 78 w 88"/>
                <a:gd name="T5" fmla="*/ 154 h 211"/>
                <a:gd name="T6" fmla="*/ 72 w 88"/>
                <a:gd name="T7" fmla="*/ 162 h 211"/>
                <a:gd name="T8" fmla="*/ 64 w 88"/>
                <a:gd name="T9" fmla="*/ 168 h 211"/>
                <a:gd name="T10" fmla="*/ 55 w 88"/>
                <a:gd name="T11" fmla="*/ 173 h 211"/>
                <a:gd name="T12" fmla="*/ 44 w 88"/>
                <a:gd name="T13" fmla="*/ 177 h 211"/>
                <a:gd name="T14" fmla="*/ 32 w 88"/>
                <a:gd name="T15" fmla="*/ 179 h 211"/>
                <a:gd name="T16" fmla="*/ 26 w 88"/>
                <a:gd name="T17" fmla="*/ 179 h 211"/>
                <a:gd name="T18" fmla="*/ 20 w 88"/>
                <a:gd name="T19" fmla="*/ 179 h 211"/>
                <a:gd name="T20" fmla="*/ 16 w 88"/>
                <a:gd name="T21" fmla="*/ 186 h 211"/>
                <a:gd name="T22" fmla="*/ 14 w 88"/>
                <a:gd name="T23" fmla="*/ 197 h 211"/>
                <a:gd name="T24" fmla="*/ 13 w 88"/>
                <a:gd name="T25" fmla="*/ 199 h 211"/>
                <a:gd name="T26" fmla="*/ 13 w 88"/>
                <a:gd name="T27" fmla="*/ 199 h 211"/>
                <a:gd name="T28" fmla="*/ 11 w 88"/>
                <a:gd name="T29" fmla="*/ 204 h 211"/>
                <a:gd name="T30" fmla="*/ 5 w 88"/>
                <a:gd name="T31" fmla="*/ 205 h 211"/>
                <a:gd name="T32" fmla="*/ 5 w 88"/>
                <a:gd name="T33" fmla="*/ 199 h 211"/>
                <a:gd name="T34" fmla="*/ 5 w 88"/>
                <a:gd name="T35" fmla="*/ 190 h 211"/>
                <a:gd name="T36" fmla="*/ 5 w 88"/>
                <a:gd name="T37" fmla="*/ 179 h 211"/>
                <a:gd name="T38" fmla="*/ 5 w 88"/>
                <a:gd name="T39" fmla="*/ 179 h 211"/>
                <a:gd name="T40" fmla="*/ 5 w 88"/>
                <a:gd name="T41" fmla="*/ 167 h 211"/>
                <a:gd name="T42" fmla="*/ 5 w 88"/>
                <a:gd name="T43" fmla="*/ 153 h 211"/>
                <a:gd name="T44" fmla="*/ 5 w 88"/>
                <a:gd name="T45" fmla="*/ 139 h 211"/>
                <a:gd name="T46" fmla="*/ 5 w 88"/>
                <a:gd name="T47" fmla="*/ 124 h 211"/>
                <a:gd name="T48" fmla="*/ 5 w 88"/>
                <a:gd name="T49" fmla="*/ 108 h 211"/>
                <a:gd name="T50" fmla="*/ 5 w 88"/>
                <a:gd name="T51" fmla="*/ 101 h 211"/>
                <a:gd name="T52" fmla="*/ 5 w 88"/>
                <a:gd name="T53" fmla="*/ 93 h 211"/>
                <a:gd name="T54" fmla="*/ 5 w 88"/>
                <a:gd name="T55" fmla="*/ 85 h 211"/>
                <a:gd name="T56" fmla="*/ 5 w 88"/>
                <a:gd name="T57" fmla="*/ 78 h 211"/>
                <a:gd name="T58" fmla="*/ 5 w 88"/>
                <a:gd name="T59" fmla="*/ 63 h 211"/>
                <a:gd name="T60" fmla="*/ 5 w 88"/>
                <a:gd name="T61" fmla="*/ 49 h 211"/>
                <a:gd name="T62" fmla="*/ 5 w 88"/>
                <a:gd name="T63" fmla="*/ 36 h 211"/>
                <a:gd name="T64" fmla="*/ 5 w 88"/>
                <a:gd name="T65" fmla="*/ 25 h 211"/>
                <a:gd name="T66" fmla="*/ 5 w 88"/>
                <a:gd name="T67" fmla="*/ 18 h 211"/>
                <a:gd name="T68" fmla="*/ 6 w 88"/>
                <a:gd name="T69" fmla="*/ 12 h 211"/>
                <a:gd name="T70" fmla="*/ 5 w 88"/>
                <a:gd name="T71" fmla="*/ 7 h 211"/>
                <a:gd name="T72" fmla="*/ 5 w 88"/>
                <a:gd name="T73" fmla="*/ 4 h 211"/>
                <a:gd name="T74" fmla="*/ 5 w 88"/>
                <a:gd name="T75" fmla="*/ 2 h 211"/>
                <a:gd name="T76" fmla="*/ 5 w 88"/>
                <a:gd name="T77" fmla="*/ 0 h 211"/>
                <a:gd name="T78" fmla="*/ 8 w 88"/>
                <a:gd name="T79" fmla="*/ 2 h 211"/>
                <a:gd name="T80" fmla="*/ 18 w 88"/>
                <a:gd name="T81" fmla="*/ 8 h 211"/>
                <a:gd name="T82" fmla="*/ 26 w 88"/>
                <a:gd name="T83" fmla="*/ 14 h 211"/>
                <a:gd name="T84" fmla="*/ 35 w 88"/>
                <a:gd name="T85" fmla="*/ 21 h 211"/>
                <a:gd name="T86" fmla="*/ 42 w 88"/>
                <a:gd name="T87" fmla="*/ 29 h 211"/>
                <a:gd name="T88" fmla="*/ 49 w 88"/>
                <a:gd name="T89" fmla="*/ 37 h 211"/>
                <a:gd name="T90" fmla="*/ 56 w 88"/>
                <a:gd name="T91" fmla="*/ 46 h 211"/>
                <a:gd name="T92" fmla="*/ 62 w 88"/>
                <a:gd name="T93" fmla="*/ 55 h 211"/>
                <a:gd name="T94" fmla="*/ 64 w 88"/>
                <a:gd name="T95" fmla="*/ 59 h 211"/>
                <a:gd name="T96" fmla="*/ 68 w 88"/>
                <a:gd name="T97" fmla="*/ 64 h 211"/>
                <a:gd name="T98" fmla="*/ 69 w 88"/>
                <a:gd name="T99" fmla="*/ 67 h 211"/>
                <a:gd name="T100" fmla="*/ 72 w 88"/>
                <a:gd name="T101" fmla="*/ 76 h 211"/>
                <a:gd name="T102" fmla="*/ 72 w 88"/>
                <a:gd name="T103" fmla="*/ 76 h 211"/>
                <a:gd name="T104" fmla="*/ 77 w 88"/>
                <a:gd name="T105" fmla="*/ 89 h 211"/>
                <a:gd name="T106" fmla="*/ 81 w 88"/>
                <a:gd name="T107" fmla="*/ 101 h 211"/>
                <a:gd name="T108" fmla="*/ 83 w 88"/>
                <a:gd name="T109" fmla="*/ 111 h 211"/>
                <a:gd name="T110" fmla="*/ 84 w 88"/>
                <a:gd name="T111" fmla="*/ 120 h 211"/>
                <a:gd name="T112" fmla="*/ 85 w 88"/>
                <a:gd name="T113" fmla="*/ 126 h 211"/>
                <a:gd name="T114" fmla="*/ 84 w 88"/>
                <a:gd name="T115" fmla="*/ 13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211">
                  <a:moveTo>
                    <a:pt x="84" y="130"/>
                  </a:moveTo>
                  <a:cubicBezTo>
                    <a:pt x="84" y="130"/>
                    <a:pt x="86" y="132"/>
                    <a:pt x="85" y="134"/>
                  </a:cubicBezTo>
                  <a:cubicBezTo>
                    <a:pt x="88" y="134"/>
                    <a:pt x="81" y="140"/>
                    <a:pt x="84" y="139"/>
                  </a:cubicBezTo>
                  <a:cubicBezTo>
                    <a:pt x="82" y="141"/>
                    <a:pt x="81" y="142"/>
                    <a:pt x="82" y="145"/>
                  </a:cubicBezTo>
                  <a:cubicBezTo>
                    <a:pt x="81" y="149"/>
                    <a:pt x="81" y="145"/>
                    <a:pt x="80" y="149"/>
                  </a:cubicBezTo>
                  <a:cubicBezTo>
                    <a:pt x="80" y="153"/>
                    <a:pt x="77" y="154"/>
                    <a:pt x="78" y="154"/>
                  </a:cubicBezTo>
                  <a:cubicBezTo>
                    <a:pt x="81" y="154"/>
                    <a:pt x="76" y="154"/>
                    <a:pt x="75" y="158"/>
                  </a:cubicBezTo>
                  <a:cubicBezTo>
                    <a:pt x="74" y="160"/>
                    <a:pt x="78" y="161"/>
                    <a:pt x="72" y="162"/>
                  </a:cubicBezTo>
                  <a:cubicBezTo>
                    <a:pt x="73" y="164"/>
                    <a:pt x="64" y="160"/>
                    <a:pt x="68" y="165"/>
                  </a:cubicBezTo>
                  <a:cubicBezTo>
                    <a:pt x="68" y="170"/>
                    <a:pt x="67" y="170"/>
                    <a:pt x="64" y="168"/>
                  </a:cubicBezTo>
                  <a:cubicBezTo>
                    <a:pt x="63" y="173"/>
                    <a:pt x="60" y="168"/>
                    <a:pt x="60" y="171"/>
                  </a:cubicBezTo>
                  <a:cubicBezTo>
                    <a:pt x="61" y="171"/>
                    <a:pt x="57" y="177"/>
                    <a:pt x="55" y="173"/>
                  </a:cubicBezTo>
                  <a:cubicBezTo>
                    <a:pt x="54" y="175"/>
                    <a:pt x="55" y="176"/>
                    <a:pt x="50" y="175"/>
                  </a:cubicBezTo>
                  <a:cubicBezTo>
                    <a:pt x="46" y="178"/>
                    <a:pt x="44" y="177"/>
                    <a:pt x="44" y="177"/>
                  </a:cubicBezTo>
                  <a:cubicBezTo>
                    <a:pt x="38" y="178"/>
                    <a:pt x="43" y="176"/>
                    <a:pt x="39" y="178"/>
                  </a:cubicBezTo>
                  <a:cubicBezTo>
                    <a:pt x="39" y="179"/>
                    <a:pt x="33" y="179"/>
                    <a:pt x="32" y="179"/>
                  </a:cubicBezTo>
                  <a:cubicBezTo>
                    <a:pt x="28" y="178"/>
                    <a:pt x="29" y="175"/>
                    <a:pt x="26" y="179"/>
                  </a:cubicBezTo>
                  <a:cubicBezTo>
                    <a:pt x="26" y="180"/>
                    <a:pt x="24" y="179"/>
                    <a:pt x="26" y="179"/>
                  </a:cubicBezTo>
                  <a:cubicBezTo>
                    <a:pt x="25" y="179"/>
                    <a:pt x="24" y="177"/>
                    <a:pt x="23" y="179"/>
                  </a:cubicBezTo>
                  <a:cubicBezTo>
                    <a:pt x="22" y="178"/>
                    <a:pt x="22" y="179"/>
                    <a:pt x="20" y="179"/>
                  </a:cubicBezTo>
                  <a:cubicBezTo>
                    <a:pt x="19" y="179"/>
                    <a:pt x="18" y="178"/>
                    <a:pt x="17" y="178"/>
                  </a:cubicBezTo>
                  <a:cubicBezTo>
                    <a:pt x="18" y="180"/>
                    <a:pt x="14" y="182"/>
                    <a:pt x="16" y="186"/>
                  </a:cubicBezTo>
                  <a:cubicBezTo>
                    <a:pt x="17" y="188"/>
                    <a:pt x="15" y="190"/>
                    <a:pt x="15" y="192"/>
                  </a:cubicBezTo>
                  <a:cubicBezTo>
                    <a:pt x="15" y="194"/>
                    <a:pt x="14" y="196"/>
                    <a:pt x="14" y="197"/>
                  </a:cubicBezTo>
                  <a:cubicBezTo>
                    <a:pt x="13" y="197"/>
                    <a:pt x="12" y="197"/>
                    <a:pt x="13" y="198"/>
                  </a:cubicBezTo>
                  <a:cubicBezTo>
                    <a:pt x="14" y="198"/>
                    <a:pt x="14" y="199"/>
                    <a:pt x="13" y="199"/>
                  </a:cubicBezTo>
                  <a:cubicBezTo>
                    <a:pt x="13" y="199"/>
                    <a:pt x="13" y="200"/>
                    <a:pt x="13" y="200"/>
                  </a:cubicBezTo>
                  <a:cubicBezTo>
                    <a:pt x="13" y="200"/>
                    <a:pt x="13" y="199"/>
                    <a:pt x="13" y="199"/>
                  </a:cubicBezTo>
                  <a:cubicBezTo>
                    <a:pt x="13" y="200"/>
                    <a:pt x="13" y="200"/>
                    <a:pt x="13" y="200"/>
                  </a:cubicBezTo>
                  <a:cubicBezTo>
                    <a:pt x="12" y="201"/>
                    <a:pt x="12" y="202"/>
                    <a:pt x="11" y="204"/>
                  </a:cubicBezTo>
                  <a:cubicBezTo>
                    <a:pt x="9" y="206"/>
                    <a:pt x="8" y="209"/>
                    <a:pt x="5" y="211"/>
                  </a:cubicBezTo>
                  <a:cubicBezTo>
                    <a:pt x="5" y="211"/>
                    <a:pt x="5" y="209"/>
                    <a:pt x="5" y="205"/>
                  </a:cubicBezTo>
                  <a:cubicBezTo>
                    <a:pt x="5" y="204"/>
                    <a:pt x="6" y="203"/>
                    <a:pt x="5" y="202"/>
                  </a:cubicBezTo>
                  <a:cubicBezTo>
                    <a:pt x="4" y="201"/>
                    <a:pt x="5" y="201"/>
                    <a:pt x="5" y="199"/>
                  </a:cubicBezTo>
                  <a:cubicBezTo>
                    <a:pt x="4" y="198"/>
                    <a:pt x="5" y="198"/>
                    <a:pt x="5" y="195"/>
                  </a:cubicBezTo>
                  <a:cubicBezTo>
                    <a:pt x="5" y="194"/>
                    <a:pt x="7" y="194"/>
                    <a:pt x="5" y="190"/>
                  </a:cubicBezTo>
                  <a:cubicBezTo>
                    <a:pt x="6" y="189"/>
                    <a:pt x="10" y="187"/>
                    <a:pt x="5" y="185"/>
                  </a:cubicBezTo>
                  <a:cubicBezTo>
                    <a:pt x="9" y="184"/>
                    <a:pt x="6" y="179"/>
                    <a:pt x="5" y="179"/>
                  </a:cubicBezTo>
                  <a:cubicBezTo>
                    <a:pt x="5" y="179"/>
                    <a:pt x="5" y="179"/>
                    <a:pt x="5" y="179"/>
                  </a:cubicBezTo>
                  <a:cubicBezTo>
                    <a:pt x="5" y="179"/>
                    <a:pt x="5" y="179"/>
                    <a:pt x="5" y="179"/>
                  </a:cubicBezTo>
                  <a:cubicBezTo>
                    <a:pt x="5" y="175"/>
                    <a:pt x="2" y="173"/>
                    <a:pt x="5" y="173"/>
                  </a:cubicBezTo>
                  <a:cubicBezTo>
                    <a:pt x="7" y="170"/>
                    <a:pt x="7" y="168"/>
                    <a:pt x="5" y="167"/>
                  </a:cubicBezTo>
                  <a:cubicBezTo>
                    <a:pt x="7" y="165"/>
                    <a:pt x="6" y="162"/>
                    <a:pt x="5" y="160"/>
                  </a:cubicBezTo>
                  <a:cubicBezTo>
                    <a:pt x="3" y="162"/>
                    <a:pt x="7" y="155"/>
                    <a:pt x="5" y="153"/>
                  </a:cubicBezTo>
                  <a:cubicBezTo>
                    <a:pt x="3" y="151"/>
                    <a:pt x="1" y="153"/>
                    <a:pt x="5" y="146"/>
                  </a:cubicBezTo>
                  <a:cubicBezTo>
                    <a:pt x="6" y="146"/>
                    <a:pt x="3" y="143"/>
                    <a:pt x="5" y="139"/>
                  </a:cubicBezTo>
                  <a:cubicBezTo>
                    <a:pt x="4" y="138"/>
                    <a:pt x="3" y="140"/>
                    <a:pt x="5" y="132"/>
                  </a:cubicBezTo>
                  <a:cubicBezTo>
                    <a:pt x="8" y="129"/>
                    <a:pt x="4" y="126"/>
                    <a:pt x="5" y="124"/>
                  </a:cubicBezTo>
                  <a:cubicBezTo>
                    <a:pt x="6" y="125"/>
                    <a:pt x="4" y="118"/>
                    <a:pt x="5" y="116"/>
                  </a:cubicBezTo>
                  <a:cubicBezTo>
                    <a:pt x="5" y="117"/>
                    <a:pt x="9" y="108"/>
                    <a:pt x="5" y="108"/>
                  </a:cubicBezTo>
                  <a:cubicBezTo>
                    <a:pt x="4" y="107"/>
                    <a:pt x="4" y="106"/>
                    <a:pt x="5" y="105"/>
                  </a:cubicBezTo>
                  <a:cubicBezTo>
                    <a:pt x="5" y="104"/>
                    <a:pt x="7" y="103"/>
                    <a:pt x="5" y="101"/>
                  </a:cubicBezTo>
                  <a:cubicBezTo>
                    <a:pt x="5" y="101"/>
                    <a:pt x="7" y="98"/>
                    <a:pt x="6" y="97"/>
                  </a:cubicBezTo>
                  <a:cubicBezTo>
                    <a:pt x="5" y="96"/>
                    <a:pt x="7" y="93"/>
                    <a:pt x="5" y="93"/>
                  </a:cubicBezTo>
                  <a:cubicBezTo>
                    <a:pt x="6" y="91"/>
                    <a:pt x="6" y="88"/>
                    <a:pt x="6" y="90"/>
                  </a:cubicBezTo>
                  <a:cubicBezTo>
                    <a:pt x="6" y="88"/>
                    <a:pt x="7" y="90"/>
                    <a:pt x="5" y="85"/>
                  </a:cubicBezTo>
                  <a:cubicBezTo>
                    <a:pt x="8" y="86"/>
                    <a:pt x="7" y="85"/>
                    <a:pt x="5" y="84"/>
                  </a:cubicBezTo>
                  <a:cubicBezTo>
                    <a:pt x="6" y="82"/>
                    <a:pt x="5" y="80"/>
                    <a:pt x="5" y="78"/>
                  </a:cubicBezTo>
                  <a:cubicBezTo>
                    <a:pt x="5" y="74"/>
                    <a:pt x="0" y="70"/>
                    <a:pt x="5" y="70"/>
                  </a:cubicBezTo>
                  <a:cubicBezTo>
                    <a:pt x="3" y="66"/>
                    <a:pt x="2" y="66"/>
                    <a:pt x="5" y="63"/>
                  </a:cubicBezTo>
                  <a:cubicBezTo>
                    <a:pt x="7" y="58"/>
                    <a:pt x="10" y="56"/>
                    <a:pt x="5" y="56"/>
                  </a:cubicBezTo>
                  <a:cubicBezTo>
                    <a:pt x="6" y="52"/>
                    <a:pt x="6" y="54"/>
                    <a:pt x="5" y="49"/>
                  </a:cubicBezTo>
                  <a:cubicBezTo>
                    <a:pt x="7" y="47"/>
                    <a:pt x="7" y="43"/>
                    <a:pt x="5" y="43"/>
                  </a:cubicBezTo>
                  <a:cubicBezTo>
                    <a:pt x="3" y="41"/>
                    <a:pt x="5" y="36"/>
                    <a:pt x="5" y="36"/>
                  </a:cubicBezTo>
                  <a:cubicBezTo>
                    <a:pt x="5" y="29"/>
                    <a:pt x="5" y="32"/>
                    <a:pt x="5" y="31"/>
                  </a:cubicBezTo>
                  <a:cubicBezTo>
                    <a:pt x="9" y="32"/>
                    <a:pt x="3" y="30"/>
                    <a:pt x="5" y="25"/>
                  </a:cubicBezTo>
                  <a:cubicBezTo>
                    <a:pt x="2" y="25"/>
                    <a:pt x="5" y="20"/>
                    <a:pt x="5" y="20"/>
                  </a:cubicBezTo>
                  <a:cubicBezTo>
                    <a:pt x="5" y="19"/>
                    <a:pt x="2" y="18"/>
                    <a:pt x="5" y="18"/>
                  </a:cubicBezTo>
                  <a:cubicBezTo>
                    <a:pt x="4" y="15"/>
                    <a:pt x="3" y="16"/>
                    <a:pt x="5" y="15"/>
                  </a:cubicBezTo>
                  <a:cubicBezTo>
                    <a:pt x="7" y="16"/>
                    <a:pt x="5" y="12"/>
                    <a:pt x="6" y="12"/>
                  </a:cubicBezTo>
                  <a:cubicBezTo>
                    <a:pt x="4" y="11"/>
                    <a:pt x="5" y="10"/>
                    <a:pt x="5" y="11"/>
                  </a:cubicBezTo>
                  <a:cubicBezTo>
                    <a:pt x="6" y="7"/>
                    <a:pt x="2" y="10"/>
                    <a:pt x="5" y="7"/>
                  </a:cubicBezTo>
                  <a:cubicBezTo>
                    <a:pt x="6" y="4"/>
                    <a:pt x="8" y="2"/>
                    <a:pt x="6" y="4"/>
                  </a:cubicBezTo>
                  <a:cubicBezTo>
                    <a:pt x="6" y="5"/>
                    <a:pt x="6" y="5"/>
                    <a:pt x="5" y="4"/>
                  </a:cubicBezTo>
                  <a:cubicBezTo>
                    <a:pt x="5" y="4"/>
                    <a:pt x="6" y="4"/>
                    <a:pt x="6" y="4"/>
                  </a:cubicBezTo>
                  <a:cubicBezTo>
                    <a:pt x="6" y="3"/>
                    <a:pt x="6" y="2"/>
                    <a:pt x="5" y="2"/>
                  </a:cubicBezTo>
                  <a:cubicBezTo>
                    <a:pt x="2" y="3"/>
                    <a:pt x="5" y="0"/>
                    <a:pt x="5" y="1"/>
                  </a:cubicBezTo>
                  <a:cubicBezTo>
                    <a:pt x="3" y="2"/>
                    <a:pt x="7" y="1"/>
                    <a:pt x="5" y="0"/>
                  </a:cubicBezTo>
                  <a:cubicBezTo>
                    <a:pt x="6" y="0"/>
                    <a:pt x="7" y="1"/>
                    <a:pt x="7" y="1"/>
                  </a:cubicBezTo>
                  <a:cubicBezTo>
                    <a:pt x="6" y="0"/>
                    <a:pt x="9" y="4"/>
                    <a:pt x="8" y="2"/>
                  </a:cubicBezTo>
                  <a:cubicBezTo>
                    <a:pt x="8" y="2"/>
                    <a:pt x="10" y="3"/>
                    <a:pt x="13" y="5"/>
                  </a:cubicBezTo>
                  <a:cubicBezTo>
                    <a:pt x="13" y="6"/>
                    <a:pt x="17" y="10"/>
                    <a:pt x="18" y="8"/>
                  </a:cubicBezTo>
                  <a:cubicBezTo>
                    <a:pt x="24" y="10"/>
                    <a:pt x="20" y="10"/>
                    <a:pt x="22" y="11"/>
                  </a:cubicBezTo>
                  <a:cubicBezTo>
                    <a:pt x="24" y="14"/>
                    <a:pt x="25" y="11"/>
                    <a:pt x="26" y="14"/>
                  </a:cubicBezTo>
                  <a:cubicBezTo>
                    <a:pt x="27" y="13"/>
                    <a:pt x="28" y="18"/>
                    <a:pt x="31" y="18"/>
                  </a:cubicBezTo>
                  <a:cubicBezTo>
                    <a:pt x="33" y="21"/>
                    <a:pt x="33" y="19"/>
                    <a:pt x="35" y="21"/>
                  </a:cubicBezTo>
                  <a:cubicBezTo>
                    <a:pt x="34" y="21"/>
                    <a:pt x="34" y="25"/>
                    <a:pt x="39" y="25"/>
                  </a:cubicBezTo>
                  <a:cubicBezTo>
                    <a:pt x="41" y="27"/>
                    <a:pt x="42" y="26"/>
                    <a:pt x="42" y="29"/>
                  </a:cubicBezTo>
                  <a:cubicBezTo>
                    <a:pt x="42" y="35"/>
                    <a:pt x="44" y="34"/>
                    <a:pt x="46" y="33"/>
                  </a:cubicBezTo>
                  <a:cubicBezTo>
                    <a:pt x="50" y="36"/>
                    <a:pt x="51" y="35"/>
                    <a:pt x="49" y="37"/>
                  </a:cubicBezTo>
                  <a:cubicBezTo>
                    <a:pt x="50" y="40"/>
                    <a:pt x="55" y="37"/>
                    <a:pt x="53" y="41"/>
                  </a:cubicBezTo>
                  <a:cubicBezTo>
                    <a:pt x="52" y="42"/>
                    <a:pt x="56" y="43"/>
                    <a:pt x="56" y="46"/>
                  </a:cubicBezTo>
                  <a:cubicBezTo>
                    <a:pt x="54" y="45"/>
                    <a:pt x="56" y="54"/>
                    <a:pt x="59" y="50"/>
                  </a:cubicBezTo>
                  <a:cubicBezTo>
                    <a:pt x="63" y="54"/>
                    <a:pt x="56" y="53"/>
                    <a:pt x="62" y="55"/>
                  </a:cubicBezTo>
                  <a:cubicBezTo>
                    <a:pt x="59" y="56"/>
                    <a:pt x="60" y="55"/>
                    <a:pt x="63" y="57"/>
                  </a:cubicBezTo>
                  <a:cubicBezTo>
                    <a:pt x="61" y="56"/>
                    <a:pt x="63" y="59"/>
                    <a:pt x="64" y="59"/>
                  </a:cubicBezTo>
                  <a:cubicBezTo>
                    <a:pt x="66" y="62"/>
                    <a:pt x="67" y="63"/>
                    <a:pt x="68" y="64"/>
                  </a:cubicBezTo>
                  <a:cubicBezTo>
                    <a:pt x="68" y="64"/>
                    <a:pt x="68" y="65"/>
                    <a:pt x="68" y="64"/>
                  </a:cubicBezTo>
                  <a:cubicBezTo>
                    <a:pt x="67" y="63"/>
                    <a:pt x="67" y="63"/>
                    <a:pt x="67" y="63"/>
                  </a:cubicBezTo>
                  <a:cubicBezTo>
                    <a:pt x="67" y="65"/>
                    <a:pt x="66" y="62"/>
                    <a:pt x="69" y="67"/>
                  </a:cubicBezTo>
                  <a:cubicBezTo>
                    <a:pt x="69" y="71"/>
                    <a:pt x="73" y="69"/>
                    <a:pt x="71" y="72"/>
                  </a:cubicBezTo>
                  <a:cubicBezTo>
                    <a:pt x="71" y="74"/>
                    <a:pt x="72" y="76"/>
                    <a:pt x="72" y="76"/>
                  </a:cubicBezTo>
                  <a:cubicBezTo>
                    <a:pt x="72" y="76"/>
                    <a:pt x="72" y="76"/>
                    <a:pt x="72" y="76"/>
                  </a:cubicBezTo>
                  <a:cubicBezTo>
                    <a:pt x="72" y="76"/>
                    <a:pt x="72" y="76"/>
                    <a:pt x="72" y="76"/>
                  </a:cubicBezTo>
                  <a:cubicBezTo>
                    <a:pt x="71" y="79"/>
                    <a:pt x="73" y="82"/>
                    <a:pt x="75" y="82"/>
                  </a:cubicBezTo>
                  <a:cubicBezTo>
                    <a:pt x="75" y="86"/>
                    <a:pt x="76" y="89"/>
                    <a:pt x="77" y="89"/>
                  </a:cubicBezTo>
                  <a:cubicBezTo>
                    <a:pt x="80" y="87"/>
                    <a:pt x="78" y="97"/>
                    <a:pt x="79" y="95"/>
                  </a:cubicBezTo>
                  <a:cubicBezTo>
                    <a:pt x="78" y="99"/>
                    <a:pt x="82" y="98"/>
                    <a:pt x="81" y="101"/>
                  </a:cubicBezTo>
                  <a:cubicBezTo>
                    <a:pt x="81" y="102"/>
                    <a:pt x="83" y="100"/>
                    <a:pt x="82" y="106"/>
                  </a:cubicBezTo>
                  <a:cubicBezTo>
                    <a:pt x="88" y="108"/>
                    <a:pt x="84" y="112"/>
                    <a:pt x="83" y="111"/>
                  </a:cubicBezTo>
                  <a:cubicBezTo>
                    <a:pt x="80" y="113"/>
                    <a:pt x="84" y="114"/>
                    <a:pt x="84" y="116"/>
                  </a:cubicBezTo>
                  <a:cubicBezTo>
                    <a:pt x="86" y="121"/>
                    <a:pt x="85" y="117"/>
                    <a:pt x="84" y="120"/>
                  </a:cubicBezTo>
                  <a:cubicBezTo>
                    <a:pt x="86" y="122"/>
                    <a:pt x="86" y="119"/>
                    <a:pt x="85" y="124"/>
                  </a:cubicBezTo>
                  <a:cubicBezTo>
                    <a:pt x="83" y="121"/>
                    <a:pt x="86" y="125"/>
                    <a:pt x="85" y="126"/>
                  </a:cubicBezTo>
                  <a:cubicBezTo>
                    <a:pt x="87" y="124"/>
                    <a:pt x="84" y="131"/>
                    <a:pt x="85" y="130"/>
                  </a:cubicBezTo>
                  <a:cubicBezTo>
                    <a:pt x="84" y="130"/>
                    <a:pt x="84" y="130"/>
                    <a:pt x="84" y="130"/>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10" name="矩形 109"/>
            <p:cNvSpPr/>
            <p:nvPr/>
          </p:nvSpPr>
          <p:spPr>
            <a:xfrm>
              <a:off x="1510623" y="2613965"/>
              <a:ext cx="74577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01</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1" name="矩形 110"/>
            <p:cNvSpPr/>
            <p:nvPr/>
          </p:nvSpPr>
          <p:spPr>
            <a:xfrm>
              <a:off x="2034840" y="2613965"/>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02</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2" name="矩形 111"/>
            <p:cNvSpPr/>
            <p:nvPr/>
          </p:nvSpPr>
          <p:spPr>
            <a:xfrm>
              <a:off x="2768888" y="2613965"/>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03</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3" name="矩形 112"/>
            <p:cNvSpPr/>
            <p:nvPr/>
          </p:nvSpPr>
          <p:spPr>
            <a:xfrm>
              <a:off x="3547071" y="2656376"/>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04</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114" name="组合 113"/>
          <p:cNvGrpSpPr/>
          <p:nvPr/>
        </p:nvGrpSpPr>
        <p:grpSpPr>
          <a:xfrm>
            <a:off x="1857097" y="1586874"/>
            <a:ext cx="825571" cy="914849"/>
            <a:chOff x="6986467" y="1730002"/>
            <a:chExt cx="825571" cy="914849"/>
          </a:xfrm>
        </p:grpSpPr>
        <p:sp>
          <p:nvSpPr>
            <p:cNvPr id="115"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16"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17" name="矩形 116"/>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01</a:t>
              </a:r>
              <a:endParaRPr lang="zh-CN" altLang="en-US" sz="2000" b="1" dirty="0">
                <a:solidFill>
                  <a:schemeClr val="tx1"/>
                </a:solidFill>
                <a:cs typeface="+mn-ea"/>
                <a:sym typeface="+mn-lt"/>
              </a:endParaRPr>
            </a:p>
          </p:txBody>
        </p:sp>
      </p:grpSp>
      <p:sp>
        <p:nvSpPr>
          <p:cNvPr id="118" name="矩形 117"/>
          <p:cNvSpPr/>
          <p:nvPr/>
        </p:nvSpPr>
        <p:spPr>
          <a:xfrm>
            <a:off x="1386280" y="2750366"/>
            <a:ext cx="1767205" cy="306705"/>
          </a:xfrm>
          <a:prstGeom prst="rect">
            <a:avLst/>
          </a:prstGeom>
        </p:spPr>
        <p:txBody>
          <a:bodyPr wrap="none">
            <a:spAutoFit/>
          </a:bodyPr>
          <a:lstStyle/>
          <a:p>
            <a:pPr lvl="0" algn="ctr"/>
            <a:r>
              <a:rPr lang="zh-CN" altLang="en-US" sz="1400" b="1" dirty="0">
                <a:cs typeface="+mn-ea"/>
                <a:sym typeface="+mn-lt"/>
              </a:rPr>
              <a:t>敏捷开发</a:t>
            </a:r>
            <a:r>
              <a:rPr lang="en-US" altLang="zh-CN" sz="1400" b="1" dirty="0">
                <a:cs typeface="+mn-ea"/>
                <a:sym typeface="+mn-lt"/>
              </a:rPr>
              <a:t>&amp;</a:t>
            </a:r>
            <a:r>
              <a:rPr lang="zh-CN" altLang="en-US" sz="1400" b="1" dirty="0">
                <a:cs typeface="+mn-ea"/>
                <a:sym typeface="+mn-lt"/>
              </a:rPr>
              <a:t>迭代会议</a:t>
            </a:r>
            <a:endParaRPr lang="zh-CN" altLang="en-US" sz="1400" b="1" dirty="0">
              <a:cs typeface="+mn-ea"/>
              <a:sym typeface="+mn-lt"/>
            </a:endParaRPr>
          </a:p>
        </p:txBody>
      </p:sp>
      <p:sp>
        <p:nvSpPr>
          <p:cNvPr id="119" name="Title 20"/>
          <p:cNvSpPr txBox="1"/>
          <p:nvPr/>
        </p:nvSpPr>
        <p:spPr>
          <a:xfrm>
            <a:off x="1234938" y="2972276"/>
            <a:ext cx="2069888" cy="812800"/>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ctr">
              <a:lnSpc>
                <a:spcPct val="150000"/>
              </a:lnSpc>
            </a:pPr>
            <a:r>
              <a:rPr lang="zh-CN" altLang="en-US" sz="1000" dirty="0">
                <a:solidFill>
                  <a:schemeClr val="tx1">
                    <a:lumMod val="50000"/>
                    <a:lumOff val="50000"/>
                  </a:schemeClr>
                </a:solidFill>
                <a:latin typeface="+mn-lt"/>
                <a:ea typeface="+mn-ea"/>
                <a:cs typeface="+mn-ea"/>
                <a:sym typeface="+mn-lt"/>
              </a:rPr>
              <a:t>完成敏捷开发宣导</a:t>
            </a:r>
            <a:endParaRPr lang="zh-CN" altLang="en-US" sz="1000" dirty="0">
              <a:solidFill>
                <a:schemeClr val="tx1">
                  <a:lumMod val="50000"/>
                  <a:lumOff val="50000"/>
                </a:schemeClr>
              </a:solidFill>
              <a:latin typeface="+mn-lt"/>
              <a:ea typeface="+mn-ea"/>
              <a:cs typeface="+mn-ea"/>
              <a:sym typeface="+mn-lt"/>
            </a:endParaRPr>
          </a:p>
          <a:p>
            <a:pPr algn="ctr">
              <a:lnSpc>
                <a:spcPct val="150000"/>
              </a:lnSpc>
            </a:pPr>
            <a:r>
              <a:rPr lang="zh-CN" altLang="en-US" sz="1000" dirty="0">
                <a:solidFill>
                  <a:schemeClr val="tx1">
                    <a:lumMod val="50000"/>
                    <a:lumOff val="50000"/>
                  </a:schemeClr>
                </a:solidFill>
                <a:latin typeface="+mn-lt"/>
                <a:ea typeface="+mn-ea"/>
                <a:cs typeface="+mn-ea"/>
                <a:sym typeface="+mn-lt"/>
              </a:rPr>
              <a:t>试运行完成一个迭代</a:t>
            </a:r>
            <a:endParaRPr lang="zh-CN" altLang="en-US" sz="1000" dirty="0">
              <a:solidFill>
                <a:schemeClr val="tx1">
                  <a:lumMod val="50000"/>
                  <a:lumOff val="50000"/>
                </a:schemeClr>
              </a:solidFill>
              <a:latin typeface="+mn-lt"/>
              <a:ea typeface="+mn-ea"/>
              <a:cs typeface="+mn-ea"/>
              <a:sym typeface="+mn-lt"/>
            </a:endParaRPr>
          </a:p>
          <a:p>
            <a:pPr algn="ctr">
              <a:lnSpc>
                <a:spcPct val="150000"/>
              </a:lnSpc>
            </a:pPr>
            <a:r>
              <a:rPr lang="zh-CN" altLang="en-US" sz="1000" dirty="0">
                <a:solidFill>
                  <a:schemeClr val="tx1">
                    <a:lumMod val="50000"/>
                    <a:lumOff val="50000"/>
                  </a:schemeClr>
                </a:solidFill>
                <a:latin typeface="+mn-lt"/>
                <a:ea typeface="+mn-ea"/>
                <a:cs typeface="+mn-ea"/>
                <a:sym typeface="+mn-lt"/>
              </a:rPr>
              <a:t>完成部门迭代会议机制</a:t>
            </a:r>
            <a:endParaRPr lang="zh-CN" altLang="en-US" sz="1000" dirty="0">
              <a:solidFill>
                <a:schemeClr val="tx1">
                  <a:lumMod val="50000"/>
                  <a:lumOff val="50000"/>
                </a:schemeClr>
              </a:solidFill>
              <a:latin typeface="+mn-lt"/>
              <a:ea typeface="+mn-ea"/>
              <a:cs typeface="+mn-ea"/>
              <a:sym typeface="+mn-lt"/>
            </a:endParaRPr>
          </a:p>
        </p:txBody>
      </p:sp>
      <p:grpSp>
        <p:nvGrpSpPr>
          <p:cNvPr id="120" name="组合 119"/>
          <p:cNvGrpSpPr/>
          <p:nvPr/>
        </p:nvGrpSpPr>
        <p:grpSpPr>
          <a:xfrm>
            <a:off x="1857097" y="4012608"/>
            <a:ext cx="825571" cy="914849"/>
            <a:chOff x="6986467" y="1730002"/>
            <a:chExt cx="825571" cy="914849"/>
          </a:xfrm>
        </p:grpSpPr>
        <p:sp>
          <p:nvSpPr>
            <p:cNvPr id="121"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2"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3" name="矩形 122"/>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02</a:t>
              </a:r>
              <a:endParaRPr lang="zh-CN" altLang="en-US" sz="2000" b="1" dirty="0">
                <a:solidFill>
                  <a:schemeClr val="tx1"/>
                </a:solidFill>
                <a:cs typeface="+mn-ea"/>
                <a:sym typeface="+mn-lt"/>
              </a:endParaRPr>
            </a:p>
          </p:txBody>
        </p:sp>
      </p:grpSp>
      <p:sp>
        <p:nvSpPr>
          <p:cNvPr id="124" name="矩形 123"/>
          <p:cNvSpPr/>
          <p:nvPr/>
        </p:nvSpPr>
        <p:spPr>
          <a:xfrm>
            <a:off x="1556142" y="5176100"/>
            <a:ext cx="1427480" cy="306705"/>
          </a:xfrm>
          <a:prstGeom prst="rect">
            <a:avLst/>
          </a:prstGeom>
        </p:spPr>
        <p:txBody>
          <a:bodyPr wrap="none">
            <a:spAutoFit/>
          </a:bodyPr>
          <a:lstStyle/>
          <a:p>
            <a:pPr lvl="0" algn="ctr"/>
            <a:r>
              <a:rPr sz="1400" b="1" dirty="0">
                <a:sym typeface="+mn-ea"/>
              </a:rPr>
              <a:t>团队知识库方案</a:t>
            </a:r>
            <a:endParaRPr lang="zh-CN" altLang="en-US" sz="1400" b="1" dirty="0">
              <a:cs typeface="+mn-ea"/>
              <a:sym typeface="+mn-lt"/>
            </a:endParaRPr>
          </a:p>
        </p:txBody>
      </p:sp>
      <p:sp>
        <p:nvSpPr>
          <p:cNvPr id="125" name="Title 20"/>
          <p:cNvSpPr txBox="1"/>
          <p:nvPr/>
        </p:nvSpPr>
        <p:spPr>
          <a:xfrm>
            <a:off x="1234938" y="5398010"/>
            <a:ext cx="2069888" cy="58229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altLang="en-US" sz="1000" dirty="0">
                <a:solidFill>
                  <a:schemeClr val="tx1">
                    <a:lumMod val="50000"/>
                    <a:lumOff val="50000"/>
                  </a:schemeClr>
                </a:solidFill>
                <a:latin typeface="+mn-lt"/>
                <a:ea typeface="+mn-ea"/>
                <a:cs typeface="+mn-ea"/>
                <a:sym typeface="+mn-lt"/>
              </a:rPr>
              <a:t>完成数据类需求流程梳理并与主要业务团队沟通，开始执行</a:t>
            </a:r>
            <a:endParaRPr lang="zh-CN" altLang="en-US" sz="1000" dirty="0">
              <a:solidFill>
                <a:schemeClr val="tx1">
                  <a:lumMod val="50000"/>
                  <a:lumOff val="50000"/>
                </a:schemeClr>
              </a:solidFill>
              <a:latin typeface="+mn-lt"/>
              <a:ea typeface="+mn-ea"/>
              <a:cs typeface="+mn-ea"/>
              <a:sym typeface="+mn-lt"/>
            </a:endParaRPr>
          </a:p>
        </p:txBody>
      </p:sp>
      <p:grpSp>
        <p:nvGrpSpPr>
          <p:cNvPr id="126" name="组合 125"/>
          <p:cNvGrpSpPr/>
          <p:nvPr/>
        </p:nvGrpSpPr>
        <p:grpSpPr>
          <a:xfrm>
            <a:off x="9270909" y="1586874"/>
            <a:ext cx="825571" cy="914849"/>
            <a:chOff x="6986467" y="1730002"/>
            <a:chExt cx="825571" cy="914849"/>
          </a:xfrm>
        </p:grpSpPr>
        <p:sp>
          <p:nvSpPr>
            <p:cNvPr id="127"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8"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9" name="矩形 128"/>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03</a:t>
              </a:r>
              <a:endParaRPr lang="zh-CN" altLang="en-US" sz="2000" b="1" dirty="0">
                <a:solidFill>
                  <a:schemeClr val="tx1"/>
                </a:solidFill>
                <a:cs typeface="+mn-ea"/>
                <a:sym typeface="+mn-lt"/>
              </a:endParaRPr>
            </a:p>
          </p:txBody>
        </p:sp>
      </p:grpSp>
      <p:sp>
        <p:nvSpPr>
          <p:cNvPr id="130" name="矩形 129"/>
          <p:cNvSpPr/>
          <p:nvPr/>
        </p:nvSpPr>
        <p:spPr>
          <a:xfrm>
            <a:off x="8525455" y="2750366"/>
            <a:ext cx="2316480" cy="521970"/>
          </a:xfrm>
          <a:prstGeom prst="rect">
            <a:avLst/>
          </a:prstGeom>
        </p:spPr>
        <p:txBody>
          <a:bodyPr wrap="none">
            <a:spAutoFit/>
          </a:bodyPr>
          <a:lstStyle/>
          <a:p>
            <a:pPr lvl="0" algn="ctr"/>
            <a:r>
              <a:rPr sz="1400" b="1">
                <a:sym typeface="+mn-ea"/>
              </a:rPr>
              <a:t>数研、数产、数业沟通机制</a:t>
            </a:r>
            <a:endParaRPr sz="1400" b="1">
              <a:sym typeface="+mn-ea"/>
            </a:endParaRPr>
          </a:p>
          <a:p>
            <a:pPr lvl="0" algn="ctr"/>
            <a:endParaRPr lang="zh-CN" altLang="en-US" sz="1400" b="1" dirty="0">
              <a:cs typeface="+mn-ea"/>
              <a:sym typeface="+mn-lt"/>
            </a:endParaRPr>
          </a:p>
        </p:txBody>
      </p:sp>
      <p:sp>
        <p:nvSpPr>
          <p:cNvPr id="131" name="Title 20"/>
          <p:cNvSpPr txBox="1"/>
          <p:nvPr/>
        </p:nvSpPr>
        <p:spPr>
          <a:xfrm>
            <a:off x="8648750" y="3097371"/>
            <a:ext cx="2069888" cy="58229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buClrTx/>
              <a:buSzTx/>
              <a:buNone/>
            </a:pPr>
            <a:r>
              <a:rPr lang="zh-CN" altLang="en-US" sz="1000" dirty="0">
                <a:solidFill>
                  <a:schemeClr val="tx1">
                    <a:lumMod val="50000"/>
                    <a:lumOff val="50000"/>
                  </a:schemeClr>
                </a:solidFill>
                <a:latin typeface="+mn-lt"/>
                <a:ea typeface="+mn-ea"/>
                <a:cs typeface="+mn-ea"/>
                <a:sym typeface="+mn-lt"/>
              </a:rPr>
              <a:t>确定</a:t>
            </a:r>
            <a:r>
              <a:rPr lang="zh-CN" altLang="en-US" sz="1000" dirty="0">
                <a:solidFill>
                  <a:schemeClr val="tx1">
                    <a:lumMod val="50000"/>
                    <a:lumOff val="50000"/>
                  </a:schemeClr>
                </a:solidFill>
                <a:latin typeface="+mn-lt"/>
                <a:ea typeface="+mn-ea"/>
                <a:cs typeface="+mn-ea"/>
                <a:sym typeface="+mn-ea"/>
              </a:rPr>
              <a:t>数研、数产、数业沟通机制，并开始执行</a:t>
            </a:r>
            <a:endParaRPr lang="zh-CN" altLang="en-US" sz="1000" dirty="0">
              <a:solidFill>
                <a:schemeClr val="tx1">
                  <a:lumMod val="50000"/>
                  <a:lumOff val="50000"/>
                </a:schemeClr>
              </a:solidFill>
              <a:latin typeface="+mn-lt"/>
              <a:ea typeface="+mn-ea"/>
              <a:cs typeface="+mn-ea"/>
              <a:sym typeface="+mn-ea"/>
            </a:endParaRPr>
          </a:p>
        </p:txBody>
      </p:sp>
      <p:grpSp>
        <p:nvGrpSpPr>
          <p:cNvPr id="132" name="组合 131"/>
          <p:cNvGrpSpPr/>
          <p:nvPr/>
        </p:nvGrpSpPr>
        <p:grpSpPr>
          <a:xfrm>
            <a:off x="9270909" y="4012608"/>
            <a:ext cx="825571" cy="914849"/>
            <a:chOff x="6986467" y="1730002"/>
            <a:chExt cx="825571" cy="914849"/>
          </a:xfrm>
        </p:grpSpPr>
        <p:sp>
          <p:nvSpPr>
            <p:cNvPr id="133"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34"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35" name="矩形 134"/>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04</a:t>
              </a:r>
              <a:endParaRPr lang="zh-CN" altLang="en-US" sz="2000" b="1" dirty="0">
                <a:solidFill>
                  <a:schemeClr val="tx1"/>
                </a:solidFill>
                <a:cs typeface="+mn-ea"/>
                <a:sym typeface="+mn-lt"/>
              </a:endParaRPr>
            </a:p>
          </p:txBody>
        </p:sp>
      </p:grpSp>
      <p:sp>
        <p:nvSpPr>
          <p:cNvPr id="136" name="矩形 135"/>
          <p:cNvSpPr/>
          <p:nvPr/>
        </p:nvSpPr>
        <p:spPr>
          <a:xfrm>
            <a:off x="8969955" y="5176100"/>
            <a:ext cx="1427480" cy="306705"/>
          </a:xfrm>
          <a:prstGeom prst="rect">
            <a:avLst/>
          </a:prstGeom>
        </p:spPr>
        <p:txBody>
          <a:bodyPr wrap="none">
            <a:spAutoFit/>
          </a:bodyPr>
          <a:lstStyle/>
          <a:p>
            <a:pPr lvl="0" algn="ctr"/>
            <a:r>
              <a:rPr sz="1400" b="1">
                <a:sym typeface="+mn-ea"/>
              </a:rPr>
              <a:t>数业一体化方案</a:t>
            </a:r>
            <a:endParaRPr lang="en-US" altLang="zh-CN" sz="1400" b="1" dirty="0">
              <a:cs typeface="+mn-ea"/>
              <a:sym typeface="+mn-lt"/>
            </a:endParaRPr>
          </a:p>
        </p:txBody>
      </p:sp>
      <p:sp>
        <p:nvSpPr>
          <p:cNvPr id="137" name="Title 20"/>
          <p:cNvSpPr txBox="1"/>
          <p:nvPr/>
        </p:nvSpPr>
        <p:spPr>
          <a:xfrm>
            <a:off x="8648700" y="5513705"/>
            <a:ext cx="2947670" cy="35115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sz="1000" dirty="0">
                <a:solidFill>
                  <a:schemeClr val="tx1">
                    <a:lumMod val="50000"/>
                    <a:lumOff val="50000"/>
                  </a:schemeClr>
                </a:solidFill>
                <a:latin typeface="+mn-lt"/>
                <a:ea typeface="+mn-ea"/>
                <a:cs typeface="+mn-ea"/>
                <a:sym typeface="+mn-lt"/>
              </a:rPr>
              <a:t>确定数业一体化方案，并开始执行</a:t>
            </a:r>
            <a:endParaRPr lang="zh-CN" sz="1000" dirty="0">
              <a:solidFill>
                <a:schemeClr val="tx1">
                  <a:lumMod val="50000"/>
                  <a:lumOff val="50000"/>
                </a:schemeClr>
              </a:solidFill>
              <a:latin typeface="+mn-lt"/>
              <a:ea typeface="+mn-ea"/>
              <a:cs typeface="+mn-ea"/>
              <a:sym typeface="+mn-lt"/>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100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1500" fill="hold"/>
                                        <p:tgtEl>
                                          <p:spTgt spid="104"/>
                                        </p:tgtEl>
                                        <p:attrNameLst>
                                          <p:attrName>ppt_x</p:attrName>
                                        </p:attrNameLst>
                                      </p:cBhvr>
                                      <p:tavLst>
                                        <p:tav tm="0">
                                          <p:val>
                                            <p:strVal val="0-#ppt_w/2"/>
                                          </p:val>
                                        </p:tav>
                                        <p:tav tm="100000">
                                          <p:val>
                                            <p:strVal val="#ppt_x"/>
                                          </p:val>
                                        </p:tav>
                                      </p:tavLst>
                                    </p:anim>
                                    <p:anim calcmode="lin" valueType="num">
                                      <p:cBhvr additive="base">
                                        <p:cTn id="16" dur="1500" fill="hold"/>
                                        <p:tgtEl>
                                          <p:spTgt spid="10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528" fill="hold" nodeType="afterEffect">
                                  <p:stCondLst>
                                    <p:cond delay="0"/>
                                  </p:stCondLst>
                                  <p:iterate type="lt">
                                    <p:tmPct val="5000"/>
                                  </p:iterate>
                                  <p:childTnLst>
                                    <p:set>
                                      <p:cBhvr>
                                        <p:cTn id="19" dur="1" fill="hold">
                                          <p:stCondLst>
                                            <p:cond delay="0"/>
                                          </p:stCondLst>
                                        </p:cTn>
                                        <p:tgtEl>
                                          <p:spTgt spid="114"/>
                                        </p:tgtEl>
                                        <p:attrNameLst>
                                          <p:attrName>style.visibility</p:attrName>
                                        </p:attrNameLst>
                                      </p:cBhvr>
                                      <p:to>
                                        <p:strVal val="visible"/>
                                      </p:to>
                                    </p:set>
                                    <p:anim to="" calcmode="lin" valueType="num">
                                      <p:cBhvr>
                                        <p:cTn id="20" dur="1000" fill="hold">
                                          <p:stCondLst>
                                            <p:cond delay="0"/>
                                          </p:stCondLst>
                                        </p:cTn>
                                        <p:tgtEl>
                                          <p:spTgt spid="114"/>
                                        </p:tgtEl>
                                        <p:attrNameLst>
                                          <p:attrName>ppt_x</p:attrName>
                                        </p:attrNameLst>
                                      </p:cBhvr>
                                      <p:tavLst>
                                        <p:tav tm="0" fmla="#ppt_x+(8/9)*(#ppt_x-(#ppt_x-#ppt_w/2))*((1.5-1.5*$)^2-(1.5-1.5*$)^3)">
                                          <p:val>
                                            <p:fltVal val="0"/>
                                          </p:val>
                                        </p:tav>
                                        <p:tav tm="100000">
                                          <p:val>
                                            <p:fltVal val="1"/>
                                          </p:val>
                                        </p:tav>
                                      </p:tavLst>
                                    </p:anim>
                                    <p:anim to="" calcmode="lin" valueType="num">
                                      <p:cBhvr>
                                        <p:cTn id="21" dur="1000" fill="hold">
                                          <p:stCondLst>
                                            <p:cond delay="0"/>
                                          </p:stCondLst>
                                        </p:cTn>
                                        <p:tgtEl>
                                          <p:spTgt spid="114"/>
                                        </p:tgtEl>
                                        <p:attrNameLst>
                                          <p:attrName>ppt_y</p:attrName>
                                        </p:attrNameLst>
                                      </p:cBhvr>
                                      <p:tavLst>
                                        <p:tav tm="0" fmla="#ppt_y+(8/9)*(#ppt_y-(#ppt_y+#ppt_h/2))*((1.5-1.5*$)^2-(1.5-1.5*$)^3)">
                                          <p:val>
                                            <p:fltVal val="0"/>
                                          </p:val>
                                        </p:tav>
                                        <p:tav tm="100000">
                                          <p:val>
                                            <p:fltVal val="1"/>
                                          </p:val>
                                        </p:tav>
                                      </p:tavLst>
                                    </p:anim>
                                    <p:anim to="" calcmode="lin" valueType="num">
                                      <p:cBhvr>
                                        <p:cTn id="22" dur="1000" fill="hold">
                                          <p:stCondLst>
                                            <p:cond delay="0"/>
                                          </p:stCondLst>
                                        </p:cTn>
                                        <p:tgtEl>
                                          <p:spTgt spid="114"/>
                                        </p:tgtEl>
                                        <p:attrNameLst>
                                          <p:attrName>ppt_w</p:attrName>
                                        </p:attrNameLst>
                                      </p:cBhvr>
                                      <p:tavLst>
                                        <p:tav tm="0" fmla="#ppt_w+(8/9)*(#ppt_w-0)*((1.5-1.5*$)^2-(1.5-1.5*$)^3)">
                                          <p:val>
                                            <p:fltVal val="0"/>
                                          </p:val>
                                        </p:tav>
                                        <p:tav tm="100000">
                                          <p:val>
                                            <p:fltVal val="1"/>
                                          </p:val>
                                        </p:tav>
                                      </p:tavLst>
                                    </p:anim>
                                    <p:anim to="" calcmode="lin" valueType="num">
                                      <p:cBhvr>
                                        <p:cTn id="23" dur="1000" fill="hold">
                                          <p:stCondLst>
                                            <p:cond delay="0"/>
                                          </p:stCondLst>
                                        </p:cTn>
                                        <p:tgtEl>
                                          <p:spTgt spid="114"/>
                                        </p:tgtEl>
                                        <p:attrNameLst>
                                          <p:attrName>ppt_h</p:attrName>
                                        </p:attrNameLst>
                                      </p:cBhvr>
                                      <p:tavLst>
                                        <p:tav tm="0" fmla="#ppt_h+(8/9)*(#ppt_h-0)*((1.5-1.5*$)^2-(1.5-1.5*$)^3)">
                                          <p:val>
                                            <p:fltVal val="0"/>
                                          </p:val>
                                        </p:tav>
                                        <p:tav tm="100000">
                                          <p:val>
                                            <p:fltVal val="1"/>
                                          </p:val>
                                        </p:tav>
                                      </p:tavLst>
                                    </p:anim>
                                  </p:childTnLst>
                                </p:cTn>
                              </p:par>
                              <p:par>
                                <p:cTn id="24" presetID="2" presetClass="entr" presetSubtype="2" fill="hold" grpId="0" nodeType="withEffect">
                                  <p:stCondLst>
                                    <p:cond delay="0"/>
                                  </p:stCondLst>
                                  <p:iterate type="lt">
                                    <p:tmPct val="10000"/>
                                  </p:iterate>
                                  <p:childTnLst>
                                    <p:set>
                                      <p:cBhvr>
                                        <p:cTn id="25" dur="1" fill="hold">
                                          <p:stCondLst>
                                            <p:cond delay="0"/>
                                          </p:stCondLst>
                                        </p:cTn>
                                        <p:tgtEl>
                                          <p:spTgt spid="118"/>
                                        </p:tgtEl>
                                        <p:attrNameLst>
                                          <p:attrName>style.visibility</p:attrName>
                                        </p:attrNameLst>
                                      </p:cBhvr>
                                      <p:to>
                                        <p:strVal val="visible"/>
                                      </p:to>
                                    </p:set>
                                    <p:anim calcmode="lin" valueType="num">
                                      <p:cBhvr additive="base">
                                        <p:cTn id="26" dur="500" fill="hold"/>
                                        <p:tgtEl>
                                          <p:spTgt spid="118"/>
                                        </p:tgtEl>
                                        <p:attrNameLst>
                                          <p:attrName>ppt_x</p:attrName>
                                        </p:attrNameLst>
                                      </p:cBhvr>
                                      <p:tavLst>
                                        <p:tav tm="0">
                                          <p:val>
                                            <p:strVal val="1+#ppt_w/2"/>
                                          </p:val>
                                        </p:tav>
                                        <p:tav tm="100000">
                                          <p:val>
                                            <p:strVal val="#ppt_x"/>
                                          </p:val>
                                        </p:tav>
                                      </p:tavLst>
                                    </p:anim>
                                    <p:anim calcmode="lin" valueType="num">
                                      <p:cBhvr additive="base">
                                        <p:cTn id="27" dur="500" fill="hold"/>
                                        <p:tgtEl>
                                          <p:spTgt spid="118"/>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119"/>
                                        </p:tgtEl>
                                        <p:attrNameLst>
                                          <p:attrName>style.visibility</p:attrName>
                                        </p:attrNameLst>
                                      </p:cBhvr>
                                      <p:to>
                                        <p:strVal val="visible"/>
                                      </p:to>
                                    </p:set>
                                    <p:animEffect transition="in" filter="fade">
                                      <p:cBhvr>
                                        <p:cTn id="30" dur="500"/>
                                        <p:tgtEl>
                                          <p:spTgt spid="119"/>
                                        </p:tgtEl>
                                      </p:cBhvr>
                                    </p:animEffect>
                                  </p:childTnLst>
                                </p:cTn>
                              </p:par>
                            </p:childTnLst>
                          </p:cTn>
                        </p:par>
                        <p:par>
                          <p:cTn id="31" fill="hold">
                            <p:stCondLst>
                              <p:cond delay="1000"/>
                            </p:stCondLst>
                            <p:childTnLst>
                              <p:par>
                                <p:cTn id="32" presetID="23" presetClass="entr" presetSubtype="528" fill="hold" nodeType="afterEffect">
                                  <p:stCondLst>
                                    <p:cond delay="0"/>
                                  </p:stCondLst>
                                  <p:iterate type="lt">
                                    <p:tmPct val="5000"/>
                                  </p:iterate>
                                  <p:childTnLst>
                                    <p:set>
                                      <p:cBhvr>
                                        <p:cTn id="33" dur="1" fill="hold">
                                          <p:stCondLst>
                                            <p:cond delay="0"/>
                                          </p:stCondLst>
                                        </p:cTn>
                                        <p:tgtEl>
                                          <p:spTgt spid="120"/>
                                        </p:tgtEl>
                                        <p:attrNameLst>
                                          <p:attrName>style.visibility</p:attrName>
                                        </p:attrNameLst>
                                      </p:cBhvr>
                                      <p:to>
                                        <p:strVal val="visible"/>
                                      </p:to>
                                    </p:set>
                                    <p:anim to="" calcmode="lin" valueType="num">
                                      <p:cBhvr>
                                        <p:cTn id="34" dur="1000" fill="hold">
                                          <p:stCondLst>
                                            <p:cond delay="0"/>
                                          </p:stCondLst>
                                        </p:cTn>
                                        <p:tgtEl>
                                          <p:spTgt spid="120"/>
                                        </p:tgtEl>
                                        <p:attrNameLst>
                                          <p:attrName>ppt_x</p:attrName>
                                        </p:attrNameLst>
                                      </p:cBhvr>
                                      <p:tavLst>
                                        <p:tav tm="0" fmla="#ppt_x+(8/9)*(#ppt_x-(#ppt_x-#ppt_w/2))*((1.5-1.5*$)^2-(1.5-1.5*$)^3)">
                                          <p:val>
                                            <p:fltVal val="0"/>
                                          </p:val>
                                        </p:tav>
                                        <p:tav tm="100000">
                                          <p:val>
                                            <p:fltVal val="1"/>
                                          </p:val>
                                        </p:tav>
                                      </p:tavLst>
                                    </p:anim>
                                    <p:anim to="" calcmode="lin" valueType="num">
                                      <p:cBhvr>
                                        <p:cTn id="35" dur="1000" fill="hold">
                                          <p:stCondLst>
                                            <p:cond delay="0"/>
                                          </p:stCondLst>
                                        </p:cTn>
                                        <p:tgtEl>
                                          <p:spTgt spid="120"/>
                                        </p:tgtEl>
                                        <p:attrNameLst>
                                          <p:attrName>ppt_y</p:attrName>
                                        </p:attrNameLst>
                                      </p:cBhvr>
                                      <p:tavLst>
                                        <p:tav tm="0" fmla="#ppt_y+(8/9)*(#ppt_y-(#ppt_y+#ppt_h/2))*((1.5-1.5*$)^2-(1.5-1.5*$)^3)">
                                          <p:val>
                                            <p:fltVal val="0"/>
                                          </p:val>
                                        </p:tav>
                                        <p:tav tm="100000">
                                          <p:val>
                                            <p:fltVal val="1"/>
                                          </p:val>
                                        </p:tav>
                                      </p:tavLst>
                                    </p:anim>
                                    <p:anim to="" calcmode="lin" valueType="num">
                                      <p:cBhvr>
                                        <p:cTn id="36" dur="1000" fill="hold">
                                          <p:stCondLst>
                                            <p:cond delay="0"/>
                                          </p:stCondLst>
                                        </p:cTn>
                                        <p:tgtEl>
                                          <p:spTgt spid="120"/>
                                        </p:tgtEl>
                                        <p:attrNameLst>
                                          <p:attrName>ppt_w</p:attrName>
                                        </p:attrNameLst>
                                      </p:cBhvr>
                                      <p:tavLst>
                                        <p:tav tm="0" fmla="#ppt_w+(8/9)*(#ppt_w-0)*((1.5-1.5*$)^2-(1.5-1.5*$)^3)">
                                          <p:val>
                                            <p:fltVal val="0"/>
                                          </p:val>
                                        </p:tav>
                                        <p:tav tm="100000">
                                          <p:val>
                                            <p:fltVal val="1"/>
                                          </p:val>
                                        </p:tav>
                                      </p:tavLst>
                                    </p:anim>
                                    <p:anim to="" calcmode="lin" valueType="num">
                                      <p:cBhvr>
                                        <p:cTn id="37" dur="1000" fill="hold">
                                          <p:stCondLst>
                                            <p:cond delay="0"/>
                                          </p:stCondLst>
                                        </p:cTn>
                                        <p:tgtEl>
                                          <p:spTgt spid="120"/>
                                        </p:tgtEl>
                                        <p:attrNameLst>
                                          <p:attrName>ppt_h</p:attrName>
                                        </p:attrNameLst>
                                      </p:cBhvr>
                                      <p:tavLst>
                                        <p:tav tm="0" fmla="#ppt_h+(8/9)*(#ppt_h-0)*((1.5-1.5*$)^2-(1.5-1.5*$)^3)">
                                          <p:val>
                                            <p:fltVal val="0"/>
                                          </p:val>
                                        </p:tav>
                                        <p:tav tm="100000">
                                          <p:val>
                                            <p:fltVal val="1"/>
                                          </p:val>
                                        </p:tav>
                                      </p:tavLst>
                                    </p:anim>
                                  </p:childTnLst>
                                </p:cTn>
                              </p:par>
                              <p:par>
                                <p:cTn id="38" presetID="2" presetClass="entr" presetSubtype="2" fill="hold" grpId="0" nodeType="withEffect">
                                  <p:stCondLst>
                                    <p:cond delay="0"/>
                                  </p:stCondLst>
                                  <p:iterate type="lt">
                                    <p:tmPct val="10000"/>
                                  </p:iterate>
                                  <p:childTnLst>
                                    <p:set>
                                      <p:cBhvr>
                                        <p:cTn id="39" dur="1" fill="hold">
                                          <p:stCondLst>
                                            <p:cond delay="0"/>
                                          </p:stCondLst>
                                        </p:cTn>
                                        <p:tgtEl>
                                          <p:spTgt spid="124"/>
                                        </p:tgtEl>
                                        <p:attrNameLst>
                                          <p:attrName>style.visibility</p:attrName>
                                        </p:attrNameLst>
                                      </p:cBhvr>
                                      <p:to>
                                        <p:strVal val="visible"/>
                                      </p:to>
                                    </p:set>
                                    <p:anim calcmode="lin" valueType="num">
                                      <p:cBhvr additive="base">
                                        <p:cTn id="40" dur="500" fill="hold"/>
                                        <p:tgtEl>
                                          <p:spTgt spid="124"/>
                                        </p:tgtEl>
                                        <p:attrNameLst>
                                          <p:attrName>ppt_x</p:attrName>
                                        </p:attrNameLst>
                                      </p:cBhvr>
                                      <p:tavLst>
                                        <p:tav tm="0">
                                          <p:val>
                                            <p:strVal val="1+#ppt_w/2"/>
                                          </p:val>
                                        </p:tav>
                                        <p:tav tm="100000">
                                          <p:val>
                                            <p:strVal val="#ppt_x"/>
                                          </p:val>
                                        </p:tav>
                                      </p:tavLst>
                                    </p:anim>
                                    <p:anim calcmode="lin" valueType="num">
                                      <p:cBhvr additive="base">
                                        <p:cTn id="41" dur="500" fill="hold"/>
                                        <p:tgtEl>
                                          <p:spTgt spid="124"/>
                                        </p:tgtEl>
                                        <p:attrNameLst>
                                          <p:attrName>ppt_y</p:attrName>
                                        </p:attrNameLst>
                                      </p:cBhvr>
                                      <p:tavLst>
                                        <p:tav tm="0">
                                          <p:val>
                                            <p:strVal val="#ppt_y"/>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fade">
                                      <p:cBhvr>
                                        <p:cTn id="44" dur="500"/>
                                        <p:tgtEl>
                                          <p:spTgt spid="125"/>
                                        </p:tgtEl>
                                      </p:cBhvr>
                                    </p:animEffect>
                                  </p:childTnLst>
                                </p:cTn>
                              </p:par>
                            </p:childTnLst>
                          </p:cTn>
                        </p:par>
                        <p:par>
                          <p:cTn id="45" fill="hold">
                            <p:stCondLst>
                              <p:cond delay="2000"/>
                            </p:stCondLst>
                            <p:childTnLst>
                              <p:par>
                                <p:cTn id="46" presetID="23" presetClass="entr" presetSubtype="528" fill="hold" nodeType="afterEffect">
                                  <p:stCondLst>
                                    <p:cond delay="0"/>
                                  </p:stCondLst>
                                  <p:iterate type="lt">
                                    <p:tmPct val="5000"/>
                                  </p:iterate>
                                  <p:childTnLst>
                                    <p:set>
                                      <p:cBhvr>
                                        <p:cTn id="47" dur="1" fill="hold">
                                          <p:stCondLst>
                                            <p:cond delay="0"/>
                                          </p:stCondLst>
                                        </p:cTn>
                                        <p:tgtEl>
                                          <p:spTgt spid="126"/>
                                        </p:tgtEl>
                                        <p:attrNameLst>
                                          <p:attrName>style.visibility</p:attrName>
                                        </p:attrNameLst>
                                      </p:cBhvr>
                                      <p:to>
                                        <p:strVal val="visible"/>
                                      </p:to>
                                    </p:set>
                                    <p:anim to="" calcmode="lin" valueType="num">
                                      <p:cBhvr>
                                        <p:cTn id="48" dur="1000" fill="hold">
                                          <p:stCondLst>
                                            <p:cond delay="0"/>
                                          </p:stCondLst>
                                        </p:cTn>
                                        <p:tgtEl>
                                          <p:spTgt spid="126"/>
                                        </p:tgtEl>
                                        <p:attrNameLst>
                                          <p:attrName>ppt_x</p:attrName>
                                        </p:attrNameLst>
                                      </p:cBhvr>
                                      <p:tavLst>
                                        <p:tav tm="0" fmla="#ppt_x+(8/9)*(#ppt_x-(#ppt_x-#ppt_w/2))*((1.5-1.5*$)^2-(1.5-1.5*$)^3)">
                                          <p:val>
                                            <p:fltVal val="0"/>
                                          </p:val>
                                        </p:tav>
                                        <p:tav tm="100000">
                                          <p:val>
                                            <p:fltVal val="1"/>
                                          </p:val>
                                        </p:tav>
                                      </p:tavLst>
                                    </p:anim>
                                    <p:anim to="" calcmode="lin" valueType="num">
                                      <p:cBhvr>
                                        <p:cTn id="49" dur="1000" fill="hold">
                                          <p:stCondLst>
                                            <p:cond delay="0"/>
                                          </p:stCondLst>
                                        </p:cTn>
                                        <p:tgtEl>
                                          <p:spTgt spid="126"/>
                                        </p:tgtEl>
                                        <p:attrNameLst>
                                          <p:attrName>ppt_y</p:attrName>
                                        </p:attrNameLst>
                                      </p:cBhvr>
                                      <p:tavLst>
                                        <p:tav tm="0" fmla="#ppt_y+(8/9)*(#ppt_y-(#ppt_y+#ppt_h/2))*((1.5-1.5*$)^2-(1.5-1.5*$)^3)">
                                          <p:val>
                                            <p:fltVal val="0"/>
                                          </p:val>
                                        </p:tav>
                                        <p:tav tm="100000">
                                          <p:val>
                                            <p:fltVal val="1"/>
                                          </p:val>
                                        </p:tav>
                                      </p:tavLst>
                                    </p:anim>
                                    <p:anim to="" calcmode="lin" valueType="num">
                                      <p:cBhvr>
                                        <p:cTn id="50" dur="1000" fill="hold">
                                          <p:stCondLst>
                                            <p:cond delay="0"/>
                                          </p:stCondLst>
                                        </p:cTn>
                                        <p:tgtEl>
                                          <p:spTgt spid="126"/>
                                        </p:tgtEl>
                                        <p:attrNameLst>
                                          <p:attrName>ppt_w</p:attrName>
                                        </p:attrNameLst>
                                      </p:cBhvr>
                                      <p:tavLst>
                                        <p:tav tm="0" fmla="#ppt_w+(8/9)*(#ppt_w-0)*((1.5-1.5*$)^2-(1.5-1.5*$)^3)">
                                          <p:val>
                                            <p:fltVal val="0"/>
                                          </p:val>
                                        </p:tav>
                                        <p:tav tm="100000">
                                          <p:val>
                                            <p:fltVal val="1"/>
                                          </p:val>
                                        </p:tav>
                                      </p:tavLst>
                                    </p:anim>
                                    <p:anim to="" calcmode="lin" valueType="num">
                                      <p:cBhvr>
                                        <p:cTn id="51" dur="1000" fill="hold">
                                          <p:stCondLst>
                                            <p:cond delay="0"/>
                                          </p:stCondLst>
                                        </p:cTn>
                                        <p:tgtEl>
                                          <p:spTgt spid="126"/>
                                        </p:tgtEl>
                                        <p:attrNameLst>
                                          <p:attrName>ppt_h</p:attrName>
                                        </p:attrNameLst>
                                      </p:cBhvr>
                                      <p:tavLst>
                                        <p:tav tm="0" fmla="#ppt_h+(8/9)*(#ppt_h-0)*((1.5-1.5*$)^2-(1.5-1.5*$)^3)">
                                          <p:val>
                                            <p:fltVal val="0"/>
                                          </p:val>
                                        </p:tav>
                                        <p:tav tm="100000">
                                          <p:val>
                                            <p:fltVal val="1"/>
                                          </p:val>
                                        </p:tav>
                                      </p:tavLst>
                                    </p:anim>
                                  </p:childTnLst>
                                </p:cTn>
                              </p:par>
                              <p:par>
                                <p:cTn id="52" presetID="2" presetClass="entr" presetSubtype="2" fill="hold" grpId="0" nodeType="withEffect">
                                  <p:stCondLst>
                                    <p:cond delay="0"/>
                                  </p:stCondLst>
                                  <p:iterate type="lt">
                                    <p:tmPct val="10000"/>
                                  </p:iterate>
                                  <p:childTnLst>
                                    <p:set>
                                      <p:cBhvr>
                                        <p:cTn id="53" dur="1" fill="hold">
                                          <p:stCondLst>
                                            <p:cond delay="0"/>
                                          </p:stCondLst>
                                        </p:cTn>
                                        <p:tgtEl>
                                          <p:spTgt spid="130"/>
                                        </p:tgtEl>
                                        <p:attrNameLst>
                                          <p:attrName>style.visibility</p:attrName>
                                        </p:attrNameLst>
                                      </p:cBhvr>
                                      <p:to>
                                        <p:strVal val="visible"/>
                                      </p:to>
                                    </p:set>
                                    <p:anim calcmode="lin" valueType="num">
                                      <p:cBhvr additive="base">
                                        <p:cTn id="54" dur="500" fill="hold"/>
                                        <p:tgtEl>
                                          <p:spTgt spid="130"/>
                                        </p:tgtEl>
                                        <p:attrNameLst>
                                          <p:attrName>ppt_x</p:attrName>
                                        </p:attrNameLst>
                                      </p:cBhvr>
                                      <p:tavLst>
                                        <p:tav tm="0">
                                          <p:val>
                                            <p:strVal val="1+#ppt_w/2"/>
                                          </p:val>
                                        </p:tav>
                                        <p:tav tm="100000">
                                          <p:val>
                                            <p:strVal val="#ppt_x"/>
                                          </p:val>
                                        </p:tav>
                                      </p:tavLst>
                                    </p:anim>
                                    <p:anim calcmode="lin" valueType="num">
                                      <p:cBhvr additive="base">
                                        <p:cTn id="55" dur="500" fill="hold"/>
                                        <p:tgtEl>
                                          <p:spTgt spid="130"/>
                                        </p:tgtEl>
                                        <p:attrNameLst>
                                          <p:attrName>ppt_y</p:attrName>
                                        </p:attrNameLst>
                                      </p:cBhvr>
                                      <p:tavLst>
                                        <p:tav tm="0">
                                          <p:val>
                                            <p:strVal val="#ppt_y"/>
                                          </p:val>
                                        </p:tav>
                                        <p:tav tm="100000">
                                          <p:val>
                                            <p:strVal val="#ppt_y"/>
                                          </p:val>
                                        </p:tav>
                                      </p:tavLst>
                                    </p:anim>
                                  </p:childTnLst>
                                </p:cTn>
                              </p:par>
                              <p:par>
                                <p:cTn id="56" presetID="10" presetClass="entr" presetSubtype="0" fill="hold" grpId="0" nodeType="withEffect">
                                  <p:stCondLst>
                                    <p:cond delay="0"/>
                                  </p:stCondLst>
                                  <p:childTnLst>
                                    <p:set>
                                      <p:cBhvr>
                                        <p:cTn id="57" dur="1" fill="hold">
                                          <p:stCondLst>
                                            <p:cond delay="0"/>
                                          </p:stCondLst>
                                        </p:cTn>
                                        <p:tgtEl>
                                          <p:spTgt spid="131"/>
                                        </p:tgtEl>
                                        <p:attrNameLst>
                                          <p:attrName>style.visibility</p:attrName>
                                        </p:attrNameLst>
                                      </p:cBhvr>
                                      <p:to>
                                        <p:strVal val="visible"/>
                                      </p:to>
                                    </p:set>
                                    <p:animEffect transition="in" filter="fade">
                                      <p:cBhvr>
                                        <p:cTn id="58" dur="500"/>
                                        <p:tgtEl>
                                          <p:spTgt spid="131"/>
                                        </p:tgtEl>
                                      </p:cBhvr>
                                    </p:animEffect>
                                  </p:childTnLst>
                                </p:cTn>
                              </p:par>
                            </p:childTnLst>
                          </p:cTn>
                        </p:par>
                        <p:par>
                          <p:cTn id="59" fill="hold">
                            <p:stCondLst>
                              <p:cond delay="3050"/>
                            </p:stCondLst>
                            <p:childTnLst>
                              <p:par>
                                <p:cTn id="60" presetID="23" presetClass="entr" presetSubtype="528" fill="hold" nodeType="afterEffect">
                                  <p:stCondLst>
                                    <p:cond delay="0"/>
                                  </p:stCondLst>
                                  <p:iterate type="lt">
                                    <p:tmPct val="5000"/>
                                  </p:iterate>
                                  <p:childTnLst>
                                    <p:set>
                                      <p:cBhvr>
                                        <p:cTn id="61" dur="1" fill="hold">
                                          <p:stCondLst>
                                            <p:cond delay="0"/>
                                          </p:stCondLst>
                                        </p:cTn>
                                        <p:tgtEl>
                                          <p:spTgt spid="132"/>
                                        </p:tgtEl>
                                        <p:attrNameLst>
                                          <p:attrName>style.visibility</p:attrName>
                                        </p:attrNameLst>
                                      </p:cBhvr>
                                      <p:to>
                                        <p:strVal val="visible"/>
                                      </p:to>
                                    </p:set>
                                    <p:anim to="" calcmode="lin" valueType="num">
                                      <p:cBhvr>
                                        <p:cTn id="62" dur="1000" fill="hold">
                                          <p:stCondLst>
                                            <p:cond delay="0"/>
                                          </p:stCondLst>
                                        </p:cTn>
                                        <p:tgtEl>
                                          <p:spTgt spid="132"/>
                                        </p:tgtEl>
                                        <p:attrNameLst>
                                          <p:attrName>ppt_x</p:attrName>
                                        </p:attrNameLst>
                                      </p:cBhvr>
                                      <p:tavLst>
                                        <p:tav tm="0" fmla="#ppt_x+(8/9)*(#ppt_x-(#ppt_x-#ppt_w/2))*((1.5-1.5*$)^2-(1.5-1.5*$)^3)">
                                          <p:val>
                                            <p:fltVal val="0"/>
                                          </p:val>
                                        </p:tav>
                                        <p:tav tm="100000">
                                          <p:val>
                                            <p:fltVal val="1"/>
                                          </p:val>
                                        </p:tav>
                                      </p:tavLst>
                                    </p:anim>
                                    <p:anim to="" calcmode="lin" valueType="num">
                                      <p:cBhvr>
                                        <p:cTn id="63" dur="1000" fill="hold">
                                          <p:stCondLst>
                                            <p:cond delay="0"/>
                                          </p:stCondLst>
                                        </p:cTn>
                                        <p:tgtEl>
                                          <p:spTgt spid="132"/>
                                        </p:tgtEl>
                                        <p:attrNameLst>
                                          <p:attrName>ppt_y</p:attrName>
                                        </p:attrNameLst>
                                      </p:cBhvr>
                                      <p:tavLst>
                                        <p:tav tm="0" fmla="#ppt_y+(8/9)*(#ppt_y-(#ppt_y+#ppt_h/2))*((1.5-1.5*$)^2-(1.5-1.5*$)^3)">
                                          <p:val>
                                            <p:fltVal val="0"/>
                                          </p:val>
                                        </p:tav>
                                        <p:tav tm="100000">
                                          <p:val>
                                            <p:fltVal val="1"/>
                                          </p:val>
                                        </p:tav>
                                      </p:tavLst>
                                    </p:anim>
                                    <p:anim to="" calcmode="lin" valueType="num">
                                      <p:cBhvr>
                                        <p:cTn id="64" dur="1000" fill="hold">
                                          <p:stCondLst>
                                            <p:cond delay="0"/>
                                          </p:stCondLst>
                                        </p:cTn>
                                        <p:tgtEl>
                                          <p:spTgt spid="132"/>
                                        </p:tgtEl>
                                        <p:attrNameLst>
                                          <p:attrName>ppt_w</p:attrName>
                                        </p:attrNameLst>
                                      </p:cBhvr>
                                      <p:tavLst>
                                        <p:tav tm="0" fmla="#ppt_w+(8/9)*(#ppt_w-0)*((1.5-1.5*$)^2-(1.5-1.5*$)^3)">
                                          <p:val>
                                            <p:fltVal val="0"/>
                                          </p:val>
                                        </p:tav>
                                        <p:tav tm="100000">
                                          <p:val>
                                            <p:fltVal val="1"/>
                                          </p:val>
                                        </p:tav>
                                      </p:tavLst>
                                    </p:anim>
                                    <p:anim to="" calcmode="lin" valueType="num">
                                      <p:cBhvr>
                                        <p:cTn id="65" dur="1000" fill="hold">
                                          <p:stCondLst>
                                            <p:cond delay="0"/>
                                          </p:stCondLst>
                                        </p:cTn>
                                        <p:tgtEl>
                                          <p:spTgt spid="132"/>
                                        </p:tgtEl>
                                        <p:attrNameLst>
                                          <p:attrName>ppt_h</p:attrName>
                                        </p:attrNameLst>
                                      </p:cBhvr>
                                      <p:tavLst>
                                        <p:tav tm="0" fmla="#ppt_h+(8/9)*(#ppt_h-0)*((1.5-1.5*$)^2-(1.5-1.5*$)^3)">
                                          <p:val>
                                            <p:fltVal val="0"/>
                                          </p:val>
                                        </p:tav>
                                        <p:tav tm="100000">
                                          <p:val>
                                            <p:fltVal val="1"/>
                                          </p:val>
                                        </p:tav>
                                      </p:tavLst>
                                    </p:anim>
                                  </p:childTnLst>
                                </p:cTn>
                              </p:par>
                              <p:par>
                                <p:cTn id="66" presetID="2" presetClass="entr" presetSubtype="2" fill="hold" grpId="0" nodeType="withEffect">
                                  <p:stCondLst>
                                    <p:cond delay="0"/>
                                  </p:stCondLst>
                                  <p:iterate type="lt">
                                    <p:tmPct val="10000"/>
                                  </p:iterate>
                                  <p:childTnLst>
                                    <p:set>
                                      <p:cBhvr>
                                        <p:cTn id="67" dur="1" fill="hold">
                                          <p:stCondLst>
                                            <p:cond delay="0"/>
                                          </p:stCondLst>
                                        </p:cTn>
                                        <p:tgtEl>
                                          <p:spTgt spid="136"/>
                                        </p:tgtEl>
                                        <p:attrNameLst>
                                          <p:attrName>style.visibility</p:attrName>
                                        </p:attrNameLst>
                                      </p:cBhvr>
                                      <p:to>
                                        <p:strVal val="visible"/>
                                      </p:to>
                                    </p:set>
                                    <p:anim calcmode="lin" valueType="num">
                                      <p:cBhvr additive="base">
                                        <p:cTn id="68" dur="500" fill="hold"/>
                                        <p:tgtEl>
                                          <p:spTgt spid="136"/>
                                        </p:tgtEl>
                                        <p:attrNameLst>
                                          <p:attrName>ppt_x</p:attrName>
                                        </p:attrNameLst>
                                      </p:cBhvr>
                                      <p:tavLst>
                                        <p:tav tm="0">
                                          <p:val>
                                            <p:strVal val="1+#ppt_w/2"/>
                                          </p:val>
                                        </p:tav>
                                        <p:tav tm="100000">
                                          <p:val>
                                            <p:strVal val="#ppt_x"/>
                                          </p:val>
                                        </p:tav>
                                      </p:tavLst>
                                    </p:anim>
                                    <p:anim calcmode="lin" valueType="num">
                                      <p:cBhvr additive="base">
                                        <p:cTn id="69" dur="500" fill="hold"/>
                                        <p:tgtEl>
                                          <p:spTgt spid="136"/>
                                        </p:tgtEl>
                                        <p:attrNameLst>
                                          <p:attrName>ppt_y</p:attrName>
                                        </p:attrNameLst>
                                      </p:cBhvr>
                                      <p:tavLst>
                                        <p:tav tm="0">
                                          <p:val>
                                            <p:strVal val="#ppt_y"/>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137"/>
                                        </p:tgtEl>
                                        <p:attrNameLst>
                                          <p:attrName>style.visibility</p:attrName>
                                        </p:attrNameLst>
                                      </p:cBhvr>
                                      <p:to>
                                        <p:strVal val="visible"/>
                                      </p:to>
                                    </p:set>
                                    <p:animEffect transition="in" filter="fade">
                                      <p:cBhvr>
                                        <p:cTn id="7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8" grpId="0"/>
      <p:bldP spid="119" grpId="0"/>
      <p:bldP spid="124" grpId="0"/>
      <p:bldP spid="125" grpId="0"/>
      <p:bldP spid="130" grpId="0"/>
      <p:bldP spid="131" grpId="0"/>
      <p:bldP spid="136" grpId="0"/>
      <p:bldP spid="1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01</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642" y="763341"/>
            <a:ext cx="301604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工作完成情况</a:t>
            </a:r>
            <a:r>
              <a:rPr lang="en-US" altLang="zh-CN" sz="2400" b="1" noProof="1">
                <a:cs typeface="+mn-ea"/>
                <a:sym typeface="+mn-lt"/>
              </a:rPr>
              <a:t>-</a:t>
            </a:r>
            <a:r>
              <a:rPr lang="zh-CN" altLang="en-US" sz="2400" b="1" noProof="1">
                <a:cs typeface="+mn-ea"/>
                <a:sym typeface="+mn-lt"/>
              </a:rPr>
              <a:t>人理</a:t>
            </a:r>
            <a:endParaRPr lang="zh-CN" altLang="en-US" sz="2400" b="1" noProof="1">
              <a:cs typeface="+mn-ea"/>
              <a:sym typeface="+mn-lt"/>
            </a:endParaRPr>
          </a:p>
        </p:txBody>
      </p:sp>
      <p:grpSp>
        <p:nvGrpSpPr>
          <p:cNvPr id="104" name="组合 10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145808" y="1724245"/>
            <a:ext cx="3846788" cy="4119218"/>
            <a:chOff x="1261241" y="1592754"/>
            <a:chExt cx="3846788" cy="4119218"/>
          </a:xfrm>
        </p:grpSpPr>
        <p:sp>
          <p:nvSpPr>
            <p:cNvPr id="105" name="任意多边形 2"/>
            <p:cNvSpPr/>
            <p:nvPr/>
          </p:nvSpPr>
          <p:spPr bwMode="auto">
            <a:xfrm>
              <a:off x="1261241" y="1592754"/>
              <a:ext cx="3846788" cy="4119218"/>
            </a:xfrm>
            <a:custGeom>
              <a:avLst/>
              <a:gdLst>
                <a:gd name="connsiteX0" fmla="*/ 1785261 w 4179143"/>
                <a:gd name="connsiteY0" fmla="*/ 0 h 4475112"/>
                <a:gd name="connsiteX1" fmla="*/ 833603 w 4179143"/>
                <a:gd name="connsiteY1" fmla="*/ 225635 h 4475112"/>
                <a:gd name="connsiteX2" fmla="*/ 108082 w 4179143"/>
                <a:gd name="connsiteY2" fmla="*/ 996554 h 4475112"/>
                <a:gd name="connsiteX3" fmla="*/ 136349 w 4179143"/>
                <a:gd name="connsiteY3" fmla="*/ 2378568 h 4475112"/>
                <a:gd name="connsiteX4" fmla="*/ 164616 w 4179143"/>
                <a:gd name="connsiteY4" fmla="*/ 2453780 h 4475112"/>
                <a:gd name="connsiteX5" fmla="*/ 569777 w 4179143"/>
                <a:gd name="connsiteY5" fmla="*/ 3055473 h 4475112"/>
                <a:gd name="connsiteX6" fmla="*/ 682845 w 4179143"/>
                <a:gd name="connsiteY6" fmla="*/ 3215298 h 4475112"/>
                <a:gd name="connsiteX7" fmla="*/ 843025 w 4179143"/>
                <a:gd name="connsiteY7" fmla="*/ 3544348 h 4475112"/>
                <a:gd name="connsiteX8" fmla="*/ 852448 w 4179143"/>
                <a:gd name="connsiteY8" fmla="*/ 3591356 h 4475112"/>
                <a:gd name="connsiteX9" fmla="*/ 805336 w 4179143"/>
                <a:gd name="connsiteY9" fmla="*/ 4042626 h 4475112"/>
                <a:gd name="connsiteX10" fmla="*/ 781695 w 4179143"/>
                <a:gd name="connsiteY10" fmla="*/ 4142588 h 4475112"/>
                <a:gd name="connsiteX11" fmla="*/ 769490 w 4179143"/>
                <a:gd name="connsiteY11" fmla="*/ 4182352 h 4475112"/>
                <a:gd name="connsiteX12" fmla="*/ 850746 w 4179143"/>
                <a:gd name="connsiteY12" fmla="*/ 4171248 h 4475112"/>
                <a:gd name="connsiteX13" fmla="*/ 2569776 w 4179143"/>
                <a:gd name="connsiteY13" fmla="*/ 4442146 h 4475112"/>
                <a:gd name="connsiteX14" fmla="*/ 2631898 w 4179143"/>
                <a:gd name="connsiteY14" fmla="*/ 4475112 h 4475112"/>
                <a:gd name="connsiteX15" fmla="*/ 2642695 w 4179143"/>
                <a:gd name="connsiteY15" fmla="*/ 4418684 h 4475112"/>
                <a:gd name="connsiteX16" fmla="*/ 2802875 w 4179143"/>
                <a:gd name="connsiteY16" fmla="*/ 4136640 h 4475112"/>
                <a:gd name="connsiteX17" fmla="*/ 2887676 w 4179143"/>
                <a:gd name="connsiteY17" fmla="*/ 4117837 h 4475112"/>
                <a:gd name="connsiteX18" fmla="*/ 2897099 w 4179143"/>
                <a:gd name="connsiteY18" fmla="*/ 4117837 h 4475112"/>
                <a:gd name="connsiteX19" fmla="*/ 3085546 w 4179143"/>
                <a:gd name="connsiteY19" fmla="*/ 4108436 h 4475112"/>
                <a:gd name="connsiteX20" fmla="*/ 3424751 w 4179143"/>
                <a:gd name="connsiteY20" fmla="*/ 4117837 h 4475112"/>
                <a:gd name="connsiteX21" fmla="*/ 3434173 w 4179143"/>
                <a:gd name="connsiteY21" fmla="*/ 4117837 h 4475112"/>
                <a:gd name="connsiteX22" fmla="*/ 3754533 w 4179143"/>
                <a:gd name="connsiteY22" fmla="*/ 3929808 h 4475112"/>
                <a:gd name="connsiteX23" fmla="*/ 3745111 w 4179143"/>
                <a:gd name="connsiteY23" fmla="*/ 3751180 h 4475112"/>
                <a:gd name="connsiteX24" fmla="*/ 3735688 w 4179143"/>
                <a:gd name="connsiteY24" fmla="*/ 3694772 h 4475112"/>
                <a:gd name="connsiteX25" fmla="*/ 3735688 w 4179143"/>
                <a:gd name="connsiteY25" fmla="*/ 3685370 h 4475112"/>
                <a:gd name="connsiteX26" fmla="*/ 3801645 w 4179143"/>
                <a:gd name="connsiteY26" fmla="*/ 3534947 h 4475112"/>
                <a:gd name="connsiteX27" fmla="*/ 3858179 w 4179143"/>
                <a:gd name="connsiteY27" fmla="*/ 3422130 h 4475112"/>
                <a:gd name="connsiteX28" fmla="*/ 3820490 w 4179143"/>
                <a:gd name="connsiteY28" fmla="*/ 3346918 h 4475112"/>
                <a:gd name="connsiteX29" fmla="*/ 3858179 w 4179143"/>
                <a:gd name="connsiteY29" fmla="*/ 3318714 h 4475112"/>
                <a:gd name="connsiteX30" fmla="*/ 3924136 w 4179143"/>
                <a:gd name="connsiteY30" fmla="*/ 3205896 h 4475112"/>
                <a:gd name="connsiteX31" fmla="*/ 3867601 w 4179143"/>
                <a:gd name="connsiteY31" fmla="*/ 3074276 h 4475112"/>
                <a:gd name="connsiteX32" fmla="*/ 3839334 w 4179143"/>
                <a:gd name="connsiteY32" fmla="*/ 3017867 h 4475112"/>
                <a:gd name="connsiteX33" fmla="*/ 3877024 w 4179143"/>
                <a:gd name="connsiteY33" fmla="*/ 2970860 h 4475112"/>
                <a:gd name="connsiteX34" fmla="*/ 3980670 w 4179143"/>
                <a:gd name="connsiteY34" fmla="*/ 2923852 h 4475112"/>
                <a:gd name="connsiteX35" fmla="*/ 4103160 w 4179143"/>
                <a:gd name="connsiteY35" fmla="*/ 2876845 h 4475112"/>
                <a:gd name="connsiteX36" fmla="*/ 4159694 w 4179143"/>
                <a:gd name="connsiteY36" fmla="*/ 2688816 h 4475112"/>
                <a:gd name="connsiteX37" fmla="*/ 4159694 w 4179143"/>
                <a:gd name="connsiteY37" fmla="*/ 2679415 h 4475112"/>
                <a:gd name="connsiteX38" fmla="*/ 3745111 w 4179143"/>
                <a:gd name="connsiteY38" fmla="*/ 2152933 h 4475112"/>
                <a:gd name="connsiteX39" fmla="*/ 3688577 w 4179143"/>
                <a:gd name="connsiteY39" fmla="*/ 2011911 h 4475112"/>
                <a:gd name="connsiteX40" fmla="*/ 3763956 w 4179143"/>
                <a:gd name="connsiteY40" fmla="*/ 1870890 h 4475112"/>
                <a:gd name="connsiteX41" fmla="*/ 3773378 w 4179143"/>
                <a:gd name="connsiteY41" fmla="*/ 1861488 h 4475112"/>
                <a:gd name="connsiteX42" fmla="*/ 3773378 w 4179143"/>
                <a:gd name="connsiteY42" fmla="*/ 1852087 h 4475112"/>
                <a:gd name="connsiteX43" fmla="*/ 3575508 w 4179143"/>
                <a:gd name="connsiteY43" fmla="*/ 1081167 h 4475112"/>
                <a:gd name="connsiteX44" fmla="*/ 2736919 w 4179143"/>
                <a:gd name="connsiteY44" fmla="*/ 206832 h 4475112"/>
                <a:gd name="connsiteX45" fmla="*/ 1785261 w 4179143"/>
                <a:gd name="connsiteY45" fmla="*/ 0 h 4475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179143" h="4475112">
                  <a:moveTo>
                    <a:pt x="1785261" y="0"/>
                  </a:moveTo>
                  <a:cubicBezTo>
                    <a:pt x="1464901" y="0"/>
                    <a:pt x="1116273" y="84613"/>
                    <a:pt x="833603" y="225635"/>
                  </a:cubicBezTo>
                  <a:cubicBezTo>
                    <a:pt x="475554" y="404263"/>
                    <a:pt x="230572" y="676905"/>
                    <a:pt x="108082" y="996554"/>
                  </a:cubicBezTo>
                  <a:cubicBezTo>
                    <a:pt x="-146322" y="1701663"/>
                    <a:pt x="126926" y="2369167"/>
                    <a:pt x="136349" y="2378568"/>
                  </a:cubicBezTo>
                  <a:cubicBezTo>
                    <a:pt x="136349" y="2378568"/>
                    <a:pt x="164616" y="2434977"/>
                    <a:pt x="164616" y="2453780"/>
                  </a:cubicBezTo>
                  <a:cubicBezTo>
                    <a:pt x="202305" y="2547794"/>
                    <a:pt x="400175" y="2820436"/>
                    <a:pt x="569777" y="3055473"/>
                  </a:cubicBezTo>
                  <a:cubicBezTo>
                    <a:pt x="607466" y="3111882"/>
                    <a:pt x="645156" y="3168290"/>
                    <a:pt x="682845" y="3215298"/>
                  </a:cubicBezTo>
                  <a:cubicBezTo>
                    <a:pt x="824181" y="3412728"/>
                    <a:pt x="833603" y="3450334"/>
                    <a:pt x="843025" y="3544348"/>
                  </a:cubicBezTo>
                  <a:cubicBezTo>
                    <a:pt x="852448" y="3563151"/>
                    <a:pt x="852448" y="3572553"/>
                    <a:pt x="852448" y="3591356"/>
                  </a:cubicBezTo>
                  <a:cubicBezTo>
                    <a:pt x="880715" y="3713575"/>
                    <a:pt x="805336" y="4042626"/>
                    <a:pt x="805336" y="4042626"/>
                  </a:cubicBezTo>
                  <a:cubicBezTo>
                    <a:pt x="798858" y="4075531"/>
                    <a:pt x="790908" y="4108914"/>
                    <a:pt x="781695" y="4142588"/>
                  </a:cubicBezTo>
                  <a:lnTo>
                    <a:pt x="769490" y="4182352"/>
                  </a:lnTo>
                  <a:lnTo>
                    <a:pt x="850746" y="4171248"/>
                  </a:lnTo>
                  <a:cubicBezTo>
                    <a:pt x="1269502" y="4102317"/>
                    <a:pt x="1600112" y="3942398"/>
                    <a:pt x="2569776" y="4442146"/>
                  </a:cubicBezTo>
                  <a:lnTo>
                    <a:pt x="2631898" y="4475112"/>
                  </a:lnTo>
                  <a:lnTo>
                    <a:pt x="2642695" y="4418684"/>
                  </a:lnTo>
                  <a:cubicBezTo>
                    <a:pt x="2670962" y="4221253"/>
                    <a:pt x="2784031" y="4146042"/>
                    <a:pt x="2802875" y="4136640"/>
                  </a:cubicBezTo>
                  <a:cubicBezTo>
                    <a:pt x="2802875" y="4136640"/>
                    <a:pt x="2821720" y="4127239"/>
                    <a:pt x="2887676" y="4117837"/>
                  </a:cubicBezTo>
                  <a:cubicBezTo>
                    <a:pt x="2897099" y="4117837"/>
                    <a:pt x="2897099" y="4117837"/>
                    <a:pt x="2897099" y="4117837"/>
                  </a:cubicBezTo>
                  <a:cubicBezTo>
                    <a:pt x="2915943" y="4117837"/>
                    <a:pt x="2963055" y="4108436"/>
                    <a:pt x="3085546" y="4108436"/>
                  </a:cubicBezTo>
                  <a:cubicBezTo>
                    <a:pt x="3245726" y="4108436"/>
                    <a:pt x="3424751" y="4117837"/>
                    <a:pt x="3424751" y="4117837"/>
                  </a:cubicBezTo>
                  <a:cubicBezTo>
                    <a:pt x="3434173" y="4117837"/>
                    <a:pt x="3434173" y="4117837"/>
                    <a:pt x="3434173" y="4117837"/>
                  </a:cubicBezTo>
                  <a:cubicBezTo>
                    <a:pt x="3603775" y="4089633"/>
                    <a:pt x="3707421" y="4033224"/>
                    <a:pt x="3754533" y="3929808"/>
                  </a:cubicBezTo>
                  <a:cubicBezTo>
                    <a:pt x="3782800" y="3863998"/>
                    <a:pt x="3763956" y="3798188"/>
                    <a:pt x="3745111" y="3751180"/>
                  </a:cubicBezTo>
                  <a:cubicBezTo>
                    <a:pt x="3745111" y="3732378"/>
                    <a:pt x="3735688" y="3713575"/>
                    <a:pt x="3735688" y="3694772"/>
                  </a:cubicBezTo>
                  <a:cubicBezTo>
                    <a:pt x="3735688" y="3694772"/>
                    <a:pt x="3735688" y="3685370"/>
                    <a:pt x="3735688" y="3685370"/>
                  </a:cubicBezTo>
                  <a:cubicBezTo>
                    <a:pt x="3726266" y="3638363"/>
                    <a:pt x="3716844" y="3600757"/>
                    <a:pt x="3801645" y="3534947"/>
                  </a:cubicBezTo>
                  <a:cubicBezTo>
                    <a:pt x="3839334" y="3497341"/>
                    <a:pt x="3858179" y="3469137"/>
                    <a:pt x="3858179" y="3422130"/>
                  </a:cubicBezTo>
                  <a:cubicBezTo>
                    <a:pt x="3858179" y="3393925"/>
                    <a:pt x="3839334" y="3365721"/>
                    <a:pt x="3820490" y="3346918"/>
                  </a:cubicBezTo>
                  <a:cubicBezTo>
                    <a:pt x="3829912" y="3337516"/>
                    <a:pt x="3848757" y="3328115"/>
                    <a:pt x="3858179" y="3318714"/>
                  </a:cubicBezTo>
                  <a:cubicBezTo>
                    <a:pt x="3895868" y="3290509"/>
                    <a:pt x="3924136" y="3252903"/>
                    <a:pt x="3924136" y="3205896"/>
                  </a:cubicBezTo>
                  <a:cubicBezTo>
                    <a:pt x="3933558" y="3158889"/>
                    <a:pt x="3914713" y="3111882"/>
                    <a:pt x="3867601" y="3074276"/>
                  </a:cubicBezTo>
                  <a:cubicBezTo>
                    <a:pt x="3848757" y="3055473"/>
                    <a:pt x="3829912" y="3036670"/>
                    <a:pt x="3839334" y="3017867"/>
                  </a:cubicBezTo>
                  <a:cubicBezTo>
                    <a:pt x="3839334" y="3008466"/>
                    <a:pt x="3848757" y="2989663"/>
                    <a:pt x="3877024" y="2970860"/>
                  </a:cubicBezTo>
                  <a:cubicBezTo>
                    <a:pt x="3905291" y="2952057"/>
                    <a:pt x="3933558" y="2942655"/>
                    <a:pt x="3980670" y="2923852"/>
                  </a:cubicBezTo>
                  <a:cubicBezTo>
                    <a:pt x="4018359" y="2914451"/>
                    <a:pt x="4056048" y="2905050"/>
                    <a:pt x="4103160" y="2876845"/>
                  </a:cubicBezTo>
                  <a:cubicBezTo>
                    <a:pt x="4197384" y="2829838"/>
                    <a:pt x="4187961" y="2735823"/>
                    <a:pt x="4159694" y="2688816"/>
                  </a:cubicBezTo>
                  <a:cubicBezTo>
                    <a:pt x="4159694" y="2679415"/>
                    <a:pt x="4159694" y="2679415"/>
                    <a:pt x="4159694" y="2679415"/>
                  </a:cubicBezTo>
                  <a:cubicBezTo>
                    <a:pt x="4150272" y="2670013"/>
                    <a:pt x="3895868" y="2322159"/>
                    <a:pt x="3745111" y="2152933"/>
                  </a:cubicBezTo>
                  <a:cubicBezTo>
                    <a:pt x="3707421" y="2105926"/>
                    <a:pt x="3688577" y="2058919"/>
                    <a:pt x="3688577" y="2011911"/>
                  </a:cubicBezTo>
                  <a:cubicBezTo>
                    <a:pt x="3688577" y="1927298"/>
                    <a:pt x="3763956" y="1870890"/>
                    <a:pt x="3763956" y="1870890"/>
                  </a:cubicBezTo>
                  <a:cubicBezTo>
                    <a:pt x="3773378" y="1861488"/>
                    <a:pt x="3773378" y="1861488"/>
                    <a:pt x="3773378" y="1861488"/>
                  </a:cubicBezTo>
                  <a:cubicBezTo>
                    <a:pt x="3773378" y="1852087"/>
                    <a:pt x="3773378" y="1852087"/>
                    <a:pt x="3773378" y="1852087"/>
                  </a:cubicBezTo>
                  <a:cubicBezTo>
                    <a:pt x="3792223" y="1579445"/>
                    <a:pt x="3584931" y="1099970"/>
                    <a:pt x="3575508" y="1081167"/>
                  </a:cubicBezTo>
                  <a:cubicBezTo>
                    <a:pt x="3387061" y="686306"/>
                    <a:pt x="3104391" y="385460"/>
                    <a:pt x="2736919" y="206832"/>
                  </a:cubicBezTo>
                  <a:cubicBezTo>
                    <a:pt x="2463670" y="65810"/>
                    <a:pt x="2143310" y="0"/>
                    <a:pt x="1785261" y="0"/>
                  </a:cubicBezTo>
                  <a:close/>
                </a:path>
              </a:pathLst>
            </a:custGeom>
            <a:gradFill>
              <a:gsLst>
                <a:gs pos="0">
                  <a:schemeClr val="tx1"/>
                </a:gs>
                <a:gs pos="100000">
                  <a:schemeClr val="tx1">
                    <a:lumMod val="50000"/>
                    <a:lumOff val="50000"/>
                  </a:schemeClr>
                </a:gs>
              </a:gsLst>
              <a:lin ang="2700000" scaled="1"/>
            </a:gradFill>
            <a:ln w="2540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6" name="Freeform 6"/>
            <p:cNvSpPr/>
            <p:nvPr/>
          </p:nvSpPr>
          <p:spPr bwMode="auto">
            <a:xfrm>
              <a:off x="1436123" y="1950494"/>
              <a:ext cx="730574" cy="2148745"/>
            </a:xfrm>
            <a:custGeom>
              <a:avLst/>
              <a:gdLst>
                <a:gd name="T0" fmla="*/ 83 w 86"/>
                <a:gd name="T1" fmla="*/ 103 h 253"/>
                <a:gd name="T2" fmla="*/ 83 w 86"/>
                <a:gd name="T3" fmla="*/ 118 h 253"/>
                <a:gd name="T4" fmla="*/ 83 w 86"/>
                <a:gd name="T5" fmla="*/ 128 h 253"/>
                <a:gd name="T6" fmla="*/ 84 w 86"/>
                <a:gd name="T7" fmla="*/ 145 h 253"/>
                <a:gd name="T8" fmla="*/ 82 w 86"/>
                <a:gd name="T9" fmla="*/ 152 h 253"/>
                <a:gd name="T10" fmla="*/ 82 w 86"/>
                <a:gd name="T11" fmla="*/ 160 h 253"/>
                <a:gd name="T12" fmla="*/ 82 w 86"/>
                <a:gd name="T13" fmla="*/ 168 h 253"/>
                <a:gd name="T14" fmla="*/ 83 w 86"/>
                <a:gd name="T15" fmla="*/ 172 h 253"/>
                <a:gd name="T16" fmla="*/ 83 w 86"/>
                <a:gd name="T17" fmla="*/ 174 h 253"/>
                <a:gd name="T18" fmla="*/ 83 w 86"/>
                <a:gd name="T19" fmla="*/ 186 h 253"/>
                <a:gd name="T20" fmla="*/ 83 w 86"/>
                <a:gd name="T21" fmla="*/ 199 h 253"/>
                <a:gd name="T22" fmla="*/ 83 w 86"/>
                <a:gd name="T23" fmla="*/ 218 h 253"/>
                <a:gd name="T24" fmla="*/ 83 w 86"/>
                <a:gd name="T25" fmla="*/ 228 h 253"/>
                <a:gd name="T26" fmla="*/ 83 w 86"/>
                <a:gd name="T27" fmla="*/ 237 h 253"/>
                <a:gd name="T28" fmla="*/ 83 w 86"/>
                <a:gd name="T29" fmla="*/ 246 h 253"/>
                <a:gd name="T30" fmla="*/ 83 w 86"/>
                <a:gd name="T31" fmla="*/ 251 h 253"/>
                <a:gd name="T32" fmla="*/ 83 w 86"/>
                <a:gd name="T33" fmla="*/ 251 h 253"/>
                <a:gd name="T34" fmla="*/ 73 w 86"/>
                <a:gd name="T35" fmla="*/ 246 h 253"/>
                <a:gd name="T36" fmla="*/ 59 w 86"/>
                <a:gd name="T37" fmla="*/ 220 h 253"/>
                <a:gd name="T38" fmla="*/ 57 w 86"/>
                <a:gd name="T39" fmla="*/ 207 h 253"/>
                <a:gd name="T40" fmla="*/ 51 w 86"/>
                <a:gd name="T41" fmla="*/ 205 h 253"/>
                <a:gd name="T42" fmla="*/ 28 w 86"/>
                <a:gd name="T43" fmla="*/ 196 h 253"/>
                <a:gd name="T44" fmla="*/ 16 w 86"/>
                <a:gd name="T45" fmla="*/ 186 h 253"/>
                <a:gd name="T46" fmla="*/ 11 w 86"/>
                <a:gd name="T47" fmla="*/ 180 h 253"/>
                <a:gd name="T48" fmla="*/ 7 w 86"/>
                <a:gd name="T49" fmla="*/ 169 h 253"/>
                <a:gd name="T50" fmla="*/ 4 w 86"/>
                <a:gd name="T51" fmla="*/ 154 h 253"/>
                <a:gd name="T52" fmla="*/ 3 w 86"/>
                <a:gd name="T53" fmla="*/ 146 h 253"/>
                <a:gd name="T54" fmla="*/ 3 w 86"/>
                <a:gd name="T55" fmla="*/ 132 h 253"/>
                <a:gd name="T56" fmla="*/ 3 w 86"/>
                <a:gd name="T57" fmla="*/ 123 h 253"/>
                <a:gd name="T58" fmla="*/ 5 w 86"/>
                <a:gd name="T59" fmla="*/ 108 h 253"/>
                <a:gd name="T60" fmla="*/ 8 w 86"/>
                <a:gd name="T61" fmla="*/ 92 h 253"/>
                <a:gd name="T62" fmla="*/ 14 w 86"/>
                <a:gd name="T63" fmla="*/ 75 h 253"/>
                <a:gd name="T64" fmla="*/ 19 w 86"/>
                <a:gd name="T65" fmla="*/ 63 h 253"/>
                <a:gd name="T66" fmla="*/ 25 w 86"/>
                <a:gd name="T67" fmla="*/ 52 h 253"/>
                <a:gd name="T68" fmla="*/ 29 w 86"/>
                <a:gd name="T69" fmla="*/ 46 h 253"/>
                <a:gd name="T70" fmla="*/ 36 w 86"/>
                <a:gd name="T71" fmla="*/ 37 h 253"/>
                <a:gd name="T72" fmla="*/ 40 w 86"/>
                <a:gd name="T73" fmla="*/ 33 h 253"/>
                <a:gd name="T74" fmla="*/ 50 w 86"/>
                <a:gd name="T75" fmla="*/ 22 h 253"/>
                <a:gd name="T76" fmla="*/ 63 w 86"/>
                <a:gd name="T77" fmla="*/ 12 h 253"/>
                <a:gd name="T78" fmla="*/ 76 w 86"/>
                <a:gd name="T79" fmla="*/ 5 h 253"/>
                <a:gd name="T80" fmla="*/ 83 w 86"/>
                <a:gd name="T81" fmla="*/ 1 h 253"/>
                <a:gd name="T82" fmla="*/ 83 w 86"/>
                <a:gd name="T83" fmla="*/ 3 h 253"/>
                <a:gd name="T84" fmla="*/ 83 w 86"/>
                <a:gd name="T85" fmla="*/ 7 h 253"/>
                <a:gd name="T86" fmla="*/ 82 w 86"/>
                <a:gd name="T87" fmla="*/ 14 h 253"/>
                <a:gd name="T88" fmla="*/ 83 w 86"/>
                <a:gd name="T89" fmla="*/ 19 h 253"/>
                <a:gd name="T90" fmla="*/ 83 w 86"/>
                <a:gd name="T91" fmla="*/ 34 h 253"/>
                <a:gd name="T92" fmla="*/ 83 w 86"/>
                <a:gd name="T93" fmla="*/ 52 h 253"/>
                <a:gd name="T94" fmla="*/ 83 w 86"/>
                <a:gd name="T95" fmla="*/ 72 h 253"/>
                <a:gd name="T96" fmla="*/ 83 w 86"/>
                <a:gd name="T97" fmla="*/ 87 h 253"/>
                <a:gd name="T98" fmla="*/ 83 w 86"/>
                <a:gd name="T99" fmla="*/ 9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253">
                  <a:moveTo>
                    <a:pt x="83" y="99"/>
                  </a:moveTo>
                  <a:cubicBezTo>
                    <a:pt x="80" y="96"/>
                    <a:pt x="86" y="102"/>
                    <a:pt x="83" y="102"/>
                  </a:cubicBezTo>
                  <a:cubicBezTo>
                    <a:pt x="82" y="99"/>
                    <a:pt x="83" y="104"/>
                    <a:pt x="83" y="103"/>
                  </a:cubicBezTo>
                  <a:cubicBezTo>
                    <a:pt x="82" y="106"/>
                    <a:pt x="82" y="109"/>
                    <a:pt x="83" y="110"/>
                  </a:cubicBezTo>
                  <a:cubicBezTo>
                    <a:pt x="84" y="112"/>
                    <a:pt x="84" y="113"/>
                    <a:pt x="83" y="115"/>
                  </a:cubicBezTo>
                  <a:cubicBezTo>
                    <a:pt x="84" y="116"/>
                    <a:pt x="85" y="117"/>
                    <a:pt x="83" y="118"/>
                  </a:cubicBezTo>
                  <a:cubicBezTo>
                    <a:pt x="82" y="122"/>
                    <a:pt x="84" y="123"/>
                    <a:pt x="83" y="124"/>
                  </a:cubicBezTo>
                  <a:cubicBezTo>
                    <a:pt x="83" y="125"/>
                    <a:pt x="82" y="125"/>
                    <a:pt x="83" y="125"/>
                  </a:cubicBezTo>
                  <a:cubicBezTo>
                    <a:pt x="83" y="124"/>
                    <a:pt x="85" y="126"/>
                    <a:pt x="83" y="128"/>
                  </a:cubicBezTo>
                  <a:cubicBezTo>
                    <a:pt x="83" y="130"/>
                    <a:pt x="83" y="132"/>
                    <a:pt x="83" y="133"/>
                  </a:cubicBezTo>
                  <a:cubicBezTo>
                    <a:pt x="85" y="135"/>
                    <a:pt x="84" y="136"/>
                    <a:pt x="83" y="141"/>
                  </a:cubicBezTo>
                  <a:cubicBezTo>
                    <a:pt x="83" y="144"/>
                    <a:pt x="84" y="144"/>
                    <a:pt x="84" y="145"/>
                  </a:cubicBezTo>
                  <a:cubicBezTo>
                    <a:pt x="84" y="146"/>
                    <a:pt x="83" y="146"/>
                    <a:pt x="83" y="149"/>
                  </a:cubicBezTo>
                  <a:cubicBezTo>
                    <a:pt x="81" y="149"/>
                    <a:pt x="81" y="153"/>
                    <a:pt x="82" y="152"/>
                  </a:cubicBezTo>
                  <a:cubicBezTo>
                    <a:pt x="82" y="152"/>
                    <a:pt x="82" y="152"/>
                    <a:pt x="82" y="152"/>
                  </a:cubicBezTo>
                  <a:cubicBezTo>
                    <a:pt x="82" y="152"/>
                    <a:pt x="82" y="152"/>
                    <a:pt x="82" y="152"/>
                  </a:cubicBezTo>
                  <a:cubicBezTo>
                    <a:pt x="80" y="154"/>
                    <a:pt x="80" y="157"/>
                    <a:pt x="83" y="157"/>
                  </a:cubicBezTo>
                  <a:cubicBezTo>
                    <a:pt x="81" y="157"/>
                    <a:pt x="83" y="160"/>
                    <a:pt x="82" y="160"/>
                  </a:cubicBezTo>
                  <a:cubicBezTo>
                    <a:pt x="81" y="162"/>
                    <a:pt x="81" y="164"/>
                    <a:pt x="83" y="164"/>
                  </a:cubicBezTo>
                  <a:cubicBezTo>
                    <a:pt x="82" y="165"/>
                    <a:pt x="82" y="165"/>
                    <a:pt x="82" y="166"/>
                  </a:cubicBezTo>
                  <a:cubicBezTo>
                    <a:pt x="83" y="166"/>
                    <a:pt x="82" y="168"/>
                    <a:pt x="82" y="168"/>
                  </a:cubicBezTo>
                  <a:cubicBezTo>
                    <a:pt x="82" y="168"/>
                    <a:pt x="82" y="168"/>
                    <a:pt x="82" y="168"/>
                  </a:cubicBezTo>
                  <a:cubicBezTo>
                    <a:pt x="83" y="168"/>
                    <a:pt x="83" y="168"/>
                    <a:pt x="83" y="170"/>
                  </a:cubicBezTo>
                  <a:cubicBezTo>
                    <a:pt x="83" y="171"/>
                    <a:pt x="80" y="172"/>
                    <a:pt x="83" y="172"/>
                  </a:cubicBezTo>
                  <a:cubicBezTo>
                    <a:pt x="83" y="172"/>
                    <a:pt x="83" y="172"/>
                    <a:pt x="83" y="172"/>
                  </a:cubicBezTo>
                  <a:cubicBezTo>
                    <a:pt x="83" y="172"/>
                    <a:pt x="83" y="172"/>
                    <a:pt x="83" y="172"/>
                  </a:cubicBezTo>
                  <a:cubicBezTo>
                    <a:pt x="82" y="172"/>
                    <a:pt x="83" y="173"/>
                    <a:pt x="83" y="174"/>
                  </a:cubicBezTo>
                  <a:cubicBezTo>
                    <a:pt x="82" y="176"/>
                    <a:pt x="83" y="177"/>
                    <a:pt x="83" y="179"/>
                  </a:cubicBezTo>
                  <a:cubicBezTo>
                    <a:pt x="82" y="177"/>
                    <a:pt x="83" y="181"/>
                    <a:pt x="83" y="181"/>
                  </a:cubicBezTo>
                  <a:cubicBezTo>
                    <a:pt x="79" y="183"/>
                    <a:pt x="84" y="186"/>
                    <a:pt x="83" y="186"/>
                  </a:cubicBezTo>
                  <a:cubicBezTo>
                    <a:pt x="82" y="187"/>
                    <a:pt x="83" y="186"/>
                    <a:pt x="82" y="189"/>
                  </a:cubicBezTo>
                  <a:cubicBezTo>
                    <a:pt x="81" y="189"/>
                    <a:pt x="82" y="191"/>
                    <a:pt x="83" y="193"/>
                  </a:cubicBezTo>
                  <a:cubicBezTo>
                    <a:pt x="84" y="194"/>
                    <a:pt x="83" y="197"/>
                    <a:pt x="83" y="199"/>
                  </a:cubicBezTo>
                  <a:cubicBezTo>
                    <a:pt x="83" y="204"/>
                    <a:pt x="81" y="202"/>
                    <a:pt x="83" y="206"/>
                  </a:cubicBezTo>
                  <a:cubicBezTo>
                    <a:pt x="84" y="209"/>
                    <a:pt x="81" y="212"/>
                    <a:pt x="83" y="212"/>
                  </a:cubicBezTo>
                  <a:cubicBezTo>
                    <a:pt x="80" y="215"/>
                    <a:pt x="84" y="215"/>
                    <a:pt x="83" y="218"/>
                  </a:cubicBezTo>
                  <a:cubicBezTo>
                    <a:pt x="81" y="222"/>
                    <a:pt x="79" y="224"/>
                    <a:pt x="83" y="223"/>
                  </a:cubicBezTo>
                  <a:cubicBezTo>
                    <a:pt x="79" y="224"/>
                    <a:pt x="80" y="228"/>
                    <a:pt x="82" y="228"/>
                  </a:cubicBezTo>
                  <a:cubicBezTo>
                    <a:pt x="82" y="228"/>
                    <a:pt x="83" y="228"/>
                    <a:pt x="83" y="228"/>
                  </a:cubicBezTo>
                  <a:cubicBezTo>
                    <a:pt x="83" y="228"/>
                    <a:pt x="82" y="228"/>
                    <a:pt x="82" y="228"/>
                  </a:cubicBezTo>
                  <a:cubicBezTo>
                    <a:pt x="79" y="229"/>
                    <a:pt x="82" y="228"/>
                    <a:pt x="83" y="233"/>
                  </a:cubicBezTo>
                  <a:cubicBezTo>
                    <a:pt x="84" y="234"/>
                    <a:pt x="85" y="231"/>
                    <a:pt x="83" y="237"/>
                  </a:cubicBezTo>
                  <a:cubicBezTo>
                    <a:pt x="84" y="241"/>
                    <a:pt x="86" y="242"/>
                    <a:pt x="83" y="240"/>
                  </a:cubicBezTo>
                  <a:cubicBezTo>
                    <a:pt x="80" y="242"/>
                    <a:pt x="82" y="241"/>
                    <a:pt x="83" y="244"/>
                  </a:cubicBezTo>
                  <a:cubicBezTo>
                    <a:pt x="81" y="244"/>
                    <a:pt x="83" y="247"/>
                    <a:pt x="83" y="246"/>
                  </a:cubicBezTo>
                  <a:cubicBezTo>
                    <a:pt x="81" y="246"/>
                    <a:pt x="83" y="247"/>
                    <a:pt x="83" y="249"/>
                  </a:cubicBezTo>
                  <a:cubicBezTo>
                    <a:pt x="83" y="250"/>
                    <a:pt x="80" y="250"/>
                    <a:pt x="83" y="250"/>
                  </a:cubicBezTo>
                  <a:cubicBezTo>
                    <a:pt x="85" y="250"/>
                    <a:pt x="84" y="250"/>
                    <a:pt x="83" y="251"/>
                  </a:cubicBezTo>
                  <a:cubicBezTo>
                    <a:pt x="83" y="251"/>
                    <a:pt x="83" y="252"/>
                    <a:pt x="83" y="251"/>
                  </a:cubicBezTo>
                  <a:cubicBezTo>
                    <a:pt x="83" y="251"/>
                    <a:pt x="83" y="251"/>
                    <a:pt x="83" y="251"/>
                  </a:cubicBezTo>
                  <a:cubicBezTo>
                    <a:pt x="83" y="251"/>
                    <a:pt x="83" y="251"/>
                    <a:pt x="83" y="251"/>
                  </a:cubicBezTo>
                  <a:cubicBezTo>
                    <a:pt x="83" y="253"/>
                    <a:pt x="82" y="250"/>
                    <a:pt x="81" y="251"/>
                  </a:cubicBezTo>
                  <a:cubicBezTo>
                    <a:pt x="79" y="250"/>
                    <a:pt x="77" y="250"/>
                    <a:pt x="77" y="249"/>
                  </a:cubicBezTo>
                  <a:cubicBezTo>
                    <a:pt x="76" y="249"/>
                    <a:pt x="74" y="247"/>
                    <a:pt x="73" y="246"/>
                  </a:cubicBezTo>
                  <a:cubicBezTo>
                    <a:pt x="70" y="244"/>
                    <a:pt x="70" y="245"/>
                    <a:pt x="69" y="242"/>
                  </a:cubicBezTo>
                  <a:cubicBezTo>
                    <a:pt x="68" y="241"/>
                    <a:pt x="67" y="239"/>
                    <a:pt x="66" y="238"/>
                  </a:cubicBezTo>
                  <a:cubicBezTo>
                    <a:pt x="63" y="233"/>
                    <a:pt x="61" y="226"/>
                    <a:pt x="59" y="220"/>
                  </a:cubicBezTo>
                  <a:cubicBezTo>
                    <a:pt x="59" y="218"/>
                    <a:pt x="59" y="217"/>
                    <a:pt x="58" y="215"/>
                  </a:cubicBezTo>
                  <a:cubicBezTo>
                    <a:pt x="58" y="215"/>
                    <a:pt x="57" y="212"/>
                    <a:pt x="58" y="211"/>
                  </a:cubicBezTo>
                  <a:cubicBezTo>
                    <a:pt x="59" y="209"/>
                    <a:pt x="58" y="208"/>
                    <a:pt x="57" y="207"/>
                  </a:cubicBezTo>
                  <a:cubicBezTo>
                    <a:pt x="57" y="208"/>
                    <a:pt x="57" y="206"/>
                    <a:pt x="57" y="207"/>
                  </a:cubicBezTo>
                  <a:cubicBezTo>
                    <a:pt x="57" y="206"/>
                    <a:pt x="54" y="205"/>
                    <a:pt x="54" y="206"/>
                  </a:cubicBezTo>
                  <a:cubicBezTo>
                    <a:pt x="53" y="206"/>
                    <a:pt x="51" y="205"/>
                    <a:pt x="51" y="205"/>
                  </a:cubicBezTo>
                  <a:cubicBezTo>
                    <a:pt x="47" y="204"/>
                    <a:pt x="46" y="204"/>
                    <a:pt x="42" y="202"/>
                  </a:cubicBezTo>
                  <a:cubicBezTo>
                    <a:pt x="37" y="203"/>
                    <a:pt x="36" y="201"/>
                    <a:pt x="35" y="199"/>
                  </a:cubicBezTo>
                  <a:cubicBezTo>
                    <a:pt x="32" y="199"/>
                    <a:pt x="30" y="197"/>
                    <a:pt x="28" y="196"/>
                  </a:cubicBezTo>
                  <a:cubicBezTo>
                    <a:pt x="25" y="198"/>
                    <a:pt x="23" y="193"/>
                    <a:pt x="23" y="192"/>
                  </a:cubicBezTo>
                  <a:cubicBezTo>
                    <a:pt x="19" y="193"/>
                    <a:pt x="21" y="190"/>
                    <a:pt x="19" y="189"/>
                  </a:cubicBezTo>
                  <a:cubicBezTo>
                    <a:pt x="19" y="186"/>
                    <a:pt x="18" y="186"/>
                    <a:pt x="16" y="186"/>
                  </a:cubicBezTo>
                  <a:cubicBezTo>
                    <a:pt x="15" y="185"/>
                    <a:pt x="12" y="183"/>
                    <a:pt x="13" y="183"/>
                  </a:cubicBezTo>
                  <a:cubicBezTo>
                    <a:pt x="13" y="181"/>
                    <a:pt x="13" y="183"/>
                    <a:pt x="12" y="181"/>
                  </a:cubicBezTo>
                  <a:cubicBezTo>
                    <a:pt x="13" y="178"/>
                    <a:pt x="10" y="183"/>
                    <a:pt x="11" y="180"/>
                  </a:cubicBezTo>
                  <a:cubicBezTo>
                    <a:pt x="7" y="179"/>
                    <a:pt x="8" y="177"/>
                    <a:pt x="9" y="177"/>
                  </a:cubicBezTo>
                  <a:cubicBezTo>
                    <a:pt x="9" y="176"/>
                    <a:pt x="8" y="175"/>
                    <a:pt x="8" y="173"/>
                  </a:cubicBezTo>
                  <a:cubicBezTo>
                    <a:pt x="4" y="170"/>
                    <a:pt x="9" y="167"/>
                    <a:pt x="7" y="169"/>
                  </a:cubicBezTo>
                  <a:cubicBezTo>
                    <a:pt x="4" y="169"/>
                    <a:pt x="6" y="165"/>
                    <a:pt x="6" y="164"/>
                  </a:cubicBezTo>
                  <a:cubicBezTo>
                    <a:pt x="2" y="165"/>
                    <a:pt x="5" y="161"/>
                    <a:pt x="5" y="159"/>
                  </a:cubicBezTo>
                  <a:cubicBezTo>
                    <a:pt x="6" y="154"/>
                    <a:pt x="6" y="154"/>
                    <a:pt x="4" y="154"/>
                  </a:cubicBezTo>
                  <a:cubicBezTo>
                    <a:pt x="1" y="150"/>
                    <a:pt x="3" y="150"/>
                    <a:pt x="3" y="148"/>
                  </a:cubicBezTo>
                  <a:cubicBezTo>
                    <a:pt x="4" y="146"/>
                    <a:pt x="4" y="146"/>
                    <a:pt x="3" y="145"/>
                  </a:cubicBezTo>
                  <a:cubicBezTo>
                    <a:pt x="3" y="145"/>
                    <a:pt x="3" y="146"/>
                    <a:pt x="3" y="146"/>
                  </a:cubicBezTo>
                  <a:cubicBezTo>
                    <a:pt x="3" y="145"/>
                    <a:pt x="3" y="145"/>
                    <a:pt x="3" y="145"/>
                  </a:cubicBezTo>
                  <a:cubicBezTo>
                    <a:pt x="5" y="145"/>
                    <a:pt x="2" y="140"/>
                    <a:pt x="3" y="139"/>
                  </a:cubicBezTo>
                  <a:cubicBezTo>
                    <a:pt x="5" y="134"/>
                    <a:pt x="3" y="132"/>
                    <a:pt x="3" y="132"/>
                  </a:cubicBezTo>
                  <a:cubicBezTo>
                    <a:pt x="4" y="131"/>
                    <a:pt x="3" y="127"/>
                    <a:pt x="3" y="126"/>
                  </a:cubicBezTo>
                  <a:cubicBezTo>
                    <a:pt x="3" y="124"/>
                    <a:pt x="3" y="124"/>
                    <a:pt x="4" y="123"/>
                  </a:cubicBezTo>
                  <a:cubicBezTo>
                    <a:pt x="3" y="123"/>
                    <a:pt x="3" y="123"/>
                    <a:pt x="3" y="123"/>
                  </a:cubicBezTo>
                  <a:cubicBezTo>
                    <a:pt x="0" y="123"/>
                    <a:pt x="4" y="120"/>
                    <a:pt x="4" y="118"/>
                  </a:cubicBezTo>
                  <a:cubicBezTo>
                    <a:pt x="3" y="117"/>
                    <a:pt x="5" y="113"/>
                    <a:pt x="4" y="113"/>
                  </a:cubicBezTo>
                  <a:cubicBezTo>
                    <a:pt x="6" y="112"/>
                    <a:pt x="7" y="113"/>
                    <a:pt x="5" y="108"/>
                  </a:cubicBezTo>
                  <a:cubicBezTo>
                    <a:pt x="5" y="104"/>
                    <a:pt x="7" y="105"/>
                    <a:pt x="6" y="103"/>
                  </a:cubicBezTo>
                  <a:cubicBezTo>
                    <a:pt x="8" y="105"/>
                    <a:pt x="8" y="102"/>
                    <a:pt x="7" y="98"/>
                  </a:cubicBezTo>
                  <a:cubicBezTo>
                    <a:pt x="8" y="96"/>
                    <a:pt x="12" y="95"/>
                    <a:pt x="8" y="92"/>
                  </a:cubicBezTo>
                  <a:cubicBezTo>
                    <a:pt x="11" y="88"/>
                    <a:pt x="12" y="88"/>
                    <a:pt x="10" y="86"/>
                  </a:cubicBezTo>
                  <a:cubicBezTo>
                    <a:pt x="11" y="84"/>
                    <a:pt x="14" y="82"/>
                    <a:pt x="12" y="81"/>
                  </a:cubicBezTo>
                  <a:cubicBezTo>
                    <a:pt x="14" y="79"/>
                    <a:pt x="17" y="77"/>
                    <a:pt x="14" y="75"/>
                  </a:cubicBezTo>
                  <a:cubicBezTo>
                    <a:pt x="13" y="74"/>
                    <a:pt x="15" y="70"/>
                    <a:pt x="16" y="69"/>
                  </a:cubicBezTo>
                  <a:cubicBezTo>
                    <a:pt x="21" y="68"/>
                    <a:pt x="14" y="66"/>
                    <a:pt x="18" y="66"/>
                  </a:cubicBezTo>
                  <a:cubicBezTo>
                    <a:pt x="19" y="62"/>
                    <a:pt x="22" y="64"/>
                    <a:pt x="19" y="63"/>
                  </a:cubicBezTo>
                  <a:cubicBezTo>
                    <a:pt x="19" y="64"/>
                    <a:pt x="20" y="61"/>
                    <a:pt x="21" y="59"/>
                  </a:cubicBezTo>
                  <a:cubicBezTo>
                    <a:pt x="21" y="57"/>
                    <a:pt x="22" y="61"/>
                    <a:pt x="23" y="56"/>
                  </a:cubicBezTo>
                  <a:cubicBezTo>
                    <a:pt x="25" y="56"/>
                    <a:pt x="23" y="53"/>
                    <a:pt x="25" y="52"/>
                  </a:cubicBezTo>
                  <a:cubicBezTo>
                    <a:pt x="24" y="51"/>
                    <a:pt x="26" y="46"/>
                    <a:pt x="27" y="49"/>
                  </a:cubicBezTo>
                  <a:cubicBezTo>
                    <a:pt x="29" y="48"/>
                    <a:pt x="30" y="47"/>
                    <a:pt x="31" y="46"/>
                  </a:cubicBezTo>
                  <a:cubicBezTo>
                    <a:pt x="30" y="46"/>
                    <a:pt x="30" y="46"/>
                    <a:pt x="29" y="46"/>
                  </a:cubicBezTo>
                  <a:cubicBezTo>
                    <a:pt x="31" y="45"/>
                    <a:pt x="32" y="45"/>
                    <a:pt x="31" y="46"/>
                  </a:cubicBezTo>
                  <a:cubicBezTo>
                    <a:pt x="34" y="47"/>
                    <a:pt x="34" y="44"/>
                    <a:pt x="32" y="41"/>
                  </a:cubicBezTo>
                  <a:cubicBezTo>
                    <a:pt x="32" y="37"/>
                    <a:pt x="34" y="40"/>
                    <a:pt x="36" y="37"/>
                  </a:cubicBezTo>
                  <a:cubicBezTo>
                    <a:pt x="38" y="38"/>
                    <a:pt x="39" y="34"/>
                    <a:pt x="40" y="33"/>
                  </a:cubicBezTo>
                  <a:cubicBezTo>
                    <a:pt x="39" y="33"/>
                    <a:pt x="39" y="33"/>
                    <a:pt x="39" y="33"/>
                  </a:cubicBezTo>
                  <a:cubicBezTo>
                    <a:pt x="40" y="32"/>
                    <a:pt x="40" y="33"/>
                    <a:pt x="40" y="33"/>
                  </a:cubicBezTo>
                  <a:cubicBezTo>
                    <a:pt x="41" y="33"/>
                    <a:pt x="41" y="31"/>
                    <a:pt x="43" y="29"/>
                  </a:cubicBezTo>
                  <a:cubicBezTo>
                    <a:pt x="43" y="28"/>
                    <a:pt x="47" y="27"/>
                    <a:pt x="47" y="26"/>
                  </a:cubicBezTo>
                  <a:cubicBezTo>
                    <a:pt x="50" y="22"/>
                    <a:pt x="50" y="25"/>
                    <a:pt x="50" y="22"/>
                  </a:cubicBezTo>
                  <a:cubicBezTo>
                    <a:pt x="52" y="17"/>
                    <a:pt x="55" y="20"/>
                    <a:pt x="55" y="19"/>
                  </a:cubicBezTo>
                  <a:cubicBezTo>
                    <a:pt x="54" y="17"/>
                    <a:pt x="55" y="15"/>
                    <a:pt x="59" y="15"/>
                  </a:cubicBezTo>
                  <a:cubicBezTo>
                    <a:pt x="61" y="13"/>
                    <a:pt x="62" y="12"/>
                    <a:pt x="63" y="12"/>
                  </a:cubicBezTo>
                  <a:cubicBezTo>
                    <a:pt x="61" y="9"/>
                    <a:pt x="65" y="9"/>
                    <a:pt x="68" y="9"/>
                  </a:cubicBezTo>
                  <a:cubicBezTo>
                    <a:pt x="70" y="9"/>
                    <a:pt x="71" y="8"/>
                    <a:pt x="72" y="6"/>
                  </a:cubicBezTo>
                  <a:cubicBezTo>
                    <a:pt x="75" y="9"/>
                    <a:pt x="72" y="3"/>
                    <a:pt x="76" y="5"/>
                  </a:cubicBezTo>
                  <a:cubicBezTo>
                    <a:pt x="78" y="4"/>
                    <a:pt x="79" y="0"/>
                    <a:pt x="79" y="3"/>
                  </a:cubicBezTo>
                  <a:cubicBezTo>
                    <a:pt x="82" y="3"/>
                    <a:pt x="81" y="2"/>
                    <a:pt x="83" y="1"/>
                  </a:cubicBezTo>
                  <a:cubicBezTo>
                    <a:pt x="83" y="1"/>
                    <a:pt x="83" y="1"/>
                    <a:pt x="83" y="1"/>
                  </a:cubicBezTo>
                  <a:cubicBezTo>
                    <a:pt x="83" y="2"/>
                    <a:pt x="83" y="2"/>
                    <a:pt x="83" y="1"/>
                  </a:cubicBezTo>
                  <a:cubicBezTo>
                    <a:pt x="83" y="1"/>
                    <a:pt x="82" y="1"/>
                    <a:pt x="83" y="2"/>
                  </a:cubicBezTo>
                  <a:cubicBezTo>
                    <a:pt x="83" y="2"/>
                    <a:pt x="83" y="4"/>
                    <a:pt x="83" y="3"/>
                  </a:cubicBezTo>
                  <a:cubicBezTo>
                    <a:pt x="82" y="4"/>
                    <a:pt x="85" y="5"/>
                    <a:pt x="83" y="5"/>
                  </a:cubicBezTo>
                  <a:cubicBezTo>
                    <a:pt x="82" y="4"/>
                    <a:pt x="82" y="4"/>
                    <a:pt x="82" y="5"/>
                  </a:cubicBezTo>
                  <a:cubicBezTo>
                    <a:pt x="82" y="6"/>
                    <a:pt x="83" y="7"/>
                    <a:pt x="83" y="7"/>
                  </a:cubicBezTo>
                  <a:cubicBezTo>
                    <a:pt x="82" y="7"/>
                    <a:pt x="80" y="8"/>
                    <a:pt x="82" y="9"/>
                  </a:cubicBezTo>
                  <a:cubicBezTo>
                    <a:pt x="82" y="8"/>
                    <a:pt x="84" y="13"/>
                    <a:pt x="83" y="10"/>
                  </a:cubicBezTo>
                  <a:cubicBezTo>
                    <a:pt x="82" y="13"/>
                    <a:pt x="79" y="13"/>
                    <a:pt x="82" y="14"/>
                  </a:cubicBezTo>
                  <a:cubicBezTo>
                    <a:pt x="83" y="13"/>
                    <a:pt x="83" y="14"/>
                    <a:pt x="83" y="15"/>
                  </a:cubicBezTo>
                  <a:cubicBezTo>
                    <a:pt x="83" y="15"/>
                    <a:pt x="83" y="16"/>
                    <a:pt x="83" y="17"/>
                  </a:cubicBezTo>
                  <a:cubicBezTo>
                    <a:pt x="82" y="18"/>
                    <a:pt x="82" y="19"/>
                    <a:pt x="83" y="19"/>
                  </a:cubicBezTo>
                  <a:cubicBezTo>
                    <a:pt x="81" y="19"/>
                    <a:pt x="82" y="22"/>
                    <a:pt x="83" y="23"/>
                  </a:cubicBezTo>
                  <a:cubicBezTo>
                    <a:pt x="82" y="25"/>
                    <a:pt x="85" y="29"/>
                    <a:pt x="83" y="28"/>
                  </a:cubicBezTo>
                  <a:cubicBezTo>
                    <a:pt x="82" y="31"/>
                    <a:pt x="85" y="34"/>
                    <a:pt x="83" y="34"/>
                  </a:cubicBezTo>
                  <a:cubicBezTo>
                    <a:pt x="83" y="38"/>
                    <a:pt x="80" y="37"/>
                    <a:pt x="83" y="39"/>
                  </a:cubicBezTo>
                  <a:cubicBezTo>
                    <a:pt x="81" y="40"/>
                    <a:pt x="80" y="41"/>
                    <a:pt x="83" y="45"/>
                  </a:cubicBezTo>
                  <a:cubicBezTo>
                    <a:pt x="85" y="47"/>
                    <a:pt x="82" y="49"/>
                    <a:pt x="83" y="52"/>
                  </a:cubicBezTo>
                  <a:cubicBezTo>
                    <a:pt x="80" y="57"/>
                    <a:pt x="80" y="56"/>
                    <a:pt x="83" y="58"/>
                  </a:cubicBezTo>
                  <a:cubicBezTo>
                    <a:pt x="86" y="62"/>
                    <a:pt x="83" y="63"/>
                    <a:pt x="83" y="65"/>
                  </a:cubicBezTo>
                  <a:cubicBezTo>
                    <a:pt x="82" y="69"/>
                    <a:pt x="85" y="73"/>
                    <a:pt x="83" y="72"/>
                  </a:cubicBezTo>
                  <a:cubicBezTo>
                    <a:pt x="86" y="74"/>
                    <a:pt x="85" y="78"/>
                    <a:pt x="83" y="79"/>
                  </a:cubicBezTo>
                  <a:cubicBezTo>
                    <a:pt x="83" y="80"/>
                    <a:pt x="83" y="81"/>
                    <a:pt x="83" y="82"/>
                  </a:cubicBezTo>
                  <a:cubicBezTo>
                    <a:pt x="83" y="83"/>
                    <a:pt x="83" y="87"/>
                    <a:pt x="83" y="87"/>
                  </a:cubicBezTo>
                  <a:cubicBezTo>
                    <a:pt x="84" y="87"/>
                    <a:pt x="84" y="89"/>
                    <a:pt x="84" y="91"/>
                  </a:cubicBezTo>
                  <a:cubicBezTo>
                    <a:pt x="85" y="95"/>
                    <a:pt x="85" y="95"/>
                    <a:pt x="83" y="94"/>
                  </a:cubicBezTo>
                  <a:cubicBezTo>
                    <a:pt x="81" y="96"/>
                    <a:pt x="81" y="94"/>
                    <a:pt x="83" y="99"/>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white"/>
                </a:solidFill>
                <a:effectLst/>
                <a:uLnTx/>
                <a:uFillTx/>
                <a:cs typeface="+mn-ea"/>
                <a:sym typeface="+mn-lt"/>
              </a:endParaRPr>
            </a:p>
          </p:txBody>
        </p:sp>
        <p:sp>
          <p:nvSpPr>
            <p:cNvPr id="107" name="Freeform 7"/>
            <p:cNvSpPr/>
            <p:nvPr/>
          </p:nvSpPr>
          <p:spPr bwMode="auto">
            <a:xfrm>
              <a:off x="2195346" y="1796500"/>
              <a:ext cx="748480" cy="2438826"/>
            </a:xfrm>
            <a:custGeom>
              <a:avLst/>
              <a:gdLst>
                <a:gd name="T0" fmla="*/ 84 w 88"/>
                <a:gd name="T1" fmla="*/ 284 h 287"/>
                <a:gd name="T2" fmla="*/ 79 w 88"/>
                <a:gd name="T3" fmla="*/ 284 h 287"/>
                <a:gd name="T4" fmla="*/ 24 w 88"/>
                <a:gd name="T5" fmla="*/ 282 h 287"/>
                <a:gd name="T6" fmla="*/ 7 w 88"/>
                <a:gd name="T7" fmla="*/ 274 h 287"/>
                <a:gd name="T8" fmla="*/ 5 w 88"/>
                <a:gd name="T9" fmla="*/ 272 h 287"/>
                <a:gd name="T10" fmla="*/ 5 w 88"/>
                <a:gd name="T11" fmla="*/ 264 h 287"/>
                <a:gd name="T12" fmla="*/ 5 w 88"/>
                <a:gd name="T13" fmla="*/ 246 h 287"/>
                <a:gd name="T14" fmla="*/ 5 w 88"/>
                <a:gd name="T15" fmla="*/ 221 h 287"/>
                <a:gd name="T16" fmla="*/ 5 w 88"/>
                <a:gd name="T17" fmla="*/ 190 h 287"/>
                <a:gd name="T18" fmla="*/ 5 w 88"/>
                <a:gd name="T19" fmla="*/ 165 h 287"/>
                <a:gd name="T20" fmla="*/ 5 w 88"/>
                <a:gd name="T21" fmla="*/ 154 h 287"/>
                <a:gd name="T22" fmla="*/ 5 w 88"/>
                <a:gd name="T23" fmla="*/ 135 h 287"/>
                <a:gd name="T24" fmla="*/ 3 w 88"/>
                <a:gd name="T25" fmla="*/ 120 h 287"/>
                <a:gd name="T26" fmla="*/ 6 w 88"/>
                <a:gd name="T27" fmla="*/ 109 h 287"/>
                <a:gd name="T28" fmla="*/ 6 w 88"/>
                <a:gd name="T29" fmla="*/ 98 h 287"/>
                <a:gd name="T30" fmla="*/ 5 w 88"/>
                <a:gd name="T31" fmla="*/ 85 h 287"/>
                <a:gd name="T32" fmla="*/ 5 w 88"/>
                <a:gd name="T33" fmla="*/ 74 h 287"/>
                <a:gd name="T34" fmla="*/ 5 w 88"/>
                <a:gd name="T35" fmla="*/ 60 h 287"/>
                <a:gd name="T36" fmla="*/ 5 w 88"/>
                <a:gd name="T37" fmla="*/ 50 h 287"/>
                <a:gd name="T38" fmla="*/ 6 w 88"/>
                <a:gd name="T39" fmla="*/ 39 h 287"/>
                <a:gd name="T40" fmla="*/ 4 w 88"/>
                <a:gd name="T41" fmla="*/ 29 h 287"/>
                <a:gd name="T42" fmla="*/ 5 w 88"/>
                <a:gd name="T43" fmla="*/ 18 h 287"/>
                <a:gd name="T44" fmla="*/ 8 w 88"/>
                <a:gd name="T45" fmla="*/ 14 h 287"/>
                <a:gd name="T46" fmla="*/ 19 w 88"/>
                <a:gd name="T47" fmla="*/ 10 h 287"/>
                <a:gd name="T48" fmla="*/ 40 w 88"/>
                <a:gd name="T49" fmla="*/ 5 h 287"/>
                <a:gd name="T50" fmla="*/ 51 w 88"/>
                <a:gd name="T51" fmla="*/ 4 h 287"/>
                <a:gd name="T52" fmla="*/ 74 w 88"/>
                <a:gd name="T53" fmla="*/ 2 h 287"/>
                <a:gd name="T54" fmla="*/ 84 w 88"/>
                <a:gd name="T55" fmla="*/ 2 h 287"/>
                <a:gd name="T56" fmla="*/ 84 w 88"/>
                <a:gd name="T57" fmla="*/ 8 h 287"/>
                <a:gd name="T58" fmla="*/ 84 w 88"/>
                <a:gd name="T59" fmla="*/ 22 h 287"/>
                <a:gd name="T60" fmla="*/ 84 w 88"/>
                <a:gd name="T61" fmla="*/ 45 h 287"/>
                <a:gd name="T62" fmla="*/ 84 w 88"/>
                <a:gd name="T63" fmla="*/ 73 h 287"/>
                <a:gd name="T64" fmla="*/ 84 w 88"/>
                <a:gd name="T65" fmla="*/ 88 h 287"/>
                <a:gd name="T66" fmla="*/ 84 w 88"/>
                <a:gd name="T67" fmla="*/ 105 h 287"/>
                <a:gd name="T68" fmla="*/ 85 w 88"/>
                <a:gd name="T69" fmla="*/ 119 h 287"/>
                <a:gd name="T70" fmla="*/ 83 w 88"/>
                <a:gd name="T71" fmla="*/ 127 h 287"/>
                <a:gd name="T72" fmla="*/ 84 w 88"/>
                <a:gd name="T73" fmla="*/ 143 h 287"/>
                <a:gd name="T74" fmla="*/ 84 w 88"/>
                <a:gd name="T75" fmla="*/ 151 h 287"/>
                <a:gd name="T76" fmla="*/ 84 w 88"/>
                <a:gd name="T77" fmla="*/ 156 h 287"/>
                <a:gd name="T78" fmla="*/ 85 w 88"/>
                <a:gd name="T79" fmla="*/ 163 h 287"/>
                <a:gd name="T80" fmla="*/ 85 w 88"/>
                <a:gd name="T81" fmla="*/ 163 h 287"/>
                <a:gd name="T82" fmla="*/ 85 w 88"/>
                <a:gd name="T83" fmla="*/ 163 h 287"/>
                <a:gd name="T84" fmla="*/ 84 w 88"/>
                <a:gd name="T85" fmla="*/ 168 h 287"/>
                <a:gd name="T86" fmla="*/ 85 w 88"/>
                <a:gd name="T87" fmla="*/ 174 h 287"/>
                <a:gd name="T88" fmla="*/ 84 w 88"/>
                <a:gd name="T89" fmla="*/ 176 h 287"/>
                <a:gd name="T90" fmla="*/ 84 w 88"/>
                <a:gd name="T91" fmla="*/ 177 h 287"/>
                <a:gd name="T92" fmla="*/ 84 w 88"/>
                <a:gd name="T93" fmla="*/ 178 h 287"/>
                <a:gd name="T94" fmla="*/ 84 w 88"/>
                <a:gd name="T95" fmla="*/ 182 h 287"/>
                <a:gd name="T96" fmla="*/ 85 w 88"/>
                <a:gd name="T97" fmla="*/ 185 h 287"/>
                <a:gd name="T98" fmla="*/ 85 w 88"/>
                <a:gd name="T99" fmla="*/ 192 h 287"/>
                <a:gd name="T100" fmla="*/ 84 w 88"/>
                <a:gd name="T101" fmla="*/ 214 h 287"/>
                <a:gd name="T102" fmla="*/ 84 w 88"/>
                <a:gd name="T103" fmla="*/ 242 h 287"/>
                <a:gd name="T104" fmla="*/ 84 w 88"/>
                <a:gd name="T105" fmla="*/ 264 h 287"/>
                <a:gd name="T106" fmla="*/ 84 w 88"/>
                <a:gd name="T107" fmla="*/ 273 h 287"/>
                <a:gd name="T108" fmla="*/ 84 w 88"/>
                <a:gd name="T109" fmla="*/ 28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 h="287">
                  <a:moveTo>
                    <a:pt x="84" y="284"/>
                  </a:moveTo>
                  <a:cubicBezTo>
                    <a:pt x="84" y="284"/>
                    <a:pt x="84" y="285"/>
                    <a:pt x="84" y="285"/>
                  </a:cubicBezTo>
                  <a:cubicBezTo>
                    <a:pt x="84" y="285"/>
                    <a:pt x="84" y="285"/>
                    <a:pt x="84" y="284"/>
                  </a:cubicBezTo>
                  <a:cubicBezTo>
                    <a:pt x="84" y="284"/>
                    <a:pt x="84" y="284"/>
                    <a:pt x="84" y="284"/>
                  </a:cubicBezTo>
                  <a:cubicBezTo>
                    <a:pt x="84" y="284"/>
                    <a:pt x="84" y="284"/>
                    <a:pt x="84" y="284"/>
                  </a:cubicBezTo>
                  <a:cubicBezTo>
                    <a:pt x="84" y="287"/>
                    <a:pt x="83" y="286"/>
                    <a:pt x="84" y="285"/>
                  </a:cubicBezTo>
                  <a:cubicBezTo>
                    <a:pt x="84" y="285"/>
                    <a:pt x="83" y="285"/>
                    <a:pt x="83" y="284"/>
                  </a:cubicBezTo>
                  <a:cubicBezTo>
                    <a:pt x="83" y="285"/>
                    <a:pt x="82" y="282"/>
                    <a:pt x="79" y="284"/>
                  </a:cubicBezTo>
                  <a:cubicBezTo>
                    <a:pt x="80" y="285"/>
                    <a:pt x="74" y="285"/>
                    <a:pt x="73" y="284"/>
                  </a:cubicBezTo>
                  <a:cubicBezTo>
                    <a:pt x="71" y="284"/>
                    <a:pt x="69" y="284"/>
                    <a:pt x="66" y="284"/>
                  </a:cubicBezTo>
                  <a:cubicBezTo>
                    <a:pt x="48" y="284"/>
                    <a:pt x="24" y="284"/>
                    <a:pt x="24" y="284"/>
                  </a:cubicBezTo>
                  <a:cubicBezTo>
                    <a:pt x="24" y="282"/>
                    <a:pt x="24" y="282"/>
                    <a:pt x="24" y="282"/>
                  </a:cubicBezTo>
                  <a:cubicBezTo>
                    <a:pt x="22" y="280"/>
                    <a:pt x="21" y="278"/>
                    <a:pt x="18" y="277"/>
                  </a:cubicBezTo>
                  <a:cubicBezTo>
                    <a:pt x="17" y="276"/>
                    <a:pt x="16" y="276"/>
                    <a:pt x="14" y="275"/>
                  </a:cubicBezTo>
                  <a:cubicBezTo>
                    <a:pt x="12" y="274"/>
                    <a:pt x="11" y="275"/>
                    <a:pt x="9" y="274"/>
                  </a:cubicBezTo>
                  <a:cubicBezTo>
                    <a:pt x="9" y="273"/>
                    <a:pt x="8" y="276"/>
                    <a:pt x="7" y="274"/>
                  </a:cubicBezTo>
                  <a:cubicBezTo>
                    <a:pt x="7" y="274"/>
                    <a:pt x="6" y="274"/>
                    <a:pt x="5" y="273"/>
                  </a:cubicBezTo>
                  <a:cubicBezTo>
                    <a:pt x="5" y="273"/>
                    <a:pt x="5" y="273"/>
                    <a:pt x="5" y="273"/>
                  </a:cubicBezTo>
                  <a:cubicBezTo>
                    <a:pt x="5" y="275"/>
                    <a:pt x="2" y="273"/>
                    <a:pt x="5" y="273"/>
                  </a:cubicBezTo>
                  <a:cubicBezTo>
                    <a:pt x="5" y="273"/>
                    <a:pt x="5" y="273"/>
                    <a:pt x="5" y="272"/>
                  </a:cubicBezTo>
                  <a:cubicBezTo>
                    <a:pt x="4" y="271"/>
                    <a:pt x="6" y="271"/>
                    <a:pt x="5" y="271"/>
                  </a:cubicBezTo>
                  <a:cubicBezTo>
                    <a:pt x="7" y="272"/>
                    <a:pt x="6" y="270"/>
                    <a:pt x="5" y="270"/>
                  </a:cubicBezTo>
                  <a:cubicBezTo>
                    <a:pt x="5" y="269"/>
                    <a:pt x="4" y="270"/>
                    <a:pt x="5" y="267"/>
                  </a:cubicBezTo>
                  <a:cubicBezTo>
                    <a:pt x="6" y="264"/>
                    <a:pt x="6" y="266"/>
                    <a:pt x="5" y="264"/>
                  </a:cubicBezTo>
                  <a:cubicBezTo>
                    <a:pt x="2" y="261"/>
                    <a:pt x="4" y="260"/>
                    <a:pt x="5" y="260"/>
                  </a:cubicBezTo>
                  <a:cubicBezTo>
                    <a:pt x="0" y="259"/>
                    <a:pt x="5" y="258"/>
                    <a:pt x="5" y="256"/>
                  </a:cubicBezTo>
                  <a:cubicBezTo>
                    <a:pt x="6" y="256"/>
                    <a:pt x="4" y="253"/>
                    <a:pt x="5" y="251"/>
                  </a:cubicBezTo>
                  <a:cubicBezTo>
                    <a:pt x="4" y="252"/>
                    <a:pt x="5" y="245"/>
                    <a:pt x="5" y="246"/>
                  </a:cubicBezTo>
                  <a:cubicBezTo>
                    <a:pt x="5" y="242"/>
                    <a:pt x="8" y="243"/>
                    <a:pt x="5" y="240"/>
                  </a:cubicBezTo>
                  <a:cubicBezTo>
                    <a:pt x="11" y="244"/>
                    <a:pt x="3" y="236"/>
                    <a:pt x="5" y="234"/>
                  </a:cubicBezTo>
                  <a:cubicBezTo>
                    <a:pt x="4" y="229"/>
                    <a:pt x="5" y="231"/>
                    <a:pt x="5" y="228"/>
                  </a:cubicBezTo>
                  <a:cubicBezTo>
                    <a:pt x="5" y="227"/>
                    <a:pt x="7" y="221"/>
                    <a:pt x="5" y="221"/>
                  </a:cubicBezTo>
                  <a:cubicBezTo>
                    <a:pt x="6" y="216"/>
                    <a:pt x="3" y="219"/>
                    <a:pt x="5" y="213"/>
                  </a:cubicBezTo>
                  <a:cubicBezTo>
                    <a:pt x="2" y="212"/>
                    <a:pt x="2" y="211"/>
                    <a:pt x="5" y="206"/>
                  </a:cubicBezTo>
                  <a:cubicBezTo>
                    <a:pt x="6" y="206"/>
                    <a:pt x="2" y="201"/>
                    <a:pt x="5" y="198"/>
                  </a:cubicBezTo>
                  <a:cubicBezTo>
                    <a:pt x="6" y="195"/>
                    <a:pt x="6" y="191"/>
                    <a:pt x="5" y="190"/>
                  </a:cubicBezTo>
                  <a:cubicBezTo>
                    <a:pt x="3" y="190"/>
                    <a:pt x="4" y="183"/>
                    <a:pt x="5" y="182"/>
                  </a:cubicBezTo>
                  <a:cubicBezTo>
                    <a:pt x="6" y="180"/>
                    <a:pt x="5" y="177"/>
                    <a:pt x="5" y="174"/>
                  </a:cubicBezTo>
                  <a:cubicBezTo>
                    <a:pt x="5" y="171"/>
                    <a:pt x="3" y="169"/>
                    <a:pt x="3" y="167"/>
                  </a:cubicBezTo>
                  <a:cubicBezTo>
                    <a:pt x="3" y="167"/>
                    <a:pt x="3" y="166"/>
                    <a:pt x="5" y="165"/>
                  </a:cubicBezTo>
                  <a:cubicBezTo>
                    <a:pt x="6" y="164"/>
                    <a:pt x="6" y="164"/>
                    <a:pt x="5" y="161"/>
                  </a:cubicBezTo>
                  <a:cubicBezTo>
                    <a:pt x="4" y="158"/>
                    <a:pt x="2" y="157"/>
                    <a:pt x="5" y="157"/>
                  </a:cubicBezTo>
                  <a:cubicBezTo>
                    <a:pt x="5" y="156"/>
                    <a:pt x="6" y="156"/>
                    <a:pt x="6" y="156"/>
                  </a:cubicBezTo>
                  <a:cubicBezTo>
                    <a:pt x="6" y="156"/>
                    <a:pt x="5" y="155"/>
                    <a:pt x="5" y="154"/>
                  </a:cubicBezTo>
                  <a:cubicBezTo>
                    <a:pt x="8" y="151"/>
                    <a:pt x="4" y="150"/>
                    <a:pt x="5" y="148"/>
                  </a:cubicBezTo>
                  <a:cubicBezTo>
                    <a:pt x="3" y="150"/>
                    <a:pt x="6" y="142"/>
                    <a:pt x="5" y="143"/>
                  </a:cubicBezTo>
                  <a:cubicBezTo>
                    <a:pt x="5" y="141"/>
                    <a:pt x="5" y="140"/>
                    <a:pt x="5" y="139"/>
                  </a:cubicBezTo>
                  <a:cubicBezTo>
                    <a:pt x="4" y="136"/>
                    <a:pt x="2" y="136"/>
                    <a:pt x="5" y="135"/>
                  </a:cubicBezTo>
                  <a:cubicBezTo>
                    <a:pt x="6" y="131"/>
                    <a:pt x="9" y="134"/>
                    <a:pt x="5" y="131"/>
                  </a:cubicBezTo>
                  <a:cubicBezTo>
                    <a:pt x="5" y="129"/>
                    <a:pt x="5" y="129"/>
                    <a:pt x="5" y="128"/>
                  </a:cubicBezTo>
                  <a:cubicBezTo>
                    <a:pt x="5" y="127"/>
                    <a:pt x="4" y="126"/>
                    <a:pt x="5" y="122"/>
                  </a:cubicBezTo>
                  <a:cubicBezTo>
                    <a:pt x="3" y="120"/>
                    <a:pt x="2" y="121"/>
                    <a:pt x="3" y="120"/>
                  </a:cubicBezTo>
                  <a:cubicBezTo>
                    <a:pt x="3" y="119"/>
                    <a:pt x="2" y="119"/>
                    <a:pt x="4" y="117"/>
                  </a:cubicBezTo>
                  <a:cubicBezTo>
                    <a:pt x="4" y="116"/>
                    <a:pt x="5" y="114"/>
                    <a:pt x="5" y="114"/>
                  </a:cubicBezTo>
                  <a:cubicBezTo>
                    <a:pt x="5" y="113"/>
                    <a:pt x="5" y="114"/>
                    <a:pt x="6" y="113"/>
                  </a:cubicBezTo>
                  <a:cubicBezTo>
                    <a:pt x="8" y="111"/>
                    <a:pt x="5" y="109"/>
                    <a:pt x="6" y="109"/>
                  </a:cubicBezTo>
                  <a:cubicBezTo>
                    <a:pt x="6" y="108"/>
                    <a:pt x="7" y="106"/>
                    <a:pt x="5" y="105"/>
                  </a:cubicBezTo>
                  <a:cubicBezTo>
                    <a:pt x="5" y="105"/>
                    <a:pt x="4" y="104"/>
                    <a:pt x="5" y="103"/>
                  </a:cubicBezTo>
                  <a:cubicBezTo>
                    <a:pt x="7" y="102"/>
                    <a:pt x="6" y="103"/>
                    <a:pt x="6" y="101"/>
                  </a:cubicBezTo>
                  <a:cubicBezTo>
                    <a:pt x="6" y="101"/>
                    <a:pt x="5" y="99"/>
                    <a:pt x="6" y="98"/>
                  </a:cubicBezTo>
                  <a:cubicBezTo>
                    <a:pt x="5" y="98"/>
                    <a:pt x="6" y="97"/>
                    <a:pt x="5" y="97"/>
                  </a:cubicBezTo>
                  <a:cubicBezTo>
                    <a:pt x="5" y="95"/>
                    <a:pt x="5" y="93"/>
                    <a:pt x="4" y="93"/>
                  </a:cubicBezTo>
                  <a:cubicBezTo>
                    <a:pt x="3" y="92"/>
                    <a:pt x="4" y="92"/>
                    <a:pt x="5" y="89"/>
                  </a:cubicBezTo>
                  <a:cubicBezTo>
                    <a:pt x="6" y="86"/>
                    <a:pt x="4" y="84"/>
                    <a:pt x="5" y="85"/>
                  </a:cubicBezTo>
                  <a:cubicBezTo>
                    <a:pt x="5" y="83"/>
                    <a:pt x="6" y="83"/>
                    <a:pt x="5" y="81"/>
                  </a:cubicBezTo>
                  <a:cubicBezTo>
                    <a:pt x="4" y="79"/>
                    <a:pt x="4" y="79"/>
                    <a:pt x="5" y="79"/>
                  </a:cubicBezTo>
                  <a:cubicBezTo>
                    <a:pt x="5" y="79"/>
                    <a:pt x="5" y="78"/>
                    <a:pt x="5" y="77"/>
                  </a:cubicBezTo>
                  <a:cubicBezTo>
                    <a:pt x="6" y="77"/>
                    <a:pt x="5" y="76"/>
                    <a:pt x="5" y="74"/>
                  </a:cubicBezTo>
                  <a:cubicBezTo>
                    <a:pt x="7" y="71"/>
                    <a:pt x="7" y="69"/>
                    <a:pt x="7" y="69"/>
                  </a:cubicBezTo>
                  <a:cubicBezTo>
                    <a:pt x="8" y="69"/>
                    <a:pt x="6" y="67"/>
                    <a:pt x="5" y="67"/>
                  </a:cubicBezTo>
                  <a:cubicBezTo>
                    <a:pt x="5" y="65"/>
                    <a:pt x="4" y="64"/>
                    <a:pt x="5" y="63"/>
                  </a:cubicBezTo>
                  <a:cubicBezTo>
                    <a:pt x="6" y="61"/>
                    <a:pt x="6" y="59"/>
                    <a:pt x="5" y="60"/>
                  </a:cubicBezTo>
                  <a:cubicBezTo>
                    <a:pt x="4" y="58"/>
                    <a:pt x="5" y="57"/>
                    <a:pt x="4" y="56"/>
                  </a:cubicBezTo>
                  <a:cubicBezTo>
                    <a:pt x="3" y="55"/>
                    <a:pt x="4" y="53"/>
                    <a:pt x="5" y="53"/>
                  </a:cubicBezTo>
                  <a:cubicBezTo>
                    <a:pt x="5" y="53"/>
                    <a:pt x="5" y="53"/>
                    <a:pt x="5" y="52"/>
                  </a:cubicBezTo>
                  <a:cubicBezTo>
                    <a:pt x="4" y="52"/>
                    <a:pt x="4" y="52"/>
                    <a:pt x="5" y="50"/>
                  </a:cubicBezTo>
                  <a:cubicBezTo>
                    <a:pt x="5" y="49"/>
                    <a:pt x="6" y="49"/>
                    <a:pt x="5" y="47"/>
                  </a:cubicBezTo>
                  <a:cubicBezTo>
                    <a:pt x="3" y="46"/>
                    <a:pt x="2" y="46"/>
                    <a:pt x="3" y="45"/>
                  </a:cubicBezTo>
                  <a:cubicBezTo>
                    <a:pt x="3" y="44"/>
                    <a:pt x="5" y="44"/>
                    <a:pt x="5" y="41"/>
                  </a:cubicBezTo>
                  <a:cubicBezTo>
                    <a:pt x="4" y="42"/>
                    <a:pt x="6" y="39"/>
                    <a:pt x="6" y="39"/>
                  </a:cubicBezTo>
                  <a:cubicBezTo>
                    <a:pt x="5" y="38"/>
                    <a:pt x="6" y="36"/>
                    <a:pt x="5" y="36"/>
                  </a:cubicBezTo>
                  <a:cubicBezTo>
                    <a:pt x="5" y="34"/>
                    <a:pt x="6" y="34"/>
                    <a:pt x="5" y="33"/>
                  </a:cubicBezTo>
                  <a:cubicBezTo>
                    <a:pt x="5" y="32"/>
                    <a:pt x="5" y="32"/>
                    <a:pt x="5" y="31"/>
                  </a:cubicBezTo>
                  <a:cubicBezTo>
                    <a:pt x="4" y="31"/>
                    <a:pt x="4" y="30"/>
                    <a:pt x="4" y="29"/>
                  </a:cubicBezTo>
                  <a:cubicBezTo>
                    <a:pt x="4" y="28"/>
                    <a:pt x="5" y="27"/>
                    <a:pt x="5" y="27"/>
                  </a:cubicBezTo>
                  <a:cubicBezTo>
                    <a:pt x="5" y="27"/>
                    <a:pt x="5" y="24"/>
                    <a:pt x="5" y="23"/>
                  </a:cubicBezTo>
                  <a:cubicBezTo>
                    <a:pt x="5" y="23"/>
                    <a:pt x="3" y="21"/>
                    <a:pt x="5" y="20"/>
                  </a:cubicBezTo>
                  <a:cubicBezTo>
                    <a:pt x="6" y="20"/>
                    <a:pt x="4" y="19"/>
                    <a:pt x="5" y="18"/>
                  </a:cubicBezTo>
                  <a:cubicBezTo>
                    <a:pt x="5" y="16"/>
                    <a:pt x="5" y="17"/>
                    <a:pt x="5" y="16"/>
                  </a:cubicBezTo>
                  <a:cubicBezTo>
                    <a:pt x="7" y="13"/>
                    <a:pt x="4" y="16"/>
                    <a:pt x="5" y="15"/>
                  </a:cubicBezTo>
                  <a:cubicBezTo>
                    <a:pt x="5" y="13"/>
                    <a:pt x="6" y="14"/>
                    <a:pt x="5" y="14"/>
                  </a:cubicBezTo>
                  <a:cubicBezTo>
                    <a:pt x="6" y="14"/>
                    <a:pt x="7" y="14"/>
                    <a:pt x="8" y="14"/>
                  </a:cubicBezTo>
                  <a:cubicBezTo>
                    <a:pt x="9" y="15"/>
                    <a:pt x="9" y="12"/>
                    <a:pt x="10" y="13"/>
                  </a:cubicBezTo>
                  <a:cubicBezTo>
                    <a:pt x="9" y="12"/>
                    <a:pt x="10" y="12"/>
                    <a:pt x="12" y="12"/>
                  </a:cubicBezTo>
                  <a:cubicBezTo>
                    <a:pt x="13" y="11"/>
                    <a:pt x="14" y="13"/>
                    <a:pt x="15" y="11"/>
                  </a:cubicBezTo>
                  <a:cubicBezTo>
                    <a:pt x="15" y="9"/>
                    <a:pt x="20" y="6"/>
                    <a:pt x="19" y="10"/>
                  </a:cubicBezTo>
                  <a:cubicBezTo>
                    <a:pt x="20" y="9"/>
                    <a:pt x="24" y="11"/>
                    <a:pt x="24" y="8"/>
                  </a:cubicBezTo>
                  <a:cubicBezTo>
                    <a:pt x="28" y="9"/>
                    <a:pt x="31" y="9"/>
                    <a:pt x="30" y="7"/>
                  </a:cubicBezTo>
                  <a:cubicBezTo>
                    <a:pt x="36" y="8"/>
                    <a:pt x="32" y="7"/>
                    <a:pt x="35" y="6"/>
                  </a:cubicBezTo>
                  <a:cubicBezTo>
                    <a:pt x="34" y="3"/>
                    <a:pt x="36" y="8"/>
                    <a:pt x="40" y="5"/>
                  </a:cubicBezTo>
                  <a:cubicBezTo>
                    <a:pt x="44" y="8"/>
                    <a:pt x="46" y="7"/>
                    <a:pt x="46" y="4"/>
                  </a:cubicBezTo>
                  <a:cubicBezTo>
                    <a:pt x="49" y="4"/>
                    <a:pt x="52" y="7"/>
                    <a:pt x="51" y="4"/>
                  </a:cubicBezTo>
                  <a:cubicBezTo>
                    <a:pt x="51" y="4"/>
                    <a:pt x="51" y="4"/>
                    <a:pt x="51" y="4"/>
                  </a:cubicBezTo>
                  <a:cubicBezTo>
                    <a:pt x="51" y="4"/>
                    <a:pt x="51" y="4"/>
                    <a:pt x="51" y="4"/>
                  </a:cubicBezTo>
                  <a:cubicBezTo>
                    <a:pt x="52" y="5"/>
                    <a:pt x="55" y="2"/>
                    <a:pt x="57" y="3"/>
                  </a:cubicBezTo>
                  <a:cubicBezTo>
                    <a:pt x="58" y="3"/>
                    <a:pt x="61" y="1"/>
                    <a:pt x="63" y="3"/>
                  </a:cubicBezTo>
                  <a:cubicBezTo>
                    <a:pt x="64" y="6"/>
                    <a:pt x="66" y="3"/>
                    <a:pt x="68" y="2"/>
                  </a:cubicBezTo>
                  <a:cubicBezTo>
                    <a:pt x="70" y="2"/>
                    <a:pt x="74" y="4"/>
                    <a:pt x="74" y="2"/>
                  </a:cubicBezTo>
                  <a:cubicBezTo>
                    <a:pt x="74" y="2"/>
                    <a:pt x="77" y="4"/>
                    <a:pt x="77" y="2"/>
                  </a:cubicBezTo>
                  <a:cubicBezTo>
                    <a:pt x="78" y="0"/>
                    <a:pt x="81" y="2"/>
                    <a:pt x="80" y="2"/>
                  </a:cubicBezTo>
                  <a:cubicBezTo>
                    <a:pt x="82" y="3"/>
                    <a:pt x="83" y="3"/>
                    <a:pt x="82" y="2"/>
                  </a:cubicBezTo>
                  <a:cubicBezTo>
                    <a:pt x="83" y="3"/>
                    <a:pt x="84" y="2"/>
                    <a:pt x="84" y="2"/>
                  </a:cubicBezTo>
                  <a:cubicBezTo>
                    <a:pt x="85" y="2"/>
                    <a:pt x="86" y="2"/>
                    <a:pt x="84" y="3"/>
                  </a:cubicBezTo>
                  <a:cubicBezTo>
                    <a:pt x="84" y="4"/>
                    <a:pt x="84" y="3"/>
                    <a:pt x="84" y="4"/>
                  </a:cubicBezTo>
                  <a:cubicBezTo>
                    <a:pt x="84" y="4"/>
                    <a:pt x="83" y="4"/>
                    <a:pt x="84" y="5"/>
                  </a:cubicBezTo>
                  <a:cubicBezTo>
                    <a:pt x="86" y="4"/>
                    <a:pt x="83" y="7"/>
                    <a:pt x="84" y="8"/>
                  </a:cubicBezTo>
                  <a:cubicBezTo>
                    <a:pt x="85" y="7"/>
                    <a:pt x="84" y="11"/>
                    <a:pt x="84" y="10"/>
                  </a:cubicBezTo>
                  <a:cubicBezTo>
                    <a:pt x="87" y="10"/>
                    <a:pt x="83" y="15"/>
                    <a:pt x="84" y="14"/>
                  </a:cubicBezTo>
                  <a:cubicBezTo>
                    <a:pt x="84" y="14"/>
                    <a:pt x="85" y="14"/>
                    <a:pt x="84" y="18"/>
                  </a:cubicBezTo>
                  <a:cubicBezTo>
                    <a:pt x="84" y="20"/>
                    <a:pt x="85" y="21"/>
                    <a:pt x="84" y="22"/>
                  </a:cubicBezTo>
                  <a:cubicBezTo>
                    <a:pt x="84" y="28"/>
                    <a:pt x="84" y="23"/>
                    <a:pt x="84" y="27"/>
                  </a:cubicBezTo>
                  <a:cubicBezTo>
                    <a:pt x="85" y="29"/>
                    <a:pt x="83" y="31"/>
                    <a:pt x="84" y="33"/>
                  </a:cubicBezTo>
                  <a:cubicBezTo>
                    <a:pt x="83" y="37"/>
                    <a:pt x="84" y="35"/>
                    <a:pt x="84" y="38"/>
                  </a:cubicBezTo>
                  <a:cubicBezTo>
                    <a:pt x="81" y="40"/>
                    <a:pt x="84" y="39"/>
                    <a:pt x="84" y="45"/>
                  </a:cubicBezTo>
                  <a:cubicBezTo>
                    <a:pt x="82" y="46"/>
                    <a:pt x="86" y="47"/>
                    <a:pt x="84" y="51"/>
                  </a:cubicBezTo>
                  <a:cubicBezTo>
                    <a:pt x="83" y="53"/>
                    <a:pt x="84" y="53"/>
                    <a:pt x="84" y="58"/>
                  </a:cubicBezTo>
                  <a:cubicBezTo>
                    <a:pt x="85" y="58"/>
                    <a:pt x="85" y="60"/>
                    <a:pt x="84" y="65"/>
                  </a:cubicBezTo>
                  <a:cubicBezTo>
                    <a:pt x="84" y="67"/>
                    <a:pt x="86" y="70"/>
                    <a:pt x="84" y="73"/>
                  </a:cubicBezTo>
                  <a:cubicBezTo>
                    <a:pt x="86" y="73"/>
                    <a:pt x="84" y="74"/>
                    <a:pt x="84" y="80"/>
                  </a:cubicBezTo>
                  <a:cubicBezTo>
                    <a:pt x="84" y="80"/>
                    <a:pt x="85" y="80"/>
                    <a:pt x="84" y="81"/>
                  </a:cubicBezTo>
                  <a:cubicBezTo>
                    <a:pt x="84" y="80"/>
                    <a:pt x="84" y="80"/>
                    <a:pt x="84" y="80"/>
                  </a:cubicBezTo>
                  <a:cubicBezTo>
                    <a:pt x="84" y="81"/>
                    <a:pt x="81" y="84"/>
                    <a:pt x="84" y="88"/>
                  </a:cubicBezTo>
                  <a:cubicBezTo>
                    <a:pt x="81" y="88"/>
                    <a:pt x="84" y="95"/>
                    <a:pt x="84" y="97"/>
                  </a:cubicBezTo>
                  <a:cubicBezTo>
                    <a:pt x="84" y="97"/>
                    <a:pt x="83" y="97"/>
                    <a:pt x="83" y="98"/>
                  </a:cubicBezTo>
                  <a:cubicBezTo>
                    <a:pt x="83" y="98"/>
                    <a:pt x="83" y="100"/>
                    <a:pt x="83" y="101"/>
                  </a:cubicBezTo>
                  <a:cubicBezTo>
                    <a:pt x="84" y="102"/>
                    <a:pt x="85" y="101"/>
                    <a:pt x="84" y="105"/>
                  </a:cubicBezTo>
                  <a:cubicBezTo>
                    <a:pt x="84" y="105"/>
                    <a:pt x="84" y="106"/>
                    <a:pt x="84" y="108"/>
                  </a:cubicBezTo>
                  <a:cubicBezTo>
                    <a:pt x="85" y="109"/>
                    <a:pt x="85" y="113"/>
                    <a:pt x="84" y="113"/>
                  </a:cubicBezTo>
                  <a:cubicBezTo>
                    <a:pt x="83" y="114"/>
                    <a:pt x="83" y="119"/>
                    <a:pt x="84" y="119"/>
                  </a:cubicBezTo>
                  <a:cubicBezTo>
                    <a:pt x="84" y="119"/>
                    <a:pt x="84" y="119"/>
                    <a:pt x="85" y="119"/>
                  </a:cubicBezTo>
                  <a:cubicBezTo>
                    <a:pt x="85" y="119"/>
                    <a:pt x="85" y="119"/>
                    <a:pt x="84" y="119"/>
                  </a:cubicBezTo>
                  <a:cubicBezTo>
                    <a:pt x="85" y="119"/>
                    <a:pt x="88" y="121"/>
                    <a:pt x="84" y="122"/>
                  </a:cubicBezTo>
                  <a:cubicBezTo>
                    <a:pt x="84" y="124"/>
                    <a:pt x="85" y="121"/>
                    <a:pt x="84" y="124"/>
                  </a:cubicBezTo>
                  <a:cubicBezTo>
                    <a:pt x="86" y="123"/>
                    <a:pt x="81" y="125"/>
                    <a:pt x="83" y="127"/>
                  </a:cubicBezTo>
                  <a:cubicBezTo>
                    <a:pt x="85" y="126"/>
                    <a:pt x="86" y="129"/>
                    <a:pt x="84" y="130"/>
                  </a:cubicBezTo>
                  <a:cubicBezTo>
                    <a:pt x="86" y="133"/>
                    <a:pt x="83" y="134"/>
                    <a:pt x="84" y="135"/>
                  </a:cubicBezTo>
                  <a:cubicBezTo>
                    <a:pt x="81" y="138"/>
                    <a:pt x="81" y="136"/>
                    <a:pt x="84" y="139"/>
                  </a:cubicBezTo>
                  <a:cubicBezTo>
                    <a:pt x="86" y="138"/>
                    <a:pt x="86" y="142"/>
                    <a:pt x="84" y="143"/>
                  </a:cubicBezTo>
                  <a:cubicBezTo>
                    <a:pt x="83" y="144"/>
                    <a:pt x="84" y="147"/>
                    <a:pt x="84" y="148"/>
                  </a:cubicBezTo>
                  <a:cubicBezTo>
                    <a:pt x="85" y="148"/>
                    <a:pt x="86" y="149"/>
                    <a:pt x="85" y="151"/>
                  </a:cubicBezTo>
                  <a:cubicBezTo>
                    <a:pt x="83" y="151"/>
                    <a:pt x="83" y="151"/>
                    <a:pt x="84" y="151"/>
                  </a:cubicBezTo>
                  <a:cubicBezTo>
                    <a:pt x="84" y="151"/>
                    <a:pt x="84" y="151"/>
                    <a:pt x="84" y="151"/>
                  </a:cubicBezTo>
                  <a:cubicBezTo>
                    <a:pt x="85" y="152"/>
                    <a:pt x="85" y="152"/>
                    <a:pt x="84" y="153"/>
                  </a:cubicBezTo>
                  <a:cubicBezTo>
                    <a:pt x="84" y="152"/>
                    <a:pt x="84" y="152"/>
                    <a:pt x="84" y="151"/>
                  </a:cubicBezTo>
                  <a:cubicBezTo>
                    <a:pt x="84" y="151"/>
                    <a:pt x="84" y="151"/>
                    <a:pt x="84" y="151"/>
                  </a:cubicBezTo>
                  <a:cubicBezTo>
                    <a:pt x="83" y="151"/>
                    <a:pt x="83" y="153"/>
                    <a:pt x="84" y="156"/>
                  </a:cubicBezTo>
                  <a:cubicBezTo>
                    <a:pt x="84" y="159"/>
                    <a:pt x="86" y="160"/>
                    <a:pt x="83" y="161"/>
                  </a:cubicBezTo>
                  <a:cubicBezTo>
                    <a:pt x="85" y="161"/>
                    <a:pt x="85" y="161"/>
                    <a:pt x="85" y="162"/>
                  </a:cubicBezTo>
                  <a:cubicBezTo>
                    <a:pt x="85" y="162"/>
                    <a:pt x="85" y="162"/>
                    <a:pt x="85" y="162"/>
                  </a:cubicBezTo>
                  <a:cubicBezTo>
                    <a:pt x="85" y="162"/>
                    <a:pt x="85" y="162"/>
                    <a:pt x="85" y="163"/>
                  </a:cubicBezTo>
                  <a:cubicBezTo>
                    <a:pt x="85" y="162"/>
                    <a:pt x="85" y="162"/>
                    <a:pt x="85" y="162"/>
                  </a:cubicBezTo>
                  <a:cubicBezTo>
                    <a:pt x="85" y="162"/>
                    <a:pt x="85" y="163"/>
                    <a:pt x="85" y="163"/>
                  </a:cubicBezTo>
                  <a:cubicBezTo>
                    <a:pt x="85" y="163"/>
                    <a:pt x="85" y="163"/>
                    <a:pt x="85" y="163"/>
                  </a:cubicBezTo>
                  <a:cubicBezTo>
                    <a:pt x="86" y="163"/>
                    <a:pt x="86" y="163"/>
                    <a:pt x="85" y="163"/>
                  </a:cubicBezTo>
                  <a:cubicBezTo>
                    <a:pt x="85" y="163"/>
                    <a:pt x="85" y="163"/>
                    <a:pt x="85" y="164"/>
                  </a:cubicBezTo>
                  <a:cubicBezTo>
                    <a:pt x="85" y="164"/>
                    <a:pt x="85" y="163"/>
                    <a:pt x="85" y="163"/>
                  </a:cubicBezTo>
                  <a:cubicBezTo>
                    <a:pt x="85" y="163"/>
                    <a:pt x="85" y="163"/>
                    <a:pt x="85" y="163"/>
                  </a:cubicBezTo>
                  <a:cubicBezTo>
                    <a:pt x="85" y="163"/>
                    <a:pt x="85" y="163"/>
                    <a:pt x="85" y="163"/>
                  </a:cubicBezTo>
                  <a:cubicBezTo>
                    <a:pt x="85" y="163"/>
                    <a:pt x="85" y="164"/>
                    <a:pt x="84" y="165"/>
                  </a:cubicBezTo>
                  <a:cubicBezTo>
                    <a:pt x="83" y="167"/>
                    <a:pt x="84" y="163"/>
                    <a:pt x="83" y="166"/>
                  </a:cubicBezTo>
                  <a:cubicBezTo>
                    <a:pt x="84" y="166"/>
                    <a:pt x="85" y="167"/>
                    <a:pt x="84" y="167"/>
                  </a:cubicBezTo>
                  <a:cubicBezTo>
                    <a:pt x="83" y="167"/>
                    <a:pt x="84" y="168"/>
                    <a:pt x="84" y="168"/>
                  </a:cubicBezTo>
                  <a:cubicBezTo>
                    <a:pt x="81" y="170"/>
                    <a:pt x="87" y="171"/>
                    <a:pt x="84" y="170"/>
                  </a:cubicBezTo>
                  <a:cubicBezTo>
                    <a:pt x="84" y="170"/>
                    <a:pt x="85" y="172"/>
                    <a:pt x="84" y="172"/>
                  </a:cubicBezTo>
                  <a:cubicBezTo>
                    <a:pt x="84" y="173"/>
                    <a:pt x="85" y="174"/>
                    <a:pt x="85" y="174"/>
                  </a:cubicBezTo>
                  <a:cubicBezTo>
                    <a:pt x="86" y="174"/>
                    <a:pt x="86" y="174"/>
                    <a:pt x="85" y="174"/>
                  </a:cubicBezTo>
                  <a:cubicBezTo>
                    <a:pt x="85" y="174"/>
                    <a:pt x="85" y="174"/>
                    <a:pt x="84" y="173"/>
                  </a:cubicBezTo>
                  <a:cubicBezTo>
                    <a:pt x="85" y="174"/>
                    <a:pt x="85" y="175"/>
                    <a:pt x="84" y="176"/>
                  </a:cubicBezTo>
                  <a:cubicBezTo>
                    <a:pt x="85" y="176"/>
                    <a:pt x="85" y="176"/>
                    <a:pt x="84" y="176"/>
                  </a:cubicBezTo>
                  <a:cubicBezTo>
                    <a:pt x="84" y="176"/>
                    <a:pt x="84" y="176"/>
                    <a:pt x="84" y="176"/>
                  </a:cubicBezTo>
                  <a:cubicBezTo>
                    <a:pt x="84" y="176"/>
                    <a:pt x="84" y="176"/>
                    <a:pt x="84" y="176"/>
                  </a:cubicBezTo>
                  <a:cubicBezTo>
                    <a:pt x="84" y="176"/>
                    <a:pt x="84" y="176"/>
                    <a:pt x="84" y="176"/>
                  </a:cubicBezTo>
                  <a:cubicBezTo>
                    <a:pt x="84" y="175"/>
                    <a:pt x="84" y="175"/>
                    <a:pt x="84" y="175"/>
                  </a:cubicBezTo>
                  <a:cubicBezTo>
                    <a:pt x="84" y="176"/>
                    <a:pt x="84" y="176"/>
                    <a:pt x="84" y="177"/>
                  </a:cubicBezTo>
                  <a:cubicBezTo>
                    <a:pt x="84" y="177"/>
                    <a:pt x="85" y="178"/>
                    <a:pt x="84" y="178"/>
                  </a:cubicBezTo>
                  <a:cubicBezTo>
                    <a:pt x="84" y="178"/>
                    <a:pt x="84" y="178"/>
                    <a:pt x="84" y="178"/>
                  </a:cubicBezTo>
                  <a:cubicBezTo>
                    <a:pt x="84" y="178"/>
                    <a:pt x="84" y="178"/>
                    <a:pt x="84" y="178"/>
                  </a:cubicBezTo>
                  <a:cubicBezTo>
                    <a:pt x="84" y="178"/>
                    <a:pt x="84" y="178"/>
                    <a:pt x="84" y="178"/>
                  </a:cubicBezTo>
                  <a:cubicBezTo>
                    <a:pt x="84" y="178"/>
                    <a:pt x="84" y="179"/>
                    <a:pt x="84" y="179"/>
                  </a:cubicBezTo>
                  <a:cubicBezTo>
                    <a:pt x="85" y="180"/>
                    <a:pt x="84" y="181"/>
                    <a:pt x="84" y="181"/>
                  </a:cubicBezTo>
                  <a:cubicBezTo>
                    <a:pt x="84" y="181"/>
                    <a:pt x="84" y="181"/>
                    <a:pt x="84" y="182"/>
                  </a:cubicBezTo>
                  <a:cubicBezTo>
                    <a:pt x="84" y="182"/>
                    <a:pt x="84" y="182"/>
                    <a:pt x="84" y="182"/>
                  </a:cubicBezTo>
                  <a:cubicBezTo>
                    <a:pt x="84" y="182"/>
                    <a:pt x="84" y="182"/>
                    <a:pt x="84" y="182"/>
                  </a:cubicBezTo>
                  <a:cubicBezTo>
                    <a:pt x="85" y="182"/>
                    <a:pt x="84" y="182"/>
                    <a:pt x="84" y="182"/>
                  </a:cubicBezTo>
                  <a:cubicBezTo>
                    <a:pt x="83" y="183"/>
                    <a:pt x="87" y="184"/>
                    <a:pt x="85" y="184"/>
                  </a:cubicBezTo>
                  <a:cubicBezTo>
                    <a:pt x="85" y="183"/>
                    <a:pt x="85" y="185"/>
                    <a:pt x="85" y="185"/>
                  </a:cubicBezTo>
                  <a:cubicBezTo>
                    <a:pt x="84" y="185"/>
                    <a:pt x="84" y="186"/>
                    <a:pt x="84" y="187"/>
                  </a:cubicBezTo>
                  <a:cubicBezTo>
                    <a:pt x="84" y="187"/>
                    <a:pt x="84" y="187"/>
                    <a:pt x="83" y="188"/>
                  </a:cubicBezTo>
                  <a:cubicBezTo>
                    <a:pt x="83" y="190"/>
                    <a:pt x="81" y="190"/>
                    <a:pt x="84" y="190"/>
                  </a:cubicBezTo>
                  <a:cubicBezTo>
                    <a:pt x="85" y="191"/>
                    <a:pt x="86" y="191"/>
                    <a:pt x="85" y="192"/>
                  </a:cubicBezTo>
                  <a:cubicBezTo>
                    <a:pt x="85" y="193"/>
                    <a:pt x="85" y="194"/>
                    <a:pt x="85" y="194"/>
                  </a:cubicBezTo>
                  <a:cubicBezTo>
                    <a:pt x="84" y="195"/>
                    <a:pt x="84" y="195"/>
                    <a:pt x="84" y="198"/>
                  </a:cubicBezTo>
                  <a:cubicBezTo>
                    <a:pt x="86" y="200"/>
                    <a:pt x="87" y="202"/>
                    <a:pt x="84" y="206"/>
                  </a:cubicBezTo>
                  <a:cubicBezTo>
                    <a:pt x="85" y="209"/>
                    <a:pt x="87" y="211"/>
                    <a:pt x="84" y="214"/>
                  </a:cubicBezTo>
                  <a:cubicBezTo>
                    <a:pt x="82" y="215"/>
                    <a:pt x="86" y="216"/>
                    <a:pt x="84" y="221"/>
                  </a:cubicBezTo>
                  <a:cubicBezTo>
                    <a:pt x="86" y="224"/>
                    <a:pt x="87" y="224"/>
                    <a:pt x="84" y="228"/>
                  </a:cubicBezTo>
                  <a:cubicBezTo>
                    <a:pt x="81" y="230"/>
                    <a:pt x="86" y="234"/>
                    <a:pt x="84" y="235"/>
                  </a:cubicBezTo>
                  <a:cubicBezTo>
                    <a:pt x="84" y="235"/>
                    <a:pt x="84" y="240"/>
                    <a:pt x="84" y="242"/>
                  </a:cubicBezTo>
                  <a:cubicBezTo>
                    <a:pt x="87" y="249"/>
                    <a:pt x="84" y="245"/>
                    <a:pt x="84" y="248"/>
                  </a:cubicBezTo>
                  <a:cubicBezTo>
                    <a:pt x="81" y="253"/>
                    <a:pt x="86" y="252"/>
                    <a:pt x="84" y="254"/>
                  </a:cubicBezTo>
                  <a:cubicBezTo>
                    <a:pt x="85" y="256"/>
                    <a:pt x="85" y="258"/>
                    <a:pt x="84" y="259"/>
                  </a:cubicBezTo>
                  <a:cubicBezTo>
                    <a:pt x="83" y="262"/>
                    <a:pt x="88" y="266"/>
                    <a:pt x="84" y="264"/>
                  </a:cubicBezTo>
                  <a:cubicBezTo>
                    <a:pt x="85" y="265"/>
                    <a:pt x="85" y="267"/>
                    <a:pt x="84" y="269"/>
                  </a:cubicBezTo>
                  <a:cubicBezTo>
                    <a:pt x="85" y="269"/>
                    <a:pt x="83" y="270"/>
                    <a:pt x="84" y="273"/>
                  </a:cubicBezTo>
                  <a:cubicBezTo>
                    <a:pt x="84" y="272"/>
                    <a:pt x="84" y="272"/>
                    <a:pt x="84" y="273"/>
                  </a:cubicBezTo>
                  <a:cubicBezTo>
                    <a:pt x="84" y="273"/>
                    <a:pt x="84" y="273"/>
                    <a:pt x="84" y="273"/>
                  </a:cubicBezTo>
                  <a:cubicBezTo>
                    <a:pt x="84" y="273"/>
                    <a:pt x="84" y="276"/>
                    <a:pt x="84" y="276"/>
                  </a:cubicBezTo>
                  <a:cubicBezTo>
                    <a:pt x="86" y="274"/>
                    <a:pt x="84" y="277"/>
                    <a:pt x="84" y="279"/>
                  </a:cubicBezTo>
                  <a:cubicBezTo>
                    <a:pt x="83" y="281"/>
                    <a:pt x="84" y="282"/>
                    <a:pt x="84" y="281"/>
                  </a:cubicBezTo>
                  <a:cubicBezTo>
                    <a:pt x="84" y="281"/>
                    <a:pt x="86" y="280"/>
                    <a:pt x="84" y="283"/>
                  </a:cubicBezTo>
                  <a:cubicBezTo>
                    <a:pt x="87" y="283"/>
                    <a:pt x="87" y="283"/>
                    <a:pt x="84" y="284"/>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08" name="Freeform 8"/>
            <p:cNvSpPr/>
            <p:nvPr/>
          </p:nvSpPr>
          <p:spPr bwMode="auto">
            <a:xfrm>
              <a:off x="2976057" y="1796500"/>
              <a:ext cx="734155" cy="2270507"/>
            </a:xfrm>
            <a:custGeom>
              <a:avLst/>
              <a:gdLst>
                <a:gd name="T0" fmla="*/ 83 w 86"/>
                <a:gd name="T1" fmla="*/ 218 h 267"/>
                <a:gd name="T2" fmla="*/ 83 w 86"/>
                <a:gd name="T3" fmla="*/ 232 h 267"/>
                <a:gd name="T4" fmla="*/ 83 w 86"/>
                <a:gd name="T5" fmla="*/ 241 h 267"/>
                <a:gd name="T6" fmla="*/ 38 w 86"/>
                <a:gd name="T7" fmla="*/ 254 h 267"/>
                <a:gd name="T8" fmla="*/ 14 w 86"/>
                <a:gd name="T9" fmla="*/ 252 h 267"/>
                <a:gd name="T10" fmla="*/ 6 w 86"/>
                <a:gd name="T11" fmla="*/ 260 h 267"/>
                <a:gd name="T12" fmla="*/ 4 w 86"/>
                <a:gd name="T13" fmla="*/ 264 h 267"/>
                <a:gd name="T14" fmla="*/ 4 w 86"/>
                <a:gd name="T15" fmla="*/ 264 h 267"/>
                <a:gd name="T16" fmla="*/ 4 w 86"/>
                <a:gd name="T17" fmla="*/ 259 h 267"/>
                <a:gd name="T18" fmla="*/ 4 w 86"/>
                <a:gd name="T19" fmla="*/ 250 h 267"/>
                <a:gd name="T20" fmla="*/ 4 w 86"/>
                <a:gd name="T21" fmla="*/ 237 h 267"/>
                <a:gd name="T22" fmla="*/ 4 w 86"/>
                <a:gd name="T23" fmla="*/ 220 h 267"/>
                <a:gd name="T24" fmla="*/ 4 w 86"/>
                <a:gd name="T25" fmla="*/ 200 h 267"/>
                <a:gd name="T26" fmla="*/ 4 w 86"/>
                <a:gd name="T27" fmla="*/ 193 h 267"/>
                <a:gd name="T28" fmla="*/ 3 w 86"/>
                <a:gd name="T29" fmla="*/ 184 h 267"/>
                <a:gd name="T30" fmla="*/ 4 w 86"/>
                <a:gd name="T31" fmla="*/ 177 h 267"/>
                <a:gd name="T32" fmla="*/ 4 w 86"/>
                <a:gd name="T33" fmla="*/ 172 h 267"/>
                <a:gd name="T34" fmla="*/ 4 w 86"/>
                <a:gd name="T35" fmla="*/ 171 h 267"/>
                <a:gd name="T36" fmla="*/ 4 w 86"/>
                <a:gd name="T37" fmla="*/ 163 h 267"/>
                <a:gd name="T38" fmla="*/ 4 w 86"/>
                <a:gd name="T39" fmla="*/ 148 h 267"/>
                <a:gd name="T40" fmla="*/ 4 w 86"/>
                <a:gd name="T41" fmla="*/ 124 h 267"/>
                <a:gd name="T42" fmla="*/ 4 w 86"/>
                <a:gd name="T43" fmla="*/ 101 h 267"/>
                <a:gd name="T44" fmla="*/ 4 w 86"/>
                <a:gd name="T45" fmla="*/ 78 h 267"/>
                <a:gd name="T46" fmla="*/ 4 w 86"/>
                <a:gd name="T47" fmla="*/ 58 h 267"/>
                <a:gd name="T48" fmla="*/ 4 w 86"/>
                <a:gd name="T49" fmla="*/ 39 h 267"/>
                <a:gd name="T50" fmla="*/ 4 w 86"/>
                <a:gd name="T51" fmla="*/ 34 h 267"/>
                <a:gd name="T52" fmla="*/ 4 w 86"/>
                <a:gd name="T53" fmla="*/ 19 h 267"/>
                <a:gd name="T54" fmla="*/ 4 w 86"/>
                <a:gd name="T55" fmla="*/ 17 h 267"/>
                <a:gd name="T56" fmla="*/ 3 w 86"/>
                <a:gd name="T57" fmla="*/ 11 h 267"/>
                <a:gd name="T58" fmla="*/ 3 w 86"/>
                <a:gd name="T59" fmla="*/ 9 h 267"/>
                <a:gd name="T60" fmla="*/ 3 w 86"/>
                <a:gd name="T61" fmla="*/ 6 h 267"/>
                <a:gd name="T62" fmla="*/ 4 w 86"/>
                <a:gd name="T63" fmla="*/ 4 h 267"/>
                <a:gd name="T64" fmla="*/ 4 w 86"/>
                <a:gd name="T65" fmla="*/ 3 h 267"/>
                <a:gd name="T66" fmla="*/ 10 w 86"/>
                <a:gd name="T67" fmla="*/ 3 h 267"/>
                <a:gd name="T68" fmla="*/ 27 w 86"/>
                <a:gd name="T69" fmla="*/ 4 h 267"/>
                <a:gd name="T70" fmla="*/ 43 w 86"/>
                <a:gd name="T71" fmla="*/ 7 h 267"/>
                <a:gd name="T72" fmla="*/ 59 w 86"/>
                <a:gd name="T73" fmla="*/ 10 h 267"/>
                <a:gd name="T74" fmla="*/ 74 w 86"/>
                <a:gd name="T75" fmla="*/ 15 h 267"/>
                <a:gd name="T76" fmla="*/ 83 w 86"/>
                <a:gd name="T77" fmla="*/ 19 h 267"/>
                <a:gd name="T78" fmla="*/ 83 w 86"/>
                <a:gd name="T79" fmla="*/ 21 h 267"/>
                <a:gd name="T80" fmla="*/ 83 w 86"/>
                <a:gd name="T81" fmla="*/ 25 h 267"/>
                <a:gd name="T82" fmla="*/ 83 w 86"/>
                <a:gd name="T83" fmla="*/ 27 h 267"/>
                <a:gd name="T84" fmla="*/ 83 w 86"/>
                <a:gd name="T85" fmla="*/ 37 h 267"/>
                <a:gd name="T86" fmla="*/ 83 w 86"/>
                <a:gd name="T87" fmla="*/ 53 h 267"/>
                <a:gd name="T88" fmla="*/ 83 w 86"/>
                <a:gd name="T89" fmla="*/ 69 h 267"/>
                <a:gd name="T90" fmla="*/ 83 w 86"/>
                <a:gd name="T91" fmla="*/ 79 h 267"/>
                <a:gd name="T92" fmla="*/ 83 w 86"/>
                <a:gd name="T93" fmla="*/ 91 h 267"/>
                <a:gd name="T94" fmla="*/ 83 w 86"/>
                <a:gd name="T95" fmla="*/ 102 h 267"/>
                <a:gd name="T96" fmla="*/ 82 w 86"/>
                <a:gd name="T97" fmla="*/ 113 h 267"/>
                <a:gd name="T98" fmla="*/ 83 w 86"/>
                <a:gd name="T99" fmla="*/ 125 h 267"/>
                <a:gd name="T100" fmla="*/ 82 w 86"/>
                <a:gd name="T101" fmla="*/ 139 h 267"/>
                <a:gd name="T102" fmla="*/ 83 w 86"/>
                <a:gd name="T103" fmla="*/ 141 h 267"/>
                <a:gd name="T104" fmla="*/ 84 w 86"/>
                <a:gd name="T105" fmla="*/ 153 h 267"/>
                <a:gd name="T106" fmla="*/ 83 w 86"/>
                <a:gd name="T107" fmla="*/ 165 h 267"/>
                <a:gd name="T108" fmla="*/ 83 w 86"/>
                <a:gd name="T109" fmla="*/ 187 h 267"/>
                <a:gd name="T110" fmla="*/ 83 w 86"/>
                <a:gd name="T111" fmla="*/ 20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267">
                  <a:moveTo>
                    <a:pt x="83" y="207"/>
                  </a:moveTo>
                  <a:cubicBezTo>
                    <a:pt x="81" y="211"/>
                    <a:pt x="84" y="219"/>
                    <a:pt x="83" y="213"/>
                  </a:cubicBezTo>
                  <a:cubicBezTo>
                    <a:pt x="86" y="214"/>
                    <a:pt x="82" y="218"/>
                    <a:pt x="83" y="218"/>
                  </a:cubicBezTo>
                  <a:cubicBezTo>
                    <a:pt x="86" y="219"/>
                    <a:pt x="78" y="220"/>
                    <a:pt x="83" y="223"/>
                  </a:cubicBezTo>
                  <a:cubicBezTo>
                    <a:pt x="86" y="225"/>
                    <a:pt x="86" y="229"/>
                    <a:pt x="83" y="228"/>
                  </a:cubicBezTo>
                  <a:cubicBezTo>
                    <a:pt x="84" y="231"/>
                    <a:pt x="83" y="229"/>
                    <a:pt x="83" y="232"/>
                  </a:cubicBezTo>
                  <a:cubicBezTo>
                    <a:pt x="82" y="234"/>
                    <a:pt x="86" y="234"/>
                    <a:pt x="83" y="236"/>
                  </a:cubicBezTo>
                  <a:cubicBezTo>
                    <a:pt x="81" y="236"/>
                    <a:pt x="83" y="239"/>
                    <a:pt x="83" y="239"/>
                  </a:cubicBezTo>
                  <a:cubicBezTo>
                    <a:pt x="83" y="240"/>
                    <a:pt x="83" y="240"/>
                    <a:pt x="83" y="241"/>
                  </a:cubicBezTo>
                  <a:cubicBezTo>
                    <a:pt x="83" y="243"/>
                    <a:pt x="83" y="244"/>
                    <a:pt x="83" y="244"/>
                  </a:cubicBezTo>
                  <a:cubicBezTo>
                    <a:pt x="81" y="245"/>
                    <a:pt x="79" y="246"/>
                    <a:pt x="77" y="247"/>
                  </a:cubicBezTo>
                  <a:cubicBezTo>
                    <a:pt x="66" y="252"/>
                    <a:pt x="54" y="254"/>
                    <a:pt x="38" y="254"/>
                  </a:cubicBezTo>
                  <a:cubicBezTo>
                    <a:pt x="32" y="254"/>
                    <a:pt x="26" y="254"/>
                    <a:pt x="21" y="253"/>
                  </a:cubicBezTo>
                  <a:cubicBezTo>
                    <a:pt x="20" y="253"/>
                    <a:pt x="18" y="253"/>
                    <a:pt x="17" y="253"/>
                  </a:cubicBezTo>
                  <a:cubicBezTo>
                    <a:pt x="15" y="252"/>
                    <a:pt x="16" y="252"/>
                    <a:pt x="14" y="252"/>
                  </a:cubicBezTo>
                  <a:cubicBezTo>
                    <a:pt x="14" y="254"/>
                    <a:pt x="12" y="251"/>
                    <a:pt x="11" y="254"/>
                  </a:cubicBezTo>
                  <a:cubicBezTo>
                    <a:pt x="10" y="257"/>
                    <a:pt x="9" y="257"/>
                    <a:pt x="9" y="257"/>
                  </a:cubicBezTo>
                  <a:cubicBezTo>
                    <a:pt x="6" y="260"/>
                    <a:pt x="12" y="261"/>
                    <a:pt x="6" y="260"/>
                  </a:cubicBezTo>
                  <a:cubicBezTo>
                    <a:pt x="7" y="262"/>
                    <a:pt x="4" y="263"/>
                    <a:pt x="4" y="264"/>
                  </a:cubicBezTo>
                  <a:cubicBezTo>
                    <a:pt x="4" y="264"/>
                    <a:pt x="4" y="264"/>
                    <a:pt x="4" y="264"/>
                  </a:cubicBezTo>
                  <a:cubicBezTo>
                    <a:pt x="4" y="264"/>
                    <a:pt x="4" y="264"/>
                    <a:pt x="4" y="264"/>
                  </a:cubicBezTo>
                  <a:cubicBezTo>
                    <a:pt x="4" y="264"/>
                    <a:pt x="4" y="264"/>
                    <a:pt x="4" y="264"/>
                  </a:cubicBezTo>
                  <a:cubicBezTo>
                    <a:pt x="3" y="267"/>
                    <a:pt x="3" y="264"/>
                    <a:pt x="4" y="264"/>
                  </a:cubicBezTo>
                  <a:cubicBezTo>
                    <a:pt x="4" y="264"/>
                    <a:pt x="4" y="264"/>
                    <a:pt x="4" y="264"/>
                  </a:cubicBezTo>
                  <a:cubicBezTo>
                    <a:pt x="3" y="264"/>
                    <a:pt x="2" y="262"/>
                    <a:pt x="4" y="263"/>
                  </a:cubicBezTo>
                  <a:cubicBezTo>
                    <a:pt x="5" y="262"/>
                    <a:pt x="3" y="262"/>
                    <a:pt x="4" y="261"/>
                  </a:cubicBezTo>
                  <a:cubicBezTo>
                    <a:pt x="3" y="261"/>
                    <a:pt x="3" y="259"/>
                    <a:pt x="4" y="259"/>
                  </a:cubicBezTo>
                  <a:cubicBezTo>
                    <a:pt x="3" y="258"/>
                    <a:pt x="3" y="257"/>
                    <a:pt x="4" y="257"/>
                  </a:cubicBezTo>
                  <a:cubicBezTo>
                    <a:pt x="4" y="255"/>
                    <a:pt x="5" y="255"/>
                    <a:pt x="4" y="254"/>
                  </a:cubicBezTo>
                  <a:cubicBezTo>
                    <a:pt x="1" y="255"/>
                    <a:pt x="4" y="250"/>
                    <a:pt x="4" y="250"/>
                  </a:cubicBezTo>
                  <a:cubicBezTo>
                    <a:pt x="1" y="248"/>
                    <a:pt x="6" y="247"/>
                    <a:pt x="4" y="246"/>
                  </a:cubicBezTo>
                  <a:cubicBezTo>
                    <a:pt x="5" y="242"/>
                    <a:pt x="4" y="244"/>
                    <a:pt x="4" y="241"/>
                  </a:cubicBezTo>
                  <a:cubicBezTo>
                    <a:pt x="3" y="242"/>
                    <a:pt x="4" y="237"/>
                    <a:pt x="4" y="237"/>
                  </a:cubicBezTo>
                  <a:cubicBezTo>
                    <a:pt x="2" y="235"/>
                    <a:pt x="0" y="232"/>
                    <a:pt x="4" y="231"/>
                  </a:cubicBezTo>
                  <a:cubicBezTo>
                    <a:pt x="6" y="229"/>
                    <a:pt x="5" y="232"/>
                    <a:pt x="4" y="226"/>
                  </a:cubicBezTo>
                  <a:cubicBezTo>
                    <a:pt x="1" y="225"/>
                    <a:pt x="4" y="222"/>
                    <a:pt x="4" y="220"/>
                  </a:cubicBezTo>
                  <a:cubicBezTo>
                    <a:pt x="2" y="218"/>
                    <a:pt x="4" y="217"/>
                    <a:pt x="4" y="214"/>
                  </a:cubicBezTo>
                  <a:cubicBezTo>
                    <a:pt x="4" y="213"/>
                    <a:pt x="2" y="209"/>
                    <a:pt x="4" y="207"/>
                  </a:cubicBezTo>
                  <a:cubicBezTo>
                    <a:pt x="6" y="204"/>
                    <a:pt x="6" y="200"/>
                    <a:pt x="4" y="200"/>
                  </a:cubicBezTo>
                  <a:cubicBezTo>
                    <a:pt x="4" y="200"/>
                    <a:pt x="4" y="200"/>
                    <a:pt x="4" y="200"/>
                  </a:cubicBezTo>
                  <a:cubicBezTo>
                    <a:pt x="4" y="200"/>
                    <a:pt x="4" y="200"/>
                    <a:pt x="4" y="200"/>
                  </a:cubicBezTo>
                  <a:cubicBezTo>
                    <a:pt x="4" y="200"/>
                    <a:pt x="5" y="194"/>
                    <a:pt x="4" y="193"/>
                  </a:cubicBezTo>
                  <a:cubicBezTo>
                    <a:pt x="5" y="192"/>
                    <a:pt x="1" y="191"/>
                    <a:pt x="4" y="186"/>
                  </a:cubicBezTo>
                  <a:cubicBezTo>
                    <a:pt x="3" y="186"/>
                    <a:pt x="3" y="186"/>
                    <a:pt x="3" y="186"/>
                  </a:cubicBezTo>
                  <a:cubicBezTo>
                    <a:pt x="3" y="185"/>
                    <a:pt x="3" y="184"/>
                    <a:pt x="3" y="184"/>
                  </a:cubicBezTo>
                  <a:cubicBezTo>
                    <a:pt x="1" y="183"/>
                    <a:pt x="3" y="182"/>
                    <a:pt x="3" y="181"/>
                  </a:cubicBezTo>
                  <a:cubicBezTo>
                    <a:pt x="4" y="182"/>
                    <a:pt x="5" y="181"/>
                    <a:pt x="4" y="179"/>
                  </a:cubicBezTo>
                  <a:cubicBezTo>
                    <a:pt x="4" y="178"/>
                    <a:pt x="3" y="180"/>
                    <a:pt x="4" y="177"/>
                  </a:cubicBezTo>
                  <a:cubicBezTo>
                    <a:pt x="2" y="177"/>
                    <a:pt x="2" y="177"/>
                    <a:pt x="4" y="175"/>
                  </a:cubicBezTo>
                  <a:cubicBezTo>
                    <a:pt x="2" y="172"/>
                    <a:pt x="4" y="173"/>
                    <a:pt x="4" y="174"/>
                  </a:cubicBezTo>
                  <a:cubicBezTo>
                    <a:pt x="4" y="173"/>
                    <a:pt x="5" y="173"/>
                    <a:pt x="4" y="172"/>
                  </a:cubicBezTo>
                  <a:cubicBezTo>
                    <a:pt x="4" y="172"/>
                    <a:pt x="4" y="172"/>
                    <a:pt x="4" y="171"/>
                  </a:cubicBezTo>
                  <a:cubicBezTo>
                    <a:pt x="4" y="172"/>
                    <a:pt x="4" y="172"/>
                    <a:pt x="4" y="172"/>
                  </a:cubicBezTo>
                  <a:cubicBezTo>
                    <a:pt x="5" y="172"/>
                    <a:pt x="5" y="172"/>
                    <a:pt x="4" y="171"/>
                  </a:cubicBezTo>
                  <a:cubicBezTo>
                    <a:pt x="4" y="169"/>
                    <a:pt x="4" y="169"/>
                    <a:pt x="4" y="168"/>
                  </a:cubicBezTo>
                  <a:cubicBezTo>
                    <a:pt x="5" y="166"/>
                    <a:pt x="5" y="165"/>
                    <a:pt x="4" y="165"/>
                  </a:cubicBezTo>
                  <a:cubicBezTo>
                    <a:pt x="5" y="163"/>
                    <a:pt x="4" y="162"/>
                    <a:pt x="4" y="163"/>
                  </a:cubicBezTo>
                  <a:cubicBezTo>
                    <a:pt x="2" y="163"/>
                    <a:pt x="2" y="164"/>
                    <a:pt x="4" y="162"/>
                  </a:cubicBezTo>
                  <a:cubicBezTo>
                    <a:pt x="5" y="160"/>
                    <a:pt x="5" y="158"/>
                    <a:pt x="4" y="156"/>
                  </a:cubicBezTo>
                  <a:cubicBezTo>
                    <a:pt x="7" y="149"/>
                    <a:pt x="1" y="151"/>
                    <a:pt x="4" y="148"/>
                  </a:cubicBezTo>
                  <a:cubicBezTo>
                    <a:pt x="9" y="145"/>
                    <a:pt x="4" y="140"/>
                    <a:pt x="4" y="140"/>
                  </a:cubicBezTo>
                  <a:cubicBezTo>
                    <a:pt x="7" y="139"/>
                    <a:pt x="3" y="133"/>
                    <a:pt x="4" y="132"/>
                  </a:cubicBezTo>
                  <a:cubicBezTo>
                    <a:pt x="3" y="130"/>
                    <a:pt x="5" y="127"/>
                    <a:pt x="4" y="124"/>
                  </a:cubicBezTo>
                  <a:cubicBezTo>
                    <a:pt x="5" y="120"/>
                    <a:pt x="7" y="118"/>
                    <a:pt x="4" y="116"/>
                  </a:cubicBezTo>
                  <a:cubicBezTo>
                    <a:pt x="2" y="114"/>
                    <a:pt x="6" y="114"/>
                    <a:pt x="4" y="109"/>
                  </a:cubicBezTo>
                  <a:cubicBezTo>
                    <a:pt x="7" y="107"/>
                    <a:pt x="4" y="107"/>
                    <a:pt x="4" y="101"/>
                  </a:cubicBezTo>
                  <a:cubicBezTo>
                    <a:pt x="4" y="100"/>
                    <a:pt x="5" y="97"/>
                    <a:pt x="4" y="93"/>
                  </a:cubicBezTo>
                  <a:cubicBezTo>
                    <a:pt x="2" y="94"/>
                    <a:pt x="5" y="86"/>
                    <a:pt x="4" y="86"/>
                  </a:cubicBezTo>
                  <a:cubicBezTo>
                    <a:pt x="6" y="81"/>
                    <a:pt x="3" y="83"/>
                    <a:pt x="4" y="78"/>
                  </a:cubicBezTo>
                  <a:cubicBezTo>
                    <a:pt x="3" y="76"/>
                    <a:pt x="6" y="74"/>
                    <a:pt x="4" y="71"/>
                  </a:cubicBezTo>
                  <a:cubicBezTo>
                    <a:pt x="7" y="70"/>
                    <a:pt x="7" y="68"/>
                    <a:pt x="4" y="64"/>
                  </a:cubicBezTo>
                  <a:cubicBezTo>
                    <a:pt x="9" y="61"/>
                    <a:pt x="8" y="59"/>
                    <a:pt x="4" y="58"/>
                  </a:cubicBezTo>
                  <a:cubicBezTo>
                    <a:pt x="2" y="54"/>
                    <a:pt x="5" y="55"/>
                    <a:pt x="4" y="51"/>
                  </a:cubicBezTo>
                  <a:cubicBezTo>
                    <a:pt x="8" y="50"/>
                    <a:pt x="0" y="48"/>
                    <a:pt x="4" y="45"/>
                  </a:cubicBezTo>
                  <a:cubicBezTo>
                    <a:pt x="6" y="41"/>
                    <a:pt x="7" y="39"/>
                    <a:pt x="4" y="39"/>
                  </a:cubicBezTo>
                  <a:cubicBezTo>
                    <a:pt x="4" y="39"/>
                    <a:pt x="4" y="39"/>
                    <a:pt x="4" y="39"/>
                  </a:cubicBezTo>
                  <a:cubicBezTo>
                    <a:pt x="4" y="39"/>
                    <a:pt x="4" y="39"/>
                    <a:pt x="4" y="39"/>
                  </a:cubicBezTo>
                  <a:cubicBezTo>
                    <a:pt x="5" y="39"/>
                    <a:pt x="4" y="36"/>
                    <a:pt x="4" y="34"/>
                  </a:cubicBezTo>
                  <a:cubicBezTo>
                    <a:pt x="3" y="32"/>
                    <a:pt x="5" y="29"/>
                    <a:pt x="4" y="29"/>
                  </a:cubicBezTo>
                  <a:cubicBezTo>
                    <a:pt x="3" y="25"/>
                    <a:pt x="6" y="28"/>
                    <a:pt x="4" y="24"/>
                  </a:cubicBezTo>
                  <a:cubicBezTo>
                    <a:pt x="5" y="24"/>
                    <a:pt x="3" y="18"/>
                    <a:pt x="4" y="19"/>
                  </a:cubicBezTo>
                  <a:cubicBezTo>
                    <a:pt x="6" y="19"/>
                    <a:pt x="5" y="18"/>
                    <a:pt x="4" y="17"/>
                  </a:cubicBezTo>
                  <a:cubicBezTo>
                    <a:pt x="4" y="17"/>
                    <a:pt x="4" y="17"/>
                    <a:pt x="4" y="17"/>
                  </a:cubicBezTo>
                  <a:cubicBezTo>
                    <a:pt x="3" y="17"/>
                    <a:pt x="4" y="17"/>
                    <a:pt x="4" y="17"/>
                  </a:cubicBezTo>
                  <a:cubicBezTo>
                    <a:pt x="5" y="17"/>
                    <a:pt x="6" y="15"/>
                    <a:pt x="4" y="15"/>
                  </a:cubicBezTo>
                  <a:cubicBezTo>
                    <a:pt x="1" y="13"/>
                    <a:pt x="4" y="14"/>
                    <a:pt x="4" y="12"/>
                  </a:cubicBezTo>
                  <a:cubicBezTo>
                    <a:pt x="3" y="11"/>
                    <a:pt x="3" y="11"/>
                    <a:pt x="3" y="11"/>
                  </a:cubicBezTo>
                  <a:cubicBezTo>
                    <a:pt x="3" y="10"/>
                    <a:pt x="3" y="10"/>
                    <a:pt x="3" y="10"/>
                  </a:cubicBezTo>
                  <a:cubicBezTo>
                    <a:pt x="2" y="10"/>
                    <a:pt x="2" y="10"/>
                    <a:pt x="3" y="9"/>
                  </a:cubicBezTo>
                  <a:cubicBezTo>
                    <a:pt x="3" y="9"/>
                    <a:pt x="3" y="9"/>
                    <a:pt x="3" y="9"/>
                  </a:cubicBezTo>
                  <a:cubicBezTo>
                    <a:pt x="3" y="9"/>
                    <a:pt x="4" y="8"/>
                    <a:pt x="4" y="8"/>
                  </a:cubicBezTo>
                  <a:cubicBezTo>
                    <a:pt x="3" y="8"/>
                    <a:pt x="0" y="8"/>
                    <a:pt x="3" y="7"/>
                  </a:cubicBezTo>
                  <a:cubicBezTo>
                    <a:pt x="3" y="6"/>
                    <a:pt x="3" y="6"/>
                    <a:pt x="3" y="6"/>
                  </a:cubicBezTo>
                  <a:cubicBezTo>
                    <a:pt x="3" y="6"/>
                    <a:pt x="3" y="6"/>
                    <a:pt x="3" y="6"/>
                  </a:cubicBezTo>
                  <a:cubicBezTo>
                    <a:pt x="3" y="6"/>
                    <a:pt x="3" y="6"/>
                    <a:pt x="4" y="6"/>
                  </a:cubicBezTo>
                  <a:cubicBezTo>
                    <a:pt x="5" y="5"/>
                    <a:pt x="2" y="5"/>
                    <a:pt x="4" y="4"/>
                  </a:cubicBezTo>
                  <a:cubicBezTo>
                    <a:pt x="5" y="3"/>
                    <a:pt x="5" y="3"/>
                    <a:pt x="4" y="3"/>
                  </a:cubicBezTo>
                  <a:cubicBezTo>
                    <a:pt x="4" y="3"/>
                    <a:pt x="4" y="3"/>
                    <a:pt x="4" y="3"/>
                  </a:cubicBezTo>
                  <a:cubicBezTo>
                    <a:pt x="4" y="3"/>
                    <a:pt x="4" y="3"/>
                    <a:pt x="4" y="3"/>
                  </a:cubicBezTo>
                  <a:cubicBezTo>
                    <a:pt x="3" y="3"/>
                    <a:pt x="3" y="3"/>
                    <a:pt x="4" y="3"/>
                  </a:cubicBezTo>
                  <a:cubicBezTo>
                    <a:pt x="4" y="2"/>
                    <a:pt x="2" y="2"/>
                    <a:pt x="4" y="2"/>
                  </a:cubicBezTo>
                  <a:cubicBezTo>
                    <a:pt x="7" y="3"/>
                    <a:pt x="8" y="2"/>
                    <a:pt x="10" y="3"/>
                  </a:cubicBezTo>
                  <a:cubicBezTo>
                    <a:pt x="12" y="2"/>
                    <a:pt x="11" y="0"/>
                    <a:pt x="16" y="3"/>
                  </a:cubicBezTo>
                  <a:cubicBezTo>
                    <a:pt x="17" y="2"/>
                    <a:pt x="18" y="8"/>
                    <a:pt x="21" y="3"/>
                  </a:cubicBezTo>
                  <a:cubicBezTo>
                    <a:pt x="25" y="2"/>
                    <a:pt x="23" y="5"/>
                    <a:pt x="27" y="4"/>
                  </a:cubicBezTo>
                  <a:cubicBezTo>
                    <a:pt x="29" y="6"/>
                    <a:pt x="31" y="4"/>
                    <a:pt x="33" y="5"/>
                  </a:cubicBezTo>
                  <a:cubicBezTo>
                    <a:pt x="36" y="5"/>
                    <a:pt x="39" y="8"/>
                    <a:pt x="38" y="6"/>
                  </a:cubicBezTo>
                  <a:cubicBezTo>
                    <a:pt x="42" y="8"/>
                    <a:pt x="40" y="6"/>
                    <a:pt x="43" y="7"/>
                  </a:cubicBezTo>
                  <a:cubicBezTo>
                    <a:pt x="43" y="13"/>
                    <a:pt x="46" y="9"/>
                    <a:pt x="49" y="8"/>
                  </a:cubicBezTo>
                  <a:cubicBezTo>
                    <a:pt x="50" y="6"/>
                    <a:pt x="47" y="8"/>
                    <a:pt x="54" y="9"/>
                  </a:cubicBezTo>
                  <a:cubicBezTo>
                    <a:pt x="55" y="8"/>
                    <a:pt x="57" y="9"/>
                    <a:pt x="59" y="10"/>
                  </a:cubicBezTo>
                  <a:cubicBezTo>
                    <a:pt x="60" y="9"/>
                    <a:pt x="57" y="7"/>
                    <a:pt x="64" y="12"/>
                  </a:cubicBezTo>
                  <a:cubicBezTo>
                    <a:pt x="64" y="14"/>
                    <a:pt x="64" y="11"/>
                    <a:pt x="69" y="13"/>
                  </a:cubicBezTo>
                  <a:cubicBezTo>
                    <a:pt x="73" y="12"/>
                    <a:pt x="74" y="14"/>
                    <a:pt x="74" y="15"/>
                  </a:cubicBezTo>
                  <a:cubicBezTo>
                    <a:pt x="75" y="15"/>
                    <a:pt x="77" y="16"/>
                    <a:pt x="78" y="17"/>
                  </a:cubicBezTo>
                  <a:cubicBezTo>
                    <a:pt x="82" y="19"/>
                    <a:pt x="77" y="18"/>
                    <a:pt x="83" y="19"/>
                  </a:cubicBezTo>
                  <a:cubicBezTo>
                    <a:pt x="83" y="19"/>
                    <a:pt x="83" y="19"/>
                    <a:pt x="83" y="19"/>
                  </a:cubicBezTo>
                  <a:cubicBezTo>
                    <a:pt x="83" y="19"/>
                    <a:pt x="83" y="19"/>
                    <a:pt x="83" y="19"/>
                  </a:cubicBezTo>
                  <a:cubicBezTo>
                    <a:pt x="84" y="20"/>
                    <a:pt x="83" y="20"/>
                    <a:pt x="83" y="19"/>
                  </a:cubicBezTo>
                  <a:cubicBezTo>
                    <a:pt x="82" y="20"/>
                    <a:pt x="86" y="21"/>
                    <a:pt x="83" y="21"/>
                  </a:cubicBezTo>
                  <a:cubicBezTo>
                    <a:pt x="81" y="21"/>
                    <a:pt x="84" y="23"/>
                    <a:pt x="83" y="23"/>
                  </a:cubicBezTo>
                  <a:cubicBezTo>
                    <a:pt x="82" y="25"/>
                    <a:pt x="83" y="24"/>
                    <a:pt x="83" y="25"/>
                  </a:cubicBezTo>
                  <a:cubicBezTo>
                    <a:pt x="83" y="25"/>
                    <a:pt x="83" y="25"/>
                    <a:pt x="83" y="25"/>
                  </a:cubicBezTo>
                  <a:cubicBezTo>
                    <a:pt x="83" y="25"/>
                    <a:pt x="83" y="25"/>
                    <a:pt x="83" y="25"/>
                  </a:cubicBezTo>
                  <a:cubicBezTo>
                    <a:pt x="84" y="27"/>
                    <a:pt x="83" y="26"/>
                    <a:pt x="83" y="25"/>
                  </a:cubicBezTo>
                  <a:cubicBezTo>
                    <a:pt x="82" y="26"/>
                    <a:pt x="83" y="28"/>
                    <a:pt x="83" y="27"/>
                  </a:cubicBezTo>
                  <a:cubicBezTo>
                    <a:pt x="83" y="27"/>
                    <a:pt x="83" y="29"/>
                    <a:pt x="83" y="29"/>
                  </a:cubicBezTo>
                  <a:cubicBezTo>
                    <a:pt x="84" y="31"/>
                    <a:pt x="83" y="34"/>
                    <a:pt x="83" y="33"/>
                  </a:cubicBezTo>
                  <a:cubicBezTo>
                    <a:pt x="81" y="33"/>
                    <a:pt x="82" y="35"/>
                    <a:pt x="83" y="37"/>
                  </a:cubicBezTo>
                  <a:cubicBezTo>
                    <a:pt x="83" y="37"/>
                    <a:pt x="82" y="40"/>
                    <a:pt x="83" y="42"/>
                  </a:cubicBezTo>
                  <a:cubicBezTo>
                    <a:pt x="82" y="43"/>
                    <a:pt x="82" y="48"/>
                    <a:pt x="83" y="47"/>
                  </a:cubicBezTo>
                  <a:cubicBezTo>
                    <a:pt x="85" y="49"/>
                    <a:pt x="85" y="53"/>
                    <a:pt x="83" y="53"/>
                  </a:cubicBezTo>
                  <a:cubicBezTo>
                    <a:pt x="82" y="58"/>
                    <a:pt x="85" y="56"/>
                    <a:pt x="83" y="59"/>
                  </a:cubicBezTo>
                  <a:cubicBezTo>
                    <a:pt x="84" y="59"/>
                    <a:pt x="85" y="64"/>
                    <a:pt x="83" y="66"/>
                  </a:cubicBezTo>
                  <a:cubicBezTo>
                    <a:pt x="83" y="68"/>
                    <a:pt x="83" y="69"/>
                    <a:pt x="83" y="69"/>
                  </a:cubicBezTo>
                  <a:cubicBezTo>
                    <a:pt x="83" y="70"/>
                    <a:pt x="83" y="70"/>
                    <a:pt x="83" y="72"/>
                  </a:cubicBezTo>
                  <a:cubicBezTo>
                    <a:pt x="84" y="73"/>
                    <a:pt x="84" y="75"/>
                    <a:pt x="84" y="76"/>
                  </a:cubicBezTo>
                  <a:cubicBezTo>
                    <a:pt x="84" y="77"/>
                    <a:pt x="85" y="79"/>
                    <a:pt x="83" y="79"/>
                  </a:cubicBezTo>
                  <a:cubicBezTo>
                    <a:pt x="84" y="83"/>
                    <a:pt x="85" y="85"/>
                    <a:pt x="84" y="85"/>
                  </a:cubicBezTo>
                  <a:cubicBezTo>
                    <a:pt x="84" y="85"/>
                    <a:pt x="83" y="86"/>
                    <a:pt x="83" y="87"/>
                  </a:cubicBezTo>
                  <a:cubicBezTo>
                    <a:pt x="83" y="90"/>
                    <a:pt x="82" y="91"/>
                    <a:pt x="83" y="91"/>
                  </a:cubicBezTo>
                  <a:cubicBezTo>
                    <a:pt x="83" y="91"/>
                    <a:pt x="84" y="91"/>
                    <a:pt x="83" y="94"/>
                  </a:cubicBezTo>
                  <a:cubicBezTo>
                    <a:pt x="84" y="95"/>
                    <a:pt x="83" y="96"/>
                    <a:pt x="83" y="97"/>
                  </a:cubicBezTo>
                  <a:cubicBezTo>
                    <a:pt x="83" y="98"/>
                    <a:pt x="83" y="100"/>
                    <a:pt x="83" y="102"/>
                  </a:cubicBezTo>
                  <a:cubicBezTo>
                    <a:pt x="83" y="104"/>
                    <a:pt x="82" y="106"/>
                    <a:pt x="82" y="106"/>
                  </a:cubicBezTo>
                  <a:cubicBezTo>
                    <a:pt x="80" y="107"/>
                    <a:pt x="82" y="106"/>
                    <a:pt x="83" y="110"/>
                  </a:cubicBezTo>
                  <a:cubicBezTo>
                    <a:pt x="83" y="111"/>
                    <a:pt x="81" y="111"/>
                    <a:pt x="82" y="113"/>
                  </a:cubicBezTo>
                  <a:cubicBezTo>
                    <a:pt x="81" y="114"/>
                    <a:pt x="83" y="116"/>
                    <a:pt x="83" y="117"/>
                  </a:cubicBezTo>
                  <a:cubicBezTo>
                    <a:pt x="83" y="120"/>
                    <a:pt x="81" y="122"/>
                    <a:pt x="82" y="123"/>
                  </a:cubicBezTo>
                  <a:cubicBezTo>
                    <a:pt x="83" y="123"/>
                    <a:pt x="82" y="126"/>
                    <a:pt x="83" y="125"/>
                  </a:cubicBezTo>
                  <a:cubicBezTo>
                    <a:pt x="83" y="126"/>
                    <a:pt x="83" y="128"/>
                    <a:pt x="84" y="129"/>
                  </a:cubicBezTo>
                  <a:cubicBezTo>
                    <a:pt x="84" y="131"/>
                    <a:pt x="84" y="132"/>
                    <a:pt x="83" y="133"/>
                  </a:cubicBezTo>
                  <a:cubicBezTo>
                    <a:pt x="82" y="135"/>
                    <a:pt x="82" y="136"/>
                    <a:pt x="82" y="139"/>
                  </a:cubicBezTo>
                  <a:cubicBezTo>
                    <a:pt x="82" y="141"/>
                    <a:pt x="82" y="143"/>
                    <a:pt x="83" y="141"/>
                  </a:cubicBezTo>
                  <a:cubicBezTo>
                    <a:pt x="83" y="141"/>
                    <a:pt x="83" y="141"/>
                    <a:pt x="83" y="141"/>
                  </a:cubicBezTo>
                  <a:cubicBezTo>
                    <a:pt x="83" y="141"/>
                    <a:pt x="83" y="141"/>
                    <a:pt x="83" y="141"/>
                  </a:cubicBezTo>
                  <a:cubicBezTo>
                    <a:pt x="83" y="142"/>
                    <a:pt x="84" y="143"/>
                    <a:pt x="84" y="143"/>
                  </a:cubicBezTo>
                  <a:cubicBezTo>
                    <a:pt x="84" y="146"/>
                    <a:pt x="85" y="148"/>
                    <a:pt x="83" y="149"/>
                  </a:cubicBezTo>
                  <a:cubicBezTo>
                    <a:pt x="83" y="150"/>
                    <a:pt x="85" y="153"/>
                    <a:pt x="84" y="153"/>
                  </a:cubicBezTo>
                  <a:cubicBezTo>
                    <a:pt x="85" y="154"/>
                    <a:pt x="85" y="156"/>
                    <a:pt x="83" y="157"/>
                  </a:cubicBezTo>
                  <a:cubicBezTo>
                    <a:pt x="84" y="158"/>
                    <a:pt x="85" y="160"/>
                    <a:pt x="84" y="162"/>
                  </a:cubicBezTo>
                  <a:cubicBezTo>
                    <a:pt x="84" y="163"/>
                    <a:pt x="84" y="164"/>
                    <a:pt x="83" y="165"/>
                  </a:cubicBezTo>
                  <a:cubicBezTo>
                    <a:pt x="84" y="168"/>
                    <a:pt x="78" y="171"/>
                    <a:pt x="83" y="172"/>
                  </a:cubicBezTo>
                  <a:cubicBezTo>
                    <a:pt x="82" y="178"/>
                    <a:pt x="85" y="177"/>
                    <a:pt x="83" y="180"/>
                  </a:cubicBezTo>
                  <a:cubicBezTo>
                    <a:pt x="85" y="184"/>
                    <a:pt x="79" y="187"/>
                    <a:pt x="83" y="187"/>
                  </a:cubicBezTo>
                  <a:cubicBezTo>
                    <a:pt x="85" y="189"/>
                    <a:pt x="84" y="193"/>
                    <a:pt x="83" y="194"/>
                  </a:cubicBezTo>
                  <a:cubicBezTo>
                    <a:pt x="86" y="195"/>
                    <a:pt x="86" y="198"/>
                    <a:pt x="83" y="200"/>
                  </a:cubicBezTo>
                  <a:cubicBezTo>
                    <a:pt x="84" y="200"/>
                    <a:pt x="82" y="206"/>
                    <a:pt x="83" y="207"/>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09" name="Freeform 9"/>
            <p:cNvSpPr/>
            <p:nvPr/>
          </p:nvSpPr>
          <p:spPr bwMode="auto">
            <a:xfrm>
              <a:off x="3735281" y="2000631"/>
              <a:ext cx="748480" cy="1794202"/>
            </a:xfrm>
            <a:custGeom>
              <a:avLst/>
              <a:gdLst>
                <a:gd name="T0" fmla="*/ 85 w 88"/>
                <a:gd name="T1" fmla="*/ 134 h 211"/>
                <a:gd name="T2" fmla="*/ 82 w 88"/>
                <a:gd name="T3" fmla="*/ 145 h 211"/>
                <a:gd name="T4" fmla="*/ 78 w 88"/>
                <a:gd name="T5" fmla="*/ 154 h 211"/>
                <a:gd name="T6" fmla="*/ 72 w 88"/>
                <a:gd name="T7" fmla="*/ 162 h 211"/>
                <a:gd name="T8" fmla="*/ 64 w 88"/>
                <a:gd name="T9" fmla="*/ 168 h 211"/>
                <a:gd name="T10" fmla="*/ 55 w 88"/>
                <a:gd name="T11" fmla="*/ 173 h 211"/>
                <a:gd name="T12" fmla="*/ 44 w 88"/>
                <a:gd name="T13" fmla="*/ 177 h 211"/>
                <a:gd name="T14" fmla="*/ 32 w 88"/>
                <a:gd name="T15" fmla="*/ 179 h 211"/>
                <a:gd name="T16" fmla="*/ 26 w 88"/>
                <a:gd name="T17" fmla="*/ 179 h 211"/>
                <a:gd name="T18" fmla="*/ 20 w 88"/>
                <a:gd name="T19" fmla="*/ 179 h 211"/>
                <a:gd name="T20" fmla="*/ 16 w 88"/>
                <a:gd name="T21" fmla="*/ 186 h 211"/>
                <a:gd name="T22" fmla="*/ 14 w 88"/>
                <a:gd name="T23" fmla="*/ 197 h 211"/>
                <a:gd name="T24" fmla="*/ 13 w 88"/>
                <a:gd name="T25" fmla="*/ 199 h 211"/>
                <a:gd name="T26" fmla="*/ 13 w 88"/>
                <a:gd name="T27" fmla="*/ 199 h 211"/>
                <a:gd name="T28" fmla="*/ 11 w 88"/>
                <a:gd name="T29" fmla="*/ 204 h 211"/>
                <a:gd name="T30" fmla="*/ 5 w 88"/>
                <a:gd name="T31" fmla="*/ 205 h 211"/>
                <a:gd name="T32" fmla="*/ 5 w 88"/>
                <a:gd name="T33" fmla="*/ 199 h 211"/>
                <a:gd name="T34" fmla="*/ 5 w 88"/>
                <a:gd name="T35" fmla="*/ 190 h 211"/>
                <a:gd name="T36" fmla="*/ 5 w 88"/>
                <a:gd name="T37" fmla="*/ 179 h 211"/>
                <a:gd name="T38" fmla="*/ 5 w 88"/>
                <a:gd name="T39" fmla="*/ 179 h 211"/>
                <a:gd name="T40" fmla="*/ 5 w 88"/>
                <a:gd name="T41" fmla="*/ 167 h 211"/>
                <a:gd name="T42" fmla="*/ 5 w 88"/>
                <a:gd name="T43" fmla="*/ 153 h 211"/>
                <a:gd name="T44" fmla="*/ 5 w 88"/>
                <a:gd name="T45" fmla="*/ 139 h 211"/>
                <a:gd name="T46" fmla="*/ 5 w 88"/>
                <a:gd name="T47" fmla="*/ 124 h 211"/>
                <a:gd name="T48" fmla="*/ 5 w 88"/>
                <a:gd name="T49" fmla="*/ 108 h 211"/>
                <a:gd name="T50" fmla="*/ 5 w 88"/>
                <a:gd name="T51" fmla="*/ 101 h 211"/>
                <a:gd name="T52" fmla="*/ 5 w 88"/>
                <a:gd name="T53" fmla="*/ 93 h 211"/>
                <a:gd name="T54" fmla="*/ 5 w 88"/>
                <a:gd name="T55" fmla="*/ 85 h 211"/>
                <a:gd name="T56" fmla="*/ 5 w 88"/>
                <a:gd name="T57" fmla="*/ 78 h 211"/>
                <a:gd name="T58" fmla="*/ 5 w 88"/>
                <a:gd name="T59" fmla="*/ 63 h 211"/>
                <a:gd name="T60" fmla="*/ 5 w 88"/>
                <a:gd name="T61" fmla="*/ 49 h 211"/>
                <a:gd name="T62" fmla="*/ 5 w 88"/>
                <a:gd name="T63" fmla="*/ 36 h 211"/>
                <a:gd name="T64" fmla="*/ 5 w 88"/>
                <a:gd name="T65" fmla="*/ 25 h 211"/>
                <a:gd name="T66" fmla="*/ 5 w 88"/>
                <a:gd name="T67" fmla="*/ 18 h 211"/>
                <a:gd name="T68" fmla="*/ 6 w 88"/>
                <a:gd name="T69" fmla="*/ 12 h 211"/>
                <a:gd name="T70" fmla="*/ 5 w 88"/>
                <a:gd name="T71" fmla="*/ 7 h 211"/>
                <a:gd name="T72" fmla="*/ 5 w 88"/>
                <a:gd name="T73" fmla="*/ 4 h 211"/>
                <a:gd name="T74" fmla="*/ 5 w 88"/>
                <a:gd name="T75" fmla="*/ 2 h 211"/>
                <a:gd name="T76" fmla="*/ 5 w 88"/>
                <a:gd name="T77" fmla="*/ 0 h 211"/>
                <a:gd name="T78" fmla="*/ 8 w 88"/>
                <a:gd name="T79" fmla="*/ 2 h 211"/>
                <a:gd name="T80" fmla="*/ 18 w 88"/>
                <a:gd name="T81" fmla="*/ 8 h 211"/>
                <a:gd name="T82" fmla="*/ 26 w 88"/>
                <a:gd name="T83" fmla="*/ 14 h 211"/>
                <a:gd name="T84" fmla="*/ 35 w 88"/>
                <a:gd name="T85" fmla="*/ 21 h 211"/>
                <a:gd name="T86" fmla="*/ 42 w 88"/>
                <a:gd name="T87" fmla="*/ 29 h 211"/>
                <a:gd name="T88" fmla="*/ 49 w 88"/>
                <a:gd name="T89" fmla="*/ 37 h 211"/>
                <a:gd name="T90" fmla="*/ 56 w 88"/>
                <a:gd name="T91" fmla="*/ 46 h 211"/>
                <a:gd name="T92" fmla="*/ 62 w 88"/>
                <a:gd name="T93" fmla="*/ 55 h 211"/>
                <a:gd name="T94" fmla="*/ 64 w 88"/>
                <a:gd name="T95" fmla="*/ 59 h 211"/>
                <a:gd name="T96" fmla="*/ 68 w 88"/>
                <a:gd name="T97" fmla="*/ 64 h 211"/>
                <a:gd name="T98" fmla="*/ 69 w 88"/>
                <a:gd name="T99" fmla="*/ 67 h 211"/>
                <a:gd name="T100" fmla="*/ 72 w 88"/>
                <a:gd name="T101" fmla="*/ 76 h 211"/>
                <a:gd name="T102" fmla="*/ 72 w 88"/>
                <a:gd name="T103" fmla="*/ 76 h 211"/>
                <a:gd name="T104" fmla="*/ 77 w 88"/>
                <a:gd name="T105" fmla="*/ 89 h 211"/>
                <a:gd name="T106" fmla="*/ 81 w 88"/>
                <a:gd name="T107" fmla="*/ 101 h 211"/>
                <a:gd name="T108" fmla="*/ 83 w 88"/>
                <a:gd name="T109" fmla="*/ 111 h 211"/>
                <a:gd name="T110" fmla="*/ 84 w 88"/>
                <a:gd name="T111" fmla="*/ 120 h 211"/>
                <a:gd name="T112" fmla="*/ 85 w 88"/>
                <a:gd name="T113" fmla="*/ 126 h 211"/>
                <a:gd name="T114" fmla="*/ 84 w 88"/>
                <a:gd name="T115" fmla="*/ 13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211">
                  <a:moveTo>
                    <a:pt x="84" y="130"/>
                  </a:moveTo>
                  <a:cubicBezTo>
                    <a:pt x="84" y="130"/>
                    <a:pt x="86" y="132"/>
                    <a:pt x="85" y="134"/>
                  </a:cubicBezTo>
                  <a:cubicBezTo>
                    <a:pt x="88" y="134"/>
                    <a:pt x="81" y="140"/>
                    <a:pt x="84" y="139"/>
                  </a:cubicBezTo>
                  <a:cubicBezTo>
                    <a:pt x="82" y="141"/>
                    <a:pt x="81" y="142"/>
                    <a:pt x="82" y="145"/>
                  </a:cubicBezTo>
                  <a:cubicBezTo>
                    <a:pt x="81" y="149"/>
                    <a:pt x="81" y="145"/>
                    <a:pt x="80" y="149"/>
                  </a:cubicBezTo>
                  <a:cubicBezTo>
                    <a:pt x="80" y="153"/>
                    <a:pt x="77" y="154"/>
                    <a:pt x="78" y="154"/>
                  </a:cubicBezTo>
                  <a:cubicBezTo>
                    <a:pt x="81" y="154"/>
                    <a:pt x="76" y="154"/>
                    <a:pt x="75" y="158"/>
                  </a:cubicBezTo>
                  <a:cubicBezTo>
                    <a:pt x="74" y="160"/>
                    <a:pt x="78" y="161"/>
                    <a:pt x="72" y="162"/>
                  </a:cubicBezTo>
                  <a:cubicBezTo>
                    <a:pt x="73" y="164"/>
                    <a:pt x="64" y="160"/>
                    <a:pt x="68" y="165"/>
                  </a:cubicBezTo>
                  <a:cubicBezTo>
                    <a:pt x="68" y="170"/>
                    <a:pt x="67" y="170"/>
                    <a:pt x="64" y="168"/>
                  </a:cubicBezTo>
                  <a:cubicBezTo>
                    <a:pt x="63" y="173"/>
                    <a:pt x="60" y="168"/>
                    <a:pt x="60" y="171"/>
                  </a:cubicBezTo>
                  <a:cubicBezTo>
                    <a:pt x="61" y="171"/>
                    <a:pt x="57" y="177"/>
                    <a:pt x="55" y="173"/>
                  </a:cubicBezTo>
                  <a:cubicBezTo>
                    <a:pt x="54" y="175"/>
                    <a:pt x="55" y="176"/>
                    <a:pt x="50" y="175"/>
                  </a:cubicBezTo>
                  <a:cubicBezTo>
                    <a:pt x="46" y="178"/>
                    <a:pt x="44" y="177"/>
                    <a:pt x="44" y="177"/>
                  </a:cubicBezTo>
                  <a:cubicBezTo>
                    <a:pt x="38" y="178"/>
                    <a:pt x="43" y="176"/>
                    <a:pt x="39" y="178"/>
                  </a:cubicBezTo>
                  <a:cubicBezTo>
                    <a:pt x="39" y="179"/>
                    <a:pt x="33" y="179"/>
                    <a:pt x="32" y="179"/>
                  </a:cubicBezTo>
                  <a:cubicBezTo>
                    <a:pt x="28" y="178"/>
                    <a:pt x="29" y="175"/>
                    <a:pt x="26" y="179"/>
                  </a:cubicBezTo>
                  <a:cubicBezTo>
                    <a:pt x="26" y="180"/>
                    <a:pt x="24" y="179"/>
                    <a:pt x="26" y="179"/>
                  </a:cubicBezTo>
                  <a:cubicBezTo>
                    <a:pt x="25" y="179"/>
                    <a:pt x="24" y="177"/>
                    <a:pt x="23" y="179"/>
                  </a:cubicBezTo>
                  <a:cubicBezTo>
                    <a:pt x="22" y="178"/>
                    <a:pt x="22" y="179"/>
                    <a:pt x="20" y="179"/>
                  </a:cubicBezTo>
                  <a:cubicBezTo>
                    <a:pt x="19" y="179"/>
                    <a:pt x="18" y="178"/>
                    <a:pt x="17" y="178"/>
                  </a:cubicBezTo>
                  <a:cubicBezTo>
                    <a:pt x="18" y="180"/>
                    <a:pt x="14" y="182"/>
                    <a:pt x="16" y="186"/>
                  </a:cubicBezTo>
                  <a:cubicBezTo>
                    <a:pt x="17" y="188"/>
                    <a:pt x="15" y="190"/>
                    <a:pt x="15" y="192"/>
                  </a:cubicBezTo>
                  <a:cubicBezTo>
                    <a:pt x="15" y="194"/>
                    <a:pt x="14" y="196"/>
                    <a:pt x="14" y="197"/>
                  </a:cubicBezTo>
                  <a:cubicBezTo>
                    <a:pt x="13" y="197"/>
                    <a:pt x="12" y="197"/>
                    <a:pt x="13" y="198"/>
                  </a:cubicBezTo>
                  <a:cubicBezTo>
                    <a:pt x="14" y="198"/>
                    <a:pt x="14" y="199"/>
                    <a:pt x="13" y="199"/>
                  </a:cubicBezTo>
                  <a:cubicBezTo>
                    <a:pt x="13" y="199"/>
                    <a:pt x="13" y="200"/>
                    <a:pt x="13" y="200"/>
                  </a:cubicBezTo>
                  <a:cubicBezTo>
                    <a:pt x="13" y="200"/>
                    <a:pt x="13" y="199"/>
                    <a:pt x="13" y="199"/>
                  </a:cubicBezTo>
                  <a:cubicBezTo>
                    <a:pt x="13" y="200"/>
                    <a:pt x="13" y="200"/>
                    <a:pt x="13" y="200"/>
                  </a:cubicBezTo>
                  <a:cubicBezTo>
                    <a:pt x="12" y="201"/>
                    <a:pt x="12" y="202"/>
                    <a:pt x="11" y="204"/>
                  </a:cubicBezTo>
                  <a:cubicBezTo>
                    <a:pt x="9" y="206"/>
                    <a:pt x="8" y="209"/>
                    <a:pt x="5" y="211"/>
                  </a:cubicBezTo>
                  <a:cubicBezTo>
                    <a:pt x="5" y="211"/>
                    <a:pt x="5" y="209"/>
                    <a:pt x="5" y="205"/>
                  </a:cubicBezTo>
                  <a:cubicBezTo>
                    <a:pt x="5" y="204"/>
                    <a:pt x="6" y="203"/>
                    <a:pt x="5" y="202"/>
                  </a:cubicBezTo>
                  <a:cubicBezTo>
                    <a:pt x="4" y="201"/>
                    <a:pt x="5" y="201"/>
                    <a:pt x="5" y="199"/>
                  </a:cubicBezTo>
                  <a:cubicBezTo>
                    <a:pt x="4" y="198"/>
                    <a:pt x="5" y="198"/>
                    <a:pt x="5" y="195"/>
                  </a:cubicBezTo>
                  <a:cubicBezTo>
                    <a:pt x="5" y="194"/>
                    <a:pt x="7" y="194"/>
                    <a:pt x="5" y="190"/>
                  </a:cubicBezTo>
                  <a:cubicBezTo>
                    <a:pt x="6" y="189"/>
                    <a:pt x="10" y="187"/>
                    <a:pt x="5" y="185"/>
                  </a:cubicBezTo>
                  <a:cubicBezTo>
                    <a:pt x="9" y="184"/>
                    <a:pt x="6" y="179"/>
                    <a:pt x="5" y="179"/>
                  </a:cubicBezTo>
                  <a:cubicBezTo>
                    <a:pt x="5" y="179"/>
                    <a:pt x="5" y="179"/>
                    <a:pt x="5" y="179"/>
                  </a:cubicBezTo>
                  <a:cubicBezTo>
                    <a:pt x="5" y="179"/>
                    <a:pt x="5" y="179"/>
                    <a:pt x="5" y="179"/>
                  </a:cubicBezTo>
                  <a:cubicBezTo>
                    <a:pt x="5" y="175"/>
                    <a:pt x="2" y="173"/>
                    <a:pt x="5" y="173"/>
                  </a:cubicBezTo>
                  <a:cubicBezTo>
                    <a:pt x="7" y="170"/>
                    <a:pt x="7" y="168"/>
                    <a:pt x="5" y="167"/>
                  </a:cubicBezTo>
                  <a:cubicBezTo>
                    <a:pt x="7" y="165"/>
                    <a:pt x="6" y="162"/>
                    <a:pt x="5" y="160"/>
                  </a:cubicBezTo>
                  <a:cubicBezTo>
                    <a:pt x="3" y="162"/>
                    <a:pt x="7" y="155"/>
                    <a:pt x="5" y="153"/>
                  </a:cubicBezTo>
                  <a:cubicBezTo>
                    <a:pt x="3" y="151"/>
                    <a:pt x="1" y="153"/>
                    <a:pt x="5" y="146"/>
                  </a:cubicBezTo>
                  <a:cubicBezTo>
                    <a:pt x="6" y="146"/>
                    <a:pt x="3" y="143"/>
                    <a:pt x="5" y="139"/>
                  </a:cubicBezTo>
                  <a:cubicBezTo>
                    <a:pt x="4" y="138"/>
                    <a:pt x="3" y="140"/>
                    <a:pt x="5" y="132"/>
                  </a:cubicBezTo>
                  <a:cubicBezTo>
                    <a:pt x="8" y="129"/>
                    <a:pt x="4" y="126"/>
                    <a:pt x="5" y="124"/>
                  </a:cubicBezTo>
                  <a:cubicBezTo>
                    <a:pt x="6" y="125"/>
                    <a:pt x="4" y="118"/>
                    <a:pt x="5" y="116"/>
                  </a:cubicBezTo>
                  <a:cubicBezTo>
                    <a:pt x="5" y="117"/>
                    <a:pt x="9" y="108"/>
                    <a:pt x="5" y="108"/>
                  </a:cubicBezTo>
                  <a:cubicBezTo>
                    <a:pt x="4" y="107"/>
                    <a:pt x="4" y="106"/>
                    <a:pt x="5" y="105"/>
                  </a:cubicBezTo>
                  <a:cubicBezTo>
                    <a:pt x="5" y="104"/>
                    <a:pt x="7" y="103"/>
                    <a:pt x="5" y="101"/>
                  </a:cubicBezTo>
                  <a:cubicBezTo>
                    <a:pt x="5" y="101"/>
                    <a:pt x="7" y="98"/>
                    <a:pt x="6" y="97"/>
                  </a:cubicBezTo>
                  <a:cubicBezTo>
                    <a:pt x="5" y="96"/>
                    <a:pt x="7" y="93"/>
                    <a:pt x="5" y="93"/>
                  </a:cubicBezTo>
                  <a:cubicBezTo>
                    <a:pt x="6" y="91"/>
                    <a:pt x="6" y="88"/>
                    <a:pt x="6" y="90"/>
                  </a:cubicBezTo>
                  <a:cubicBezTo>
                    <a:pt x="6" y="88"/>
                    <a:pt x="7" y="90"/>
                    <a:pt x="5" y="85"/>
                  </a:cubicBezTo>
                  <a:cubicBezTo>
                    <a:pt x="8" y="86"/>
                    <a:pt x="7" y="85"/>
                    <a:pt x="5" y="84"/>
                  </a:cubicBezTo>
                  <a:cubicBezTo>
                    <a:pt x="6" y="82"/>
                    <a:pt x="5" y="80"/>
                    <a:pt x="5" y="78"/>
                  </a:cubicBezTo>
                  <a:cubicBezTo>
                    <a:pt x="5" y="74"/>
                    <a:pt x="0" y="70"/>
                    <a:pt x="5" y="70"/>
                  </a:cubicBezTo>
                  <a:cubicBezTo>
                    <a:pt x="3" y="66"/>
                    <a:pt x="2" y="66"/>
                    <a:pt x="5" y="63"/>
                  </a:cubicBezTo>
                  <a:cubicBezTo>
                    <a:pt x="7" y="58"/>
                    <a:pt x="10" y="56"/>
                    <a:pt x="5" y="56"/>
                  </a:cubicBezTo>
                  <a:cubicBezTo>
                    <a:pt x="6" y="52"/>
                    <a:pt x="6" y="54"/>
                    <a:pt x="5" y="49"/>
                  </a:cubicBezTo>
                  <a:cubicBezTo>
                    <a:pt x="7" y="47"/>
                    <a:pt x="7" y="43"/>
                    <a:pt x="5" y="43"/>
                  </a:cubicBezTo>
                  <a:cubicBezTo>
                    <a:pt x="3" y="41"/>
                    <a:pt x="5" y="36"/>
                    <a:pt x="5" y="36"/>
                  </a:cubicBezTo>
                  <a:cubicBezTo>
                    <a:pt x="5" y="29"/>
                    <a:pt x="5" y="32"/>
                    <a:pt x="5" y="31"/>
                  </a:cubicBezTo>
                  <a:cubicBezTo>
                    <a:pt x="9" y="32"/>
                    <a:pt x="3" y="30"/>
                    <a:pt x="5" y="25"/>
                  </a:cubicBezTo>
                  <a:cubicBezTo>
                    <a:pt x="2" y="25"/>
                    <a:pt x="5" y="20"/>
                    <a:pt x="5" y="20"/>
                  </a:cubicBezTo>
                  <a:cubicBezTo>
                    <a:pt x="5" y="19"/>
                    <a:pt x="2" y="18"/>
                    <a:pt x="5" y="18"/>
                  </a:cubicBezTo>
                  <a:cubicBezTo>
                    <a:pt x="4" y="15"/>
                    <a:pt x="3" y="16"/>
                    <a:pt x="5" y="15"/>
                  </a:cubicBezTo>
                  <a:cubicBezTo>
                    <a:pt x="7" y="16"/>
                    <a:pt x="5" y="12"/>
                    <a:pt x="6" y="12"/>
                  </a:cubicBezTo>
                  <a:cubicBezTo>
                    <a:pt x="4" y="11"/>
                    <a:pt x="5" y="10"/>
                    <a:pt x="5" y="11"/>
                  </a:cubicBezTo>
                  <a:cubicBezTo>
                    <a:pt x="6" y="7"/>
                    <a:pt x="2" y="10"/>
                    <a:pt x="5" y="7"/>
                  </a:cubicBezTo>
                  <a:cubicBezTo>
                    <a:pt x="6" y="4"/>
                    <a:pt x="8" y="2"/>
                    <a:pt x="6" y="4"/>
                  </a:cubicBezTo>
                  <a:cubicBezTo>
                    <a:pt x="6" y="5"/>
                    <a:pt x="6" y="5"/>
                    <a:pt x="5" y="4"/>
                  </a:cubicBezTo>
                  <a:cubicBezTo>
                    <a:pt x="5" y="4"/>
                    <a:pt x="6" y="4"/>
                    <a:pt x="6" y="4"/>
                  </a:cubicBezTo>
                  <a:cubicBezTo>
                    <a:pt x="6" y="3"/>
                    <a:pt x="6" y="2"/>
                    <a:pt x="5" y="2"/>
                  </a:cubicBezTo>
                  <a:cubicBezTo>
                    <a:pt x="2" y="3"/>
                    <a:pt x="5" y="0"/>
                    <a:pt x="5" y="1"/>
                  </a:cubicBezTo>
                  <a:cubicBezTo>
                    <a:pt x="3" y="2"/>
                    <a:pt x="7" y="1"/>
                    <a:pt x="5" y="0"/>
                  </a:cubicBezTo>
                  <a:cubicBezTo>
                    <a:pt x="6" y="0"/>
                    <a:pt x="7" y="1"/>
                    <a:pt x="7" y="1"/>
                  </a:cubicBezTo>
                  <a:cubicBezTo>
                    <a:pt x="6" y="0"/>
                    <a:pt x="9" y="4"/>
                    <a:pt x="8" y="2"/>
                  </a:cubicBezTo>
                  <a:cubicBezTo>
                    <a:pt x="8" y="2"/>
                    <a:pt x="10" y="3"/>
                    <a:pt x="13" y="5"/>
                  </a:cubicBezTo>
                  <a:cubicBezTo>
                    <a:pt x="13" y="6"/>
                    <a:pt x="17" y="10"/>
                    <a:pt x="18" y="8"/>
                  </a:cubicBezTo>
                  <a:cubicBezTo>
                    <a:pt x="24" y="10"/>
                    <a:pt x="20" y="10"/>
                    <a:pt x="22" y="11"/>
                  </a:cubicBezTo>
                  <a:cubicBezTo>
                    <a:pt x="24" y="14"/>
                    <a:pt x="25" y="11"/>
                    <a:pt x="26" y="14"/>
                  </a:cubicBezTo>
                  <a:cubicBezTo>
                    <a:pt x="27" y="13"/>
                    <a:pt x="28" y="18"/>
                    <a:pt x="31" y="18"/>
                  </a:cubicBezTo>
                  <a:cubicBezTo>
                    <a:pt x="33" y="21"/>
                    <a:pt x="33" y="19"/>
                    <a:pt x="35" y="21"/>
                  </a:cubicBezTo>
                  <a:cubicBezTo>
                    <a:pt x="34" y="21"/>
                    <a:pt x="34" y="25"/>
                    <a:pt x="39" y="25"/>
                  </a:cubicBezTo>
                  <a:cubicBezTo>
                    <a:pt x="41" y="27"/>
                    <a:pt x="42" y="26"/>
                    <a:pt x="42" y="29"/>
                  </a:cubicBezTo>
                  <a:cubicBezTo>
                    <a:pt x="42" y="35"/>
                    <a:pt x="44" y="34"/>
                    <a:pt x="46" y="33"/>
                  </a:cubicBezTo>
                  <a:cubicBezTo>
                    <a:pt x="50" y="36"/>
                    <a:pt x="51" y="35"/>
                    <a:pt x="49" y="37"/>
                  </a:cubicBezTo>
                  <a:cubicBezTo>
                    <a:pt x="50" y="40"/>
                    <a:pt x="55" y="37"/>
                    <a:pt x="53" y="41"/>
                  </a:cubicBezTo>
                  <a:cubicBezTo>
                    <a:pt x="52" y="42"/>
                    <a:pt x="56" y="43"/>
                    <a:pt x="56" y="46"/>
                  </a:cubicBezTo>
                  <a:cubicBezTo>
                    <a:pt x="54" y="45"/>
                    <a:pt x="56" y="54"/>
                    <a:pt x="59" y="50"/>
                  </a:cubicBezTo>
                  <a:cubicBezTo>
                    <a:pt x="63" y="54"/>
                    <a:pt x="56" y="53"/>
                    <a:pt x="62" y="55"/>
                  </a:cubicBezTo>
                  <a:cubicBezTo>
                    <a:pt x="59" y="56"/>
                    <a:pt x="60" y="55"/>
                    <a:pt x="63" y="57"/>
                  </a:cubicBezTo>
                  <a:cubicBezTo>
                    <a:pt x="61" y="56"/>
                    <a:pt x="63" y="59"/>
                    <a:pt x="64" y="59"/>
                  </a:cubicBezTo>
                  <a:cubicBezTo>
                    <a:pt x="66" y="62"/>
                    <a:pt x="67" y="63"/>
                    <a:pt x="68" y="64"/>
                  </a:cubicBezTo>
                  <a:cubicBezTo>
                    <a:pt x="68" y="64"/>
                    <a:pt x="68" y="65"/>
                    <a:pt x="68" y="64"/>
                  </a:cubicBezTo>
                  <a:cubicBezTo>
                    <a:pt x="67" y="63"/>
                    <a:pt x="67" y="63"/>
                    <a:pt x="67" y="63"/>
                  </a:cubicBezTo>
                  <a:cubicBezTo>
                    <a:pt x="67" y="65"/>
                    <a:pt x="66" y="62"/>
                    <a:pt x="69" y="67"/>
                  </a:cubicBezTo>
                  <a:cubicBezTo>
                    <a:pt x="69" y="71"/>
                    <a:pt x="73" y="69"/>
                    <a:pt x="71" y="72"/>
                  </a:cubicBezTo>
                  <a:cubicBezTo>
                    <a:pt x="71" y="74"/>
                    <a:pt x="72" y="76"/>
                    <a:pt x="72" y="76"/>
                  </a:cubicBezTo>
                  <a:cubicBezTo>
                    <a:pt x="72" y="76"/>
                    <a:pt x="72" y="76"/>
                    <a:pt x="72" y="76"/>
                  </a:cubicBezTo>
                  <a:cubicBezTo>
                    <a:pt x="72" y="76"/>
                    <a:pt x="72" y="76"/>
                    <a:pt x="72" y="76"/>
                  </a:cubicBezTo>
                  <a:cubicBezTo>
                    <a:pt x="71" y="79"/>
                    <a:pt x="73" y="82"/>
                    <a:pt x="75" y="82"/>
                  </a:cubicBezTo>
                  <a:cubicBezTo>
                    <a:pt x="75" y="86"/>
                    <a:pt x="76" y="89"/>
                    <a:pt x="77" y="89"/>
                  </a:cubicBezTo>
                  <a:cubicBezTo>
                    <a:pt x="80" y="87"/>
                    <a:pt x="78" y="97"/>
                    <a:pt x="79" y="95"/>
                  </a:cubicBezTo>
                  <a:cubicBezTo>
                    <a:pt x="78" y="99"/>
                    <a:pt x="82" y="98"/>
                    <a:pt x="81" y="101"/>
                  </a:cubicBezTo>
                  <a:cubicBezTo>
                    <a:pt x="81" y="102"/>
                    <a:pt x="83" y="100"/>
                    <a:pt x="82" y="106"/>
                  </a:cubicBezTo>
                  <a:cubicBezTo>
                    <a:pt x="88" y="108"/>
                    <a:pt x="84" y="112"/>
                    <a:pt x="83" y="111"/>
                  </a:cubicBezTo>
                  <a:cubicBezTo>
                    <a:pt x="80" y="113"/>
                    <a:pt x="84" y="114"/>
                    <a:pt x="84" y="116"/>
                  </a:cubicBezTo>
                  <a:cubicBezTo>
                    <a:pt x="86" y="121"/>
                    <a:pt x="85" y="117"/>
                    <a:pt x="84" y="120"/>
                  </a:cubicBezTo>
                  <a:cubicBezTo>
                    <a:pt x="86" y="122"/>
                    <a:pt x="86" y="119"/>
                    <a:pt x="85" y="124"/>
                  </a:cubicBezTo>
                  <a:cubicBezTo>
                    <a:pt x="83" y="121"/>
                    <a:pt x="86" y="125"/>
                    <a:pt x="85" y="126"/>
                  </a:cubicBezTo>
                  <a:cubicBezTo>
                    <a:pt x="87" y="124"/>
                    <a:pt x="84" y="131"/>
                    <a:pt x="85" y="130"/>
                  </a:cubicBezTo>
                  <a:cubicBezTo>
                    <a:pt x="84" y="130"/>
                    <a:pt x="84" y="130"/>
                    <a:pt x="84" y="130"/>
                  </a:cubicBezTo>
                  <a:close/>
                </a:path>
              </a:pathLst>
            </a:custGeom>
            <a:gradFill>
              <a:gsLst>
                <a:gs pos="100000">
                  <a:srgbClr val="3D5ECF"/>
                </a:gs>
                <a:gs pos="0">
                  <a:srgbClr val="439EFF"/>
                </a:gs>
              </a:gsLst>
              <a:lin ang="2700000" scaled="1"/>
            </a:gradFill>
            <a:ln w="127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cs typeface="+mn-ea"/>
                <a:sym typeface="+mn-lt"/>
              </a:endParaRPr>
            </a:p>
          </p:txBody>
        </p:sp>
        <p:sp>
          <p:nvSpPr>
            <p:cNvPr id="110" name="矩形 109"/>
            <p:cNvSpPr/>
            <p:nvPr/>
          </p:nvSpPr>
          <p:spPr>
            <a:xfrm>
              <a:off x="1510623" y="2613965"/>
              <a:ext cx="74577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01</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1" name="矩形 110"/>
            <p:cNvSpPr/>
            <p:nvPr/>
          </p:nvSpPr>
          <p:spPr>
            <a:xfrm>
              <a:off x="2034840" y="2613965"/>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02</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2" name="矩形 111"/>
            <p:cNvSpPr/>
            <p:nvPr/>
          </p:nvSpPr>
          <p:spPr>
            <a:xfrm>
              <a:off x="2768888" y="2613965"/>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03</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3" name="矩形 112"/>
            <p:cNvSpPr/>
            <p:nvPr/>
          </p:nvSpPr>
          <p:spPr>
            <a:xfrm>
              <a:off x="3547071" y="2656376"/>
              <a:ext cx="104118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04</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114" name="组合 113"/>
          <p:cNvGrpSpPr/>
          <p:nvPr/>
        </p:nvGrpSpPr>
        <p:grpSpPr>
          <a:xfrm>
            <a:off x="1857097" y="1586874"/>
            <a:ext cx="825571" cy="914849"/>
            <a:chOff x="6986467" y="1730002"/>
            <a:chExt cx="825571" cy="914849"/>
          </a:xfrm>
        </p:grpSpPr>
        <p:sp>
          <p:nvSpPr>
            <p:cNvPr id="115"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16"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17" name="矩形 116"/>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01</a:t>
              </a:r>
              <a:endParaRPr lang="zh-CN" altLang="en-US" sz="2000" b="1" dirty="0">
                <a:solidFill>
                  <a:schemeClr val="tx1"/>
                </a:solidFill>
                <a:cs typeface="+mn-ea"/>
                <a:sym typeface="+mn-lt"/>
              </a:endParaRPr>
            </a:p>
          </p:txBody>
        </p:sp>
      </p:grpSp>
      <p:sp>
        <p:nvSpPr>
          <p:cNvPr id="118" name="矩形 117"/>
          <p:cNvSpPr/>
          <p:nvPr/>
        </p:nvSpPr>
        <p:spPr>
          <a:xfrm>
            <a:off x="1645042" y="2750366"/>
            <a:ext cx="1249680" cy="306705"/>
          </a:xfrm>
          <a:prstGeom prst="rect">
            <a:avLst/>
          </a:prstGeom>
        </p:spPr>
        <p:txBody>
          <a:bodyPr wrap="none">
            <a:spAutoFit/>
          </a:bodyPr>
          <a:lstStyle/>
          <a:p>
            <a:pPr lvl="0" algn="ctr"/>
            <a:r>
              <a:rPr lang="zh-CN" altLang="en-US" sz="1400" b="1" dirty="0">
                <a:cs typeface="+mn-ea"/>
                <a:sym typeface="+mn-lt"/>
              </a:rPr>
              <a:t>团队组织架构</a:t>
            </a:r>
            <a:endParaRPr lang="zh-CN" altLang="en-US" sz="1400" b="1" dirty="0">
              <a:cs typeface="+mn-ea"/>
              <a:sym typeface="+mn-lt"/>
            </a:endParaRPr>
          </a:p>
        </p:txBody>
      </p:sp>
      <p:sp>
        <p:nvSpPr>
          <p:cNvPr id="119" name="Title 20"/>
          <p:cNvSpPr txBox="1"/>
          <p:nvPr/>
        </p:nvSpPr>
        <p:spPr>
          <a:xfrm>
            <a:off x="1234938" y="2972276"/>
            <a:ext cx="2069888" cy="35115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ctr">
              <a:lnSpc>
                <a:spcPct val="150000"/>
              </a:lnSpc>
            </a:pPr>
            <a:r>
              <a:rPr lang="zh-CN" altLang="en-US" sz="1000" dirty="0">
                <a:solidFill>
                  <a:schemeClr val="tx1">
                    <a:lumMod val="50000"/>
                    <a:lumOff val="50000"/>
                  </a:schemeClr>
                </a:solidFill>
                <a:latin typeface="+mn-lt"/>
                <a:ea typeface="+mn-ea"/>
                <a:cs typeface="+mn-ea"/>
                <a:sym typeface="+mn-lt"/>
              </a:rPr>
              <a:t>规划调整团队组织架构</a:t>
            </a:r>
            <a:endParaRPr lang="zh-CN" altLang="en-US" sz="1000" dirty="0">
              <a:solidFill>
                <a:schemeClr val="tx1">
                  <a:lumMod val="50000"/>
                  <a:lumOff val="50000"/>
                </a:schemeClr>
              </a:solidFill>
              <a:latin typeface="+mn-lt"/>
              <a:ea typeface="+mn-ea"/>
              <a:cs typeface="+mn-ea"/>
              <a:sym typeface="+mn-lt"/>
            </a:endParaRPr>
          </a:p>
        </p:txBody>
      </p:sp>
      <p:grpSp>
        <p:nvGrpSpPr>
          <p:cNvPr id="120" name="组合 119"/>
          <p:cNvGrpSpPr/>
          <p:nvPr/>
        </p:nvGrpSpPr>
        <p:grpSpPr>
          <a:xfrm>
            <a:off x="1857097" y="4012608"/>
            <a:ext cx="825571" cy="914849"/>
            <a:chOff x="6986467" y="1730002"/>
            <a:chExt cx="825571" cy="914849"/>
          </a:xfrm>
        </p:grpSpPr>
        <p:sp>
          <p:nvSpPr>
            <p:cNvPr id="121"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2"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3" name="矩形 122"/>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02</a:t>
              </a:r>
              <a:endParaRPr lang="zh-CN" altLang="en-US" sz="2000" b="1" dirty="0">
                <a:solidFill>
                  <a:schemeClr val="tx1"/>
                </a:solidFill>
                <a:cs typeface="+mn-ea"/>
                <a:sym typeface="+mn-lt"/>
              </a:endParaRPr>
            </a:p>
          </p:txBody>
        </p:sp>
      </p:grpSp>
      <p:sp>
        <p:nvSpPr>
          <p:cNvPr id="124" name="矩形 123"/>
          <p:cNvSpPr/>
          <p:nvPr/>
        </p:nvSpPr>
        <p:spPr>
          <a:xfrm>
            <a:off x="1733942" y="5176100"/>
            <a:ext cx="1071880" cy="306705"/>
          </a:xfrm>
          <a:prstGeom prst="rect">
            <a:avLst/>
          </a:prstGeom>
        </p:spPr>
        <p:txBody>
          <a:bodyPr wrap="none">
            <a:spAutoFit/>
          </a:bodyPr>
          <a:lstStyle/>
          <a:p>
            <a:pPr lvl="0" algn="ctr"/>
            <a:r>
              <a:rPr lang="zh-CN" altLang="en-US" sz="1400" b="1" dirty="0">
                <a:cs typeface="+mn-ea"/>
                <a:sym typeface="+mn-lt"/>
              </a:rPr>
              <a:t>团队价值观</a:t>
            </a:r>
            <a:endParaRPr lang="zh-CN" altLang="en-US" sz="1400" b="1" dirty="0">
              <a:cs typeface="+mn-ea"/>
              <a:sym typeface="+mn-lt"/>
            </a:endParaRPr>
          </a:p>
        </p:txBody>
      </p:sp>
      <p:sp>
        <p:nvSpPr>
          <p:cNvPr id="125" name="Title 20"/>
          <p:cNvSpPr txBox="1"/>
          <p:nvPr/>
        </p:nvSpPr>
        <p:spPr>
          <a:xfrm>
            <a:off x="1234938" y="5398010"/>
            <a:ext cx="2069888" cy="58229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altLang="en-US" sz="1000" dirty="0">
                <a:solidFill>
                  <a:schemeClr val="tx1">
                    <a:lumMod val="50000"/>
                    <a:lumOff val="50000"/>
                  </a:schemeClr>
                </a:solidFill>
                <a:latin typeface="+mn-lt"/>
                <a:ea typeface="+mn-ea"/>
                <a:cs typeface="+mn-ea"/>
                <a:sym typeface="+mn-lt"/>
              </a:rPr>
              <a:t>基于公司价值观，制定团队价值观，执行情况纳入绩效考核</a:t>
            </a:r>
            <a:endParaRPr lang="zh-CN" altLang="en-US" sz="1000" dirty="0">
              <a:solidFill>
                <a:schemeClr val="tx1">
                  <a:lumMod val="50000"/>
                  <a:lumOff val="50000"/>
                </a:schemeClr>
              </a:solidFill>
              <a:latin typeface="+mn-lt"/>
              <a:ea typeface="+mn-ea"/>
              <a:cs typeface="+mn-ea"/>
              <a:sym typeface="+mn-lt"/>
            </a:endParaRPr>
          </a:p>
        </p:txBody>
      </p:sp>
      <p:grpSp>
        <p:nvGrpSpPr>
          <p:cNvPr id="126" name="组合 125"/>
          <p:cNvGrpSpPr/>
          <p:nvPr/>
        </p:nvGrpSpPr>
        <p:grpSpPr>
          <a:xfrm>
            <a:off x="9270909" y="1586874"/>
            <a:ext cx="825571" cy="914849"/>
            <a:chOff x="6986467" y="1730002"/>
            <a:chExt cx="825571" cy="914849"/>
          </a:xfrm>
        </p:grpSpPr>
        <p:sp>
          <p:nvSpPr>
            <p:cNvPr id="127"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8"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29" name="矩形 128"/>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03</a:t>
              </a:r>
              <a:endParaRPr lang="zh-CN" altLang="en-US" sz="2000" b="1" dirty="0">
                <a:solidFill>
                  <a:schemeClr val="tx1"/>
                </a:solidFill>
                <a:cs typeface="+mn-ea"/>
                <a:sym typeface="+mn-lt"/>
              </a:endParaRPr>
            </a:p>
          </p:txBody>
        </p:sp>
      </p:grpSp>
      <p:sp>
        <p:nvSpPr>
          <p:cNvPr id="130" name="矩形 129"/>
          <p:cNvSpPr/>
          <p:nvPr/>
        </p:nvSpPr>
        <p:spPr>
          <a:xfrm>
            <a:off x="8881055" y="2750366"/>
            <a:ext cx="1605280" cy="306705"/>
          </a:xfrm>
          <a:prstGeom prst="rect">
            <a:avLst/>
          </a:prstGeom>
        </p:spPr>
        <p:txBody>
          <a:bodyPr wrap="none">
            <a:spAutoFit/>
          </a:bodyPr>
          <a:lstStyle/>
          <a:p>
            <a:pPr lvl="0" algn="ctr"/>
            <a:r>
              <a:rPr lang="zh-CN" altLang="en-US" sz="1400" b="1" dirty="0">
                <a:cs typeface="+mn-ea"/>
                <a:sym typeface="+mn-lt"/>
              </a:rPr>
              <a:t>团队人员成长方案</a:t>
            </a:r>
            <a:endParaRPr lang="zh-CN" altLang="en-US" sz="1400" b="1" dirty="0">
              <a:cs typeface="+mn-ea"/>
              <a:sym typeface="+mn-lt"/>
            </a:endParaRPr>
          </a:p>
        </p:txBody>
      </p:sp>
      <p:sp>
        <p:nvSpPr>
          <p:cNvPr id="131" name="Title 20"/>
          <p:cNvSpPr txBox="1"/>
          <p:nvPr/>
        </p:nvSpPr>
        <p:spPr>
          <a:xfrm>
            <a:off x="8648750" y="3097371"/>
            <a:ext cx="2069888" cy="58229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buClrTx/>
              <a:buSzTx/>
              <a:buNone/>
            </a:pPr>
            <a:r>
              <a:rPr lang="zh-CN" altLang="en-US" sz="1000" dirty="0">
                <a:solidFill>
                  <a:schemeClr val="tx1">
                    <a:lumMod val="50000"/>
                    <a:lumOff val="50000"/>
                  </a:schemeClr>
                </a:solidFill>
                <a:latin typeface="+mn-lt"/>
                <a:ea typeface="+mn-ea"/>
                <a:cs typeface="+mn-ea"/>
                <a:sym typeface="+mn-lt"/>
              </a:rPr>
              <a:t>制定团队人员成长方案，执行情况纳入绩效考核</a:t>
            </a:r>
            <a:endParaRPr lang="zh-CN" altLang="en-US" sz="1000" dirty="0">
              <a:solidFill>
                <a:schemeClr val="tx1">
                  <a:lumMod val="50000"/>
                  <a:lumOff val="50000"/>
                </a:schemeClr>
              </a:solidFill>
              <a:latin typeface="+mn-lt"/>
              <a:ea typeface="+mn-ea"/>
              <a:cs typeface="+mn-ea"/>
              <a:sym typeface="+mn-ea"/>
            </a:endParaRPr>
          </a:p>
        </p:txBody>
      </p:sp>
      <p:grpSp>
        <p:nvGrpSpPr>
          <p:cNvPr id="132" name="组合 131"/>
          <p:cNvGrpSpPr/>
          <p:nvPr/>
        </p:nvGrpSpPr>
        <p:grpSpPr>
          <a:xfrm>
            <a:off x="9270909" y="4012608"/>
            <a:ext cx="825571" cy="914849"/>
            <a:chOff x="6986467" y="1730002"/>
            <a:chExt cx="825571" cy="914849"/>
          </a:xfrm>
        </p:grpSpPr>
        <p:sp>
          <p:nvSpPr>
            <p:cNvPr id="133"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100000">
                  <a:srgbClr val="3D5ECF"/>
                </a:gs>
                <a:gs pos="0">
                  <a:srgbClr val="439EFF"/>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34"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a:cs typeface="+mn-ea"/>
                <a:sym typeface="+mn-lt"/>
              </a:endParaRPr>
            </a:p>
          </p:txBody>
        </p:sp>
        <p:sp>
          <p:nvSpPr>
            <p:cNvPr id="135" name="矩形 134"/>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tx1"/>
                  </a:solidFill>
                  <a:cs typeface="+mn-ea"/>
                  <a:sym typeface="+mn-lt"/>
                </a:rPr>
                <a:t>04</a:t>
              </a:r>
              <a:endParaRPr lang="zh-CN" altLang="en-US" sz="2000" b="1" dirty="0">
                <a:solidFill>
                  <a:schemeClr val="tx1"/>
                </a:solidFill>
                <a:cs typeface="+mn-ea"/>
                <a:sym typeface="+mn-lt"/>
              </a:endParaRPr>
            </a:p>
          </p:txBody>
        </p:sp>
      </p:grpSp>
      <p:sp>
        <p:nvSpPr>
          <p:cNvPr id="136" name="矩形 135"/>
          <p:cNvSpPr/>
          <p:nvPr/>
        </p:nvSpPr>
        <p:spPr>
          <a:xfrm>
            <a:off x="8881055" y="5176100"/>
            <a:ext cx="1605280" cy="306705"/>
          </a:xfrm>
          <a:prstGeom prst="rect">
            <a:avLst/>
          </a:prstGeom>
        </p:spPr>
        <p:txBody>
          <a:bodyPr wrap="none">
            <a:spAutoFit/>
          </a:bodyPr>
          <a:lstStyle/>
          <a:p>
            <a:pPr lvl="0" algn="ctr"/>
            <a:r>
              <a:rPr sz="1400" b="1">
                <a:sym typeface="+mn-ea"/>
              </a:rPr>
              <a:t>团队人员招聘方案</a:t>
            </a:r>
            <a:endParaRPr sz="1400" b="1">
              <a:sym typeface="+mn-ea"/>
            </a:endParaRPr>
          </a:p>
        </p:txBody>
      </p:sp>
      <p:sp>
        <p:nvSpPr>
          <p:cNvPr id="137" name="Title 20"/>
          <p:cNvSpPr txBox="1"/>
          <p:nvPr/>
        </p:nvSpPr>
        <p:spPr>
          <a:xfrm>
            <a:off x="8648700" y="5513705"/>
            <a:ext cx="2947670" cy="35115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sz="1000" dirty="0">
                <a:solidFill>
                  <a:schemeClr val="tx1">
                    <a:lumMod val="50000"/>
                    <a:lumOff val="50000"/>
                  </a:schemeClr>
                </a:solidFill>
                <a:latin typeface="+mn-lt"/>
                <a:ea typeface="+mn-ea"/>
                <a:cs typeface="+mn-ea"/>
                <a:sym typeface="+mn-lt"/>
              </a:rPr>
              <a:t>确定</a:t>
            </a:r>
            <a:r>
              <a:rPr lang="en-US" altLang="zh-CN" sz="1000" dirty="0">
                <a:solidFill>
                  <a:schemeClr val="tx1">
                    <a:lumMod val="50000"/>
                    <a:lumOff val="50000"/>
                  </a:schemeClr>
                </a:solidFill>
                <a:latin typeface="+mn-lt"/>
                <a:ea typeface="+mn-ea"/>
                <a:cs typeface="+mn-ea"/>
                <a:sym typeface="+mn-lt"/>
              </a:rPr>
              <a:t>2021</a:t>
            </a:r>
            <a:r>
              <a:rPr lang="zh-CN" altLang="en-US" sz="1000" dirty="0">
                <a:solidFill>
                  <a:schemeClr val="tx1">
                    <a:lumMod val="50000"/>
                    <a:lumOff val="50000"/>
                  </a:schemeClr>
                </a:solidFill>
                <a:latin typeface="+mn-lt"/>
                <a:ea typeface="+mn-ea"/>
                <a:cs typeface="+mn-ea"/>
                <a:sym typeface="+mn-lt"/>
              </a:rPr>
              <a:t>年度招聘方案，按计划进行招聘</a:t>
            </a:r>
            <a:endParaRPr lang="zh-CN" altLang="en-US" sz="1000" dirty="0">
              <a:solidFill>
                <a:schemeClr val="tx1">
                  <a:lumMod val="50000"/>
                  <a:lumOff val="50000"/>
                </a:schemeClr>
              </a:solidFill>
              <a:latin typeface="+mn-lt"/>
              <a:ea typeface="+mn-ea"/>
              <a:cs typeface="+mn-ea"/>
              <a:sym typeface="+mn-lt"/>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100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1500" fill="hold"/>
                                        <p:tgtEl>
                                          <p:spTgt spid="104"/>
                                        </p:tgtEl>
                                        <p:attrNameLst>
                                          <p:attrName>ppt_x</p:attrName>
                                        </p:attrNameLst>
                                      </p:cBhvr>
                                      <p:tavLst>
                                        <p:tav tm="0">
                                          <p:val>
                                            <p:strVal val="0-#ppt_w/2"/>
                                          </p:val>
                                        </p:tav>
                                        <p:tav tm="100000">
                                          <p:val>
                                            <p:strVal val="#ppt_x"/>
                                          </p:val>
                                        </p:tav>
                                      </p:tavLst>
                                    </p:anim>
                                    <p:anim calcmode="lin" valueType="num">
                                      <p:cBhvr additive="base">
                                        <p:cTn id="16" dur="1500" fill="hold"/>
                                        <p:tgtEl>
                                          <p:spTgt spid="10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528" fill="hold" nodeType="afterEffect">
                                  <p:stCondLst>
                                    <p:cond delay="0"/>
                                  </p:stCondLst>
                                  <p:iterate type="lt">
                                    <p:tmPct val="5000"/>
                                  </p:iterate>
                                  <p:childTnLst>
                                    <p:set>
                                      <p:cBhvr>
                                        <p:cTn id="19" dur="1" fill="hold">
                                          <p:stCondLst>
                                            <p:cond delay="0"/>
                                          </p:stCondLst>
                                        </p:cTn>
                                        <p:tgtEl>
                                          <p:spTgt spid="114"/>
                                        </p:tgtEl>
                                        <p:attrNameLst>
                                          <p:attrName>style.visibility</p:attrName>
                                        </p:attrNameLst>
                                      </p:cBhvr>
                                      <p:to>
                                        <p:strVal val="visible"/>
                                      </p:to>
                                    </p:set>
                                    <p:anim to="" calcmode="lin" valueType="num">
                                      <p:cBhvr>
                                        <p:cTn id="20" dur="1000" fill="hold">
                                          <p:stCondLst>
                                            <p:cond delay="0"/>
                                          </p:stCondLst>
                                        </p:cTn>
                                        <p:tgtEl>
                                          <p:spTgt spid="114"/>
                                        </p:tgtEl>
                                        <p:attrNameLst>
                                          <p:attrName>ppt_x</p:attrName>
                                        </p:attrNameLst>
                                      </p:cBhvr>
                                      <p:tavLst>
                                        <p:tav tm="0" fmla="#ppt_x+(8/9)*(#ppt_x-(#ppt_x-#ppt_w/2))*((1.5-1.5*$)^2-(1.5-1.5*$)^3)">
                                          <p:val>
                                            <p:fltVal val="0"/>
                                          </p:val>
                                        </p:tav>
                                        <p:tav tm="100000">
                                          <p:val>
                                            <p:fltVal val="1"/>
                                          </p:val>
                                        </p:tav>
                                      </p:tavLst>
                                    </p:anim>
                                    <p:anim to="" calcmode="lin" valueType="num">
                                      <p:cBhvr>
                                        <p:cTn id="21" dur="1000" fill="hold">
                                          <p:stCondLst>
                                            <p:cond delay="0"/>
                                          </p:stCondLst>
                                        </p:cTn>
                                        <p:tgtEl>
                                          <p:spTgt spid="114"/>
                                        </p:tgtEl>
                                        <p:attrNameLst>
                                          <p:attrName>ppt_y</p:attrName>
                                        </p:attrNameLst>
                                      </p:cBhvr>
                                      <p:tavLst>
                                        <p:tav tm="0" fmla="#ppt_y+(8/9)*(#ppt_y-(#ppt_y+#ppt_h/2))*((1.5-1.5*$)^2-(1.5-1.5*$)^3)">
                                          <p:val>
                                            <p:fltVal val="0"/>
                                          </p:val>
                                        </p:tav>
                                        <p:tav tm="100000">
                                          <p:val>
                                            <p:fltVal val="1"/>
                                          </p:val>
                                        </p:tav>
                                      </p:tavLst>
                                    </p:anim>
                                    <p:anim to="" calcmode="lin" valueType="num">
                                      <p:cBhvr>
                                        <p:cTn id="22" dur="1000" fill="hold">
                                          <p:stCondLst>
                                            <p:cond delay="0"/>
                                          </p:stCondLst>
                                        </p:cTn>
                                        <p:tgtEl>
                                          <p:spTgt spid="114"/>
                                        </p:tgtEl>
                                        <p:attrNameLst>
                                          <p:attrName>ppt_w</p:attrName>
                                        </p:attrNameLst>
                                      </p:cBhvr>
                                      <p:tavLst>
                                        <p:tav tm="0" fmla="#ppt_w+(8/9)*(#ppt_w-0)*((1.5-1.5*$)^2-(1.5-1.5*$)^3)">
                                          <p:val>
                                            <p:fltVal val="0"/>
                                          </p:val>
                                        </p:tav>
                                        <p:tav tm="100000">
                                          <p:val>
                                            <p:fltVal val="1"/>
                                          </p:val>
                                        </p:tav>
                                      </p:tavLst>
                                    </p:anim>
                                    <p:anim to="" calcmode="lin" valueType="num">
                                      <p:cBhvr>
                                        <p:cTn id="23" dur="1000" fill="hold">
                                          <p:stCondLst>
                                            <p:cond delay="0"/>
                                          </p:stCondLst>
                                        </p:cTn>
                                        <p:tgtEl>
                                          <p:spTgt spid="114"/>
                                        </p:tgtEl>
                                        <p:attrNameLst>
                                          <p:attrName>ppt_h</p:attrName>
                                        </p:attrNameLst>
                                      </p:cBhvr>
                                      <p:tavLst>
                                        <p:tav tm="0" fmla="#ppt_h+(8/9)*(#ppt_h-0)*((1.5-1.5*$)^2-(1.5-1.5*$)^3)">
                                          <p:val>
                                            <p:fltVal val="0"/>
                                          </p:val>
                                        </p:tav>
                                        <p:tav tm="100000">
                                          <p:val>
                                            <p:fltVal val="1"/>
                                          </p:val>
                                        </p:tav>
                                      </p:tavLst>
                                    </p:anim>
                                  </p:childTnLst>
                                </p:cTn>
                              </p:par>
                              <p:par>
                                <p:cTn id="24" presetID="2" presetClass="entr" presetSubtype="2" fill="hold" grpId="0" nodeType="withEffect">
                                  <p:stCondLst>
                                    <p:cond delay="0"/>
                                  </p:stCondLst>
                                  <p:iterate type="lt">
                                    <p:tmPct val="10000"/>
                                  </p:iterate>
                                  <p:childTnLst>
                                    <p:set>
                                      <p:cBhvr>
                                        <p:cTn id="25" dur="1" fill="hold">
                                          <p:stCondLst>
                                            <p:cond delay="0"/>
                                          </p:stCondLst>
                                        </p:cTn>
                                        <p:tgtEl>
                                          <p:spTgt spid="118"/>
                                        </p:tgtEl>
                                        <p:attrNameLst>
                                          <p:attrName>style.visibility</p:attrName>
                                        </p:attrNameLst>
                                      </p:cBhvr>
                                      <p:to>
                                        <p:strVal val="visible"/>
                                      </p:to>
                                    </p:set>
                                    <p:anim calcmode="lin" valueType="num">
                                      <p:cBhvr additive="base">
                                        <p:cTn id="26" dur="500" fill="hold"/>
                                        <p:tgtEl>
                                          <p:spTgt spid="118"/>
                                        </p:tgtEl>
                                        <p:attrNameLst>
                                          <p:attrName>ppt_x</p:attrName>
                                        </p:attrNameLst>
                                      </p:cBhvr>
                                      <p:tavLst>
                                        <p:tav tm="0">
                                          <p:val>
                                            <p:strVal val="1+#ppt_w/2"/>
                                          </p:val>
                                        </p:tav>
                                        <p:tav tm="100000">
                                          <p:val>
                                            <p:strVal val="#ppt_x"/>
                                          </p:val>
                                        </p:tav>
                                      </p:tavLst>
                                    </p:anim>
                                    <p:anim calcmode="lin" valueType="num">
                                      <p:cBhvr additive="base">
                                        <p:cTn id="27" dur="500" fill="hold"/>
                                        <p:tgtEl>
                                          <p:spTgt spid="118"/>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119"/>
                                        </p:tgtEl>
                                        <p:attrNameLst>
                                          <p:attrName>style.visibility</p:attrName>
                                        </p:attrNameLst>
                                      </p:cBhvr>
                                      <p:to>
                                        <p:strVal val="visible"/>
                                      </p:to>
                                    </p:set>
                                    <p:animEffect transition="in" filter="fade">
                                      <p:cBhvr>
                                        <p:cTn id="30" dur="500"/>
                                        <p:tgtEl>
                                          <p:spTgt spid="119"/>
                                        </p:tgtEl>
                                      </p:cBhvr>
                                    </p:animEffect>
                                  </p:childTnLst>
                                </p:cTn>
                              </p:par>
                            </p:childTnLst>
                          </p:cTn>
                        </p:par>
                        <p:par>
                          <p:cTn id="31" fill="hold">
                            <p:stCondLst>
                              <p:cond delay="1000"/>
                            </p:stCondLst>
                            <p:childTnLst>
                              <p:par>
                                <p:cTn id="32" presetID="23" presetClass="entr" presetSubtype="528" fill="hold" nodeType="afterEffect">
                                  <p:stCondLst>
                                    <p:cond delay="0"/>
                                  </p:stCondLst>
                                  <p:iterate type="lt">
                                    <p:tmPct val="5000"/>
                                  </p:iterate>
                                  <p:childTnLst>
                                    <p:set>
                                      <p:cBhvr>
                                        <p:cTn id="33" dur="1" fill="hold">
                                          <p:stCondLst>
                                            <p:cond delay="0"/>
                                          </p:stCondLst>
                                        </p:cTn>
                                        <p:tgtEl>
                                          <p:spTgt spid="120"/>
                                        </p:tgtEl>
                                        <p:attrNameLst>
                                          <p:attrName>style.visibility</p:attrName>
                                        </p:attrNameLst>
                                      </p:cBhvr>
                                      <p:to>
                                        <p:strVal val="visible"/>
                                      </p:to>
                                    </p:set>
                                    <p:anim to="" calcmode="lin" valueType="num">
                                      <p:cBhvr>
                                        <p:cTn id="34" dur="1000" fill="hold">
                                          <p:stCondLst>
                                            <p:cond delay="0"/>
                                          </p:stCondLst>
                                        </p:cTn>
                                        <p:tgtEl>
                                          <p:spTgt spid="120"/>
                                        </p:tgtEl>
                                        <p:attrNameLst>
                                          <p:attrName>ppt_x</p:attrName>
                                        </p:attrNameLst>
                                      </p:cBhvr>
                                      <p:tavLst>
                                        <p:tav tm="0" fmla="#ppt_x+(8/9)*(#ppt_x-(#ppt_x-#ppt_w/2))*((1.5-1.5*$)^2-(1.5-1.5*$)^3)">
                                          <p:val>
                                            <p:fltVal val="0"/>
                                          </p:val>
                                        </p:tav>
                                        <p:tav tm="100000">
                                          <p:val>
                                            <p:fltVal val="1"/>
                                          </p:val>
                                        </p:tav>
                                      </p:tavLst>
                                    </p:anim>
                                    <p:anim to="" calcmode="lin" valueType="num">
                                      <p:cBhvr>
                                        <p:cTn id="35" dur="1000" fill="hold">
                                          <p:stCondLst>
                                            <p:cond delay="0"/>
                                          </p:stCondLst>
                                        </p:cTn>
                                        <p:tgtEl>
                                          <p:spTgt spid="120"/>
                                        </p:tgtEl>
                                        <p:attrNameLst>
                                          <p:attrName>ppt_y</p:attrName>
                                        </p:attrNameLst>
                                      </p:cBhvr>
                                      <p:tavLst>
                                        <p:tav tm="0" fmla="#ppt_y+(8/9)*(#ppt_y-(#ppt_y+#ppt_h/2))*((1.5-1.5*$)^2-(1.5-1.5*$)^3)">
                                          <p:val>
                                            <p:fltVal val="0"/>
                                          </p:val>
                                        </p:tav>
                                        <p:tav tm="100000">
                                          <p:val>
                                            <p:fltVal val="1"/>
                                          </p:val>
                                        </p:tav>
                                      </p:tavLst>
                                    </p:anim>
                                    <p:anim to="" calcmode="lin" valueType="num">
                                      <p:cBhvr>
                                        <p:cTn id="36" dur="1000" fill="hold">
                                          <p:stCondLst>
                                            <p:cond delay="0"/>
                                          </p:stCondLst>
                                        </p:cTn>
                                        <p:tgtEl>
                                          <p:spTgt spid="120"/>
                                        </p:tgtEl>
                                        <p:attrNameLst>
                                          <p:attrName>ppt_w</p:attrName>
                                        </p:attrNameLst>
                                      </p:cBhvr>
                                      <p:tavLst>
                                        <p:tav tm="0" fmla="#ppt_w+(8/9)*(#ppt_w-0)*((1.5-1.5*$)^2-(1.5-1.5*$)^3)">
                                          <p:val>
                                            <p:fltVal val="0"/>
                                          </p:val>
                                        </p:tav>
                                        <p:tav tm="100000">
                                          <p:val>
                                            <p:fltVal val="1"/>
                                          </p:val>
                                        </p:tav>
                                      </p:tavLst>
                                    </p:anim>
                                    <p:anim to="" calcmode="lin" valueType="num">
                                      <p:cBhvr>
                                        <p:cTn id="37" dur="1000" fill="hold">
                                          <p:stCondLst>
                                            <p:cond delay="0"/>
                                          </p:stCondLst>
                                        </p:cTn>
                                        <p:tgtEl>
                                          <p:spTgt spid="120"/>
                                        </p:tgtEl>
                                        <p:attrNameLst>
                                          <p:attrName>ppt_h</p:attrName>
                                        </p:attrNameLst>
                                      </p:cBhvr>
                                      <p:tavLst>
                                        <p:tav tm="0" fmla="#ppt_h+(8/9)*(#ppt_h-0)*((1.5-1.5*$)^2-(1.5-1.5*$)^3)">
                                          <p:val>
                                            <p:fltVal val="0"/>
                                          </p:val>
                                        </p:tav>
                                        <p:tav tm="100000">
                                          <p:val>
                                            <p:fltVal val="1"/>
                                          </p:val>
                                        </p:tav>
                                      </p:tavLst>
                                    </p:anim>
                                  </p:childTnLst>
                                </p:cTn>
                              </p:par>
                              <p:par>
                                <p:cTn id="38" presetID="2" presetClass="entr" presetSubtype="2" fill="hold" grpId="0" nodeType="withEffect">
                                  <p:stCondLst>
                                    <p:cond delay="0"/>
                                  </p:stCondLst>
                                  <p:iterate type="lt">
                                    <p:tmPct val="10000"/>
                                  </p:iterate>
                                  <p:childTnLst>
                                    <p:set>
                                      <p:cBhvr>
                                        <p:cTn id="39" dur="1" fill="hold">
                                          <p:stCondLst>
                                            <p:cond delay="0"/>
                                          </p:stCondLst>
                                        </p:cTn>
                                        <p:tgtEl>
                                          <p:spTgt spid="124"/>
                                        </p:tgtEl>
                                        <p:attrNameLst>
                                          <p:attrName>style.visibility</p:attrName>
                                        </p:attrNameLst>
                                      </p:cBhvr>
                                      <p:to>
                                        <p:strVal val="visible"/>
                                      </p:to>
                                    </p:set>
                                    <p:anim calcmode="lin" valueType="num">
                                      <p:cBhvr additive="base">
                                        <p:cTn id="40" dur="500" fill="hold"/>
                                        <p:tgtEl>
                                          <p:spTgt spid="124"/>
                                        </p:tgtEl>
                                        <p:attrNameLst>
                                          <p:attrName>ppt_x</p:attrName>
                                        </p:attrNameLst>
                                      </p:cBhvr>
                                      <p:tavLst>
                                        <p:tav tm="0">
                                          <p:val>
                                            <p:strVal val="1+#ppt_w/2"/>
                                          </p:val>
                                        </p:tav>
                                        <p:tav tm="100000">
                                          <p:val>
                                            <p:strVal val="#ppt_x"/>
                                          </p:val>
                                        </p:tav>
                                      </p:tavLst>
                                    </p:anim>
                                    <p:anim calcmode="lin" valueType="num">
                                      <p:cBhvr additive="base">
                                        <p:cTn id="41" dur="500" fill="hold"/>
                                        <p:tgtEl>
                                          <p:spTgt spid="124"/>
                                        </p:tgtEl>
                                        <p:attrNameLst>
                                          <p:attrName>ppt_y</p:attrName>
                                        </p:attrNameLst>
                                      </p:cBhvr>
                                      <p:tavLst>
                                        <p:tav tm="0">
                                          <p:val>
                                            <p:strVal val="#ppt_y"/>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fade">
                                      <p:cBhvr>
                                        <p:cTn id="44" dur="500"/>
                                        <p:tgtEl>
                                          <p:spTgt spid="125"/>
                                        </p:tgtEl>
                                      </p:cBhvr>
                                    </p:animEffect>
                                  </p:childTnLst>
                                </p:cTn>
                              </p:par>
                            </p:childTnLst>
                          </p:cTn>
                        </p:par>
                        <p:par>
                          <p:cTn id="45" fill="hold">
                            <p:stCondLst>
                              <p:cond delay="2000"/>
                            </p:stCondLst>
                            <p:childTnLst>
                              <p:par>
                                <p:cTn id="46" presetID="23" presetClass="entr" presetSubtype="528" fill="hold" nodeType="afterEffect">
                                  <p:stCondLst>
                                    <p:cond delay="0"/>
                                  </p:stCondLst>
                                  <p:iterate type="lt">
                                    <p:tmPct val="5000"/>
                                  </p:iterate>
                                  <p:childTnLst>
                                    <p:set>
                                      <p:cBhvr>
                                        <p:cTn id="47" dur="1" fill="hold">
                                          <p:stCondLst>
                                            <p:cond delay="0"/>
                                          </p:stCondLst>
                                        </p:cTn>
                                        <p:tgtEl>
                                          <p:spTgt spid="126"/>
                                        </p:tgtEl>
                                        <p:attrNameLst>
                                          <p:attrName>style.visibility</p:attrName>
                                        </p:attrNameLst>
                                      </p:cBhvr>
                                      <p:to>
                                        <p:strVal val="visible"/>
                                      </p:to>
                                    </p:set>
                                    <p:anim to="" calcmode="lin" valueType="num">
                                      <p:cBhvr>
                                        <p:cTn id="48" dur="1000" fill="hold">
                                          <p:stCondLst>
                                            <p:cond delay="0"/>
                                          </p:stCondLst>
                                        </p:cTn>
                                        <p:tgtEl>
                                          <p:spTgt spid="126"/>
                                        </p:tgtEl>
                                        <p:attrNameLst>
                                          <p:attrName>ppt_x</p:attrName>
                                        </p:attrNameLst>
                                      </p:cBhvr>
                                      <p:tavLst>
                                        <p:tav tm="0" fmla="#ppt_x+(8/9)*(#ppt_x-(#ppt_x-#ppt_w/2))*((1.5-1.5*$)^2-(1.5-1.5*$)^3)">
                                          <p:val>
                                            <p:fltVal val="0"/>
                                          </p:val>
                                        </p:tav>
                                        <p:tav tm="100000">
                                          <p:val>
                                            <p:fltVal val="1"/>
                                          </p:val>
                                        </p:tav>
                                      </p:tavLst>
                                    </p:anim>
                                    <p:anim to="" calcmode="lin" valueType="num">
                                      <p:cBhvr>
                                        <p:cTn id="49" dur="1000" fill="hold">
                                          <p:stCondLst>
                                            <p:cond delay="0"/>
                                          </p:stCondLst>
                                        </p:cTn>
                                        <p:tgtEl>
                                          <p:spTgt spid="126"/>
                                        </p:tgtEl>
                                        <p:attrNameLst>
                                          <p:attrName>ppt_y</p:attrName>
                                        </p:attrNameLst>
                                      </p:cBhvr>
                                      <p:tavLst>
                                        <p:tav tm="0" fmla="#ppt_y+(8/9)*(#ppt_y-(#ppt_y+#ppt_h/2))*((1.5-1.5*$)^2-(1.5-1.5*$)^3)">
                                          <p:val>
                                            <p:fltVal val="0"/>
                                          </p:val>
                                        </p:tav>
                                        <p:tav tm="100000">
                                          <p:val>
                                            <p:fltVal val="1"/>
                                          </p:val>
                                        </p:tav>
                                      </p:tavLst>
                                    </p:anim>
                                    <p:anim to="" calcmode="lin" valueType="num">
                                      <p:cBhvr>
                                        <p:cTn id="50" dur="1000" fill="hold">
                                          <p:stCondLst>
                                            <p:cond delay="0"/>
                                          </p:stCondLst>
                                        </p:cTn>
                                        <p:tgtEl>
                                          <p:spTgt spid="126"/>
                                        </p:tgtEl>
                                        <p:attrNameLst>
                                          <p:attrName>ppt_w</p:attrName>
                                        </p:attrNameLst>
                                      </p:cBhvr>
                                      <p:tavLst>
                                        <p:tav tm="0" fmla="#ppt_w+(8/9)*(#ppt_w-0)*((1.5-1.5*$)^2-(1.5-1.5*$)^3)">
                                          <p:val>
                                            <p:fltVal val="0"/>
                                          </p:val>
                                        </p:tav>
                                        <p:tav tm="100000">
                                          <p:val>
                                            <p:fltVal val="1"/>
                                          </p:val>
                                        </p:tav>
                                      </p:tavLst>
                                    </p:anim>
                                    <p:anim to="" calcmode="lin" valueType="num">
                                      <p:cBhvr>
                                        <p:cTn id="51" dur="1000" fill="hold">
                                          <p:stCondLst>
                                            <p:cond delay="0"/>
                                          </p:stCondLst>
                                        </p:cTn>
                                        <p:tgtEl>
                                          <p:spTgt spid="126"/>
                                        </p:tgtEl>
                                        <p:attrNameLst>
                                          <p:attrName>ppt_h</p:attrName>
                                        </p:attrNameLst>
                                      </p:cBhvr>
                                      <p:tavLst>
                                        <p:tav tm="0" fmla="#ppt_h+(8/9)*(#ppt_h-0)*((1.5-1.5*$)^2-(1.5-1.5*$)^3)">
                                          <p:val>
                                            <p:fltVal val="0"/>
                                          </p:val>
                                        </p:tav>
                                        <p:tav tm="100000">
                                          <p:val>
                                            <p:fltVal val="1"/>
                                          </p:val>
                                        </p:tav>
                                      </p:tavLst>
                                    </p:anim>
                                  </p:childTnLst>
                                </p:cTn>
                              </p:par>
                              <p:par>
                                <p:cTn id="52" presetID="2" presetClass="entr" presetSubtype="2" fill="hold" grpId="0" nodeType="withEffect">
                                  <p:stCondLst>
                                    <p:cond delay="0"/>
                                  </p:stCondLst>
                                  <p:iterate type="lt">
                                    <p:tmPct val="10000"/>
                                  </p:iterate>
                                  <p:childTnLst>
                                    <p:set>
                                      <p:cBhvr>
                                        <p:cTn id="53" dur="1" fill="hold">
                                          <p:stCondLst>
                                            <p:cond delay="0"/>
                                          </p:stCondLst>
                                        </p:cTn>
                                        <p:tgtEl>
                                          <p:spTgt spid="130"/>
                                        </p:tgtEl>
                                        <p:attrNameLst>
                                          <p:attrName>style.visibility</p:attrName>
                                        </p:attrNameLst>
                                      </p:cBhvr>
                                      <p:to>
                                        <p:strVal val="visible"/>
                                      </p:to>
                                    </p:set>
                                    <p:anim calcmode="lin" valueType="num">
                                      <p:cBhvr additive="base">
                                        <p:cTn id="54" dur="500" fill="hold"/>
                                        <p:tgtEl>
                                          <p:spTgt spid="130"/>
                                        </p:tgtEl>
                                        <p:attrNameLst>
                                          <p:attrName>ppt_x</p:attrName>
                                        </p:attrNameLst>
                                      </p:cBhvr>
                                      <p:tavLst>
                                        <p:tav tm="0">
                                          <p:val>
                                            <p:strVal val="1+#ppt_w/2"/>
                                          </p:val>
                                        </p:tav>
                                        <p:tav tm="100000">
                                          <p:val>
                                            <p:strVal val="#ppt_x"/>
                                          </p:val>
                                        </p:tav>
                                      </p:tavLst>
                                    </p:anim>
                                    <p:anim calcmode="lin" valueType="num">
                                      <p:cBhvr additive="base">
                                        <p:cTn id="55" dur="500" fill="hold"/>
                                        <p:tgtEl>
                                          <p:spTgt spid="130"/>
                                        </p:tgtEl>
                                        <p:attrNameLst>
                                          <p:attrName>ppt_y</p:attrName>
                                        </p:attrNameLst>
                                      </p:cBhvr>
                                      <p:tavLst>
                                        <p:tav tm="0">
                                          <p:val>
                                            <p:strVal val="#ppt_y"/>
                                          </p:val>
                                        </p:tav>
                                        <p:tav tm="100000">
                                          <p:val>
                                            <p:strVal val="#ppt_y"/>
                                          </p:val>
                                        </p:tav>
                                      </p:tavLst>
                                    </p:anim>
                                  </p:childTnLst>
                                </p:cTn>
                              </p:par>
                              <p:par>
                                <p:cTn id="56" presetID="10" presetClass="entr" presetSubtype="0" fill="hold" grpId="0" nodeType="withEffect">
                                  <p:stCondLst>
                                    <p:cond delay="0"/>
                                  </p:stCondLst>
                                  <p:childTnLst>
                                    <p:set>
                                      <p:cBhvr>
                                        <p:cTn id="57" dur="1" fill="hold">
                                          <p:stCondLst>
                                            <p:cond delay="0"/>
                                          </p:stCondLst>
                                        </p:cTn>
                                        <p:tgtEl>
                                          <p:spTgt spid="131"/>
                                        </p:tgtEl>
                                        <p:attrNameLst>
                                          <p:attrName>style.visibility</p:attrName>
                                        </p:attrNameLst>
                                      </p:cBhvr>
                                      <p:to>
                                        <p:strVal val="visible"/>
                                      </p:to>
                                    </p:set>
                                    <p:animEffect transition="in" filter="fade">
                                      <p:cBhvr>
                                        <p:cTn id="58" dur="500"/>
                                        <p:tgtEl>
                                          <p:spTgt spid="131"/>
                                        </p:tgtEl>
                                      </p:cBhvr>
                                    </p:animEffect>
                                  </p:childTnLst>
                                </p:cTn>
                              </p:par>
                            </p:childTnLst>
                          </p:cTn>
                        </p:par>
                        <p:par>
                          <p:cTn id="59" fill="hold">
                            <p:stCondLst>
                              <p:cond delay="3000"/>
                            </p:stCondLst>
                            <p:childTnLst>
                              <p:par>
                                <p:cTn id="60" presetID="23" presetClass="entr" presetSubtype="528" fill="hold" nodeType="afterEffect">
                                  <p:stCondLst>
                                    <p:cond delay="0"/>
                                  </p:stCondLst>
                                  <p:iterate type="lt">
                                    <p:tmPct val="5000"/>
                                  </p:iterate>
                                  <p:childTnLst>
                                    <p:set>
                                      <p:cBhvr>
                                        <p:cTn id="61" dur="1" fill="hold">
                                          <p:stCondLst>
                                            <p:cond delay="0"/>
                                          </p:stCondLst>
                                        </p:cTn>
                                        <p:tgtEl>
                                          <p:spTgt spid="132"/>
                                        </p:tgtEl>
                                        <p:attrNameLst>
                                          <p:attrName>style.visibility</p:attrName>
                                        </p:attrNameLst>
                                      </p:cBhvr>
                                      <p:to>
                                        <p:strVal val="visible"/>
                                      </p:to>
                                    </p:set>
                                    <p:anim to="" calcmode="lin" valueType="num">
                                      <p:cBhvr>
                                        <p:cTn id="62" dur="1000" fill="hold">
                                          <p:stCondLst>
                                            <p:cond delay="0"/>
                                          </p:stCondLst>
                                        </p:cTn>
                                        <p:tgtEl>
                                          <p:spTgt spid="132"/>
                                        </p:tgtEl>
                                        <p:attrNameLst>
                                          <p:attrName>ppt_x</p:attrName>
                                        </p:attrNameLst>
                                      </p:cBhvr>
                                      <p:tavLst>
                                        <p:tav tm="0" fmla="#ppt_x+(8/9)*(#ppt_x-(#ppt_x-#ppt_w/2))*((1.5-1.5*$)^2-(1.5-1.5*$)^3)">
                                          <p:val>
                                            <p:fltVal val="0"/>
                                          </p:val>
                                        </p:tav>
                                        <p:tav tm="100000">
                                          <p:val>
                                            <p:fltVal val="1"/>
                                          </p:val>
                                        </p:tav>
                                      </p:tavLst>
                                    </p:anim>
                                    <p:anim to="" calcmode="lin" valueType="num">
                                      <p:cBhvr>
                                        <p:cTn id="63" dur="1000" fill="hold">
                                          <p:stCondLst>
                                            <p:cond delay="0"/>
                                          </p:stCondLst>
                                        </p:cTn>
                                        <p:tgtEl>
                                          <p:spTgt spid="132"/>
                                        </p:tgtEl>
                                        <p:attrNameLst>
                                          <p:attrName>ppt_y</p:attrName>
                                        </p:attrNameLst>
                                      </p:cBhvr>
                                      <p:tavLst>
                                        <p:tav tm="0" fmla="#ppt_y+(8/9)*(#ppt_y-(#ppt_y+#ppt_h/2))*((1.5-1.5*$)^2-(1.5-1.5*$)^3)">
                                          <p:val>
                                            <p:fltVal val="0"/>
                                          </p:val>
                                        </p:tav>
                                        <p:tav tm="100000">
                                          <p:val>
                                            <p:fltVal val="1"/>
                                          </p:val>
                                        </p:tav>
                                      </p:tavLst>
                                    </p:anim>
                                    <p:anim to="" calcmode="lin" valueType="num">
                                      <p:cBhvr>
                                        <p:cTn id="64" dur="1000" fill="hold">
                                          <p:stCondLst>
                                            <p:cond delay="0"/>
                                          </p:stCondLst>
                                        </p:cTn>
                                        <p:tgtEl>
                                          <p:spTgt spid="132"/>
                                        </p:tgtEl>
                                        <p:attrNameLst>
                                          <p:attrName>ppt_w</p:attrName>
                                        </p:attrNameLst>
                                      </p:cBhvr>
                                      <p:tavLst>
                                        <p:tav tm="0" fmla="#ppt_w+(8/9)*(#ppt_w-0)*((1.5-1.5*$)^2-(1.5-1.5*$)^3)">
                                          <p:val>
                                            <p:fltVal val="0"/>
                                          </p:val>
                                        </p:tav>
                                        <p:tav tm="100000">
                                          <p:val>
                                            <p:fltVal val="1"/>
                                          </p:val>
                                        </p:tav>
                                      </p:tavLst>
                                    </p:anim>
                                    <p:anim to="" calcmode="lin" valueType="num">
                                      <p:cBhvr>
                                        <p:cTn id="65" dur="1000" fill="hold">
                                          <p:stCondLst>
                                            <p:cond delay="0"/>
                                          </p:stCondLst>
                                        </p:cTn>
                                        <p:tgtEl>
                                          <p:spTgt spid="132"/>
                                        </p:tgtEl>
                                        <p:attrNameLst>
                                          <p:attrName>ppt_h</p:attrName>
                                        </p:attrNameLst>
                                      </p:cBhvr>
                                      <p:tavLst>
                                        <p:tav tm="0" fmla="#ppt_h+(8/9)*(#ppt_h-0)*((1.5-1.5*$)^2-(1.5-1.5*$)^3)">
                                          <p:val>
                                            <p:fltVal val="0"/>
                                          </p:val>
                                        </p:tav>
                                        <p:tav tm="100000">
                                          <p:val>
                                            <p:fltVal val="1"/>
                                          </p:val>
                                        </p:tav>
                                      </p:tavLst>
                                    </p:anim>
                                  </p:childTnLst>
                                </p:cTn>
                              </p:par>
                              <p:par>
                                <p:cTn id="66" presetID="2" presetClass="entr" presetSubtype="2" fill="hold" grpId="0" nodeType="withEffect">
                                  <p:stCondLst>
                                    <p:cond delay="0"/>
                                  </p:stCondLst>
                                  <p:iterate type="lt">
                                    <p:tmPct val="10000"/>
                                  </p:iterate>
                                  <p:childTnLst>
                                    <p:set>
                                      <p:cBhvr>
                                        <p:cTn id="67" dur="1" fill="hold">
                                          <p:stCondLst>
                                            <p:cond delay="0"/>
                                          </p:stCondLst>
                                        </p:cTn>
                                        <p:tgtEl>
                                          <p:spTgt spid="136"/>
                                        </p:tgtEl>
                                        <p:attrNameLst>
                                          <p:attrName>style.visibility</p:attrName>
                                        </p:attrNameLst>
                                      </p:cBhvr>
                                      <p:to>
                                        <p:strVal val="visible"/>
                                      </p:to>
                                    </p:set>
                                    <p:anim calcmode="lin" valueType="num">
                                      <p:cBhvr additive="base">
                                        <p:cTn id="68" dur="500" fill="hold"/>
                                        <p:tgtEl>
                                          <p:spTgt spid="136"/>
                                        </p:tgtEl>
                                        <p:attrNameLst>
                                          <p:attrName>ppt_x</p:attrName>
                                        </p:attrNameLst>
                                      </p:cBhvr>
                                      <p:tavLst>
                                        <p:tav tm="0">
                                          <p:val>
                                            <p:strVal val="1+#ppt_w/2"/>
                                          </p:val>
                                        </p:tav>
                                        <p:tav tm="100000">
                                          <p:val>
                                            <p:strVal val="#ppt_x"/>
                                          </p:val>
                                        </p:tav>
                                      </p:tavLst>
                                    </p:anim>
                                    <p:anim calcmode="lin" valueType="num">
                                      <p:cBhvr additive="base">
                                        <p:cTn id="69" dur="500" fill="hold"/>
                                        <p:tgtEl>
                                          <p:spTgt spid="136"/>
                                        </p:tgtEl>
                                        <p:attrNameLst>
                                          <p:attrName>ppt_y</p:attrName>
                                        </p:attrNameLst>
                                      </p:cBhvr>
                                      <p:tavLst>
                                        <p:tav tm="0">
                                          <p:val>
                                            <p:strVal val="#ppt_y"/>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137"/>
                                        </p:tgtEl>
                                        <p:attrNameLst>
                                          <p:attrName>style.visibility</p:attrName>
                                        </p:attrNameLst>
                                      </p:cBhvr>
                                      <p:to>
                                        <p:strVal val="visible"/>
                                      </p:to>
                                    </p:set>
                                    <p:animEffect transition="in" filter="fade">
                                      <p:cBhvr>
                                        <p:cTn id="7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8" grpId="0"/>
      <p:bldP spid="119" grpId="0"/>
      <p:bldP spid="124" grpId="0"/>
      <p:bldP spid="125" grpId="0"/>
      <p:bldP spid="130" grpId="0"/>
      <p:bldP spid="131" grpId="0"/>
      <p:bldP spid="136" grpId="0"/>
      <p:bldP spid="1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249868" y="1026176"/>
            <a:ext cx="3968061" cy="1862048"/>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sz="11500" spc="600" dirty="0">
                <a:solidFill>
                  <a:schemeClr val="bg1"/>
                </a:solidFill>
                <a:latin typeface="+mn-lt"/>
                <a:ea typeface="+mn-ea"/>
                <a:cs typeface="+mn-ea"/>
                <a:sym typeface="+mn-lt"/>
              </a:rPr>
              <a:t>02</a:t>
            </a:r>
            <a:endParaRPr lang="en-US" altLang="zh-CN" sz="11500" spc="600" dirty="0">
              <a:solidFill>
                <a:schemeClr val="bg1"/>
              </a:solidFill>
              <a:latin typeface="+mn-lt"/>
              <a:ea typeface="+mn-ea"/>
              <a:cs typeface="+mn-ea"/>
              <a:sym typeface="+mn-lt"/>
            </a:endParaRPr>
          </a:p>
        </p:txBody>
      </p:sp>
      <p:sp>
        <p:nvSpPr>
          <p:cNvPr id="32" name="文本框 31"/>
          <p:cNvSpPr txBox="1"/>
          <p:nvPr/>
        </p:nvSpPr>
        <p:spPr>
          <a:xfrm>
            <a:off x="6602409" y="2911385"/>
            <a:ext cx="5262979" cy="1107996"/>
          </a:xfrm>
          <a:prstGeom prst="rect">
            <a:avLst/>
          </a:prstGeom>
          <a:noFill/>
        </p:spPr>
        <p:txBody>
          <a:bodyPr wrap="none" rtlCol="0">
            <a:spAutoFit/>
          </a:bodyPr>
          <a:lstStyle>
            <a:defPPr>
              <a:defRPr lang="zh-CN"/>
            </a:defPPr>
            <a:lvl1pPr algn="ctr">
              <a:defRPr sz="6600" b="1">
                <a:solidFill>
                  <a:schemeClr val="bg1"/>
                </a:solidFill>
                <a:cs typeface="+mn-ea"/>
              </a:defRPr>
            </a:lvl1pPr>
          </a:lstStyle>
          <a:p>
            <a:r>
              <a:rPr lang="zh-CN" altLang="en-US" dirty="0">
                <a:sym typeface="+mn-lt"/>
              </a:rPr>
              <a:t>工作成果展示</a:t>
            </a:r>
            <a:endParaRPr lang="zh-CN" altLang="en-US" dirty="0">
              <a:sym typeface="+mn-lt"/>
            </a:endParaRPr>
          </a:p>
        </p:txBody>
      </p:sp>
      <p:sp>
        <p:nvSpPr>
          <p:cNvPr id="33" name="文本框 32"/>
          <p:cNvSpPr txBox="1"/>
          <p:nvPr/>
        </p:nvSpPr>
        <p:spPr>
          <a:xfrm>
            <a:off x="7990631" y="4828317"/>
            <a:ext cx="2486535" cy="369332"/>
          </a:xfrm>
          <a:prstGeom prst="rect">
            <a:avLst/>
          </a:prstGeom>
          <a:noFill/>
        </p:spPr>
        <p:txBody>
          <a:bodyPr wrap="square" rtlCol="0">
            <a:spAutoFit/>
            <a:scene3d>
              <a:camera prst="orthographicFront"/>
              <a:lightRig rig="threePt" dir="t"/>
            </a:scene3d>
            <a:sp3d contourW="12700"/>
          </a:bodyPr>
          <a:lstStyle/>
          <a:p>
            <a:pPr lvl="0" algn="ctr">
              <a:defRPr/>
            </a:pPr>
            <a:r>
              <a:rPr lang="en-US" altLang="zh-CN" dirty="0">
                <a:solidFill>
                  <a:schemeClr val="bg1"/>
                </a:solidFill>
                <a:cs typeface="+mn-ea"/>
                <a:sym typeface="+mn-lt"/>
              </a:rPr>
              <a:t>THE  PART  TWO</a:t>
            </a:r>
            <a:endParaRPr lang="en-US" altLang="zh-CN" dirty="0">
              <a:solidFill>
                <a:schemeClr val="bg1"/>
              </a:solidFill>
              <a:cs typeface="+mn-ea"/>
              <a:sym typeface="+mn-lt"/>
            </a:endParaRPr>
          </a:p>
        </p:txBody>
      </p:sp>
      <p:grpSp>
        <p:nvGrpSpPr>
          <p:cNvPr id="34" name="组合 33"/>
          <p:cNvGrpSpPr/>
          <p:nvPr/>
        </p:nvGrpSpPr>
        <p:grpSpPr>
          <a:xfrm>
            <a:off x="8930277" y="5389681"/>
            <a:ext cx="607243" cy="607243"/>
            <a:chOff x="7675895" y="5565830"/>
            <a:chExt cx="699849" cy="699849"/>
          </a:xfrm>
        </p:grpSpPr>
        <p:sp>
          <p:nvSpPr>
            <p:cNvPr id="35" name="圆角矩形 8"/>
            <p:cNvSpPr/>
            <p:nvPr/>
          </p:nvSpPr>
          <p:spPr>
            <a:xfrm rot="2700000">
              <a:off x="7675895" y="5565830"/>
              <a:ext cx="699849" cy="699849"/>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cs typeface="+mn-ea"/>
                <a:sym typeface="+mn-lt"/>
              </a:endParaRPr>
            </a:p>
          </p:txBody>
        </p:sp>
        <p:sp>
          <p:nvSpPr>
            <p:cNvPr id="36" name="Freeform 21"/>
            <p:cNvSpPr>
              <a:spLocks noEditPoints="1"/>
            </p:cNvSpPr>
            <p:nvPr/>
          </p:nvSpPr>
          <p:spPr bwMode="auto">
            <a:xfrm>
              <a:off x="7831348" y="5724526"/>
              <a:ext cx="389836" cy="383845"/>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gradFill>
              <a:gsLst>
                <a:gs pos="5000">
                  <a:schemeClr val="accent5">
                    <a:lumMod val="50000"/>
                  </a:schemeClr>
                </a:gs>
                <a:gs pos="53260">
                  <a:srgbClr val="1A7FD0"/>
                </a:gs>
                <a:gs pos="100000">
                  <a:srgbClr val="12A1FC"/>
                </a:gs>
              </a:gsLst>
              <a:lin ang="5400000" scaled="1"/>
            </a:gradFill>
            <a:ln>
              <a:noFill/>
            </a:ln>
          </p:spPr>
          <p:txBody>
            <a:bodyPr vert="horz" wrap="square" lIns="121882" tIns="60941" rIns="121882" bIns="60941" numCol="1" anchor="t" anchorCtr="0" compatLnSpc="1"/>
            <a:lstStyle/>
            <a:p>
              <a:pPr algn="ctr" fontAlgn="base">
                <a:spcBef>
                  <a:spcPct val="0"/>
                </a:spcBef>
                <a:spcAft>
                  <a:spcPct val="0"/>
                </a:spcAft>
              </a:pPr>
              <a:endParaRPr lang="zh-CN" altLang="en-US" b="1">
                <a:solidFill>
                  <a:schemeClr val="bg1"/>
                </a:solidFill>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32"/>
                                        </p:tgtEl>
                                        <p:attrNameLst>
                                          <p:attrName>style.visibility</p:attrName>
                                        </p:attrNameLst>
                                      </p:cBhvr>
                                      <p:to>
                                        <p:strVal val="visible"/>
                                      </p:to>
                                    </p:set>
                                    <p:anim to="" calcmode="lin" valueType="num">
                                      <p:cBhvr>
                                        <p:cTn id="13" dur="1000" fill="hold">
                                          <p:stCondLst>
                                            <p:cond delay="0"/>
                                          </p:stCondLst>
                                        </p:cTn>
                                        <p:tgtEl>
                                          <p:spTgt spid="32"/>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32"/>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32"/>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32"/>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1250"/>
                            </p:stCondLst>
                            <p:childTnLst>
                              <p:par>
                                <p:cTn id="18" presetID="2" presetClass="entr" presetSubtype="4" decel="10000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1500" fill="hold"/>
                                        <p:tgtEl>
                                          <p:spTgt spid="34"/>
                                        </p:tgtEl>
                                        <p:attrNameLst>
                                          <p:attrName>ppt_x</p:attrName>
                                        </p:attrNameLst>
                                      </p:cBhvr>
                                      <p:tavLst>
                                        <p:tav tm="0">
                                          <p:val>
                                            <p:strVal val="#ppt_x"/>
                                          </p:val>
                                        </p:tav>
                                        <p:tav tm="100000">
                                          <p:val>
                                            <p:strVal val="#ppt_x"/>
                                          </p:val>
                                        </p:tav>
                                      </p:tavLst>
                                    </p:anim>
                                    <p:anim calcmode="lin" valueType="num">
                                      <p:cBhvr additive="base">
                                        <p:cTn id="21" dur="1500" fill="hold"/>
                                        <p:tgtEl>
                                          <p:spTgt spid="3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1500" fill="hold"/>
                                        <p:tgtEl>
                                          <p:spTgt spid="33"/>
                                        </p:tgtEl>
                                        <p:attrNameLst>
                                          <p:attrName>ppt_x</p:attrName>
                                        </p:attrNameLst>
                                      </p:cBhvr>
                                      <p:tavLst>
                                        <p:tav tm="0">
                                          <p:val>
                                            <p:strVal val="#ppt_x"/>
                                          </p:val>
                                        </p:tav>
                                        <p:tav tm="100000">
                                          <p:val>
                                            <p:strVal val="#ppt_x"/>
                                          </p:val>
                                        </p:tav>
                                      </p:tavLst>
                                    </p:anim>
                                    <p:anim calcmode="lin" valueType="num">
                                      <p:cBhvr additive="base">
                                        <p:cTn id="25" dur="1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2"/>
          <p:cNvSpPr txBox="1"/>
          <p:nvPr/>
        </p:nvSpPr>
        <p:spPr>
          <a:xfrm>
            <a:off x="581088" y="640230"/>
            <a:ext cx="1164609" cy="70788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gradFill>
                  <a:gsLst>
                    <a:gs pos="100000">
                      <a:srgbClr val="3D5ECF"/>
                    </a:gs>
                    <a:gs pos="0">
                      <a:srgbClr val="439EFF"/>
                    </a:gs>
                  </a:gsLst>
                  <a:lin ang="2700000" scaled="1"/>
                </a:gradFill>
                <a:cs typeface="+mn-ea"/>
                <a:sym typeface="+mn-lt"/>
              </a:rPr>
              <a:t>02</a:t>
            </a:r>
            <a:endParaRPr lang="en-US" altLang="zh-CN" sz="4000" b="1" dirty="0">
              <a:gradFill>
                <a:gsLst>
                  <a:gs pos="100000">
                    <a:srgbClr val="3D5ECF"/>
                  </a:gs>
                  <a:gs pos="0">
                    <a:srgbClr val="439EFF"/>
                  </a:gs>
                </a:gsLst>
                <a:lin ang="2700000" scaled="1"/>
              </a:gradFill>
              <a:cs typeface="+mn-ea"/>
              <a:sym typeface="+mn-lt"/>
            </a:endParaRPr>
          </a:p>
        </p:txBody>
      </p:sp>
      <p:sp>
        <p:nvSpPr>
          <p:cNvPr id="3" name="Rectangle 70"/>
          <p:cNvSpPr>
            <a:spLocks noChangeArrowheads="1"/>
          </p:cNvSpPr>
          <p:nvPr/>
        </p:nvSpPr>
        <p:spPr bwMode="auto">
          <a:xfrm>
            <a:off x="1521460" y="763270"/>
            <a:ext cx="58693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r>
              <a:rPr lang="zh-CN" altLang="en-US" sz="2400" b="1" noProof="1">
                <a:cs typeface="+mn-ea"/>
                <a:sym typeface="+mn-lt"/>
              </a:rPr>
              <a:t>工作成果展示</a:t>
            </a:r>
            <a:r>
              <a:rPr lang="en-US" altLang="zh-CN" sz="2400" b="1" noProof="1">
                <a:cs typeface="+mn-ea"/>
                <a:sym typeface="+mn-lt"/>
              </a:rPr>
              <a:t>——</a:t>
            </a:r>
            <a:r>
              <a:rPr lang="zh-CN" altLang="en-US" sz="2400" b="1" noProof="1">
                <a:cs typeface="+mn-ea"/>
                <a:sym typeface="+mn-lt"/>
              </a:rPr>
              <a:t>数据即资产</a:t>
            </a:r>
            <a:endParaRPr lang="zh-CN" altLang="en-US" sz="2400" b="1" noProof="1">
              <a:cs typeface="+mn-ea"/>
              <a:sym typeface="+mn-lt"/>
            </a:endParaRPr>
          </a:p>
        </p:txBody>
      </p:sp>
      <p:pic>
        <p:nvPicPr>
          <p:cNvPr id="5" name="图片 4"/>
          <p:cNvPicPr>
            <a:picLocks noChangeAspect="1"/>
          </p:cNvPicPr>
          <p:nvPr/>
        </p:nvPicPr>
        <p:blipFill>
          <a:blip r:embed="rId1"/>
          <a:stretch>
            <a:fillRect/>
          </a:stretch>
        </p:blipFill>
        <p:spPr>
          <a:xfrm>
            <a:off x="1312545" y="1557020"/>
            <a:ext cx="9115425" cy="39554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ags/tag1.xml><?xml version="1.0" encoding="utf-8"?>
<p:tagLst xmlns:p="http://schemas.openxmlformats.org/presentationml/2006/main">
  <p:tag name="KSO_WM_UNIT_TABLE_BEAUTIFY" val="smartTable{242e3bb7-fe2f-409e-a019-ea11b9d4650d}"/>
  <p:tag name="TABLE_ENDDRAG_ORIGIN_RECT" val="845*382"/>
  <p:tag name="TABLE_ENDDRAG_RECT" val="78*106*845*382"/>
</p:tagLst>
</file>

<file path=ppt/tags/tag10.xml><?xml version="1.0" encoding="utf-8"?>
<p:tagLst xmlns:p="http://schemas.openxmlformats.org/presentationml/2006/main">
  <p:tag name="KSO_WM_UNIT_TIMELINE_IDINGROUP" val="3"/>
  <p:tag name="KSO_WM_UNIT_COLOR_SCHEME_SHAPE_ID" val="12"/>
  <p:tag name="KSO_WM_UNIT_COLOR_SCHEME_PARENT_PAGE" val="0_8"/>
  <p:tag name="KSO_WM_UNIT_TIMELINE_EMPHASIS_ID" val="3"/>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1589_8*m_h_i*1_2_2"/>
  <p:tag name="KSO_WM_TEMPLATE_CATEGORY" val="diagram"/>
  <p:tag name="KSO_WM_TEMPLATE_INDEX" val="20191589"/>
  <p:tag name="KSO_WM_UNIT_LAYERLEVEL" val="1_1_1"/>
  <p:tag name="KSO_WM_TAG_VERSION" val="1.0"/>
  <p:tag name="KSO_WM_BEAUTIFY_FLAG" val="#wm#"/>
  <p:tag name="KSO_WM_UNIT_FILL_FORE_SCHEMECOLOR_INDEX" val="6"/>
  <p:tag name="KSO_WM_UNIT_FILL_TYPE"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1.xml><?xml version="1.0" encoding="utf-8"?>
<p:tagLst xmlns:p="http://schemas.openxmlformats.org/presentationml/2006/main">
  <p:tag name="KSO_WM_UNIT_TIMELINE_IDINGROUP" val="4"/>
  <p:tag name="KSO_WM_UNIT_COLOR_SCHEME_SHAPE_ID" val="13"/>
  <p:tag name="KSO_WM_UNIT_COLOR_SCHEME_PARENT_PAGE" val="0_8"/>
  <p:tag name="KSO_WM_UNIT_TIMELINE_EMPHASIS_ID" val="4"/>
  <p:tag name="KSO_WM_UNIT_SUBTYPE" val="a"/>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h_f"/>
  <p:tag name="KSO_WM_UNIT_INDEX" val="1_2_1_1"/>
  <p:tag name="KSO_WM_UNIT_ID" val="diagram20191589_8*m_h_h_f*1_2_1_1"/>
  <p:tag name="KSO_WM_TEMPLATE_CATEGORY" val="diagram"/>
  <p:tag name="KSO_WM_TEMPLATE_INDEX" val="20191589"/>
  <p:tag name="KSO_WM_UNIT_LAYERLEVEL" val="1_1_1_1"/>
  <p:tag name="KSO_WM_TAG_VERSION" val="1.0"/>
  <p:tag name="KSO_WM_BEAUTIFY_FLAG" val="#wm#"/>
  <p:tag name="KSO_WM_UNIT_PRESET_TEXT" val="简单地描述该时间点发生的一些事件"/>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UNIT_TIMELINE_IDINGROUP" val="6"/>
  <p:tag name="KSO_WM_UNIT_COLOR_SCHEME_SHAPE_ID" val="15"/>
  <p:tag name="KSO_WM_UNIT_COLOR_SCHEME_PARENT_PAGE" val="0_8"/>
  <p:tag name="KSO_WM_UNIT_TIMELINE_EMPHASIS_ID" val="6"/>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1589_8*m_h_i*1_2_3"/>
  <p:tag name="KSO_WM_TEMPLATE_CATEGORY" val="diagram"/>
  <p:tag name="KSO_WM_TEMPLATE_INDEX" val="2019158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3.xml><?xml version="1.0" encoding="utf-8"?>
<p:tagLst xmlns:p="http://schemas.openxmlformats.org/presentationml/2006/main">
  <p:tag name="KSO_WM_UNIT_TIMELINE_IDINGROUP" val="1"/>
  <p:tag name="KSO_WM_UNIT_COLOR_SCHEME_SHAPE_ID" val="16"/>
  <p:tag name="KSO_WM_UNIT_COLOR_SCHEME_PARENT_PAGE" val="0_8"/>
  <p:tag name="KSO_WM_UNIT_TIMELINE_EMPHASIS_ID"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1589_8*m_h_i*1_3_1"/>
  <p:tag name="KSO_WM_TEMPLATE_CATEGORY" val="diagram"/>
  <p:tag name="KSO_WM_TEMPLATE_INDEX" val="20191589"/>
  <p:tag name="KSO_WM_UNIT_LAYERLEVEL" val="1_1_1"/>
  <p:tag name="KSO_WM_TAG_VERSION" val="1.0"/>
  <p:tag name="KSO_WM_BEAUTIFY_FLAG" val="#wm#"/>
  <p:tag name="KSO_WM_UNIT_LINE_FORE_SCHEMECOLOR_INDEX" val="7"/>
  <p:tag name="KSO_WM_UNIT_LINE_FILL_TYPE" val="2"/>
  <p:tag name="KSO_WM_UNIT_USESOURCEFORMAT_APPLY" val="1"/>
</p:tagLst>
</file>

<file path=ppt/tags/tag14.xml><?xml version="1.0" encoding="utf-8"?>
<p:tagLst xmlns:p="http://schemas.openxmlformats.org/presentationml/2006/main">
  <p:tag name="KSO_WM_UNIT_TIMELINE_IDINGROUP" val="2"/>
  <p:tag name="KSO_WM_UNIT_COLOR_SCHEME_SHAPE_ID" val="17"/>
  <p:tag name="KSO_WM_UNIT_COLOR_SCHEME_PARENT_PAGE" val="0_8"/>
  <p:tag name="KSO_WM_UNIT_TIMELINE_EMPHASIS_ID" val="2"/>
  <p:tag name="KSO_WM_UNIT_ISCONTENTSTITLE" val="0"/>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1589_8*m_h_a*1_3_1"/>
  <p:tag name="KSO_WM_TEMPLATE_CATEGORY" val="diagram"/>
  <p:tag name="KSO_WM_TEMPLATE_INDEX" val="20191589"/>
  <p:tag name="KSO_WM_UNIT_LAYERLEVEL" val="1_1_1"/>
  <p:tag name="KSO_WM_TAG_VERSION" val="1.0"/>
  <p:tag name="KSO_WM_BEAUTIFY_FLAG" val="#wm#"/>
  <p:tag name="KSO_WM_UNIT_PRESET_TEXT" val="2023"/>
  <p:tag name="KSO_WM_UNIT_TEXT_FILL_FORE_SCHEMECOLOR_INDEX" val="7"/>
  <p:tag name="KSO_WM_UNIT_TEXT_FILL_TYPE" val="1"/>
  <p:tag name="KSO_WM_UNIT_USESOURCEFORMAT_APPLY" val="1"/>
</p:tagLst>
</file>

<file path=ppt/tags/tag15.xml><?xml version="1.0" encoding="utf-8"?>
<p:tagLst xmlns:p="http://schemas.openxmlformats.org/presentationml/2006/main">
  <p:tag name="KSO_WM_UNIT_TIMELINE_IDINGROUP" val="3"/>
  <p:tag name="KSO_WM_UNIT_COLOR_SCHEME_SHAPE_ID" val="19"/>
  <p:tag name="KSO_WM_UNIT_COLOR_SCHEME_PARENT_PAGE" val="0_8"/>
  <p:tag name="KSO_WM_UNIT_TIMELINE_EMPHASIS_ID" val="3"/>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1589_8*m_h_i*1_3_2"/>
  <p:tag name="KSO_WM_TEMPLATE_CATEGORY" val="diagram"/>
  <p:tag name="KSO_WM_TEMPLATE_INDEX" val="20191589"/>
  <p:tag name="KSO_WM_UNIT_LAYERLEVEL" val="1_1_1"/>
  <p:tag name="KSO_WM_TAG_VERSION" val="1.0"/>
  <p:tag name="KSO_WM_BEAUTIFY_FLAG" val="#wm#"/>
  <p:tag name="KSO_WM_UNIT_FILL_FORE_SCHEMECOLOR_INDEX" val="7"/>
  <p:tag name="KSO_WM_UNIT_FILL_TYPE" val="1"/>
  <p:tag name="KSO_WM_UNIT_LINE_FORE_SCHEMECOLOR_INDEX" val="7"/>
  <p:tag name="KSO_WM_UNIT_LINE_FILL_TYPE" val="2"/>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UNIT_TIMELINE_IDINGROUP" val="6"/>
  <p:tag name="KSO_WM_UNIT_COLOR_SCHEME_SHAPE_ID" val="23"/>
  <p:tag name="KSO_WM_UNIT_COLOR_SCHEME_PARENT_PAGE" val="0_8"/>
  <p:tag name="KSO_WM_UNIT_TIMELINE_EMPHASIS_ID" val="6"/>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1589_8*m_h_i*1_3_3"/>
  <p:tag name="KSO_WM_TEMPLATE_CATEGORY" val="diagram"/>
  <p:tag name="KSO_WM_TEMPLATE_INDEX" val="2019158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7.xml><?xml version="1.0" encoding="utf-8"?>
<p:tagLst xmlns:p="http://schemas.openxmlformats.org/presentationml/2006/main">
  <p:tag name="KSO_WM_UNIT_COLOR_SCHEME_SHAPE_ID" val="24"/>
  <p:tag name="KSO_WM_UNIT_COLOR_SCHEME_PARENT_PAGE" val="0_8"/>
  <p:tag name="KSO_WM_UNIT_TIMELINE_EMPHASIS_ID" val="3"/>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191589_8*m_i*1_2"/>
  <p:tag name="KSO_WM_TEMPLATE_CATEGORY" val="diagram"/>
  <p:tag name="KSO_WM_TEMPLATE_INDEX" val="20191589"/>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8.xml><?xml version="1.0" encoding="utf-8"?>
<p:tagLst xmlns:p="http://schemas.openxmlformats.org/presentationml/2006/main">
  <p:tag name="KSO_WM_UNIT_TIMELINE_IDINGROUP" val="3"/>
  <p:tag name="KSO_WM_UNIT_COLOR_SCHEME_SHAPE_ID" val="12"/>
  <p:tag name="KSO_WM_UNIT_COLOR_SCHEME_PARENT_PAGE" val="0_8"/>
  <p:tag name="KSO_WM_UNIT_TIMELINE_EMPHASIS_ID" val="3"/>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1589_8*m_h_i*1_2_2"/>
  <p:tag name="KSO_WM_TEMPLATE_CATEGORY" val="diagram"/>
  <p:tag name="KSO_WM_TEMPLATE_INDEX" val="20191589"/>
  <p:tag name="KSO_WM_UNIT_LAYERLEVEL" val="1_1_1"/>
  <p:tag name="KSO_WM_TAG_VERSION" val="1.0"/>
  <p:tag name="KSO_WM_BEAUTIFY_FLAG" val="#wm#"/>
  <p:tag name="KSO_WM_UNIT_FILL_FORE_SCHEMECOLOR_INDEX" val="6"/>
  <p:tag name="KSO_WM_UNIT_FILL_TYPE"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UNIT_TIMELINE_IDINGROUP" val="2"/>
  <p:tag name="KSO_WM_UNIT_COLOR_SCHEME_SHAPE_ID" val="11"/>
  <p:tag name="KSO_WM_UNIT_COLOR_SCHEME_PARENT_PAGE" val="0_8"/>
  <p:tag name="KSO_WM_UNIT_TIMELINE_EMPHASIS_ID" val="2"/>
  <p:tag name="KSO_WM_UNIT_ISCONTENTSTITLE" val="0"/>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1589_8*m_h_a*1_2_1"/>
  <p:tag name="KSO_WM_TEMPLATE_CATEGORY" val="diagram"/>
  <p:tag name="KSO_WM_TEMPLATE_INDEX" val="20191589"/>
  <p:tag name="KSO_WM_UNIT_LAYERLEVEL" val="1_1_1"/>
  <p:tag name="KSO_WM_TAG_VERSION" val="1.0"/>
  <p:tag name="KSO_WM_BEAUTIFY_FLAG" val="#wm#"/>
  <p:tag name="KSO_WM_UNIT_PRESET_TEXT" val="2022"/>
  <p:tag name="KSO_WM_UNIT_TEXT_FILL_FORE_SCHEMECOLOR_INDEX" val="6"/>
  <p:tag name="KSO_WM_UNIT_TEXT_FILL_TYPE" val="1"/>
  <p:tag name="KSO_WM_UNIT_USESOURCEFORMAT_APPLY" val="1"/>
</p:tagLst>
</file>

<file path=ppt/tags/tag2.xml><?xml version="1.0" encoding="utf-8"?>
<p:tagLst xmlns:p="http://schemas.openxmlformats.org/presentationml/2006/main">
  <p:tag name="KSO_WM_UNIT_COLOR_SCHEME_SHAPE_ID" val="9"/>
  <p:tag name="KSO_WM_UNIT_COLOR_SCHEME_PARENT_PAGE" val="0_8"/>
  <p:tag name="KSO_WM_UNIT_TIMELINE_EMPHASIS_ID" val="1"/>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91589_8*m_i*1_1"/>
  <p:tag name="KSO_WM_TEMPLATE_CATEGORY" val="diagram"/>
  <p:tag name="KSO_WM_TEMPLATE_INDEX" val="20191589"/>
  <p:tag name="KSO_WM_UNIT_LAYERLEVEL" val="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0.xml><?xml version="1.0" encoding="utf-8"?>
<p:tagLst xmlns:p="http://schemas.openxmlformats.org/presentationml/2006/main">
  <p:tag name="KSO_WM_UNIT_TIMELINE_IDINGROUP" val="1"/>
  <p:tag name="KSO_WM_UNIT_COLOR_SCHEME_SHAPE_ID" val="10"/>
  <p:tag name="KSO_WM_UNIT_COLOR_SCHEME_PARENT_PAGE" val="0_8"/>
  <p:tag name="KSO_WM_UNIT_TIMELINE_EMPHASIS_ID"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1589_8*m_h_i*1_2_1"/>
  <p:tag name="KSO_WM_TEMPLATE_CATEGORY" val="diagram"/>
  <p:tag name="KSO_WM_TEMPLATE_INDEX" val="20191589"/>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21.xml><?xml version="1.0" encoding="utf-8"?>
<p:tagLst xmlns:p="http://schemas.openxmlformats.org/presentationml/2006/main">
  <p:tag name="KSO_WM_UNIT_TIMELINE_IDINGROUP" val="6"/>
  <p:tag name="KSO_WM_UNIT_COLOR_SCHEME_SHAPE_ID" val="15"/>
  <p:tag name="KSO_WM_UNIT_COLOR_SCHEME_PARENT_PAGE" val="0_8"/>
  <p:tag name="KSO_WM_UNIT_TIMELINE_EMPHASIS_ID" val="6"/>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1589_8*m_h_i*1_2_3"/>
  <p:tag name="KSO_WM_TEMPLATE_CATEGORY" val="diagram"/>
  <p:tag name="KSO_WM_TEMPLATE_INDEX" val="2019158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UNIT_TIMELINE_IDINGROUP" val="4"/>
  <p:tag name="KSO_WM_UNIT_COLOR_SCHEME_SHAPE_ID" val="13"/>
  <p:tag name="KSO_WM_UNIT_COLOR_SCHEME_PARENT_PAGE" val="0_8"/>
  <p:tag name="KSO_WM_UNIT_TIMELINE_EMPHASIS_ID" val="4"/>
  <p:tag name="KSO_WM_UNIT_SUBTYPE" val="a"/>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h_f"/>
  <p:tag name="KSO_WM_UNIT_INDEX" val="1_2_1_1"/>
  <p:tag name="KSO_WM_UNIT_ID" val="diagram20191589_8*m_h_h_f*1_2_1_1"/>
  <p:tag name="KSO_WM_TEMPLATE_CATEGORY" val="diagram"/>
  <p:tag name="KSO_WM_TEMPLATE_INDEX" val="20191589"/>
  <p:tag name="KSO_WM_UNIT_LAYERLEVEL" val="1_1_1_1"/>
  <p:tag name="KSO_WM_TAG_VERSION" val="1.0"/>
  <p:tag name="KSO_WM_BEAUTIFY_FLAG" val="#wm#"/>
  <p:tag name="KSO_WM_UNIT_PRESET_TEXT" val="简单地描述该时间点发生的一些事件"/>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UNIT_TIMELINE_IDINGROUP" val="3"/>
  <p:tag name="KSO_WM_UNIT_COLOR_SCHEME_SHAPE_ID" val="12"/>
  <p:tag name="KSO_WM_UNIT_COLOR_SCHEME_PARENT_PAGE" val="0_8"/>
  <p:tag name="KSO_WM_UNIT_TIMELINE_EMPHASIS_ID" val="3"/>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1589_8*m_h_i*1_2_2"/>
  <p:tag name="KSO_WM_TEMPLATE_CATEGORY" val="diagram"/>
  <p:tag name="KSO_WM_TEMPLATE_INDEX" val="20191589"/>
  <p:tag name="KSO_WM_UNIT_LAYERLEVEL" val="1_1_1"/>
  <p:tag name="KSO_WM_TAG_VERSION" val="1.0"/>
  <p:tag name="KSO_WM_BEAUTIFY_FLAG" val="#wm#"/>
  <p:tag name="KSO_WM_UNIT_FILL_FORE_SCHEMECOLOR_INDEX" val="6"/>
  <p:tag name="KSO_WM_UNIT_FILL_TYPE"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UNIT_TIMELINE_IDINGROUP" val="1"/>
  <p:tag name="KSO_WM_UNIT_COLOR_SCHEME_SHAPE_ID" val="10"/>
  <p:tag name="KSO_WM_UNIT_COLOR_SCHEME_PARENT_PAGE" val="0_8"/>
  <p:tag name="KSO_WM_UNIT_TIMELINE_EMPHASIS_ID"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1589_8*m_h_i*1_2_1"/>
  <p:tag name="KSO_WM_TEMPLATE_CATEGORY" val="diagram"/>
  <p:tag name="KSO_WM_TEMPLATE_INDEX" val="20191589"/>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25.xml><?xml version="1.0" encoding="utf-8"?>
<p:tagLst xmlns:p="http://schemas.openxmlformats.org/presentationml/2006/main">
  <p:tag name="KSO_WM_UNIT_TIMELINE_IDINGROUP" val="6"/>
  <p:tag name="KSO_WM_UNIT_COLOR_SCHEME_SHAPE_ID" val="15"/>
  <p:tag name="KSO_WM_UNIT_COLOR_SCHEME_PARENT_PAGE" val="0_8"/>
  <p:tag name="KSO_WM_UNIT_TIMELINE_EMPHASIS_ID" val="6"/>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1589_8*m_h_i*1_2_3"/>
  <p:tag name="KSO_WM_TEMPLATE_CATEGORY" val="diagram"/>
  <p:tag name="KSO_WM_TEMPLATE_INDEX" val="2019158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UNIT_TIMELINE_IDINGROUP" val="4"/>
  <p:tag name="KSO_WM_UNIT_COLOR_SCHEME_SHAPE_ID" val="13"/>
  <p:tag name="KSO_WM_UNIT_COLOR_SCHEME_PARENT_PAGE" val="0_8"/>
  <p:tag name="KSO_WM_UNIT_TIMELINE_EMPHASIS_ID" val="4"/>
  <p:tag name="KSO_WM_UNIT_SUBTYPE" val="a"/>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h_f"/>
  <p:tag name="KSO_WM_UNIT_INDEX" val="1_2_1_1"/>
  <p:tag name="KSO_WM_UNIT_ID" val="diagram20191589_8*m_h_h_f*1_2_1_1"/>
  <p:tag name="KSO_WM_TEMPLATE_CATEGORY" val="diagram"/>
  <p:tag name="KSO_WM_TEMPLATE_INDEX" val="20191589"/>
  <p:tag name="KSO_WM_UNIT_LAYERLEVEL" val="1_1_1_1"/>
  <p:tag name="KSO_WM_TAG_VERSION" val="1.0"/>
  <p:tag name="KSO_WM_BEAUTIFY_FLAG" val="#wm#"/>
  <p:tag name="KSO_WM_UNIT_PRESET_TEXT" val="简单地描述该时间点发生的一些事件"/>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UNIT_TIMELINE_IDINGROUP" val="2"/>
  <p:tag name="KSO_WM_UNIT_COLOR_SCHEME_SHAPE_ID" val="11"/>
  <p:tag name="KSO_WM_UNIT_COLOR_SCHEME_PARENT_PAGE" val="0_8"/>
  <p:tag name="KSO_WM_UNIT_TIMELINE_EMPHASIS_ID" val="2"/>
  <p:tag name="KSO_WM_UNIT_ISCONTENTSTITLE" val="0"/>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1589_8*m_h_a*1_2_1"/>
  <p:tag name="KSO_WM_TEMPLATE_CATEGORY" val="diagram"/>
  <p:tag name="KSO_WM_TEMPLATE_INDEX" val="20191589"/>
  <p:tag name="KSO_WM_UNIT_LAYERLEVEL" val="1_1_1"/>
  <p:tag name="KSO_WM_TAG_VERSION" val="1.0"/>
  <p:tag name="KSO_WM_BEAUTIFY_FLAG" val="#wm#"/>
  <p:tag name="KSO_WM_UNIT_PRESET_TEXT" val="2022"/>
  <p:tag name="KSO_WM_UNIT_TEXT_FILL_FORE_SCHEMECOLOR_INDEX" val="6"/>
  <p:tag name="KSO_WM_UNIT_TEXT_FILL_TYPE" val="1"/>
  <p:tag name="KSO_WM_UNIT_USESOURCEFORMAT_APPLY" val="1"/>
</p:tagLst>
</file>

<file path=ppt/tags/tag28.xml><?xml version="1.0" encoding="utf-8"?>
<p:tagLst xmlns:p="http://schemas.openxmlformats.org/presentationml/2006/main">
  <p:tag name="KSO_WM_UNIT_TIMELINE_IDINGROUP" val="4"/>
  <p:tag name="KSO_WM_UNIT_COLOR_SCHEME_SHAPE_ID" val="21"/>
  <p:tag name="KSO_WM_UNIT_COLOR_SCHEME_PARENT_PAGE" val="0_8"/>
  <p:tag name="KSO_WM_UNIT_TIMELINE_EMPHASIS_ID" val="4"/>
  <p:tag name="KSO_WM_UNIT_SUBTYPE" val="a"/>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h_f"/>
  <p:tag name="KSO_WM_UNIT_INDEX" val="1_3_1_1"/>
  <p:tag name="KSO_WM_UNIT_ID" val="diagram20191589_8*m_h_h_f*1_3_1_1"/>
  <p:tag name="KSO_WM_TEMPLATE_CATEGORY" val="diagram"/>
  <p:tag name="KSO_WM_TEMPLATE_INDEX" val="20191589"/>
  <p:tag name="KSO_WM_UNIT_LAYERLEVEL" val="1_1_1_1"/>
  <p:tag name="KSO_WM_TAG_VERSION" val="1.0"/>
  <p:tag name="KSO_WM_BEAUTIFY_FLAG" val="#wm#"/>
  <p:tag name="KSO_WM_UNIT_PRESET_TEXT" val="简单地描述该时间点发生的一些事件"/>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UNIT_TABLE_BEAUTIFY" val="smartTable{6f036dd0-cde8-4dcf-98b8-a864327a1008}"/>
  <p:tag name="TABLE_ENDDRAG_ORIGIN_RECT" val="854*373"/>
  <p:tag name="TABLE_ENDDRAG_RECT" val="52*75*854*373"/>
</p:tagLst>
</file>

<file path=ppt/tags/tag3.xml><?xml version="1.0" encoding="utf-8"?>
<p:tagLst xmlns:p="http://schemas.openxmlformats.org/presentationml/2006/main">
  <p:tag name="KSO_WM_UNIT_TIMELINE_IDINGROUP" val="1"/>
  <p:tag name="KSO_WM_UNIT_COLOR_SCHEME_SHAPE_ID" val="18"/>
  <p:tag name="KSO_WM_UNIT_COLOR_SCHEME_PARENT_PAGE" val="0_8"/>
  <p:tag name="KSO_WM_UNIT_TIMELINE_EMPHASIS_ID"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1589_8*m_h_i*1_1_1"/>
  <p:tag name="KSO_WM_TEMPLATE_CATEGORY" val="diagram"/>
  <p:tag name="KSO_WM_TEMPLATE_INDEX" val="20191589"/>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4.xml><?xml version="1.0" encoding="utf-8"?>
<p:tagLst xmlns:p="http://schemas.openxmlformats.org/presentationml/2006/main">
  <p:tag name="KSO_WM_UNIT_TIMELINE_IDINGROUP" val="2"/>
  <p:tag name="KSO_WM_UNIT_COLOR_SCHEME_SHAPE_ID" val="85"/>
  <p:tag name="KSO_WM_UNIT_COLOR_SCHEME_PARENT_PAGE" val="0_8"/>
  <p:tag name="KSO_WM_UNIT_TIMELINE_EMPHASIS_ID" val="2"/>
  <p:tag name="KSO_WM_UNIT_ISCONTENTSTITLE" val="0"/>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1589_8*m_h_a*1_1_1"/>
  <p:tag name="KSO_WM_TEMPLATE_CATEGORY" val="diagram"/>
  <p:tag name="KSO_WM_TEMPLATE_INDEX" val="20191589"/>
  <p:tag name="KSO_WM_UNIT_LAYERLEVEL" val="1_1_1"/>
  <p:tag name="KSO_WM_TAG_VERSION" val="1.0"/>
  <p:tag name="KSO_WM_BEAUTIFY_FLAG" val="#wm#"/>
  <p:tag name="KSO_WM_UNIT_PRESET_TEXT" val="2021"/>
  <p:tag name="KSO_WM_UNIT_TEXT_FILL_FORE_SCHEMECOLOR_INDEX" val="5"/>
  <p:tag name="KSO_WM_UNIT_TEXT_FILL_TYPE" val="1"/>
  <p:tag name="KSO_WM_UNIT_USESOURCEFORMAT_APPLY" val="1"/>
</p:tagLst>
</file>

<file path=ppt/tags/tag5.xml><?xml version="1.0" encoding="utf-8"?>
<p:tagLst xmlns:p="http://schemas.openxmlformats.org/presentationml/2006/main">
  <p:tag name="KSO_WM_UNIT_TIMELINE_IDINGROUP" val="3"/>
  <p:tag name="KSO_WM_UNIT_COLOR_SCHEME_SHAPE_ID" val="44"/>
  <p:tag name="KSO_WM_UNIT_COLOR_SCHEME_PARENT_PAGE" val="0_8"/>
  <p:tag name="KSO_WM_UNIT_TIMELINE_EMPHASIS_ID" val="3"/>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1589_8*m_h_i*1_1_2"/>
  <p:tag name="KSO_WM_TEMPLATE_CATEGORY" val="diagram"/>
  <p:tag name="KSO_WM_TEMPLATE_INDEX" val="20191589"/>
  <p:tag name="KSO_WM_UNIT_LAYERLEVEL" val="1_1_1"/>
  <p:tag name="KSO_WM_TAG_VERSION" val="1.0"/>
  <p:tag name="KSO_WM_BEAUTIFY_FLAG" val="#wm#"/>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UNIT_TIMELINE_IDINGROUP" val="4"/>
  <p:tag name="KSO_WM_UNIT_COLOR_SCHEME_SHAPE_ID" val="47"/>
  <p:tag name="KSO_WM_UNIT_COLOR_SCHEME_PARENT_PAGE" val="0_8"/>
  <p:tag name="KSO_WM_UNIT_TIMELINE_EMPHASIS_ID" val="4"/>
  <p:tag name="KSO_WM_UNIT_SUBTYPE" val="a"/>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h_f"/>
  <p:tag name="KSO_WM_UNIT_INDEX" val="1_1_1_1"/>
  <p:tag name="KSO_WM_UNIT_ID" val="diagram20191589_8*m_h_h_f*1_1_1_1"/>
  <p:tag name="KSO_WM_TEMPLATE_CATEGORY" val="diagram"/>
  <p:tag name="KSO_WM_TEMPLATE_INDEX" val="20191589"/>
  <p:tag name="KSO_WM_UNIT_LAYERLEVEL" val="1_1_1_1"/>
  <p:tag name="KSO_WM_TAG_VERSION" val="1.0"/>
  <p:tag name="KSO_WM_BEAUTIFY_FLAG" val="#wm#"/>
  <p:tag name="KSO_WM_UNIT_PRESET_TEXT" val="简单地描述该时间点发生的一些事件"/>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UNIT_TIMELINE_IDINGROUP" val="6"/>
  <p:tag name="KSO_WM_UNIT_COLOR_SCHEME_SHAPE_ID" val="20"/>
  <p:tag name="KSO_WM_UNIT_COLOR_SCHEME_PARENT_PAGE" val="0_8"/>
  <p:tag name="KSO_WM_UNIT_TIMELINE_EMPHASIS_ID" val="6"/>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1589_8*m_h_i*1_1_3"/>
  <p:tag name="KSO_WM_TEMPLATE_CATEGORY" val="diagram"/>
  <p:tag name="KSO_WM_TEMPLATE_INDEX" val="2019158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8.xml><?xml version="1.0" encoding="utf-8"?>
<p:tagLst xmlns:p="http://schemas.openxmlformats.org/presentationml/2006/main">
  <p:tag name="KSO_WM_UNIT_TIMELINE_IDINGROUP" val="1"/>
  <p:tag name="KSO_WM_UNIT_COLOR_SCHEME_SHAPE_ID" val="10"/>
  <p:tag name="KSO_WM_UNIT_COLOR_SCHEME_PARENT_PAGE" val="0_8"/>
  <p:tag name="KSO_WM_UNIT_TIMELINE_EMPHASIS_ID"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1589_8*m_h_i*1_2_1"/>
  <p:tag name="KSO_WM_TEMPLATE_CATEGORY" val="diagram"/>
  <p:tag name="KSO_WM_TEMPLATE_INDEX" val="20191589"/>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9.xml><?xml version="1.0" encoding="utf-8"?>
<p:tagLst xmlns:p="http://schemas.openxmlformats.org/presentationml/2006/main">
  <p:tag name="KSO_WM_UNIT_TIMELINE_IDINGROUP" val="2"/>
  <p:tag name="KSO_WM_UNIT_COLOR_SCHEME_SHAPE_ID" val="11"/>
  <p:tag name="KSO_WM_UNIT_COLOR_SCHEME_PARENT_PAGE" val="0_8"/>
  <p:tag name="KSO_WM_UNIT_TIMELINE_EMPHASIS_ID" val="2"/>
  <p:tag name="KSO_WM_UNIT_ISCONTENTSTITLE" val="0"/>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1589_8*m_h_a*1_2_1"/>
  <p:tag name="KSO_WM_TEMPLATE_CATEGORY" val="diagram"/>
  <p:tag name="KSO_WM_TEMPLATE_INDEX" val="20191589"/>
  <p:tag name="KSO_WM_UNIT_LAYERLEVEL" val="1_1_1"/>
  <p:tag name="KSO_WM_TAG_VERSION" val="1.0"/>
  <p:tag name="KSO_WM_BEAUTIFY_FLAG" val="#wm#"/>
  <p:tag name="KSO_WM_UNIT_PRESET_TEXT" val="2022"/>
  <p:tag name="KSO_WM_UNIT_TEXT_FILL_FORE_SCHEMECOLOR_INDEX" val="6"/>
  <p:tag name="KSO_WM_UNIT_TEXT_FILL_TYPE" val="1"/>
  <p:tag name="KSO_WM_UNIT_USESOURCEFORMAT_APPLY"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r5sqb5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4945</Words>
  <Application>WPS 表格</Application>
  <PresentationFormat>宽屏</PresentationFormat>
  <Paragraphs>879</Paragraphs>
  <Slides>23</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23</vt:i4>
      </vt:variant>
    </vt:vector>
  </HeadingPairs>
  <TitlesOfParts>
    <vt:vector size="45" baseType="lpstr">
      <vt:lpstr>Arial</vt:lpstr>
      <vt:lpstr>方正书宋_GBK</vt:lpstr>
      <vt:lpstr>Wingdings</vt:lpstr>
      <vt:lpstr>Swiss911 UCm BT</vt:lpstr>
      <vt:lpstr>苹方-简</vt:lpstr>
      <vt:lpstr>造字工房形黑（非商用）细体</vt:lpstr>
      <vt:lpstr>Calibri Light</vt:lpstr>
      <vt:lpstr>Helvetica Neue</vt:lpstr>
      <vt:lpstr>Roboto Light</vt:lpstr>
      <vt:lpstr>Source Sans Pro ExtraLight</vt:lpstr>
      <vt:lpstr>Thonburi</vt:lpstr>
      <vt:lpstr>微软雅黑</vt:lpstr>
      <vt:lpstr>汉仪旗黑</vt:lpstr>
      <vt:lpstr>宋体</vt:lpstr>
      <vt:lpstr>Arial Unicode MS</vt:lpstr>
      <vt:lpstr>Calibri</vt:lpstr>
      <vt:lpstr>汉仪书宋二KW</vt:lpstr>
      <vt:lpstr>微软雅黑</vt:lpstr>
      <vt:lpstr>Wingdings</vt:lpstr>
      <vt:lpstr>宋体-简</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Zeded</cp:lastModifiedBy>
  <cp:revision>198</cp:revision>
  <dcterms:created xsi:type="dcterms:W3CDTF">2021-08-06T08:48:01Z</dcterms:created>
  <dcterms:modified xsi:type="dcterms:W3CDTF">2021-08-06T08:48:01Z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6910F19DCA43446C8C7FF21D2C361322</vt:lpwstr>
  </property>
  <property fmtid="{D5CDD505-2E9C-101B-9397-08002B2CF9AE}" pid="3" name="KSOProductBuildVer">
    <vt:lpwstr>2052-3.0.2.4882</vt:lpwstr>
  </property>
</Properties>
</file>