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tags/tag4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6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7.xml" ContentType="application/vnd.openxmlformats-officedocument.theme+xml"/>
  <Override PartName="/ppt/tags/tag5.xml" ContentType="application/vnd.openxmlformats-officedocument.presentationml.tags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8.xml" ContentType="application/vnd.openxmlformats-officedocument.theme+xml"/>
  <Override PartName="/ppt/tags/tag6.xml" ContentType="application/vnd.openxmlformats-officedocument.presentationml.tags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9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10.xml" ContentType="application/vnd.openxmlformats-officedocument.theme+xml"/>
  <Override PartName="/ppt/tags/tag9.xml" ContentType="application/vnd.openxmlformats-officedocument.presentationml.tags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11.xml" ContentType="application/vnd.openxmlformats-officedocument.theme+xml"/>
  <Override PartName="/ppt/tags/tag10.xml" ContentType="application/vnd.openxmlformats-officedocument.presentationml.tags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12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3.xml" ContentType="application/vnd.openxmlformats-officedocument.theme+xml"/>
  <Override PartName="/ppt/tags/tag11.xml" ContentType="application/vnd.openxmlformats-officedocument.presentationml.tags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14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15.xml" ContentType="application/vnd.openxmlformats-officedocument.theme+xml"/>
  <Override PartName="/ppt/tags/tag12.xml" ContentType="application/vnd.openxmlformats-officedocument.presentationml.tags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16.xml" ContentType="application/vnd.openxmlformats-officedocument.theme+xml"/>
  <Override PartName="/ppt/tags/tag13.xml" ContentType="application/vnd.openxmlformats-officedocument.presentationml.tags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7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18.xml" ContentType="application/vnd.openxmlformats-officedocument.theme+xml"/>
  <Override PartName="/ppt/tags/tag16.xml" ContentType="application/vnd.openxmlformats-officedocument.presentationml.tags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9.xml" ContentType="application/vnd.openxmlformats-officedocument.theme+xml"/>
  <Override PartName="/ppt/tags/tag17.xml" ContentType="application/vnd.openxmlformats-officedocument.presentationml.tags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20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21.xml" ContentType="application/vnd.openxmlformats-officedocument.theme+xml"/>
  <Override PartName="/ppt/tags/tag18.xml" ContentType="application/vnd.openxmlformats-officedocument.presentationml.tags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22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23.xml" ContentType="application/vnd.openxmlformats-officedocument.theme+xml"/>
  <Override PartName="/ppt/tags/tag19.xml" ContentType="application/vnd.openxmlformats-officedocument.presentationml.tags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theme/theme24.xml" ContentType="application/vnd.openxmlformats-officedocument.theme+xml"/>
  <Override PartName="/ppt/tags/tag20.xml" ContentType="application/vnd.openxmlformats-officedocument.presentationml.tags+xml"/>
  <Override PartName="/ppt/theme/theme2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77" r:id="rId3"/>
    <p:sldMasterId id="2147483685" r:id="rId4"/>
    <p:sldMasterId id="2147483691" r:id="rId5"/>
    <p:sldMasterId id="2147483700" r:id="rId6"/>
    <p:sldMasterId id="2147483706" r:id="rId7"/>
    <p:sldMasterId id="2147483712" r:id="rId8"/>
    <p:sldMasterId id="2147483724" r:id="rId9"/>
    <p:sldMasterId id="2147483734" r:id="rId10"/>
    <p:sldMasterId id="2147483741" r:id="rId11"/>
    <p:sldMasterId id="2147483749" r:id="rId12"/>
    <p:sldMasterId id="2147483755" r:id="rId13"/>
    <p:sldMasterId id="2147483764" r:id="rId14"/>
    <p:sldMasterId id="2147483770" r:id="rId15"/>
    <p:sldMasterId id="2147483776" r:id="rId16"/>
    <p:sldMasterId id="2147483789" r:id="rId17"/>
    <p:sldMasterId id="2147483799" r:id="rId18"/>
    <p:sldMasterId id="2147483806" r:id="rId19"/>
    <p:sldMasterId id="2147483814" r:id="rId20"/>
    <p:sldMasterId id="2147483820" r:id="rId21"/>
    <p:sldMasterId id="2147483829" r:id="rId22"/>
    <p:sldMasterId id="2147483835" r:id="rId23"/>
    <p:sldMasterId id="2147483841" r:id="rId24"/>
  </p:sldMasterIdLst>
  <p:notesMasterIdLst>
    <p:notesMasterId r:id="rId32"/>
  </p:notesMasterIdLst>
  <p:sldIdLst>
    <p:sldId id="256" r:id="rId25"/>
    <p:sldId id="283" r:id="rId26"/>
    <p:sldId id="284" r:id="rId27"/>
    <p:sldId id="285" r:id="rId28"/>
    <p:sldId id="286" r:id="rId29"/>
    <p:sldId id="287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o, Jarvan (Nokia - CN/Chengdu)" initials="GJ(-C" lastIdx="1" clrIdx="0">
    <p:extLst>
      <p:ext uri="{19B8F6BF-5375-455C-9EA6-DF929625EA0E}">
        <p15:presenceInfo xmlns:p15="http://schemas.microsoft.com/office/powerpoint/2012/main" userId="S-1-5-21-1593251271-2640304127-1825641215-19110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84350" autoAdjust="0"/>
  </p:normalViewPr>
  <p:slideViewPr>
    <p:cSldViewPr snapToGrid="0">
      <p:cViewPr varScale="1">
        <p:scale>
          <a:sx n="75" d="100"/>
          <a:sy n="75" d="100"/>
        </p:scale>
        <p:origin x="348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1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4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3.xml"/><Relationship Id="rId30" Type="http://schemas.openxmlformats.org/officeDocument/2006/relationships/slide" Target="slides/slide6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157C1-9755-4794-AA7C-70DA8E1583BB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0E51E-96AF-460F-9746-DB2A3697D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33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9613"/>
            <a:ext cx="6021387" cy="3387725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6056" y="4357229"/>
            <a:ext cx="4844272" cy="4416069"/>
          </a:xfrm>
          <a:noFill/>
          <a:ln w="9525"/>
        </p:spPr>
        <p:txBody>
          <a:bodyPr/>
          <a:lstStyle/>
          <a:p>
            <a:pPr eaLnBrk="1" hangingPunct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3GPP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FM NBI works as client.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BC</a:t>
            </a:r>
            <a:r>
              <a:rPr lang="en-US" sz="1200" dirty="0" smtClean="0"/>
              <a:t> depends on </a:t>
            </a:r>
            <a:r>
              <a:rPr lang="en-US" sz="1200" dirty="0" err="1" smtClean="0"/>
              <a:t>JacORB</a:t>
            </a:r>
            <a:r>
              <a:rPr lang="en-US" sz="1200" dirty="0" smtClean="0"/>
              <a:t> library to offer </a:t>
            </a:r>
            <a:r>
              <a:rPr lang="en-US" sz="1200" dirty="0" err="1" smtClean="0"/>
              <a:t>Corba</a:t>
            </a:r>
            <a:r>
              <a:rPr lang="en-US" sz="1200" dirty="0" smtClean="0"/>
              <a:t> communication.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ヒラギノ角ゴ Pro W3" charset="0"/>
              <a:cs typeface="ヒラギノ角ゴ Pro W3" charset="0"/>
            </a:endParaRPr>
          </a:p>
          <a:p>
            <a:pPr eaLnBrk="1" hangingPunct="1"/>
            <a:endParaRPr lang="en-US" sz="1200" kern="1200" dirty="0" smtClean="0">
              <a:solidFill>
                <a:schemeClr val="tx1"/>
              </a:solidFill>
              <a:latin typeface="+mn-lt"/>
              <a:ea typeface="ヒラギノ角ゴ Pro W3" charset="0"/>
              <a:cs typeface="ヒラギノ角ゴ Pro W3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As client, 3GPP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FM NBI may directly send notifications directly to NMS. The notifications include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alarmListRebuilt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notifyHeartBeat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,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notifyCMSynchronizationRecommended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When NMS attaches to NBI, 3GPP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FM NBI will send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AlarmListRebuilt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to attached NMS only. 3GPP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FM NBI doesn’t expect to send it to all NMS.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When NMS attaches to NBI, 3GPP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FM NBI will send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notifyCMSynchronizationRecommended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to attached NMS only. 3GPP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FM NBI doesn’t expect to send it to all NMS.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When NMS triggers heartbeat, 3GPP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FM NBI will only send heartbeat to the NMS who triggers it.</a:t>
            </a:r>
            <a:endParaRPr lang="en-GB" sz="1200" kern="1200" dirty="0" smtClean="0">
              <a:solidFill>
                <a:schemeClr val="tx1"/>
              </a:solidFill>
              <a:latin typeface="+mn-lt"/>
              <a:ea typeface="ヒラギノ角ゴ Pro W3" charset="0"/>
              <a:cs typeface="ヒラギノ角ゴ Pro W3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ヒラギノ角ゴ Pro W3" charset="0"/>
              <a:cs typeface="ヒラギノ角ゴ Pro W3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As client, 3GPP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NBI may send notifications to Notification Service. </a:t>
            </a:r>
            <a:endParaRPr lang="en-US" sz="1200" b="1" baseline="0" dirty="0" smtClean="0"/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baseline="0" dirty="0" smtClean="0"/>
          </a:p>
          <a:p>
            <a:pPr eaLnBrk="1" hangingPunct="1"/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212049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9613"/>
            <a:ext cx="6021387" cy="3387725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6056" y="4357229"/>
            <a:ext cx="4844272" cy="4416069"/>
          </a:xfrm>
          <a:noFill/>
          <a:ln w="9525"/>
        </p:spPr>
        <p:txBody>
          <a:bodyPr/>
          <a:lstStyle/>
          <a:p>
            <a:pPr eaLnBrk="1" hangingPunct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3GPP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FM NBI works as client.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BC</a:t>
            </a:r>
            <a:r>
              <a:rPr lang="en-US" sz="1200" dirty="0" smtClean="0"/>
              <a:t> depends on </a:t>
            </a:r>
            <a:r>
              <a:rPr lang="en-US" sz="1200" dirty="0" err="1" smtClean="0"/>
              <a:t>JacORB</a:t>
            </a:r>
            <a:r>
              <a:rPr lang="en-US" sz="1200" dirty="0" smtClean="0"/>
              <a:t> library to offer </a:t>
            </a:r>
            <a:r>
              <a:rPr lang="en-US" sz="1200" dirty="0" err="1" smtClean="0"/>
              <a:t>Corba</a:t>
            </a:r>
            <a:r>
              <a:rPr lang="en-US" sz="1200" dirty="0" smtClean="0"/>
              <a:t> communication.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ヒラギノ角ゴ Pro W3" charset="0"/>
              <a:cs typeface="ヒラギノ角ゴ Pro W3" charset="0"/>
            </a:endParaRPr>
          </a:p>
          <a:p>
            <a:pPr eaLnBrk="1" hangingPunct="1"/>
            <a:endParaRPr lang="en-US" sz="1200" kern="1200" dirty="0" smtClean="0">
              <a:solidFill>
                <a:schemeClr val="tx1"/>
              </a:solidFill>
              <a:latin typeface="+mn-lt"/>
              <a:ea typeface="ヒラギノ角ゴ Pro W3" charset="0"/>
              <a:cs typeface="ヒラギノ角ゴ Pro W3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As client, 3GPP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FM NBI may directly send notifications directly to NMS. The notifications include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alarmListRebuilt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notifyHeartBeat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,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notifyCMSynchronizationRecommended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When NMS attaches to NBI, 3GPP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FM NBI will send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AlarmListRebuilt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to attached NMS only. 3GPP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FM NBI doesn’t expect to send it to all NMS.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When NMS attaches to NBI, 3GPP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FM NBI will send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notifyCMSynchronizationRecommended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to attached NMS only. 3GPP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FM NBI doesn’t expect to send it to all NMS.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When NMS triggers heartbeat, 3GPP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FM NBI will only send heartbeat to the NMS who triggers it.</a:t>
            </a:r>
            <a:endParaRPr lang="en-GB" sz="1200" kern="1200" dirty="0" smtClean="0">
              <a:solidFill>
                <a:schemeClr val="tx1"/>
              </a:solidFill>
              <a:latin typeface="+mn-lt"/>
              <a:ea typeface="ヒラギノ角ゴ Pro W3" charset="0"/>
              <a:cs typeface="ヒラギノ角ゴ Pro W3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ヒラギノ角ゴ Pro W3" charset="0"/>
              <a:cs typeface="ヒラギノ角ゴ Pro W3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As client, 3GPP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NBI may send notifications to Notification Service. </a:t>
            </a:r>
            <a:endParaRPr lang="en-US" sz="1200" b="1" baseline="0" dirty="0" smtClean="0"/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baseline="0" dirty="0" smtClean="0"/>
          </a:p>
          <a:p>
            <a:pPr eaLnBrk="1" hangingPunct="1"/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861861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9613"/>
            <a:ext cx="6021387" cy="3387725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6056" y="4357229"/>
            <a:ext cx="4844272" cy="4416069"/>
          </a:xfrm>
          <a:noFill/>
          <a:ln w="9525"/>
        </p:spPr>
        <p:txBody>
          <a:bodyPr/>
          <a:lstStyle/>
          <a:p>
            <a:pPr eaLnBrk="1" hangingPunct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3GPP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FM NBI works as client.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BC</a:t>
            </a:r>
            <a:r>
              <a:rPr lang="en-US" sz="1200" dirty="0" smtClean="0"/>
              <a:t> depends on </a:t>
            </a:r>
            <a:r>
              <a:rPr lang="en-US" sz="1200" dirty="0" err="1" smtClean="0"/>
              <a:t>JacORB</a:t>
            </a:r>
            <a:r>
              <a:rPr lang="en-US" sz="1200" dirty="0" smtClean="0"/>
              <a:t> library to offer </a:t>
            </a:r>
            <a:r>
              <a:rPr lang="en-US" sz="1200" dirty="0" err="1" smtClean="0"/>
              <a:t>Corba</a:t>
            </a:r>
            <a:r>
              <a:rPr lang="en-US" sz="1200" dirty="0" smtClean="0"/>
              <a:t> communication.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ヒラギノ角ゴ Pro W3" charset="0"/>
              <a:cs typeface="ヒラギノ角ゴ Pro W3" charset="0"/>
            </a:endParaRPr>
          </a:p>
          <a:p>
            <a:pPr eaLnBrk="1" hangingPunct="1"/>
            <a:endParaRPr lang="en-US" sz="1200" kern="1200" dirty="0" smtClean="0">
              <a:solidFill>
                <a:schemeClr val="tx1"/>
              </a:solidFill>
              <a:latin typeface="+mn-lt"/>
              <a:ea typeface="ヒラギノ角ゴ Pro W3" charset="0"/>
              <a:cs typeface="ヒラギノ角ゴ Pro W3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As client, 3GPP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FM NBI may directly send notifications directly to NMS. The notifications include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alarmListRebuilt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notifyHeartBeat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,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notifyCMSynchronizationRecommended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When NMS attaches to NBI, 3GPP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FM NBI will send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AlarmListRebuilt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to attached NMS only. 3GPP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FM NBI doesn’t expect to send it to all NMS.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When NMS attaches to NBI, 3GPP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FM NBI will send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notifyCMSynchronizationRecommended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to attached NMS only. 3GPP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FM NBI doesn’t expect to send it to all NMS.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When NMS triggers heartbeat, 3GPP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FM NBI will only send heartbeat to the NMS who triggers it.</a:t>
            </a:r>
            <a:endParaRPr lang="en-GB" sz="1200" kern="1200" dirty="0" smtClean="0">
              <a:solidFill>
                <a:schemeClr val="tx1"/>
              </a:solidFill>
              <a:latin typeface="+mn-lt"/>
              <a:ea typeface="ヒラギノ角ゴ Pro W3" charset="0"/>
              <a:cs typeface="ヒラギノ角ゴ Pro W3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ヒラギノ角ゴ Pro W3" charset="0"/>
              <a:cs typeface="ヒラギノ角ゴ Pro W3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As client, 3GPP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NBI may send notifications to Notification Service. </a:t>
            </a:r>
            <a:endParaRPr lang="en-US" sz="1200" b="1" baseline="0" dirty="0" smtClean="0"/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baseline="0" dirty="0" smtClean="0"/>
          </a:p>
          <a:p>
            <a:pPr eaLnBrk="1" hangingPunct="1"/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2036666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9613"/>
            <a:ext cx="6021387" cy="3387725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6056" y="4357229"/>
            <a:ext cx="4844272" cy="4416069"/>
          </a:xfrm>
          <a:noFill/>
          <a:ln w="9525"/>
        </p:spPr>
        <p:txBody>
          <a:bodyPr/>
          <a:lstStyle/>
          <a:p>
            <a:pPr eaLnBrk="1" hangingPunct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3GPP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FM NBI works as client.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BC</a:t>
            </a:r>
            <a:r>
              <a:rPr lang="en-US" sz="1200" dirty="0" smtClean="0"/>
              <a:t> depends on </a:t>
            </a:r>
            <a:r>
              <a:rPr lang="en-US" sz="1200" dirty="0" err="1" smtClean="0"/>
              <a:t>JacORB</a:t>
            </a:r>
            <a:r>
              <a:rPr lang="en-US" sz="1200" dirty="0" smtClean="0"/>
              <a:t> library to offer </a:t>
            </a:r>
            <a:r>
              <a:rPr lang="en-US" sz="1200" dirty="0" err="1" smtClean="0"/>
              <a:t>Corba</a:t>
            </a:r>
            <a:r>
              <a:rPr lang="en-US" sz="1200" dirty="0" smtClean="0"/>
              <a:t> communication.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ヒラギノ角ゴ Pro W3" charset="0"/>
              <a:cs typeface="ヒラギノ角ゴ Pro W3" charset="0"/>
            </a:endParaRPr>
          </a:p>
          <a:p>
            <a:pPr eaLnBrk="1" hangingPunct="1"/>
            <a:endParaRPr lang="en-US" sz="1200" kern="1200" dirty="0" smtClean="0">
              <a:solidFill>
                <a:schemeClr val="tx1"/>
              </a:solidFill>
              <a:latin typeface="+mn-lt"/>
              <a:ea typeface="ヒラギノ角ゴ Pro W3" charset="0"/>
              <a:cs typeface="ヒラギノ角ゴ Pro W3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As client, 3GPP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FM NBI may directly send notifications directly to NMS. The notifications include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alarmListRebuilt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notifyHeartBeat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,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notifyCMSynchronizationRecommended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When NMS attaches to NBI, 3GPP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FM NBI will send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AlarmListRebuilt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to attached NMS only. 3GPP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FM NBI doesn’t expect to send it to all NMS.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When NMS attaches to NBI, 3GPP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FM NBI will send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notifyCMSynchronizationRecommended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to attached NMS only. 3GPP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FM NBI doesn’t expect to send it to all NMS.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When NMS triggers heartbeat, 3GPP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FM NBI will only send heartbeat to the NMS who triggers it.</a:t>
            </a:r>
            <a:endParaRPr lang="en-GB" sz="1200" kern="1200" dirty="0" smtClean="0">
              <a:solidFill>
                <a:schemeClr val="tx1"/>
              </a:solidFill>
              <a:latin typeface="+mn-lt"/>
              <a:ea typeface="ヒラギノ角ゴ Pro W3" charset="0"/>
              <a:cs typeface="ヒラギノ角ゴ Pro W3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ヒラギノ角ゴ Pro W3" charset="0"/>
              <a:cs typeface="ヒラギノ角ゴ Pro W3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As client, 3GPP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NBI may send notifications to Notification Service. </a:t>
            </a:r>
            <a:endParaRPr lang="en-US" sz="1200" b="1" baseline="0" dirty="0" smtClean="0"/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baseline="0" dirty="0" smtClean="0"/>
          </a:p>
          <a:p>
            <a:pPr eaLnBrk="1" hangingPunct="1"/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2464837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9613"/>
            <a:ext cx="6021387" cy="3387725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6056" y="4357229"/>
            <a:ext cx="4844272" cy="4416069"/>
          </a:xfrm>
          <a:noFill/>
          <a:ln w="9525"/>
        </p:spPr>
        <p:txBody>
          <a:bodyPr/>
          <a:lstStyle/>
          <a:p>
            <a:pPr eaLnBrk="1" hangingPunct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3GPP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FM NBI works as client.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BC</a:t>
            </a:r>
            <a:r>
              <a:rPr lang="en-US" sz="1200" dirty="0" smtClean="0"/>
              <a:t> depends on </a:t>
            </a:r>
            <a:r>
              <a:rPr lang="en-US" sz="1200" dirty="0" err="1" smtClean="0"/>
              <a:t>JacORB</a:t>
            </a:r>
            <a:r>
              <a:rPr lang="en-US" sz="1200" dirty="0" smtClean="0"/>
              <a:t> library to offer </a:t>
            </a:r>
            <a:r>
              <a:rPr lang="en-US" sz="1200" dirty="0" err="1" smtClean="0"/>
              <a:t>Corba</a:t>
            </a:r>
            <a:r>
              <a:rPr lang="en-US" sz="1200" dirty="0" smtClean="0"/>
              <a:t> communication.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ヒラギノ角ゴ Pro W3" charset="0"/>
              <a:cs typeface="ヒラギノ角ゴ Pro W3" charset="0"/>
            </a:endParaRPr>
          </a:p>
          <a:p>
            <a:pPr eaLnBrk="1" hangingPunct="1"/>
            <a:endParaRPr lang="en-US" sz="1200" kern="1200" dirty="0" smtClean="0">
              <a:solidFill>
                <a:schemeClr val="tx1"/>
              </a:solidFill>
              <a:latin typeface="+mn-lt"/>
              <a:ea typeface="ヒラギノ角ゴ Pro W3" charset="0"/>
              <a:cs typeface="ヒラギノ角ゴ Pro W3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As client, 3GPP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FM NBI may directly send notifications directly to NMS. The notifications include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alarmListRebuilt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notifyHeartBeat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,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notifyCMSynchronizationRecommended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When NMS attaches to NBI, 3GPP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FM NBI will send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AlarmListRebuilt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to attached NMS only. 3GPP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FM NBI doesn’t expect to send it to all NMS.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When NMS attaches to NBI, 3GPP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FM NBI will send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notifyCMSynchronizationRecommended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to attached NMS only. 3GPP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FM NBI doesn’t expect to send it to all NMS.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When NMS triggers heartbeat, 3GPP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FM NBI will only send heartbeat to the NMS who triggers it.</a:t>
            </a:r>
            <a:endParaRPr lang="en-GB" sz="1200" kern="1200" dirty="0" smtClean="0">
              <a:solidFill>
                <a:schemeClr val="tx1"/>
              </a:solidFill>
              <a:latin typeface="+mn-lt"/>
              <a:ea typeface="ヒラギノ角ゴ Pro W3" charset="0"/>
              <a:cs typeface="ヒラギノ角ゴ Pro W3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ヒラギノ角ゴ Pro W3" charset="0"/>
              <a:cs typeface="ヒラギノ角ゴ Pro W3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As client, 3GPP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Corba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rPr>
              <a:t> NBI may send notifications to Notification Service. </a:t>
            </a:r>
            <a:endParaRPr lang="en-US" sz="1200" b="1" baseline="0" dirty="0" smtClean="0"/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baseline="0" dirty="0" smtClean="0"/>
          </a:p>
          <a:p>
            <a:pPr eaLnBrk="1" hangingPunct="1"/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313127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3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/Relationships>
</file>

<file path=ppt/slideLayouts/_rels/slideLayout1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5.xml"/><Relationship Id="rId7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1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1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1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1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8.bin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4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4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4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4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4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0.bin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6.bin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tags" Target="../tags/tag8.xml"/><Relationship Id="rId7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1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38980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1825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869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7585472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640480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58496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6305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56972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3675975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417125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515647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1641380"/>
              </p:ext>
            </p:extLst>
          </p:nvPr>
        </p:nvGraphicFramePr>
        <p:xfrm>
          <a:off x="1699" y="1722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8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" y="1722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68" y="236914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22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671200" y="6276556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FF0000"/>
                </a:solidFill>
                <a:cs typeface="Arial"/>
              </a:rPr>
              <a:t>SECRET</a:t>
            </a:r>
            <a:endParaRPr lang="en-US" sz="800" b="1" dirty="0">
              <a:solidFill>
                <a:srgbClr val="FF0000"/>
              </a:solidFill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96000" y="6284746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  <a:endParaRPr lang="en-US" sz="8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284746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064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8353537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12/20/2016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18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124191"/>
                </a:solidFill>
              </a:rPr>
              <a:t>Document ID / v. 0.1 / Life cycle status / Dept. / Author</a:t>
            </a:r>
            <a:endParaRPr lang="en-US">
              <a:solidFill>
                <a:srgbClr val="124191"/>
              </a:solidFill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511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49999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12/20/2016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18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124191"/>
                </a:solidFill>
              </a:rPr>
              <a:t>Document ID / v. 0.1 / Life cycle status / Dept. / Author</a:t>
            </a:r>
            <a:endParaRPr lang="en-US">
              <a:solidFill>
                <a:srgbClr val="12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61599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673224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8789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3552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4029040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352944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033361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01927205"/>
              </p:ext>
            </p:extLst>
          </p:nvPr>
        </p:nvGraphicFramePr>
        <p:xfrm>
          <a:off x="1683" y="1714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" y="1714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54" y="236906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14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671200" y="6276548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FF0000"/>
                </a:solidFill>
                <a:cs typeface="Arial"/>
              </a:rPr>
              <a:t>SECRET</a:t>
            </a:r>
            <a:endParaRPr lang="en-US" sz="800" b="1" dirty="0">
              <a:solidFill>
                <a:srgbClr val="FF0000"/>
              </a:solidFill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0" y="6284738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  <a:endParaRPr lang="en-US" sz="8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284738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  <p:graphicFrame>
        <p:nvGraphicFramePr>
          <p:cNvPr id="8" name="Object 7" hidden="1"/>
          <p:cNvGraphicFramePr>
            <a:graphicFrameLocks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81641380"/>
              </p:ext>
            </p:extLst>
          </p:nvPr>
        </p:nvGraphicFramePr>
        <p:xfrm>
          <a:off x="1699" y="1722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5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" y="1722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22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1671200" y="6276556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FF0000"/>
                </a:solidFill>
                <a:cs typeface="Arial"/>
              </a:rPr>
              <a:t>SECRET</a:t>
            </a:r>
            <a:endParaRPr lang="en-US" sz="800" b="1" dirty="0">
              <a:solidFill>
                <a:srgbClr val="FF0000"/>
              </a:solidFill>
              <a:cs typeface="Arial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096000" y="6284746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  <a:endParaRPr lang="en-US" sz="8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6284746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6117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12/20/2016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124191"/>
                </a:solidFill>
              </a:rPr>
              <a:t>Document ID / v. 0.1 / Life cycle status / Dept. / Author</a:t>
            </a:r>
            <a:endParaRPr lang="en-US">
              <a:solidFill>
                <a:srgbClr val="124191"/>
              </a:solidFill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2008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14307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12/20/2016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124191"/>
                </a:solidFill>
              </a:rPr>
              <a:t>Document ID / v. 0.1 / Life cycle status / Dept. / Author</a:t>
            </a:r>
            <a:endParaRPr lang="en-US">
              <a:solidFill>
                <a:srgbClr val="12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14001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1587206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0688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7240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3662671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458846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487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6430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329" y="225137"/>
            <a:ext cx="11511681" cy="826589"/>
          </a:xfrm>
          <a:prstGeom prst="rect">
            <a:avLst/>
          </a:prstGeom>
        </p:spPr>
        <p:txBody>
          <a:bodyPr lIns="91420" tIns="45711" rIns="91420" bIns="45711"/>
          <a:lstStyle/>
          <a:p>
            <a:r>
              <a:rPr lang="en-US" noProof="0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9320" y="1196204"/>
            <a:ext cx="11518400" cy="4897373"/>
          </a:xfrm>
          <a:prstGeom prst="rect">
            <a:avLst/>
          </a:prstGeom>
        </p:spPr>
        <p:txBody>
          <a:bodyPr lIns="91420" tIns="45711" rIns="91420" bIns="45711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4007028961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2739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63192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2642398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954918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00789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2097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329" y="225137"/>
            <a:ext cx="11511681" cy="826589"/>
          </a:xfrm>
          <a:prstGeom prst="rect">
            <a:avLst/>
          </a:prstGeom>
        </p:spPr>
        <p:txBody>
          <a:bodyPr lIns="91420" tIns="45711" rIns="91420" bIns="45711"/>
          <a:lstStyle/>
          <a:p>
            <a:r>
              <a:rPr lang="en-US" noProof="0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9320" y="1196204"/>
            <a:ext cx="11518400" cy="4897373"/>
          </a:xfrm>
          <a:prstGeom prst="rect">
            <a:avLst/>
          </a:prstGeom>
        </p:spPr>
        <p:txBody>
          <a:bodyPr lIns="91420" tIns="45711" rIns="91420" bIns="45711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438134390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3EF6F5D-F90A-471E-947D-0B01EF2AC13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933662B-E8C1-4D75-A361-7CCD71A1B44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6503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49860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11853601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187711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2774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3705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227349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59801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5081570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294473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9807492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57684968"/>
              </p:ext>
            </p:extLst>
          </p:nvPr>
        </p:nvGraphicFramePr>
        <p:xfrm>
          <a:off x="1683" y="1714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" y="1714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54" y="236906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14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671200" y="6276548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FF0000"/>
                </a:solidFill>
                <a:cs typeface="Arial"/>
              </a:rPr>
              <a:t>SECRET</a:t>
            </a:r>
            <a:endParaRPr lang="en-US" sz="800" b="1" dirty="0">
              <a:solidFill>
                <a:srgbClr val="FF0000"/>
              </a:solidFill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96000" y="6284738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  <a:endParaRPr lang="en-US" sz="8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284738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0453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12/20/2016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124191"/>
                </a:solidFill>
              </a:rPr>
              <a:t>Document ID / v. 0.1 / Life cycle status / Dept. / Author</a:t>
            </a:r>
            <a:endParaRPr lang="en-US">
              <a:solidFill>
                <a:srgbClr val="124191"/>
              </a:solidFill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584788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12/20/2016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124191"/>
                </a:solidFill>
              </a:rPr>
              <a:t>Document ID / v. 0.1 / Life cycle status / Dept. / Author</a:t>
            </a:r>
            <a:endParaRPr lang="en-US">
              <a:solidFill>
                <a:srgbClr val="12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74398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694417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94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329" y="225137"/>
            <a:ext cx="11511681" cy="826589"/>
          </a:xfrm>
          <a:prstGeom prst="rect">
            <a:avLst/>
          </a:prstGeom>
        </p:spPr>
        <p:txBody>
          <a:bodyPr lIns="91420" tIns="45711" rIns="91420" bIns="45711"/>
          <a:lstStyle/>
          <a:p>
            <a:r>
              <a:rPr lang="en-US" noProof="0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9320" y="1196204"/>
            <a:ext cx="11518400" cy="4897373"/>
          </a:xfrm>
          <a:prstGeom prst="rect">
            <a:avLst/>
          </a:prstGeom>
        </p:spPr>
        <p:txBody>
          <a:bodyPr lIns="91420" tIns="45711" rIns="91420" bIns="45711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627556550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7493" y="372334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83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4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2703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8268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231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CB69B7E1-5121-DB45-9E32-B75E98CC42EE}" type="datetime1">
              <a:rPr lang="en-US" smtClean="0">
                <a:solidFill>
                  <a:srgbClr val="124191"/>
                </a:solidFill>
                <a:latin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12/20/2016</a:t>
            </a:fld>
            <a:endParaRPr lang="en-US">
              <a:solidFill>
                <a:srgbClr val="124191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124191"/>
                </a:solidFill>
                <a:latin typeface="Arial" charset="0"/>
              </a:rPr>
              <a:t>Document ID / v. 0.1 / Life cycle status / Dept. / Author</a:t>
            </a:r>
            <a:endParaRPr lang="en-US">
              <a:solidFill>
                <a:srgbClr val="124191"/>
              </a:solidFill>
              <a:latin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875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1447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8023137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2509367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8118155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8864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9006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1371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1218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6006899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9980877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0571726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57674103"/>
              </p:ext>
            </p:extLst>
          </p:nvPr>
        </p:nvGraphicFramePr>
        <p:xfrm>
          <a:off x="1699" y="1722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2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" y="1722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68" y="236914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22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671200" y="6276556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FF0000"/>
                </a:solidFill>
                <a:cs typeface="Arial"/>
              </a:rPr>
              <a:t>SECRET</a:t>
            </a:r>
            <a:endParaRPr lang="en-US" sz="800" b="1" dirty="0">
              <a:solidFill>
                <a:srgbClr val="FF0000"/>
              </a:solidFill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96000" y="6284746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  <a:endParaRPr lang="en-US" sz="8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284746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3373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12/20/2016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18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124191"/>
                </a:solidFill>
              </a:rPr>
              <a:t>Document ID / v. 0.1 / Life cycle status / Dept. / Author</a:t>
            </a:r>
            <a:endParaRPr lang="en-US">
              <a:solidFill>
                <a:srgbClr val="124191"/>
              </a:solidFill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511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814095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12/20/2016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18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124191"/>
                </a:solidFill>
              </a:rPr>
              <a:t>Document ID / v. 0.1 / Life cycle status / Dept. / Author</a:t>
            </a:r>
            <a:endParaRPr lang="en-US">
              <a:solidFill>
                <a:srgbClr val="12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673153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5696743"/>
      </p:ext>
    </p:extLst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47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002998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1615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39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60658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962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329" y="225137"/>
            <a:ext cx="11511681" cy="826589"/>
          </a:xfrm>
          <a:prstGeom prst="rect">
            <a:avLst/>
          </a:prstGeom>
        </p:spPr>
        <p:txBody>
          <a:bodyPr lIns="91420" tIns="45711" rIns="91420" bIns="45711"/>
          <a:lstStyle/>
          <a:p>
            <a:r>
              <a:rPr lang="en-US" noProof="0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9320" y="1196204"/>
            <a:ext cx="11518400" cy="4897373"/>
          </a:xfrm>
          <a:prstGeom prst="rect">
            <a:avLst/>
          </a:prstGeom>
        </p:spPr>
        <p:txBody>
          <a:bodyPr lIns="91420" tIns="45711" rIns="91420" bIns="45711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96201699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3EF6F5D-F90A-471E-947D-0B01EF2AC13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933662B-E8C1-4D75-A361-7CCD71A1B44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2416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54951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277494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8965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40358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02708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90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98380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2293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612376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22571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73027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97474800"/>
              </p:ext>
            </p:extLst>
          </p:nvPr>
        </p:nvGraphicFramePr>
        <p:xfrm>
          <a:off x="1683" y="1714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" y="1714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54" y="236906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14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671200" y="6276548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FF0000"/>
                </a:solidFill>
                <a:cs typeface="Arial"/>
              </a:rPr>
              <a:t>SECRET</a:t>
            </a:r>
            <a:endParaRPr lang="en-US" sz="800" b="1" dirty="0">
              <a:solidFill>
                <a:srgbClr val="FF0000"/>
              </a:solidFill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96000" y="6284738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  <a:endParaRPr lang="en-US" sz="8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284738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0422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12/20/2016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124191"/>
                </a:solidFill>
              </a:rPr>
              <a:t>Document ID / v. 0.1 / Life cycle status / Dept. / Author</a:t>
            </a:r>
            <a:endParaRPr lang="en-US">
              <a:solidFill>
                <a:srgbClr val="124191"/>
              </a:solidFill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12118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12/20/2016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124191"/>
                </a:solidFill>
              </a:rPr>
              <a:t>Document ID / v. 0.1 / Life cycle status / Dept. / Author</a:t>
            </a:r>
            <a:endParaRPr lang="en-US">
              <a:solidFill>
                <a:srgbClr val="12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0359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294553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480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7493" y="372334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4298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4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11283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21142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6919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31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CB69B7E1-5121-DB45-9E32-B75E98CC42EE}" type="datetime1">
              <a:rPr lang="en-US" smtClean="0">
                <a:solidFill>
                  <a:srgbClr val="124191"/>
                </a:solidFill>
                <a:latin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12/20/2016</a:t>
            </a:fld>
            <a:endParaRPr lang="en-US">
              <a:solidFill>
                <a:srgbClr val="124191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124191"/>
                </a:solidFill>
                <a:latin typeface="Arial" charset="0"/>
              </a:rPr>
              <a:t>Document ID / v. 0.1 / Life cycle status / Dept. / Author</a:t>
            </a:r>
            <a:endParaRPr lang="en-US">
              <a:solidFill>
                <a:srgbClr val="124191"/>
              </a:solidFill>
              <a:latin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322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4475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635570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80036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0679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9414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37701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1882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5617656"/>
              </p:ext>
            </p:extLst>
          </p:nvPr>
        </p:nvGraphicFramePr>
        <p:xfrm>
          <a:off x="1683" y="1714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" y="1714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54" y="236906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14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671200" y="6276548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FF0000"/>
                </a:solidFill>
                <a:cs typeface="Arial"/>
              </a:rPr>
              <a:t>SECRET</a:t>
            </a:r>
            <a:endParaRPr lang="en-US" sz="800" b="1" dirty="0">
              <a:solidFill>
                <a:srgbClr val="FF0000"/>
              </a:solidFill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0" y="6284738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  <a:endParaRPr lang="en-US" sz="8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284738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0356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52410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489265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4566173"/>
              </p:ext>
            </p:extLst>
          </p:nvPr>
        </p:nvGraphicFramePr>
        <p:xfrm>
          <a:off x="1699" y="1722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" y="1722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68" y="236914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22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671200" y="6276556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FF0000"/>
                </a:solidFill>
                <a:cs typeface="Arial"/>
              </a:rPr>
              <a:t>SECRET</a:t>
            </a:r>
            <a:endParaRPr lang="en-US" sz="800" b="1" dirty="0">
              <a:solidFill>
                <a:srgbClr val="FF0000"/>
              </a:solidFill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96000" y="6284746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  <a:endParaRPr lang="en-US" sz="8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284746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4995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12/20/2016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18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124191"/>
                </a:solidFill>
              </a:rPr>
              <a:t>Document ID / v. 0.1 / Life cycle status / Dept. / Author</a:t>
            </a:r>
            <a:endParaRPr lang="en-US">
              <a:solidFill>
                <a:srgbClr val="124191"/>
              </a:solidFill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511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55826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12/20/2016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18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124191"/>
                </a:solidFill>
              </a:rPr>
              <a:t>Document ID / v. 0.1 / Life cycle status / Dept. / Author</a:t>
            </a:r>
            <a:endParaRPr lang="en-US">
              <a:solidFill>
                <a:srgbClr val="12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3776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6052600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4956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48659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102494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726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603791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990748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7216681"/>
              </p:ext>
            </p:extLst>
          </p:nvPr>
        </p:nvGraphicFramePr>
        <p:xfrm>
          <a:off x="1683" y="1714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" y="1714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54" y="236906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14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671200" y="6276548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FF0000"/>
                </a:solidFill>
                <a:cs typeface="Arial"/>
              </a:rPr>
              <a:t>SECRET</a:t>
            </a:r>
            <a:endParaRPr lang="en-US" sz="800" b="1" dirty="0">
              <a:solidFill>
                <a:srgbClr val="FF0000"/>
              </a:solidFill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0" y="6284738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  <a:endParaRPr lang="en-US" sz="8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284738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  <p:graphicFrame>
        <p:nvGraphicFramePr>
          <p:cNvPr id="8" name="Object 7" hidden="1"/>
          <p:cNvGraphicFramePr>
            <a:graphicFrameLocks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94566173"/>
              </p:ext>
            </p:extLst>
          </p:nvPr>
        </p:nvGraphicFramePr>
        <p:xfrm>
          <a:off x="1699" y="1722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1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" y="1722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22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1671200" y="6276556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FF0000"/>
                </a:solidFill>
                <a:cs typeface="Arial"/>
              </a:rPr>
              <a:t>SECRET</a:t>
            </a:r>
            <a:endParaRPr lang="en-US" sz="800" b="1" dirty="0">
              <a:solidFill>
                <a:srgbClr val="FF0000"/>
              </a:solidFill>
              <a:cs typeface="Arial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096000" y="6284746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  <a:endParaRPr lang="en-US" sz="8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6284746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63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12/20/2016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124191"/>
                </a:solidFill>
              </a:rPr>
              <a:t>Document ID / v. 0.1 / Life cycle status / Dept. / Author</a:t>
            </a:r>
            <a:endParaRPr lang="en-US">
              <a:solidFill>
                <a:srgbClr val="124191"/>
              </a:solidFill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56996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12/20/2016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124191"/>
                </a:solidFill>
              </a:rPr>
              <a:t>Document ID / v. 0.1 / Life cycle status / Dept. / Author</a:t>
            </a:r>
            <a:endParaRPr lang="en-US">
              <a:solidFill>
                <a:srgbClr val="12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8092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780759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1830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6490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5969634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07202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498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5518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120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329" y="225137"/>
            <a:ext cx="11511681" cy="826589"/>
          </a:xfrm>
          <a:prstGeom prst="rect">
            <a:avLst/>
          </a:prstGeom>
        </p:spPr>
        <p:txBody>
          <a:bodyPr lIns="91420" tIns="45711" rIns="91420" bIns="45711"/>
          <a:lstStyle/>
          <a:p>
            <a:r>
              <a:rPr lang="en-US" noProof="0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9320" y="1196204"/>
            <a:ext cx="11518400" cy="4897373"/>
          </a:xfrm>
          <a:prstGeom prst="rect">
            <a:avLst/>
          </a:prstGeom>
        </p:spPr>
        <p:txBody>
          <a:bodyPr lIns="91420" tIns="45711" rIns="91420" bIns="45711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898294038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9633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6759133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317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485260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815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329" y="225137"/>
            <a:ext cx="11511681" cy="826589"/>
          </a:xfrm>
          <a:prstGeom prst="rect">
            <a:avLst/>
          </a:prstGeom>
        </p:spPr>
        <p:txBody>
          <a:bodyPr lIns="91420" tIns="45711" rIns="91420" bIns="45711"/>
          <a:lstStyle/>
          <a:p>
            <a:r>
              <a:rPr lang="en-US" noProof="0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9320" y="1196204"/>
            <a:ext cx="11518400" cy="4897373"/>
          </a:xfrm>
          <a:prstGeom prst="rect">
            <a:avLst/>
          </a:prstGeom>
        </p:spPr>
        <p:txBody>
          <a:bodyPr lIns="91420" tIns="45711" rIns="91420" bIns="45711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479009026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3EF6F5D-F90A-471E-947D-0B01EF2AC13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933662B-E8C1-4D75-A361-7CCD71A1B44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63202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50602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9977932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3787237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05928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892187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52104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0114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81079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2713439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923842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089330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3311549"/>
              </p:ext>
            </p:extLst>
          </p:nvPr>
        </p:nvGraphicFramePr>
        <p:xfrm>
          <a:off x="1683" y="1714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" y="1714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54" y="236906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14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671200" y="6276548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FF0000"/>
                </a:solidFill>
                <a:cs typeface="Arial"/>
              </a:rPr>
              <a:t>SECRET</a:t>
            </a:r>
            <a:endParaRPr lang="en-US" sz="800" b="1" dirty="0">
              <a:solidFill>
                <a:srgbClr val="FF0000"/>
              </a:solidFill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96000" y="6284738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  <a:endParaRPr lang="en-US" sz="8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284738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7863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7996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12/20/2016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124191"/>
                </a:solidFill>
              </a:rPr>
              <a:t>Document ID / v. 0.1 / Life cycle status / Dept. / Author</a:t>
            </a:r>
            <a:endParaRPr lang="en-US">
              <a:solidFill>
                <a:srgbClr val="124191"/>
              </a:solidFill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287780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12/20/2016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124191"/>
                </a:solidFill>
              </a:rPr>
              <a:t>Document ID / v. 0.1 / Life cycle status / Dept. / Author</a:t>
            </a:r>
            <a:endParaRPr lang="en-US">
              <a:solidFill>
                <a:srgbClr val="12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18627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692721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869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7493" y="372334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287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4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71943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2115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689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CB69B7E1-5121-DB45-9E32-B75E98CC42EE}" type="datetime1">
              <a:rPr lang="en-US" smtClean="0">
                <a:solidFill>
                  <a:srgbClr val="124191"/>
                </a:solidFill>
                <a:latin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12/20/2016</a:t>
            </a:fld>
            <a:endParaRPr lang="en-US">
              <a:solidFill>
                <a:srgbClr val="124191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124191"/>
                </a:solidFill>
                <a:latin typeface="Arial" charset="0"/>
              </a:rPr>
              <a:t>Document ID / v. 0.1 / Life cycle status / Dept. / Author</a:t>
            </a:r>
            <a:endParaRPr lang="en-US">
              <a:solidFill>
                <a:srgbClr val="124191"/>
              </a:solidFill>
              <a:latin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4330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6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3" Type="http://schemas.openxmlformats.org/officeDocument/2006/relationships/slideLayout" Target="../slideLayouts/slideLayout68.xml"/><Relationship Id="rId7" Type="http://schemas.openxmlformats.org/officeDocument/2006/relationships/theme" Target="../theme/theme10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image" Target="../media/image5.emf"/><Relationship Id="rId5" Type="http://schemas.openxmlformats.org/officeDocument/2006/relationships/slideLayout" Target="../slideLayouts/slideLayout70.xml"/><Relationship Id="rId10" Type="http://schemas.openxmlformats.org/officeDocument/2006/relationships/oleObject" Target="../embeddings/oleObject9.bin"/><Relationship Id="rId4" Type="http://schemas.openxmlformats.org/officeDocument/2006/relationships/slideLayout" Target="../slideLayouts/slideLayout69.xml"/><Relationship Id="rId9" Type="http://schemas.openxmlformats.org/officeDocument/2006/relationships/tags" Target="../tags/tag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oleObject" Target="../embeddings/oleObject10.bin"/><Relationship Id="rId5" Type="http://schemas.openxmlformats.org/officeDocument/2006/relationships/slideLayout" Target="../slideLayouts/slideLayout76.xml"/><Relationship Id="rId10" Type="http://schemas.openxmlformats.org/officeDocument/2006/relationships/tags" Target="../tags/tag10.xml"/><Relationship Id="rId4" Type="http://schemas.openxmlformats.org/officeDocument/2006/relationships/slideLayout" Target="../slideLayouts/slideLayout75.xml"/><Relationship Id="rId9" Type="http://schemas.openxmlformats.org/officeDocument/2006/relationships/vmlDrawing" Target="../drawings/vmlDrawing9.v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1.xml"/><Relationship Id="rId7" Type="http://schemas.openxmlformats.org/officeDocument/2006/relationships/theme" Target="../theme/theme12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5" Type="http://schemas.openxmlformats.org/officeDocument/2006/relationships/slideLayout" Target="../slideLayouts/slideLayout83.xml"/><Relationship Id="rId4" Type="http://schemas.openxmlformats.org/officeDocument/2006/relationships/slideLayout" Target="../slideLayouts/slideLayout8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9.xml"/><Relationship Id="rId10" Type="http://schemas.openxmlformats.org/officeDocument/2006/relationships/theme" Target="../theme/theme13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96.xml"/><Relationship Id="rId7" Type="http://schemas.openxmlformats.org/officeDocument/2006/relationships/theme" Target="../theme/theme14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7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slideLayout" Target="../slideLayouts/slideLayout102.xml"/><Relationship Id="rId7" Type="http://schemas.openxmlformats.org/officeDocument/2006/relationships/vmlDrawing" Target="../drawings/vmlDrawing11.v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theme" Target="../theme/theme15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04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103.xml"/><Relationship Id="rId9" Type="http://schemas.openxmlformats.org/officeDocument/2006/relationships/oleObject" Target="../embeddings/oleObject12.bin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9.xml"/><Relationship Id="rId10" Type="http://schemas.openxmlformats.org/officeDocument/2006/relationships/theme" Target="../theme/theme16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8.xml"/><Relationship Id="rId10" Type="http://schemas.openxmlformats.org/officeDocument/2006/relationships/theme" Target="../theme/theme17.xml"/><Relationship Id="rId4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22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3" Type="http://schemas.openxmlformats.org/officeDocument/2006/relationships/slideLayout" Target="../slideLayouts/slideLayout125.xml"/><Relationship Id="rId7" Type="http://schemas.openxmlformats.org/officeDocument/2006/relationships/theme" Target="../theme/theme18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image" Target="../media/image5.emf"/><Relationship Id="rId5" Type="http://schemas.openxmlformats.org/officeDocument/2006/relationships/slideLayout" Target="../slideLayouts/slideLayout127.xml"/><Relationship Id="rId10" Type="http://schemas.openxmlformats.org/officeDocument/2006/relationships/oleObject" Target="../embeddings/oleObject16.bin"/><Relationship Id="rId4" Type="http://schemas.openxmlformats.org/officeDocument/2006/relationships/slideLayout" Target="../slideLayouts/slideLayout126.xml"/><Relationship Id="rId9" Type="http://schemas.openxmlformats.org/officeDocument/2006/relationships/tags" Target="../tags/tag1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theme" Target="../theme/theme19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131.xml"/><Relationship Id="rId7" Type="http://schemas.openxmlformats.org/officeDocument/2006/relationships/slideLayout" Target="../slideLayouts/slideLayout135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29.xml"/><Relationship Id="rId6" Type="http://schemas.openxmlformats.org/officeDocument/2006/relationships/slideLayout" Target="../slideLayouts/slideLayout134.xml"/><Relationship Id="rId11" Type="http://schemas.openxmlformats.org/officeDocument/2006/relationships/oleObject" Target="../embeddings/oleObject17.bin"/><Relationship Id="rId5" Type="http://schemas.openxmlformats.org/officeDocument/2006/relationships/slideLayout" Target="../slideLayouts/slideLayout133.xml"/><Relationship Id="rId10" Type="http://schemas.openxmlformats.org/officeDocument/2006/relationships/tags" Target="../tags/tag17.xml"/><Relationship Id="rId4" Type="http://schemas.openxmlformats.org/officeDocument/2006/relationships/slideLayout" Target="../slideLayouts/slideLayout132.xml"/><Relationship Id="rId9" Type="http://schemas.openxmlformats.org/officeDocument/2006/relationships/vmlDrawing" Target="../drawings/vmlDrawing15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5.emf"/><Relationship Id="rId5" Type="http://schemas.openxmlformats.org/officeDocument/2006/relationships/slideLayout" Target="../slideLayouts/slideLayout14.xml"/><Relationship Id="rId10" Type="http://schemas.openxmlformats.org/officeDocument/2006/relationships/oleObject" Target="../embeddings/oleObject2.bin"/><Relationship Id="rId4" Type="http://schemas.openxmlformats.org/officeDocument/2006/relationships/slideLayout" Target="../slideLayouts/slideLayout13.xml"/><Relationship Id="rId9" Type="http://schemas.openxmlformats.org/officeDocument/2006/relationships/tags" Target="../tags/tag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theme" Target="../theme/theme20.xml"/><Relationship Id="rId5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39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5.xml"/><Relationship Id="rId10" Type="http://schemas.openxmlformats.org/officeDocument/2006/relationships/theme" Target="../theme/theme21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51.xml"/><Relationship Id="rId1" Type="http://schemas.openxmlformats.org/officeDocument/2006/relationships/slideLayout" Target="../slideLayouts/slideLayout150.xml"/><Relationship Id="rId6" Type="http://schemas.openxmlformats.org/officeDocument/2006/relationships/theme" Target="../theme/theme22.xml"/><Relationship Id="rId5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53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3" Type="http://schemas.openxmlformats.org/officeDocument/2006/relationships/slideLayout" Target="../slideLayouts/slideLayout157.xml"/><Relationship Id="rId7" Type="http://schemas.openxmlformats.org/officeDocument/2006/relationships/theme" Target="../theme/theme23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image" Target="../media/image5.emf"/><Relationship Id="rId5" Type="http://schemas.openxmlformats.org/officeDocument/2006/relationships/slideLayout" Target="../slideLayouts/slideLayout159.xml"/><Relationship Id="rId10" Type="http://schemas.openxmlformats.org/officeDocument/2006/relationships/oleObject" Target="../embeddings/oleObject19.bin"/><Relationship Id="rId4" Type="http://schemas.openxmlformats.org/officeDocument/2006/relationships/slideLayout" Target="../slideLayouts/slideLayout158.xml"/><Relationship Id="rId9" Type="http://schemas.openxmlformats.org/officeDocument/2006/relationships/tags" Target="../tags/tag19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8.xml"/><Relationship Id="rId3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67.xml"/><Relationship Id="rId2" Type="http://schemas.openxmlformats.org/officeDocument/2006/relationships/slideLayout" Target="../slideLayouts/slideLayout162.xml"/><Relationship Id="rId1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5.xml"/><Relationship Id="rId10" Type="http://schemas.openxmlformats.org/officeDocument/2006/relationships/theme" Target="../theme/theme24.xml"/><Relationship Id="rId4" Type="http://schemas.openxmlformats.org/officeDocument/2006/relationships/slideLayout" Target="../slideLayouts/slideLayout164.xml"/><Relationship Id="rId9" Type="http://schemas.openxmlformats.org/officeDocument/2006/relationships/slideLayout" Target="../slideLayouts/slideLayout16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oleObject" Target="../embeddings/oleObject3.bin"/><Relationship Id="rId5" Type="http://schemas.openxmlformats.org/officeDocument/2006/relationships/slideLayout" Target="../slideLayouts/slideLayout20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19.xml"/><Relationship Id="rId9" Type="http://schemas.openxmlformats.org/officeDocument/2006/relationships/vmlDrawing" Target="../drawings/vmlDrawing3.v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3" Type="http://schemas.openxmlformats.org/officeDocument/2006/relationships/slideLayout" Target="../slideLayouts/slideLayout45.xml"/><Relationship Id="rId7" Type="http://schemas.openxmlformats.org/officeDocument/2006/relationships/vmlDrawing" Target="../drawings/vmlDrawing5.v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theme" Target="../theme/theme7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47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46.xml"/><Relationship Id="rId9" Type="http://schemas.openxmlformats.org/officeDocument/2006/relationships/oleObject" Target="../embeddings/oleObject5.bin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20/12/2016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2014   - File Name   - Version   - </a:t>
            </a:r>
            <a:r>
              <a:rPr lang="en-GB" sz="800" dirty="0" err="1" smtClean="0">
                <a:solidFill>
                  <a:srgbClr val="FFFFFF"/>
                </a:solidFill>
                <a:cs typeface="Arial" charset="0"/>
              </a:rPr>
              <a:t>Stéphane</a:t>
            </a:r>
            <a:r>
              <a:rPr lang="en-GB" sz="800" dirty="0" smtClean="0">
                <a:solidFill>
                  <a:srgbClr val="FFFFFF"/>
                </a:solidFill>
                <a:cs typeface="Arial" charset="0"/>
              </a:rPr>
              <a:t> Bovey</a:t>
            </a:r>
            <a:endParaRPr lang="en-GB" sz="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70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291489530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2" name="think-cell Slide" r:id="rId10" imgW="360" imgH="360" progId="">
                  <p:embed/>
                </p:oleObj>
              </mc:Choice>
              <mc:Fallback>
                <p:oleObj name="think-cell Slide" r:id="rId10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20/12/2016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17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759824087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6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20/12/2016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92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</a:t>
            </a:r>
            <a:r>
              <a:rPr lang="en-GB" sz="5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colors</a:t>
            </a: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20/12/2016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fi-FI" sz="800" dirty="0" smtClean="0">
                <a:solidFill>
                  <a:srgbClr val="FFFFFF"/>
                </a:solidFill>
                <a:cs typeface="Arial" charset="0"/>
              </a:rPr>
              <a:t>© Nokia 2014      1.0   Peter Patomella  </a:t>
            </a:r>
            <a:endParaRPr lang="en-GB" sz="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34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87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Arial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20/12/2016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2014   - File Name   - Version   - Creator   - </a:t>
            </a:r>
            <a:r>
              <a:rPr lang="en-GB" sz="800" dirty="0" err="1">
                <a:solidFill>
                  <a:srgbClr val="FFFFFF"/>
                </a:solidFill>
                <a:cs typeface="Arial" charset="0"/>
              </a:rPr>
              <a:t>DocID</a:t>
            </a:r>
            <a:endParaRPr lang="en-GB" sz="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26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85" r:id="rId9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 dirty="0">
              <a:solidFill>
                <a:srgbClr val="124191"/>
              </a:solidFill>
              <a:latin typeface="Nokia Pure Headline Light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</a:t>
            </a: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background</a:t>
            </a:r>
            <a:r>
              <a:rPr lang="en-GB" sz="5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5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  <a:r>
              <a:rPr lang="en-GB" sz="5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20/12/2016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612969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6" y="6191252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smtClean="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6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2" y="6383868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smtClean="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1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86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615180497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4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20/12/2016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87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2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42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35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18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18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102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20/12/2016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10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</a:t>
            </a:r>
            <a:r>
              <a:rPr lang="en-GB" sz="800" dirty="0" smtClean="0">
                <a:solidFill>
                  <a:srgbClr val="FFFFFF"/>
                </a:solidFill>
                <a:cs typeface="Arial" charset="0"/>
              </a:rPr>
              <a:t> Solutions and Networks 2014</a:t>
            </a:r>
            <a:endParaRPr lang="en-GB" sz="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10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67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8" r:id="rId9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20/12/2016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2014   - File Name   - Version   - </a:t>
            </a:r>
            <a:r>
              <a:rPr lang="en-GB" sz="800" dirty="0" err="1" smtClean="0">
                <a:solidFill>
                  <a:srgbClr val="FFFFFF"/>
                </a:solidFill>
                <a:cs typeface="Arial" charset="0"/>
              </a:rPr>
              <a:t>Stéphane</a:t>
            </a:r>
            <a:r>
              <a:rPr lang="en-GB" sz="800" dirty="0" smtClean="0">
                <a:solidFill>
                  <a:srgbClr val="FFFFFF"/>
                </a:solidFill>
                <a:cs typeface="Arial" charset="0"/>
              </a:rPr>
              <a:t> Bovey</a:t>
            </a:r>
            <a:endParaRPr lang="en-GB" sz="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52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421204604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6" name="think-cell Slide" r:id="rId10" imgW="360" imgH="360" progId="">
                  <p:embed/>
                </p:oleObj>
              </mc:Choice>
              <mc:Fallback>
                <p:oleObj name="think-cell Slide" r:id="rId10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20/12/2016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04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62171153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0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20/12/2016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77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786383103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" name="think-cell Slide" r:id="rId10" imgW="360" imgH="360" progId="">
                  <p:embed/>
                </p:oleObj>
              </mc:Choice>
              <mc:Fallback>
                <p:oleObj name="think-cell Slide" r:id="rId10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20/12/2016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79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</a:t>
            </a:r>
            <a:r>
              <a:rPr lang="en-GB" sz="5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colors</a:t>
            </a: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20/12/2016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fi-FI" sz="800" dirty="0" smtClean="0">
                <a:solidFill>
                  <a:srgbClr val="FFFFFF"/>
                </a:solidFill>
                <a:cs typeface="Arial" charset="0"/>
              </a:rPr>
              <a:t>© Nokia 2014      1.0   Peter Patomella  </a:t>
            </a:r>
            <a:endParaRPr lang="en-GB" sz="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45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Arial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20/12/2016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2014   - File Name   - Version   - Creator   - </a:t>
            </a:r>
            <a:r>
              <a:rPr lang="en-GB" sz="800" dirty="0" err="1">
                <a:solidFill>
                  <a:srgbClr val="FFFFFF"/>
                </a:solidFill>
                <a:cs typeface="Arial" charset="0"/>
              </a:rPr>
              <a:t>DocID</a:t>
            </a:r>
            <a:endParaRPr lang="en-GB" sz="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1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52" r:id="rId9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 dirty="0">
              <a:solidFill>
                <a:srgbClr val="124191"/>
              </a:solidFill>
              <a:latin typeface="Nokia Pure Headline Light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</a:t>
            </a: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background</a:t>
            </a:r>
            <a:r>
              <a:rPr lang="en-GB" sz="5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5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  <a:r>
              <a:rPr lang="en-GB" sz="5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20/12/2016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612969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6" y="6191252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smtClean="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6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2" y="6383868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smtClean="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61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264359142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8" name="think-cell Slide" r:id="rId10" imgW="360" imgH="360" progId="">
                  <p:embed/>
                </p:oleObj>
              </mc:Choice>
              <mc:Fallback>
                <p:oleObj name="think-cell Slide" r:id="rId10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20/12/2016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88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51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2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42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35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18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18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102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20/12/2016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10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</a:t>
            </a:r>
            <a:r>
              <a:rPr lang="en-GB" sz="800" dirty="0" smtClean="0">
                <a:solidFill>
                  <a:srgbClr val="FFFFFF"/>
                </a:solidFill>
                <a:cs typeface="Arial" charset="0"/>
              </a:rPr>
              <a:t> Solutions and Networks 2014</a:t>
            </a:r>
            <a:endParaRPr lang="en-GB" sz="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10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46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478047897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3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20/12/2016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60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</a:t>
            </a:r>
            <a:r>
              <a:rPr lang="en-GB" sz="5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colors</a:t>
            </a: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20/12/2016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fi-FI" sz="800" dirty="0" smtClean="0">
                <a:solidFill>
                  <a:srgbClr val="FFFFFF"/>
                </a:solidFill>
                <a:cs typeface="Arial" charset="0"/>
              </a:rPr>
              <a:t>© Nokia 2014      1.0   Peter Patomella  </a:t>
            </a:r>
            <a:endParaRPr lang="en-GB" sz="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80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721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Arial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20/12/2016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2014   - File Name   - Version   - Creator   - </a:t>
            </a:r>
            <a:r>
              <a:rPr lang="en-GB" sz="800" dirty="0" err="1">
                <a:solidFill>
                  <a:srgbClr val="FFFFFF"/>
                </a:solidFill>
                <a:cs typeface="Arial" charset="0"/>
              </a:rPr>
              <a:t>DocID</a:t>
            </a:r>
            <a:endParaRPr lang="en-GB" sz="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9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22" r:id="rId9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 dirty="0">
              <a:solidFill>
                <a:srgbClr val="124191"/>
              </a:solidFill>
              <a:latin typeface="Nokia Pure Headline Light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</a:t>
            </a: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background</a:t>
            </a:r>
            <a:r>
              <a:rPr lang="en-GB" sz="5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5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  <a:r>
              <a:rPr lang="en-GB" sz="5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20/12/2016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612969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6" y="6191252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smtClean="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6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2" y="6383868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smtClean="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3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553121437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1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20/12/2016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57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2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42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35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18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18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102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20/12/2016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10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</a:t>
            </a:r>
            <a:r>
              <a:rPr lang="en-GB" sz="800" dirty="0" smtClean="0">
                <a:solidFill>
                  <a:srgbClr val="FFFFFF"/>
                </a:solidFill>
                <a:cs typeface="Arial" charset="0"/>
              </a:rPr>
              <a:t> Solutions and Networks 2014</a:t>
            </a:r>
            <a:endParaRPr lang="en-GB" sz="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10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75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3" r:id="rId9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20/12/2016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2014   - File Name   - Version   - </a:t>
            </a:r>
            <a:r>
              <a:rPr lang="en-GB" sz="800" dirty="0" err="1" smtClean="0">
                <a:solidFill>
                  <a:srgbClr val="FFFFFF"/>
                </a:solidFill>
                <a:cs typeface="Arial" charset="0"/>
              </a:rPr>
              <a:t>Stéphane</a:t>
            </a:r>
            <a:r>
              <a:rPr lang="en-GB" sz="800" dirty="0" smtClean="0">
                <a:solidFill>
                  <a:srgbClr val="FFFFFF"/>
                </a:solidFill>
                <a:cs typeface="Arial" charset="0"/>
              </a:rPr>
              <a:t> Bovey</a:t>
            </a:r>
            <a:endParaRPr lang="en-GB" sz="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56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130" y="571856"/>
            <a:ext cx="11057022" cy="2001527"/>
          </a:xfrm>
        </p:spPr>
        <p:txBody>
          <a:bodyPr/>
          <a:lstStyle/>
          <a:p>
            <a:pPr algn="l"/>
            <a:r>
              <a:rPr lang="en-US" altLang="zh-CN" sz="6600" dirty="0" smtClean="0"/>
              <a:t>Troubleshooting share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631" y="4770214"/>
            <a:ext cx="9144000" cy="1259632"/>
          </a:xfrm>
        </p:spPr>
        <p:txBody>
          <a:bodyPr/>
          <a:lstStyle/>
          <a:p>
            <a:pPr algn="l"/>
            <a:r>
              <a:rPr lang="en-US" altLang="zh-CN" dirty="0" smtClean="0"/>
              <a:t>Jarvan</a:t>
            </a:r>
          </a:p>
          <a:p>
            <a:pPr algn="l"/>
            <a:r>
              <a:rPr lang="en-US" dirty="0" smtClean="0"/>
              <a:t>2016-11-17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2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ooter Placeholder 3"/>
          <p:cNvSpPr txBox="1">
            <a:spLocks noGrp="1"/>
          </p:cNvSpPr>
          <p:nvPr/>
        </p:nvSpPr>
        <p:spPr bwMode="auto">
          <a:xfrm>
            <a:off x="3311771" y="6588126"/>
            <a:ext cx="5089768" cy="14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933" dirty="0"/>
              <a:t>Pre-study</a:t>
            </a: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 bwMode="auto">
          <a:xfrm>
            <a:off x="730249" y="372095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 smtClean="0">
                <a:latin typeface="+mj-lt"/>
                <a:ea typeface="ヒラギノ角ゴ Pro W3" charset="0"/>
                <a:cs typeface="Arial"/>
              </a:rPr>
              <a:t>Architecture</a:t>
            </a:r>
            <a:endParaRPr lang="en-US" sz="2400" b="1" dirty="0">
              <a:latin typeface="+mj-lt"/>
              <a:ea typeface="ヒラギノ角ゴ Pro W3" charset="0"/>
              <a:cs typeface="Arial"/>
            </a:endParaRPr>
          </a:p>
        </p:txBody>
      </p:sp>
      <p:sp>
        <p:nvSpPr>
          <p:cNvPr id="2" name="Cloud 1"/>
          <p:cNvSpPr/>
          <p:nvPr/>
        </p:nvSpPr>
        <p:spPr>
          <a:xfrm>
            <a:off x="3509319" y="5474614"/>
            <a:ext cx="4633784" cy="852616"/>
          </a:xfrm>
          <a:prstGeom prst="cloud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4"/>
                </a:solidFill>
              </a:rPr>
              <a:t>3GPP CORBA FM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45292" y="3697266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45292" y="2278835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392031" y="4258872"/>
            <a:ext cx="159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Engine layer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080023" y="2816035"/>
            <a:ext cx="221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Point layer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975736" y="929466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80023" y="1466666"/>
            <a:ext cx="221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layer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975736" y="5088234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75736" y="3947294"/>
            <a:ext cx="1779373" cy="443713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</a:rPr>
              <a:t>AlarmIRPSim.jar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75736" y="4492366"/>
            <a:ext cx="1779373" cy="41625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2060"/>
                </a:solidFill>
              </a:rPr>
              <a:t>BasicCMSim.jar</a:t>
            </a:r>
            <a:endParaRPr lang="en-US" sz="1400" dirty="0" smtClean="0">
              <a:solidFill>
                <a:srgbClr val="00206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870439" y="3951954"/>
            <a:ext cx="1779373" cy="443713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2060"/>
                </a:solidFill>
              </a:rPr>
              <a:t>CSIRPSim.jar</a:t>
            </a:r>
            <a:endParaRPr lang="en-US" sz="1400" dirty="0" smtClean="0">
              <a:solidFill>
                <a:srgbClr val="00206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870439" y="4477882"/>
            <a:ext cx="1779373" cy="443713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2060"/>
                </a:solidFill>
              </a:rPr>
              <a:t>EPIRPSim.jar</a:t>
            </a:r>
            <a:endParaRPr lang="en-US" sz="1400" dirty="0" smtClean="0">
              <a:solidFill>
                <a:srgbClr val="00206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765142" y="3966023"/>
            <a:ext cx="1779373" cy="443713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2060"/>
                </a:solidFill>
              </a:rPr>
              <a:t>FTIRPSim.jar</a:t>
            </a:r>
            <a:endParaRPr lang="en-US" sz="1400" dirty="0" smtClean="0">
              <a:solidFill>
                <a:srgbClr val="002060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764694" y="4467585"/>
            <a:ext cx="1779373" cy="443713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2060"/>
                </a:solidFill>
              </a:rPr>
              <a:t>GetIORFromNS.jar</a:t>
            </a:r>
            <a:endParaRPr lang="en-US" sz="1400" dirty="0" smtClean="0">
              <a:solidFill>
                <a:srgbClr val="00206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659845" y="3966023"/>
            <a:ext cx="1779373" cy="443713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</a:rPr>
              <a:t>GetNSStatus.jar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660437" y="4492366"/>
            <a:ext cx="1779373" cy="443713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2060"/>
                </a:solidFill>
              </a:rPr>
              <a:t>JacorbManager.jar</a:t>
            </a:r>
            <a:endParaRPr lang="en-US" sz="1400" dirty="0" smtClean="0">
              <a:solidFill>
                <a:srgbClr val="002060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8531035" y="3978647"/>
            <a:ext cx="1779373" cy="443713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2060"/>
                </a:solidFill>
              </a:rPr>
              <a:t>KernelCMSim.jar</a:t>
            </a:r>
            <a:endParaRPr lang="en-US" sz="1400" dirty="0" smtClean="0">
              <a:solidFill>
                <a:srgbClr val="00206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8531034" y="4519549"/>
            <a:ext cx="1779373" cy="443713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2060"/>
                </a:solidFill>
              </a:rPr>
              <a:t>parseIOR.sh</a:t>
            </a:r>
          </a:p>
        </p:txBody>
      </p:sp>
      <p:sp>
        <p:nvSpPr>
          <p:cNvPr id="9" name="Oval 8"/>
          <p:cNvSpPr/>
          <p:nvPr/>
        </p:nvSpPr>
        <p:spPr>
          <a:xfrm>
            <a:off x="1235676" y="2434280"/>
            <a:ext cx="1865870" cy="453059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</a:rPr>
              <a:t>CP001</a:t>
            </a:r>
          </a:p>
        </p:txBody>
      </p:sp>
      <p:sp>
        <p:nvSpPr>
          <p:cNvPr id="48" name="Oval 47"/>
          <p:cNvSpPr/>
          <p:nvPr/>
        </p:nvSpPr>
        <p:spPr>
          <a:xfrm>
            <a:off x="1235676" y="3071142"/>
            <a:ext cx="1865870" cy="453059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</a:rPr>
              <a:t>CP002</a:t>
            </a:r>
          </a:p>
        </p:txBody>
      </p:sp>
      <p:sp>
        <p:nvSpPr>
          <p:cNvPr id="50" name="Oval 49"/>
          <p:cNvSpPr/>
          <p:nvPr/>
        </p:nvSpPr>
        <p:spPr>
          <a:xfrm>
            <a:off x="3385464" y="2421001"/>
            <a:ext cx="1865870" cy="453059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</a:rPr>
              <a:t>CP003</a:t>
            </a:r>
          </a:p>
        </p:txBody>
      </p:sp>
      <p:sp>
        <p:nvSpPr>
          <p:cNvPr id="51" name="Oval 50"/>
          <p:cNvSpPr/>
          <p:nvPr/>
        </p:nvSpPr>
        <p:spPr>
          <a:xfrm>
            <a:off x="3417520" y="3078286"/>
            <a:ext cx="1865870" cy="453059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</a:rPr>
              <a:t>CP004</a:t>
            </a:r>
          </a:p>
        </p:txBody>
      </p:sp>
      <p:sp>
        <p:nvSpPr>
          <p:cNvPr id="52" name="Oval 51"/>
          <p:cNvSpPr/>
          <p:nvPr/>
        </p:nvSpPr>
        <p:spPr>
          <a:xfrm>
            <a:off x="5535252" y="2434280"/>
            <a:ext cx="1865870" cy="453059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</a:rPr>
              <a:t>CP005</a:t>
            </a:r>
          </a:p>
        </p:txBody>
      </p:sp>
      <p:sp>
        <p:nvSpPr>
          <p:cNvPr id="53" name="Oval 52"/>
          <p:cNvSpPr/>
          <p:nvPr/>
        </p:nvSpPr>
        <p:spPr>
          <a:xfrm>
            <a:off x="5535252" y="3081207"/>
            <a:ext cx="1865870" cy="453059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</a:rPr>
              <a:t>CP006</a:t>
            </a:r>
          </a:p>
        </p:txBody>
      </p:sp>
      <p:sp>
        <p:nvSpPr>
          <p:cNvPr id="55" name="Oval 54"/>
          <p:cNvSpPr/>
          <p:nvPr/>
        </p:nvSpPr>
        <p:spPr>
          <a:xfrm>
            <a:off x="7685040" y="2461464"/>
            <a:ext cx="1865870" cy="453059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</a:rPr>
              <a:t>CP007</a:t>
            </a:r>
          </a:p>
        </p:txBody>
      </p:sp>
      <p:sp>
        <p:nvSpPr>
          <p:cNvPr id="56" name="Oval 55"/>
          <p:cNvSpPr/>
          <p:nvPr/>
        </p:nvSpPr>
        <p:spPr>
          <a:xfrm>
            <a:off x="7697986" y="3091733"/>
            <a:ext cx="1865870" cy="453059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</a:rPr>
              <a:t>CP008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1346887" y="1198605"/>
            <a:ext cx="2070634" cy="452932"/>
          </a:xfrm>
          <a:prstGeom prst="wedgeRoundRect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Security IIOP/HTTP</a:t>
            </a:r>
          </a:p>
        </p:txBody>
      </p:sp>
      <p:sp>
        <p:nvSpPr>
          <p:cNvPr id="57" name="Rounded Rectangular Callout 56"/>
          <p:cNvSpPr/>
          <p:nvPr/>
        </p:nvSpPr>
        <p:spPr>
          <a:xfrm>
            <a:off x="4454035" y="1189039"/>
            <a:ext cx="2022179" cy="482340"/>
          </a:xfrm>
          <a:prstGeom prst="wedgeRoundRect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Event </a:t>
            </a:r>
            <a:r>
              <a:rPr lang="en-US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Chanle</a:t>
            </a:r>
            <a:endParaRPr lang="en-US" sz="140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Rounded Rectangular Callout 57"/>
          <p:cNvSpPr/>
          <p:nvPr/>
        </p:nvSpPr>
        <p:spPr>
          <a:xfrm>
            <a:off x="7536759" y="1169503"/>
            <a:ext cx="2027098" cy="482034"/>
          </a:xfrm>
          <a:prstGeom prst="wedgeRoundRect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SetCode</a:t>
            </a:r>
            <a:endParaRPr lang="en-US" sz="120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nip Single Corner Rectangle 2"/>
          <p:cNvSpPr/>
          <p:nvPr/>
        </p:nvSpPr>
        <p:spPr>
          <a:xfrm>
            <a:off x="1121790" y="1835998"/>
            <a:ext cx="1036948" cy="355951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2060"/>
                </a:solidFill>
              </a:rPr>
              <a:t>Problem 0001</a:t>
            </a:r>
          </a:p>
        </p:txBody>
      </p:sp>
      <p:sp>
        <p:nvSpPr>
          <p:cNvPr id="35" name="Snip Single Corner Rectangle 34"/>
          <p:cNvSpPr/>
          <p:nvPr/>
        </p:nvSpPr>
        <p:spPr>
          <a:xfrm>
            <a:off x="2382204" y="1837146"/>
            <a:ext cx="1036948" cy="355951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2060"/>
                </a:solidFill>
              </a:rPr>
              <a:t>Problem 0002</a:t>
            </a:r>
          </a:p>
        </p:txBody>
      </p:sp>
      <p:sp>
        <p:nvSpPr>
          <p:cNvPr id="42" name="Snip Single Corner Rectangle 41"/>
          <p:cNvSpPr/>
          <p:nvPr/>
        </p:nvSpPr>
        <p:spPr>
          <a:xfrm>
            <a:off x="4946650" y="1829305"/>
            <a:ext cx="1036948" cy="355951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2060"/>
                </a:solidFill>
              </a:rPr>
              <a:t>Problem 0011</a:t>
            </a:r>
          </a:p>
        </p:txBody>
      </p:sp>
      <p:sp>
        <p:nvSpPr>
          <p:cNvPr id="47" name="Snip Single Corner Rectangle 46"/>
          <p:cNvSpPr/>
          <p:nvPr/>
        </p:nvSpPr>
        <p:spPr>
          <a:xfrm>
            <a:off x="8012560" y="1814537"/>
            <a:ext cx="1036948" cy="355951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2060"/>
                </a:solidFill>
              </a:rPr>
              <a:t>Problem 0021</a:t>
            </a:r>
          </a:p>
        </p:txBody>
      </p:sp>
    </p:spTree>
    <p:extLst>
      <p:ext uri="{BB962C8B-B14F-4D97-AF65-F5344CB8AC3E}">
        <p14:creationId xmlns:p14="http://schemas.microsoft.com/office/powerpoint/2010/main" val="201764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ooter Placeholder 3"/>
          <p:cNvSpPr txBox="1">
            <a:spLocks noGrp="1"/>
          </p:cNvSpPr>
          <p:nvPr/>
        </p:nvSpPr>
        <p:spPr bwMode="auto">
          <a:xfrm>
            <a:off x="3311771" y="6588126"/>
            <a:ext cx="5089768" cy="14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933" dirty="0"/>
              <a:t>Pre-study</a:t>
            </a: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 bwMode="auto">
          <a:xfrm>
            <a:off x="860013" y="346250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 smtClean="0">
                <a:latin typeface="+mj-lt"/>
                <a:ea typeface="ヒラギノ角ゴ Pro W3" charset="0"/>
                <a:cs typeface="Arial"/>
              </a:rPr>
              <a:t>Architecture	(engine layer)</a:t>
            </a:r>
            <a:endParaRPr lang="en-US" sz="2400" b="1" dirty="0">
              <a:latin typeface="+mj-lt"/>
              <a:ea typeface="ヒラギノ角ゴ Pro W3" charset="0"/>
              <a:cs typeface="Arial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988253" y="1254425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88253" y="5196976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3432987" y="4286333"/>
            <a:ext cx="1779373" cy="443713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2060"/>
                </a:solidFill>
              </a:rPr>
              <a:t>GetIORFromNS.jar</a:t>
            </a:r>
            <a:endParaRPr lang="en-US" sz="1400" dirty="0" smtClean="0">
              <a:solidFill>
                <a:srgbClr val="002060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666792" y="4281402"/>
            <a:ext cx="1779373" cy="443713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2060"/>
                </a:solidFill>
              </a:rPr>
              <a:t>JacorbManager.jar</a:t>
            </a:r>
            <a:endParaRPr lang="en-US" sz="1400" dirty="0" smtClean="0">
              <a:solidFill>
                <a:srgbClr val="002060"/>
              </a:solidFill>
            </a:endParaRPr>
          </a:p>
        </p:txBody>
      </p:sp>
      <p:sp>
        <p:nvSpPr>
          <p:cNvPr id="39" name="Cloud 38"/>
          <p:cNvSpPr/>
          <p:nvPr/>
        </p:nvSpPr>
        <p:spPr>
          <a:xfrm>
            <a:off x="3212757" y="5584334"/>
            <a:ext cx="4633784" cy="852616"/>
          </a:xfrm>
          <a:prstGeom prst="cloud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4"/>
                </a:solidFill>
              </a:rPr>
              <a:t>3GPP CORBA FM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228694" y="4881222"/>
            <a:ext cx="437862" cy="696160"/>
          </a:xfrm>
          <a:prstGeom prst="straightConnector1">
            <a:avLst/>
          </a:prstGeom>
          <a:ln w="19050" cmpd="sng">
            <a:solidFill>
              <a:schemeClr val="accent3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926364" y="4826682"/>
            <a:ext cx="590771" cy="708043"/>
          </a:xfrm>
          <a:prstGeom prst="straightConnector1">
            <a:avLst/>
          </a:prstGeom>
          <a:ln w="19050" cmpd="sng">
            <a:solidFill>
              <a:schemeClr val="accent3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84466" y="1986660"/>
            <a:ext cx="8569411" cy="8062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Engine </a:t>
            </a:r>
            <a:endParaRPr lang="en-US" sz="90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09211" y="769611"/>
            <a:ext cx="273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getProxyRegisterStatus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5212360" y="1136118"/>
            <a:ext cx="199899" cy="853320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4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228694" y="3323530"/>
            <a:ext cx="360538" cy="723883"/>
          </a:xfrm>
          <a:prstGeom prst="straightConnector1">
            <a:avLst/>
          </a:prstGeom>
          <a:ln w="19050" cmpd="sng">
            <a:solidFill>
              <a:schemeClr val="accent3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432" name="Straight Arrow Connector 274431"/>
          <p:cNvCxnSpPr/>
          <p:nvPr/>
        </p:nvCxnSpPr>
        <p:spPr>
          <a:xfrm>
            <a:off x="6202956" y="3315647"/>
            <a:ext cx="405501" cy="723883"/>
          </a:xfrm>
          <a:prstGeom prst="straightConnector1">
            <a:avLst/>
          </a:prstGeom>
          <a:ln w="19050" cmpd="sng">
            <a:solidFill>
              <a:schemeClr val="accent3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lowchart: Alternate Process 6"/>
          <p:cNvSpPr/>
          <p:nvPr/>
        </p:nvSpPr>
        <p:spPr>
          <a:xfrm>
            <a:off x="4128253" y="2666969"/>
            <a:ext cx="1109916" cy="481142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</a:rPr>
              <a:t>cache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5666792" y="2659086"/>
            <a:ext cx="1109916" cy="481142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</a:rPr>
              <a:t>cache</a:t>
            </a:r>
            <a:endParaRPr lang="en-US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21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ooter Placeholder 3"/>
          <p:cNvSpPr txBox="1">
            <a:spLocks noGrp="1"/>
          </p:cNvSpPr>
          <p:nvPr/>
        </p:nvSpPr>
        <p:spPr bwMode="auto">
          <a:xfrm>
            <a:off x="3311771" y="6588126"/>
            <a:ext cx="5089768" cy="14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933" dirty="0"/>
              <a:t>Pre-study</a:t>
            </a: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 bwMode="auto">
          <a:xfrm>
            <a:off x="860013" y="346250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 smtClean="0">
                <a:latin typeface="+mj-lt"/>
                <a:ea typeface="ヒラギノ角ゴ Pro W3" charset="0"/>
                <a:cs typeface="Arial"/>
              </a:rPr>
              <a:t>Architecture	(check point layer)</a:t>
            </a:r>
            <a:endParaRPr lang="en-US" sz="2400" b="1" dirty="0">
              <a:latin typeface="+mj-lt"/>
              <a:ea typeface="ヒラギノ角ゴ Pro W3" charset="0"/>
              <a:cs typeface="Arial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988253" y="1254425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88253" y="5196976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59782" y="761117"/>
            <a:ext cx="330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:security IIOP/HTTP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5465106" y="1128968"/>
            <a:ext cx="321276" cy="785375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4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43213" y="1441827"/>
            <a:ext cx="344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Req:CP1001,CP1005,CP2004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040738" y="1915685"/>
            <a:ext cx="3323887" cy="86432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002060"/>
                </a:solidFill>
              </a:rPr>
              <a:t>manager</a:t>
            </a: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571468" y="3275812"/>
            <a:ext cx="1865870" cy="453060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</a:rPr>
              <a:t>CP001</a:t>
            </a:r>
          </a:p>
        </p:txBody>
      </p:sp>
      <p:sp>
        <p:nvSpPr>
          <p:cNvPr id="23" name="Oval 22"/>
          <p:cNvSpPr/>
          <p:nvPr/>
        </p:nvSpPr>
        <p:spPr>
          <a:xfrm>
            <a:off x="4632562" y="3298121"/>
            <a:ext cx="1865870" cy="453060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</a:rPr>
              <a:t>CP1005</a:t>
            </a:r>
          </a:p>
        </p:txBody>
      </p:sp>
      <p:sp>
        <p:nvSpPr>
          <p:cNvPr id="24" name="Oval 23"/>
          <p:cNvSpPr/>
          <p:nvPr/>
        </p:nvSpPr>
        <p:spPr>
          <a:xfrm>
            <a:off x="7700699" y="3402049"/>
            <a:ext cx="1865870" cy="453059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</a:rPr>
              <a:t>CP2004</a:t>
            </a:r>
          </a:p>
        </p:txBody>
      </p:sp>
      <p:sp>
        <p:nvSpPr>
          <p:cNvPr id="31" name="Cloud 30"/>
          <p:cNvSpPr/>
          <p:nvPr/>
        </p:nvSpPr>
        <p:spPr>
          <a:xfrm>
            <a:off x="1075038" y="5684741"/>
            <a:ext cx="9957486" cy="746269"/>
          </a:xfrm>
          <a:prstGeom prst="clou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engine</a:t>
            </a:r>
            <a:endParaRPr lang="en-US" dirty="0" smtClean="0">
              <a:solidFill>
                <a:schemeClr val="accent4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6659690" y="3882017"/>
            <a:ext cx="1865870" cy="453059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</a:rPr>
              <a:t>CP2005</a:t>
            </a:r>
          </a:p>
        </p:txBody>
      </p:sp>
      <p:sp>
        <p:nvSpPr>
          <p:cNvPr id="54" name="Oval 53"/>
          <p:cNvSpPr/>
          <p:nvPr/>
        </p:nvSpPr>
        <p:spPr>
          <a:xfrm>
            <a:off x="8884221" y="3883745"/>
            <a:ext cx="1865870" cy="453059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</a:rPr>
              <a:t>CP2006</a:t>
            </a:r>
          </a:p>
        </p:txBody>
      </p:sp>
      <p:sp>
        <p:nvSpPr>
          <p:cNvPr id="7" name="Left Brace 6"/>
          <p:cNvSpPr/>
          <p:nvPr/>
        </p:nvSpPr>
        <p:spPr>
          <a:xfrm rot="5400000">
            <a:off x="5353109" y="-60432"/>
            <a:ext cx="424776" cy="6136276"/>
          </a:xfrm>
          <a:prstGeom prst="leftBrac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2347274" y="3882017"/>
            <a:ext cx="150085" cy="1666391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4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5475659" y="3847268"/>
            <a:ext cx="152143" cy="1701140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4"/>
              </a:solidFill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7551730" y="4425707"/>
            <a:ext cx="148969" cy="1101918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4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9817156" y="4425707"/>
            <a:ext cx="109269" cy="1101918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61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ooter Placeholder 3"/>
          <p:cNvSpPr txBox="1">
            <a:spLocks noGrp="1"/>
          </p:cNvSpPr>
          <p:nvPr/>
        </p:nvSpPr>
        <p:spPr bwMode="auto">
          <a:xfrm>
            <a:off x="3311771" y="6588126"/>
            <a:ext cx="5089768" cy="14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933" dirty="0"/>
              <a:t>Pre-study</a:t>
            </a: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 bwMode="auto">
          <a:xfrm>
            <a:off x="860013" y="346250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 smtClean="0">
                <a:latin typeface="+mj-lt"/>
                <a:ea typeface="ヒラギノ角ゴ Pro W3" charset="0"/>
                <a:cs typeface="Arial"/>
              </a:rPr>
              <a:t>Architecture	(case layer)</a:t>
            </a:r>
            <a:endParaRPr lang="en-US" sz="2400" b="1" dirty="0">
              <a:latin typeface="+mj-lt"/>
              <a:ea typeface="ヒラギノ角ゴ Pro W3" charset="0"/>
              <a:cs typeface="Arial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988253" y="1254425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75736" y="6058228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Flowchart: Alternate Process 4"/>
          <p:cNvSpPr/>
          <p:nvPr/>
        </p:nvSpPr>
        <p:spPr>
          <a:xfrm>
            <a:off x="3424839" y="2016729"/>
            <a:ext cx="2780270" cy="543698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</a:rPr>
              <a:t>Security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IIOP/HTTP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1695339" y="3351772"/>
            <a:ext cx="2780270" cy="543698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srgbClr val="002060"/>
                </a:solidFill>
              </a:rPr>
              <a:t>Problem P001</a:t>
            </a: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5090032" y="3345665"/>
            <a:ext cx="2780270" cy="543698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srgbClr val="002060"/>
                </a:solidFill>
              </a:rPr>
              <a:t>Problem P002</a:t>
            </a:r>
            <a:endParaRPr lang="en-US" dirty="0" smtClean="0">
              <a:solidFill>
                <a:srgbClr val="00206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773577" y="3125448"/>
            <a:ext cx="6900420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 Bracket 5"/>
          <p:cNvSpPr/>
          <p:nvPr/>
        </p:nvSpPr>
        <p:spPr>
          <a:xfrm>
            <a:off x="6346413" y="1753386"/>
            <a:ext cx="267509" cy="1008668"/>
          </a:xfrm>
          <a:prstGeom prst="leftBracket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55226" y="1873441"/>
            <a:ext cx="3742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heckPoint</a:t>
            </a:r>
            <a:r>
              <a:rPr lang="en-US" dirty="0" smtClean="0"/>
              <a:t> list: CP0001,CP0002,CP2004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46082" y="3992480"/>
            <a:ext cx="316889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Condition:CP0001 or CP0002</a:t>
            </a:r>
          </a:p>
          <a:p>
            <a:endParaRPr lang="en-US" sz="1200" dirty="0" smtClean="0"/>
          </a:p>
          <a:p>
            <a:r>
              <a:rPr lang="en-US" sz="1200" dirty="0" smtClean="0"/>
              <a:t>Description: the security mode are different between nbi3gc and </a:t>
            </a:r>
            <a:r>
              <a:rPr lang="en-US" sz="1200" dirty="0" err="1" smtClean="0"/>
              <a:t>jacorb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M-Solution: 	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step 1.xxxx</a:t>
            </a:r>
          </a:p>
          <a:p>
            <a:r>
              <a:rPr lang="en-US" sz="1200" dirty="0" smtClean="0"/>
              <a:t>	step 2.xxxx</a:t>
            </a:r>
          </a:p>
          <a:p>
            <a:r>
              <a:rPr lang="en-US" sz="1200" dirty="0" smtClean="0"/>
              <a:t>A-Solution: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……..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29476" y="3992480"/>
            <a:ext cx="316889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Condition:CP0001 and CP0004</a:t>
            </a:r>
          </a:p>
          <a:p>
            <a:endParaRPr lang="en-US" sz="1200" dirty="0" smtClean="0"/>
          </a:p>
          <a:p>
            <a:r>
              <a:rPr lang="en-US" sz="1200" dirty="0" smtClean="0"/>
              <a:t>Description: the certificate are not match between nbi3gc and </a:t>
            </a:r>
            <a:r>
              <a:rPr lang="en-US" sz="1200" dirty="0" err="1" smtClean="0"/>
              <a:t>jacorb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M-Solution: 	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step 1.xxxx</a:t>
            </a:r>
          </a:p>
          <a:p>
            <a:r>
              <a:rPr lang="en-US" sz="1200" dirty="0" smtClean="0"/>
              <a:t>	step 2.xxxx</a:t>
            </a:r>
          </a:p>
          <a:p>
            <a:r>
              <a:rPr lang="en-US" sz="1200" dirty="0" smtClean="0"/>
              <a:t>A-Solution: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……..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3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ooter Placeholder 3"/>
          <p:cNvSpPr txBox="1">
            <a:spLocks noGrp="1"/>
          </p:cNvSpPr>
          <p:nvPr/>
        </p:nvSpPr>
        <p:spPr bwMode="auto">
          <a:xfrm>
            <a:off x="3311771" y="6588126"/>
            <a:ext cx="5089768" cy="14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933" dirty="0"/>
              <a:t>Pre-study</a:t>
            </a: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 bwMode="auto">
          <a:xfrm>
            <a:off x="860013" y="346250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 smtClean="0">
                <a:latin typeface="+mj-lt"/>
                <a:ea typeface="ヒラギノ角ゴ Pro W3" charset="0"/>
                <a:cs typeface="Arial"/>
              </a:rPr>
              <a:t>Architecture	</a:t>
            </a:r>
            <a:r>
              <a:rPr lang="en-US" sz="2400" b="1" dirty="0" smtClean="0">
                <a:latin typeface="+mj-lt"/>
                <a:ea typeface="ヒラギノ角ゴ Pro W3" charset="0"/>
                <a:cs typeface="Arial"/>
              </a:rPr>
              <a:t>(demo</a:t>
            </a:r>
            <a:r>
              <a:rPr lang="en-US" sz="2400" b="1" dirty="0" smtClean="0">
                <a:latin typeface="+mj-lt"/>
                <a:ea typeface="ヒラギノ角ゴ Pro W3" charset="0"/>
                <a:cs typeface="Arial"/>
              </a:rPr>
              <a:t>)</a:t>
            </a:r>
            <a:endParaRPr lang="en-US" sz="2400" b="1" dirty="0">
              <a:latin typeface="+mj-lt"/>
              <a:ea typeface="ヒラギノ角ゴ Pro W3" charset="0"/>
              <a:cs typeface="Arial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988253" y="1254425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07805" y="4924345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Flowchart: Alternate Process 4"/>
          <p:cNvSpPr/>
          <p:nvPr/>
        </p:nvSpPr>
        <p:spPr>
          <a:xfrm>
            <a:off x="3424839" y="2016729"/>
            <a:ext cx="2780270" cy="543698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</a:rPr>
              <a:t>Security</a:t>
            </a: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3974956" y="3356677"/>
            <a:ext cx="2780270" cy="543698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</a:rPr>
              <a:t>Security_002</a:t>
            </a:r>
            <a:endParaRPr lang="en-US" dirty="0" smtClean="0">
              <a:solidFill>
                <a:srgbClr val="00206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773577" y="3125448"/>
            <a:ext cx="6900420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 Bracket 5"/>
          <p:cNvSpPr/>
          <p:nvPr/>
        </p:nvSpPr>
        <p:spPr>
          <a:xfrm>
            <a:off x="6346413" y="1753386"/>
            <a:ext cx="267509" cy="1008668"/>
          </a:xfrm>
          <a:prstGeom prst="leftBracket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55226" y="1873441"/>
            <a:ext cx="8014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Describe:  Nbi3gc </a:t>
            </a:r>
            <a:r>
              <a:rPr lang="en-US" dirty="0"/>
              <a:t>be observed a IIOP security problem</a:t>
            </a:r>
          </a:p>
          <a:p>
            <a:r>
              <a:rPr lang="en-US" dirty="0" err="1" smtClean="0"/>
              <a:t>checkPoint</a:t>
            </a:r>
            <a:r>
              <a:rPr lang="en-US" dirty="0" smtClean="0"/>
              <a:t> </a:t>
            </a:r>
            <a:r>
              <a:rPr lang="en-US" dirty="0" smtClean="0"/>
              <a:t>list: </a:t>
            </a:r>
            <a:r>
              <a:rPr lang="en-US" dirty="0" smtClean="0"/>
              <a:t>  Security_002</a:t>
            </a:r>
          </a:p>
          <a:p>
            <a:r>
              <a:rPr lang="en-US" dirty="0" smtClean="0"/>
              <a:t>Fix step:</a:t>
            </a:r>
          </a:p>
          <a:p>
            <a:r>
              <a:rPr lang="en-US" dirty="0"/>
              <a:t>	</a:t>
            </a:r>
            <a:r>
              <a:rPr lang="en-US" dirty="0" smtClean="0"/>
              <a:t>1.XXX</a:t>
            </a:r>
          </a:p>
          <a:p>
            <a:r>
              <a:rPr lang="en-US" dirty="0" smtClean="0"/>
              <a:t>	2.XXX</a:t>
            </a:r>
            <a:endParaRPr lang="en-US" dirty="0"/>
          </a:p>
        </p:txBody>
      </p:sp>
      <p:sp>
        <p:nvSpPr>
          <p:cNvPr id="14" name="Flowchart: Alternate Process 13"/>
          <p:cNvSpPr/>
          <p:nvPr/>
        </p:nvSpPr>
        <p:spPr>
          <a:xfrm>
            <a:off x="5022222" y="4131603"/>
            <a:ext cx="1733004" cy="543698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2060"/>
                </a:solidFill>
              </a:rPr>
              <a:t>Security_001</a:t>
            </a:r>
            <a:endParaRPr lang="en-US" dirty="0" smtClean="0">
              <a:solidFill>
                <a:srgbClr val="00206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707924" y="3900375"/>
            <a:ext cx="0" cy="774926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4" idx="1"/>
          </p:cNvCxnSpPr>
          <p:nvPr/>
        </p:nvCxnSpPr>
        <p:spPr>
          <a:xfrm flipH="1">
            <a:off x="4707924" y="4403452"/>
            <a:ext cx="314298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lowchart: Alternate Process 20"/>
          <p:cNvSpPr/>
          <p:nvPr/>
        </p:nvSpPr>
        <p:spPr>
          <a:xfrm>
            <a:off x="3311771" y="6038249"/>
            <a:ext cx="4699041" cy="543698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2060"/>
                </a:solidFill>
              </a:rPr>
              <a:t>Get_value_from_configuration</a:t>
            </a: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8" name="Curved Left Arrow 17"/>
          <p:cNvSpPr/>
          <p:nvPr/>
        </p:nvSpPr>
        <p:spPr>
          <a:xfrm rot="5400000">
            <a:off x="4704606" y="2664357"/>
            <a:ext cx="635231" cy="581897"/>
          </a:xfrm>
          <a:prstGeom prst="curved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4"/>
              </a:solidFill>
            </a:endParaRPr>
          </a:p>
        </p:txBody>
      </p:sp>
      <p:sp>
        <p:nvSpPr>
          <p:cNvPr id="23" name="Curved Left Arrow 22"/>
          <p:cNvSpPr/>
          <p:nvPr/>
        </p:nvSpPr>
        <p:spPr>
          <a:xfrm rot="5400000">
            <a:off x="5052727" y="5210064"/>
            <a:ext cx="635231" cy="581897"/>
          </a:xfrm>
          <a:prstGeom prst="curved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4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33170" y="3437567"/>
            <a:ext cx="859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"Verify nbi3gc mf/proxy-1/proxy-2/proxy-3 security certificate path </a:t>
            </a:r>
            <a:r>
              <a:rPr lang="en-US" dirty="0" err="1"/>
              <a:t>config</a:t>
            </a:r>
            <a:r>
              <a:rPr lang="en-US" dirty="0"/>
              <a:t> is correct"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33170" y="4241975"/>
            <a:ext cx="591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"Verify nbi3gc security mode is enabled in configuration"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08522" y="4218786"/>
            <a:ext cx="197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Dependency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eme1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10.xml><?xml version="1.0" encoding="utf-8"?>
<a:theme xmlns:a="http://schemas.openxmlformats.org/drawingml/2006/main" name="2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11.xml><?xml version="1.0" encoding="utf-8"?>
<a:theme xmlns:a="http://schemas.openxmlformats.org/drawingml/2006/main" name="4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12.xml><?xml version="1.0" encoding="utf-8"?>
<a:theme xmlns:a="http://schemas.openxmlformats.org/drawingml/2006/main" name="4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13.xml><?xml version="1.0" encoding="utf-8"?>
<a:theme xmlns:a="http://schemas.openxmlformats.org/drawingml/2006/main" name="5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14.xml><?xml version="1.0" encoding="utf-8"?>
<a:theme xmlns:a="http://schemas.openxmlformats.org/drawingml/2006/main" name="1_Core VS N8EP1 RCAEDA followup(03.06)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 v2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Nokia Pure v12" id="{7AC05BEF-BBDF-4CF1-AA23-A676535EABCE}" vid="{991539CA-B441-4AED-8339-F6770207F6A2}"/>
    </a:ext>
  </a:extLst>
</a:theme>
</file>

<file path=ppt/theme/theme15.xml><?xml version="1.0" encoding="utf-8"?>
<a:theme xmlns:a="http://schemas.openxmlformats.org/drawingml/2006/main" name="5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16.xml><?xml version="1.0" encoding="utf-8"?>
<a:theme xmlns:a="http://schemas.openxmlformats.org/drawingml/2006/main" name="6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17.xml><?xml version="1.0" encoding="utf-8"?>
<a:theme xmlns:a="http://schemas.openxmlformats.org/drawingml/2006/main" name="2_Theme1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18.xml><?xml version="1.0" encoding="utf-8"?>
<a:theme xmlns:a="http://schemas.openxmlformats.org/drawingml/2006/main" name="6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19.xml><?xml version="1.0" encoding="utf-8"?>
<a:theme xmlns:a="http://schemas.openxmlformats.org/drawingml/2006/main" name="7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2.xml><?xml version="1.0" encoding="utf-8"?>
<a:theme xmlns:a="http://schemas.openxmlformats.org/drawingml/2006/main" name="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20.xml><?xml version="1.0" encoding="utf-8"?>
<a:theme xmlns:a="http://schemas.openxmlformats.org/drawingml/2006/main" name="7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21.xml><?xml version="1.0" encoding="utf-8"?>
<a:theme xmlns:a="http://schemas.openxmlformats.org/drawingml/2006/main" name="8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22.xml><?xml version="1.0" encoding="utf-8"?>
<a:theme xmlns:a="http://schemas.openxmlformats.org/drawingml/2006/main" name="2_Core VS N8EP1 RCAEDA followup(03.06)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 v2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Nokia Pure v12" id="{7AC05BEF-BBDF-4CF1-AA23-A676535EABCE}" vid="{991539CA-B441-4AED-8339-F6770207F6A2}"/>
    </a:ext>
  </a:extLst>
</a:theme>
</file>

<file path=ppt/theme/theme23.xml><?xml version="1.0" encoding="utf-8"?>
<a:theme xmlns:a="http://schemas.openxmlformats.org/drawingml/2006/main" name="8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24.xml><?xml version="1.0" encoding="utf-8"?>
<a:theme xmlns:a="http://schemas.openxmlformats.org/drawingml/2006/main" name="9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2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4.xml><?xml version="1.0" encoding="utf-8"?>
<a:theme xmlns:a="http://schemas.openxmlformats.org/drawingml/2006/main" name="2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5.xml><?xml version="1.0" encoding="utf-8"?>
<a:theme xmlns:a="http://schemas.openxmlformats.org/drawingml/2006/main" name="1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6.xml><?xml version="1.0" encoding="utf-8"?>
<a:theme xmlns:a="http://schemas.openxmlformats.org/drawingml/2006/main" name="Core VS N8EP1 RCAEDA followup(03.06)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 v2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Nokia Pure v12" id="{7AC05BEF-BBDF-4CF1-AA23-A676535EABCE}" vid="{991539CA-B441-4AED-8339-F6770207F6A2}"/>
    </a:ext>
  </a:extLst>
</a:theme>
</file>

<file path=ppt/theme/theme7.xml><?xml version="1.0" encoding="utf-8"?>
<a:theme xmlns:a="http://schemas.openxmlformats.org/drawingml/2006/main" name="1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8.xml><?xml version="1.0" encoding="utf-8"?>
<a:theme xmlns:a="http://schemas.openxmlformats.org/drawingml/2006/main" name="3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9.xml><?xml version="1.0" encoding="utf-8"?>
<a:theme xmlns:a="http://schemas.openxmlformats.org/drawingml/2006/main" name="1_Theme1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28061</TotalTime>
  <Words>852</Words>
  <Application>Microsoft Office PowerPoint</Application>
  <PresentationFormat>Widescreen</PresentationFormat>
  <Paragraphs>135</Paragraphs>
  <Slides>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40" baseType="lpstr">
      <vt:lpstr>Lucida Grande</vt:lpstr>
      <vt:lpstr>ヒラギノ角ゴ Pro W3</vt:lpstr>
      <vt:lpstr>Arial</vt:lpstr>
      <vt:lpstr>Calibri</vt:lpstr>
      <vt:lpstr>Nokia Pure Headline</vt:lpstr>
      <vt:lpstr>Nokia Pure Headline Light</vt:lpstr>
      <vt:lpstr>Nokia Pure Text</vt:lpstr>
      <vt:lpstr>Nokia Pure Text Light</vt:lpstr>
      <vt:lpstr>Theme1</vt:lpstr>
      <vt:lpstr>Nokia PowerPoint Template Arial v13</vt:lpstr>
      <vt:lpstr>3_Nokia PowerPoint Template Arial v13</vt:lpstr>
      <vt:lpstr>2_Nokia Master Blue Background</vt:lpstr>
      <vt:lpstr>1_Nokia Master Blue Background</vt:lpstr>
      <vt:lpstr>Core VS N8EP1 RCAEDA followup(03.06)</vt:lpstr>
      <vt:lpstr>1_Nokia PowerPoint Template Arial v13</vt:lpstr>
      <vt:lpstr>3_Nokia Master Blue Background</vt:lpstr>
      <vt:lpstr>1_Theme1</vt:lpstr>
      <vt:lpstr>2_Nokia PowerPoint Template Arial v13</vt:lpstr>
      <vt:lpstr>4_Nokia PowerPoint Template Arial v13</vt:lpstr>
      <vt:lpstr>4_Nokia Master Blue Background</vt:lpstr>
      <vt:lpstr>5_Nokia Master Blue Background</vt:lpstr>
      <vt:lpstr>1_Core VS N8EP1 RCAEDA followup(03.06)</vt:lpstr>
      <vt:lpstr>5_Nokia PowerPoint Template Arial v13</vt:lpstr>
      <vt:lpstr>6_Nokia Master Blue Background</vt:lpstr>
      <vt:lpstr>2_Theme1</vt:lpstr>
      <vt:lpstr>6_Nokia PowerPoint Template Arial v13</vt:lpstr>
      <vt:lpstr>7_Nokia PowerPoint Template Arial v13</vt:lpstr>
      <vt:lpstr>7_Nokia Master Blue Background</vt:lpstr>
      <vt:lpstr>8_Nokia Master Blue Background</vt:lpstr>
      <vt:lpstr>2_Core VS N8EP1 RCAEDA followup(03.06)</vt:lpstr>
      <vt:lpstr>8_Nokia PowerPoint Template Arial v13</vt:lpstr>
      <vt:lpstr>9_Nokia Master Blue Background</vt:lpstr>
      <vt:lpstr>think-cell Slide</vt:lpstr>
      <vt:lpstr>Troubleshooting share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whuangfu</dc:creator>
  <cp:lastModifiedBy>Gao, Jarvan (Nokia - CN/Chengdu)</cp:lastModifiedBy>
  <cp:revision>444</cp:revision>
  <dcterms:created xsi:type="dcterms:W3CDTF">2016-06-20T05:20:12Z</dcterms:created>
  <dcterms:modified xsi:type="dcterms:W3CDTF">2016-12-26T04:59:02Z</dcterms:modified>
</cp:coreProperties>
</file>