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tags/tag6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0.xml" ContentType="application/vnd.openxmlformats-officedocument.theme+xml"/>
  <Override PartName="/ppt/tags/tag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2.xml" ContentType="application/vnd.openxmlformats-officedocument.theme+xml"/>
  <Override PartName="/ppt/tags/tag11.xml" ContentType="application/vnd.openxmlformats-officedocument.presentationml.tags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4.xml" ContentType="application/vnd.openxmlformats-officedocument.theme+xml"/>
  <Override PartName="/ppt/tags/tag12.xml" ContentType="application/vnd.openxmlformats-officedocument.presentationml.tags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5.xml" ContentType="application/vnd.openxmlformats-officedocument.theme+xml"/>
  <Override PartName="/ppt/tags/tag13.xml" ContentType="application/vnd.openxmlformats-officedocument.presentationml.tags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6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7.xml" ContentType="application/vnd.openxmlformats-officedocument.theme+xml"/>
  <Override PartName="/ppt/tags/tag16.xml" ContentType="application/vnd.openxmlformats-officedocument.presentationml.tags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8.xml" ContentType="application/vnd.openxmlformats-officedocument.theme+xml"/>
  <Override PartName="/ppt/tags/tag17.xml" ContentType="application/vnd.openxmlformats-officedocument.presentationml.tags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20.xml" ContentType="application/vnd.openxmlformats-officedocument.theme+xml"/>
  <Override PartName="/ppt/tags/tag18.xml" ContentType="application/vnd.openxmlformats-officedocument.presentationml.tags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21.xml" ContentType="application/vnd.openxmlformats-officedocument.theme+xml"/>
  <Override PartName="/ppt/tags/tag19.xml" ContentType="application/vnd.openxmlformats-officedocument.presentationml.tags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22.xml" ContentType="application/vnd.openxmlformats-officedocument.theme+xml"/>
  <Override PartName="/ppt/tags/tag20.xml" ContentType="application/vnd.openxmlformats-officedocument.presentationml.tags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7" r:id="rId3"/>
    <p:sldMasterId id="2147483685" r:id="rId4"/>
    <p:sldMasterId id="2147483691" r:id="rId5"/>
    <p:sldMasterId id="2147483700" r:id="rId6"/>
    <p:sldMasterId id="2147483706" r:id="rId7"/>
    <p:sldMasterId id="2147483712" r:id="rId8"/>
    <p:sldMasterId id="2147483724" r:id="rId9"/>
    <p:sldMasterId id="2147483734" r:id="rId10"/>
    <p:sldMasterId id="2147483741" r:id="rId11"/>
    <p:sldMasterId id="2147483755" r:id="rId12"/>
    <p:sldMasterId id="2147483764" r:id="rId13"/>
    <p:sldMasterId id="2147483770" r:id="rId14"/>
    <p:sldMasterId id="2147483776" r:id="rId15"/>
    <p:sldMasterId id="2147483789" r:id="rId16"/>
    <p:sldMasterId id="2147483799" r:id="rId17"/>
    <p:sldMasterId id="2147483806" r:id="rId18"/>
    <p:sldMasterId id="2147483814" r:id="rId19"/>
    <p:sldMasterId id="2147483820" r:id="rId20"/>
    <p:sldMasterId id="2147483835" r:id="rId21"/>
    <p:sldMasterId id="2147483841" r:id="rId22"/>
  </p:sldMasterIdLst>
  <p:notesMasterIdLst>
    <p:notesMasterId r:id="rId32"/>
  </p:notesMasterIdLst>
  <p:sldIdLst>
    <p:sldId id="256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, Jarvan (Nokia - CN/Chengdu)" initials="GJ(-C" lastIdx="1" clrIdx="0">
    <p:extLst>
      <p:ext uri="{19B8F6BF-5375-455C-9EA6-DF929625EA0E}">
        <p15:presenceInfo xmlns:p15="http://schemas.microsoft.com/office/powerpoint/2012/main" userId="S-1-5-21-1593251271-2640304127-1825641215-191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3281" autoAdjust="0"/>
  </p:normalViewPr>
  <p:slideViewPr>
    <p:cSldViewPr snapToGrid="0">
      <p:cViewPr varScale="1">
        <p:scale>
          <a:sx n="111" d="100"/>
          <a:sy n="111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57C1-9755-4794-AA7C-70DA8E1583B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0E51E-96AF-460F-9746-DB2A3697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04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6186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3666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6483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1668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import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sys,os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 err="1"/>
              <a:t>library.library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ExecuteCommond,singleton</a:t>
            </a: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from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log.logger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logger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xml.etree.ElementTree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ET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/>
              <a:t>Xml(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.__class__,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err="1"/>
              <a:t>get_dict_from_xml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,fileName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deep is 2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f:</a:t>
            </a:r>
            <a:br>
              <a:rPr lang="en-US" altLang="zh-CN" dirty="0"/>
            </a:br>
            <a:r>
              <a:rPr lang="en-US" altLang="zh-CN" dirty="0"/>
              <a:t>            data = 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root = </a:t>
            </a:r>
            <a:r>
              <a:rPr lang="en-US" altLang="zh-CN" dirty="0" err="1"/>
              <a:t>ET.fromstring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dict</a:t>
            </a:r>
            <a:r>
              <a:rPr lang="en-US" altLang="zh-CN" dirty="0"/>
              <a:t> =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root: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attrib</a:t>
            </a:r>
            <a:r>
              <a:rPr lang="en-US" altLang="zh-CN" dirty="0"/>
              <a:t> = 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name = 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 = {}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_child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child:</a:t>
            </a:r>
            <a:br>
              <a:rPr lang="en-US" altLang="zh-CN" dirty="0"/>
            </a:br>
            <a:r>
              <a:rPr lang="en-US" altLang="zh-CN" dirty="0"/>
              <a:t>                   _</a:t>
            </a:r>
            <a:r>
              <a:rPr lang="en-US" altLang="zh-CN" dirty="0" err="1"/>
              <a:t>attrib</a:t>
            </a:r>
            <a:r>
              <a:rPr lang="en-US" altLang="zh-CN" dirty="0"/>
              <a:t> = _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        _name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        _value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[name][_name] = _value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 </a:t>
            </a:r>
            <a:r>
              <a:rPr lang="en-US" altLang="zh-CN" dirty="0" err="1"/>
              <a:t>dict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809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import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sys,os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 err="1"/>
              <a:t>library.library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ExecuteCommond,singleton</a:t>
            </a: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from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log.logger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logger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xml.etree.ElementTree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ET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/>
              <a:t>Xml(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.__class__,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err="1"/>
              <a:t>get_dict_from_xml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,fileName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deep is 2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f:</a:t>
            </a:r>
            <a:br>
              <a:rPr lang="en-US" altLang="zh-CN" dirty="0"/>
            </a:br>
            <a:r>
              <a:rPr lang="en-US" altLang="zh-CN" dirty="0"/>
              <a:t>            data = 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root = </a:t>
            </a:r>
            <a:r>
              <a:rPr lang="en-US" altLang="zh-CN" dirty="0" err="1"/>
              <a:t>ET.fromstring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dict</a:t>
            </a:r>
            <a:r>
              <a:rPr lang="en-US" altLang="zh-CN" dirty="0"/>
              <a:t> =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root: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attrib</a:t>
            </a:r>
            <a:r>
              <a:rPr lang="en-US" altLang="zh-CN" dirty="0"/>
              <a:t> = 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name = 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 = {}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_child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child:</a:t>
            </a:r>
            <a:br>
              <a:rPr lang="en-US" altLang="zh-CN" dirty="0"/>
            </a:br>
            <a:r>
              <a:rPr lang="en-US" altLang="zh-CN" dirty="0"/>
              <a:t>                   _</a:t>
            </a:r>
            <a:r>
              <a:rPr lang="en-US" altLang="zh-CN" dirty="0" err="1"/>
              <a:t>attrib</a:t>
            </a:r>
            <a:r>
              <a:rPr lang="en-US" altLang="zh-CN" dirty="0"/>
              <a:t> = _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        _name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        _value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[name][_name] = _value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 </a:t>
            </a:r>
            <a:r>
              <a:rPr lang="en-US" altLang="zh-CN" dirty="0" err="1"/>
              <a:t>dict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2831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89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259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675975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1712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15647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6447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999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556159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67322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78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55268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2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35353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5294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33361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1927205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11703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00815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99914001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5872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68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24036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66267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58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1430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8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4304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02896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73991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642398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5491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0789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0976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13439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6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6319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98609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185360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8771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277496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2734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98010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081570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94473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80749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684968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453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70517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84788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38609743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6944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473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44759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02313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50936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1815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86491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3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56550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121850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00689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98087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57172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767410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7385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1409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66167315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696743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00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0299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61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9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0658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24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0169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1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4951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7749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965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035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70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3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293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1237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257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302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7474800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4223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211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301035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455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8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298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1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114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919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31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322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475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3557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0036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067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4148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77010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8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5617656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3566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241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4892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9958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582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923776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5260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95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86599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0249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26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0379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9074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216681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363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996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1208092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78075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83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905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96963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0720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98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51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206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829403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6336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75913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317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8526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8158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0902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20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107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97793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71343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2384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8933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311549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86347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8778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7661862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927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6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879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19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99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1159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6896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5/22/2017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43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34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8693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58547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4048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5849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3051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69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3" Type="http://schemas.openxmlformats.org/officeDocument/2006/relationships/slideLayout" Target="../slideLayouts/slideLayout68.xml"/><Relationship Id="rId7" Type="http://schemas.openxmlformats.org/officeDocument/2006/relationships/theme" Target="../theme/theme10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70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69.xml"/><Relationship Id="rId9" Type="http://schemas.openxmlformats.org/officeDocument/2006/relationships/tags" Target="../tags/tag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oleObject" Target="../embeddings/oleObject10.bin"/><Relationship Id="rId5" Type="http://schemas.openxmlformats.org/officeDocument/2006/relationships/slideLayout" Target="../slideLayouts/slideLayout76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75.xml"/><Relationship Id="rId9" Type="http://schemas.openxmlformats.org/officeDocument/2006/relationships/vmlDrawing" Target="../drawings/vmlDrawing9.v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0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9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heme" Target="../theme/theme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98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97.xml"/><Relationship Id="rId9" Type="http://schemas.openxmlformats.org/officeDocument/2006/relationships/oleObject" Target="../embeddings/oleObject12.bin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2.xml"/><Relationship Id="rId10" Type="http://schemas.openxmlformats.org/officeDocument/2006/relationships/theme" Target="../theme/theme1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3" Type="http://schemas.openxmlformats.org/officeDocument/2006/relationships/slideLayout" Target="../slideLayouts/slideLayout119.xml"/><Relationship Id="rId7" Type="http://schemas.openxmlformats.org/officeDocument/2006/relationships/theme" Target="../theme/theme1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21.xml"/><Relationship Id="rId10" Type="http://schemas.openxmlformats.org/officeDocument/2006/relationships/oleObject" Target="../embeddings/oleObject16.bin"/><Relationship Id="rId4" Type="http://schemas.openxmlformats.org/officeDocument/2006/relationships/slideLayout" Target="../slideLayouts/slideLayout120.xml"/><Relationship Id="rId9" Type="http://schemas.openxmlformats.org/officeDocument/2006/relationships/tags" Target="../tags/tag16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127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126.xml"/><Relationship Id="rId9" Type="http://schemas.openxmlformats.org/officeDocument/2006/relationships/vmlDrawing" Target="../drawings/vmlDrawing15.v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4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13.xml"/><Relationship Id="rId9" Type="http://schemas.openxmlformats.org/officeDocument/2006/relationships/tags" Target="../tags/tag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9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3" Type="http://schemas.openxmlformats.org/officeDocument/2006/relationships/slideLayout" Target="../slideLayouts/slideLayout146.xml"/><Relationship Id="rId7" Type="http://schemas.openxmlformats.org/officeDocument/2006/relationships/theme" Target="../theme/theme2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48.xml"/><Relationship Id="rId10" Type="http://schemas.openxmlformats.org/officeDocument/2006/relationships/oleObject" Target="../embeddings/oleObject19.bin"/><Relationship Id="rId4" Type="http://schemas.openxmlformats.org/officeDocument/2006/relationships/slideLayout" Target="../slideLayouts/slideLayout147.xml"/><Relationship Id="rId9" Type="http://schemas.openxmlformats.org/officeDocument/2006/relationships/tags" Target="../tags/tag1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54.xml"/><Relationship Id="rId10" Type="http://schemas.openxmlformats.org/officeDocument/2006/relationships/theme" Target="../theme/theme22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20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9.xml"/><Relationship Id="rId9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45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5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91489530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5982408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3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2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85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8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151804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8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21204604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3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4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6217115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7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5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8638310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5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64359142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5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8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5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780478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72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2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5312143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3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nto.int.net.nokia.com/pronto/problemReportSearch.html?freeTextdropDownID=prId&amp;searchTopText=PR222307&amp;HomeFlag=tru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30" y="571856"/>
            <a:ext cx="11057022" cy="2001527"/>
          </a:xfrm>
        </p:spPr>
        <p:txBody>
          <a:bodyPr/>
          <a:lstStyle/>
          <a:p>
            <a:pPr algn="l"/>
            <a:r>
              <a:rPr lang="en-US" altLang="zh-CN" sz="6600" dirty="0"/>
              <a:t>Troubleshooting share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31" y="4770214"/>
            <a:ext cx="9144000" cy="1259632"/>
          </a:xfrm>
        </p:spPr>
        <p:txBody>
          <a:bodyPr/>
          <a:lstStyle/>
          <a:p>
            <a:pPr algn="l"/>
            <a:r>
              <a:rPr lang="en-US" altLang="zh-CN" dirty="0"/>
              <a:t>Jarvan</a:t>
            </a:r>
          </a:p>
          <a:p>
            <a:pPr algn="l"/>
            <a:r>
              <a:rPr lang="en-US" dirty="0"/>
              <a:t>2016-11-17</a:t>
            </a:r>
          </a:p>
        </p:txBody>
      </p:sp>
    </p:spTree>
    <p:extLst>
      <p:ext uri="{BB962C8B-B14F-4D97-AF65-F5344CB8AC3E}">
        <p14:creationId xmlns:p14="http://schemas.microsoft.com/office/powerpoint/2010/main" val="12303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</a:t>
            </a:r>
          </a:p>
        </p:txBody>
      </p:sp>
      <p:sp>
        <p:nvSpPr>
          <p:cNvPr id="2" name="Cloud 1"/>
          <p:cNvSpPr/>
          <p:nvPr/>
        </p:nvSpPr>
        <p:spPr>
          <a:xfrm>
            <a:off x="3509319" y="5474614"/>
            <a:ext cx="4633784" cy="852616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/>
                </a:solidFill>
              </a:rPr>
              <a:t>3GPP CORBA FM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45292" y="380996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5736" y="1916352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92031" y="4258872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80023" y="2488512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</a:t>
            </a:r>
            <a:r>
              <a:rPr lang="en-US" dirty="0"/>
              <a:t> Point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80023" y="1466666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layer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75736" y="5088234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75736" y="3947294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AlarmIRPSim.jar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75736" y="4492366"/>
            <a:ext cx="1779373" cy="4162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BasicCMSim.jar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870439" y="3951954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CSIRPSim.jar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870439" y="4477882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EPIRPSim.jar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765142" y="3966023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FTIRPSim.jar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764694" y="4467585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GetIORFromNS.jar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659845" y="3966023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GetNSStatus.jar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660437" y="4492366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JacorbManager.jar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531035" y="3978647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KernelCMSim.jar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531034" y="4519549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parseIOR.sh</a:t>
            </a:r>
          </a:p>
        </p:txBody>
      </p:sp>
      <p:sp>
        <p:nvSpPr>
          <p:cNvPr id="9" name="Oval 8"/>
          <p:cNvSpPr/>
          <p:nvPr/>
        </p:nvSpPr>
        <p:spPr>
          <a:xfrm>
            <a:off x="2755109" y="2090994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TestPoint1</a:t>
            </a:r>
          </a:p>
        </p:txBody>
      </p:sp>
      <p:sp>
        <p:nvSpPr>
          <p:cNvPr id="50" name="Oval 49"/>
          <p:cNvSpPr/>
          <p:nvPr/>
        </p:nvSpPr>
        <p:spPr>
          <a:xfrm>
            <a:off x="6468187" y="2107938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2060"/>
                </a:solidFill>
              </a:rPr>
              <a:t>TestPoint2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235676" y="1236941"/>
            <a:ext cx="2070634" cy="452932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 IIOP/HTTP</a:t>
            </a:r>
          </a:p>
        </p:txBody>
      </p:sp>
      <p:sp>
        <p:nvSpPr>
          <p:cNvPr id="57" name="Rounded Rectangular Callout 56"/>
          <p:cNvSpPr/>
          <p:nvPr/>
        </p:nvSpPr>
        <p:spPr>
          <a:xfrm>
            <a:off x="4446008" y="1216076"/>
            <a:ext cx="2022179" cy="482340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Event 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Chanle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7549531" y="1233965"/>
            <a:ext cx="2027098" cy="482034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SetCode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ouble Brace 4"/>
          <p:cNvSpPr/>
          <p:nvPr/>
        </p:nvSpPr>
        <p:spPr>
          <a:xfrm rot="10800000" flipH="1" flipV="1">
            <a:off x="2006419" y="2587440"/>
            <a:ext cx="3403782" cy="1180236"/>
          </a:xfrm>
          <a:prstGeom prst="bracePair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Impact,</a:t>
            </a:r>
          </a:p>
          <a:p>
            <a:pPr algn="ctr"/>
            <a:r>
              <a:rPr lang="en-US" altLang="zh-CN" dirty="0"/>
              <a:t>Root cause,</a:t>
            </a:r>
          </a:p>
          <a:p>
            <a:pPr algn="ctr"/>
            <a:r>
              <a:rPr lang="en-US" altLang="zh-CN" dirty="0"/>
              <a:t>fixed method.</a:t>
            </a:r>
          </a:p>
          <a:p>
            <a:pPr algn="ctr"/>
            <a:r>
              <a:rPr lang="en-US" altLang="zh-CN" dirty="0"/>
              <a:t>logger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64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	(engine layer)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88253" y="125442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8253" y="519697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432987" y="4286333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GetIORFromNS.jar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666792" y="4281402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JacorbManager.jar</a:t>
            </a:r>
          </a:p>
        </p:txBody>
      </p:sp>
      <p:sp>
        <p:nvSpPr>
          <p:cNvPr id="39" name="Cloud 38"/>
          <p:cNvSpPr/>
          <p:nvPr/>
        </p:nvSpPr>
        <p:spPr>
          <a:xfrm>
            <a:off x="3212757" y="5584334"/>
            <a:ext cx="4633784" cy="852616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/>
                </a:solidFill>
              </a:rPr>
              <a:t>3GPP CORBA FM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28694" y="4881222"/>
            <a:ext cx="437862" cy="696160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926364" y="4826682"/>
            <a:ext cx="590771" cy="708043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4466" y="1986660"/>
            <a:ext cx="8569411" cy="806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Engine </a:t>
            </a:r>
            <a:endParaRPr lang="en-US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9211" y="769611"/>
            <a:ext cx="27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getProxyRegisterStatus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5212360" y="1136118"/>
            <a:ext cx="199899" cy="85332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228694" y="3323530"/>
            <a:ext cx="360538" cy="723883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432" name="Straight Arrow Connector 274431"/>
          <p:cNvCxnSpPr/>
          <p:nvPr/>
        </p:nvCxnSpPr>
        <p:spPr>
          <a:xfrm>
            <a:off x="6202956" y="3315647"/>
            <a:ext cx="405501" cy="723883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	(Test point layer)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88253" y="125442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8253" y="519697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9782" y="761117"/>
            <a:ext cx="330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:security IIOP/HTTP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65106" y="1128968"/>
            <a:ext cx="321276" cy="131644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3213" y="1441827"/>
            <a:ext cx="344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Req:TestPoint1,</a:t>
            </a:r>
            <a:r>
              <a:rPr lang="en-US" altLang="zh-CN" dirty="0"/>
              <a:t> TestPoint2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571468" y="3275812"/>
            <a:ext cx="1865870" cy="45306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TestPoint1</a:t>
            </a:r>
          </a:p>
        </p:txBody>
      </p:sp>
      <p:sp>
        <p:nvSpPr>
          <p:cNvPr id="24" name="Oval 23"/>
          <p:cNvSpPr/>
          <p:nvPr/>
        </p:nvSpPr>
        <p:spPr>
          <a:xfrm>
            <a:off x="7700699" y="3402049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TestPoint2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Cloud 30"/>
          <p:cNvSpPr/>
          <p:nvPr/>
        </p:nvSpPr>
        <p:spPr>
          <a:xfrm>
            <a:off x="1075038" y="5684741"/>
            <a:ext cx="9957486" cy="746269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5353109" y="-60432"/>
            <a:ext cx="424776" cy="6136276"/>
          </a:xfrm>
          <a:prstGeom prst="leftBrac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347274" y="3882017"/>
            <a:ext cx="150085" cy="1666391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8633635" y="3946426"/>
            <a:ext cx="121436" cy="1499572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1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	(case layer)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88253" y="125442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5736" y="6058228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Flowchart: Alternate Process 4"/>
          <p:cNvSpPr/>
          <p:nvPr/>
        </p:nvSpPr>
        <p:spPr>
          <a:xfrm>
            <a:off x="3424839" y="2016729"/>
            <a:ext cx="2780270" cy="54369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Security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IIOP/HTTP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773577" y="3125448"/>
            <a:ext cx="6900420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6334" y="3660676"/>
            <a:ext cx="31688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passCondition:</a:t>
            </a:r>
            <a:r>
              <a:rPr lang="en-US" sz="1200" dirty="0">
                <a:highlight>
                  <a:srgbClr val="FFFF00"/>
                </a:highlight>
              </a:rPr>
              <a:t>TestPoint1 is True and TestPoint2 is True </a:t>
            </a:r>
          </a:p>
          <a:p>
            <a:endParaRPr lang="en-US" sz="1200" dirty="0"/>
          </a:p>
          <a:p>
            <a:r>
              <a:rPr lang="en-US" sz="1200" dirty="0"/>
              <a:t>Description: the certificate are not match between nbi3gc and </a:t>
            </a:r>
            <a:r>
              <a:rPr lang="en-US" sz="1200" dirty="0" err="1"/>
              <a:t>jacorb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caseNumber</a:t>
            </a:r>
            <a:r>
              <a:rPr lang="en-US" sz="1200" dirty="0"/>
              <a:t> = “23”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3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https://pronto.int.net.nokia.com/pronto/problemReportSearch.html?freeTextdropDownID=prId&amp;searchTopText=PR222307&amp;HomeFlag=true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目标：</a:t>
            </a:r>
            <a:endParaRPr lang="en-US" altLang="zh-CN" dirty="0"/>
          </a:p>
          <a:p>
            <a:r>
              <a:rPr lang="zh-CN" altLang="en-US" dirty="0"/>
              <a:t>将这个</a:t>
            </a:r>
            <a:r>
              <a:rPr lang="en-US" altLang="zh-CN" dirty="0"/>
              <a:t>pronto</a:t>
            </a:r>
            <a:r>
              <a:rPr lang="zh-CN" altLang="en-US" dirty="0"/>
              <a:t> 加到</a:t>
            </a:r>
            <a:r>
              <a:rPr lang="en-US" altLang="zh-CN" dirty="0"/>
              <a:t>case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问题概述：</a:t>
            </a:r>
            <a:endParaRPr lang="en-US" altLang="zh-CN" dirty="0"/>
          </a:p>
          <a:p>
            <a:r>
              <a:rPr lang="en-US" altLang="zh-CN" dirty="0"/>
              <a:t>Nbi3gc</a:t>
            </a:r>
            <a:r>
              <a:rPr lang="zh-CN" altLang="en-US" dirty="0"/>
              <a:t>的</a:t>
            </a:r>
            <a:r>
              <a:rPr lang="en-US" altLang="zh-CN" dirty="0"/>
              <a:t>proxy log </a:t>
            </a:r>
            <a:r>
              <a:rPr lang="en-US" altLang="zh-CN" dirty="0" err="1"/>
              <a:t>MaxSize</a:t>
            </a:r>
            <a:r>
              <a:rPr lang="zh-CN" altLang="en-US" dirty="0"/>
              <a:t>配置超过限制值，导致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目录使用</a:t>
            </a:r>
            <a:r>
              <a:rPr lang="en-US" altLang="zh-CN" dirty="0"/>
              <a:t>100%.</a:t>
            </a:r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做三个测试点，分别对用</a:t>
            </a:r>
            <a:r>
              <a:rPr lang="en-US" altLang="zh-CN" dirty="0"/>
              <a:t>proxy-1</a:t>
            </a:r>
            <a:r>
              <a:rPr lang="zh-CN" altLang="en-US" dirty="0"/>
              <a:t>，</a:t>
            </a:r>
            <a:r>
              <a:rPr lang="en-US" altLang="zh-CN" dirty="0"/>
              <a:t>proxy-2</a:t>
            </a:r>
            <a:r>
              <a:rPr lang="zh-CN" altLang="en-US" dirty="0"/>
              <a:t>和</a:t>
            </a:r>
            <a:r>
              <a:rPr lang="en-US" altLang="zh-CN" dirty="0"/>
              <a:t>proxy-3</a:t>
            </a:r>
            <a:r>
              <a:rPr lang="zh-CN" altLang="en-US" dirty="0"/>
              <a:t>的 </a:t>
            </a:r>
            <a:r>
              <a:rPr lang="en-US" altLang="zh-CN" dirty="0"/>
              <a:t>log4j</a:t>
            </a:r>
            <a:r>
              <a:rPr lang="zh-CN" altLang="en-US" dirty="0"/>
              <a:t>检查。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42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Step1.</a:t>
            </a:r>
            <a:r>
              <a:rPr lang="zh-CN" altLang="en-US" dirty="0"/>
              <a:t>由于需要去读</a:t>
            </a:r>
            <a:r>
              <a:rPr lang="en-US" altLang="zh-CN" dirty="0"/>
              <a:t>log4j</a:t>
            </a:r>
            <a:r>
              <a:rPr lang="zh-CN" altLang="en-US" dirty="0"/>
              <a:t>的配置值，所以需要一个</a:t>
            </a:r>
            <a:r>
              <a:rPr lang="en-US" altLang="zh-CN" dirty="0"/>
              <a:t>keyword</a:t>
            </a:r>
            <a:r>
              <a:rPr lang="zh-CN" altLang="en-US" dirty="0"/>
              <a:t>去读</a:t>
            </a:r>
            <a:r>
              <a:rPr lang="en-US" altLang="zh-CN" dirty="0"/>
              <a:t>xml</a:t>
            </a:r>
            <a:r>
              <a:rPr lang="zh-CN" altLang="en-US" dirty="0"/>
              <a:t>的配置。</a:t>
            </a:r>
            <a:endParaRPr lang="en-US" altLang="zh-CN" dirty="0"/>
          </a:p>
          <a:p>
            <a:r>
              <a:rPr lang="zh-CN" altLang="en-US" dirty="0"/>
              <a:t>那么，我们在</a:t>
            </a:r>
            <a:r>
              <a:rPr lang="en-US" altLang="zh-CN" dirty="0"/>
              <a:t>engine</a:t>
            </a:r>
            <a:r>
              <a:rPr lang="zh-CN" altLang="en-US" dirty="0"/>
              <a:t>目录创建一个 </a:t>
            </a:r>
            <a:r>
              <a:rPr lang="en-US" altLang="zh-CN" dirty="0"/>
              <a:t>Xml.py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Xml.py</a:t>
            </a:r>
            <a:r>
              <a:rPr lang="zh-CN" altLang="en-US" dirty="0"/>
              <a:t>提供了一个方法 </a:t>
            </a:r>
            <a:r>
              <a:rPr lang="en-US" altLang="zh-CN" dirty="0" err="1"/>
              <a:t>get_dict_from_xml</a:t>
            </a:r>
            <a:r>
              <a:rPr lang="zh-CN" altLang="en-US" dirty="0"/>
              <a:t>，传入</a:t>
            </a:r>
            <a:r>
              <a:rPr lang="en-US" altLang="zh-CN" dirty="0"/>
              <a:t>xml</a:t>
            </a:r>
            <a:r>
              <a:rPr lang="zh-CN" altLang="en-US" dirty="0"/>
              <a:t>文件路径后，返回一个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49555"/>
              </p:ext>
            </p:extLst>
          </p:nvPr>
        </p:nvGraphicFramePr>
        <p:xfrm>
          <a:off x="937044" y="2066309"/>
          <a:ext cx="5969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Packager Shell Object" showAsIcon="1" r:id="rId4" imgW="596520" imgH="686880" progId="Package">
                  <p:embed/>
                </p:oleObj>
              </mc:Choice>
              <mc:Fallback>
                <p:oleObj name="Packager Shell Object" showAsIcon="1" r:id="rId4" imgW="59652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7044" y="2066309"/>
                        <a:ext cx="5969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07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Step2. </a:t>
            </a:r>
            <a:r>
              <a:rPr lang="zh-CN" altLang="en-US" dirty="0"/>
              <a:t>创建</a:t>
            </a:r>
            <a:r>
              <a:rPr lang="en-US" altLang="zh-CN" dirty="0" err="1"/>
              <a:t>TestPoint</a:t>
            </a:r>
            <a:r>
              <a:rPr lang="zh-CN" altLang="en-US" dirty="0"/>
              <a:t>去检查</a:t>
            </a:r>
            <a:r>
              <a:rPr lang="en-US" altLang="zh-CN" dirty="0"/>
              <a:t>proxy-1</a:t>
            </a:r>
            <a:r>
              <a:rPr lang="zh-CN" altLang="en-US" dirty="0"/>
              <a:t>的</a:t>
            </a:r>
            <a:r>
              <a:rPr lang="en-US" altLang="zh-CN" dirty="0"/>
              <a:t>log4j</a:t>
            </a:r>
            <a:r>
              <a:rPr lang="zh-CN" altLang="en-US" dirty="0"/>
              <a:t>配置：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testpoint</a:t>
            </a:r>
            <a:r>
              <a:rPr lang="zh-CN" altLang="en-US" dirty="0"/>
              <a:t>目录，创建一个</a:t>
            </a:r>
            <a:r>
              <a:rPr lang="en-US" altLang="zh-CN" dirty="0"/>
              <a:t>Proxy1Log4jCheck.py</a:t>
            </a:r>
            <a:r>
              <a:rPr lang="zh-CN" altLang="en-US" dirty="0"/>
              <a:t>文件，定义一个和文件名同名的</a:t>
            </a:r>
            <a:r>
              <a:rPr lang="en-US" altLang="zh-CN" dirty="0"/>
              <a:t>class  Proxy1Log4jCheck.</a:t>
            </a:r>
          </a:p>
          <a:p>
            <a:r>
              <a:rPr lang="en-US" altLang="zh-CN" dirty="0"/>
              <a:t>a.	</a:t>
            </a:r>
            <a:r>
              <a:rPr lang="zh-CN" altLang="en-US" dirty="0"/>
              <a:t>在</a:t>
            </a:r>
            <a:r>
              <a:rPr lang="en-US" altLang="zh-CN" dirty="0"/>
              <a:t>class</a:t>
            </a:r>
            <a:r>
              <a:rPr lang="zh-CN" altLang="en-US" dirty="0"/>
              <a:t> 的</a:t>
            </a:r>
            <a:r>
              <a:rPr lang="en-US" altLang="zh-CN" dirty="0" err="1"/>
              <a:t>init</a:t>
            </a:r>
            <a:r>
              <a:rPr lang="zh-CN" altLang="en-US" dirty="0"/>
              <a:t>中重定义</a:t>
            </a:r>
            <a:r>
              <a:rPr lang="en-US" altLang="zh-CN" dirty="0" err="1"/>
              <a:t>self.level</a:t>
            </a:r>
            <a:r>
              <a:rPr lang="zh-CN" altLang="en-US" dirty="0"/>
              <a:t>属性为（</a:t>
            </a:r>
            <a:r>
              <a:rPr lang="en-US" altLang="zh-CN" dirty="0"/>
              <a:t>NOCRATICAL/CRATICAL</a:t>
            </a:r>
            <a:r>
              <a:rPr lang="zh-CN" altLang="en-US" dirty="0"/>
              <a:t>），该属性定义了这个</a:t>
            </a:r>
            <a:r>
              <a:rPr lang="en-US" altLang="zh-CN" dirty="0" err="1"/>
              <a:t>testpoint</a:t>
            </a:r>
            <a:r>
              <a:rPr lang="zh-CN" altLang="en-US" dirty="0"/>
              <a:t>的重要性，如果不重写，默认是</a:t>
            </a:r>
            <a:r>
              <a:rPr lang="en-US" altLang="zh-CN" dirty="0"/>
              <a:t>NOCRATICAL.</a:t>
            </a:r>
          </a:p>
          <a:p>
            <a:pPr marL="342900" indent="-342900">
              <a:buAutoNum type="alphaLcPeriod" startAt="2"/>
            </a:pPr>
            <a:r>
              <a:rPr lang="zh-CN" altLang="en-US" dirty="0"/>
              <a:t>在</a:t>
            </a:r>
            <a:r>
              <a:rPr lang="en-US" altLang="zh-CN" dirty="0"/>
              <a:t>class</a:t>
            </a:r>
            <a:r>
              <a:rPr lang="zh-CN" altLang="en-US" dirty="0"/>
              <a:t>中重写</a:t>
            </a:r>
            <a:r>
              <a:rPr lang="en-US" altLang="zh-CN" dirty="0"/>
              <a:t> _checkpoint </a:t>
            </a:r>
            <a:r>
              <a:rPr lang="zh-CN" altLang="en-US" dirty="0"/>
              <a:t>方法，该方法就是</a:t>
            </a:r>
            <a:r>
              <a:rPr lang="en-US" altLang="zh-CN" dirty="0" err="1"/>
              <a:t>testpoint</a:t>
            </a:r>
            <a:r>
              <a:rPr lang="zh-CN" altLang="en-US" dirty="0"/>
              <a:t>点的运行逻辑，需要在该方法中对 </a:t>
            </a:r>
            <a:r>
              <a:rPr lang="en-US" altLang="zh-CN" dirty="0" err="1"/>
              <a:t>self.status</a:t>
            </a:r>
            <a:r>
              <a:rPr lang="en-US" altLang="zh-CN" dirty="0"/>
              <a:t>(FAIL/PASS)</a:t>
            </a:r>
            <a:r>
              <a:rPr lang="zh-CN" altLang="en-US" dirty="0"/>
              <a:t>赋值。另外需要对</a:t>
            </a:r>
            <a:r>
              <a:rPr lang="en-US" altLang="zh-CN" dirty="0" err="1"/>
              <a:t>self.IMPACT</a:t>
            </a:r>
            <a:r>
              <a:rPr lang="zh-CN" altLang="en-US" dirty="0"/>
              <a:t>、</a:t>
            </a:r>
            <a:r>
              <a:rPr lang="en-US" altLang="zh-CN" dirty="0" err="1"/>
              <a:t>self.RCA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self.FIXSTEP</a:t>
            </a:r>
            <a:r>
              <a:rPr lang="en-US" altLang="zh-CN" dirty="0"/>
              <a:t> </a:t>
            </a:r>
            <a:r>
              <a:rPr lang="zh-CN" altLang="en-US" dirty="0"/>
              <a:t>这三个列表进行操作，放出对应的影响分析、原因分析、修复步骤。</a:t>
            </a:r>
            <a:endParaRPr lang="en-US" altLang="zh-CN" dirty="0"/>
          </a:p>
          <a:p>
            <a:pPr marL="342900" indent="-342900">
              <a:buAutoNum type="alphaLcPeriod" startAt="2"/>
            </a:pPr>
            <a:r>
              <a:rPr lang="zh-CN" altLang="en-US" dirty="0"/>
              <a:t>在</a:t>
            </a:r>
            <a:r>
              <a:rPr lang="en-US" altLang="zh-CN" dirty="0"/>
              <a:t>class</a:t>
            </a:r>
            <a:r>
              <a:rPr lang="zh-CN" altLang="en-US" dirty="0"/>
              <a:t>中放入适当的日志，</a:t>
            </a:r>
            <a:r>
              <a:rPr lang="en-US" altLang="zh-CN" dirty="0" err="1"/>
              <a:t>self.logger.debug</a:t>
            </a:r>
            <a:r>
              <a:rPr lang="en-US" altLang="zh-CN" dirty="0"/>
              <a:t>(),self.logger.info(),</a:t>
            </a:r>
            <a:r>
              <a:rPr lang="en-US" altLang="zh-CN" dirty="0" err="1"/>
              <a:t>self.logger.error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lphaLcPeriod" startAt="2"/>
            </a:pPr>
            <a:endParaRPr lang="en-US" altLang="zh-CN" dirty="0"/>
          </a:p>
          <a:p>
            <a:pPr marL="342900" indent="-342900">
              <a:buAutoNum type="alphaLcPeriod" startAt="4"/>
            </a:pPr>
            <a:r>
              <a:rPr lang="zh-CN" altLang="en-US" dirty="0"/>
              <a:t>在 </a:t>
            </a:r>
            <a:r>
              <a:rPr lang="en-US" altLang="zh-CN" dirty="0"/>
              <a:t>_checkpoint</a:t>
            </a:r>
            <a:r>
              <a:rPr lang="zh-CN" altLang="en-US" dirty="0"/>
              <a:t>方法中，如果需要用到</a:t>
            </a:r>
            <a:r>
              <a:rPr lang="en-US" altLang="zh-CN" dirty="0"/>
              <a:t>engine</a:t>
            </a:r>
            <a:r>
              <a:rPr lang="zh-CN" altLang="en-US" dirty="0"/>
              <a:t>中定义好的</a:t>
            </a:r>
            <a:r>
              <a:rPr lang="en-US" altLang="zh-CN" dirty="0"/>
              <a:t>keyword</a:t>
            </a:r>
            <a:r>
              <a:rPr lang="zh-CN" altLang="en-US" dirty="0"/>
              <a:t>，那么请使用方法</a:t>
            </a:r>
            <a:r>
              <a:rPr lang="en-US" altLang="zh-CN" dirty="0" err="1"/>
              <a:t>EngineManagerInstace.get_keyword</a:t>
            </a:r>
            <a:r>
              <a:rPr lang="en-US" altLang="zh-CN" dirty="0"/>
              <a:t>(&lt;</a:t>
            </a:r>
            <a:r>
              <a:rPr lang="en-US" altLang="zh-CN" dirty="0" err="1"/>
              <a:t>keywordName</a:t>
            </a:r>
            <a:r>
              <a:rPr lang="en-US" altLang="zh-CN" dirty="0"/>
              <a:t>&gt;)</a:t>
            </a:r>
            <a:r>
              <a:rPr lang="zh-CN" altLang="en-US" dirty="0"/>
              <a:t>进行获取。例如：</a:t>
            </a:r>
            <a:r>
              <a:rPr lang="en-US" altLang="zh-CN" dirty="0" err="1"/>
              <a:t>get_dict_from_xml</a:t>
            </a:r>
            <a:r>
              <a:rPr lang="en-US" altLang="zh-CN" dirty="0"/>
              <a:t> = </a:t>
            </a:r>
            <a:r>
              <a:rPr lang="en-US" altLang="zh-CN" dirty="0" err="1"/>
              <a:t>EngineManagerInstance.get_keywork</a:t>
            </a:r>
            <a:r>
              <a:rPr lang="en-US" altLang="zh-CN" dirty="0"/>
              <a:t>(“</a:t>
            </a:r>
            <a:r>
              <a:rPr lang="en-US" altLang="zh-CN" dirty="0" err="1"/>
              <a:t>get_dict_from_xml</a:t>
            </a:r>
            <a:r>
              <a:rPr lang="en-US" altLang="zh-CN" dirty="0"/>
              <a:t>”)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93641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0.xml><?xml version="1.0" encoding="utf-8"?>
<a:theme xmlns:a="http://schemas.openxmlformats.org/drawingml/2006/main" name="2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1.xml><?xml version="1.0" encoding="utf-8"?>
<a:theme xmlns:a="http://schemas.openxmlformats.org/drawingml/2006/main" name="4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2.xml><?xml version="1.0" encoding="utf-8"?>
<a:theme xmlns:a="http://schemas.openxmlformats.org/drawingml/2006/main" name="5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3.xml><?xml version="1.0" encoding="utf-8"?>
<a:theme xmlns:a="http://schemas.openxmlformats.org/drawingml/2006/main" name="1_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14.xml><?xml version="1.0" encoding="utf-8"?>
<a:theme xmlns:a="http://schemas.openxmlformats.org/drawingml/2006/main" name="5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5.xml><?xml version="1.0" encoding="utf-8"?>
<a:theme xmlns:a="http://schemas.openxmlformats.org/drawingml/2006/main" name="6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6.xml><?xml version="1.0" encoding="utf-8"?>
<a:theme xmlns:a="http://schemas.openxmlformats.org/drawingml/2006/main" name="2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7.xml><?xml version="1.0" encoding="utf-8"?>
<a:theme xmlns:a="http://schemas.openxmlformats.org/drawingml/2006/main" name="6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8.xml><?xml version="1.0" encoding="utf-8"?>
<a:theme xmlns:a="http://schemas.openxmlformats.org/drawingml/2006/main" name="7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9.xml><?xml version="1.0" encoding="utf-8"?>
<a:theme xmlns:a="http://schemas.openxmlformats.org/drawingml/2006/main" name="7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.xml><?xml version="1.0" encoding="utf-8"?>
<a:theme xmlns:a="http://schemas.openxmlformats.org/drawingml/2006/main" name="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0.xml><?xml version="1.0" encoding="utf-8"?>
<a:theme xmlns:a="http://schemas.openxmlformats.org/drawingml/2006/main" name="8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1.xml><?xml version="1.0" encoding="utf-8"?>
<a:theme xmlns:a="http://schemas.openxmlformats.org/drawingml/2006/main" name="8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2.xml><?xml version="1.0" encoding="utf-8"?>
<a:theme xmlns:a="http://schemas.openxmlformats.org/drawingml/2006/main" name="9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4.xml><?xml version="1.0" encoding="utf-8"?>
<a:theme xmlns:a="http://schemas.openxmlformats.org/drawingml/2006/main" name="2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5.xml><?xml version="1.0" encoding="utf-8"?>
<a:theme xmlns:a="http://schemas.openxmlformats.org/drawingml/2006/main" name="1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6.xml><?xml version="1.0" encoding="utf-8"?>
<a:theme xmlns:a="http://schemas.openxmlformats.org/drawingml/2006/main" name="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7.xml><?xml version="1.0" encoding="utf-8"?>
<a:theme xmlns:a="http://schemas.openxmlformats.org/drawingml/2006/main" name="1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8.xml><?xml version="1.0" encoding="utf-8"?>
<a:theme xmlns:a="http://schemas.openxmlformats.org/drawingml/2006/main" name="3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9.xml><?xml version="1.0" encoding="utf-8"?>
<a:theme xmlns:a="http://schemas.openxmlformats.org/drawingml/2006/main" name="1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28122</TotalTime>
  <Words>374</Words>
  <Application>Microsoft Office PowerPoint</Application>
  <PresentationFormat>Widescreen</PresentationFormat>
  <Paragraphs>83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42" baseType="lpstr">
      <vt:lpstr>Lucida Grande</vt:lpstr>
      <vt:lpstr>SimSun</vt:lpstr>
      <vt:lpstr>ヒラギノ角ゴ Pro W3</vt:lpstr>
      <vt:lpstr>Arial</vt:lpstr>
      <vt:lpstr>Calibri</vt:lpstr>
      <vt:lpstr>Nokia Pure Headline</vt:lpstr>
      <vt:lpstr>Nokia Pure Headline Light</vt:lpstr>
      <vt:lpstr>Nokia Pure Text</vt:lpstr>
      <vt:lpstr>Nokia Pure Text Light</vt:lpstr>
      <vt:lpstr>Theme1</vt:lpstr>
      <vt:lpstr>Nokia PowerPoint Template Arial v13</vt:lpstr>
      <vt:lpstr>3_Nokia PowerPoint Template Arial v13</vt:lpstr>
      <vt:lpstr>2_Nokia Master Blue Background</vt:lpstr>
      <vt:lpstr>1_Nokia Master Blue Background</vt:lpstr>
      <vt:lpstr>Core VS N8EP1 RCAEDA followup(03.06)</vt:lpstr>
      <vt:lpstr>1_Nokia PowerPoint Template Arial v13</vt:lpstr>
      <vt:lpstr>3_Nokia Master Blue Background</vt:lpstr>
      <vt:lpstr>1_Theme1</vt:lpstr>
      <vt:lpstr>2_Nokia PowerPoint Template Arial v13</vt:lpstr>
      <vt:lpstr>4_Nokia PowerPoint Template Arial v13</vt:lpstr>
      <vt:lpstr>5_Nokia Master Blue Background</vt:lpstr>
      <vt:lpstr>1_Core VS N8EP1 RCAEDA followup(03.06)</vt:lpstr>
      <vt:lpstr>5_Nokia PowerPoint Template Arial v13</vt:lpstr>
      <vt:lpstr>6_Nokia Master Blue Background</vt:lpstr>
      <vt:lpstr>2_Theme1</vt:lpstr>
      <vt:lpstr>6_Nokia PowerPoint Template Arial v13</vt:lpstr>
      <vt:lpstr>7_Nokia PowerPoint Template Arial v13</vt:lpstr>
      <vt:lpstr>7_Nokia Master Blue Background</vt:lpstr>
      <vt:lpstr>8_Nokia Master Blue Background</vt:lpstr>
      <vt:lpstr>8_Nokia PowerPoint Template Arial v13</vt:lpstr>
      <vt:lpstr>9_Nokia Master Blue Background</vt:lpstr>
      <vt:lpstr>think-cell Slide</vt:lpstr>
      <vt:lpstr>Package</vt:lpstr>
      <vt:lpstr>Troubleshooting share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whuangfu</dc:creator>
  <cp:lastModifiedBy>Gao, Jarvan (Nokia - CN/Chengdu)</cp:lastModifiedBy>
  <cp:revision>452</cp:revision>
  <dcterms:created xsi:type="dcterms:W3CDTF">2016-06-20T05:20:12Z</dcterms:created>
  <dcterms:modified xsi:type="dcterms:W3CDTF">2017-05-22T09:45:29Z</dcterms:modified>
</cp:coreProperties>
</file>