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tags/tag9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12.xml" ContentType="application/vnd.openxmlformats-officedocument.theme+xml"/>
  <Override PartName="/ppt/tags/tag11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3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4.xml" ContentType="application/vnd.openxmlformats-officedocument.theme+xml"/>
  <Override PartName="/ppt/tags/tag12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5.xml" ContentType="application/vnd.openxmlformats-officedocument.theme+xml"/>
  <Override PartName="/ppt/tags/tag13.xml" ContentType="application/vnd.openxmlformats-officedocument.presentationml.tags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7.xml" ContentType="application/vnd.openxmlformats-officedocument.theme+xml"/>
  <Override PartName="/ppt/tags/tag16.xml" ContentType="application/vnd.openxmlformats-officedocument.presentationml.tags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8.xml" ContentType="application/vnd.openxmlformats-officedocument.theme+xml"/>
  <Override PartName="/ppt/tags/tag17.xml" ContentType="application/vnd.openxmlformats-officedocument.presentationml.tags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9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20.xml" ContentType="application/vnd.openxmlformats-officedocument.theme+xml"/>
  <Override PartName="/ppt/tags/tag18.xml" ContentType="application/vnd.openxmlformats-officedocument.presentationml.tags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21.xml" ContentType="application/vnd.openxmlformats-officedocument.theme+xml"/>
  <Override PartName="/ppt/tags/tag19.xml" ContentType="application/vnd.openxmlformats-officedocument.presentationml.tags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22.xml" ContentType="application/vnd.openxmlformats-officedocument.theme+xml"/>
  <Override PartName="/ppt/tags/tag20.xml" ContentType="application/vnd.openxmlformats-officedocument.presentationml.tags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7" r:id="rId3"/>
    <p:sldMasterId id="2147483685" r:id="rId4"/>
    <p:sldMasterId id="2147483691" r:id="rId5"/>
    <p:sldMasterId id="2147483700" r:id="rId6"/>
    <p:sldMasterId id="2147483706" r:id="rId7"/>
    <p:sldMasterId id="2147483712" r:id="rId8"/>
    <p:sldMasterId id="2147483724" r:id="rId9"/>
    <p:sldMasterId id="2147483734" r:id="rId10"/>
    <p:sldMasterId id="2147483741" r:id="rId11"/>
    <p:sldMasterId id="2147483755" r:id="rId12"/>
    <p:sldMasterId id="2147483764" r:id="rId13"/>
    <p:sldMasterId id="2147483770" r:id="rId14"/>
    <p:sldMasterId id="2147483776" r:id="rId15"/>
    <p:sldMasterId id="2147483789" r:id="rId16"/>
    <p:sldMasterId id="2147483799" r:id="rId17"/>
    <p:sldMasterId id="2147483806" r:id="rId18"/>
    <p:sldMasterId id="2147483814" r:id="rId19"/>
    <p:sldMasterId id="2147483820" r:id="rId20"/>
    <p:sldMasterId id="2147483835" r:id="rId21"/>
    <p:sldMasterId id="2147483841" r:id="rId22"/>
  </p:sldMasterIdLst>
  <p:notesMasterIdLst>
    <p:notesMasterId r:id="rId28"/>
  </p:notesMasterIdLst>
  <p:sldIdLst>
    <p:sldId id="256" r:id="rId23"/>
    <p:sldId id="283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, Jarvan (Nokia - CN/Chengdu)" initials="GJ(-C" lastIdx="1" clrIdx="0">
    <p:extLst>
      <p:ext uri="{19B8F6BF-5375-455C-9EA6-DF929625EA0E}">
        <p15:presenceInfo xmlns:p15="http://schemas.microsoft.com/office/powerpoint/2012/main" userId="S-1-5-21-1593251271-2640304127-1825641215-191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3281" autoAdjust="0"/>
  </p:normalViewPr>
  <p:slideViewPr>
    <p:cSldViewPr snapToGrid="0">
      <p:cViewPr varScale="1">
        <p:scale>
          <a:sx n="111" d="100"/>
          <a:sy n="111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57C1-9755-4794-AA7C-70DA8E1583B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0E51E-96AF-460F-9746-DB2A3697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0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1396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889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9613"/>
            <a:ext cx="6021387" cy="3387725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056" y="4357229"/>
            <a:ext cx="4844272" cy="4416069"/>
          </a:xfrm>
          <a:noFill/>
          <a:ln w="9525"/>
        </p:spPr>
        <p:txBody>
          <a:bodyPr/>
          <a:lstStyle/>
          <a:p>
            <a:pPr eaLnBrk="1" hangingPunct="1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054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0.bin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89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35353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41712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51564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644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999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5561599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73224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78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55268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29040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5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14307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33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1927205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1641380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3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1170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0081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99914001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87206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6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24036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662671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5884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63192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43044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02896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73991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642398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5491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078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0976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13439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6503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986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70517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185360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8771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277496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27349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980109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08157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94473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80749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684968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45327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584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56550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38609743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69441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473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4759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023137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50936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1815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8649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37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121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0691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00689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98087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57172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767410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7385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1409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66167315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696743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0299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615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9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658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0169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1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4951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749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965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4035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70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380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12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2293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257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302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7474800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422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21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301035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9455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8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298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12831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691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114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22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4752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35570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003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0679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414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77010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8214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2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5617656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3566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4892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68" y="236914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995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511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5826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18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1992377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5260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95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86599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024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2667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27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9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0379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216681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  <p:graphicFrame>
        <p:nvGraphicFramePr>
          <p:cNvPr id="8" name="Object 7" hidden="1"/>
          <p:cNvGraphicFramePr>
            <a:graphicFrameLocks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94566173"/>
              </p:ext>
            </p:extLst>
          </p:nvPr>
        </p:nvGraphicFramePr>
        <p:xfrm>
          <a:off x="1699" y="1722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" y="1722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22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1671200" y="6276556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0" y="6284746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284746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63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996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120809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78075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83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905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96963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0720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9803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55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29403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6336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75913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317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8526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8158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329" y="225137"/>
            <a:ext cx="11511681" cy="826589"/>
          </a:xfrm>
          <a:prstGeom prst="rect">
            <a:avLst/>
          </a:prstGeom>
        </p:spPr>
        <p:txBody>
          <a:bodyPr lIns="91420" tIns="45711" rIns="91420" bIns="45711"/>
          <a:lstStyle/>
          <a:p>
            <a:r>
              <a:rPr lang="en-US" noProof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9320" y="1196204"/>
            <a:ext cx="11518400" cy="4897373"/>
          </a:xfrm>
          <a:prstGeom prst="rect">
            <a:avLst/>
          </a:prstGeom>
        </p:spPr>
        <p:txBody>
          <a:bodyPr lIns="91420" tIns="45711" rIns="91420" bIns="4571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0902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EF6F5D-F90A-471E-947D-0B01EF2AC1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33662B-E8C1-4D75-A361-7CCD71A1B44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20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10796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713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97793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2384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534" y="3240619"/>
            <a:ext cx="2302933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8933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3311549"/>
              </p:ext>
            </p:extLst>
          </p:nvPr>
        </p:nvGraphicFramePr>
        <p:xfrm>
          <a:off x="1683" y="1714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" y="1714"/>
                        <a:ext cx="1679" cy="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9354" y="236906"/>
            <a:ext cx="11550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3" descr="D:\_jobs\_brand\logos\080704_NSN_brand_mark_overview_online\NSN_reg_rgb_maste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09781" y="6245114"/>
            <a:ext cx="1198539" cy="5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671200" y="6276548"/>
            <a:ext cx="1520083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FF0000"/>
                </a:solidFill>
                <a:cs typeface="Arial"/>
              </a:rPr>
              <a:t>SECRET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0" y="6284738"/>
            <a:ext cx="416886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124191">
                    <a:tint val="75000"/>
                  </a:srgbClr>
                </a:solidFill>
                <a:cs typeface="Arial"/>
              </a:rPr>
              <a:t>©2013 Nokia Solutions and Networks.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284738"/>
            <a:ext cx="420147" cy="356543"/>
          </a:xfrm>
          <a:prstGeom prst="rect">
            <a:avLst/>
          </a:prstGeom>
        </p:spPr>
        <p:txBody>
          <a:bodyPr vert="horz" lIns="0" tIns="45687" rIns="0" bIns="45687" rtlCol="0" anchor="ctr"/>
          <a:lstStyle>
            <a:defPPr>
              <a:defRPr lang="en-US"/>
            </a:defPPr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223803B-E8E2-334B-8877-4605643D3265}" type="slidenum">
              <a:rPr lang="en-US" sz="900" smtClean="0">
                <a:solidFill>
                  <a:srgbClr val="124191">
                    <a:tint val="75000"/>
                  </a:srgbClr>
                </a:solidFill>
                <a:cs typeface="Arial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124191">
                  <a:tint val="75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8634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48DB731-43B4-644E-8C8C-D0B0600D9403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8778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8A97332-E39C-724D-A070-905544DDF077}" type="datetime1">
              <a:rPr lang="en-US" smtClean="0">
                <a:solidFill>
                  <a:srgbClr val="124191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</a:rPr>
              <a:t>Document ID / v. 0.1 / Life cycle status / Dept. / Author</a:t>
            </a:r>
          </a:p>
        </p:txBody>
      </p:sp>
    </p:spTree>
    <p:extLst>
      <p:ext uri="{BB962C8B-B14F-4D97-AF65-F5344CB8AC3E}">
        <p14:creationId xmlns:p14="http://schemas.microsoft.com/office/powerpoint/2010/main" val="27661862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9272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6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879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4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19438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1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259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6896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7493" y="6284705"/>
            <a:ext cx="842755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B69B7E1-5121-DB45-9E32-B75E98CC42EE}" type="datetime1">
              <a:rPr lang="en-US" smtClean="0">
                <a:solidFill>
                  <a:srgbClr val="124191"/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8/18/2017</a:t>
            </a:fld>
            <a:endParaRPr lang="en-US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1202" y="6284705"/>
            <a:ext cx="4235927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124191"/>
                </a:solidFill>
                <a:latin typeface="Arial" charset="0"/>
              </a:rPr>
              <a:t>Document ID / v. 0.1 / Life cycle status / Dept. / Author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/>
          <a:lstStyle>
            <a:lvl1pPr marL="0" indent="0">
              <a:buNone/>
              <a:defRPr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433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3ADD9-BBF2-4F7F-B134-C2C29E88DD9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FAD410-FED4-4E44-82C4-74EE1E95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34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6684" y="715199"/>
            <a:ext cx="109728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86937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93" y="372333"/>
            <a:ext cx="109728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5151" y="144991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44684" y="1449747"/>
            <a:ext cx="5376333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585472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8" y="717056"/>
            <a:ext cx="1097019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4048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5849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N Title Onl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557495" y="717055"/>
            <a:ext cx="10970199" cy="402167"/>
          </a:xfrm>
        </p:spPr>
        <p:txBody>
          <a:bodyPr tIns="0" bIns="0"/>
          <a:lstStyle>
            <a:lvl1pPr marL="0" indent="0">
              <a:buFont typeface="Arial"/>
              <a:buNone/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3051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240000"/>
            <a:ext cx="10992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6800" y="2956900"/>
            <a:ext cx="10992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697282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0851" y="6229351"/>
            <a:ext cx="937683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6800" y="384000"/>
            <a:ext cx="10992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675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3" Type="http://schemas.openxmlformats.org/officeDocument/2006/relationships/slideLayout" Target="../slideLayouts/slideLayout67.xml"/><Relationship Id="rId7" Type="http://schemas.openxmlformats.org/officeDocument/2006/relationships/theme" Target="../theme/theme10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69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68.xml"/><Relationship Id="rId9" Type="http://schemas.openxmlformats.org/officeDocument/2006/relationships/tags" Target="../tags/tag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oleObject" Target="../embeddings/oleObject10.bin"/><Relationship Id="rId5" Type="http://schemas.openxmlformats.org/officeDocument/2006/relationships/slideLayout" Target="../slideLayouts/slideLayout75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74.xml"/><Relationship Id="rId9" Type="http://schemas.openxmlformats.org/officeDocument/2006/relationships/vmlDrawing" Target="../drawings/vmlDrawing9.v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9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95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theme" Target="../theme/theme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97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96.xml"/><Relationship Id="rId9" Type="http://schemas.openxmlformats.org/officeDocument/2006/relationships/oleObject" Target="../embeddings/oleObject12.bin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1.xml"/><Relationship Id="rId10" Type="http://schemas.openxmlformats.org/officeDocument/2006/relationships/theme" Target="../theme/theme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3" Type="http://schemas.openxmlformats.org/officeDocument/2006/relationships/slideLayout" Target="../slideLayouts/slideLayout118.xml"/><Relationship Id="rId7" Type="http://schemas.openxmlformats.org/officeDocument/2006/relationships/theme" Target="../theme/theme1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20.xml"/><Relationship Id="rId10" Type="http://schemas.openxmlformats.org/officeDocument/2006/relationships/oleObject" Target="../embeddings/oleObject16.bin"/><Relationship Id="rId4" Type="http://schemas.openxmlformats.org/officeDocument/2006/relationships/slideLayout" Target="../slideLayouts/slideLayout119.xml"/><Relationship Id="rId9" Type="http://schemas.openxmlformats.org/officeDocument/2006/relationships/tags" Target="../tags/tag16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126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25.xml"/><Relationship Id="rId9" Type="http://schemas.openxmlformats.org/officeDocument/2006/relationships/vmlDrawing" Target="../drawings/vmlDrawing15.v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3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3" Type="http://schemas.openxmlformats.org/officeDocument/2006/relationships/slideLayout" Target="../slideLayouts/slideLayout145.xml"/><Relationship Id="rId7" Type="http://schemas.openxmlformats.org/officeDocument/2006/relationships/theme" Target="../theme/theme2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147.xml"/><Relationship Id="rId10" Type="http://schemas.openxmlformats.org/officeDocument/2006/relationships/oleObject" Target="../embeddings/oleObject19.bin"/><Relationship Id="rId4" Type="http://schemas.openxmlformats.org/officeDocument/2006/relationships/slideLayout" Target="../slideLayouts/slideLayout146.xml"/><Relationship Id="rId9" Type="http://schemas.openxmlformats.org/officeDocument/2006/relationships/tags" Target="../tags/tag1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53.xml"/><Relationship Id="rId10" Type="http://schemas.openxmlformats.org/officeDocument/2006/relationships/theme" Target="../theme/theme22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9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8.xml"/><Relationship Id="rId9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44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45.xml"/><Relationship Id="rId9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291489530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75982408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2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85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8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151804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8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2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421204604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4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6217115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7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5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786383103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5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64359142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5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7804789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i-FI" sz="800" dirty="0">
                <a:solidFill>
                  <a:srgbClr val="FFFFFF"/>
                </a:solidFill>
                <a:cs typeface="Arial" charset="0"/>
              </a:rPr>
              <a:t>© Nokia 2014      1.0   Peter Patomella  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0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721" r:id="rId6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Creator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DocID</a:t>
            </a:r>
            <a:endParaRPr lang="en-GB" sz="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22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 dirty="0">
              <a:solidFill>
                <a:srgbClr val="124191"/>
              </a:solidFill>
              <a:latin typeface="Nokia Pure Headline Ligh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12969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6" y="6191252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6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2" y="6383868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53121437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12419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72534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7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22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5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9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2688-34E5-4CE3-92E4-C88AA8BD9750}" type="slidenum">
              <a:rPr lang="en-GB" sz="800" smtClean="0">
                <a:solidFill>
                  <a:srgbClr val="68717A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12971" y="6229351"/>
            <a:ext cx="935567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88589" y="6191254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4489" y="6333067"/>
            <a:ext cx="81047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800" dirty="0">
              <a:solidFill>
                <a:srgbClr val="68717A"/>
              </a:solidFill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03" y="6383870"/>
            <a:ext cx="8104716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68717A"/>
                </a:solidFill>
                <a:cs typeface="Arial" charset="0"/>
              </a:rPr>
              <a:t>Confidential</a:t>
            </a:r>
            <a:endParaRPr lang="en-GB" sz="800" dirty="0">
              <a:solidFill>
                <a:srgbClr val="68717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2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42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35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7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6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6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18" y="6944786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102" y="6191253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3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 Solutions and Networks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10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3" r:id="rId9"/>
  </p:sldLayoutIdLst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239184" y="791633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239184" y="65532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239184" y="11281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239184" y="1456267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239184" y="6220884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239184" y="5867400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239184" y="374651"/>
            <a:ext cx="126703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5566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11542184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ln>
                <a:solidFill>
                  <a:srgbClr val="124191"/>
                </a:solidFill>
              </a:ln>
              <a:solidFill>
                <a:srgbClr val="124191"/>
              </a:solidFill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556684" y="384001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6684" y="1452035"/>
            <a:ext cx="109728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12192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C9FF"/>
              </a:buClr>
              <a:defRPr/>
            </a:pPr>
            <a:r>
              <a:rPr lang="en-US" sz="1000" dirty="0">
                <a:solidFill>
                  <a:srgbClr val="FFFFFF"/>
                </a:solidFill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US" sz="500" b="1" dirty="0">
                <a:solidFill>
                  <a:srgbClr val="FFFFFF"/>
                </a:solidFill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3888319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3407834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</a:b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r>
              <a:rPr lang="en-GB" sz="500" b="1" dirty="0">
                <a:solidFill>
                  <a:srgbClr val="FFFFFF"/>
                </a:solidFill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966386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2446867" y="6944785"/>
            <a:ext cx="383117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927351" y="6944785"/>
            <a:ext cx="383116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US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63602" y="6944785"/>
            <a:ext cx="1056217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963086" y="6191252"/>
            <a:ext cx="9165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F4778-5275-AF44-A3A2-413C53D52084}" type="datetime1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18/08/2017</a:t>
            </a:fld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577851" y="6191252"/>
            <a:ext cx="192616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0400" y="6192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dirty="0">
                <a:solidFill>
                  <a:srgbClr val="FFFFFF"/>
                </a:solidFill>
                <a:cs typeface="Arial" charset="0"/>
              </a:rPr>
              <a:t>© Nokia 2014   - File Name   - Version   - </a:t>
            </a:r>
            <a:r>
              <a:rPr lang="en-GB" sz="800" dirty="0" err="1">
                <a:solidFill>
                  <a:srgbClr val="FFFFFF"/>
                </a:solidFill>
                <a:cs typeface="Arial" charset="0"/>
              </a:rPr>
              <a:t>Stéphane</a:t>
            </a:r>
            <a:r>
              <a:rPr lang="en-GB" sz="800" dirty="0">
                <a:solidFill>
                  <a:srgbClr val="FFFFFF"/>
                </a:solidFill>
                <a:cs typeface="Arial" charset="0"/>
              </a:rPr>
              <a:t> Bovey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6000" y="6384002"/>
            <a:ext cx="673100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FFFFFF"/>
                </a:solidFill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Nokia Pure Headline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Nokia Pure Text" pitchFamily="34" charset="0"/>
          <a:cs typeface="Nokia Pure Tex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9" y="571856"/>
            <a:ext cx="11728345" cy="3361789"/>
          </a:xfrm>
        </p:spPr>
        <p:txBody>
          <a:bodyPr/>
          <a:lstStyle/>
          <a:p>
            <a:pPr algn="l"/>
            <a:r>
              <a:rPr lang="en-US" altLang="zh-CN" sz="6600" dirty="0"/>
              <a:t>Troubleshooting Instruction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31" y="4770214"/>
            <a:ext cx="9144000" cy="1259632"/>
          </a:xfrm>
        </p:spPr>
        <p:txBody>
          <a:bodyPr/>
          <a:lstStyle/>
          <a:p>
            <a:pPr algn="l"/>
            <a:r>
              <a:rPr lang="en-US" altLang="zh-CN" dirty="0"/>
              <a:t>Jarvan</a:t>
            </a:r>
          </a:p>
          <a:p>
            <a:pPr algn="l"/>
            <a:r>
              <a:rPr lang="en-US" dirty="0"/>
              <a:t>2017-5-25</a:t>
            </a:r>
          </a:p>
        </p:txBody>
      </p:sp>
    </p:spTree>
    <p:extLst>
      <p:ext uri="{BB962C8B-B14F-4D97-AF65-F5344CB8AC3E}">
        <p14:creationId xmlns:p14="http://schemas.microsoft.com/office/powerpoint/2010/main" val="12303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</a:t>
            </a:r>
          </a:p>
        </p:txBody>
      </p:sp>
      <p:sp>
        <p:nvSpPr>
          <p:cNvPr id="2" name="Cloud 1"/>
          <p:cNvSpPr/>
          <p:nvPr/>
        </p:nvSpPr>
        <p:spPr>
          <a:xfrm>
            <a:off x="3509319" y="5474614"/>
            <a:ext cx="4633784" cy="852616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/>
                </a:solidFill>
              </a:rPr>
              <a:t>3GPP CORBA FM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45292" y="3809965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2545" y="245949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78390" y="4258872"/>
            <a:ext cx="200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layer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80023" y="3100688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Testp</a:t>
            </a:r>
            <a:r>
              <a:rPr lang="en-US" dirty="0" err="1"/>
              <a:t>oint</a:t>
            </a:r>
            <a:r>
              <a:rPr lang="en-US" dirty="0"/>
              <a:t>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80023" y="1466666"/>
            <a:ext cx="221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layer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75736" y="5088234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516031" y="4213503"/>
            <a:ext cx="2837140" cy="68962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Class Xml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en-US" sz="1400" dirty="0" err="1">
                <a:solidFill>
                  <a:srgbClr val="002060"/>
                </a:solidFill>
                <a:highlight>
                  <a:srgbClr val="00FF00"/>
                </a:highlight>
              </a:rPr>
              <a:t>get_dict_from_xml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522665" y="4213503"/>
            <a:ext cx="2993366" cy="7237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2060"/>
                </a:solidFill>
                <a:highlight>
                  <a:srgbClr val="FFFF00"/>
                </a:highlight>
              </a:rPr>
              <a:t>Class 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</a:rPr>
              <a:t>Configuration 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&lt;</a:t>
            </a:r>
            <a:r>
              <a:rPr lang="en-US" sz="1400" dirty="0" err="1">
                <a:solidFill>
                  <a:srgbClr val="002060"/>
                </a:solidFill>
                <a:highlight>
                  <a:srgbClr val="00FF00"/>
                </a:highlight>
              </a:rPr>
              <a:t>get_value_from_configuration</a:t>
            </a:r>
            <a:r>
              <a:rPr lang="en-US" sz="1400" dirty="0">
                <a:solidFill>
                  <a:srgbClr val="002060"/>
                </a:solidFill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9" name="Oval 8"/>
          <p:cNvSpPr/>
          <p:nvPr/>
        </p:nvSpPr>
        <p:spPr>
          <a:xfrm>
            <a:off x="1089407" y="2584547"/>
            <a:ext cx="2419912" cy="53797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2060"/>
                </a:solidFill>
              </a:rPr>
              <a:t>Proxy1Log4jCheck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372673" y="984112"/>
            <a:ext cx="2070634" cy="452932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ProxyLogSizeLimit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ouble Brace 4"/>
          <p:cNvSpPr/>
          <p:nvPr/>
        </p:nvSpPr>
        <p:spPr>
          <a:xfrm rot="10800000" flipH="1" flipV="1">
            <a:off x="3643631" y="2591958"/>
            <a:ext cx="6811584" cy="438377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highlight>
                  <a:srgbClr val="00FFFF"/>
                </a:highlight>
              </a:rPr>
              <a:t>self.status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self.Impact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self.RCA</a:t>
            </a:r>
            <a:r>
              <a:rPr lang="en-US" altLang="zh-CN" sz="1400" dirty="0">
                <a:highlight>
                  <a:srgbClr val="00FFFF"/>
                </a:highlight>
              </a:rPr>
              <a:t>;  self. FIXSTEP;  </a:t>
            </a:r>
            <a:r>
              <a:rPr lang="en-US" altLang="zh-CN" sz="1400" dirty="0" err="1">
                <a:highlight>
                  <a:srgbClr val="00FFFF"/>
                </a:highlight>
              </a:rPr>
              <a:t>self.level</a:t>
            </a:r>
            <a:r>
              <a:rPr lang="en-US" altLang="zh-CN" sz="1400" dirty="0">
                <a:highlight>
                  <a:srgbClr val="00FFFF"/>
                </a:highlight>
              </a:rPr>
              <a:t>;  </a:t>
            </a:r>
            <a:r>
              <a:rPr lang="en-US" altLang="zh-CN" sz="1400" dirty="0" err="1">
                <a:highlight>
                  <a:srgbClr val="00FFFF"/>
                </a:highlight>
              </a:rPr>
              <a:t>self.logger</a:t>
            </a:r>
            <a:endParaRPr lang="zh-CN" altLang="en-US" sz="1400" dirty="0">
              <a:highlight>
                <a:srgbClr val="00FFFF"/>
              </a:highlight>
            </a:endParaRPr>
          </a:p>
        </p:txBody>
      </p:sp>
      <p:sp>
        <p:nvSpPr>
          <p:cNvPr id="31" name="Double Brace 30"/>
          <p:cNvSpPr/>
          <p:nvPr/>
        </p:nvSpPr>
        <p:spPr>
          <a:xfrm rot="10800000" flipH="1" flipV="1">
            <a:off x="1929441" y="1656426"/>
            <a:ext cx="7479481" cy="588176"/>
          </a:xfrm>
          <a:prstGeom prst="bracePair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Self.passCondition</a:t>
            </a:r>
            <a:r>
              <a:rPr lang="en-US" altLang="zh-CN" sz="1400" dirty="0"/>
              <a:t> = “{</a:t>
            </a:r>
            <a:r>
              <a:rPr lang="en-US" altLang="zh-CN" sz="1400" dirty="0">
                <a:solidFill>
                  <a:srgbClr val="00B050"/>
                </a:solidFill>
              </a:rPr>
              <a:t>Proxy1Log4jCheck</a:t>
            </a:r>
            <a:r>
              <a:rPr lang="en-US" altLang="zh-CN" sz="1400" dirty="0"/>
              <a:t>} is True and {</a:t>
            </a:r>
            <a:r>
              <a:rPr lang="en-US" altLang="zh-CN" sz="1400" dirty="0">
                <a:solidFill>
                  <a:srgbClr val="00B050"/>
                </a:solidFill>
              </a:rPr>
              <a:t>Proxy2Log4jCheck</a:t>
            </a:r>
            <a:r>
              <a:rPr lang="en-US" altLang="zh-CN" sz="1400" dirty="0"/>
              <a:t>} is True”</a:t>
            </a:r>
          </a:p>
        </p:txBody>
      </p:sp>
      <p:sp>
        <p:nvSpPr>
          <p:cNvPr id="18" name="Arrow: Curved Right 17"/>
          <p:cNvSpPr/>
          <p:nvPr/>
        </p:nvSpPr>
        <p:spPr>
          <a:xfrm rot="10618451">
            <a:off x="9440511" y="3328407"/>
            <a:ext cx="731520" cy="121615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8860297" y="3288111"/>
            <a:ext cx="369277" cy="434810"/>
          </a:xfrm>
          <a:prstGeom prst="rightBrac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60474" y="3150441"/>
            <a:ext cx="30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00FF00"/>
                </a:highlight>
              </a:rPr>
              <a:t>+ </a:t>
            </a:r>
            <a:r>
              <a:rPr lang="en-US" altLang="zh-CN" sz="1400" dirty="0" err="1">
                <a:highlight>
                  <a:srgbClr val="00FF00"/>
                </a:highlight>
              </a:rPr>
              <a:t>self</a:t>
            </a:r>
            <a:r>
              <a:rPr lang="en-US" altLang="zh-CN" dirty="0" err="1">
                <a:highlight>
                  <a:srgbClr val="00FF00"/>
                </a:highlight>
              </a:rPr>
              <a:t>.</a:t>
            </a:r>
            <a:r>
              <a:rPr lang="en-US" altLang="zh-CN" sz="1400" dirty="0" err="1">
                <a:highlight>
                  <a:srgbClr val="00FF00"/>
                </a:highlight>
              </a:rPr>
              <a:t>get_value_from_configuration</a:t>
            </a:r>
            <a:endParaRPr lang="en-US" altLang="zh-CN" sz="1400" dirty="0">
              <a:highlight>
                <a:srgbClr val="00FF00"/>
              </a:highlight>
            </a:endParaRPr>
          </a:p>
          <a:p>
            <a:r>
              <a:rPr lang="en-US" altLang="zh-CN" sz="1400" dirty="0">
                <a:highlight>
                  <a:srgbClr val="00FF00"/>
                </a:highlight>
              </a:rPr>
              <a:t>+ </a:t>
            </a:r>
            <a:r>
              <a:rPr lang="en-US" altLang="zh-CN" sz="1400" dirty="0" err="1">
                <a:highlight>
                  <a:srgbClr val="00FF00"/>
                </a:highlight>
              </a:rPr>
              <a:t>self.get_dict_from_xml</a:t>
            </a:r>
            <a:endParaRPr lang="zh-CN" altLang="en-US" sz="1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764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case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50974"/>
              </p:ext>
            </p:extLst>
          </p:nvPr>
        </p:nvGraphicFramePr>
        <p:xfrm>
          <a:off x="843752" y="2675998"/>
          <a:ext cx="9761838" cy="192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109">
                  <a:extLst>
                    <a:ext uri="{9D8B030D-6E8A-4147-A177-3AD203B41FA5}">
                      <a16:colId xmlns:a16="http://schemas.microsoft.com/office/drawing/2014/main" val="2073736524"/>
                    </a:ext>
                  </a:extLst>
                </a:gridCol>
                <a:gridCol w="1966823">
                  <a:extLst>
                    <a:ext uri="{9D8B030D-6E8A-4147-A177-3AD203B41FA5}">
                      <a16:colId xmlns:a16="http://schemas.microsoft.com/office/drawing/2014/main" val="3666168022"/>
                    </a:ext>
                  </a:extLst>
                </a:gridCol>
                <a:gridCol w="2441274">
                  <a:extLst>
                    <a:ext uri="{9D8B030D-6E8A-4147-A177-3AD203B41FA5}">
                      <a16:colId xmlns:a16="http://schemas.microsoft.com/office/drawing/2014/main" val="3073417499"/>
                    </a:ext>
                  </a:extLst>
                </a:gridCol>
                <a:gridCol w="4224632">
                  <a:extLst>
                    <a:ext uri="{9D8B030D-6E8A-4147-A177-3AD203B41FA5}">
                      <a16:colId xmlns:a16="http://schemas.microsoft.com/office/drawing/2014/main" val="3902276868"/>
                    </a:ext>
                  </a:extLst>
                </a:gridCol>
              </a:tblGrid>
              <a:tr h="498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mandatory/optional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4092"/>
                  </a:ext>
                </a:extLst>
              </a:tr>
              <a:tr h="57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Case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altLang="zh-CN" sz="1100" dirty="0" err="1"/>
                        <a:t>.</a:t>
                      </a:r>
                      <a:r>
                        <a:rPr lang="en-US" altLang="zh-CN" sz="1100" dirty="0" err="1">
                          <a:effectLst/>
                        </a:rPr>
                        <a:t>passCondition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String, such as “{</a:t>
                      </a:r>
                      <a:r>
                        <a:rPr lang="en-US" altLang="zh-CN" sz="1100" dirty="0">
                          <a:effectLst/>
                        </a:rPr>
                        <a:t>TestPoint1} is True”</a:t>
                      </a:r>
                      <a:endParaRPr lang="zh-CN" altLang="en-US" sz="1100" dirty="0"/>
                    </a:p>
                    <a:p>
                      <a:pPr algn="ctr"/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42988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self.__doc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4349"/>
                  </a:ext>
                </a:extLst>
              </a:tr>
              <a:tr h="49821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self.referenceDocument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altLang="zh-CN" sz="11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such</a:t>
                      </a:r>
                      <a:r>
                        <a:rPr lang="pt-BR" altLang="zh-CN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pt-BR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"https://pronto.int.net.nokia.com/"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966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8680" y="1018964"/>
            <a:ext cx="976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 new python file which name is &lt;</a:t>
            </a:r>
            <a:r>
              <a:rPr lang="en-US" altLang="zh-CN" dirty="0" err="1"/>
              <a:t>caseName</a:t>
            </a:r>
            <a:r>
              <a:rPr lang="en-US" altLang="zh-CN" dirty="0"/>
              <a:t>&gt;  in the directory ./case  </a:t>
            </a:r>
            <a:r>
              <a:rPr lang="zh-CN" altLang="en-US" dirty="0"/>
              <a:t>，</a:t>
            </a:r>
            <a:r>
              <a:rPr lang="en-US" altLang="zh-CN" dirty="0"/>
              <a:t>the file must contain a new class which name is same as file name</a:t>
            </a:r>
            <a:r>
              <a:rPr lang="zh-CN" altLang="en-US" dirty="0"/>
              <a:t>，</a:t>
            </a:r>
            <a:r>
              <a:rPr lang="en-US" altLang="zh-CN" dirty="0"/>
              <a:t>and the class should inherit class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BaseCase</a:t>
            </a:r>
            <a:r>
              <a:rPr lang="en-US" altLang="zh-CN" dirty="0"/>
              <a:t> .</a:t>
            </a:r>
          </a:p>
          <a:p>
            <a:r>
              <a:rPr lang="en-US" altLang="zh-CN" dirty="0"/>
              <a:t>The new class should contain some attributes as below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6875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 </a:t>
            </a:r>
            <a:r>
              <a:rPr lang="en-US" sz="2400" b="1" dirty="0" err="1">
                <a:latin typeface="+mj-lt"/>
                <a:ea typeface="ヒラギノ角ゴ Pro W3" charset="0"/>
                <a:cs typeface="Arial"/>
              </a:rPr>
              <a:t>testpoint</a:t>
            </a: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99710"/>
              </p:ext>
            </p:extLst>
          </p:nvPr>
        </p:nvGraphicFramePr>
        <p:xfrm>
          <a:off x="902969" y="2385420"/>
          <a:ext cx="9834605" cy="366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26">
                  <a:extLst>
                    <a:ext uri="{9D8B030D-6E8A-4147-A177-3AD203B41FA5}">
                      <a16:colId xmlns:a16="http://schemas.microsoft.com/office/drawing/2014/main" val="2073736524"/>
                    </a:ext>
                  </a:extLst>
                </a:gridCol>
                <a:gridCol w="1981484">
                  <a:extLst>
                    <a:ext uri="{9D8B030D-6E8A-4147-A177-3AD203B41FA5}">
                      <a16:colId xmlns:a16="http://schemas.microsoft.com/office/drawing/2014/main" val="3666168022"/>
                    </a:ext>
                  </a:extLst>
                </a:gridCol>
                <a:gridCol w="2459472">
                  <a:extLst>
                    <a:ext uri="{9D8B030D-6E8A-4147-A177-3AD203B41FA5}">
                      <a16:colId xmlns:a16="http://schemas.microsoft.com/office/drawing/2014/main" val="3073417499"/>
                    </a:ext>
                  </a:extLst>
                </a:gridCol>
                <a:gridCol w="4256123">
                  <a:extLst>
                    <a:ext uri="{9D8B030D-6E8A-4147-A177-3AD203B41FA5}">
                      <a16:colId xmlns:a16="http://schemas.microsoft.com/office/drawing/2014/main" val="3902276868"/>
                    </a:ext>
                  </a:extLst>
                </a:gridCol>
              </a:tblGrid>
              <a:tr h="484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mandatory/optional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4092"/>
                  </a:ext>
                </a:extLst>
              </a:tr>
              <a:tr h="56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/>
                        <a:t>TestPoint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self.level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&lt;LEVEL.CRITICAL , LEVEL. NOCRITICAL&gt; ,Default value is LEVEL. NOCRITICAL.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42988"/>
                  </a:ext>
                </a:extLst>
              </a:tr>
              <a:tr h="64659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self.status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&lt;STATUS.PASS , STATUS.FAIL&gt;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4349"/>
                  </a:ext>
                </a:extLst>
              </a:tr>
              <a:tr h="64659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self.IMPACT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22282"/>
                  </a:ext>
                </a:extLst>
              </a:tr>
              <a:tr h="64659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self.RCA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08180"/>
                  </a:ext>
                </a:extLst>
              </a:tr>
              <a:tr h="64659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dirty="0" err="1"/>
                        <a:t>TestPoint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self.FIXSTEP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122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2343" y="929466"/>
            <a:ext cx="983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 new python file which name is &lt;</a:t>
            </a:r>
            <a:r>
              <a:rPr lang="en-US" altLang="zh-CN" dirty="0" err="1"/>
              <a:t>testPointName</a:t>
            </a:r>
            <a:r>
              <a:rPr lang="en-US" altLang="zh-CN" dirty="0"/>
              <a:t>&gt;  in the directory ./</a:t>
            </a:r>
            <a:r>
              <a:rPr lang="en-US" altLang="zh-CN" dirty="0" err="1"/>
              <a:t>testpoint</a:t>
            </a:r>
            <a:r>
              <a:rPr lang="en-US" altLang="zh-CN" dirty="0"/>
              <a:t>  </a:t>
            </a:r>
            <a:r>
              <a:rPr lang="zh-CN" altLang="en-US" dirty="0"/>
              <a:t>，</a:t>
            </a:r>
            <a:r>
              <a:rPr lang="en-US" altLang="zh-CN" dirty="0"/>
              <a:t>the file must contain a new class which name is same as file name</a:t>
            </a:r>
            <a:r>
              <a:rPr lang="zh-CN" altLang="en-US" dirty="0"/>
              <a:t>， </a:t>
            </a:r>
            <a:r>
              <a:rPr lang="en-US" altLang="zh-CN" dirty="0"/>
              <a:t>and the class should inherit class </a:t>
            </a:r>
          </a:p>
          <a:p>
            <a:r>
              <a:rPr lang="en-US" altLang="zh-CN" dirty="0"/>
              <a:t>_</a:t>
            </a:r>
            <a:r>
              <a:rPr lang="en-US" altLang="zh-CN" dirty="0" err="1"/>
              <a:t>BaseTestPoint</a:t>
            </a:r>
            <a:r>
              <a:rPr lang="en-US" altLang="zh-CN" dirty="0"/>
              <a:t> . Then , we can override the _checkpoint function which define the implementing for this </a:t>
            </a:r>
            <a:r>
              <a:rPr lang="en-US" altLang="zh-CN" dirty="0" err="1"/>
              <a:t>testpoint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new class should contain some attributes as below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6534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ooter Placeholder 3"/>
          <p:cNvSpPr txBox="1">
            <a:spLocks noGrp="1"/>
          </p:cNvSpPr>
          <p:nvPr/>
        </p:nvSpPr>
        <p:spPr bwMode="auto">
          <a:xfrm>
            <a:off x="3311771" y="6588126"/>
            <a:ext cx="5089768" cy="14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933" dirty="0"/>
              <a:t>Pre-study</a:t>
            </a: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 bwMode="auto">
          <a:xfrm>
            <a:off x="730249" y="372095"/>
            <a:ext cx="109728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+mj-lt"/>
                <a:ea typeface="ヒラギノ角ゴ Pro W3" charset="0"/>
                <a:cs typeface="Arial"/>
              </a:rPr>
              <a:t>Architecture  keyword layer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75736" y="929466"/>
            <a:ext cx="9761838" cy="1235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073" y="1084327"/>
            <a:ext cx="97695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 new python file which name is &lt;</a:t>
            </a:r>
            <a:r>
              <a:rPr lang="en-US" altLang="zh-CN" dirty="0" err="1"/>
              <a:t>keywordName</a:t>
            </a:r>
            <a:r>
              <a:rPr lang="en-US" altLang="zh-CN" dirty="0"/>
              <a:t>&gt;  in the directory ./keywords  </a:t>
            </a:r>
            <a:r>
              <a:rPr lang="zh-CN" altLang="en-US" dirty="0"/>
              <a:t>，</a:t>
            </a:r>
            <a:r>
              <a:rPr lang="en-US" altLang="zh-CN" dirty="0"/>
              <a:t>the file must contain a new class which name is same as file name. The framework can load all member functions which name is not start with `_` automatically. </a:t>
            </a:r>
          </a:p>
          <a:p>
            <a:r>
              <a:rPr lang="en-US" altLang="zh-CN" dirty="0"/>
              <a:t>For example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./keywords/A.py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>
                <a:solidFill>
                  <a:schemeClr val="bg2"/>
                </a:solidFill>
              </a:rPr>
              <a:t>class A(object):</a:t>
            </a:r>
          </a:p>
          <a:p>
            <a:r>
              <a:rPr lang="en-US" altLang="zh-CN" sz="1400" dirty="0">
                <a:solidFill>
                  <a:schemeClr val="bg2"/>
                </a:solidFill>
              </a:rPr>
              <a:t>    def </a:t>
            </a:r>
            <a:r>
              <a:rPr lang="en-US" altLang="zh-CN" sz="1400" dirty="0" err="1">
                <a:solidFill>
                  <a:schemeClr val="bg2"/>
                </a:solidFill>
                <a:highlight>
                  <a:srgbClr val="FFFF00"/>
                </a:highlight>
              </a:rPr>
              <a:t>get_version</a:t>
            </a:r>
            <a:r>
              <a:rPr lang="en-US" altLang="zh-CN" sz="1400" dirty="0">
                <a:solidFill>
                  <a:schemeClr val="bg2"/>
                </a:solidFill>
              </a:rPr>
              <a:t>(self):</a:t>
            </a:r>
          </a:p>
          <a:p>
            <a:r>
              <a:rPr lang="en-US" altLang="zh-CN" sz="1400" dirty="0">
                <a:solidFill>
                  <a:schemeClr val="bg2"/>
                </a:solidFill>
              </a:rPr>
              <a:t>        return “1.0.1”</a:t>
            </a:r>
          </a:p>
          <a:p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err="1"/>
              <a:t>testpoint</a:t>
            </a:r>
            <a:r>
              <a:rPr lang="en-US" altLang="zh-CN" dirty="0"/>
              <a:t>/testpoint1.py:</a:t>
            </a:r>
          </a:p>
          <a:p>
            <a:endParaRPr lang="en-US" altLang="zh-CN" dirty="0"/>
          </a:p>
          <a:p>
            <a:r>
              <a:rPr lang="en-US" altLang="zh-CN" sz="1400" dirty="0">
                <a:solidFill>
                  <a:schemeClr val="bg2"/>
                </a:solidFill>
              </a:rPr>
              <a:t>class testpoint1(_</a:t>
            </a:r>
            <a:r>
              <a:rPr lang="en-US" altLang="zh-CN" sz="1400" dirty="0" err="1">
                <a:solidFill>
                  <a:schemeClr val="bg2"/>
                </a:solidFill>
              </a:rPr>
              <a:t>BaseTestPoint</a:t>
            </a:r>
            <a:r>
              <a:rPr lang="en-US" altLang="zh-CN" sz="1400" dirty="0">
                <a:solidFill>
                  <a:schemeClr val="bg2"/>
                </a:solidFill>
              </a:rPr>
              <a:t>):</a:t>
            </a:r>
          </a:p>
          <a:p>
            <a:r>
              <a:rPr lang="en-US" altLang="zh-CN" sz="1400" dirty="0">
                <a:solidFill>
                  <a:schemeClr val="bg2"/>
                </a:solidFill>
              </a:rPr>
              <a:t>    def _checkpoint(self):</a:t>
            </a:r>
          </a:p>
          <a:p>
            <a:r>
              <a:rPr lang="en-US" altLang="zh-CN" sz="1400" dirty="0">
                <a:solidFill>
                  <a:schemeClr val="bg2"/>
                </a:solidFill>
              </a:rPr>
              <a:t>        print </a:t>
            </a:r>
            <a:r>
              <a:rPr lang="en-US" altLang="zh-CN" sz="1400" dirty="0" err="1">
                <a:solidFill>
                  <a:schemeClr val="bg2"/>
                </a:solidFill>
                <a:highlight>
                  <a:srgbClr val="FFFF00"/>
                </a:highlight>
              </a:rPr>
              <a:t>self.get_version</a:t>
            </a:r>
            <a:r>
              <a:rPr lang="en-US" altLang="zh-CN" sz="1400" dirty="0">
                <a:solidFill>
                  <a:schemeClr val="bg2"/>
                </a:solidFill>
                <a:highlight>
                  <a:srgbClr val="FF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2480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0.xml><?xml version="1.0" encoding="utf-8"?>
<a:theme xmlns:a="http://schemas.openxmlformats.org/drawingml/2006/main" name="2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1.xml><?xml version="1.0" encoding="utf-8"?>
<a:theme xmlns:a="http://schemas.openxmlformats.org/drawingml/2006/main" name="4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2.xml><?xml version="1.0" encoding="utf-8"?>
<a:theme xmlns:a="http://schemas.openxmlformats.org/drawingml/2006/main" name="5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3.xml><?xml version="1.0" encoding="utf-8"?>
<a:theme xmlns:a="http://schemas.openxmlformats.org/drawingml/2006/main" name="1_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14.xml><?xml version="1.0" encoding="utf-8"?>
<a:theme xmlns:a="http://schemas.openxmlformats.org/drawingml/2006/main" name="5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5.xml><?xml version="1.0" encoding="utf-8"?>
<a:theme xmlns:a="http://schemas.openxmlformats.org/drawingml/2006/main" name="6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6.xml><?xml version="1.0" encoding="utf-8"?>
<a:theme xmlns:a="http://schemas.openxmlformats.org/drawingml/2006/main" name="2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17.xml><?xml version="1.0" encoding="utf-8"?>
<a:theme xmlns:a="http://schemas.openxmlformats.org/drawingml/2006/main" name="6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8.xml><?xml version="1.0" encoding="utf-8"?>
<a:theme xmlns:a="http://schemas.openxmlformats.org/drawingml/2006/main" name="7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19.xml><?xml version="1.0" encoding="utf-8"?>
<a:theme xmlns:a="http://schemas.openxmlformats.org/drawingml/2006/main" name="7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.xml><?xml version="1.0" encoding="utf-8"?>
<a:theme xmlns:a="http://schemas.openxmlformats.org/drawingml/2006/main" name="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0.xml><?xml version="1.0" encoding="utf-8"?>
<a:theme xmlns:a="http://schemas.openxmlformats.org/drawingml/2006/main" name="8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1.xml><?xml version="1.0" encoding="utf-8"?>
<a:theme xmlns:a="http://schemas.openxmlformats.org/drawingml/2006/main" name="8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2.xml><?xml version="1.0" encoding="utf-8"?>
<a:theme xmlns:a="http://schemas.openxmlformats.org/drawingml/2006/main" name="9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4.xml><?xml version="1.0" encoding="utf-8"?>
<a:theme xmlns:a="http://schemas.openxmlformats.org/drawingml/2006/main" name="2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5.xml><?xml version="1.0" encoding="utf-8"?>
<a:theme xmlns:a="http://schemas.openxmlformats.org/drawingml/2006/main" name="1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6.xml><?xml version="1.0" encoding="utf-8"?>
<a:theme xmlns:a="http://schemas.openxmlformats.org/drawingml/2006/main" name="Core VS N8EP1 RCAEDA followup(03.06)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 v2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Nokia Pure v12" id="{7AC05BEF-BBDF-4CF1-AA23-A676535EABCE}" vid="{991539CA-B441-4AED-8339-F6770207F6A2}"/>
    </a:ext>
  </a:extLst>
</a:theme>
</file>

<file path=ppt/theme/theme7.xml><?xml version="1.0" encoding="utf-8"?>
<a:theme xmlns:a="http://schemas.openxmlformats.org/drawingml/2006/main" name="1_Nokia PowerPoint Template Arial v1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8.xml><?xml version="1.0" encoding="utf-8"?>
<a:theme xmlns:a="http://schemas.openxmlformats.org/drawingml/2006/main" name="3_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9.xml><?xml version="1.0" encoding="utf-8"?>
<a:theme xmlns:a="http://schemas.openxmlformats.org/drawingml/2006/main" name="1_Theme1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28459</TotalTime>
  <Words>444</Words>
  <Application>Microsoft Office PowerPoint</Application>
  <PresentationFormat>Widescreen</PresentationFormat>
  <Paragraphs>83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36" baseType="lpstr">
      <vt:lpstr>Lucida Grande</vt:lpstr>
      <vt:lpstr>ヒラギノ角ゴ Pro W3</vt:lpstr>
      <vt:lpstr>Arial</vt:lpstr>
      <vt:lpstr>Calibri</vt:lpstr>
      <vt:lpstr>Nokia Pure Headline</vt:lpstr>
      <vt:lpstr>Nokia Pure Headline Light</vt:lpstr>
      <vt:lpstr>Nokia Pure Text</vt:lpstr>
      <vt:lpstr>Nokia Pure Text Light</vt:lpstr>
      <vt:lpstr>Theme1</vt:lpstr>
      <vt:lpstr>Nokia PowerPoint Template Arial v13</vt:lpstr>
      <vt:lpstr>3_Nokia PowerPoint Template Arial v13</vt:lpstr>
      <vt:lpstr>2_Nokia Master Blue Background</vt:lpstr>
      <vt:lpstr>1_Nokia Master Blue Background</vt:lpstr>
      <vt:lpstr>Core VS N8EP1 RCAEDA followup(03.06)</vt:lpstr>
      <vt:lpstr>1_Nokia PowerPoint Template Arial v13</vt:lpstr>
      <vt:lpstr>3_Nokia Master Blue Background</vt:lpstr>
      <vt:lpstr>1_Theme1</vt:lpstr>
      <vt:lpstr>2_Nokia PowerPoint Template Arial v13</vt:lpstr>
      <vt:lpstr>4_Nokia PowerPoint Template Arial v13</vt:lpstr>
      <vt:lpstr>5_Nokia Master Blue Background</vt:lpstr>
      <vt:lpstr>1_Core VS N8EP1 RCAEDA followup(03.06)</vt:lpstr>
      <vt:lpstr>5_Nokia PowerPoint Template Arial v13</vt:lpstr>
      <vt:lpstr>6_Nokia Master Blue Background</vt:lpstr>
      <vt:lpstr>2_Theme1</vt:lpstr>
      <vt:lpstr>6_Nokia PowerPoint Template Arial v13</vt:lpstr>
      <vt:lpstr>7_Nokia PowerPoint Template Arial v13</vt:lpstr>
      <vt:lpstr>7_Nokia Master Blue Background</vt:lpstr>
      <vt:lpstr>8_Nokia Master Blue Background</vt:lpstr>
      <vt:lpstr>8_Nokia PowerPoint Template Arial v13</vt:lpstr>
      <vt:lpstr>9_Nokia Master Blue Background</vt:lpstr>
      <vt:lpstr>think-cell Slide</vt:lpstr>
      <vt:lpstr>Troubleshooting Instruction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whuangfu</dc:creator>
  <cp:lastModifiedBy>Gao, Jarvan (NSB - CN/Chengdu)</cp:lastModifiedBy>
  <cp:revision>512</cp:revision>
  <dcterms:created xsi:type="dcterms:W3CDTF">2016-06-20T05:20:12Z</dcterms:created>
  <dcterms:modified xsi:type="dcterms:W3CDTF">2017-08-18T06:01:55Z</dcterms:modified>
</cp:coreProperties>
</file>