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6"/>
  </p:notesMasterIdLst>
  <p:sldIdLst>
    <p:sldId id="256" r:id="rId2"/>
    <p:sldId id="328" r:id="rId3"/>
    <p:sldId id="329" r:id="rId4"/>
    <p:sldId id="330" r:id="rId5"/>
    <p:sldId id="331" r:id="rId6"/>
    <p:sldId id="351" r:id="rId7"/>
    <p:sldId id="336" r:id="rId8"/>
    <p:sldId id="333" r:id="rId9"/>
    <p:sldId id="334" r:id="rId10"/>
    <p:sldId id="335" r:id="rId11"/>
    <p:sldId id="349" r:id="rId12"/>
    <p:sldId id="332" r:id="rId13"/>
    <p:sldId id="338" r:id="rId14"/>
    <p:sldId id="339" r:id="rId15"/>
    <p:sldId id="340" r:id="rId16"/>
    <p:sldId id="341" r:id="rId17"/>
    <p:sldId id="342" r:id="rId18"/>
    <p:sldId id="350" r:id="rId19"/>
    <p:sldId id="352" r:id="rId20"/>
    <p:sldId id="343" r:id="rId21"/>
    <p:sldId id="344" r:id="rId22"/>
    <p:sldId id="345" r:id="rId23"/>
    <p:sldId id="327" r:id="rId24"/>
    <p:sldId id="346" r:id="rId2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9" autoAdjust="0"/>
    <p:restoredTop sz="65434" autoAdjust="0"/>
  </p:normalViewPr>
  <p:slideViewPr>
    <p:cSldViewPr>
      <p:cViewPr varScale="1">
        <p:scale>
          <a:sx n="46" d="100"/>
          <a:sy n="46" d="100"/>
        </p:scale>
        <p:origin x="1864" y="36"/>
      </p:cViewPr>
      <p:guideLst>
        <p:guide orient="horz" pos="2160"/>
        <p:guide pos="2880"/>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06EAA3-1CD8-4DCD-ADD7-EC3A17248830}" type="datetimeFigureOut">
              <a:rPr lang="zh-CN" altLang="en-US" smtClean="0"/>
              <a:t>2019/8/29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8406A2-B162-4311-996B-2C71797DB55A}" type="slidenum">
              <a:rPr lang="zh-CN" altLang="en-US" smtClean="0"/>
              <a:t>‹#›</a:t>
            </a:fld>
            <a:endParaRPr lang="zh-CN" altLang="en-US"/>
          </a:p>
        </p:txBody>
      </p:sp>
    </p:spTree>
    <p:extLst>
      <p:ext uri="{BB962C8B-B14F-4D97-AF65-F5344CB8AC3E}">
        <p14:creationId xmlns:p14="http://schemas.microsoft.com/office/powerpoint/2010/main" val="4135811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I am </a:t>
            </a:r>
            <a:r>
              <a:rPr lang="en-US" altLang="zh-CN" dirty="0" smtClean="0"/>
              <a:t>Gaoxiong Zeng</a:t>
            </a:r>
            <a:r>
              <a:rPr lang="en-US" dirty="0" smtClean="0"/>
              <a:t> from SING Lab </a:t>
            </a:r>
            <a:r>
              <a:rPr lang="en-US" altLang="zh-CN" dirty="0" smtClean="0"/>
              <a:t>of</a:t>
            </a:r>
            <a:r>
              <a:rPr lang="en-US" dirty="0" smtClean="0"/>
              <a:t> Hong Kong University of Science</a:t>
            </a:r>
            <a:r>
              <a:rPr lang="en-US" baseline="0" dirty="0" smtClean="0"/>
              <a:t> and Technology. Today, I am going to present our work: </a:t>
            </a:r>
            <a:r>
              <a:rPr lang="en-US" sz="1200" b="0" i="0" u="none" strike="noStrike" kern="1200" baseline="0" dirty="0" smtClean="0">
                <a:solidFill>
                  <a:schemeClr val="tx1"/>
                </a:solidFill>
                <a:latin typeface="+mn-lt"/>
                <a:ea typeface="+mn-ea"/>
                <a:cs typeface="+mn-cs"/>
              </a:rPr>
              <a:t>Congestion Control for Cross-Datacenter Networks</a:t>
            </a:r>
            <a:r>
              <a:rPr lang="en-US" baseline="0" dirty="0" smtClean="0"/>
              <a:t>. This is a joint work </a:t>
            </a:r>
            <a:r>
              <a:rPr lang="en-US" b="0" baseline="0" dirty="0" smtClean="0"/>
              <a:t>with </a:t>
            </a:r>
            <a:r>
              <a:rPr lang="en-US" sz="1200" b="0" i="0" kern="1200" dirty="0" smtClean="0">
                <a:solidFill>
                  <a:schemeClr val="tx1"/>
                </a:solidFill>
                <a:effectLst/>
                <a:latin typeface="+mn-lt"/>
                <a:ea typeface="+mn-ea"/>
                <a:cs typeface="+mn-cs"/>
              </a:rPr>
              <a:t>Microsoft</a:t>
            </a:r>
            <a:r>
              <a:rPr lang="zh-CN" altLang="en-US" sz="1200" b="0"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KAIST</a:t>
            </a:r>
            <a:r>
              <a:rPr lang="zh-CN" altLang="en-US" sz="1200" b="0" i="0" kern="1200" dirty="0" smtClean="0">
                <a:solidFill>
                  <a:schemeClr val="tx1"/>
                </a:solidFill>
                <a:effectLst/>
                <a:latin typeface="+mn-lt"/>
                <a:ea typeface="+mn-ea"/>
                <a:cs typeface="+mn-cs"/>
              </a:rPr>
              <a:t>，</a:t>
            </a:r>
            <a:r>
              <a:rPr lang="en-US" altLang="zh-CN" sz="1200" b="0" i="0" kern="1200" dirty="0" err="1" smtClean="0">
                <a:solidFill>
                  <a:schemeClr val="tx1"/>
                </a:solidFill>
                <a:effectLst/>
                <a:latin typeface="+mn-lt"/>
                <a:ea typeface="+mn-ea"/>
                <a:cs typeface="+mn-cs"/>
              </a:rPr>
              <a:t>ByteDance</a:t>
            </a:r>
            <a:r>
              <a:rPr lang="en-US" altLang="zh-CN" sz="1200" b="0" i="0" kern="1200" dirty="0" smtClean="0">
                <a:solidFill>
                  <a:schemeClr val="tx1"/>
                </a:solidFill>
                <a:effectLst/>
                <a:latin typeface="+mn-lt"/>
                <a:ea typeface="+mn-ea"/>
                <a:cs typeface="+mn-cs"/>
              </a:rPr>
              <a:t> and Huawei</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9026EA2B-EFC1-4DB2-A297-B21C4C7A67B1}" type="slidenum">
              <a:rPr lang="en-US" smtClean="0"/>
              <a:pPr/>
              <a:t>1</a:t>
            </a:fld>
            <a:endParaRPr lang="en-US"/>
          </a:p>
        </p:txBody>
      </p:sp>
    </p:spTree>
    <p:extLst>
      <p:ext uri="{BB962C8B-B14F-4D97-AF65-F5344CB8AC3E}">
        <p14:creationId xmlns:p14="http://schemas.microsoft.com/office/powerpoint/2010/main" val="1855574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now present our design rationales. </a:t>
            </a:r>
            <a:r>
              <a:rPr lang="en-US" dirty="0" smtClean="0"/>
              <a:t>Our</a:t>
            </a:r>
            <a:r>
              <a:rPr lang="en-US" baseline="0" dirty="0" smtClean="0"/>
              <a:t> primary goal is to achieve low latency and high throughput. </a:t>
            </a:r>
          </a:p>
          <a:p>
            <a:r>
              <a:rPr lang="en-US" baseline="0" dirty="0" smtClean="0"/>
              <a:t>To achieve persistent low latency, we need to guarantee both low packet loss rate and low round-trip time. On one hand, low loss should be controlled by the bounded queueing at each hop. We need to prevent buffer overflow. Obviously, ECN is a good choice for that. On the other hand, low RTT should be bounded by the end-to-end delay signal. Therefore, our first design key is to integrate ECN and delay signal for low latency.</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13</a:t>
            </a:fld>
            <a:endParaRPr lang="zh-CN" altLang="en-US"/>
          </a:p>
        </p:txBody>
      </p:sp>
    </p:spTree>
    <p:extLst>
      <p:ext uri="{BB962C8B-B14F-4D97-AF65-F5344CB8AC3E}">
        <p14:creationId xmlns:p14="http://schemas.microsoft.com/office/powerpoint/2010/main" val="4128675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 goal is to achieve high throughput. </a:t>
            </a:r>
            <a:r>
              <a:rPr lang="en-US" baseline="0" dirty="0" smtClean="0"/>
              <a:t>Theoretical analysis show that buffer required for full throughput equals to bandwidth capacity (C) times RTT times lambda, where the coefficient lambda is determined by the specific congestion control algorithm. Therefore, t</a:t>
            </a:r>
            <a:r>
              <a:rPr lang="en-US" dirty="0" smtClean="0"/>
              <a:t>he</a:t>
            </a:r>
            <a:r>
              <a:rPr lang="en-US" baseline="0" dirty="0" smtClean="0"/>
              <a:t> most challenging part is the inter-DC traffics. Because these traffics have larger RTTs and require much higher buffer size, especially when they go through the shallow buffer DCNs. Let’s use the Broadcom Trident+ Switching Chip for example. It supports 9MB buffer shared by 48 10Gbps ports. After calculation, we find that buffer overflows when 20% of ports are active. </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14</a:t>
            </a:fld>
            <a:endParaRPr lang="zh-CN" altLang="en-US"/>
          </a:p>
        </p:txBody>
      </p:sp>
    </p:spTree>
    <p:extLst>
      <p:ext uri="{BB962C8B-B14F-4D97-AF65-F5344CB8AC3E}">
        <p14:creationId xmlns:p14="http://schemas.microsoft.com/office/powerpoint/2010/main" val="4079127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To resolve the problem, we propose the second design key, which is to modulate the window reduction aggressiveness by RTT. For large RTT traffics, lambda should be adapted to a smaller value, so these traffics can still maintain full throughput even under shallow buffers.</a:t>
            </a:r>
            <a:endParaRPr lang="en-US" dirty="0" smtClean="0"/>
          </a:p>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15</a:t>
            </a:fld>
            <a:endParaRPr lang="zh-CN" altLang="en-US"/>
          </a:p>
        </p:txBody>
      </p:sp>
    </p:spTree>
    <p:extLst>
      <p:ext uri="{BB962C8B-B14F-4D97-AF65-F5344CB8AC3E}">
        <p14:creationId xmlns:p14="http://schemas.microsoft.com/office/powerpoint/2010/main" val="4045101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Besides, we also need to balance convergence speed and system stability among</a:t>
            </a:r>
            <a:r>
              <a:rPr lang="en-US" altLang="zh-CN" baseline="0" dirty="0" smtClean="0"/>
              <a:t> mixed inter-DC and intra-DC flows. To this end, our window increase function should also adapt to RTT variation. When RTT is large, grow window faster for quicker convergence. When RTT is small, grow window slower for better stability. This design choice is also helpful to achieve better RTT-fairness.</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16</a:t>
            </a:fld>
            <a:endParaRPr lang="zh-CN" altLang="en-US"/>
          </a:p>
        </p:txBody>
      </p:sp>
    </p:spTree>
    <p:extLst>
      <p:ext uri="{BB962C8B-B14F-4D97-AF65-F5344CB8AC3E}">
        <p14:creationId xmlns:p14="http://schemas.microsoft.com/office/powerpoint/2010/main" val="12563916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the overview of the Gemini congestion control algorithm.</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17</a:t>
            </a:fld>
            <a:endParaRPr lang="zh-CN" altLang="en-US"/>
          </a:p>
        </p:txBody>
      </p:sp>
    </p:spTree>
    <p:extLst>
      <p:ext uri="{BB962C8B-B14F-4D97-AF65-F5344CB8AC3E}">
        <p14:creationId xmlns:p14="http://schemas.microsoft.com/office/powerpoint/2010/main" val="34685685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implemented Gemini as a Linux kernel module and conducted extensive experiments under both</a:t>
            </a:r>
            <a:r>
              <a:rPr lang="en-US" baseline="0" dirty="0" smtClean="0"/>
              <a:t> large-scale 1Gbps testbed and small-scale 10Gbps testbed</a:t>
            </a:r>
            <a:r>
              <a:rPr lang="en-US" dirty="0" smtClean="0"/>
              <a:t>. We evaluated Cubic, Vegas, BBR,</a:t>
            </a:r>
            <a:r>
              <a:rPr lang="en-US" baseline="0" dirty="0" smtClean="0"/>
              <a:t> DCTCP to compare with Gemini.</a:t>
            </a:r>
            <a:endParaRPr lang="en-US" dirty="0" smtClean="0"/>
          </a:p>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19</a:t>
            </a:fld>
            <a:endParaRPr lang="zh-CN" altLang="en-US"/>
          </a:p>
        </p:txBody>
      </p:sp>
    </p:spTree>
    <p:extLst>
      <p:ext uri="{BB962C8B-B14F-4D97-AF65-F5344CB8AC3E}">
        <p14:creationId xmlns:p14="http://schemas.microsoft.com/office/powerpoint/2010/main" val="1866160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20</a:t>
            </a:fld>
            <a:endParaRPr lang="zh-CN" altLang="en-US"/>
          </a:p>
        </p:txBody>
      </p:sp>
    </p:spTree>
    <p:extLst>
      <p:ext uri="{BB962C8B-B14F-4D97-AF65-F5344CB8AC3E}">
        <p14:creationId xmlns:p14="http://schemas.microsoft.com/office/powerpoint/2010/main" val="1186989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conclude the work, w</a:t>
            </a:r>
            <a:r>
              <a:rPr lang="en-US" baseline="0" dirty="0" smtClean="0"/>
              <a:t>e first investigated the cross-DC network in the wild and uncovered its heterogeneous characteristic. We then demonstrated the problems of existing transports over the heterogeneous cross-DC network. To address these problems, we designed the Gemini transport protocol and conducted extensive testbed evaluation that show its superior performance.</a:t>
            </a:r>
            <a:endParaRPr lang="en-US" dirty="0" smtClean="0"/>
          </a:p>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23</a:t>
            </a:fld>
            <a:endParaRPr lang="zh-CN" altLang="en-US"/>
          </a:p>
        </p:txBody>
      </p:sp>
    </p:spTree>
    <p:extLst>
      <p:ext uri="{BB962C8B-B14F-4D97-AF65-F5344CB8AC3E}">
        <p14:creationId xmlns:p14="http://schemas.microsoft.com/office/powerpoint/2010/main" val="100260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work originates from application demands in real life</a:t>
            </a:r>
            <a:r>
              <a:rPr lang="en-US" altLang="zh-CN" baseline="0" dirty="0" smtClean="0"/>
              <a:t>. </a:t>
            </a:r>
            <a:r>
              <a:rPr lang="en-US" dirty="0" smtClean="0"/>
              <a:t>There is a trend that various online applications are moving to the cloud, examples</a:t>
            </a:r>
            <a:r>
              <a:rPr lang="en-US" baseline="0" dirty="0" smtClean="0"/>
              <a:t> like video streaming, online retailing… Many of them prefer to distribute their data across multiple regional data centers. One of the benefits of doing so is to </a:t>
            </a:r>
            <a:r>
              <a:rPr lang="en-US" baseline="0" dirty="0" smtClean="0"/>
              <a:t>provide faster </a:t>
            </a:r>
            <a:r>
              <a:rPr lang="en-US" baseline="0" dirty="0" smtClean="0"/>
              <a:t>access to the application users.</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2</a:t>
            </a:fld>
            <a:endParaRPr lang="zh-CN" altLang="en-US"/>
          </a:p>
        </p:txBody>
      </p:sp>
    </p:spTree>
    <p:extLst>
      <p:ext uri="{BB962C8B-B14F-4D97-AF65-F5344CB8AC3E}">
        <p14:creationId xmlns:p14="http://schemas.microsoft.com/office/powerpoint/2010/main" val="2900889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support these geo-distributed apps, the</a:t>
            </a:r>
            <a:r>
              <a:rPr lang="en-US" baseline="0" dirty="0" smtClean="0"/>
              <a:t> underlying networking infrastructure is a cross-DC network. The network consists of two heterogeneous network segments: data center network (DCN) connecting servers within single data center; and wide area network (WAN) connecting multiple DCs. </a:t>
            </a:r>
            <a:endParaRPr lang="en-US" dirty="0" smtClean="0"/>
          </a:p>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3</a:t>
            </a:fld>
            <a:endParaRPr lang="zh-CN" altLang="en-US"/>
          </a:p>
        </p:txBody>
      </p:sp>
    </p:spTree>
    <p:extLst>
      <p:ext uri="{BB962C8B-B14F-4D97-AF65-F5344CB8AC3E}">
        <p14:creationId xmlns:p14="http://schemas.microsoft.com/office/powerpoint/2010/main" val="471974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We investigated the Microsoft</a:t>
            </a:r>
            <a:r>
              <a:rPr lang="en-US" baseline="0" dirty="0" smtClean="0"/>
              <a:t> datacenter and found that the </a:t>
            </a:r>
            <a:r>
              <a:rPr lang="en-US" baseline="0" dirty="0" smtClean="0"/>
              <a:t>cross-datacenter network presents quite heterogeneous characteristics. </a:t>
            </a:r>
            <a:endParaRPr lang="en-US" dirty="0" smtClean="0"/>
          </a:p>
          <a:p>
            <a:r>
              <a:rPr lang="en-US" dirty="0" smtClean="0"/>
              <a:t>The </a:t>
            </a:r>
            <a:r>
              <a:rPr lang="en-US" dirty="0" smtClean="0"/>
              <a:t>networking </a:t>
            </a:r>
            <a:r>
              <a:rPr lang="en-US" dirty="0" smtClean="0"/>
              <a:t>devices are diversified. DCN switches are shallow-buffered with ~100KB per port per </a:t>
            </a:r>
            <a:r>
              <a:rPr lang="en-US" dirty="0" err="1" smtClean="0"/>
              <a:t>Gbps</a:t>
            </a:r>
            <a:r>
              <a:rPr lang="en-US" dirty="0" smtClean="0"/>
              <a:t> while WAN routers are deep-buffered with ~10MB per port per </a:t>
            </a:r>
            <a:r>
              <a:rPr lang="en-US" dirty="0" err="1" smtClean="0"/>
              <a:t>Gbps</a:t>
            </a:r>
            <a:r>
              <a:rPr lang="en-US" dirty="0" smtClean="0"/>
              <a:t>. Shallow buffer can easily lead to buffer</a:t>
            </a:r>
            <a:r>
              <a:rPr lang="en-US" baseline="0" dirty="0" smtClean="0"/>
              <a:t> overflow while deep buffer can cause </a:t>
            </a:r>
            <a:r>
              <a:rPr lang="en-US" baseline="0" dirty="0" err="1" smtClean="0"/>
              <a:t>bufferbloat</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4</a:t>
            </a:fld>
            <a:endParaRPr lang="zh-CN" altLang="en-US"/>
          </a:p>
        </p:txBody>
      </p:sp>
    </p:spTree>
    <p:extLst>
      <p:ext uri="{BB962C8B-B14F-4D97-AF65-F5344CB8AC3E}">
        <p14:creationId xmlns:p14="http://schemas.microsoft.com/office/powerpoint/2010/main" val="2087399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a:t>
            </a:r>
            <a:r>
              <a:rPr lang="en-US" dirty="0" smtClean="0"/>
              <a:t>here is a high RTT difference.</a:t>
            </a:r>
            <a:r>
              <a:rPr lang="en-US" baseline="0" dirty="0" smtClean="0"/>
              <a:t> </a:t>
            </a:r>
            <a:r>
              <a:rPr lang="en-US" dirty="0" smtClean="0"/>
              <a:t>The intra-DC RTTs are small, typically 100s of µs.</a:t>
            </a:r>
            <a:r>
              <a:rPr lang="en-US" baseline="0" dirty="0" smtClean="0"/>
              <a:t> </a:t>
            </a:r>
            <a:r>
              <a:rPr lang="en-US" dirty="0" smtClean="0"/>
              <a:t>The inter-DC RTTs are large, varying from a few </a:t>
            </a:r>
            <a:r>
              <a:rPr lang="en-US" dirty="0" err="1" smtClean="0"/>
              <a:t>ms</a:t>
            </a:r>
            <a:r>
              <a:rPr lang="en-US" dirty="0" smtClean="0"/>
              <a:t> (regional) to 100s of </a:t>
            </a:r>
            <a:r>
              <a:rPr lang="en-US" dirty="0" err="1" smtClean="0"/>
              <a:t>ms</a:t>
            </a:r>
            <a:r>
              <a:rPr lang="en-US" dirty="0" smtClean="0"/>
              <a:t> (intercontinental). </a:t>
            </a:r>
            <a:endParaRPr lang="en-US" baseline="0" dirty="0" smtClean="0"/>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Cloud</a:t>
            </a:r>
            <a:r>
              <a:rPr lang="en-US" baseline="0" dirty="0" smtClean="0"/>
              <a:t> operators have full control over DCN, including ECN. But they have only partial control over the WAN, </a:t>
            </a:r>
            <a:r>
              <a:rPr lang="en-US" altLang="zh-CN" baseline="0" dirty="0" smtClean="0"/>
              <a:t>because</a:t>
            </a:r>
            <a:r>
              <a:rPr lang="en-US" baseline="0" dirty="0" smtClean="0"/>
              <a:t> most of the facilities are leased from ISPs.</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5</a:t>
            </a:fld>
            <a:endParaRPr lang="zh-CN" altLang="en-US"/>
          </a:p>
        </p:txBody>
      </p:sp>
    </p:spTree>
    <p:extLst>
      <p:ext uri="{BB962C8B-B14F-4D97-AF65-F5344CB8AC3E}">
        <p14:creationId xmlns:p14="http://schemas.microsoft.com/office/powerpoint/2010/main" val="3676075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heterogeneous characteristics of cross-DC network impose great</a:t>
            </a:r>
            <a:r>
              <a:rPr lang="en-US" baseline="0" dirty="0" smtClean="0"/>
              <a:t> challenges for transport design. So we further evaluated the performance of the existing transport protocols. W</a:t>
            </a:r>
            <a:r>
              <a:rPr lang="en-US" sz="1200" b="0" i="0" u="none" strike="noStrike" kern="1200" baseline="0" dirty="0" smtClean="0">
                <a:solidFill>
                  <a:schemeClr val="tx1"/>
                </a:solidFill>
                <a:latin typeface="+mn-lt"/>
                <a:ea typeface="+mn-ea"/>
                <a:cs typeface="+mn-cs"/>
              </a:rPr>
              <a:t>e found that existing DCN or WAN transports reacting to ECN or delay signal alone do not (and cannot be extended to) work well for such an environment.</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6</a:t>
            </a:fld>
            <a:endParaRPr lang="zh-CN" altLang="en-US"/>
          </a:p>
        </p:txBody>
      </p:sp>
    </p:spTree>
    <p:extLst>
      <p:ext uri="{BB962C8B-B14F-4D97-AF65-F5344CB8AC3E}">
        <p14:creationId xmlns:p14="http://schemas.microsoft.com/office/powerpoint/2010/main" val="4023460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runtime, delay signal cannot differentiate congestions in WAN and DCN. So delay-based</a:t>
            </a:r>
            <a:r>
              <a:rPr lang="en-US" baseline="0" dirty="0" smtClean="0"/>
              <a:t> transports usually face a dilemma…</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10</a:t>
            </a:fld>
            <a:endParaRPr lang="zh-CN" altLang="en-US"/>
          </a:p>
        </p:txBody>
      </p:sp>
    </p:spTree>
    <p:extLst>
      <p:ext uri="{BB962C8B-B14F-4D97-AF65-F5344CB8AC3E}">
        <p14:creationId xmlns:p14="http://schemas.microsoft.com/office/powerpoint/2010/main" val="1701150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Result</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11</a:t>
            </a:fld>
            <a:endParaRPr lang="zh-CN" altLang="en-US"/>
          </a:p>
        </p:txBody>
      </p:sp>
    </p:spTree>
    <p:extLst>
      <p:ext uri="{BB962C8B-B14F-4D97-AF65-F5344CB8AC3E}">
        <p14:creationId xmlns:p14="http://schemas.microsoft.com/office/powerpoint/2010/main" val="23203541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address these problems,</a:t>
            </a:r>
            <a:r>
              <a:rPr lang="en-US" baseline="0" dirty="0" smtClean="0"/>
              <a:t> we then ask how to design a transport protocol that works well under the heterogeneous cross-DCNs.</a:t>
            </a:r>
            <a:endParaRPr lang="en-US" dirty="0"/>
          </a:p>
        </p:txBody>
      </p:sp>
      <p:sp>
        <p:nvSpPr>
          <p:cNvPr id="4" name="Slide Number Placeholder 3"/>
          <p:cNvSpPr>
            <a:spLocks noGrp="1"/>
          </p:cNvSpPr>
          <p:nvPr>
            <p:ph type="sldNum" sz="quarter" idx="10"/>
          </p:nvPr>
        </p:nvSpPr>
        <p:spPr/>
        <p:txBody>
          <a:bodyPr/>
          <a:lstStyle/>
          <a:p>
            <a:fld id="{148406A2-B162-4311-996B-2C71797DB55A}" type="slidenum">
              <a:rPr lang="zh-CN" altLang="en-US" smtClean="0"/>
              <a:t>12</a:t>
            </a:fld>
            <a:endParaRPr lang="zh-CN" altLang="en-US"/>
          </a:p>
        </p:txBody>
      </p:sp>
    </p:spTree>
    <p:extLst>
      <p:ext uri="{BB962C8B-B14F-4D97-AF65-F5344CB8AC3E}">
        <p14:creationId xmlns:p14="http://schemas.microsoft.com/office/powerpoint/2010/main" val="425278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F402242-C19E-481F-BACE-4F49C985334E}" type="datetime1">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smtClean="0"/>
              <a:t>/46</a:t>
            </a:r>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C458B1-C5A9-4E98-9721-3AE242C7AA9B}" type="datetime1">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114D2F1A-C266-4EAF-83D8-E33E0116C360}" type="datetime1">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9CD3E61-DEFD-455E-8568-E46B462A0E0D}" type="datetime1">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0314896-150E-4418-874B-5B51831F34F8}" type="datetime1">
              <a:rPr lang="zh-CN" altLang="en-US" smtClean="0"/>
              <a:t>2019/8/29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02F18D8-CB8A-43F0-8E1B-EB3FFDF0AF5D}" type="datetime1">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F33DD9-46EA-4165-8760-AF21F2BF2DBF}" type="datetime1">
              <a:rPr lang="zh-CN" altLang="en-US" smtClean="0"/>
              <a:t>2019/8/29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02531EAB-F5D0-419C-973A-99100C97869B}" type="datetime1">
              <a:rPr lang="zh-CN" altLang="en-US" smtClean="0"/>
              <a:t>2019/8/29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B33D7B9-C584-452A-A1B1-FC7561E0695C}" type="datetime1">
              <a:rPr lang="zh-CN" altLang="en-US" smtClean="0"/>
              <a:t>2019/8/29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C563248-D985-4ED2-81B1-49D6B5018EE7}" type="datetime1">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393C447-2AD8-4C03-B409-0A130E37268A}" type="datetime1">
              <a:rPr lang="zh-CN" altLang="en-US" smtClean="0"/>
              <a:t>2019/8/29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617DDD-6059-4891-940E-A0C2F2660DCF}" type="datetime1">
              <a:rPr lang="zh-CN" altLang="en-US" smtClean="0"/>
              <a:t>2019/8/29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485713"/>
            <a:ext cx="9144000" cy="1959511"/>
          </a:xfrm>
          <a:prstGeom prst="rect">
            <a:avLst/>
          </a:prstGeom>
          <a:noFill/>
        </p:spPr>
        <p:txBody>
          <a:bodyPr wrap="square" rtlCol="0">
            <a:spAutoFit/>
          </a:bodyPr>
          <a:lstStyle/>
          <a:p>
            <a:pPr algn="ctr"/>
            <a:r>
              <a:rPr lang="en-US" sz="2600" b="1" dirty="0" smtClean="0">
                <a:solidFill>
                  <a:srgbClr val="0000CC"/>
                </a:solidFill>
              </a:rPr>
              <a:t>Gaoxiong Zeng</a:t>
            </a:r>
            <a:r>
              <a:rPr lang="en-US" sz="2600" dirty="0"/>
              <a:t>, Wei </a:t>
            </a:r>
            <a:r>
              <a:rPr lang="en-US" sz="2600" dirty="0" smtClean="0"/>
              <a:t>Bai (Microsoft), Ge Chen, </a:t>
            </a:r>
            <a:r>
              <a:rPr lang="en-US" altLang="zh-CN" sz="2600" dirty="0" smtClean="0"/>
              <a:t>Kai Chen, </a:t>
            </a:r>
          </a:p>
          <a:p>
            <a:pPr algn="ctr"/>
            <a:r>
              <a:rPr lang="en-US" altLang="zh-CN" sz="2600" dirty="0" smtClean="0"/>
              <a:t>Dongsu Han (KAIST), Yibo Zhu (</a:t>
            </a:r>
            <a:r>
              <a:rPr lang="en-US" sz="2600" dirty="0" err="1" smtClean="0"/>
              <a:t>ByteDance</a:t>
            </a:r>
            <a:r>
              <a:rPr lang="en-US" sz="2600" dirty="0" smtClean="0"/>
              <a:t>), Lei Cui (Huawei) </a:t>
            </a:r>
            <a:endParaRPr lang="en-US" sz="2600" baseline="30000" dirty="0" smtClean="0"/>
          </a:p>
          <a:p>
            <a:pPr algn="ctr"/>
            <a:endParaRPr lang="en-US" sz="2600" baseline="30000" dirty="0" smtClean="0"/>
          </a:p>
          <a:p>
            <a:pPr algn="ctr"/>
            <a:r>
              <a:rPr lang="en-US" sz="2600" dirty="0" smtClean="0"/>
              <a:t>SING </a:t>
            </a:r>
            <a:r>
              <a:rPr lang="en-US" altLang="zh-CN" sz="2600" dirty="0" smtClean="0"/>
              <a:t>Lab</a:t>
            </a:r>
            <a:r>
              <a:rPr lang="en-US" sz="2600" dirty="0" smtClean="0"/>
              <a:t> @ Hong Kong University of Science and Technology </a:t>
            </a:r>
          </a:p>
          <a:p>
            <a:pPr algn="ctr"/>
            <a:endParaRPr lang="en-US" sz="2400" dirty="0" smtClean="0"/>
          </a:p>
        </p:txBody>
      </p:sp>
      <p:sp>
        <p:nvSpPr>
          <p:cNvPr id="7" name="TextBox 6"/>
          <p:cNvSpPr txBox="1"/>
          <p:nvPr/>
        </p:nvSpPr>
        <p:spPr>
          <a:xfrm>
            <a:off x="76200" y="1652607"/>
            <a:ext cx="8991600" cy="1200329"/>
          </a:xfrm>
          <a:prstGeom prst="rect">
            <a:avLst/>
          </a:prstGeom>
          <a:noFill/>
        </p:spPr>
        <p:txBody>
          <a:bodyPr wrap="square" rtlCol="0">
            <a:spAutoFit/>
          </a:bodyPr>
          <a:lstStyle/>
          <a:p>
            <a:pPr algn="ctr"/>
            <a:r>
              <a:rPr lang="en-US" altLang="zh-CN" sz="3600" b="1" dirty="0" smtClean="0">
                <a:solidFill>
                  <a:srgbClr val="0000CC"/>
                </a:solidFill>
                <a:cs typeface="Times New Roman" panose="02020603050405020304" pitchFamily="18" charset="0"/>
              </a:rPr>
              <a:t>Congestion </a:t>
            </a:r>
            <a:r>
              <a:rPr lang="en-US" altLang="zh-CN" sz="3600" b="1" dirty="0">
                <a:solidFill>
                  <a:srgbClr val="0000CC"/>
                </a:solidFill>
                <a:cs typeface="Times New Roman" panose="02020603050405020304" pitchFamily="18" charset="0"/>
              </a:rPr>
              <a:t>Control for Cross-Datacenter Networks</a:t>
            </a:r>
            <a:endParaRPr lang="en-US" sz="3800" dirty="0" smtClean="0">
              <a:solidFill>
                <a:srgbClr val="0000CC"/>
              </a:solidFill>
              <a:latin typeface="Trebuchet MS" panose="020B0603020202020204"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75856" y="93238"/>
            <a:ext cx="5719144" cy="731520"/>
          </a:xfrm>
          <a:prstGeom prst="rect">
            <a:avLst/>
          </a:prstGeom>
        </p:spPr>
      </p:pic>
      <p:grpSp>
        <p:nvGrpSpPr>
          <p:cNvPr id="8" name="Group 7"/>
          <p:cNvGrpSpPr/>
          <p:nvPr/>
        </p:nvGrpSpPr>
        <p:grpSpPr>
          <a:xfrm>
            <a:off x="128249" y="5442632"/>
            <a:ext cx="8908247" cy="966535"/>
            <a:chOff x="128249" y="5279237"/>
            <a:chExt cx="10541527" cy="1045663"/>
          </a:xfrm>
        </p:grpSpPr>
        <p:grpSp>
          <p:nvGrpSpPr>
            <p:cNvPr id="15" name="Group 14"/>
            <p:cNvGrpSpPr/>
            <p:nvPr/>
          </p:nvGrpSpPr>
          <p:grpSpPr>
            <a:xfrm>
              <a:off x="128249" y="5333176"/>
              <a:ext cx="6070974" cy="991724"/>
              <a:chOff x="237034" y="5263321"/>
              <a:chExt cx="7355994" cy="1343255"/>
            </a:xfrm>
          </p:grpSpPr>
          <p:pic>
            <p:nvPicPr>
              <p:cNvPr id="10" name="Picture 9"/>
              <p:cNvPicPr>
                <a:picLocks noChangeAspect="1"/>
              </p:cNvPicPr>
              <p:nvPr/>
            </p:nvPicPr>
            <p:blipFill>
              <a:blip r:embed="rId4"/>
              <a:stretch>
                <a:fillRect/>
              </a:stretch>
            </p:blipFill>
            <p:spPr>
              <a:xfrm>
                <a:off x="2927861" y="5417856"/>
                <a:ext cx="1182866" cy="1188720"/>
              </a:xfrm>
              <a:prstGeom prst="rect">
                <a:avLst/>
              </a:prstGeom>
            </p:spPr>
          </p:pic>
          <p:pic>
            <p:nvPicPr>
              <p:cNvPr id="11" name="Picture 10"/>
              <p:cNvPicPr>
                <a:picLocks noChangeAspect="1"/>
              </p:cNvPicPr>
              <p:nvPr/>
            </p:nvPicPr>
            <p:blipFill>
              <a:blip r:embed="rId5"/>
              <a:stretch>
                <a:fillRect/>
              </a:stretch>
            </p:blipFill>
            <p:spPr>
              <a:xfrm>
                <a:off x="237034" y="5263321"/>
                <a:ext cx="2592354" cy="1248490"/>
              </a:xfrm>
              <a:prstGeom prst="rect">
                <a:avLst/>
              </a:prstGeom>
            </p:spPr>
          </p:pic>
          <p:pic>
            <p:nvPicPr>
              <p:cNvPr id="14" name="Picture 13"/>
              <p:cNvPicPr>
                <a:picLocks noChangeAspect="1"/>
              </p:cNvPicPr>
              <p:nvPr/>
            </p:nvPicPr>
            <p:blipFill>
              <a:blip r:embed="rId6"/>
              <a:stretch>
                <a:fillRect/>
              </a:stretch>
            </p:blipFill>
            <p:spPr>
              <a:xfrm>
                <a:off x="4050883" y="5409525"/>
                <a:ext cx="3542145" cy="1188720"/>
              </a:xfrm>
              <a:prstGeom prst="rect">
                <a:avLst/>
              </a:prstGeom>
            </p:spPr>
          </p:pic>
        </p:grpSp>
        <p:pic>
          <p:nvPicPr>
            <p:cNvPr id="2" name="Picture 1"/>
            <p:cNvPicPr>
              <a:picLocks noChangeAspect="1"/>
            </p:cNvPicPr>
            <p:nvPr/>
          </p:nvPicPr>
          <p:blipFill>
            <a:blip r:embed="rId7"/>
            <a:stretch>
              <a:fillRect/>
            </a:stretch>
          </p:blipFill>
          <p:spPr>
            <a:xfrm>
              <a:off x="9659965" y="5279237"/>
              <a:ext cx="1009811" cy="1039512"/>
            </a:xfrm>
            <a:prstGeom prst="rect">
              <a:avLst/>
            </a:prstGeom>
          </p:spPr>
        </p:pic>
        <p:pic>
          <p:nvPicPr>
            <p:cNvPr id="6" name="Picture 5"/>
            <p:cNvPicPr>
              <a:picLocks noChangeAspect="1"/>
            </p:cNvPicPr>
            <p:nvPr/>
          </p:nvPicPr>
          <p:blipFill>
            <a:blip r:embed="rId8"/>
            <a:stretch>
              <a:fillRect/>
            </a:stretch>
          </p:blipFill>
          <p:spPr>
            <a:xfrm>
              <a:off x="6236472" y="5392960"/>
              <a:ext cx="3240360" cy="826489"/>
            </a:xfrm>
            <a:prstGeom prst="rect">
              <a:avLst/>
            </a:prstGeom>
          </p:spPr>
        </p:pic>
      </p:grpSp>
    </p:spTree>
    <p:extLst>
      <p:ext uri="{BB962C8B-B14F-4D97-AF65-F5344CB8AC3E}">
        <p14:creationId xmlns:p14="http://schemas.microsoft.com/office/powerpoint/2010/main" val="416610977"/>
      </p:ext>
    </p:extLst>
  </p:cSld>
  <p:clrMapOvr>
    <a:masterClrMapping/>
  </p:clrMapOvr>
  <mc:AlternateContent xmlns:mc="http://schemas.openxmlformats.org/markup-compatibility/2006" xmlns:p14="http://schemas.microsoft.com/office/powerpoint/2010/main">
    <mc:Choice Requires="p14">
      <p:transition p14:dur="0" advTm="1649"/>
    </mc:Choice>
    <mc:Fallback xmlns="">
      <p:transition advTm="164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Problems </a:t>
            </a:r>
            <a:r>
              <a:rPr lang="en-US" dirty="0" smtClean="0">
                <a:solidFill>
                  <a:srgbClr val="0000CC"/>
                </a:solidFill>
              </a:rPr>
              <a:t>of Existing Transports</a:t>
            </a:r>
            <a:endParaRPr lang="en-US" dirty="0">
              <a:solidFill>
                <a:srgbClr val="0000CC"/>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Delay-signal-only </a:t>
                </a:r>
                <a:r>
                  <a:rPr lang="en-US" dirty="0" smtClean="0"/>
                  <a:t>solutions:</a:t>
                </a:r>
              </a:p>
              <a:p>
                <a:pPr lvl="1"/>
                <a:r>
                  <a:rPr lang="en-US" dirty="0" smtClean="0"/>
                  <a:t>Delay</a:t>
                </a:r>
                <a:r>
                  <a:rPr lang="en-US" dirty="0"/>
                  <a:t> </a:t>
                </a:r>
                <a:r>
                  <a:rPr lang="en-US" dirty="0" smtClean="0"/>
                  <a:t>signal reflects cumulated delay </a:t>
                </a:r>
                <a:r>
                  <a:rPr lang="en-US" dirty="0"/>
                  <a:t>along </a:t>
                </a:r>
                <a:r>
                  <a:rPr lang="en-US" dirty="0" smtClean="0"/>
                  <a:t>a path.</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𝑟𝑡𝑡</m:t>
                      </m:r>
                      <m:r>
                        <a:rPr lang="en-US" b="0" i="1" smtClean="0">
                          <a:latin typeface="Cambria Math" panose="02040503050406030204" pitchFamily="18" charset="0"/>
                        </a:rPr>
                        <m:t>=</m:t>
                      </m:r>
                      <m:r>
                        <a:rPr lang="en-US" b="0" i="1" smtClean="0">
                          <a:latin typeface="Cambria Math" panose="02040503050406030204" pitchFamily="18" charset="0"/>
                        </a:rPr>
                        <m:t>𝑟𝑡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r>
                        <a:rPr lang="en-US" b="0" i="1" smtClean="0">
                          <a:latin typeface="Cambria Math" panose="02040503050406030204" pitchFamily="18" charset="0"/>
                        </a:rPr>
                        <m:t>𝑑𝑒𝑙𝑎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𝑞𝑢𝑒𝑢𝑒</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10</a:t>
            </a:fld>
            <a:endParaRPr lang="zh-CN" altLang="en-US"/>
          </a:p>
        </p:txBody>
      </p:sp>
      <p:cxnSp>
        <p:nvCxnSpPr>
          <p:cNvPr id="13" name="Straight Connector 12"/>
          <p:cNvCxnSpPr/>
          <p:nvPr/>
        </p:nvCxnSpPr>
        <p:spPr>
          <a:xfrm>
            <a:off x="4254192" y="2636912"/>
            <a:ext cx="4206240" cy="0"/>
          </a:xfrm>
          <a:prstGeom prst="line">
            <a:avLst/>
          </a:prstGeom>
          <a:ln/>
        </p:spPr>
        <p:style>
          <a:lnRef idx="2">
            <a:schemeClr val="accent2"/>
          </a:lnRef>
          <a:fillRef idx="0">
            <a:schemeClr val="accent2"/>
          </a:fillRef>
          <a:effectRef idx="1">
            <a:schemeClr val="accent2"/>
          </a:effectRef>
          <a:fontRef idx="minor">
            <a:schemeClr val="tx1"/>
          </a:fontRef>
        </p:style>
      </p:cxnSp>
      <p:pic>
        <p:nvPicPr>
          <p:cNvPr id="19" name="Picture 18"/>
          <p:cNvPicPr>
            <a:picLocks noChangeAspect="1"/>
          </p:cNvPicPr>
          <p:nvPr/>
        </p:nvPicPr>
        <p:blipFill>
          <a:blip r:embed="rId4"/>
          <a:stretch>
            <a:fillRect/>
          </a:stretch>
        </p:blipFill>
        <p:spPr>
          <a:xfrm>
            <a:off x="35496" y="3758559"/>
            <a:ext cx="5486400" cy="2367604"/>
          </a:xfrm>
          <a:prstGeom prst="rect">
            <a:avLst/>
          </a:prstGeom>
        </p:spPr>
      </p:pic>
      <p:sp>
        <p:nvSpPr>
          <p:cNvPr id="36" name="Curved Down Arrow 35"/>
          <p:cNvSpPr/>
          <p:nvPr/>
        </p:nvSpPr>
        <p:spPr>
          <a:xfrm>
            <a:off x="971600" y="4219208"/>
            <a:ext cx="3677580" cy="1152128"/>
          </a:xfrm>
          <a:prstGeom prst="curvedDownArrow">
            <a:avLst>
              <a:gd name="adj1" fmla="val 11203"/>
              <a:gd name="adj2" fmla="val 32736"/>
              <a:gd name="adj3" fmla="val 17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sp>
        <p:nvSpPr>
          <p:cNvPr id="52" name="TextBox 51"/>
          <p:cNvSpPr txBox="1"/>
          <p:nvPr/>
        </p:nvSpPr>
        <p:spPr>
          <a:xfrm>
            <a:off x="539552" y="3068961"/>
            <a:ext cx="2438168" cy="461665"/>
          </a:xfrm>
          <a:prstGeom prst="rect">
            <a:avLst/>
          </a:prstGeom>
          <a:noFill/>
        </p:spPr>
        <p:txBody>
          <a:bodyPr wrap="none" rtlCol="0">
            <a:spAutoFit/>
          </a:bodyPr>
          <a:lstStyle/>
          <a:p>
            <a:r>
              <a:rPr lang="en-US" sz="2400" dirty="0" smtClean="0"/>
              <a:t>Directly perceived</a:t>
            </a:r>
            <a:endParaRPr lang="en-US" sz="2400" dirty="0"/>
          </a:p>
        </p:txBody>
      </p:sp>
      <p:sp>
        <p:nvSpPr>
          <p:cNvPr id="53" name="TextBox 52"/>
          <p:cNvSpPr txBox="1"/>
          <p:nvPr/>
        </p:nvSpPr>
        <p:spPr>
          <a:xfrm>
            <a:off x="5410041" y="3068960"/>
            <a:ext cx="2762359" cy="461665"/>
          </a:xfrm>
          <a:prstGeom prst="rect">
            <a:avLst/>
          </a:prstGeom>
          <a:noFill/>
        </p:spPr>
        <p:txBody>
          <a:bodyPr wrap="none" rtlCol="0">
            <a:spAutoFit/>
          </a:bodyPr>
          <a:lstStyle/>
          <a:p>
            <a:r>
              <a:rPr lang="en-US" sz="2400" dirty="0" smtClean="0"/>
              <a:t>Congestion detected</a:t>
            </a:r>
            <a:endParaRPr lang="en-US" sz="2400" dirty="0"/>
          </a:p>
        </p:txBody>
      </p:sp>
      <p:sp>
        <p:nvSpPr>
          <p:cNvPr id="54" name="TextBox 53"/>
          <p:cNvSpPr txBox="1"/>
          <p:nvPr/>
        </p:nvSpPr>
        <p:spPr>
          <a:xfrm>
            <a:off x="3059832" y="3068961"/>
            <a:ext cx="2119619" cy="461665"/>
          </a:xfrm>
          <a:prstGeom prst="rect">
            <a:avLst/>
          </a:prstGeom>
          <a:noFill/>
        </p:spPr>
        <p:txBody>
          <a:bodyPr wrap="none" rtlCol="0">
            <a:spAutoFit/>
          </a:bodyPr>
          <a:lstStyle/>
          <a:p>
            <a:r>
              <a:rPr lang="en-US" sz="2400" dirty="0" smtClean="0"/>
              <a:t>Fixed for a path</a:t>
            </a:r>
            <a:endParaRPr lang="en-US" sz="2400" dirty="0"/>
          </a:p>
        </p:txBody>
      </p:sp>
      <p:grpSp>
        <p:nvGrpSpPr>
          <p:cNvPr id="7" name="Group 6"/>
          <p:cNvGrpSpPr/>
          <p:nvPr/>
        </p:nvGrpSpPr>
        <p:grpSpPr>
          <a:xfrm>
            <a:off x="3851920" y="3861048"/>
            <a:ext cx="1080120" cy="1207600"/>
            <a:chOff x="3886046" y="3861048"/>
            <a:chExt cx="1080120" cy="1207600"/>
          </a:xfrm>
        </p:grpSpPr>
        <p:sp>
          <p:nvSpPr>
            <p:cNvPr id="38" name="Explosion 1 37"/>
            <p:cNvSpPr/>
            <p:nvPr/>
          </p:nvSpPr>
          <p:spPr>
            <a:xfrm>
              <a:off x="3886046" y="4019641"/>
              <a:ext cx="467190" cy="416376"/>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0" name="Explosion 1 19"/>
            <p:cNvSpPr/>
            <p:nvPr/>
          </p:nvSpPr>
          <p:spPr>
            <a:xfrm>
              <a:off x="4470022" y="4652272"/>
              <a:ext cx="467190" cy="416376"/>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p:cNvSpPr txBox="1"/>
            <p:nvPr/>
          </p:nvSpPr>
          <p:spPr>
            <a:xfrm>
              <a:off x="4544256" y="3861048"/>
              <a:ext cx="421910" cy="707886"/>
            </a:xfrm>
            <a:prstGeom prst="rect">
              <a:avLst/>
            </a:prstGeom>
            <a:noFill/>
          </p:spPr>
          <p:txBody>
            <a:bodyPr wrap="none" rtlCol="0">
              <a:spAutoFit/>
            </a:bodyPr>
            <a:lstStyle/>
            <a:p>
              <a:r>
                <a:rPr lang="en-US" sz="4000" b="1" dirty="0" smtClean="0">
                  <a:solidFill>
                    <a:schemeClr val="accent2"/>
                  </a:solidFill>
                </a:rPr>
                <a:t>?</a:t>
              </a:r>
              <a:endParaRPr lang="en-US" sz="3200" b="1" dirty="0">
                <a:solidFill>
                  <a:schemeClr val="accent2"/>
                </a:solidFill>
              </a:endParaRPr>
            </a:p>
          </p:txBody>
        </p:sp>
      </p:grpSp>
      <p:sp>
        <p:nvSpPr>
          <p:cNvPr id="24" name="Rounded Rectangle 23"/>
          <p:cNvSpPr/>
          <p:nvPr/>
        </p:nvSpPr>
        <p:spPr>
          <a:xfrm>
            <a:off x="5580112" y="3962672"/>
            <a:ext cx="3292252" cy="20769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b="1" dirty="0" smtClean="0">
                <a:solidFill>
                  <a:schemeClr val="bg2"/>
                </a:solidFill>
              </a:rPr>
              <a:t>Heterogeneity </a:t>
            </a:r>
            <a:r>
              <a:rPr lang="en-US" altLang="zh-CN" sz="2000" b="1" dirty="0" smtClean="0">
                <a:solidFill>
                  <a:schemeClr val="bg2"/>
                </a:solidFill>
                <a:sym typeface="Wingdings" panose="05000000000000000000" pitchFamily="2" charset="2"/>
              </a:rPr>
              <a:t> </a:t>
            </a:r>
            <a:r>
              <a:rPr lang="en-US" sz="2000" b="1" dirty="0" smtClean="0">
                <a:solidFill>
                  <a:schemeClr val="bg2"/>
                </a:solidFill>
              </a:rPr>
              <a:t>Dilemma</a:t>
            </a:r>
            <a:endParaRPr lang="en-US" sz="2000" b="1" dirty="0">
              <a:solidFill>
                <a:schemeClr val="bg2"/>
              </a:solidFill>
            </a:endParaRPr>
          </a:p>
          <a:p>
            <a:endParaRPr lang="en-US" sz="400" b="1" dirty="0">
              <a:solidFill>
                <a:schemeClr val="bg2"/>
              </a:solidFill>
            </a:endParaRPr>
          </a:p>
          <a:p>
            <a:pPr marL="342900" indent="-342900">
              <a:buFont typeface="Wingdings" panose="05000000000000000000" pitchFamily="2" charset="2"/>
              <a:buChar char="Ø"/>
            </a:pPr>
            <a:r>
              <a:rPr lang="en-US" sz="2000" b="1" dirty="0">
                <a:solidFill>
                  <a:schemeClr val="bg2"/>
                </a:solidFill>
              </a:rPr>
              <a:t>either hurt </a:t>
            </a:r>
            <a:r>
              <a:rPr lang="en-US" sz="2000" b="1" dirty="0" smtClean="0">
                <a:solidFill>
                  <a:schemeClr val="bg2"/>
                </a:solidFill>
              </a:rPr>
              <a:t>latency for DC congestion.</a:t>
            </a:r>
            <a:endParaRPr lang="en-US" sz="2000" b="1" dirty="0">
              <a:solidFill>
                <a:schemeClr val="bg2"/>
              </a:solidFill>
            </a:endParaRPr>
          </a:p>
          <a:p>
            <a:endParaRPr lang="en-US" sz="400" b="1" dirty="0">
              <a:solidFill>
                <a:schemeClr val="bg2"/>
              </a:solidFill>
            </a:endParaRPr>
          </a:p>
          <a:p>
            <a:pPr marL="342900" indent="-342900">
              <a:buFont typeface="Wingdings" panose="05000000000000000000" pitchFamily="2" charset="2"/>
              <a:buChar char="Ø"/>
            </a:pPr>
            <a:r>
              <a:rPr lang="en-US" sz="2000" b="1" dirty="0">
                <a:solidFill>
                  <a:schemeClr val="bg2"/>
                </a:solidFill>
              </a:rPr>
              <a:t>or </a:t>
            </a:r>
            <a:r>
              <a:rPr lang="en-US" sz="2000" b="1" dirty="0" smtClean="0">
                <a:solidFill>
                  <a:schemeClr val="bg2"/>
                </a:solidFill>
              </a:rPr>
              <a:t>hurt throughput for WAN congestion.</a:t>
            </a:r>
            <a:endParaRPr lang="en-US" sz="2000" b="1" dirty="0">
              <a:solidFill>
                <a:schemeClr val="bg2"/>
              </a:solidFill>
            </a:endParaRPr>
          </a:p>
        </p:txBody>
      </p:sp>
    </p:spTree>
    <p:extLst>
      <p:ext uri="{BB962C8B-B14F-4D97-AF65-F5344CB8AC3E}">
        <p14:creationId xmlns:p14="http://schemas.microsoft.com/office/powerpoint/2010/main" val="26468940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Problems </a:t>
            </a:r>
            <a:r>
              <a:rPr lang="en-US" dirty="0" smtClean="0">
                <a:solidFill>
                  <a:srgbClr val="0000CC"/>
                </a:solidFill>
              </a:rPr>
              <a:t>of Existing Transports</a:t>
            </a:r>
            <a:endParaRPr lang="en-US" dirty="0">
              <a:solidFill>
                <a:srgbClr val="0000CC"/>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a:t>
                </a:r>
                <a:r>
                  <a:rPr lang="en-US" dirty="0" smtClean="0"/>
                  <a:t>elay-signal-only </a:t>
                </a:r>
                <a:r>
                  <a:rPr lang="en-US" dirty="0"/>
                  <a:t>solutions</a:t>
                </a:r>
                <a:r>
                  <a:rPr lang="en-US" dirty="0" smtClean="0"/>
                  <a:t>:</a:t>
                </a:r>
              </a:p>
              <a:p>
                <a:pPr lvl="1"/>
                <a:r>
                  <a:rPr lang="en-US" dirty="0" smtClean="0"/>
                  <a:t>Delay</a:t>
                </a:r>
                <a:r>
                  <a:rPr lang="en-US" dirty="0"/>
                  <a:t> </a:t>
                </a:r>
                <a:r>
                  <a:rPr lang="en-US" dirty="0" smtClean="0"/>
                  <a:t>signal reflects cumulated delay </a:t>
                </a:r>
                <a:r>
                  <a:rPr lang="en-US" dirty="0"/>
                  <a:t>along </a:t>
                </a:r>
                <a:r>
                  <a:rPr lang="en-US" dirty="0" smtClean="0"/>
                  <a:t>a path.</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𝑟𝑡𝑡</m:t>
                      </m:r>
                      <m:r>
                        <a:rPr lang="en-US" b="0" i="1" smtClean="0">
                          <a:latin typeface="Cambria Math" panose="02040503050406030204" pitchFamily="18" charset="0"/>
                        </a:rPr>
                        <m:t>=</m:t>
                      </m:r>
                      <m:r>
                        <a:rPr lang="en-US" b="0" i="1" smtClean="0">
                          <a:latin typeface="Cambria Math" panose="02040503050406030204" pitchFamily="18" charset="0"/>
                        </a:rPr>
                        <m:t>𝑟𝑡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r>
                        <a:rPr lang="en-US" b="0" i="1" smtClean="0">
                          <a:latin typeface="Cambria Math" panose="02040503050406030204" pitchFamily="18" charset="0"/>
                        </a:rPr>
                        <m:t>𝑑𝑒𝑙𝑎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𝑞𝑢𝑒𝑢𝑒</m:t>
                          </m:r>
                        </m:sub>
                      </m:sSub>
                    </m:oMath>
                  </m:oMathPara>
                </a14:m>
                <a:endParaRPr lang="en-US" b="0" dirty="0" smtClean="0"/>
              </a:p>
              <a:p>
                <a:pPr marL="457200" lvl="1" indent="0">
                  <a:buNone/>
                </a:pPr>
                <a:endParaRPr lang="en-US" dirty="0"/>
              </a:p>
              <a:p>
                <a:pPr lvl="1"/>
                <a:r>
                  <a:rPr lang="en-US" altLang="zh-CN" dirty="0" smtClean="0"/>
                  <a:t>Testbed Demonstration:</a:t>
                </a: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704"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11</a:t>
            </a:fld>
            <a:endParaRPr lang="zh-CN" altLang="en-US"/>
          </a:p>
        </p:txBody>
      </p:sp>
      <p:cxnSp>
        <p:nvCxnSpPr>
          <p:cNvPr id="13" name="Straight Connector 12"/>
          <p:cNvCxnSpPr/>
          <p:nvPr/>
        </p:nvCxnSpPr>
        <p:spPr>
          <a:xfrm>
            <a:off x="4254192" y="2636912"/>
            <a:ext cx="4206240" cy="0"/>
          </a:xfrm>
          <a:prstGeom prst="line">
            <a:avLst/>
          </a:prstGeom>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539552" y="3068961"/>
            <a:ext cx="2438168" cy="461665"/>
          </a:xfrm>
          <a:prstGeom prst="rect">
            <a:avLst/>
          </a:prstGeom>
          <a:noFill/>
        </p:spPr>
        <p:txBody>
          <a:bodyPr wrap="none" rtlCol="0">
            <a:spAutoFit/>
          </a:bodyPr>
          <a:lstStyle/>
          <a:p>
            <a:r>
              <a:rPr lang="en-US" sz="2400" dirty="0" smtClean="0"/>
              <a:t>Directly perceived</a:t>
            </a:r>
            <a:endParaRPr lang="en-US" sz="2400" dirty="0"/>
          </a:p>
        </p:txBody>
      </p:sp>
      <p:sp>
        <p:nvSpPr>
          <p:cNvPr id="53" name="TextBox 52"/>
          <p:cNvSpPr txBox="1"/>
          <p:nvPr/>
        </p:nvSpPr>
        <p:spPr>
          <a:xfrm>
            <a:off x="5410041" y="3068960"/>
            <a:ext cx="2762359" cy="461665"/>
          </a:xfrm>
          <a:prstGeom prst="rect">
            <a:avLst/>
          </a:prstGeom>
          <a:noFill/>
        </p:spPr>
        <p:txBody>
          <a:bodyPr wrap="none" rtlCol="0">
            <a:spAutoFit/>
          </a:bodyPr>
          <a:lstStyle/>
          <a:p>
            <a:r>
              <a:rPr lang="en-US" sz="2400" dirty="0" smtClean="0"/>
              <a:t>Congestion detected</a:t>
            </a:r>
            <a:endParaRPr lang="en-US" sz="2400" dirty="0"/>
          </a:p>
        </p:txBody>
      </p:sp>
      <p:sp>
        <p:nvSpPr>
          <p:cNvPr id="54" name="TextBox 53"/>
          <p:cNvSpPr txBox="1"/>
          <p:nvPr/>
        </p:nvSpPr>
        <p:spPr>
          <a:xfrm>
            <a:off x="3059832" y="3068961"/>
            <a:ext cx="2119619" cy="461665"/>
          </a:xfrm>
          <a:prstGeom prst="rect">
            <a:avLst/>
          </a:prstGeom>
          <a:noFill/>
        </p:spPr>
        <p:txBody>
          <a:bodyPr wrap="none" rtlCol="0">
            <a:spAutoFit/>
          </a:bodyPr>
          <a:lstStyle/>
          <a:p>
            <a:r>
              <a:rPr lang="en-US" sz="2400" dirty="0" smtClean="0"/>
              <a:t>Fixed for a path</a:t>
            </a:r>
            <a:endParaRPr lang="en-US" sz="2400" dirty="0"/>
          </a:p>
        </p:txBody>
      </p:sp>
      <p:sp>
        <p:nvSpPr>
          <p:cNvPr id="17" name="Rounded Rectangle 16"/>
          <p:cNvSpPr/>
          <p:nvPr/>
        </p:nvSpPr>
        <p:spPr>
          <a:xfrm>
            <a:off x="5580112" y="3962672"/>
            <a:ext cx="3292252" cy="2076969"/>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r>
              <a:rPr lang="en-US" sz="2000" b="1" dirty="0" smtClean="0">
                <a:solidFill>
                  <a:schemeClr val="bg2"/>
                </a:solidFill>
              </a:rPr>
              <a:t>Heterogeneity </a:t>
            </a:r>
            <a:r>
              <a:rPr lang="en-US" altLang="zh-CN" sz="2000" b="1" dirty="0" smtClean="0">
                <a:solidFill>
                  <a:schemeClr val="bg2"/>
                </a:solidFill>
                <a:sym typeface="Wingdings" panose="05000000000000000000" pitchFamily="2" charset="2"/>
              </a:rPr>
              <a:t> </a:t>
            </a:r>
            <a:r>
              <a:rPr lang="en-US" sz="2000" b="1" dirty="0" smtClean="0">
                <a:solidFill>
                  <a:schemeClr val="bg2"/>
                </a:solidFill>
              </a:rPr>
              <a:t>Dilemma</a:t>
            </a:r>
            <a:endParaRPr lang="en-US" sz="2000" b="1" dirty="0">
              <a:solidFill>
                <a:schemeClr val="bg2"/>
              </a:solidFill>
            </a:endParaRPr>
          </a:p>
          <a:p>
            <a:endParaRPr lang="en-US" sz="400" b="1" dirty="0">
              <a:solidFill>
                <a:schemeClr val="bg2"/>
              </a:solidFill>
            </a:endParaRPr>
          </a:p>
          <a:p>
            <a:pPr marL="342900" indent="-342900">
              <a:buFont typeface="Wingdings" panose="05000000000000000000" pitchFamily="2" charset="2"/>
              <a:buChar char="Ø"/>
            </a:pPr>
            <a:r>
              <a:rPr lang="en-US" sz="2000" b="1" dirty="0">
                <a:solidFill>
                  <a:schemeClr val="bg2"/>
                </a:solidFill>
              </a:rPr>
              <a:t>either hurt </a:t>
            </a:r>
            <a:r>
              <a:rPr lang="en-US" sz="2000" b="1" dirty="0" smtClean="0">
                <a:solidFill>
                  <a:schemeClr val="bg2"/>
                </a:solidFill>
              </a:rPr>
              <a:t>latency for DC congestion.</a:t>
            </a:r>
            <a:endParaRPr lang="en-US" sz="2000" b="1" dirty="0">
              <a:solidFill>
                <a:schemeClr val="bg2"/>
              </a:solidFill>
            </a:endParaRPr>
          </a:p>
          <a:p>
            <a:endParaRPr lang="en-US" sz="400" b="1" dirty="0">
              <a:solidFill>
                <a:schemeClr val="bg2"/>
              </a:solidFill>
            </a:endParaRPr>
          </a:p>
          <a:p>
            <a:pPr marL="342900" indent="-342900">
              <a:buFont typeface="Wingdings" panose="05000000000000000000" pitchFamily="2" charset="2"/>
              <a:buChar char="Ø"/>
            </a:pPr>
            <a:r>
              <a:rPr lang="en-US" sz="2000" b="1" dirty="0">
                <a:solidFill>
                  <a:schemeClr val="bg2"/>
                </a:solidFill>
              </a:rPr>
              <a:t>or </a:t>
            </a:r>
            <a:r>
              <a:rPr lang="en-US" sz="2000" b="1" dirty="0" smtClean="0">
                <a:solidFill>
                  <a:schemeClr val="bg2"/>
                </a:solidFill>
              </a:rPr>
              <a:t>hurt throughput for WAN congestion.</a:t>
            </a:r>
            <a:endParaRPr lang="en-US" sz="2000" b="1" dirty="0">
              <a:solidFill>
                <a:schemeClr val="bg2"/>
              </a:solidFill>
            </a:endParaRPr>
          </a:p>
        </p:txBody>
      </p:sp>
      <p:grpSp>
        <p:nvGrpSpPr>
          <p:cNvPr id="7" name="Group 6"/>
          <p:cNvGrpSpPr/>
          <p:nvPr/>
        </p:nvGrpSpPr>
        <p:grpSpPr>
          <a:xfrm>
            <a:off x="1132671" y="4118121"/>
            <a:ext cx="3588387" cy="2238229"/>
            <a:chOff x="1132671" y="4118121"/>
            <a:chExt cx="3588387" cy="2238229"/>
          </a:xfrm>
        </p:grpSpPr>
        <p:pic>
          <p:nvPicPr>
            <p:cNvPr id="5" name="Picture 4"/>
            <p:cNvPicPr>
              <a:picLocks noChangeAspect="1"/>
            </p:cNvPicPr>
            <p:nvPr/>
          </p:nvPicPr>
          <p:blipFill>
            <a:blip r:embed="rId4"/>
            <a:stretch>
              <a:fillRect/>
            </a:stretch>
          </p:blipFill>
          <p:spPr>
            <a:xfrm>
              <a:off x="1132671" y="4118121"/>
              <a:ext cx="3588387" cy="2238229"/>
            </a:xfrm>
            <a:prstGeom prst="rect">
              <a:avLst/>
            </a:prstGeom>
          </p:spPr>
        </p:pic>
        <p:sp>
          <p:nvSpPr>
            <p:cNvPr id="6" name="TextBox 5"/>
            <p:cNvSpPr txBox="1"/>
            <p:nvPr/>
          </p:nvSpPr>
          <p:spPr>
            <a:xfrm>
              <a:off x="2496055" y="4221088"/>
              <a:ext cx="1141595" cy="369332"/>
            </a:xfrm>
            <a:prstGeom prst="rect">
              <a:avLst/>
            </a:prstGeom>
            <a:noFill/>
          </p:spPr>
          <p:txBody>
            <a:bodyPr wrap="none" rtlCol="0">
              <a:spAutoFit/>
            </a:bodyPr>
            <a:lstStyle/>
            <a:p>
              <a:r>
                <a:rPr lang="en-US" altLang="zh-CN" b="1" dirty="0" smtClean="0"/>
                <a:t>TCP Vegas</a:t>
              </a:r>
              <a:endParaRPr lang="en-US" b="1" dirty="0"/>
            </a:p>
          </p:txBody>
        </p:sp>
      </p:grpSp>
    </p:spTree>
    <p:extLst>
      <p:ext uri="{BB962C8B-B14F-4D97-AF65-F5344CB8AC3E}">
        <p14:creationId xmlns:p14="http://schemas.microsoft.com/office/powerpoint/2010/main" val="2250988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74638"/>
            <a:ext cx="8798233" cy="1143000"/>
          </a:xfrm>
        </p:spPr>
        <p:txBody>
          <a:bodyPr>
            <a:normAutofit/>
          </a:bodyPr>
          <a:lstStyle/>
          <a:p>
            <a:r>
              <a:rPr lang="en-US" dirty="0" smtClean="0">
                <a:solidFill>
                  <a:srgbClr val="0000CC"/>
                </a:solidFill>
              </a:rPr>
              <a:t>Transport </a:t>
            </a:r>
            <a:r>
              <a:rPr lang="en-US" dirty="0" smtClean="0">
                <a:solidFill>
                  <a:srgbClr val="0000CC"/>
                </a:solidFill>
              </a:rPr>
              <a:t>for Cross-DC</a:t>
            </a:r>
            <a:r>
              <a:rPr lang="en-US" dirty="0" smtClean="0">
                <a:solidFill>
                  <a:srgbClr val="0000FF"/>
                </a:solidFill>
              </a:rPr>
              <a:t> </a:t>
            </a:r>
            <a:r>
              <a:rPr lang="en-US" dirty="0" smtClean="0">
                <a:solidFill>
                  <a:srgbClr val="0000CC"/>
                </a:solidFill>
              </a:rPr>
              <a:t>Networks</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12</a:t>
            </a:fld>
            <a:endParaRPr lang="zh-CN" altLang="en-US"/>
          </a:p>
        </p:txBody>
      </p:sp>
      <p:pic>
        <p:nvPicPr>
          <p:cNvPr id="5" name="Picture 4"/>
          <p:cNvPicPr>
            <a:picLocks noChangeAspect="1"/>
          </p:cNvPicPr>
          <p:nvPr/>
        </p:nvPicPr>
        <p:blipFill>
          <a:blip r:embed="rId3"/>
          <a:stretch>
            <a:fillRect/>
          </a:stretch>
        </p:blipFill>
        <p:spPr>
          <a:xfrm>
            <a:off x="1835427" y="3645024"/>
            <a:ext cx="5486400" cy="2974814"/>
          </a:xfrm>
          <a:prstGeom prst="rect">
            <a:avLst/>
          </a:prstGeom>
        </p:spPr>
      </p:pic>
      <p:sp>
        <p:nvSpPr>
          <p:cNvPr id="7" name="Content Placeholder 2"/>
          <p:cNvSpPr txBox="1">
            <a:spLocks/>
          </p:cNvSpPr>
          <p:nvPr/>
        </p:nvSpPr>
        <p:spPr>
          <a:xfrm>
            <a:off x="179512" y="1600200"/>
            <a:ext cx="879823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To support geo-distributed apps in the cloud: </a:t>
            </a:r>
          </a:p>
          <a:p>
            <a:pPr lvl="1"/>
            <a:r>
              <a:rPr lang="en-US" dirty="0" smtClean="0"/>
              <a:t>The underlying infrastructure is a </a:t>
            </a:r>
            <a:r>
              <a:rPr lang="en-US" dirty="0" smtClean="0">
                <a:solidFill>
                  <a:schemeClr val="accent2"/>
                </a:solidFill>
              </a:rPr>
              <a:t>Cross-DC Network</a:t>
            </a:r>
            <a:r>
              <a:rPr lang="en-US" dirty="0" smtClean="0"/>
              <a:t>. </a:t>
            </a:r>
          </a:p>
          <a:p>
            <a:pPr lvl="2"/>
            <a:r>
              <a:rPr lang="en-US" dirty="0" smtClean="0"/>
              <a:t>Data center network (DCN): connects servers within DC.</a:t>
            </a:r>
          </a:p>
          <a:p>
            <a:pPr lvl="2"/>
            <a:r>
              <a:rPr lang="en-US" dirty="0" smtClean="0"/>
              <a:t>Wide area network (WAN): connects multiple DCs.</a:t>
            </a:r>
          </a:p>
        </p:txBody>
      </p:sp>
      <p:sp>
        <p:nvSpPr>
          <p:cNvPr id="6" name="Rounded Rectangle 5"/>
          <p:cNvSpPr/>
          <p:nvPr/>
        </p:nvSpPr>
        <p:spPr>
          <a:xfrm>
            <a:off x="717348" y="2780929"/>
            <a:ext cx="7722558" cy="864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en-US" sz="2800" b="1" dirty="0" smtClean="0">
                <a:solidFill>
                  <a:schemeClr val="bg2"/>
                </a:solidFill>
              </a:rPr>
              <a:t>How to design a transport for data communication under </a:t>
            </a:r>
            <a:r>
              <a:rPr lang="en-US" sz="2800" b="1" dirty="0" smtClean="0">
                <a:solidFill>
                  <a:schemeClr val="bg2"/>
                </a:solidFill>
              </a:rPr>
              <a:t>the </a:t>
            </a:r>
            <a:r>
              <a:rPr lang="en-US" sz="2800" b="1" dirty="0" smtClean="0">
                <a:solidFill>
                  <a:schemeClr val="accent3"/>
                </a:solidFill>
              </a:rPr>
              <a:t>heterogeneous </a:t>
            </a:r>
            <a:r>
              <a:rPr lang="en-US" sz="2800" b="1" dirty="0" smtClean="0">
                <a:solidFill>
                  <a:schemeClr val="accent3"/>
                </a:solidFill>
              </a:rPr>
              <a:t>cross-DC network?</a:t>
            </a:r>
            <a:endParaRPr lang="en-US" sz="2800" b="1" dirty="0">
              <a:solidFill>
                <a:schemeClr val="accent3"/>
              </a:solidFill>
            </a:endParaRPr>
          </a:p>
        </p:txBody>
      </p:sp>
    </p:spTree>
    <p:extLst>
      <p:ext uri="{BB962C8B-B14F-4D97-AF65-F5344CB8AC3E}">
        <p14:creationId xmlns:p14="http://schemas.microsoft.com/office/powerpoint/2010/main" val="3896482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ounded Rectangle 50"/>
          <p:cNvSpPr/>
          <p:nvPr/>
        </p:nvSpPr>
        <p:spPr>
          <a:xfrm>
            <a:off x="1325880" y="5649939"/>
            <a:ext cx="6492240" cy="640080"/>
          </a:xfrm>
          <a:prstGeom prst="round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b="1" i="1" dirty="0" smtClean="0">
                <a:solidFill>
                  <a:schemeClr val="bg2"/>
                </a:solidFill>
              </a:rPr>
              <a:t>Key1: Integration!</a:t>
            </a:r>
            <a:endParaRPr lang="en-US" sz="2400" b="1" i="1" dirty="0">
              <a:solidFill>
                <a:schemeClr val="bg2"/>
              </a:solidFill>
            </a:endParaRPr>
          </a:p>
        </p:txBody>
      </p:sp>
      <p:sp>
        <p:nvSpPr>
          <p:cNvPr id="2" name="Title 1"/>
          <p:cNvSpPr>
            <a:spLocks noGrp="1"/>
          </p:cNvSpPr>
          <p:nvPr>
            <p:ph type="title"/>
          </p:nvPr>
        </p:nvSpPr>
        <p:spPr/>
        <p:txBody>
          <a:bodyPr/>
          <a:lstStyle/>
          <a:p>
            <a:r>
              <a:rPr lang="en-US" altLang="zh-CN" dirty="0" smtClean="0">
                <a:solidFill>
                  <a:srgbClr val="0000CC"/>
                </a:solidFill>
              </a:rPr>
              <a:t>Design Rationales</a:t>
            </a:r>
            <a:endParaRPr lang="en-US" dirty="0">
              <a:solidFill>
                <a:srgbClr val="0000CC"/>
              </a:solidFill>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How </a:t>
            </a:r>
            <a:r>
              <a:rPr lang="en-US" dirty="0"/>
              <a:t>to achieve persistent </a:t>
            </a:r>
            <a:r>
              <a:rPr lang="en-US" dirty="0">
                <a:solidFill>
                  <a:schemeClr val="accent2"/>
                </a:solidFill>
              </a:rPr>
              <a:t>low latency</a:t>
            </a:r>
            <a:r>
              <a:rPr lang="en-US" dirty="0"/>
              <a:t> in the </a:t>
            </a:r>
            <a:r>
              <a:rPr lang="en-US" dirty="0" smtClean="0"/>
              <a:t>heterogeneous network </a:t>
            </a:r>
            <a:r>
              <a:rPr lang="en-US" dirty="0"/>
              <a:t>environment</a:t>
            </a:r>
            <a:r>
              <a:rPr lang="en-US" dirty="0" smtClean="0"/>
              <a: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13</a:t>
            </a:fld>
            <a:endParaRPr lang="zh-CN" altLang="en-US"/>
          </a:p>
        </p:txBody>
      </p:sp>
      <p:sp>
        <p:nvSpPr>
          <p:cNvPr id="16" name="Rounded Rectangle 15"/>
          <p:cNvSpPr/>
          <p:nvPr/>
        </p:nvSpPr>
        <p:spPr>
          <a:xfrm>
            <a:off x="2926080" y="2839452"/>
            <a:ext cx="3291840" cy="5486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sz="2400" b="1" i="1" dirty="0" smtClean="0">
                <a:solidFill>
                  <a:schemeClr val="bg2"/>
                </a:solidFill>
              </a:rPr>
              <a:t>Persistent </a:t>
            </a:r>
            <a:r>
              <a:rPr lang="en-US" sz="2400" b="1" i="1" dirty="0" smtClean="0">
                <a:solidFill>
                  <a:schemeClr val="bg2"/>
                </a:solidFill>
              </a:rPr>
              <a:t>Low Latency</a:t>
            </a:r>
          </a:p>
        </p:txBody>
      </p:sp>
      <p:grpSp>
        <p:nvGrpSpPr>
          <p:cNvPr id="41" name="Group 40"/>
          <p:cNvGrpSpPr/>
          <p:nvPr/>
        </p:nvGrpSpPr>
        <p:grpSpPr>
          <a:xfrm>
            <a:off x="1467156" y="3388719"/>
            <a:ext cx="6209688" cy="822960"/>
            <a:chOff x="1467156" y="3388719"/>
            <a:chExt cx="6209688" cy="822960"/>
          </a:xfrm>
        </p:grpSpPr>
        <p:cxnSp>
          <p:nvCxnSpPr>
            <p:cNvPr id="13" name="Straight Connector 12"/>
            <p:cNvCxnSpPr/>
            <p:nvPr/>
          </p:nvCxnSpPr>
          <p:spPr>
            <a:xfrm flipV="1">
              <a:off x="3108960" y="3933056"/>
              <a:ext cx="2926080" cy="0"/>
            </a:xfrm>
            <a:prstGeom prst="line">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601027" y="3399383"/>
              <a:ext cx="1175386" cy="461665"/>
            </a:xfrm>
            <a:prstGeom prst="rect">
              <a:avLst/>
            </a:prstGeom>
            <a:noFill/>
          </p:spPr>
          <p:txBody>
            <a:bodyPr wrap="none" rtlCol="0">
              <a:spAutoFit/>
            </a:bodyPr>
            <a:lstStyle/>
            <a:p>
              <a:r>
                <a:rPr lang="en-US" sz="2400" b="1" dirty="0" smtClean="0"/>
                <a:t>Require</a:t>
              </a:r>
              <a:endParaRPr lang="en-US" sz="2400" b="1" dirty="0"/>
            </a:p>
          </p:txBody>
        </p:sp>
        <p:sp>
          <p:nvSpPr>
            <p:cNvPr id="34" name="Rounded Rectangle 33"/>
            <p:cNvSpPr/>
            <p:nvPr/>
          </p:nvSpPr>
          <p:spPr>
            <a:xfrm>
              <a:off x="1467156" y="3663039"/>
              <a:ext cx="1645920" cy="5486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i="1" dirty="0" smtClean="0">
                  <a:solidFill>
                    <a:schemeClr val="bg2"/>
                  </a:solidFill>
                </a:rPr>
                <a:t>Low </a:t>
              </a:r>
              <a:r>
                <a:rPr lang="en-US" sz="2400" b="1" i="1" dirty="0">
                  <a:solidFill>
                    <a:schemeClr val="bg2"/>
                  </a:solidFill>
                </a:rPr>
                <a:t>L</a:t>
              </a:r>
              <a:r>
                <a:rPr lang="en-US" sz="2400" b="1" i="1" dirty="0" smtClean="0">
                  <a:solidFill>
                    <a:schemeClr val="bg2"/>
                  </a:solidFill>
                </a:rPr>
                <a:t>oss</a:t>
              </a:r>
              <a:endParaRPr lang="en-US" sz="2400" b="1" i="1" dirty="0">
                <a:solidFill>
                  <a:schemeClr val="bg2"/>
                </a:solidFill>
              </a:endParaRPr>
            </a:p>
          </p:txBody>
        </p:sp>
        <p:sp>
          <p:nvSpPr>
            <p:cNvPr id="35" name="Rounded Rectangle 34"/>
            <p:cNvSpPr/>
            <p:nvPr/>
          </p:nvSpPr>
          <p:spPr>
            <a:xfrm>
              <a:off x="6030924" y="3658736"/>
              <a:ext cx="164592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bg2"/>
                  </a:solidFill>
                </a:rPr>
                <a:t>Low RTT</a:t>
              </a:r>
              <a:endParaRPr lang="en-US" sz="2400" b="1" i="1" dirty="0">
                <a:solidFill>
                  <a:schemeClr val="bg2"/>
                </a:solidFill>
              </a:endParaRPr>
            </a:p>
          </p:txBody>
        </p:sp>
        <p:cxnSp>
          <p:nvCxnSpPr>
            <p:cNvPr id="36" name="Straight Arrow Connector 35"/>
            <p:cNvCxnSpPr/>
            <p:nvPr/>
          </p:nvCxnSpPr>
          <p:spPr>
            <a:xfrm flipH="1">
              <a:off x="4576113" y="3388719"/>
              <a:ext cx="3" cy="548640"/>
            </a:xfrm>
            <a:prstGeom prst="straightConnector1">
              <a:avLst/>
            </a:prstGeom>
            <a:ln w="76200">
              <a:solidFill>
                <a:schemeClr val="tx1">
                  <a:lumMod val="85000"/>
                  <a:lumOff val="15000"/>
                </a:schemeClr>
              </a:solidFill>
              <a:tailEnd type="none"/>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1025462" y="4221088"/>
            <a:ext cx="3209841" cy="2030481"/>
            <a:chOff x="1025462" y="4221088"/>
            <a:chExt cx="3209841" cy="2030481"/>
          </a:xfrm>
        </p:grpSpPr>
        <p:grpSp>
          <p:nvGrpSpPr>
            <p:cNvPr id="46" name="Group 45"/>
            <p:cNvGrpSpPr/>
            <p:nvPr/>
          </p:nvGrpSpPr>
          <p:grpSpPr>
            <a:xfrm>
              <a:off x="1467156" y="5230883"/>
              <a:ext cx="2768147" cy="1020686"/>
              <a:chOff x="1467156" y="5321220"/>
              <a:chExt cx="2768147" cy="1020686"/>
            </a:xfrm>
          </p:grpSpPr>
          <p:sp>
            <p:nvSpPr>
              <p:cNvPr id="17" name="Rounded Rectangle 16"/>
              <p:cNvSpPr/>
              <p:nvPr/>
            </p:nvSpPr>
            <p:spPr>
              <a:xfrm>
                <a:off x="1467156" y="5793266"/>
                <a:ext cx="1645920" cy="5486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i="1" dirty="0">
                    <a:solidFill>
                      <a:schemeClr val="bg2"/>
                    </a:solidFill>
                  </a:rPr>
                  <a:t>ECN S</a:t>
                </a:r>
                <a:r>
                  <a:rPr lang="en-US" sz="2400" b="1" i="1" dirty="0" smtClean="0">
                    <a:solidFill>
                      <a:schemeClr val="bg2"/>
                    </a:solidFill>
                  </a:rPr>
                  <a:t>ignal</a:t>
                </a:r>
                <a:endParaRPr lang="en-US" sz="2400" b="1" i="1" dirty="0">
                  <a:solidFill>
                    <a:schemeClr val="bg2"/>
                  </a:solidFill>
                </a:endParaRPr>
              </a:p>
            </p:txBody>
          </p:sp>
          <p:sp>
            <p:nvSpPr>
              <p:cNvPr id="38" name="TextBox 37"/>
              <p:cNvSpPr txBox="1"/>
              <p:nvPr/>
            </p:nvSpPr>
            <p:spPr>
              <a:xfrm>
                <a:off x="2332538" y="5321220"/>
                <a:ext cx="1902765" cy="461665"/>
              </a:xfrm>
              <a:prstGeom prst="rect">
                <a:avLst/>
              </a:prstGeom>
              <a:noFill/>
            </p:spPr>
            <p:txBody>
              <a:bodyPr wrap="none" rtlCol="0">
                <a:spAutoFit/>
              </a:bodyPr>
              <a:lstStyle/>
              <a:p>
                <a:r>
                  <a:rPr lang="en-US" sz="2400" b="1" dirty="0" smtClean="0"/>
                  <a:t>Controlled by</a:t>
                </a:r>
                <a:endParaRPr lang="en-US" sz="2400" b="1" dirty="0"/>
              </a:p>
            </p:txBody>
          </p:sp>
          <p:cxnSp>
            <p:nvCxnSpPr>
              <p:cNvPr id="40" name="Straight Arrow Connector 39"/>
              <p:cNvCxnSpPr/>
              <p:nvPr/>
            </p:nvCxnSpPr>
            <p:spPr>
              <a:xfrm flipH="1">
                <a:off x="2259902" y="5331172"/>
                <a:ext cx="3" cy="45720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p:cNvGrpSpPr/>
            <p:nvPr/>
          </p:nvGrpSpPr>
          <p:grpSpPr>
            <a:xfrm>
              <a:off x="1025462" y="4221088"/>
              <a:ext cx="3209841" cy="1010150"/>
              <a:chOff x="1025462" y="4311425"/>
              <a:chExt cx="3209841" cy="1010150"/>
            </a:xfrm>
          </p:grpSpPr>
          <p:sp>
            <p:nvSpPr>
              <p:cNvPr id="11" name="Rounded Rectangle 10"/>
              <p:cNvSpPr/>
              <p:nvPr/>
            </p:nvSpPr>
            <p:spPr>
              <a:xfrm>
                <a:off x="1025462" y="4772935"/>
                <a:ext cx="2468880" cy="54864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400" b="1" i="1" dirty="0" smtClean="0">
                    <a:solidFill>
                      <a:schemeClr val="bg2"/>
                    </a:solidFill>
                  </a:rPr>
                  <a:t>Per-hop Queue</a:t>
                </a:r>
              </a:p>
            </p:txBody>
          </p:sp>
          <p:cxnSp>
            <p:nvCxnSpPr>
              <p:cNvPr id="37" name="Straight Arrow Connector 36"/>
              <p:cNvCxnSpPr/>
              <p:nvPr/>
            </p:nvCxnSpPr>
            <p:spPr>
              <a:xfrm flipH="1">
                <a:off x="2259899" y="4311425"/>
                <a:ext cx="3" cy="45720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2332538" y="4311448"/>
                <a:ext cx="1902765" cy="461665"/>
              </a:xfrm>
              <a:prstGeom prst="rect">
                <a:avLst/>
              </a:prstGeom>
              <a:noFill/>
            </p:spPr>
            <p:txBody>
              <a:bodyPr wrap="none" rtlCol="0">
                <a:spAutoFit/>
              </a:bodyPr>
              <a:lstStyle/>
              <a:p>
                <a:r>
                  <a:rPr lang="en-US" sz="2400" b="1" dirty="0" smtClean="0"/>
                  <a:t>Controlled by</a:t>
                </a:r>
                <a:endParaRPr lang="en-US" sz="2400" b="1" dirty="0"/>
              </a:p>
            </p:txBody>
          </p:sp>
        </p:grpSp>
      </p:grpSp>
      <p:grpSp>
        <p:nvGrpSpPr>
          <p:cNvPr id="6" name="Group 5"/>
          <p:cNvGrpSpPr/>
          <p:nvPr/>
        </p:nvGrpSpPr>
        <p:grpSpPr>
          <a:xfrm>
            <a:off x="4901483" y="4221088"/>
            <a:ext cx="3195069" cy="2030481"/>
            <a:chOff x="4901483" y="4221088"/>
            <a:chExt cx="3195069" cy="2030481"/>
          </a:xfrm>
        </p:grpSpPr>
        <p:grpSp>
          <p:nvGrpSpPr>
            <p:cNvPr id="48" name="Group 47"/>
            <p:cNvGrpSpPr/>
            <p:nvPr/>
          </p:nvGrpSpPr>
          <p:grpSpPr>
            <a:xfrm>
              <a:off x="4901483" y="5178857"/>
              <a:ext cx="2783586" cy="1072712"/>
              <a:chOff x="4901483" y="5269194"/>
              <a:chExt cx="2783586" cy="1072712"/>
            </a:xfrm>
          </p:grpSpPr>
          <p:sp>
            <p:nvSpPr>
              <p:cNvPr id="18" name="Rounded Rectangle 17"/>
              <p:cNvSpPr/>
              <p:nvPr/>
            </p:nvSpPr>
            <p:spPr>
              <a:xfrm>
                <a:off x="5868144" y="5786056"/>
                <a:ext cx="1816925" cy="5558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bg2"/>
                    </a:solidFill>
                  </a:rPr>
                  <a:t>Delay</a:t>
                </a:r>
                <a:r>
                  <a:rPr lang="en-US" sz="2400" b="1" i="1" dirty="0" smtClean="0">
                    <a:solidFill>
                      <a:schemeClr val="bg2"/>
                    </a:solidFill>
                  </a:rPr>
                  <a:t> </a:t>
                </a:r>
                <a:r>
                  <a:rPr lang="en-US" sz="2400" b="1" i="1" dirty="0">
                    <a:solidFill>
                      <a:schemeClr val="bg2"/>
                    </a:solidFill>
                  </a:rPr>
                  <a:t>S</a:t>
                </a:r>
                <a:r>
                  <a:rPr lang="en-US" sz="2400" b="1" i="1" dirty="0" smtClean="0">
                    <a:solidFill>
                      <a:schemeClr val="bg2"/>
                    </a:solidFill>
                  </a:rPr>
                  <a:t>ignal</a:t>
                </a:r>
                <a:endParaRPr lang="en-US" sz="2400" b="1" i="1" dirty="0">
                  <a:solidFill>
                    <a:schemeClr val="bg2"/>
                  </a:solidFill>
                </a:endParaRPr>
              </a:p>
            </p:txBody>
          </p:sp>
          <p:cxnSp>
            <p:nvCxnSpPr>
              <p:cNvPr id="39" name="Straight Arrow Connector 38"/>
              <p:cNvCxnSpPr/>
              <p:nvPr/>
            </p:nvCxnSpPr>
            <p:spPr>
              <a:xfrm flipH="1">
                <a:off x="6862109" y="5327693"/>
                <a:ext cx="3" cy="457200"/>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01483" y="5269194"/>
                <a:ext cx="1902765" cy="461665"/>
              </a:xfrm>
              <a:prstGeom prst="rect">
                <a:avLst/>
              </a:prstGeom>
              <a:noFill/>
            </p:spPr>
            <p:txBody>
              <a:bodyPr wrap="none" rtlCol="0">
                <a:spAutoFit/>
              </a:bodyPr>
              <a:lstStyle/>
              <a:p>
                <a:r>
                  <a:rPr lang="en-US" sz="2400" b="1" dirty="0" smtClean="0"/>
                  <a:t>Controlled by</a:t>
                </a:r>
                <a:endParaRPr lang="en-US" sz="2400" b="1" dirty="0"/>
              </a:p>
            </p:txBody>
          </p:sp>
        </p:grpSp>
        <p:grpSp>
          <p:nvGrpSpPr>
            <p:cNvPr id="47" name="Group 46"/>
            <p:cNvGrpSpPr/>
            <p:nvPr/>
          </p:nvGrpSpPr>
          <p:grpSpPr>
            <a:xfrm>
              <a:off x="4901483" y="4221088"/>
              <a:ext cx="3195069" cy="1010932"/>
              <a:chOff x="4901483" y="4311425"/>
              <a:chExt cx="3195069" cy="1010932"/>
            </a:xfrm>
          </p:grpSpPr>
          <p:cxnSp>
            <p:nvCxnSpPr>
              <p:cNvPr id="9" name="Straight Arrow Connector 8"/>
              <p:cNvCxnSpPr/>
              <p:nvPr/>
            </p:nvCxnSpPr>
            <p:spPr>
              <a:xfrm flipH="1">
                <a:off x="6862112" y="4311625"/>
                <a:ext cx="1" cy="461267"/>
              </a:xfrm>
              <a:prstGeom prst="straightConnector1">
                <a:avLst/>
              </a:prstGeom>
              <a:ln w="76200">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5627672" y="4773717"/>
                <a:ext cx="2468880" cy="54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smtClean="0">
                    <a:solidFill>
                      <a:schemeClr val="bg2"/>
                    </a:solidFill>
                  </a:rPr>
                  <a:t>End-to-end Delay</a:t>
                </a:r>
                <a:endParaRPr lang="en-US" sz="2400" b="1" i="1" dirty="0">
                  <a:solidFill>
                    <a:schemeClr val="bg2"/>
                  </a:solidFill>
                </a:endParaRPr>
              </a:p>
            </p:txBody>
          </p:sp>
          <p:sp>
            <p:nvSpPr>
              <p:cNvPr id="44" name="TextBox 43"/>
              <p:cNvSpPr txBox="1"/>
              <p:nvPr/>
            </p:nvSpPr>
            <p:spPr>
              <a:xfrm>
                <a:off x="4901483" y="4311425"/>
                <a:ext cx="1902765" cy="461665"/>
              </a:xfrm>
              <a:prstGeom prst="rect">
                <a:avLst/>
              </a:prstGeom>
              <a:noFill/>
            </p:spPr>
            <p:txBody>
              <a:bodyPr wrap="none" rtlCol="0">
                <a:spAutoFit/>
              </a:bodyPr>
              <a:lstStyle/>
              <a:p>
                <a:r>
                  <a:rPr lang="en-US" sz="2400" b="1" dirty="0" smtClean="0"/>
                  <a:t>Controlled by</a:t>
                </a:r>
                <a:endParaRPr lang="en-US" sz="2400" b="1" dirty="0"/>
              </a:p>
            </p:txBody>
          </p:sp>
        </p:grpSp>
      </p:grpSp>
    </p:spTree>
    <p:extLst>
      <p:ext uri="{BB962C8B-B14F-4D97-AF65-F5344CB8AC3E}">
        <p14:creationId xmlns:p14="http://schemas.microsoft.com/office/powerpoint/2010/main" val="6032572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animEffect transition="in" filter="fade">
                                      <p:cBhvr>
                                        <p:cTn id="25"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0000CC"/>
                </a:solidFill>
              </a:rPr>
              <a:t>Design Rationales</a:t>
            </a:r>
            <a:endParaRPr lang="en-US" dirty="0">
              <a:solidFill>
                <a:srgbClr val="0000CC"/>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86800" cy="4997152"/>
              </a:xfrm>
            </p:spPr>
            <p:txBody>
              <a:bodyPr/>
              <a:lstStyle/>
              <a:p>
                <a:pPr marL="514350" indent="-514350">
                  <a:buFont typeface="+mj-lt"/>
                  <a:buAutoNum type="arabicPeriod" startAt="2"/>
                </a:pPr>
                <a:r>
                  <a:rPr lang="en-US" dirty="0" smtClean="0"/>
                  <a:t>How to achieve </a:t>
                </a:r>
                <a:r>
                  <a:rPr lang="en-US" dirty="0">
                    <a:solidFill>
                      <a:schemeClr val="accent2"/>
                    </a:solidFill>
                  </a:rPr>
                  <a:t>high throughput </a:t>
                </a:r>
                <a:r>
                  <a:rPr lang="en-US" dirty="0"/>
                  <a:t>for inter-DC </a:t>
                </a:r>
                <a:r>
                  <a:rPr lang="en-US" dirty="0" smtClean="0"/>
                  <a:t>traffic with </a:t>
                </a:r>
                <a:r>
                  <a:rPr lang="en-US" dirty="0"/>
                  <a:t>shallow-buffered DC switches</a:t>
                </a:r>
                <a:r>
                  <a:rPr lang="en-US" dirty="0" smtClean="0"/>
                  <a:t>?</a:t>
                </a:r>
              </a:p>
              <a:p>
                <a:pPr lvl="1"/>
                <a:r>
                  <a:rPr lang="en-US" altLang="zh-CN" dirty="0" smtClean="0"/>
                  <a:t>For</a:t>
                </a:r>
                <a:r>
                  <a:rPr lang="en-US" altLang="zh-CN" dirty="0" smtClean="0">
                    <a:solidFill>
                      <a:srgbClr val="0000CC"/>
                    </a:solidFill>
                  </a:rPr>
                  <a:t> </a:t>
                </a:r>
                <a:r>
                  <a:rPr lang="en-US" altLang="zh-CN" dirty="0" smtClean="0">
                    <a:solidFill>
                      <a:schemeClr val="tx1"/>
                    </a:solidFill>
                  </a:rPr>
                  <a:t>full throughput</a:t>
                </a:r>
                <a:r>
                  <a:rPr lang="en-US" altLang="zh-CN" dirty="0" smtClean="0">
                    <a:solidFill>
                      <a:schemeClr val="tx1"/>
                    </a:solidFill>
                  </a:rPr>
                  <a:t>, </a:t>
                </a:r>
                <a14:m>
                  <m:oMath xmlns:m="http://schemas.openxmlformats.org/officeDocument/2006/math">
                    <m:r>
                      <m:rPr>
                        <m:nor/>
                      </m:rPr>
                      <a:rPr lang="en-US" altLang="zh-CN" i="0" dirty="0" smtClean="0">
                        <a:solidFill>
                          <a:srgbClr val="0000CC"/>
                        </a:solidFill>
                      </a:rPr>
                      <m:t>b</m:t>
                    </m:r>
                    <m:r>
                      <m:rPr>
                        <m:nor/>
                      </m:rPr>
                      <a:rPr lang="en-US" altLang="zh-CN" dirty="0" smtClean="0">
                        <a:solidFill>
                          <a:srgbClr val="0000CC"/>
                        </a:solidFill>
                      </a:rPr>
                      <m:t>uffer</m:t>
                    </m:r>
                    <m:r>
                      <m:rPr>
                        <m:nor/>
                      </m:rPr>
                      <a:rPr lang="en-US" altLang="zh-CN" b="0" i="0" dirty="0" smtClean="0">
                        <a:solidFill>
                          <a:srgbClr val="0000CC"/>
                        </a:solidFill>
                      </a:rPr>
                      <m:t> </m:t>
                    </m:r>
                    <m:r>
                      <m:rPr>
                        <m:nor/>
                      </m:rPr>
                      <a:rPr lang="en-US" altLang="zh-CN" b="0" i="0" dirty="0" smtClean="0">
                        <a:solidFill>
                          <a:srgbClr val="0000CC"/>
                        </a:solidFill>
                      </a:rPr>
                      <m:t>per</m:t>
                    </m:r>
                    <m:r>
                      <m:rPr>
                        <m:nor/>
                      </m:rPr>
                      <a:rPr lang="en-US" altLang="zh-CN" b="0" i="0" dirty="0" smtClean="0">
                        <a:solidFill>
                          <a:srgbClr val="0000CC"/>
                        </a:solidFill>
                      </a:rPr>
                      <m:t> </m:t>
                    </m:r>
                    <m:r>
                      <m:rPr>
                        <m:nor/>
                      </m:rPr>
                      <a:rPr lang="en-US" altLang="zh-CN" i="0" dirty="0" smtClean="0">
                        <a:solidFill>
                          <a:srgbClr val="0000CC"/>
                        </a:solidFill>
                      </a:rPr>
                      <m:t>p</m:t>
                    </m:r>
                    <m:r>
                      <m:rPr>
                        <m:nor/>
                      </m:rPr>
                      <a:rPr lang="en-US" altLang="zh-CN" dirty="0" smtClean="0">
                        <a:solidFill>
                          <a:srgbClr val="0000CC"/>
                        </a:solidFill>
                      </a:rPr>
                      <m:t>ort</m:t>
                    </m:r>
                    <m:r>
                      <a:rPr lang="en-US" altLang="zh-CN" b="0" i="0" dirty="0">
                        <a:solidFill>
                          <a:srgbClr val="0000CC"/>
                        </a:solidFill>
                        <a:latin typeface="Cambria Math" panose="02040503050406030204" pitchFamily="18" charset="0"/>
                        <a:ea typeface="Cambria Math" panose="02040503050406030204" pitchFamily="18" charset="0"/>
                      </a:rPr>
                      <m:t>≥</m:t>
                    </m:r>
                    <m:r>
                      <m:rPr>
                        <m:sty m:val="p"/>
                      </m:rPr>
                      <a:rPr lang="en-US" altLang="zh-CN" b="0" i="0">
                        <a:solidFill>
                          <a:srgbClr val="0000CC"/>
                        </a:solidFill>
                        <a:latin typeface="Cambria Math" panose="02040503050406030204" pitchFamily="18" charset="0"/>
                      </a:rPr>
                      <m:t>C</m:t>
                    </m:r>
                    <m:r>
                      <a:rPr lang="en-US" altLang="zh-CN" b="0" i="0">
                        <a:solidFill>
                          <a:srgbClr val="0000CC"/>
                        </a:solidFill>
                        <a:latin typeface="Cambria Math" panose="02040503050406030204" pitchFamily="18" charset="0"/>
                      </a:rPr>
                      <m:t>×</m:t>
                    </m:r>
                    <m:r>
                      <m:rPr>
                        <m:sty m:val="p"/>
                      </m:rPr>
                      <a:rPr lang="en-US" altLang="zh-CN" b="0" i="0">
                        <a:solidFill>
                          <a:srgbClr val="0000CC"/>
                        </a:solidFill>
                        <a:latin typeface="Cambria Math" panose="02040503050406030204" pitchFamily="18" charset="0"/>
                      </a:rPr>
                      <m:t>RTT</m:t>
                    </m:r>
                    <m:r>
                      <a:rPr lang="en-US" altLang="zh-CN" b="0" i="0">
                        <a:solidFill>
                          <a:srgbClr val="0000CC"/>
                        </a:solidFill>
                        <a:latin typeface="Cambria Math" panose="02040503050406030204" pitchFamily="18" charset="0"/>
                      </a:rPr>
                      <m:t>×</m:t>
                    </m:r>
                    <m:r>
                      <m:rPr>
                        <m:sty m:val="p"/>
                      </m:rPr>
                      <a:rPr lang="en-US" altLang="zh-CN" b="0" i="0">
                        <a:solidFill>
                          <a:srgbClr val="0000CC"/>
                        </a:solidFill>
                        <a:latin typeface="Cambria Math" panose="02040503050406030204" pitchFamily="18" charset="0"/>
                      </a:rPr>
                      <m:t>λ</m:t>
                    </m:r>
                  </m:oMath>
                </a14:m>
                <a:r>
                  <a:rPr lang="en-US" altLang="zh-CN" dirty="0" smtClean="0">
                    <a:solidFill>
                      <a:srgbClr val="0000CC"/>
                    </a:solidFill>
                  </a:rPr>
                  <a:t>.</a:t>
                </a:r>
              </a:p>
              <a:p>
                <a:pPr lvl="2"/>
                <a14:m>
                  <m:oMath xmlns:m="http://schemas.openxmlformats.org/officeDocument/2006/math">
                    <m:r>
                      <m:rPr>
                        <m:sty m:val="p"/>
                      </m:rPr>
                      <a:rPr lang="en-US" altLang="zh-CN" smtClean="0">
                        <a:solidFill>
                          <a:schemeClr val="tx1"/>
                        </a:solidFill>
                        <a:latin typeface="Cambria Math" panose="02040503050406030204" pitchFamily="18" charset="0"/>
                      </a:rPr>
                      <m:t>λ</m:t>
                    </m:r>
                  </m:oMath>
                </a14:m>
                <a:r>
                  <a:rPr lang="en-US" altLang="zh-CN" dirty="0" smtClean="0"/>
                  <a:t> is determined by the congestion control (</a:t>
                </a:r>
                <a:r>
                  <a:rPr lang="en-US" altLang="zh-CN" i="1" dirty="0" smtClean="0"/>
                  <a:t>e.g.</a:t>
                </a:r>
                <a:r>
                  <a:rPr lang="en-US" altLang="zh-CN" dirty="0" smtClean="0"/>
                  <a:t>, </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7</m:t>
                        </m:r>
                      </m:den>
                    </m:f>
                  </m:oMath>
                </a14:m>
                <a:r>
                  <a:rPr lang="en-US" altLang="zh-CN" dirty="0"/>
                  <a:t> in </a:t>
                </a:r>
                <a:r>
                  <a:rPr lang="en-US" altLang="zh-CN" dirty="0" smtClean="0"/>
                  <a:t>DCTCP).</a:t>
                </a:r>
              </a:p>
              <a:p>
                <a:pPr lvl="1"/>
                <a:endParaRPr lang="en-US" altLang="zh-CN" dirty="0" smtClean="0">
                  <a:latin typeface="Cambria Math" panose="02040503050406030204" pitchFamily="18" charset="0"/>
                </a:endParaRPr>
              </a:p>
              <a:p>
                <a:pPr lvl="1"/>
                <a:endParaRPr lang="en-US" altLang="zh-CN" dirty="0">
                  <a:latin typeface="Cambria Math" panose="02040503050406030204" pitchFamily="18" charset="0"/>
                </a:endParaRPr>
              </a:p>
              <a:p>
                <a:pPr lvl="1"/>
                <a:endParaRPr lang="en-US" altLang="zh-CN" dirty="0" smtClean="0">
                  <a:latin typeface="Cambria Math" panose="020405030504060302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997152"/>
              </a:xfrm>
              <a:blipFill rotWithShape="0">
                <a:blip r:embed="rId3"/>
                <a:stretch>
                  <a:fillRect l="-1825" t="-1954" r="-18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14</a:t>
            </a:fld>
            <a:endParaRPr lang="zh-CN" altLang="en-US"/>
          </a:p>
        </p:txBody>
      </p:sp>
      <mc:AlternateContent xmlns:mc="http://schemas.openxmlformats.org/markup-compatibility/2006">
        <mc:Choice xmlns:a14="http://schemas.microsoft.com/office/drawing/2010/main" Requires="a14">
          <p:sp>
            <p:nvSpPr>
              <p:cNvPr id="20" name="文本框 6"/>
              <p:cNvSpPr txBox="1"/>
              <p:nvPr/>
            </p:nvSpPr>
            <p:spPr>
              <a:xfrm>
                <a:off x="960120" y="4005064"/>
                <a:ext cx="7223760" cy="2024420"/>
              </a:xfrm>
              <a:prstGeom prst="rect">
                <a:avLst/>
              </a:prstGeom>
              <a:noFill/>
              <a:ln w="31750">
                <a:solidFill>
                  <a:schemeClr val="tx1"/>
                </a:solidFill>
              </a:ln>
            </p:spPr>
            <p:txBody>
              <a:bodyPr wrap="square" lIns="180000" tIns="180000" rIns="180000" bIns="180000" rtlCol="0" anchor="ctr" anchorCtr="1">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600" dirty="0" smtClean="0"/>
                  <a:t>Example: Broadcom Trident+ Switching Chip</a:t>
                </a:r>
                <a:endParaRPr lang="en-US" altLang="zh-CN" sz="2600" dirty="0"/>
              </a:p>
              <a:p>
                <a:pPr marL="457200" indent="-457200">
                  <a:buFont typeface="Arial" panose="020B0604020202020204" pitchFamily="34" charset="0"/>
                  <a:buChar char="•"/>
                </a:pPr>
                <a:r>
                  <a:rPr lang="en-US" altLang="zh-CN" sz="2400" dirty="0" smtClean="0"/>
                  <a:t>Support: 9MB buffer shared by </a:t>
                </a:r>
                <a14:m>
                  <m:oMath xmlns:m="http://schemas.openxmlformats.org/officeDocument/2006/math">
                    <m:r>
                      <a:rPr lang="en-US" altLang="zh-CN" sz="2400" b="0" i="1" smtClean="0">
                        <a:latin typeface="Cambria Math" panose="02040503050406030204" pitchFamily="18" charset="0"/>
                      </a:rPr>
                      <m:t>48</m:t>
                    </m:r>
                    <m:r>
                      <a:rPr lang="en-US" altLang="zh-CN" sz="2400" b="0" i="1" smtClean="0">
                        <a:latin typeface="Cambria Math" panose="02040503050406030204" pitchFamily="18" charset="0"/>
                        <a:ea typeface="Cambria Math" panose="02040503050406030204" pitchFamily="18" charset="0"/>
                      </a:rPr>
                      <m:t>×10</m:t>
                    </m:r>
                    <m:r>
                      <a:rPr lang="en-US" altLang="zh-CN" sz="2400" b="0" i="1" smtClean="0">
                        <a:latin typeface="Cambria Math" panose="02040503050406030204" pitchFamily="18" charset="0"/>
                        <a:ea typeface="Cambria Math" panose="02040503050406030204" pitchFamily="18" charset="0"/>
                      </a:rPr>
                      <m:t>𝐺𝑏𝑝𝑠</m:t>
                    </m:r>
                  </m:oMath>
                </a14:m>
                <a:r>
                  <a:rPr lang="en-US" altLang="zh-CN" sz="2400" dirty="0" smtClean="0"/>
                  <a:t> ports.</a:t>
                </a:r>
                <a:endParaRPr lang="en-US" altLang="zh-CN" sz="2400" dirty="0"/>
              </a:p>
              <a:p>
                <a:pPr marL="457200" indent="-457200">
                  <a:buFont typeface="Arial" panose="020B0604020202020204" pitchFamily="34" charset="0"/>
                  <a:buChar char="•"/>
                </a:pPr>
                <a:r>
                  <a:rPr lang="en-US" altLang="zh-CN" sz="2400" dirty="0" smtClean="0"/>
                  <a:t>Need: </a:t>
                </a:r>
                <a:r>
                  <a:rPr lang="en-US" altLang="zh-CN" sz="2400" dirty="0" smtClean="0">
                    <a:solidFill>
                      <a:srgbClr val="0000CC"/>
                    </a:solidFill>
                  </a:rPr>
                  <a:t>&gt; 1MB </a:t>
                </a:r>
                <a:r>
                  <a:rPr lang="en-US" altLang="zh-CN" sz="2400" dirty="0">
                    <a:solidFill>
                      <a:srgbClr val="0000CC"/>
                    </a:solidFill>
                  </a:rPr>
                  <a:t>(</a:t>
                </a:r>
                <a14:m>
                  <m:oMath xmlns:m="http://schemas.openxmlformats.org/officeDocument/2006/math">
                    <m:r>
                      <a:rPr lang="en-US" altLang="zh-CN" sz="2400" i="1">
                        <a:solidFill>
                          <a:srgbClr val="0000CC"/>
                        </a:solidFill>
                        <a:latin typeface="Cambria Math" panose="02040503050406030204" pitchFamily="18" charset="0"/>
                      </a:rPr>
                      <m:t>1</m:t>
                    </m:r>
                    <m:r>
                      <a:rPr lang="en-US" altLang="zh-CN" sz="2400" b="0" i="1" smtClean="0">
                        <a:solidFill>
                          <a:srgbClr val="0000CC"/>
                        </a:solidFill>
                        <a:latin typeface="Cambria Math" panose="02040503050406030204" pitchFamily="18" charset="0"/>
                      </a:rPr>
                      <m:t>0</m:t>
                    </m:r>
                    <m:r>
                      <a:rPr lang="en-US" altLang="zh-CN" sz="2400" i="1">
                        <a:solidFill>
                          <a:srgbClr val="0000CC"/>
                        </a:solidFill>
                        <a:latin typeface="Cambria Math" panose="02040503050406030204" pitchFamily="18" charset="0"/>
                      </a:rPr>
                      <m:t>𝐺𝑏𝑝𝑠</m:t>
                    </m:r>
                    <m:r>
                      <a:rPr lang="en-US" altLang="zh-CN" sz="2400" i="1" smtClean="0">
                        <a:solidFill>
                          <a:srgbClr val="0000CC"/>
                        </a:solidFill>
                        <a:latin typeface="Cambria Math" panose="02040503050406030204" pitchFamily="18" charset="0"/>
                        <a:ea typeface="Cambria Math" panose="02040503050406030204" pitchFamily="18" charset="0"/>
                      </a:rPr>
                      <m:t>×</m:t>
                    </m:r>
                    <m:r>
                      <a:rPr lang="en-US" altLang="zh-CN" sz="2400" b="0" i="1" smtClean="0">
                        <a:solidFill>
                          <a:srgbClr val="0000CC"/>
                        </a:solidFill>
                        <a:latin typeface="Cambria Math" panose="02040503050406030204" pitchFamily="18" charset="0"/>
                        <a:ea typeface="Cambria Math" panose="02040503050406030204" pitchFamily="18" charset="0"/>
                      </a:rPr>
                      <m:t>1</m:t>
                    </m:r>
                    <m:r>
                      <a:rPr lang="en-US" altLang="zh-CN" sz="2400" b="0" i="1" smtClean="0">
                        <a:solidFill>
                          <a:srgbClr val="0000CC"/>
                        </a:solidFill>
                        <a:latin typeface="Cambria Math" panose="02040503050406030204" pitchFamily="18" charset="0"/>
                      </a:rPr>
                      <m:t>0</m:t>
                    </m:r>
                    <m:r>
                      <a:rPr lang="en-US" altLang="zh-CN" sz="2400" b="0" i="1" smtClean="0">
                        <a:solidFill>
                          <a:srgbClr val="0000CC"/>
                        </a:solidFill>
                        <a:latin typeface="Cambria Math" panose="02040503050406030204" pitchFamily="18" charset="0"/>
                      </a:rPr>
                      <m:t>𝑚𝑠</m:t>
                    </m:r>
                    <m:r>
                      <a:rPr lang="en-US" altLang="zh-CN" sz="2400" b="0" i="1" smtClean="0">
                        <a:solidFill>
                          <a:srgbClr val="0000CC"/>
                        </a:solidFill>
                        <a:latin typeface="Cambria Math" panose="02040503050406030204" pitchFamily="18" charset="0"/>
                        <a:ea typeface="Cambria Math" panose="02040503050406030204" pitchFamily="18" charset="0"/>
                      </a:rPr>
                      <m:t>×</m:t>
                    </m:r>
                    <m:f>
                      <m:fPr>
                        <m:ctrlPr>
                          <a:rPr lang="en-US" altLang="zh-CN" sz="2400" b="0" i="1" smtClean="0">
                            <a:solidFill>
                              <a:srgbClr val="0000CC"/>
                            </a:solidFill>
                            <a:latin typeface="Cambria Math" panose="02040503050406030204" pitchFamily="18" charset="0"/>
                            <a:ea typeface="Cambria Math" panose="02040503050406030204" pitchFamily="18" charset="0"/>
                          </a:rPr>
                        </m:ctrlPr>
                      </m:fPr>
                      <m:num>
                        <m:r>
                          <a:rPr lang="en-US" altLang="zh-CN" sz="2400" b="0" i="1" smtClean="0">
                            <a:solidFill>
                              <a:srgbClr val="0000CC"/>
                            </a:solidFill>
                            <a:latin typeface="Cambria Math" panose="02040503050406030204" pitchFamily="18" charset="0"/>
                            <a:ea typeface="Cambria Math" panose="02040503050406030204" pitchFamily="18" charset="0"/>
                          </a:rPr>
                          <m:t>1</m:t>
                        </m:r>
                      </m:num>
                      <m:den>
                        <m:r>
                          <a:rPr lang="en-US" altLang="zh-CN" sz="2400" b="0" i="1" smtClean="0">
                            <a:solidFill>
                              <a:srgbClr val="0000CC"/>
                            </a:solidFill>
                            <a:latin typeface="Cambria Math" panose="02040503050406030204" pitchFamily="18" charset="0"/>
                            <a:ea typeface="Cambria Math" panose="02040503050406030204" pitchFamily="18" charset="0"/>
                          </a:rPr>
                          <m:t>7</m:t>
                        </m:r>
                      </m:den>
                    </m:f>
                  </m:oMath>
                </a14:m>
                <a:r>
                  <a:rPr lang="en-US" altLang="zh-CN" sz="2400" dirty="0">
                    <a:solidFill>
                      <a:srgbClr val="0000CC"/>
                    </a:solidFill>
                  </a:rPr>
                  <a:t>) </a:t>
                </a:r>
                <a:r>
                  <a:rPr lang="en-US" altLang="zh-CN" sz="2400" dirty="0" smtClean="0"/>
                  <a:t>buffer per port.</a:t>
                </a:r>
                <a:endParaRPr lang="en-US" altLang="zh-CN" sz="2400" dirty="0"/>
              </a:p>
              <a:p>
                <a:pPr marL="457200" indent="-457200">
                  <a:buFont typeface="Arial" panose="020B0604020202020204" pitchFamily="34" charset="0"/>
                  <a:buChar char="•"/>
                </a:pPr>
                <a:r>
                  <a:rPr lang="en-US" altLang="zh-CN" sz="2400" dirty="0" smtClean="0">
                    <a:solidFill>
                      <a:schemeClr val="accent2"/>
                    </a:solidFill>
                  </a:rPr>
                  <a:t>&gt; 20% of ports </a:t>
                </a:r>
                <a:r>
                  <a:rPr lang="en-US" altLang="zh-CN" sz="2400" dirty="0">
                    <a:solidFill>
                      <a:schemeClr val="accent2"/>
                    </a:solidFill>
                  </a:rPr>
                  <a:t>are active </a:t>
                </a:r>
                <a:r>
                  <a:rPr lang="en-US" altLang="zh-CN" sz="2400" dirty="0" smtClean="0">
                    <a:solidFill>
                      <a:schemeClr val="accent2"/>
                    </a:solidFill>
                    <a:sym typeface="Wingdings" panose="05000000000000000000" pitchFamily="2" charset="2"/>
                  </a:rPr>
                  <a:t> </a:t>
                </a:r>
                <a:r>
                  <a:rPr lang="en-US" altLang="zh-CN" sz="2400" dirty="0" smtClean="0">
                    <a:solidFill>
                      <a:schemeClr val="accent2"/>
                    </a:solidFill>
                  </a:rPr>
                  <a:t>buffer overflow.</a:t>
                </a:r>
              </a:p>
            </p:txBody>
          </p:sp>
        </mc:Choice>
        <mc:Fallback>
          <p:sp>
            <p:nvSpPr>
              <p:cNvPr id="20" name="文本框 6"/>
              <p:cNvSpPr txBox="1">
                <a:spLocks noRot="1" noChangeAspect="1" noMove="1" noResize="1" noEditPoints="1" noAdjustHandles="1" noChangeArrowheads="1" noChangeShapeType="1" noTextEdit="1"/>
              </p:cNvSpPr>
              <p:nvPr/>
            </p:nvSpPr>
            <p:spPr>
              <a:xfrm>
                <a:off x="960120" y="4005064"/>
                <a:ext cx="7223760" cy="2024420"/>
              </a:xfrm>
              <a:prstGeom prst="rect">
                <a:avLst/>
              </a:prstGeom>
              <a:blipFill rotWithShape="0">
                <a:blip r:embed="rId4"/>
                <a:stretch>
                  <a:fillRect l="-672" r="-336"/>
                </a:stretch>
              </a:blipFill>
              <a:ln w="3175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520435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0000CC"/>
                </a:solidFill>
              </a:rPr>
              <a:t>Design Rationales</a:t>
            </a:r>
            <a:endParaRPr lang="en-US" dirty="0">
              <a:solidFill>
                <a:srgbClr val="0000CC"/>
              </a:solidFill>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8686800" cy="4997152"/>
              </a:xfrm>
            </p:spPr>
            <p:txBody>
              <a:bodyPr/>
              <a:lstStyle/>
              <a:p>
                <a:pPr marL="514350" indent="-514350">
                  <a:buFont typeface="+mj-lt"/>
                  <a:buAutoNum type="arabicPeriod" startAt="2"/>
                </a:pPr>
                <a:r>
                  <a:rPr lang="en-US" dirty="0" smtClean="0"/>
                  <a:t>How to achieve </a:t>
                </a:r>
                <a:r>
                  <a:rPr lang="en-US" dirty="0">
                    <a:solidFill>
                      <a:schemeClr val="accent2"/>
                    </a:solidFill>
                  </a:rPr>
                  <a:t>high throughput </a:t>
                </a:r>
                <a:r>
                  <a:rPr lang="en-US" dirty="0"/>
                  <a:t>for inter-DC </a:t>
                </a:r>
                <a:r>
                  <a:rPr lang="en-US" dirty="0" smtClean="0"/>
                  <a:t>traffic with </a:t>
                </a:r>
                <a:r>
                  <a:rPr lang="en-US" dirty="0"/>
                  <a:t>shallow-buffered DC switches</a:t>
                </a:r>
                <a:r>
                  <a:rPr lang="en-US" dirty="0" smtClean="0"/>
                  <a:t>?</a:t>
                </a:r>
              </a:p>
              <a:p>
                <a:pPr lvl="1"/>
                <a:r>
                  <a:rPr lang="en-US" altLang="zh-CN" dirty="0" smtClean="0"/>
                  <a:t>For</a:t>
                </a:r>
                <a:r>
                  <a:rPr lang="en-US" altLang="zh-CN" dirty="0" smtClean="0">
                    <a:solidFill>
                      <a:srgbClr val="0000CC"/>
                    </a:solidFill>
                  </a:rPr>
                  <a:t> </a:t>
                </a:r>
                <a:r>
                  <a:rPr lang="en-US" altLang="zh-CN" dirty="0" smtClean="0"/>
                  <a:t>full </a:t>
                </a:r>
                <a:r>
                  <a:rPr lang="en-US" altLang="zh-CN" dirty="0" smtClean="0">
                    <a:solidFill>
                      <a:schemeClr val="tx1"/>
                    </a:solidFill>
                  </a:rPr>
                  <a:t>throughput</a:t>
                </a:r>
                <a:r>
                  <a:rPr lang="en-US" altLang="zh-CN" dirty="0" smtClean="0">
                    <a:solidFill>
                      <a:schemeClr val="tx1"/>
                    </a:solidFill>
                  </a:rPr>
                  <a:t>, </a:t>
                </a:r>
                <a14:m>
                  <m:oMath xmlns:m="http://schemas.openxmlformats.org/officeDocument/2006/math">
                    <m:r>
                      <m:rPr>
                        <m:nor/>
                      </m:rPr>
                      <a:rPr lang="en-US" altLang="zh-CN" i="0" dirty="0" smtClean="0">
                        <a:solidFill>
                          <a:srgbClr val="0000CC"/>
                        </a:solidFill>
                      </a:rPr>
                      <m:t>b</m:t>
                    </m:r>
                    <m:r>
                      <m:rPr>
                        <m:nor/>
                      </m:rPr>
                      <a:rPr lang="en-US" altLang="zh-CN" dirty="0" smtClean="0">
                        <a:solidFill>
                          <a:srgbClr val="0000CC"/>
                        </a:solidFill>
                      </a:rPr>
                      <m:t>uffer</m:t>
                    </m:r>
                    <m:r>
                      <m:rPr>
                        <m:nor/>
                      </m:rPr>
                      <a:rPr lang="en-US" altLang="zh-CN" b="0" i="0" dirty="0" smtClean="0">
                        <a:solidFill>
                          <a:srgbClr val="0000CC"/>
                        </a:solidFill>
                      </a:rPr>
                      <m:t> </m:t>
                    </m:r>
                    <m:r>
                      <m:rPr>
                        <m:nor/>
                      </m:rPr>
                      <a:rPr lang="en-US" altLang="zh-CN" b="0" i="0" dirty="0" smtClean="0">
                        <a:solidFill>
                          <a:srgbClr val="0000CC"/>
                        </a:solidFill>
                      </a:rPr>
                      <m:t>per</m:t>
                    </m:r>
                    <m:r>
                      <m:rPr>
                        <m:nor/>
                      </m:rPr>
                      <a:rPr lang="en-US" altLang="zh-CN" b="0" i="0" dirty="0" smtClean="0">
                        <a:solidFill>
                          <a:srgbClr val="0000CC"/>
                        </a:solidFill>
                      </a:rPr>
                      <m:t> </m:t>
                    </m:r>
                    <m:r>
                      <m:rPr>
                        <m:nor/>
                      </m:rPr>
                      <a:rPr lang="en-US" altLang="zh-CN" i="0" dirty="0" smtClean="0">
                        <a:solidFill>
                          <a:srgbClr val="0000CC"/>
                        </a:solidFill>
                      </a:rPr>
                      <m:t>p</m:t>
                    </m:r>
                    <m:r>
                      <m:rPr>
                        <m:nor/>
                      </m:rPr>
                      <a:rPr lang="en-US" altLang="zh-CN" dirty="0" smtClean="0">
                        <a:solidFill>
                          <a:srgbClr val="0000CC"/>
                        </a:solidFill>
                      </a:rPr>
                      <m:t>ort</m:t>
                    </m:r>
                    <m:r>
                      <a:rPr lang="en-US" altLang="zh-CN" b="0" i="0" dirty="0">
                        <a:solidFill>
                          <a:srgbClr val="0000CC"/>
                        </a:solidFill>
                        <a:latin typeface="Cambria Math" panose="02040503050406030204" pitchFamily="18" charset="0"/>
                        <a:ea typeface="Cambria Math" panose="02040503050406030204" pitchFamily="18" charset="0"/>
                      </a:rPr>
                      <m:t>≥</m:t>
                    </m:r>
                    <m:r>
                      <m:rPr>
                        <m:sty m:val="p"/>
                      </m:rPr>
                      <a:rPr lang="en-US" altLang="zh-CN" b="0" i="0">
                        <a:solidFill>
                          <a:srgbClr val="0000CC"/>
                        </a:solidFill>
                        <a:latin typeface="Cambria Math" panose="02040503050406030204" pitchFamily="18" charset="0"/>
                      </a:rPr>
                      <m:t>C</m:t>
                    </m:r>
                    <m:r>
                      <a:rPr lang="en-US" altLang="zh-CN" b="0" i="0">
                        <a:solidFill>
                          <a:srgbClr val="0000CC"/>
                        </a:solidFill>
                        <a:latin typeface="Cambria Math" panose="02040503050406030204" pitchFamily="18" charset="0"/>
                      </a:rPr>
                      <m:t>×</m:t>
                    </m:r>
                    <m:r>
                      <m:rPr>
                        <m:sty m:val="p"/>
                      </m:rPr>
                      <a:rPr lang="en-US" altLang="zh-CN" b="0" i="0">
                        <a:solidFill>
                          <a:srgbClr val="0000CC"/>
                        </a:solidFill>
                        <a:latin typeface="Cambria Math" panose="02040503050406030204" pitchFamily="18" charset="0"/>
                      </a:rPr>
                      <m:t>RTT</m:t>
                    </m:r>
                    <m:r>
                      <a:rPr lang="en-US" altLang="zh-CN" b="0" i="0">
                        <a:solidFill>
                          <a:srgbClr val="0000CC"/>
                        </a:solidFill>
                        <a:latin typeface="Cambria Math" panose="02040503050406030204" pitchFamily="18" charset="0"/>
                      </a:rPr>
                      <m:t>×</m:t>
                    </m:r>
                    <m:r>
                      <m:rPr>
                        <m:sty m:val="p"/>
                      </m:rPr>
                      <a:rPr lang="en-US" altLang="zh-CN" b="0" i="0">
                        <a:solidFill>
                          <a:srgbClr val="0000CC"/>
                        </a:solidFill>
                        <a:latin typeface="Cambria Math" panose="02040503050406030204" pitchFamily="18" charset="0"/>
                      </a:rPr>
                      <m:t>λ</m:t>
                    </m:r>
                  </m:oMath>
                </a14:m>
                <a:r>
                  <a:rPr lang="en-US" altLang="zh-CN" dirty="0" smtClean="0">
                    <a:solidFill>
                      <a:srgbClr val="0000CC"/>
                    </a:solidFill>
                  </a:rPr>
                  <a:t>.</a:t>
                </a:r>
              </a:p>
              <a:p>
                <a:pPr lvl="2"/>
                <a14:m>
                  <m:oMath xmlns:m="http://schemas.openxmlformats.org/officeDocument/2006/math">
                    <m:r>
                      <m:rPr>
                        <m:sty m:val="p"/>
                      </m:rPr>
                      <a:rPr lang="en-US" altLang="zh-CN" smtClean="0">
                        <a:solidFill>
                          <a:schemeClr val="tx1"/>
                        </a:solidFill>
                        <a:latin typeface="Cambria Math" panose="02040503050406030204" pitchFamily="18" charset="0"/>
                      </a:rPr>
                      <m:t>λ</m:t>
                    </m:r>
                  </m:oMath>
                </a14:m>
                <a:r>
                  <a:rPr lang="en-US" altLang="zh-CN" dirty="0" smtClean="0"/>
                  <a:t> is determined by the congestion control (</a:t>
                </a:r>
                <a:r>
                  <a:rPr lang="en-US" altLang="zh-CN" i="1" dirty="0" smtClean="0"/>
                  <a:t>e.g.</a:t>
                </a:r>
                <a:r>
                  <a:rPr lang="en-US" altLang="zh-CN" dirty="0" smtClean="0"/>
                  <a:t>, </a:t>
                </a:r>
                <a14:m>
                  <m:oMath xmlns:m="http://schemas.openxmlformats.org/officeDocument/2006/math">
                    <m:f>
                      <m:fPr>
                        <m:ctrlPr>
                          <a:rPr lang="en-US" altLang="zh-CN" i="1">
                            <a:latin typeface="Cambria Math" panose="02040503050406030204" pitchFamily="18" charset="0"/>
                          </a:rPr>
                        </m:ctrlPr>
                      </m:fPr>
                      <m:num>
                        <m:r>
                          <a:rPr lang="en-US" altLang="zh-CN">
                            <a:latin typeface="Cambria Math" panose="02040503050406030204" pitchFamily="18" charset="0"/>
                          </a:rPr>
                          <m:t>1</m:t>
                        </m:r>
                      </m:num>
                      <m:den>
                        <m:r>
                          <a:rPr lang="en-US" altLang="zh-CN">
                            <a:latin typeface="Cambria Math" panose="02040503050406030204" pitchFamily="18" charset="0"/>
                          </a:rPr>
                          <m:t>7</m:t>
                        </m:r>
                      </m:den>
                    </m:f>
                  </m:oMath>
                </a14:m>
                <a:r>
                  <a:rPr lang="en-US" altLang="zh-CN" dirty="0"/>
                  <a:t> in </a:t>
                </a:r>
                <a:r>
                  <a:rPr lang="en-US" altLang="zh-CN" dirty="0" smtClean="0"/>
                  <a:t>DCTCP).</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8686800" cy="4997152"/>
              </a:xfrm>
              <a:blipFill rotWithShape="0">
                <a:blip r:embed="rId3"/>
                <a:stretch>
                  <a:fillRect l="-1825" t="-1954" r="-189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15</a:t>
            </a:fld>
            <a:endParaRPr lang="zh-CN" altLang="en-US"/>
          </a:p>
        </p:txBody>
      </p:sp>
      <p:sp>
        <p:nvSpPr>
          <p:cNvPr id="6" name="Rounded Rectangle 5"/>
          <p:cNvSpPr/>
          <p:nvPr/>
        </p:nvSpPr>
        <p:spPr>
          <a:xfrm>
            <a:off x="1218456" y="3965379"/>
            <a:ext cx="6707088" cy="1878772"/>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lvl="1" algn="ctr"/>
            <a:r>
              <a:rPr lang="en-US" sz="2600" b="1" dirty="0">
                <a:solidFill>
                  <a:schemeClr val="bg2"/>
                </a:solidFill>
              </a:rPr>
              <a:t>Key2: </a:t>
            </a:r>
            <a:r>
              <a:rPr lang="en-US" sz="2600" b="1" dirty="0" smtClean="0">
                <a:solidFill>
                  <a:schemeClr val="bg2"/>
                </a:solidFill>
              </a:rPr>
              <a:t>Modulating the window </a:t>
            </a:r>
            <a:r>
              <a:rPr lang="en-US" sz="2600" b="1" dirty="0">
                <a:solidFill>
                  <a:schemeClr val="bg2"/>
                </a:solidFill>
              </a:rPr>
              <a:t>reduction </a:t>
            </a:r>
            <a:r>
              <a:rPr lang="en-US" altLang="zh-CN" sz="2600" b="1" dirty="0" smtClean="0">
                <a:solidFill>
                  <a:schemeClr val="bg2"/>
                </a:solidFill>
              </a:rPr>
              <a:t>a</a:t>
            </a:r>
            <a:r>
              <a:rPr lang="en-US" sz="2600" b="1" dirty="0" smtClean="0">
                <a:solidFill>
                  <a:schemeClr val="bg2"/>
                </a:solidFill>
              </a:rPr>
              <a:t>ggressiveness by RTT.</a:t>
            </a:r>
          </a:p>
          <a:p>
            <a:pPr lvl="1" indent="-457200">
              <a:buFont typeface="Wingdings" panose="05000000000000000000" pitchFamily="2" charset="2"/>
              <a:buChar char="Ø"/>
            </a:pPr>
            <a:r>
              <a:rPr lang="en-US" sz="2600" b="1" dirty="0" smtClean="0">
                <a:solidFill>
                  <a:schemeClr val="bg2"/>
                </a:solidFill>
              </a:rPr>
              <a:t>When BDP (C×RTT) is large, λ gets smaller.</a:t>
            </a:r>
          </a:p>
          <a:p>
            <a:pPr lvl="1" indent="-457200">
              <a:buFont typeface="Wingdings" panose="05000000000000000000" pitchFamily="2" charset="2"/>
              <a:buChar char="Ø"/>
            </a:pPr>
            <a:r>
              <a:rPr lang="en-US" sz="2600" b="1" dirty="0" smtClean="0">
                <a:solidFill>
                  <a:schemeClr val="bg2"/>
                </a:solidFill>
              </a:rPr>
              <a:t>When BDP (C×RTT) is small, λ gets larger.</a:t>
            </a:r>
            <a:endParaRPr lang="en-US" sz="2600" b="1" dirty="0">
              <a:solidFill>
                <a:schemeClr val="bg2"/>
              </a:solidFill>
            </a:endParaRPr>
          </a:p>
        </p:txBody>
      </p:sp>
    </p:spTree>
    <p:extLst>
      <p:ext uri="{BB962C8B-B14F-4D97-AF65-F5344CB8AC3E}">
        <p14:creationId xmlns:p14="http://schemas.microsoft.com/office/powerpoint/2010/main" val="35661972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solidFill>
                  <a:srgbClr val="0000CC"/>
                </a:solidFill>
              </a:rPr>
              <a:t>Design Rationales</a:t>
            </a:r>
            <a:endParaRPr lang="en-US" dirty="0">
              <a:solidFill>
                <a:srgbClr val="0000CC"/>
              </a:solidFill>
            </a:endParaRP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How to </a:t>
            </a:r>
            <a:r>
              <a:rPr lang="en-US" altLang="zh-CN" dirty="0" smtClean="0"/>
              <a:t>balance </a:t>
            </a:r>
            <a:r>
              <a:rPr lang="en-US" dirty="0" smtClean="0">
                <a:solidFill>
                  <a:schemeClr val="accent2"/>
                </a:solidFill>
              </a:rPr>
              <a:t>convergence</a:t>
            </a:r>
            <a:r>
              <a:rPr lang="en-US" dirty="0" smtClean="0"/>
              <a:t> and </a:t>
            </a:r>
            <a:r>
              <a:rPr lang="en-US" dirty="0" smtClean="0">
                <a:solidFill>
                  <a:schemeClr val="accent2"/>
                </a:solidFill>
              </a:rPr>
              <a:t>stability</a:t>
            </a:r>
            <a:r>
              <a:rPr lang="en-US" dirty="0" smtClean="0"/>
              <a:t> </a:t>
            </a:r>
            <a:r>
              <a:rPr lang="en-US" dirty="0"/>
              <a:t>between </a:t>
            </a:r>
            <a:r>
              <a:rPr lang="en-US" dirty="0" smtClean="0"/>
              <a:t>intra-DC and </a:t>
            </a:r>
            <a:r>
              <a:rPr lang="en-US" dirty="0"/>
              <a:t>inter-DC flows</a:t>
            </a:r>
            <a:r>
              <a:rPr lang="en-US" dirty="0" smtClean="0"/>
              <a:t>?</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16</a:t>
            </a:fld>
            <a:endParaRPr lang="zh-CN" altLang="en-US"/>
          </a:p>
        </p:txBody>
      </p:sp>
      <p:sp>
        <p:nvSpPr>
          <p:cNvPr id="5" name="Rounded Rectangle 4"/>
          <p:cNvSpPr/>
          <p:nvPr/>
        </p:nvSpPr>
        <p:spPr>
          <a:xfrm>
            <a:off x="594360" y="3068960"/>
            <a:ext cx="7955280" cy="146304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lvl="1" algn="ctr"/>
            <a:r>
              <a:rPr lang="en-US" sz="2600" b="1" dirty="0" smtClean="0">
                <a:solidFill>
                  <a:schemeClr val="bg2"/>
                </a:solidFill>
              </a:rPr>
              <a:t>Key3: </a:t>
            </a:r>
            <a:r>
              <a:rPr lang="en-US" sz="2600" b="1" dirty="0">
                <a:solidFill>
                  <a:schemeClr val="bg2"/>
                </a:solidFill>
              </a:rPr>
              <a:t>Window increase that adapts to RTT variation.</a:t>
            </a:r>
            <a:endParaRPr lang="en-US" sz="2600" b="1" dirty="0" smtClean="0">
              <a:solidFill>
                <a:schemeClr val="bg2"/>
              </a:solidFill>
            </a:endParaRPr>
          </a:p>
          <a:p>
            <a:pPr lvl="1" indent="-457200">
              <a:buFont typeface="Wingdings" panose="05000000000000000000" pitchFamily="2" charset="2"/>
              <a:buChar char="Ø"/>
            </a:pPr>
            <a:r>
              <a:rPr lang="en-US" sz="2600" b="1" dirty="0">
                <a:solidFill>
                  <a:schemeClr val="bg2"/>
                </a:solidFill>
              </a:rPr>
              <a:t>When </a:t>
            </a:r>
            <a:r>
              <a:rPr lang="en-US" sz="2600" b="1" dirty="0" smtClean="0">
                <a:solidFill>
                  <a:schemeClr val="bg2"/>
                </a:solidFill>
              </a:rPr>
              <a:t>RTT </a:t>
            </a:r>
            <a:r>
              <a:rPr lang="en-US" sz="2600" b="1" dirty="0">
                <a:solidFill>
                  <a:schemeClr val="bg2"/>
                </a:solidFill>
              </a:rPr>
              <a:t>is large, </a:t>
            </a:r>
            <a:r>
              <a:rPr lang="en-US" sz="2600" b="1" dirty="0" smtClean="0">
                <a:solidFill>
                  <a:schemeClr val="bg2"/>
                </a:solidFill>
              </a:rPr>
              <a:t>grow window size faster.</a:t>
            </a:r>
            <a:endParaRPr lang="en-US" sz="2600" b="1" dirty="0">
              <a:solidFill>
                <a:schemeClr val="bg2"/>
              </a:solidFill>
            </a:endParaRPr>
          </a:p>
          <a:p>
            <a:pPr lvl="1" indent="-457200">
              <a:buFont typeface="Wingdings" panose="05000000000000000000" pitchFamily="2" charset="2"/>
              <a:buChar char="Ø"/>
            </a:pPr>
            <a:r>
              <a:rPr lang="en-US" sz="2600" b="1" dirty="0">
                <a:solidFill>
                  <a:schemeClr val="bg2"/>
                </a:solidFill>
              </a:rPr>
              <a:t>When </a:t>
            </a:r>
            <a:r>
              <a:rPr lang="en-US" sz="2600" b="1" dirty="0" smtClean="0">
                <a:solidFill>
                  <a:schemeClr val="bg2"/>
                </a:solidFill>
              </a:rPr>
              <a:t>RTT </a:t>
            </a:r>
            <a:r>
              <a:rPr lang="en-US" sz="2600" b="1" dirty="0">
                <a:solidFill>
                  <a:schemeClr val="bg2"/>
                </a:solidFill>
              </a:rPr>
              <a:t>is small, grow window size </a:t>
            </a:r>
            <a:r>
              <a:rPr lang="en-US" sz="2600" b="1" dirty="0" smtClean="0">
                <a:solidFill>
                  <a:schemeClr val="bg2"/>
                </a:solidFill>
              </a:rPr>
              <a:t>slower</a:t>
            </a:r>
            <a:r>
              <a:rPr lang="en-US" sz="2600" b="1" dirty="0">
                <a:solidFill>
                  <a:schemeClr val="bg2"/>
                </a:solidFill>
              </a:rPr>
              <a:t>.</a:t>
            </a:r>
          </a:p>
        </p:txBody>
      </p:sp>
    </p:spTree>
    <p:extLst>
      <p:ext uri="{BB962C8B-B14F-4D97-AF65-F5344CB8AC3E}">
        <p14:creationId xmlns:p14="http://schemas.microsoft.com/office/powerpoint/2010/main" val="1174578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GEMINI Algorithm</a:t>
            </a:r>
            <a:endParaRPr lang="en-US" dirty="0">
              <a:solidFill>
                <a:srgbClr val="0000CC"/>
              </a:solidFill>
            </a:endParaRPr>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Overview:</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17</a:t>
            </a:fld>
            <a:endParaRPr lang="zh-CN" altLang="en-US"/>
          </a:p>
        </p:txBody>
      </p:sp>
      <p:pic>
        <p:nvPicPr>
          <p:cNvPr id="8" name="Picture 7"/>
          <p:cNvPicPr>
            <a:picLocks noChangeAspect="1"/>
          </p:cNvPicPr>
          <p:nvPr/>
        </p:nvPicPr>
        <p:blipFill>
          <a:blip r:embed="rId3"/>
          <a:stretch>
            <a:fillRect/>
          </a:stretch>
        </p:blipFill>
        <p:spPr>
          <a:xfrm>
            <a:off x="1115616" y="2492896"/>
            <a:ext cx="6639169" cy="2880320"/>
          </a:xfrm>
          <a:prstGeom prst="rect">
            <a:avLst/>
          </a:prstGeom>
        </p:spPr>
      </p:pic>
    </p:spTree>
    <p:extLst>
      <p:ext uri="{BB962C8B-B14F-4D97-AF65-F5344CB8AC3E}">
        <p14:creationId xmlns:p14="http://schemas.microsoft.com/office/powerpoint/2010/main" val="29328211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GEMINI Algorithm</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0" y="1600200"/>
                <a:ext cx="9144000" cy="5257800"/>
              </a:xfrm>
            </p:spPr>
            <p:txBody>
              <a:bodyPr>
                <a:normAutofit/>
              </a:bodyPr>
              <a:lstStyle/>
              <a:p>
                <a:r>
                  <a:rPr lang="en-US" dirty="0" smtClean="0"/>
                  <a:t>Window reduction phase,</a:t>
                </a:r>
                <a:endParaRPr lang="en-US" dirty="0" smtClean="0"/>
              </a:p>
              <a:p>
                <a:pPr marL="0" indent="0">
                  <a:buNone/>
                </a:pPr>
                <a:r>
                  <a:rPr lang="en-US" b="0" dirty="0" smtClean="0"/>
                  <a:t>       </a:t>
                </a:r>
                <a14:m>
                  <m:oMath xmlns:m="http://schemas.openxmlformats.org/officeDocument/2006/math">
                    <m:r>
                      <a:rPr lang="en-US" sz="3000" b="0" i="1" smtClean="0">
                        <a:latin typeface="Cambria Math" panose="02040503050406030204" pitchFamily="18" charset="0"/>
                      </a:rPr>
                      <m:t>𝑐𝑤𝑛𝑑</m:t>
                    </m:r>
                    <m:r>
                      <a:rPr lang="en-US" sz="3000" b="0" i="1" smtClean="0">
                        <a:latin typeface="Cambria Math" panose="02040503050406030204" pitchFamily="18" charset="0"/>
                      </a:rPr>
                      <m:t>=</m:t>
                    </m:r>
                    <m:r>
                      <a:rPr lang="en-US" sz="3000" b="0" i="1" smtClean="0">
                        <a:latin typeface="Cambria Math" panose="02040503050406030204" pitchFamily="18" charset="0"/>
                      </a:rPr>
                      <m:t>𝑐𝑤𝑛𝑑</m:t>
                    </m:r>
                    <m:r>
                      <a:rPr lang="en-US" sz="3000" b="0" i="1" smtClean="0">
                        <a:latin typeface="Cambria Math" panose="02040503050406030204" pitchFamily="18" charset="0"/>
                        <a:ea typeface="Cambria Math" panose="02040503050406030204" pitchFamily="18" charset="0"/>
                      </a:rPr>
                      <m:t>×(1−</m:t>
                    </m:r>
                    <m:r>
                      <m:rPr>
                        <m:sty m:val="p"/>
                      </m:rPr>
                      <a:rPr lang="en-US" sz="3000" b="0" i="0" smtClean="0">
                        <a:latin typeface="Cambria Math" panose="02040503050406030204" pitchFamily="18" charset="0"/>
                        <a:ea typeface="Cambria Math" panose="02040503050406030204" pitchFamily="18" charset="0"/>
                      </a:rPr>
                      <m:t>max</m:t>
                    </m:r>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𝐷𝐶𝑁</m:t>
                        </m:r>
                      </m:sub>
                    </m:sSub>
                    <m:r>
                      <a:rPr lang="en-US" sz="3000" b="0" i="1" smtClean="0">
                        <a:latin typeface="Cambria Math" panose="02040503050406030204" pitchFamily="18" charset="0"/>
                        <a:ea typeface="Cambria Math" panose="02040503050406030204" pitchFamily="18" charset="0"/>
                      </a:rPr>
                      <m:t>,</m:t>
                    </m:r>
                    <m:sSub>
                      <m:sSubPr>
                        <m:ctrlPr>
                          <a:rPr lang="en-US" sz="3000" b="0" i="1" smtClean="0">
                            <a:latin typeface="Cambria Math" panose="02040503050406030204" pitchFamily="18" charset="0"/>
                            <a:ea typeface="Cambria Math" panose="02040503050406030204" pitchFamily="18" charset="0"/>
                          </a:rPr>
                        </m:ctrlPr>
                      </m:sSubPr>
                      <m:e>
                        <m:r>
                          <a:rPr lang="en-US" sz="3000" b="0" i="1" smtClean="0">
                            <a:latin typeface="Cambria Math" panose="02040503050406030204" pitchFamily="18" charset="0"/>
                            <a:ea typeface="Cambria Math" panose="02040503050406030204" pitchFamily="18" charset="0"/>
                          </a:rPr>
                          <m:t>𝑓</m:t>
                        </m:r>
                      </m:e>
                      <m:sub>
                        <m:r>
                          <a:rPr lang="en-US" sz="3000" b="0" i="1" smtClean="0">
                            <a:latin typeface="Cambria Math" panose="02040503050406030204" pitchFamily="18" charset="0"/>
                            <a:ea typeface="Cambria Math" panose="02040503050406030204" pitchFamily="18" charset="0"/>
                          </a:rPr>
                          <m:t>𝑊𝐴𝑁</m:t>
                        </m:r>
                      </m:sub>
                    </m:sSub>
                    <m:r>
                      <a:rPr lang="en-US" sz="3000" b="0" i="1" smtClean="0">
                        <a:latin typeface="Cambria Math" panose="02040503050406030204" pitchFamily="18" charset="0"/>
                        <a:ea typeface="Cambria Math" panose="02040503050406030204" pitchFamily="18" charset="0"/>
                      </a:rPr>
                      <m:t>))</m:t>
                    </m:r>
                  </m:oMath>
                </a14:m>
                <a:endParaRPr lang="en-US" sz="3000" dirty="0" smtClean="0"/>
              </a:p>
              <a:p>
                <a:pPr marL="457200" lvl="1" indent="0">
                  <a:buNone/>
                </a:pPr>
                <a:endParaRPr lang="en-US" sz="1600" dirty="0" smtClean="0"/>
              </a:p>
              <a:p>
                <a:pPr marL="457200" lvl="1" indent="0">
                  <a:buNone/>
                </a:pPr>
                <a:endParaRPr lang="en-US" sz="1600" dirty="0" smtClean="0"/>
              </a:p>
              <a:p>
                <a:pPr marL="457200" lvl="1" indent="0">
                  <a:buNone/>
                </a:pPr>
                <a:endParaRPr lang="en-US" sz="1600" dirty="0"/>
              </a:p>
              <a:p>
                <a:pPr marL="457200" lvl="1" indent="0">
                  <a:buNone/>
                </a:pPr>
                <a:endParaRPr lang="en-US" sz="800" dirty="0"/>
              </a:p>
              <a:p>
                <a:pPr lvl="2"/>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𝑊𝐴𝑁</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𝛽</m:t>
                    </m:r>
                  </m:oMath>
                </a14:m>
                <a:r>
                  <a:rPr lang="en-US" dirty="0"/>
                  <a:t>, where </a:t>
                </a:r>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is a constant for WAN congestion control</a:t>
                </a:r>
                <a:r>
                  <a:rPr lang="en-US" dirty="0" smtClean="0"/>
                  <a:t>.</a:t>
                </a:r>
                <a:endParaRPr lang="en-US" b="0" i="1" dirty="0" smtClean="0">
                  <a:latin typeface="Cambria Math" panose="02040503050406030204" pitchFamily="18" charset="0"/>
                </a:endParaRP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𝐷𝐶𝑁</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oMath>
                </a14:m>
                <a:r>
                  <a:rPr lang="en-US" dirty="0" smtClean="0"/>
                  <a:t>, where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 is ECN fraction, </a:t>
                </a:r>
                <a14:m>
                  <m:oMath xmlns:m="http://schemas.openxmlformats.org/officeDocument/2006/math">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𝐾</m:t>
                        </m:r>
                      </m:num>
                      <m:den>
                        <m:r>
                          <a:rPr lang="en-US" b="0" i="1" smtClean="0">
                            <a:latin typeface="Cambria Math" panose="02040503050406030204" pitchFamily="18" charset="0"/>
                            <a:ea typeface="Cambria Math" panose="02040503050406030204" pitchFamily="18" charset="0"/>
                          </a:rPr>
                          <m:t>𝐶</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𝑅𝑇</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𝑏𝑎𝑠𝑒</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𝐾</m:t>
                        </m:r>
                      </m:den>
                    </m:f>
                  </m:oMath>
                </a14:m>
                <a:r>
                  <a:rPr lang="en-US" dirty="0" smtClean="0"/>
                  <a:t>.</a:t>
                </a:r>
              </a:p>
              <a:p>
                <a:pPr lvl="2"/>
                <a:endParaRPr lang="en-US" sz="500" dirty="0" smtClean="0"/>
              </a:p>
              <a:p>
                <a:r>
                  <a:rPr lang="en-US" dirty="0" smtClean="0"/>
                  <a:t>Congestion avoidance phase,</a:t>
                </a:r>
                <a:endParaRPr lang="en-US" dirty="0"/>
              </a:p>
              <a:p>
                <a:pPr marL="0" indent="0">
                  <a:buNone/>
                </a:pPr>
                <a:r>
                  <a:rPr lang="en-US" dirty="0"/>
                  <a:t>   </a:t>
                </a:r>
                <a:r>
                  <a:rPr lang="en-US" sz="3000" dirty="0"/>
                  <a:t> </a:t>
                </a:r>
                <a:r>
                  <a:rPr lang="en-US" sz="3000" dirty="0" smtClean="0"/>
                  <a:t>   </a:t>
                </a:r>
                <a14:m>
                  <m:oMath xmlns:m="http://schemas.openxmlformats.org/officeDocument/2006/math">
                    <m:r>
                      <a:rPr lang="en-US" sz="3000" i="1">
                        <a:latin typeface="Cambria Math" panose="02040503050406030204" pitchFamily="18" charset="0"/>
                      </a:rPr>
                      <m:t>𝑐𝑤𝑛𝑑</m:t>
                    </m:r>
                    <m:r>
                      <a:rPr lang="en-US" sz="3000" i="1">
                        <a:latin typeface="Cambria Math" panose="02040503050406030204" pitchFamily="18" charset="0"/>
                      </a:rPr>
                      <m:t>=</m:t>
                    </m:r>
                    <m:r>
                      <a:rPr lang="en-US" sz="3000" i="1">
                        <a:latin typeface="Cambria Math" panose="02040503050406030204" pitchFamily="18" charset="0"/>
                      </a:rPr>
                      <m:t>𝑐𝑤𝑛𝑑</m:t>
                    </m:r>
                    <m:r>
                      <a:rPr lang="en-US" sz="3000" i="1">
                        <a:latin typeface="Cambria Math" panose="02040503050406030204" pitchFamily="18" charset="0"/>
                      </a:rPr>
                      <m:t>+</m:t>
                    </m:r>
                    <m:f>
                      <m:fPr>
                        <m:ctrlPr>
                          <a:rPr lang="en-US" sz="3000" i="1">
                            <a:latin typeface="Cambria Math" panose="02040503050406030204" pitchFamily="18" charset="0"/>
                          </a:rPr>
                        </m:ctrlPr>
                      </m:fPr>
                      <m:num>
                        <m:r>
                          <a:rPr lang="en-US" sz="3000" i="1">
                            <a:latin typeface="Cambria Math" panose="02040503050406030204" pitchFamily="18" charset="0"/>
                          </a:rPr>
                          <m:t>h</m:t>
                        </m:r>
                      </m:num>
                      <m:den>
                        <m:r>
                          <a:rPr lang="en-US" altLang="zh-CN" sz="3000" i="1">
                            <a:latin typeface="Cambria Math" panose="02040503050406030204" pitchFamily="18" charset="0"/>
                          </a:rPr>
                          <m:t>𝑐𝑤𝑛𝑑</m:t>
                        </m:r>
                      </m:den>
                    </m:f>
                  </m:oMath>
                </a14:m>
                <a:r>
                  <a:rPr lang="en-US" sz="3000" dirty="0"/>
                  <a:t>, where </a:t>
                </a:r>
                <a14:m>
                  <m:oMath xmlns:m="http://schemas.openxmlformats.org/officeDocument/2006/math">
                    <m:r>
                      <a:rPr lang="en-US" sz="3000" i="1">
                        <a:latin typeface="Cambria Math" panose="02040503050406030204" pitchFamily="18" charset="0"/>
                      </a:rPr>
                      <m:t>h</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ea typeface="Cambria Math" panose="02040503050406030204" pitchFamily="18" charset="0"/>
                      </a:rPr>
                      <m:t>×</m:t>
                    </m:r>
                    <m:r>
                      <a:rPr lang="en-US" sz="3000" i="1">
                        <a:latin typeface="Cambria Math" panose="02040503050406030204" pitchFamily="18" charset="0"/>
                        <a:ea typeface="Cambria Math" panose="02040503050406030204" pitchFamily="18" charset="0"/>
                      </a:rPr>
                      <m:t>𝑅𝑇</m:t>
                    </m:r>
                    <m:sSub>
                      <m:sSubPr>
                        <m:ctrlPr>
                          <a:rPr lang="en-US" sz="3000" i="1">
                            <a:latin typeface="Cambria Math" panose="02040503050406030204" pitchFamily="18" charset="0"/>
                            <a:ea typeface="Cambria Math" panose="02040503050406030204" pitchFamily="18" charset="0"/>
                          </a:rPr>
                        </m:ctrlPr>
                      </m:sSubPr>
                      <m:e>
                        <m:r>
                          <a:rPr lang="en-US" sz="3000" i="1">
                            <a:latin typeface="Cambria Math" panose="02040503050406030204" pitchFamily="18" charset="0"/>
                            <a:ea typeface="Cambria Math" panose="02040503050406030204" pitchFamily="18" charset="0"/>
                          </a:rPr>
                          <m:t>𝑇</m:t>
                        </m:r>
                      </m:e>
                      <m:sub>
                        <m:r>
                          <a:rPr lang="en-US" sz="3000" i="1">
                            <a:latin typeface="Cambria Math" panose="02040503050406030204" pitchFamily="18" charset="0"/>
                            <a:ea typeface="Cambria Math" panose="02040503050406030204" pitchFamily="18" charset="0"/>
                          </a:rPr>
                          <m:t>𝑏𝑎𝑠𝑒</m:t>
                        </m:r>
                      </m:sub>
                    </m:sSub>
                  </m:oMath>
                </a14:m>
                <a:r>
                  <a:rPr lang="en-US" sz="3000" dirty="0"/>
                  <a:t>.</a:t>
                </a:r>
                <a:r>
                  <a:rPr lang="en-US" dirty="0"/>
                  <a:t>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0" y="1600200"/>
                <a:ext cx="9144000" cy="5257800"/>
              </a:xfrm>
              <a:blipFill rotWithShape="0">
                <a:blip r:embed="rId2"/>
                <a:stretch>
                  <a:fillRect l="-1533" t="-150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18</a:t>
            </a:fld>
            <a:endParaRPr lang="zh-CN" altLang="en-US"/>
          </a:p>
        </p:txBody>
      </p:sp>
      <p:grpSp>
        <p:nvGrpSpPr>
          <p:cNvPr id="11" name="Group 10"/>
          <p:cNvGrpSpPr/>
          <p:nvPr/>
        </p:nvGrpSpPr>
        <p:grpSpPr>
          <a:xfrm>
            <a:off x="3130787" y="2852936"/>
            <a:ext cx="2593341" cy="879357"/>
            <a:chOff x="2824194" y="2852936"/>
            <a:chExt cx="2593341" cy="879357"/>
          </a:xfrm>
        </p:grpSpPr>
        <p:sp>
          <p:nvSpPr>
            <p:cNvPr id="6" name="Bent-Up Arrow 5"/>
            <p:cNvSpPr/>
            <p:nvPr/>
          </p:nvSpPr>
          <p:spPr>
            <a:xfrm>
              <a:off x="5057495" y="2852936"/>
              <a:ext cx="360040" cy="36004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TextBox 6"/>
            <p:cNvSpPr txBox="1"/>
            <p:nvPr/>
          </p:nvSpPr>
          <p:spPr>
            <a:xfrm>
              <a:off x="2824194" y="2901296"/>
              <a:ext cx="2438103" cy="830997"/>
            </a:xfrm>
            <a:prstGeom prst="rect">
              <a:avLst/>
            </a:prstGeom>
            <a:noFill/>
          </p:spPr>
          <p:txBody>
            <a:bodyPr wrap="none" rtlCol="0">
              <a:spAutoFit/>
            </a:bodyPr>
            <a:lstStyle/>
            <a:p>
              <a:r>
                <a:rPr lang="en-US" sz="2400" dirty="0" smtClean="0"/>
                <a:t>DCN congestion;</a:t>
              </a:r>
            </a:p>
            <a:p>
              <a:r>
                <a:rPr lang="en-US" altLang="zh-CN" sz="2400" dirty="0" smtClean="0"/>
                <a:t>Using </a:t>
              </a:r>
              <a:r>
                <a:rPr lang="en-US" altLang="zh-CN" sz="2400" b="1" i="1" dirty="0" smtClean="0"/>
                <a:t>ECN</a:t>
              </a:r>
              <a:r>
                <a:rPr lang="en-US" altLang="zh-CN" sz="2400" dirty="0" smtClean="0"/>
                <a:t> signals.</a:t>
              </a:r>
              <a:endParaRPr lang="en-US" sz="2400" dirty="0"/>
            </a:p>
          </p:txBody>
        </p:sp>
      </p:grpSp>
      <p:grpSp>
        <p:nvGrpSpPr>
          <p:cNvPr id="12" name="Group 11"/>
          <p:cNvGrpSpPr/>
          <p:nvPr/>
        </p:nvGrpSpPr>
        <p:grpSpPr>
          <a:xfrm>
            <a:off x="6228184" y="2852936"/>
            <a:ext cx="2799802" cy="879357"/>
            <a:chOff x="6302464" y="2852936"/>
            <a:chExt cx="2799802" cy="879357"/>
          </a:xfrm>
        </p:grpSpPr>
        <p:sp>
          <p:nvSpPr>
            <p:cNvPr id="9" name="TextBox 8"/>
            <p:cNvSpPr txBox="1"/>
            <p:nvPr/>
          </p:nvSpPr>
          <p:spPr>
            <a:xfrm>
              <a:off x="6704237" y="2901296"/>
              <a:ext cx="2398029" cy="830997"/>
            </a:xfrm>
            <a:prstGeom prst="rect">
              <a:avLst/>
            </a:prstGeom>
            <a:noFill/>
          </p:spPr>
          <p:txBody>
            <a:bodyPr wrap="none" rtlCol="0">
              <a:spAutoFit/>
            </a:bodyPr>
            <a:lstStyle/>
            <a:p>
              <a:r>
                <a:rPr lang="en-US" sz="2400" dirty="0" smtClean="0"/>
                <a:t>WAN congestion;</a:t>
              </a:r>
            </a:p>
            <a:p>
              <a:r>
                <a:rPr lang="en-US" sz="2400" dirty="0" smtClean="0"/>
                <a:t>Using </a:t>
              </a:r>
              <a:r>
                <a:rPr lang="en-US" sz="2400" b="1" i="1" dirty="0" smtClean="0"/>
                <a:t>RTT</a:t>
              </a:r>
              <a:r>
                <a:rPr lang="en-US" sz="2400" dirty="0" smtClean="0"/>
                <a:t> signals.</a:t>
              </a:r>
              <a:endParaRPr lang="en-US" sz="2400" dirty="0"/>
            </a:p>
          </p:txBody>
        </p:sp>
        <p:sp>
          <p:nvSpPr>
            <p:cNvPr id="10" name="Bent-Up Arrow 9"/>
            <p:cNvSpPr/>
            <p:nvPr/>
          </p:nvSpPr>
          <p:spPr>
            <a:xfrm flipH="1">
              <a:off x="6302464" y="2852936"/>
              <a:ext cx="360040" cy="360040"/>
            </a:xfrm>
            <a:prstGeom prst="ben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15" name="Group 14"/>
          <p:cNvGrpSpPr/>
          <p:nvPr/>
        </p:nvGrpSpPr>
        <p:grpSpPr>
          <a:xfrm>
            <a:off x="-3781" y="2764771"/>
            <a:ext cx="8968268" cy="967522"/>
            <a:chOff x="-3781" y="2764771"/>
            <a:chExt cx="8968268" cy="967522"/>
          </a:xfrm>
        </p:grpSpPr>
        <p:sp>
          <p:nvSpPr>
            <p:cNvPr id="13" name="Rounded Rectangle 12"/>
            <p:cNvSpPr/>
            <p:nvPr/>
          </p:nvSpPr>
          <p:spPr>
            <a:xfrm>
              <a:off x="3130786" y="2764771"/>
              <a:ext cx="5833701" cy="96752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4" name="TextBox 13"/>
            <p:cNvSpPr txBox="1"/>
            <p:nvPr/>
          </p:nvSpPr>
          <p:spPr>
            <a:xfrm>
              <a:off x="-3781" y="2901296"/>
              <a:ext cx="3092834" cy="830997"/>
            </a:xfrm>
            <a:prstGeom prst="rect">
              <a:avLst/>
            </a:prstGeom>
            <a:noFill/>
          </p:spPr>
          <p:txBody>
            <a:bodyPr wrap="none" rtlCol="0">
              <a:spAutoFit/>
            </a:bodyPr>
            <a:lstStyle/>
            <a:p>
              <a:pPr algn="r"/>
              <a:r>
                <a:rPr lang="en-US" sz="2400" b="1" i="1" dirty="0" smtClean="0">
                  <a:solidFill>
                    <a:schemeClr val="accent2"/>
                  </a:solidFill>
                </a:rPr>
                <a:t>Key1:</a:t>
              </a:r>
            </a:p>
            <a:p>
              <a:pPr algn="r"/>
              <a:r>
                <a:rPr lang="en-US" sz="2400" b="1" i="1" dirty="0" smtClean="0">
                  <a:solidFill>
                    <a:schemeClr val="accent2"/>
                  </a:solidFill>
                </a:rPr>
                <a:t>Integrate </a:t>
              </a:r>
              <a:r>
                <a:rPr lang="en-US" sz="2400" b="1" i="1" dirty="0">
                  <a:solidFill>
                    <a:schemeClr val="accent2"/>
                  </a:solidFill>
                </a:rPr>
                <a:t>ECN &amp; </a:t>
              </a:r>
              <a:r>
                <a:rPr lang="en-US" sz="2400" b="1" i="1" dirty="0" smtClean="0">
                  <a:solidFill>
                    <a:schemeClr val="accent2"/>
                  </a:solidFill>
                </a:rPr>
                <a:t>Delay.</a:t>
              </a:r>
              <a:endParaRPr lang="en-US" sz="2400" b="1" i="1" dirty="0">
                <a:solidFill>
                  <a:schemeClr val="accent2"/>
                </a:solidFill>
              </a:endParaRPr>
            </a:p>
          </p:txBody>
        </p:sp>
      </p:grpSp>
      <p:grpSp>
        <p:nvGrpSpPr>
          <p:cNvPr id="16" name="Group 15"/>
          <p:cNvGrpSpPr/>
          <p:nvPr/>
        </p:nvGrpSpPr>
        <p:grpSpPr>
          <a:xfrm>
            <a:off x="6090084" y="4221088"/>
            <a:ext cx="2874403" cy="1170552"/>
            <a:chOff x="5578605" y="2932058"/>
            <a:chExt cx="2874403" cy="1170552"/>
          </a:xfrm>
        </p:grpSpPr>
        <p:sp>
          <p:nvSpPr>
            <p:cNvPr id="17" name="Rounded Rectangle 16"/>
            <p:cNvSpPr/>
            <p:nvPr/>
          </p:nvSpPr>
          <p:spPr>
            <a:xfrm>
              <a:off x="5578605" y="2932058"/>
              <a:ext cx="2304256" cy="716648"/>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TextBox 17"/>
            <p:cNvSpPr txBox="1"/>
            <p:nvPr/>
          </p:nvSpPr>
          <p:spPr>
            <a:xfrm>
              <a:off x="5914621" y="3640945"/>
              <a:ext cx="2538387" cy="461665"/>
            </a:xfrm>
            <a:prstGeom prst="rect">
              <a:avLst/>
            </a:prstGeom>
            <a:noFill/>
          </p:spPr>
          <p:txBody>
            <a:bodyPr wrap="none" rtlCol="0">
              <a:spAutoFit/>
            </a:bodyPr>
            <a:lstStyle/>
            <a:p>
              <a:r>
                <a:rPr lang="en-US" sz="2400" b="1" i="1" dirty="0" smtClean="0">
                  <a:solidFill>
                    <a:schemeClr val="accent2"/>
                  </a:solidFill>
                </a:rPr>
                <a:t>Key2: Auto-tune λ.</a:t>
              </a:r>
              <a:endParaRPr lang="en-US" sz="2400" b="1" i="1" dirty="0">
                <a:solidFill>
                  <a:schemeClr val="accent2"/>
                </a:solidFill>
              </a:endParaRPr>
            </a:p>
          </p:txBody>
        </p:sp>
      </p:grpSp>
      <p:grpSp>
        <p:nvGrpSpPr>
          <p:cNvPr id="19" name="Group 18"/>
          <p:cNvGrpSpPr/>
          <p:nvPr/>
        </p:nvGrpSpPr>
        <p:grpSpPr>
          <a:xfrm>
            <a:off x="2267744" y="5759298"/>
            <a:ext cx="6277039" cy="982070"/>
            <a:chOff x="2399578" y="3098176"/>
            <a:chExt cx="6277039" cy="982070"/>
          </a:xfrm>
        </p:grpSpPr>
        <p:sp>
          <p:nvSpPr>
            <p:cNvPr id="20" name="Rounded Rectangle 19"/>
            <p:cNvSpPr/>
            <p:nvPr/>
          </p:nvSpPr>
          <p:spPr>
            <a:xfrm>
              <a:off x="5533644" y="3098176"/>
              <a:ext cx="2938173" cy="550529"/>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1" name="TextBox 20"/>
            <p:cNvSpPr txBox="1"/>
            <p:nvPr/>
          </p:nvSpPr>
          <p:spPr>
            <a:xfrm>
              <a:off x="2399578" y="3618581"/>
              <a:ext cx="6277039" cy="461665"/>
            </a:xfrm>
            <a:prstGeom prst="rect">
              <a:avLst/>
            </a:prstGeom>
            <a:noFill/>
          </p:spPr>
          <p:txBody>
            <a:bodyPr wrap="none" rtlCol="0">
              <a:spAutoFit/>
            </a:bodyPr>
            <a:lstStyle/>
            <a:p>
              <a:r>
                <a:rPr lang="en-US" sz="2400" b="1" i="1" dirty="0" smtClean="0">
                  <a:solidFill>
                    <a:schemeClr val="accent2"/>
                  </a:solidFill>
                </a:rPr>
                <a:t>Key3: </a:t>
              </a:r>
              <a:r>
                <a:rPr lang="en-US" sz="2400" b="1" i="1" dirty="0" smtClean="0">
                  <a:solidFill>
                    <a:schemeClr val="accent2"/>
                  </a:solidFill>
                </a:rPr>
                <a:t>Window increase adapts to RTT variation</a:t>
              </a:r>
              <a:r>
                <a:rPr lang="en-US" sz="2400" b="1" i="1" dirty="0" smtClean="0">
                  <a:solidFill>
                    <a:schemeClr val="accent2"/>
                  </a:solidFill>
                </a:rPr>
                <a:t>.</a:t>
              </a:r>
              <a:endParaRPr lang="en-US" sz="2400" b="1" i="1" dirty="0">
                <a:solidFill>
                  <a:schemeClr val="accent2"/>
                </a:solidFill>
              </a:endParaRPr>
            </a:p>
          </p:txBody>
        </p:sp>
      </p:grpSp>
    </p:spTree>
    <p:extLst>
      <p:ext uri="{BB962C8B-B14F-4D97-AF65-F5344CB8AC3E}">
        <p14:creationId xmlns:p14="http://schemas.microsoft.com/office/powerpoint/2010/main" val="19755311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Evaluation</a:t>
            </a:r>
            <a:endParaRPr lang="en-US" dirty="0">
              <a:solidFill>
                <a:srgbClr val="0000CC"/>
              </a:solidFill>
            </a:endParaRPr>
          </a:p>
        </p:txBody>
      </p:sp>
      <p:sp>
        <p:nvSpPr>
          <p:cNvPr id="3" name="Content Placeholder 2"/>
          <p:cNvSpPr>
            <a:spLocks noGrp="1"/>
          </p:cNvSpPr>
          <p:nvPr>
            <p:ph idx="1"/>
          </p:nvPr>
        </p:nvSpPr>
        <p:spPr>
          <a:xfrm>
            <a:off x="251520" y="1620093"/>
            <a:ext cx="8856984" cy="5121275"/>
          </a:xfrm>
        </p:spPr>
        <p:txBody>
          <a:bodyPr>
            <a:normAutofit/>
          </a:bodyPr>
          <a:lstStyle/>
          <a:p>
            <a:pPr marL="0" indent="0">
              <a:buNone/>
            </a:pPr>
            <a:r>
              <a:rPr lang="en-US" dirty="0"/>
              <a:t>Gemini </a:t>
            </a:r>
            <a:r>
              <a:rPr lang="en-US" altLang="zh-CN" dirty="0" smtClean="0"/>
              <a:t>is implemented as a</a:t>
            </a:r>
            <a:r>
              <a:rPr lang="en-US" dirty="0" smtClean="0"/>
              <a:t> </a:t>
            </a:r>
            <a:r>
              <a:rPr lang="en-US" dirty="0"/>
              <a:t>Linux </a:t>
            </a:r>
            <a:r>
              <a:rPr lang="en-US" dirty="0" smtClean="0"/>
              <a:t>kernel module.</a:t>
            </a:r>
            <a:endParaRPr lang="en-US" dirty="0"/>
          </a:p>
          <a:p>
            <a:pPr marL="0" indent="0">
              <a:buNone/>
            </a:pPr>
            <a:r>
              <a:rPr lang="en-US" dirty="0"/>
              <a:t>Commodity </a:t>
            </a:r>
            <a:r>
              <a:rPr lang="en-US" dirty="0" smtClean="0"/>
              <a:t>Testbed:</a:t>
            </a:r>
          </a:p>
          <a:p>
            <a:r>
              <a:rPr lang="en-US" sz="2800" dirty="0" smtClean="0"/>
              <a:t>Large-scale </a:t>
            </a:r>
            <a:r>
              <a:rPr lang="en-US" sz="2800" dirty="0"/>
              <a:t>1Gbps </a:t>
            </a:r>
            <a:r>
              <a:rPr lang="en-US" sz="2800" dirty="0" smtClean="0"/>
              <a:t>testbed &amp; Small-scale </a:t>
            </a:r>
            <a:r>
              <a:rPr lang="en-US" sz="2800" dirty="0"/>
              <a:t>10Gbps testbed</a:t>
            </a:r>
            <a:r>
              <a:rPr lang="en-US" sz="2800" dirty="0" smtClean="0"/>
              <a:t>.</a:t>
            </a:r>
          </a:p>
          <a:p>
            <a:endParaRPr lang="en-US" sz="2800" dirty="0"/>
          </a:p>
          <a:p>
            <a:endParaRPr lang="en-US" sz="2800" dirty="0" smtClean="0"/>
          </a:p>
          <a:p>
            <a:endParaRPr lang="en-US" sz="2800" dirty="0"/>
          </a:p>
          <a:p>
            <a:endParaRPr lang="en-US" sz="2800" dirty="0" smtClean="0"/>
          </a:p>
          <a:p>
            <a:pPr marL="0" indent="0">
              <a:buNone/>
            </a:pPr>
            <a:endParaRPr lang="en-US" sz="3600" dirty="0"/>
          </a:p>
          <a:p>
            <a:pPr marL="0" indent="0">
              <a:buNone/>
            </a:pPr>
            <a:r>
              <a:rPr lang="en-US" dirty="0" smtClean="0"/>
              <a:t>Protocols</a:t>
            </a:r>
            <a:r>
              <a:rPr lang="en-US" sz="2800" dirty="0" smtClean="0"/>
              <a:t> Evaluated: Cubic, Vegas, BBR, DCTCP &amp; Gemini.</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19</a:t>
            </a:fld>
            <a:endParaRPr lang="zh-CN" altLang="en-US"/>
          </a:p>
        </p:txBody>
      </p:sp>
      <p:pic>
        <p:nvPicPr>
          <p:cNvPr id="5" name="Picture 4"/>
          <p:cNvPicPr>
            <a:picLocks noChangeAspect="1"/>
          </p:cNvPicPr>
          <p:nvPr/>
        </p:nvPicPr>
        <p:blipFill>
          <a:blip r:embed="rId3"/>
          <a:stretch>
            <a:fillRect/>
          </a:stretch>
        </p:blipFill>
        <p:spPr>
          <a:xfrm>
            <a:off x="1585912" y="3356992"/>
            <a:ext cx="5972175" cy="2609850"/>
          </a:xfrm>
          <a:prstGeom prst="rect">
            <a:avLst/>
          </a:prstGeom>
        </p:spPr>
      </p:pic>
    </p:spTree>
    <p:extLst>
      <p:ext uri="{BB962C8B-B14F-4D97-AF65-F5344CB8AC3E}">
        <p14:creationId xmlns:p14="http://schemas.microsoft.com/office/powerpoint/2010/main" val="18152873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solidFill>
                  <a:srgbClr val="0000CC"/>
                </a:solidFill>
                <a:cs typeface="Times New Roman" panose="02020603050405020304" pitchFamily="18" charset="0"/>
              </a:rPr>
              <a:t>Geo-Distributed </a:t>
            </a:r>
            <a:r>
              <a:rPr lang="en-US" altLang="zh-CN" dirty="0" smtClean="0">
                <a:solidFill>
                  <a:srgbClr val="0000CC"/>
                </a:solidFill>
                <a:cs typeface="Times New Roman" panose="02020603050405020304" pitchFamily="18" charset="0"/>
              </a:rPr>
              <a:t>Applications</a:t>
            </a:r>
            <a:endParaRPr lang="en-US" dirty="0"/>
          </a:p>
        </p:txBody>
      </p:sp>
      <p:sp>
        <p:nvSpPr>
          <p:cNvPr id="3" name="Content Placeholder 2"/>
          <p:cNvSpPr>
            <a:spLocks noGrp="1"/>
          </p:cNvSpPr>
          <p:nvPr>
            <p:ph idx="1"/>
          </p:nvPr>
        </p:nvSpPr>
        <p:spPr>
          <a:xfrm>
            <a:off x="179512" y="1600200"/>
            <a:ext cx="8798233" cy="4525963"/>
          </a:xfrm>
        </p:spPr>
        <p:txBody>
          <a:bodyPr/>
          <a:lstStyle/>
          <a:p>
            <a:r>
              <a:rPr lang="en-US" dirty="0" smtClean="0"/>
              <a:t>Geo-distributed apps are becoming prevalent. </a:t>
            </a:r>
          </a:p>
          <a:p>
            <a:pPr lvl="1"/>
            <a:r>
              <a:rPr lang="en-US" dirty="0" smtClean="0"/>
              <a:t>Video storage and streaming, online retailing…</a:t>
            </a:r>
          </a:p>
          <a:p>
            <a:pPr lvl="1"/>
            <a:r>
              <a:rPr lang="en-US" dirty="0" smtClean="0"/>
              <a:t>Many of them collect/distribute/sync data across multiple regional data centers (DCs).</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a:t>
            </a:fld>
            <a:endParaRPr lang="zh-CN" altLang="en-US"/>
          </a:p>
        </p:txBody>
      </p:sp>
      <p:grpSp>
        <p:nvGrpSpPr>
          <p:cNvPr id="6" name="Group 5"/>
          <p:cNvGrpSpPr/>
          <p:nvPr/>
        </p:nvGrpSpPr>
        <p:grpSpPr>
          <a:xfrm>
            <a:off x="1117676" y="3919492"/>
            <a:ext cx="6908647" cy="2436858"/>
            <a:chOff x="845048" y="3526867"/>
            <a:chExt cx="6908647" cy="2436858"/>
          </a:xfrm>
        </p:grpSpPr>
        <p:pic>
          <p:nvPicPr>
            <p:cNvPr id="7" name="Picture 6"/>
            <p:cNvPicPr>
              <a:picLocks noChangeAspect="1"/>
            </p:cNvPicPr>
            <p:nvPr/>
          </p:nvPicPr>
          <p:blipFill>
            <a:blip r:embed="rId4"/>
            <a:stretch>
              <a:fillRect/>
            </a:stretch>
          </p:blipFill>
          <p:spPr>
            <a:xfrm>
              <a:off x="5193375" y="3659394"/>
              <a:ext cx="2560320" cy="2096913"/>
            </a:xfrm>
            <a:prstGeom prst="rect">
              <a:avLst/>
            </a:prstGeom>
          </p:spPr>
        </p:pic>
        <p:pic>
          <p:nvPicPr>
            <p:cNvPr id="5" name="Picture 4"/>
            <p:cNvPicPr>
              <a:picLocks noChangeAspect="1"/>
            </p:cNvPicPr>
            <p:nvPr/>
          </p:nvPicPr>
          <p:blipFill>
            <a:blip r:embed="rId5"/>
            <a:stretch>
              <a:fillRect/>
            </a:stretch>
          </p:blipFill>
          <p:spPr>
            <a:xfrm>
              <a:off x="845048" y="3526867"/>
              <a:ext cx="3657600" cy="2436858"/>
            </a:xfrm>
            <a:prstGeom prst="rect">
              <a:avLst/>
            </a:prstGeom>
          </p:spPr>
        </p:pic>
      </p:grpSp>
    </p:spTree>
    <p:custDataLst>
      <p:tags r:id="rId1"/>
    </p:custDataLst>
    <p:extLst>
      <p:ext uri="{BB962C8B-B14F-4D97-AF65-F5344CB8AC3E}">
        <p14:creationId xmlns:p14="http://schemas.microsoft.com/office/powerpoint/2010/main" val="2965482116"/>
      </p:ext>
    </p:extLst>
  </p:cSld>
  <p:clrMapOvr>
    <a:masterClrMapping/>
  </p:clrMapOvr>
  <mc:AlternateContent xmlns:mc="http://schemas.openxmlformats.org/markup-compatibility/2006" xmlns:p14="http://schemas.microsoft.com/office/powerpoint/2010/main">
    <mc:Choice Requires="p14">
      <p:transition p14:dur="0" advTm="3188"/>
    </mc:Choice>
    <mc:Fallback xmlns="">
      <p:transition advTm="3188"/>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Evaluation</a:t>
            </a:r>
            <a:endParaRPr lang="en-US" dirty="0">
              <a:solidFill>
                <a:srgbClr val="0000CC"/>
              </a:solidFill>
            </a:endParaRPr>
          </a:p>
        </p:txBody>
      </p:sp>
      <p:sp>
        <p:nvSpPr>
          <p:cNvPr id="3" name="Content Placeholder 2"/>
          <p:cNvSpPr>
            <a:spLocks noGrp="1"/>
          </p:cNvSpPr>
          <p:nvPr>
            <p:ph idx="1"/>
          </p:nvPr>
        </p:nvSpPr>
        <p:spPr>
          <a:xfrm>
            <a:off x="0" y="1600200"/>
            <a:ext cx="9144000" cy="4756150"/>
          </a:xfrm>
        </p:spPr>
        <p:txBody>
          <a:bodyPr/>
          <a:lstStyle/>
          <a:p>
            <a:pPr marL="0" indent="0" algn="ctr">
              <a:buNone/>
            </a:pPr>
            <a:r>
              <a:rPr lang="en-US" i="1" dirty="0"/>
              <a:t>Can </a:t>
            </a:r>
            <a:r>
              <a:rPr lang="en-US" i="1" dirty="0" smtClean="0"/>
              <a:t>Gemini achieve </a:t>
            </a:r>
            <a:r>
              <a:rPr lang="en-US" i="1" dirty="0"/>
              <a:t>high throughput and low latency</a:t>
            </a:r>
            <a:r>
              <a:rPr lang="en-US" i="1" dirty="0" smtClean="0"/>
              <a:t>?</a:t>
            </a:r>
          </a:p>
          <a:p>
            <a:pPr lvl="1"/>
            <a:r>
              <a:rPr lang="en-US" dirty="0"/>
              <a:t>In </a:t>
            </a:r>
            <a:r>
              <a:rPr lang="en-US" dirty="0" smtClean="0"/>
              <a:t>static 2-to-1 experiments, Gemini achieves </a:t>
            </a:r>
            <a:r>
              <a:rPr lang="en-US" dirty="0"/>
              <a:t>higher throughput and equally low latency </a:t>
            </a:r>
            <a:r>
              <a:rPr lang="en-US" dirty="0" smtClean="0"/>
              <a:t>compared to </a:t>
            </a:r>
            <a:r>
              <a:rPr lang="en-US" dirty="0"/>
              <a:t>DCTCP. </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20</a:t>
            </a:fld>
            <a:endParaRPr lang="zh-CN" altLang="en-US"/>
          </a:p>
        </p:txBody>
      </p:sp>
      <p:pic>
        <p:nvPicPr>
          <p:cNvPr id="7" name="Picture 6"/>
          <p:cNvPicPr>
            <a:picLocks noChangeAspect="1"/>
          </p:cNvPicPr>
          <p:nvPr/>
        </p:nvPicPr>
        <p:blipFill>
          <a:blip r:embed="rId3"/>
          <a:stretch>
            <a:fillRect/>
          </a:stretch>
        </p:blipFill>
        <p:spPr>
          <a:xfrm>
            <a:off x="2355937" y="3440698"/>
            <a:ext cx="4432126" cy="2915652"/>
          </a:xfrm>
          <a:prstGeom prst="rect">
            <a:avLst/>
          </a:prstGeom>
        </p:spPr>
      </p:pic>
    </p:spTree>
    <p:extLst>
      <p:ext uri="{BB962C8B-B14F-4D97-AF65-F5344CB8AC3E}">
        <p14:creationId xmlns:p14="http://schemas.microsoft.com/office/powerpoint/2010/main" val="4186679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Evaluation</a:t>
            </a:r>
            <a:endParaRPr lang="en-US" dirty="0">
              <a:solidFill>
                <a:srgbClr val="0000CC"/>
              </a:solidFill>
            </a:endParaRPr>
          </a:p>
        </p:txBody>
      </p:sp>
      <p:sp>
        <p:nvSpPr>
          <p:cNvPr id="3" name="Content Placeholder 2"/>
          <p:cNvSpPr>
            <a:spLocks noGrp="1"/>
          </p:cNvSpPr>
          <p:nvPr>
            <p:ph idx="1"/>
          </p:nvPr>
        </p:nvSpPr>
        <p:spPr>
          <a:xfrm>
            <a:off x="0" y="1600200"/>
            <a:ext cx="9144000" cy="4756150"/>
          </a:xfrm>
        </p:spPr>
        <p:txBody>
          <a:bodyPr>
            <a:normAutofit/>
          </a:bodyPr>
          <a:lstStyle/>
          <a:p>
            <a:pPr marL="0" indent="0" algn="ctr">
              <a:buNone/>
            </a:pPr>
            <a:r>
              <a:rPr lang="en-US" i="1" dirty="0" smtClean="0"/>
              <a:t>Can Gemini converge </a:t>
            </a:r>
            <a:r>
              <a:rPr lang="en-US" i="1" dirty="0"/>
              <a:t>quickly, fairly and stably</a:t>
            </a:r>
            <a:r>
              <a:rPr lang="en-US" i="1" dirty="0" smtClean="0"/>
              <a:t>?</a:t>
            </a:r>
          </a:p>
          <a:p>
            <a:pPr lvl="1"/>
            <a:r>
              <a:rPr lang="en-US" dirty="0" smtClean="0"/>
              <a:t>In static </a:t>
            </a:r>
            <a:r>
              <a:rPr lang="en-US" dirty="0"/>
              <a:t>traffic experiments, </a:t>
            </a:r>
            <a:r>
              <a:rPr lang="en-US" dirty="0" smtClean="0"/>
              <a:t>Gemini converges</a:t>
            </a:r>
            <a:r>
              <a:rPr lang="en-US" dirty="0"/>
              <a:t> </a:t>
            </a:r>
            <a:r>
              <a:rPr lang="en-US" dirty="0" smtClean="0"/>
              <a:t>to </a:t>
            </a:r>
            <a:r>
              <a:rPr lang="en-US" dirty="0"/>
              <a:t>the bandwidth fair-sharing point quickly and </a:t>
            </a:r>
            <a:r>
              <a:rPr lang="en-US" dirty="0" smtClean="0"/>
              <a:t>stably.</a:t>
            </a:r>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21</a:t>
            </a:fld>
            <a:endParaRPr lang="zh-CN" altLang="en-US"/>
          </a:p>
        </p:txBody>
      </p:sp>
      <p:pic>
        <p:nvPicPr>
          <p:cNvPr id="5" name="Picture 4"/>
          <p:cNvPicPr>
            <a:picLocks noChangeAspect="1"/>
          </p:cNvPicPr>
          <p:nvPr/>
        </p:nvPicPr>
        <p:blipFill>
          <a:blip r:embed="rId2"/>
          <a:stretch>
            <a:fillRect/>
          </a:stretch>
        </p:blipFill>
        <p:spPr>
          <a:xfrm>
            <a:off x="1961710" y="3134264"/>
            <a:ext cx="5220580" cy="3587211"/>
          </a:xfrm>
          <a:prstGeom prst="rect">
            <a:avLst/>
          </a:prstGeom>
        </p:spPr>
      </p:pic>
    </p:spTree>
    <p:extLst>
      <p:ext uri="{BB962C8B-B14F-4D97-AF65-F5344CB8AC3E}">
        <p14:creationId xmlns:p14="http://schemas.microsoft.com/office/powerpoint/2010/main" val="3548362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Evaluation</a:t>
            </a:r>
            <a:endParaRPr lang="en-US" dirty="0">
              <a:solidFill>
                <a:srgbClr val="0000CC"/>
              </a:solidFill>
            </a:endParaRPr>
          </a:p>
        </p:txBody>
      </p:sp>
      <p:sp>
        <p:nvSpPr>
          <p:cNvPr id="3" name="Content Placeholder 2"/>
          <p:cNvSpPr>
            <a:spLocks noGrp="1"/>
          </p:cNvSpPr>
          <p:nvPr>
            <p:ph idx="1"/>
          </p:nvPr>
        </p:nvSpPr>
        <p:spPr>
          <a:xfrm>
            <a:off x="0" y="1600200"/>
            <a:ext cx="9144000" cy="4756150"/>
          </a:xfrm>
        </p:spPr>
        <p:txBody>
          <a:bodyPr/>
          <a:lstStyle/>
          <a:p>
            <a:pPr marL="0" indent="0" algn="ctr">
              <a:buNone/>
            </a:pPr>
            <a:r>
              <a:rPr lang="en-US" i="1" dirty="0"/>
              <a:t>How does </a:t>
            </a:r>
            <a:r>
              <a:rPr lang="en-US" i="1" dirty="0" smtClean="0"/>
              <a:t>Gemini perform </a:t>
            </a:r>
            <a:r>
              <a:rPr lang="en-US" i="1" dirty="0"/>
              <a:t>under realistic workload?</a:t>
            </a: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22</a:t>
            </a:fld>
            <a:endParaRPr lang="zh-CN" altLang="en-US"/>
          </a:p>
        </p:txBody>
      </p:sp>
      <p:pic>
        <p:nvPicPr>
          <p:cNvPr id="6" name="Picture 5"/>
          <p:cNvPicPr>
            <a:picLocks noChangeAspect="1"/>
          </p:cNvPicPr>
          <p:nvPr/>
        </p:nvPicPr>
        <p:blipFill>
          <a:blip r:embed="rId2"/>
          <a:stretch>
            <a:fillRect/>
          </a:stretch>
        </p:blipFill>
        <p:spPr>
          <a:xfrm>
            <a:off x="87464" y="2351398"/>
            <a:ext cx="8969072" cy="3822390"/>
          </a:xfrm>
          <a:prstGeom prst="rect">
            <a:avLst/>
          </a:prstGeom>
        </p:spPr>
      </p:pic>
    </p:spTree>
    <p:extLst>
      <p:ext uri="{BB962C8B-B14F-4D97-AF65-F5344CB8AC3E}">
        <p14:creationId xmlns:p14="http://schemas.microsoft.com/office/powerpoint/2010/main" val="491806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00CC"/>
                </a:solidFill>
              </a:rPr>
              <a:t>Concluding Remarks</a:t>
            </a:r>
            <a:endParaRPr lang="en-US" dirty="0">
              <a:solidFill>
                <a:srgbClr val="0000CC"/>
              </a:solidFill>
            </a:endParaRPr>
          </a:p>
        </p:txBody>
      </p:sp>
      <p:sp>
        <p:nvSpPr>
          <p:cNvPr id="3" name="Content Placeholder 2"/>
          <p:cNvSpPr>
            <a:spLocks noGrp="1"/>
          </p:cNvSpPr>
          <p:nvPr>
            <p:ph idx="1"/>
          </p:nvPr>
        </p:nvSpPr>
        <p:spPr>
          <a:xfrm>
            <a:off x="457200" y="1600200"/>
            <a:ext cx="8579296" cy="4525963"/>
          </a:xfrm>
        </p:spPr>
        <p:txBody>
          <a:bodyPr/>
          <a:lstStyle/>
          <a:p>
            <a:r>
              <a:rPr lang="en-US" dirty="0" smtClean="0"/>
              <a:t>Investigated the cross-DC network in the wild, and </a:t>
            </a:r>
            <a:r>
              <a:rPr lang="en-US" dirty="0" smtClean="0"/>
              <a:t>uncovere</a:t>
            </a:r>
            <a:r>
              <a:rPr lang="en-US" dirty="0" smtClean="0"/>
              <a:t>d </a:t>
            </a:r>
            <a:r>
              <a:rPr lang="en-US" dirty="0" smtClean="0"/>
              <a:t>its </a:t>
            </a:r>
            <a:r>
              <a:rPr lang="en-US" dirty="0" smtClean="0"/>
              <a:t>heterogeneous characteristic.</a:t>
            </a:r>
          </a:p>
          <a:p>
            <a:r>
              <a:rPr lang="en-US" dirty="0" smtClean="0"/>
              <a:t>Demonstrated the problems of existing transports over the cross-DC network.</a:t>
            </a:r>
          </a:p>
          <a:p>
            <a:r>
              <a:rPr lang="en-US" dirty="0" smtClean="0"/>
              <a:t>Designed a novel transport protocol – </a:t>
            </a:r>
            <a:r>
              <a:rPr lang="en-US" i="1" dirty="0" smtClean="0"/>
              <a:t>Gemini,</a:t>
            </a:r>
            <a:r>
              <a:rPr lang="en-US" dirty="0" smtClean="0"/>
              <a:t> </a:t>
            </a:r>
            <a:r>
              <a:rPr lang="en-US" altLang="zh-CN" dirty="0" smtClean="0"/>
              <a:t>and conducted extensive evaluation that show its superior performance.</a:t>
            </a:r>
            <a:endParaRPr lang="en-US" dirty="0" smtClean="0"/>
          </a:p>
          <a:p>
            <a:endParaRPr lang="en-US" dirty="0"/>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23</a:t>
            </a:fld>
            <a:endParaRPr lang="zh-CN" altLang="en-US"/>
          </a:p>
        </p:txBody>
      </p:sp>
    </p:spTree>
    <p:extLst>
      <p:ext uri="{BB962C8B-B14F-4D97-AF65-F5344CB8AC3E}">
        <p14:creationId xmlns:p14="http://schemas.microsoft.com/office/powerpoint/2010/main" val="997834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646040"/>
            <a:ext cx="8229600" cy="1143000"/>
          </a:xfrm>
        </p:spPr>
        <p:txBody>
          <a:bodyPr>
            <a:normAutofit/>
          </a:bodyPr>
          <a:lstStyle/>
          <a:p>
            <a:r>
              <a:rPr lang="en-US" sz="4800" b="1" dirty="0" smtClean="0">
                <a:solidFill>
                  <a:srgbClr val="0000CC"/>
                </a:solidFill>
                <a:cs typeface="Times New Roman" panose="02020603050405020304" pitchFamily="18" charset="0"/>
              </a:rPr>
              <a:t>Thanks! </a:t>
            </a:r>
            <a:endParaRPr lang="en-US" sz="4800" b="1" dirty="0"/>
          </a:p>
        </p:txBody>
      </p:sp>
      <p:sp>
        <p:nvSpPr>
          <p:cNvPr id="3" name="灯片编号占位符 2"/>
          <p:cNvSpPr>
            <a:spLocks noGrp="1"/>
          </p:cNvSpPr>
          <p:nvPr>
            <p:ph type="sldNum" sz="quarter" idx="12"/>
          </p:nvPr>
        </p:nvSpPr>
        <p:spPr/>
        <p:txBody>
          <a:bodyPr/>
          <a:lstStyle/>
          <a:p>
            <a:fld id="{0C913308-F349-4B6D-A68A-DD1791B4A57B}" type="slidenum">
              <a:rPr lang="zh-CN" altLang="en-US" smtClean="0"/>
              <a:t>24</a:t>
            </a:fld>
            <a:endParaRPr lang="zh-CN" altLang="en-US"/>
          </a:p>
        </p:txBody>
      </p:sp>
    </p:spTree>
    <p:extLst>
      <p:ext uri="{BB962C8B-B14F-4D97-AF65-F5344CB8AC3E}">
        <p14:creationId xmlns:p14="http://schemas.microsoft.com/office/powerpoint/2010/main" val="9774523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74638"/>
            <a:ext cx="8798233" cy="1143000"/>
          </a:xfrm>
        </p:spPr>
        <p:txBody>
          <a:bodyPr>
            <a:normAutofit/>
          </a:bodyPr>
          <a:lstStyle/>
          <a:p>
            <a:r>
              <a:rPr lang="en-US" dirty="0" smtClean="0">
                <a:solidFill>
                  <a:srgbClr val="0000CC"/>
                </a:solidFill>
              </a:rPr>
              <a:t>Cross-Datacenter</a:t>
            </a:r>
            <a:r>
              <a:rPr lang="en-US" dirty="0" smtClean="0">
                <a:solidFill>
                  <a:srgbClr val="0000FF"/>
                </a:solidFill>
              </a:rPr>
              <a:t> </a:t>
            </a:r>
            <a:r>
              <a:rPr lang="en-US" dirty="0" smtClean="0">
                <a:solidFill>
                  <a:srgbClr val="0000CC"/>
                </a:solidFill>
              </a:rPr>
              <a:t>Network</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3</a:t>
            </a:fld>
            <a:endParaRPr lang="zh-CN" altLang="en-US"/>
          </a:p>
        </p:txBody>
      </p:sp>
      <p:pic>
        <p:nvPicPr>
          <p:cNvPr id="5" name="Picture 4"/>
          <p:cNvPicPr>
            <a:picLocks noChangeAspect="1"/>
          </p:cNvPicPr>
          <p:nvPr/>
        </p:nvPicPr>
        <p:blipFill>
          <a:blip r:embed="rId3"/>
          <a:stretch>
            <a:fillRect/>
          </a:stretch>
        </p:blipFill>
        <p:spPr>
          <a:xfrm>
            <a:off x="1835427" y="3645024"/>
            <a:ext cx="5486400" cy="2974814"/>
          </a:xfrm>
          <a:prstGeom prst="rect">
            <a:avLst/>
          </a:prstGeom>
        </p:spPr>
      </p:pic>
      <p:sp>
        <p:nvSpPr>
          <p:cNvPr id="7" name="Content Placeholder 2"/>
          <p:cNvSpPr txBox="1">
            <a:spLocks/>
          </p:cNvSpPr>
          <p:nvPr/>
        </p:nvSpPr>
        <p:spPr>
          <a:xfrm>
            <a:off x="179512" y="1600200"/>
            <a:ext cx="879823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To support geo-distributed apps in the cloud: </a:t>
            </a:r>
          </a:p>
          <a:p>
            <a:pPr lvl="1"/>
            <a:r>
              <a:rPr lang="en-US" dirty="0" smtClean="0"/>
              <a:t>The underlying infrastructure is a </a:t>
            </a:r>
            <a:r>
              <a:rPr lang="en-US" dirty="0" smtClean="0">
                <a:solidFill>
                  <a:schemeClr val="accent2"/>
                </a:solidFill>
              </a:rPr>
              <a:t>Cross-DC Network</a:t>
            </a:r>
            <a:r>
              <a:rPr lang="en-US" dirty="0" smtClean="0"/>
              <a:t>. </a:t>
            </a:r>
          </a:p>
          <a:p>
            <a:pPr lvl="2"/>
            <a:r>
              <a:rPr lang="en-US" dirty="0" smtClean="0"/>
              <a:t>Data center network (DCN): connects servers within DC.</a:t>
            </a:r>
          </a:p>
          <a:p>
            <a:pPr lvl="2"/>
            <a:r>
              <a:rPr lang="en-US" dirty="0" smtClean="0"/>
              <a:t>Wide area network (WAN): connects multiple DCs.</a:t>
            </a:r>
          </a:p>
        </p:txBody>
      </p:sp>
    </p:spTree>
    <p:extLst>
      <p:ext uri="{BB962C8B-B14F-4D97-AF65-F5344CB8AC3E}">
        <p14:creationId xmlns:p14="http://schemas.microsoft.com/office/powerpoint/2010/main" val="1042903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74638"/>
            <a:ext cx="8798233" cy="1143000"/>
          </a:xfrm>
        </p:spPr>
        <p:txBody>
          <a:bodyPr>
            <a:normAutofit/>
          </a:bodyPr>
          <a:lstStyle/>
          <a:p>
            <a:r>
              <a:rPr lang="en-US" dirty="0" smtClean="0">
                <a:solidFill>
                  <a:srgbClr val="0000CC"/>
                </a:solidFill>
              </a:rPr>
              <a:t>Heterogeneity in Cross-DC</a:t>
            </a:r>
            <a:r>
              <a:rPr lang="en-US" dirty="0" smtClean="0">
                <a:solidFill>
                  <a:srgbClr val="0000FF"/>
                </a:solidFill>
              </a:rPr>
              <a:t> </a:t>
            </a:r>
            <a:r>
              <a:rPr lang="en-US" dirty="0" smtClean="0">
                <a:solidFill>
                  <a:srgbClr val="0000CC"/>
                </a:solidFill>
              </a:rPr>
              <a:t>Networks</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4</a:t>
            </a:fld>
            <a:endParaRPr lang="zh-CN" altLang="en-US"/>
          </a:p>
        </p:txBody>
      </p:sp>
      <p:sp>
        <p:nvSpPr>
          <p:cNvPr id="7" name="Content Placeholder 2"/>
          <p:cNvSpPr txBox="1">
            <a:spLocks/>
          </p:cNvSpPr>
          <p:nvPr/>
        </p:nvSpPr>
        <p:spPr>
          <a:xfrm>
            <a:off x="179512" y="1600200"/>
            <a:ext cx="8798233" cy="5121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Heterogeneous structure and components</a:t>
            </a:r>
            <a:r>
              <a:rPr lang="en-US" dirty="0" smtClean="0"/>
              <a:t>:</a:t>
            </a:r>
          </a:p>
          <a:p>
            <a:pPr lvl="1"/>
            <a:r>
              <a:rPr lang="en-US" dirty="0" smtClean="0"/>
              <a:t>Two heterogeneous segments: DCN &amp; WAN</a:t>
            </a:r>
          </a:p>
          <a:p>
            <a:pPr lvl="1"/>
            <a:r>
              <a:rPr lang="en-US" dirty="0" smtClean="0"/>
              <a:t>Buffer depth:</a:t>
            </a:r>
          </a:p>
          <a:p>
            <a:pPr lvl="2"/>
            <a:r>
              <a:rPr lang="en-US" dirty="0" smtClean="0"/>
              <a:t>DCN switch </a:t>
            </a:r>
            <a:r>
              <a:rPr lang="en-US" dirty="0"/>
              <a:t>buffer is </a:t>
            </a:r>
            <a:r>
              <a:rPr lang="en-US" dirty="0" smtClean="0"/>
              <a:t>shallow, ~100KB per port per </a:t>
            </a:r>
            <a:r>
              <a:rPr lang="en-US" dirty="0" err="1" smtClean="0"/>
              <a:t>Gbps</a:t>
            </a:r>
            <a:r>
              <a:rPr lang="en-US" dirty="0" smtClean="0"/>
              <a:t>.</a:t>
            </a:r>
          </a:p>
          <a:p>
            <a:pPr lvl="2"/>
            <a:r>
              <a:rPr lang="en-US" dirty="0" smtClean="0"/>
              <a:t>WAN </a:t>
            </a:r>
            <a:r>
              <a:rPr lang="en-US" dirty="0"/>
              <a:t>router buffer is </a:t>
            </a:r>
            <a:r>
              <a:rPr lang="en-US" dirty="0" smtClean="0"/>
              <a:t>deep, ~10MB per port per </a:t>
            </a:r>
            <a:r>
              <a:rPr lang="en-US" dirty="0" err="1" smtClean="0"/>
              <a:t>Gbps</a:t>
            </a:r>
            <a:r>
              <a:rPr lang="en-US" dirty="0" smtClean="0"/>
              <a:t>.</a:t>
            </a:r>
          </a:p>
          <a:p>
            <a:pPr lvl="2"/>
            <a:r>
              <a:rPr lang="en-US" dirty="0" smtClean="0"/>
              <a:t>E.g., typical switches used </a:t>
            </a:r>
            <a:r>
              <a:rPr lang="en-US" dirty="0"/>
              <a:t>in Microsoft d</a:t>
            </a:r>
            <a:r>
              <a:rPr lang="en-US" dirty="0" smtClean="0"/>
              <a:t>atacenter</a:t>
            </a:r>
            <a:r>
              <a:rPr lang="en-US" dirty="0"/>
              <a:t>:</a:t>
            </a:r>
            <a:endParaRPr lang="en-US" dirty="0" smtClean="0"/>
          </a:p>
          <a:p>
            <a:pPr lvl="2"/>
            <a:endParaRPr lang="en-US" dirty="0"/>
          </a:p>
          <a:p>
            <a:pPr lvl="2"/>
            <a:endParaRPr lang="en-US" dirty="0" smtClean="0"/>
          </a:p>
          <a:p>
            <a:pPr lvl="2"/>
            <a:endParaRPr lang="en-US" dirty="0" smtClean="0"/>
          </a:p>
        </p:txBody>
      </p:sp>
      <p:pic>
        <p:nvPicPr>
          <p:cNvPr id="5" name="Picture 4"/>
          <p:cNvPicPr>
            <a:picLocks noChangeAspect="1"/>
          </p:cNvPicPr>
          <p:nvPr/>
        </p:nvPicPr>
        <p:blipFill>
          <a:blip r:embed="rId3"/>
          <a:stretch>
            <a:fillRect/>
          </a:stretch>
        </p:blipFill>
        <p:spPr>
          <a:xfrm>
            <a:off x="201032" y="4617889"/>
            <a:ext cx="8778240" cy="1108515"/>
          </a:xfrm>
          <a:prstGeom prst="rect">
            <a:avLst/>
          </a:prstGeom>
        </p:spPr>
      </p:pic>
    </p:spTree>
    <p:extLst>
      <p:ext uri="{BB962C8B-B14F-4D97-AF65-F5344CB8AC3E}">
        <p14:creationId xmlns:p14="http://schemas.microsoft.com/office/powerpoint/2010/main" val="3061267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4644008" y="1947240"/>
            <a:ext cx="4297680" cy="2921920"/>
          </a:xfrm>
          <a:prstGeom prst="rect">
            <a:avLst/>
          </a:prstGeom>
        </p:spPr>
      </p:pic>
      <p:sp>
        <p:nvSpPr>
          <p:cNvPr id="2" name="Title 1"/>
          <p:cNvSpPr>
            <a:spLocks noGrp="1"/>
          </p:cNvSpPr>
          <p:nvPr>
            <p:ph type="title"/>
          </p:nvPr>
        </p:nvSpPr>
        <p:spPr>
          <a:xfrm>
            <a:off x="179511" y="274638"/>
            <a:ext cx="8798233" cy="1143000"/>
          </a:xfrm>
        </p:spPr>
        <p:txBody>
          <a:bodyPr>
            <a:normAutofit/>
          </a:bodyPr>
          <a:lstStyle/>
          <a:p>
            <a:r>
              <a:rPr lang="en-US" dirty="0">
                <a:solidFill>
                  <a:srgbClr val="0000CC"/>
                </a:solidFill>
              </a:rPr>
              <a:t>Heterogeneity in Cross-DC</a:t>
            </a:r>
            <a:r>
              <a:rPr lang="en-US" dirty="0">
                <a:solidFill>
                  <a:srgbClr val="0000FF"/>
                </a:solidFill>
              </a:rPr>
              <a:t> </a:t>
            </a:r>
            <a:r>
              <a:rPr lang="en-US" dirty="0">
                <a:solidFill>
                  <a:srgbClr val="0000CC"/>
                </a:solidFill>
              </a:rPr>
              <a:t>Networks</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5</a:t>
            </a:fld>
            <a:endParaRPr lang="zh-CN" altLang="en-US"/>
          </a:p>
        </p:txBody>
      </p:sp>
      <p:sp>
        <p:nvSpPr>
          <p:cNvPr id="7" name="Content Placeholder 2"/>
          <p:cNvSpPr txBox="1">
            <a:spLocks/>
          </p:cNvSpPr>
          <p:nvPr/>
        </p:nvSpPr>
        <p:spPr>
          <a:xfrm>
            <a:off x="179512" y="1600199"/>
            <a:ext cx="8798233" cy="512127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Mixed intra-DC and inter-DC traffic</a:t>
            </a:r>
            <a:r>
              <a:rPr lang="en-US" dirty="0" smtClean="0"/>
              <a:t>:</a:t>
            </a:r>
          </a:p>
          <a:p>
            <a:pPr lvl="1"/>
            <a:r>
              <a:rPr lang="en-US" dirty="0" smtClean="0"/>
              <a:t>High RTT difference:</a:t>
            </a:r>
            <a:endParaRPr lang="en-US" altLang="zh-CN" dirty="0" smtClean="0"/>
          </a:p>
          <a:p>
            <a:pPr lvl="2"/>
            <a:r>
              <a:rPr lang="en-US" altLang="zh-CN" dirty="0" smtClean="0"/>
              <a:t>I</a:t>
            </a:r>
            <a:r>
              <a:rPr lang="en-US" dirty="0" smtClean="0"/>
              <a:t>ntra-DC </a:t>
            </a:r>
            <a:r>
              <a:rPr lang="en-US" dirty="0"/>
              <a:t>RTTs are </a:t>
            </a:r>
            <a:r>
              <a:rPr lang="en-US" dirty="0" smtClean="0"/>
              <a:t>small. </a:t>
            </a:r>
          </a:p>
          <a:p>
            <a:pPr lvl="3"/>
            <a:r>
              <a:rPr lang="en-US" dirty="0" smtClean="0"/>
              <a:t>~100s of microseconds.</a:t>
            </a:r>
          </a:p>
          <a:p>
            <a:pPr lvl="2"/>
            <a:r>
              <a:rPr lang="en-US" dirty="0" smtClean="0"/>
              <a:t>Inter-DC </a:t>
            </a:r>
            <a:r>
              <a:rPr lang="en-US" dirty="0"/>
              <a:t>RTTs are </a:t>
            </a:r>
            <a:r>
              <a:rPr lang="en-US" dirty="0" smtClean="0"/>
              <a:t>large.</a:t>
            </a:r>
          </a:p>
          <a:p>
            <a:pPr lvl="3"/>
            <a:r>
              <a:rPr lang="en-US" dirty="0" smtClean="0"/>
              <a:t>~100s of milliseconds.</a:t>
            </a:r>
          </a:p>
          <a:p>
            <a:pPr lvl="2"/>
            <a:r>
              <a:rPr lang="en-US" dirty="0" smtClean="0"/>
              <a:t>RTTs differ by &gt;1000 times</a:t>
            </a:r>
            <a:r>
              <a:rPr lang="en-US" dirty="0" smtClean="0"/>
              <a:t>.</a:t>
            </a:r>
          </a:p>
          <a:p>
            <a:pPr lvl="2"/>
            <a:endParaRPr lang="en-US" sz="1400" dirty="0" smtClean="0"/>
          </a:p>
          <a:p>
            <a:r>
              <a:rPr lang="en-US" dirty="0"/>
              <a:t>Different </a:t>
            </a:r>
            <a:r>
              <a:rPr lang="en-US" dirty="0" smtClean="0"/>
              <a:t>administrative control</a:t>
            </a:r>
            <a:r>
              <a:rPr lang="en-US" dirty="0"/>
              <a:t>:</a:t>
            </a:r>
          </a:p>
          <a:p>
            <a:pPr lvl="1"/>
            <a:r>
              <a:rPr lang="en-US" dirty="0"/>
              <a:t>Cloud operators </a:t>
            </a:r>
            <a:r>
              <a:rPr lang="en-US" altLang="zh-CN" dirty="0"/>
              <a:t>have full </a:t>
            </a:r>
            <a:r>
              <a:rPr lang="en-US" dirty="0"/>
              <a:t>control in DCN; but only partial control over WAN (mostly leased from ISPs</a:t>
            </a:r>
            <a:r>
              <a:rPr lang="en-US" dirty="0" smtClean="0"/>
              <a:t>).</a:t>
            </a:r>
            <a:endParaRPr lang="en-US" dirty="0"/>
          </a:p>
        </p:txBody>
      </p:sp>
    </p:spTree>
    <p:extLst>
      <p:ext uri="{BB962C8B-B14F-4D97-AF65-F5344CB8AC3E}">
        <p14:creationId xmlns:p14="http://schemas.microsoft.com/office/powerpoint/2010/main" val="40660395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1" y="274638"/>
            <a:ext cx="8798233" cy="1143000"/>
          </a:xfrm>
        </p:spPr>
        <p:txBody>
          <a:bodyPr>
            <a:normAutofit/>
          </a:bodyPr>
          <a:lstStyle/>
          <a:p>
            <a:r>
              <a:rPr lang="en-US" dirty="0" smtClean="0">
                <a:solidFill>
                  <a:srgbClr val="0000CC"/>
                </a:solidFill>
              </a:rPr>
              <a:t>Transport </a:t>
            </a:r>
            <a:r>
              <a:rPr lang="en-US" dirty="0" smtClean="0">
                <a:solidFill>
                  <a:srgbClr val="0000CC"/>
                </a:solidFill>
              </a:rPr>
              <a:t>for Cross-DC</a:t>
            </a:r>
            <a:r>
              <a:rPr lang="en-US" dirty="0" smtClean="0">
                <a:solidFill>
                  <a:srgbClr val="0000FF"/>
                </a:solidFill>
              </a:rPr>
              <a:t> </a:t>
            </a:r>
            <a:r>
              <a:rPr lang="en-US" dirty="0" smtClean="0">
                <a:solidFill>
                  <a:srgbClr val="0000CC"/>
                </a:solidFill>
              </a:rPr>
              <a:t>Networks</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6</a:t>
            </a:fld>
            <a:endParaRPr lang="zh-CN" altLang="en-US"/>
          </a:p>
        </p:txBody>
      </p:sp>
      <p:pic>
        <p:nvPicPr>
          <p:cNvPr id="5" name="Picture 4"/>
          <p:cNvPicPr>
            <a:picLocks noChangeAspect="1"/>
          </p:cNvPicPr>
          <p:nvPr/>
        </p:nvPicPr>
        <p:blipFill>
          <a:blip r:embed="rId3"/>
          <a:stretch>
            <a:fillRect/>
          </a:stretch>
        </p:blipFill>
        <p:spPr>
          <a:xfrm>
            <a:off x="1835427" y="3645024"/>
            <a:ext cx="5486400" cy="2974814"/>
          </a:xfrm>
          <a:prstGeom prst="rect">
            <a:avLst/>
          </a:prstGeom>
        </p:spPr>
      </p:pic>
      <p:sp>
        <p:nvSpPr>
          <p:cNvPr id="7" name="Content Placeholder 2"/>
          <p:cNvSpPr txBox="1">
            <a:spLocks/>
          </p:cNvSpPr>
          <p:nvPr/>
        </p:nvSpPr>
        <p:spPr>
          <a:xfrm>
            <a:off x="179512" y="1600200"/>
            <a:ext cx="8798233"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smtClean="0"/>
              <a:t>To support geo-distributed apps in the cloud: </a:t>
            </a:r>
          </a:p>
          <a:p>
            <a:pPr lvl="1"/>
            <a:r>
              <a:rPr lang="en-US" dirty="0" smtClean="0"/>
              <a:t>The underlying infrastructure is a </a:t>
            </a:r>
            <a:r>
              <a:rPr lang="en-US" dirty="0" smtClean="0">
                <a:solidFill>
                  <a:schemeClr val="accent2"/>
                </a:solidFill>
              </a:rPr>
              <a:t>Cross-DC Network</a:t>
            </a:r>
            <a:r>
              <a:rPr lang="en-US" dirty="0" smtClean="0"/>
              <a:t>. </a:t>
            </a:r>
          </a:p>
          <a:p>
            <a:pPr lvl="2"/>
            <a:r>
              <a:rPr lang="en-US" dirty="0" smtClean="0"/>
              <a:t>Data center network (DCN): connects servers within DC.</a:t>
            </a:r>
          </a:p>
          <a:p>
            <a:pPr lvl="2"/>
            <a:r>
              <a:rPr lang="en-US" dirty="0" smtClean="0"/>
              <a:t>Wide area network (WAN): connects multiple DCs.</a:t>
            </a:r>
          </a:p>
        </p:txBody>
      </p:sp>
      <p:sp>
        <p:nvSpPr>
          <p:cNvPr id="6" name="Rounded Rectangle 5"/>
          <p:cNvSpPr/>
          <p:nvPr/>
        </p:nvSpPr>
        <p:spPr>
          <a:xfrm>
            <a:off x="717348" y="2780929"/>
            <a:ext cx="7722558" cy="86409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defRPr/>
            </a:pPr>
            <a:r>
              <a:rPr lang="en-US" sz="2800" b="1" dirty="0" smtClean="0">
                <a:solidFill>
                  <a:schemeClr val="bg2"/>
                </a:solidFill>
              </a:rPr>
              <a:t>How </a:t>
            </a:r>
            <a:r>
              <a:rPr lang="en-US" sz="2800" b="1" dirty="0" smtClean="0">
                <a:solidFill>
                  <a:schemeClr val="bg2"/>
                </a:solidFill>
              </a:rPr>
              <a:t>do the existing transport protocols perform </a:t>
            </a:r>
            <a:r>
              <a:rPr lang="en-US" sz="2800" b="1" dirty="0" smtClean="0">
                <a:solidFill>
                  <a:schemeClr val="bg2"/>
                </a:solidFill>
              </a:rPr>
              <a:t>under </a:t>
            </a:r>
            <a:r>
              <a:rPr lang="en-US" sz="2800" b="1" dirty="0" smtClean="0">
                <a:solidFill>
                  <a:schemeClr val="bg2"/>
                </a:solidFill>
              </a:rPr>
              <a:t>the </a:t>
            </a:r>
            <a:r>
              <a:rPr lang="en-US" sz="2800" b="1" dirty="0" smtClean="0">
                <a:solidFill>
                  <a:schemeClr val="accent3"/>
                </a:solidFill>
              </a:rPr>
              <a:t>heterogeneous </a:t>
            </a:r>
            <a:r>
              <a:rPr lang="en-US" sz="2800" b="1" dirty="0" smtClean="0">
                <a:solidFill>
                  <a:schemeClr val="accent3"/>
                </a:solidFill>
              </a:rPr>
              <a:t>cross-DC network?</a:t>
            </a:r>
            <a:endParaRPr lang="en-US" sz="2800" b="1" dirty="0">
              <a:solidFill>
                <a:schemeClr val="accent3"/>
              </a:solidFill>
            </a:endParaRPr>
          </a:p>
        </p:txBody>
      </p:sp>
    </p:spTree>
    <p:extLst>
      <p:ext uri="{BB962C8B-B14F-4D97-AF65-F5344CB8AC3E}">
        <p14:creationId xmlns:p14="http://schemas.microsoft.com/office/powerpoint/2010/main" val="210624270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9083352" cy="5121275"/>
          </a:xfrm>
        </p:spPr>
        <p:txBody>
          <a:bodyPr>
            <a:normAutofit/>
          </a:bodyPr>
          <a:lstStyle/>
          <a:p>
            <a:r>
              <a:rPr lang="en-US" dirty="0"/>
              <a:t>ECN-signal-only solutions</a:t>
            </a:r>
            <a:r>
              <a:rPr lang="en-US" dirty="0" smtClean="0"/>
              <a:t>:</a:t>
            </a:r>
          </a:p>
          <a:p>
            <a:pPr lvl="1"/>
            <a:r>
              <a:rPr lang="en-US" dirty="0" smtClean="0"/>
              <a:t>Mixed traffics impose different requirements</a:t>
            </a:r>
          </a:p>
          <a:p>
            <a:pPr lvl="2"/>
            <a:r>
              <a:rPr lang="en-US" dirty="0" smtClean="0"/>
              <a:t>Intra-DC traffic </a:t>
            </a:r>
            <a:r>
              <a:rPr lang="en-US" altLang="zh-CN" dirty="0" smtClean="0">
                <a:sym typeface="Wingdings" panose="05000000000000000000" pitchFamily="2" charset="2"/>
              </a:rPr>
              <a:t> </a:t>
            </a:r>
            <a:r>
              <a:rPr lang="en-US" altLang="zh-CN" dirty="0">
                <a:sym typeface="Wingdings" panose="05000000000000000000" pitchFamily="2" charset="2"/>
              </a:rPr>
              <a:t>L</a:t>
            </a:r>
            <a:r>
              <a:rPr lang="en-US" dirty="0" smtClean="0"/>
              <a:t>ow BDP </a:t>
            </a:r>
            <a:r>
              <a:rPr lang="en-US" dirty="0" smtClean="0">
                <a:sym typeface="Wingdings" panose="05000000000000000000" pitchFamily="2" charset="2"/>
              </a:rPr>
              <a:t> Low </a:t>
            </a:r>
            <a:r>
              <a:rPr lang="en-US" dirty="0" smtClean="0"/>
              <a:t>ECN threshold.</a:t>
            </a:r>
          </a:p>
          <a:p>
            <a:pPr lvl="2"/>
            <a:r>
              <a:rPr lang="en-US" dirty="0" smtClean="0"/>
              <a:t>Inter-DC traffic </a:t>
            </a:r>
            <a:r>
              <a:rPr lang="en-US" dirty="0" smtClean="0">
                <a:sym typeface="Wingdings" panose="05000000000000000000" pitchFamily="2" charset="2"/>
              </a:rPr>
              <a:t> High BDP  High </a:t>
            </a:r>
            <a:r>
              <a:rPr lang="en-US" altLang="zh-CN" dirty="0" smtClean="0">
                <a:sym typeface="Wingdings" panose="05000000000000000000" pitchFamily="2" charset="2"/>
              </a:rPr>
              <a:t>ECN</a:t>
            </a:r>
            <a:r>
              <a:rPr lang="en-US" dirty="0" smtClean="0">
                <a:sym typeface="Wingdings" panose="05000000000000000000" pitchFamily="2" charset="2"/>
              </a:rPr>
              <a:t> threshold.</a:t>
            </a:r>
          </a:p>
          <a:p>
            <a:pPr lvl="2"/>
            <a:endParaRPr lang="en-US" dirty="0">
              <a:sym typeface="Wingdings" panose="05000000000000000000" pitchFamily="2" charset="2"/>
            </a:endParaRPr>
          </a:p>
          <a:p>
            <a:pPr lvl="2"/>
            <a:endParaRPr lang="en-US" dirty="0" smtClean="0">
              <a:sym typeface="Wingdings" panose="05000000000000000000" pitchFamily="2" charset="2"/>
            </a:endParaRPr>
          </a:p>
          <a:p>
            <a:pPr lvl="2"/>
            <a:endParaRPr lang="en-US" dirty="0">
              <a:sym typeface="Wingdings" panose="05000000000000000000" pitchFamily="2" charset="2"/>
            </a:endParaRPr>
          </a:p>
          <a:p>
            <a:pPr lvl="2"/>
            <a:endParaRPr lang="en-US" dirty="0" smtClean="0">
              <a:sym typeface="Wingdings" panose="05000000000000000000" pitchFamily="2" charset="2"/>
            </a:endParaRPr>
          </a:p>
          <a:p>
            <a:pPr marL="914400" lvl="2" indent="0">
              <a:buNone/>
            </a:pPr>
            <a:endParaRPr lang="en-US" dirty="0" smtClean="0">
              <a:sym typeface="Wingdings" panose="05000000000000000000" pitchFamily="2" charset="2"/>
            </a:endParaRPr>
          </a:p>
        </p:txBody>
      </p:sp>
      <p:grpSp>
        <p:nvGrpSpPr>
          <p:cNvPr id="6" name="Group 5"/>
          <p:cNvGrpSpPr/>
          <p:nvPr/>
        </p:nvGrpSpPr>
        <p:grpSpPr>
          <a:xfrm>
            <a:off x="1366478" y="3563944"/>
            <a:ext cx="6411044" cy="2579156"/>
            <a:chOff x="1366478" y="3563944"/>
            <a:chExt cx="6411044" cy="2579156"/>
          </a:xfrm>
        </p:grpSpPr>
        <p:pic>
          <p:nvPicPr>
            <p:cNvPr id="5" name="Picture 4"/>
            <p:cNvPicPr>
              <a:picLocks noChangeAspect="1"/>
            </p:cNvPicPr>
            <p:nvPr/>
          </p:nvPicPr>
          <p:blipFill>
            <a:blip r:embed="rId2"/>
            <a:stretch>
              <a:fillRect/>
            </a:stretch>
          </p:blipFill>
          <p:spPr>
            <a:xfrm>
              <a:off x="1366478" y="3563944"/>
              <a:ext cx="6411044" cy="2579156"/>
            </a:xfrm>
            <a:prstGeom prst="rect">
              <a:avLst/>
            </a:prstGeom>
          </p:spPr>
        </p:pic>
        <p:sp>
          <p:nvSpPr>
            <p:cNvPr id="7" name="TextBox 6"/>
            <p:cNvSpPr txBox="1"/>
            <p:nvPr/>
          </p:nvSpPr>
          <p:spPr>
            <a:xfrm>
              <a:off x="3131840" y="3789040"/>
              <a:ext cx="801438" cy="369332"/>
            </a:xfrm>
            <a:prstGeom prst="rect">
              <a:avLst/>
            </a:prstGeom>
            <a:noFill/>
          </p:spPr>
          <p:txBody>
            <a:bodyPr wrap="none" rtlCol="0">
              <a:spAutoFit/>
            </a:bodyPr>
            <a:lstStyle/>
            <a:p>
              <a:r>
                <a:rPr lang="en-US" altLang="zh-CN" b="1" dirty="0" smtClean="0"/>
                <a:t>DCTCP</a:t>
              </a:r>
              <a:endParaRPr lang="en-US" b="1" dirty="0"/>
            </a:p>
          </p:txBody>
        </p:sp>
      </p:grpSp>
      <p:sp>
        <p:nvSpPr>
          <p:cNvPr id="2" name="Title 1"/>
          <p:cNvSpPr>
            <a:spLocks noGrp="1"/>
          </p:cNvSpPr>
          <p:nvPr>
            <p:ph type="title"/>
          </p:nvPr>
        </p:nvSpPr>
        <p:spPr/>
        <p:txBody>
          <a:bodyPr/>
          <a:lstStyle/>
          <a:p>
            <a:r>
              <a:rPr lang="en-US" dirty="0">
                <a:solidFill>
                  <a:srgbClr val="0000CC"/>
                </a:solidFill>
              </a:rPr>
              <a:t>Problems </a:t>
            </a:r>
            <a:r>
              <a:rPr lang="en-US" dirty="0" smtClean="0">
                <a:solidFill>
                  <a:srgbClr val="0000CC"/>
                </a:solidFill>
              </a:rPr>
              <a:t>of Existing Transports</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7</a:t>
            </a:fld>
            <a:endParaRPr lang="zh-CN" altLang="en-US"/>
          </a:p>
        </p:txBody>
      </p:sp>
      <p:sp>
        <p:nvSpPr>
          <p:cNvPr id="8" name="Rounded Rectangle 7"/>
          <p:cNvSpPr/>
          <p:nvPr/>
        </p:nvSpPr>
        <p:spPr>
          <a:xfrm>
            <a:off x="865646" y="5737968"/>
            <a:ext cx="7956884" cy="64336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lvl="1" algn="ctr"/>
            <a:r>
              <a:rPr lang="en-US" sz="2800" b="1" dirty="0">
                <a:solidFill>
                  <a:schemeClr val="bg2"/>
                </a:solidFill>
                <a:sym typeface="Wingdings" panose="05000000000000000000" pitchFamily="2" charset="2"/>
              </a:rPr>
              <a:t>Intra-DC and inter-DC traffic </a:t>
            </a:r>
            <a:r>
              <a:rPr lang="en-US" sz="2800" b="1" dirty="0" smtClean="0">
                <a:solidFill>
                  <a:schemeClr val="bg2"/>
                </a:solidFill>
                <a:sym typeface="Wingdings" panose="05000000000000000000" pitchFamily="2" charset="2"/>
              </a:rPr>
              <a:t>requirements conflict.</a:t>
            </a:r>
            <a:endParaRPr lang="en-US" sz="2600" b="1" dirty="0">
              <a:solidFill>
                <a:schemeClr val="bg2"/>
              </a:solidFill>
            </a:endParaRPr>
          </a:p>
        </p:txBody>
      </p:sp>
    </p:spTree>
    <p:extLst>
      <p:ext uri="{BB962C8B-B14F-4D97-AF65-F5344CB8AC3E}">
        <p14:creationId xmlns:p14="http://schemas.microsoft.com/office/powerpoint/2010/main" val="18654896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Problems </a:t>
            </a:r>
            <a:r>
              <a:rPr lang="en-US" dirty="0" smtClean="0">
                <a:solidFill>
                  <a:srgbClr val="0000CC"/>
                </a:solidFill>
              </a:rPr>
              <a:t>of Existing Transports</a:t>
            </a:r>
            <a:endParaRPr lang="en-US" dirty="0">
              <a:solidFill>
                <a:srgbClr val="0000CC"/>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Delay-signal-only </a:t>
                </a:r>
                <a:r>
                  <a:rPr lang="en-US" dirty="0" smtClean="0"/>
                  <a:t>solutions:</a:t>
                </a:r>
              </a:p>
              <a:p>
                <a:pPr lvl="1"/>
                <a:r>
                  <a:rPr lang="en-US" dirty="0" smtClean="0"/>
                  <a:t>Delay</a:t>
                </a:r>
                <a:r>
                  <a:rPr lang="en-US" dirty="0"/>
                  <a:t> </a:t>
                </a:r>
                <a:r>
                  <a:rPr lang="en-US" dirty="0" smtClean="0"/>
                  <a:t>signal reflects cumulated delay </a:t>
                </a:r>
                <a:r>
                  <a:rPr lang="en-US" dirty="0"/>
                  <a:t>along </a:t>
                </a:r>
                <a:r>
                  <a:rPr lang="en-US" dirty="0" smtClean="0"/>
                  <a:t>a path.</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𝑟𝑡𝑡</m:t>
                      </m:r>
                      <m:r>
                        <a:rPr lang="en-US" b="0" i="1" smtClean="0">
                          <a:latin typeface="Cambria Math" panose="02040503050406030204" pitchFamily="18" charset="0"/>
                        </a:rPr>
                        <m:t>=</m:t>
                      </m:r>
                      <m:r>
                        <a:rPr lang="en-US" b="0" i="1" smtClean="0">
                          <a:latin typeface="Cambria Math" panose="02040503050406030204" pitchFamily="18" charset="0"/>
                        </a:rPr>
                        <m:t>𝑟𝑡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r>
                        <a:rPr lang="en-US" b="0" i="1" smtClean="0">
                          <a:latin typeface="Cambria Math" panose="02040503050406030204" pitchFamily="18" charset="0"/>
                        </a:rPr>
                        <m:t>𝑑𝑒𝑙𝑎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𝑞𝑢𝑒𝑢𝑒</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8</a:t>
            </a:fld>
            <a:endParaRPr lang="zh-CN" altLang="en-US"/>
          </a:p>
        </p:txBody>
      </p:sp>
      <p:cxnSp>
        <p:nvCxnSpPr>
          <p:cNvPr id="13" name="Straight Connector 12"/>
          <p:cNvCxnSpPr/>
          <p:nvPr/>
        </p:nvCxnSpPr>
        <p:spPr>
          <a:xfrm>
            <a:off x="4254192" y="2636912"/>
            <a:ext cx="4206240" cy="0"/>
          </a:xfrm>
          <a:prstGeom prst="line">
            <a:avLst/>
          </a:prstGeom>
          <a:ln/>
        </p:spPr>
        <p:style>
          <a:lnRef idx="2">
            <a:schemeClr val="accent2"/>
          </a:lnRef>
          <a:fillRef idx="0">
            <a:schemeClr val="accent2"/>
          </a:fillRef>
          <a:effectRef idx="1">
            <a:schemeClr val="accent2"/>
          </a:effectRef>
          <a:fontRef idx="minor">
            <a:schemeClr val="tx1"/>
          </a:fontRef>
        </p:style>
      </p:cxnSp>
      <p:pic>
        <p:nvPicPr>
          <p:cNvPr id="19" name="Picture 18"/>
          <p:cNvPicPr>
            <a:picLocks noChangeAspect="1"/>
          </p:cNvPicPr>
          <p:nvPr/>
        </p:nvPicPr>
        <p:blipFill>
          <a:blip r:embed="rId3"/>
          <a:stretch>
            <a:fillRect/>
          </a:stretch>
        </p:blipFill>
        <p:spPr>
          <a:xfrm>
            <a:off x="35496" y="3758559"/>
            <a:ext cx="5486400" cy="2367604"/>
          </a:xfrm>
          <a:prstGeom prst="rect">
            <a:avLst/>
          </a:prstGeom>
        </p:spPr>
      </p:pic>
      <p:sp>
        <p:nvSpPr>
          <p:cNvPr id="36" name="Curved Down Arrow 35"/>
          <p:cNvSpPr/>
          <p:nvPr/>
        </p:nvSpPr>
        <p:spPr>
          <a:xfrm>
            <a:off x="971600" y="4219208"/>
            <a:ext cx="3677580" cy="1152128"/>
          </a:xfrm>
          <a:prstGeom prst="curvedDownArrow">
            <a:avLst>
              <a:gd name="adj1" fmla="val 11203"/>
              <a:gd name="adj2" fmla="val 32736"/>
              <a:gd name="adj3" fmla="val 17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4427984" y="3645024"/>
            <a:ext cx="4644008" cy="1423624"/>
            <a:chOff x="4427984" y="3645024"/>
            <a:chExt cx="4644008" cy="1423624"/>
          </a:xfrm>
        </p:grpSpPr>
        <p:sp>
          <p:nvSpPr>
            <p:cNvPr id="37" name="TextBox 36"/>
            <p:cNvSpPr txBox="1"/>
            <p:nvPr/>
          </p:nvSpPr>
          <p:spPr>
            <a:xfrm>
              <a:off x="5508104" y="3645024"/>
              <a:ext cx="3563888" cy="461665"/>
            </a:xfrm>
            <a:prstGeom prst="rect">
              <a:avLst/>
            </a:prstGeom>
            <a:noFill/>
          </p:spPr>
          <p:txBody>
            <a:bodyPr wrap="square" rtlCol="0">
              <a:spAutoFit/>
            </a:bodyPr>
            <a:lstStyle/>
            <a:p>
              <a:r>
                <a:rPr lang="en-US" sz="2400" b="1" dirty="0" smtClean="0"/>
                <a:t>Case1</a:t>
              </a:r>
              <a:r>
                <a:rPr lang="en-US" sz="2400" dirty="0" smtClean="0"/>
                <a:t>: Congestion in DCN.</a:t>
              </a:r>
              <a:endParaRPr lang="en-US" sz="2400" dirty="0"/>
            </a:p>
          </p:txBody>
        </p:sp>
        <p:sp>
          <p:nvSpPr>
            <p:cNvPr id="38" name="Explosion 1 37"/>
            <p:cNvSpPr/>
            <p:nvPr/>
          </p:nvSpPr>
          <p:spPr>
            <a:xfrm>
              <a:off x="4427984" y="4652272"/>
              <a:ext cx="467190" cy="416376"/>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2" name="TextBox 51"/>
          <p:cNvSpPr txBox="1"/>
          <p:nvPr/>
        </p:nvSpPr>
        <p:spPr>
          <a:xfrm>
            <a:off x="539552" y="3068961"/>
            <a:ext cx="2438168" cy="461665"/>
          </a:xfrm>
          <a:prstGeom prst="rect">
            <a:avLst/>
          </a:prstGeom>
          <a:noFill/>
        </p:spPr>
        <p:txBody>
          <a:bodyPr wrap="none" rtlCol="0">
            <a:spAutoFit/>
          </a:bodyPr>
          <a:lstStyle/>
          <a:p>
            <a:r>
              <a:rPr lang="en-US" sz="2400" dirty="0" smtClean="0"/>
              <a:t>Directly perceived</a:t>
            </a:r>
            <a:endParaRPr lang="en-US" sz="2400" dirty="0"/>
          </a:p>
        </p:txBody>
      </p:sp>
      <p:sp>
        <p:nvSpPr>
          <p:cNvPr id="53" name="TextBox 52"/>
          <p:cNvSpPr txBox="1"/>
          <p:nvPr/>
        </p:nvSpPr>
        <p:spPr>
          <a:xfrm>
            <a:off x="5410041" y="3068960"/>
            <a:ext cx="2762359" cy="461665"/>
          </a:xfrm>
          <a:prstGeom prst="rect">
            <a:avLst/>
          </a:prstGeom>
          <a:noFill/>
        </p:spPr>
        <p:txBody>
          <a:bodyPr wrap="none" rtlCol="0">
            <a:spAutoFit/>
          </a:bodyPr>
          <a:lstStyle/>
          <a:p>
            <a:r>
              <a:rPr lang="en-US" sz="2400" dirty="0" smtClean="0"/>
              <a:t>Congestion detected</a:t>
            </a:r>
            <a:endParaRPr lang="en-US" sz="2400" dirty="0"/>
          </a:p>
        </p:txBody>
      </p:sp>
      <p:sp>
        <p:nvSpPr>
          <p:cNvPr id="54" name="TextBox 53"/>
          <p:cNvSpPr txBox="1"/>
          <p:nvPr/>
        </p:nvSpPr>
        <p:spPr>
          <a:xfrm>
            <a:off x="3059832" y="3068961"/>
            <a:ext cx="2119619" cy="461665"/>
          </a:xfrm>
          <a:prstGeom prst="rect">
            <a:avLst/>
          </a:prstGeom>
          <a:noFill/>
        </p:spPr>
        <p:txBody>
          <a:bodyPr wrap="none" rtlCol="0">
            <a:spAutoFit/>
          </a:bodyPr>
          <a:lstStyle/>
          <a:p>
            <a:r>
              <a:rPr lang="en-US" sz="2400" dirty="0" smtClean="0"/>
              <a:t>Fixed for a path</a:t>
            </a:r>
            <a:endParaRPr lang="en-US" sz="2400" dirty="0"/>
          </a:p>
        </p:txBody>
      </p:sp>
      <p:grpSp>
        <p:nvGrpSpPr>
          <p:cNvPr id="57" name="Group 56"/>
          <p:cNvGrpSpPr/>
          <p:nvPr/>
        </p:nvGrpSpPr>
        <p:grpSpPr>
          <a:xfrm>
            <a:off x="5508104" y="4005064"/>
            <a:ext cx="3575018" cy="781610"/>
            <a:chOff x="5563987" y="4116072"/>
            <a:chExt cx="3575018" cy="781610"/>
          </a:xfrm>
        </p:grpSpPr>
        <p:sp>
          <p:nvSpPr>
            <p:cNvPr id="41" name="TextBox 40"/>
            <p:cNvSpPr txBox="1"/>
            <p:nvPr/>
          </p:nvSpPr>
          <p:spPr>
            <a:xfrm>
              <a:off x="5563987" y="4436017"/>
              <a:ext cx="3575018" cy="461665"/>
            </a:xfrm>
            <a:prstGeom prst="rect">
              <a:avLst/>
            </a:prstGeom>
            <a:noFill/>
          </p:spPr>
          <p:txBody>
            <a:bodyPr wrap="none" rtlCol="0">
              <a:spAutoFit/>
            </a:bodyPr>
            <a:lstStyle/>
            <a:p>
              <a:r>
                <a:rPr lang="en-US" sz="2400" dirty="0" smtClean="0"/>
                <a:t>DC switch buffer is shallow.</a:t>
              </a:r>
              <a:endParaRPr lang="en-US" sz="2400" dirty="0"/>
            </a:p>
          </p:txBody>
        </p:sp>
        <p:sp>
          <p:nvSpPr>
            <p:cNvPr id="44" name="Plus 43"/>
            <p:cNvSpPr/>
            <p:nvPr/>
          </p:nvSpPr>
          <p:spPr>
            <a:xfrm>
              <a:off x="7134352" y="4116072"/>
              <a:ext cx="365760" cy="365760"/>
            </a:xfrm>
            <a:prstGeom prst="mathPlus">
              <a:avLst>
                <a:gd name="adj1" fmla="val 783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p:cNvGrpSpPr/>
          <p:nvPr/>
        </p:nvGrpSpPr>
        <p:grpSpPr>
          <a:xfrm>
            <a:off x="5508104" y="4758152"/>
            <a:ext cx="3478087" cy="1411879"/>
            <a:chOff x="5578188" y="4869160"/>
            <a:chExt cx="3478087" cy="1411879"/>
          </a:xfrm>
        </p:grpSpPr>
        <p:sp>
          <p:nvSpPr>
            <p:cNvPr id="55" name="Down Arrow 54"/>
            <p:cNvSpPr/>
            <p:nvPr/>
          </p:nvSpPr>
          <p:spPr>
            <a:xfrm>
              <a:off x="7225792" y="4869160"/>
              <a:ext cx="182880" cy="2743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5578188" y="5052176"/>
                  <a:ext cx="3478087" cy="1228863"/>
                </a:xfrm>
                <a:prstGeom prst="rect">
                  <a:avLst/>
                </a:prstGeom>
                <a:noFill/>
              </p:spPr>
              <p:txBody>
                <a:bodyPr wrap="square" rtlCol="0">
                  <a:spAutoFit/>
                </a:bodyPr>
                <a:lstStyle/>
                <a:p>
                  <a:r>
                    <a:rPr lang="en-US" sz="2400" dirty="0" smtClean="0"/>
                    <a:t>Control </a:t>
                  </a:r>
                  <a14:m>
                    <m:oMath xmlns:m="http://schemas.openxmlformats.org/officeDocument/2006/math">
                      <m:r>
                        <a:rPr lang="en-US" sz="2400" i="1">
                          <a:latin typeface="Cambria Math" panose="02040503050406030204" pitchFamily="18" charset="0"/>
                        </a:rPr>
                        <m:t>𝑑𝑒𝑙𝑎</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𝑞𝑢𝑒𝑢𝑒</m:t>
                          </m:r>
                        </m:sub>
                      </m:sSub>
                    </m:oMath>
                  </a14:m>
                  <a:r>
                    <a:rPr lang="en-US" sz="2400" dirty="0" smtClean="0"/>
                    <a:t> in a lower range for low loss and thus low latency.</a:t>
                  </a:r>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578188" y="5052176"/>
                  <a:ext cx="3478087" cy="1228863"/>
                </a:xfrm>
                <a:prstGeom prst="rect">
                  <a:avLst/>
                </a:prstGeom>
                <a:blipFill rotWithShape="0">
                  <a:blip r:embed="rId4"/>
                  <a:stretch>
                    <a:fillRect l="-2807" t="-3483" b="-10448"/>
                  </a:stretch>
                </a:blipFill>
              </p:spPr>
              <p:txBody>
                <a:bodyPr/>
                <a:lstStyle/>
                <a:p>
                  <a:r>
                    <a:rPr lang="en-US">
                      <a:noFill/>
                    </a:rPr>
                    <a:t> </a:t>
                  </a:r>
                </a:p>
              </p:txBody>
            </p:sp>
          </mc:Fallback>
        </mc:AlternateContent>
      </p:grpSp>
    </p:spTree>
    <p:extLst>
      <p:ext uri="{BB962C8B-B14F-4D97-AF65-F5344CB8AC3E}">
        <p14:creationId xmlns:p14="http://schemas.microsoft.com/office/powerpoint/2010/main" val="2311996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fad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fade">
                                      <p:cBhvr>
                                        <p:cTn id="2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00CC"/>
                </a:solidFill>
              </a:rPr>
              <a:t>Problems </a:t>
            </a:r>
            <a:r>
              <a:rPr lang="en-US" dirty="0" smtClean="0">
                <a:solidFill>
                  <a:srgbClr val="0000CC"/>
                </a:solidFill>
              </a:rPr>
              <a:t>of Existing Transports</a:t>
            </a:r>
            <a:endParaRPr lang="en-US" dirty="0">
              <a:solidFill>
                <a:srgbClr val="0000CC"/>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Delay-signal-only </a:t>
                </a:r>
                <a:r>
                  <a:rPr lang="en-US" dirty="0" smtClean="0"/>
                  <a:t>solutions:</a:t>
                </a:r>
              </a:p>
              <a:p>
                <a:pPr lvl="1"/>
                <a:r>
                  <a:rPr lang="en-US" dirty="0" smtClean="0"/>
                  <a:t>Delay</a:t>
                </a:r>
                <a:r>
                  <a:rPr lang="en-US" dirty="0"/>
                  <a:t> </a:t>
                </a:r>
                <a:r>
                  <a:rPr lang="en-US" dirty="0" smtClean="0"/>
                  <a:t>signal reflects cumulated delay </a:t>
                </a:r>
                <a:r>
                  <a:rPr lang="en-US" dirty="0"/>
                  <a:t>along </a:t>
                </a:r>
                <a:r>
                  <a:rPr lang="en-US" dirty="0" smtClean="0"/>
                  <a:t>a path.</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𝑟𝑡𝑡</m:t>
                      </m:r>
                      <m:r>
                        <a:rPr lang="en-US" b="0" i="1" smtClean="0">
                          <a:latin typeface="Cambria Math" panose="02040503050406030204" pitchFamily="18" charset="0"/>
                        </a:rPr>
                        <m:t>=</m:t>
                      </m:r>
                      <m:r>
                        <a:rPr lang="en-US" b="0" i="1" smtClean="0">
                          <a:latin typeface="Cambria Math" panose="02040503050406030204" pitchFamily="18" charset="0"/>
                        </a:rPr>
                        <m:t>𝑟𝑡</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𝑏𝑎𝑠𝑒</m:t>
                          </m:r>
                        </m:sub>
                      </m:sSub>
                      <m:r>
                        <a:rPr lang="en-US" b="0" i="1" smtClean="0">
                          <a:latin typeface="Cambria Math" panose="02040503050406030204" pitchFamily="18" charset="0"/>
                        </a:rPr>
                        <m:t>+</m:t>
                      </m:r>
                      <m:r>
                        <a:rPr lang="en-US" b="0" i="1" smtClean="0">
                          <a:latin typeface="Cambria Math" panose="02040503050406030204" pitchFamily="18" charset="0"/>
                        </a:rPr>
                        <m:t>𝑑𝑒𝑙𝑎</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𝑞𝑢𝑒𝑢𝑒</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704"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0C913308-F349-4B6D-A68A-DD1791B4A57B}" type="slidenum">
              <a:rPr lang="zh-CN" altLang="en-US" smtClean="0"/>
              <a:t>9</a:t>
            </a:fld>
            <a:endParaRPr lang="zh-CN" altLang="en-US"/>
          </a:p>
        </p:txBody>
      </p:sp>
      <p:cxnSp>
        <p:nvCxnSpPr>
          <p:cNvPr id="13" name="Straight Connector 12"/>
          <p:cNvCxnSpPr/>
          <p:nvPr/>
        </p:nvCxnSpPr>
        <p:spPr>
          <a:xfrm>
            <a:off x="4254192" y="2636912"/>
            <a:ext cx="4206240" cy="0"/>
          </a:xfrm>
          <a:prstGeom prst="line">
            <a:avLst/>
          </a:prstGeom>
          <a:ln/>
        </p:spPr>
        <p:style>
          <a:lnRef idx="2">
            <a:schemeClr val="accent2"/>
          </a:lnRef>
          <a:fillRef idx="0">
            <a:schemeClr val="accent2"/>
          </a:fillRef>
          <a:effectRef idx="1">
            <a:schemeClr val="accent2"/>
          </a:effectRef>
          <a:fontRef idx="minor">
            <a:schemeClr val="tx1"/>
          </a:fontRef>
        </p:style>
      </p:cxnSp>
      <p:pic>
        <p:nvPicPr>
          <p:cNvPr id="19" name="Picture 18"/>
          <p:cNvPicPr>
            <a:picLocks noChangeAspect="1"/>
          </p:cNvPicPr>
          <p:nvPr/>
        </p:nvPicPr>
        <p:blipFill>
          <a:blip r:embed="rId3"/>
          <a:stretch>
            <a:fillRect/>
          </a:stretch>
        </p:blipFill>
        <p:spPr>
          <a:xfrm>
            <a:off x="35496" y="3758559"/>
            <a:ext cx="5486400" cy="2367604"/>
          </a:xfrm>
          <a:prstGeom prst="rect">
            <a:avLst/>
          </a:prstGeom>
        </p:spPr>
      </p:pic>
      <p:sp>
        <p:nvSpPr>
          <p:cNvPr id="36" name="Curved Down Arrow 35"/>
          <p:cNvSpPr/>
          <p:nvPr/>
        </p:nvSpPr>
        <p:spPr>
          <a:xfrm>
            <a:off x="971600" y="4219208"/>
            <a:ext cx="3677580" cy="1152128"/>
          </a:xfrm>
          <a:prstGeom prst="curvedDownArrow">
            <a:avLst>
              <a:gd name="adj1" fmla="val 11203"/>
              <a:gd name="adj2" fmla="val 32736"/>
              <a:gd name="adj3" fmla="val 1799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solidFill>
                <a:schemeClr val="tx1"/>
              </a:solidFill>
            </a:endParaRPr>
          </a:p>
        </p:txBody>
      </p:sp>
      <p:grpSp>
        <p:nvGrpSpPr>
          <p:cNvPr id="39" name="Group 38"/>
          <p:cNvGrpSpPr/>
          <p:nvPr/>
        </p:nvGrpSpPr>
        <p:grpSpPr>
          <a:xfrm>
            <a:off x="3851920" y="3645024"/>
            <a:ext cx="5220072" cy="790993"/>
            <a:chOff x="3851920" y="3645024"/>
            <a:chExt cx="5220072" cy="790993"/>
          </a:xfrm>
        </p:grpSpPr>
        <p:sp>
          <p:nvSpPr>
            <p:cNvPr id="37" name="TextBox 36"/>
            <p:cNvSpPr txBox="1"/>
            <p:nvPr/>
          </p:nvSpPr>
          <p:spPr>
            <a:xfrm>
              <a:off x="5508104" y="3645024"/>
              <a:ext cx="3563888" cy="461665"/>
            </a:xfrm>
            <a:prstGeom prst="rect">
              <a:avLst/>
            </a:prstGeom>
            <a:noFill/>
          </p:spPr>
          <p:txBody>
            <a:bodyPr wrap="square" rtlCol="0">
              <a:spAutoFit/>
            </a:bodyPr>
            <a:lstStyle/>
            <a:p>
              <a:r>
                <a:rPr lang="en-US" sz="2400" b="1" dirty="0" smtClean="0"/>
                <a:t>Case2</a:t>
              </a:r>
              <a:r>
                <a:rPr lang="en-US" sz="2400" dirty="0" smtClean="0"/>
                <a:t>: Congestion in WAN.</a:t>
              </a:r>
              <a:endParaRPr lang="en-US" sz="2400" dirty="0"/>
            </a:p>
          </p:txBody>
        </p:sp>
        <p:sp>
          <p:nvSpPr>
            <p:cNvPr id="38" name="Explosion 1 37"/>
            <p:cNvSpPr/>
            <p:nvPr/>
          </p:nvSpPr>
          <p:spPr>
            <a:xfrm>
              <a:off x="3851920" y="4019641"/>
              <a:ext cx="467190" cy="416376"/>
            </a:xfrm>
            <a:prstGeom prst="irregularSeal1">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52" name="TextBox 51"/>
          <p:cNvSpPr txBox="1"/>
          <p:nvPr/>
        </p:nvSpPr>
        <p:spPr>
          <a:xfrm>
            <a:off x="539552" y="3068961"/>
            <a:ext cx="2438168" cy="461665"/>
          </a:xfrm>
          <a:prstGeom prst="rect">
            <a:avLst/>
          </a:prstGeom>
          <a:noFill/>
        </p:spPr>
        <p:txBody>
          <a:bodyPr wrap="none" rtlCol="0">
            <a:spAutoFit/>
          </a:bodyPr>
          <a:lstStyle/>
          <a:p>
            <a:r>
              <a:rPr lang="en-US" sz="2400" dirty="0" smtClean="0"/>
              <a:t>Directly perceived</a:t>
            </a:r>
            <a:endParaRPr lang="en-US" sz="2400" dirty="0"/>
          </a:p>
        </p:txBody>
      </p:sp>
      <p:sp>
        <p:nvSpPr>
          <p:cNvPr id="53" name="TextBox 52"/>
          <p:cNvSpPr txBox="1"/>
          <p:nvPr/>
        </p:nvSpPr>
        <p:spPr>
          <a:xfrm>
            <a:off x="5410041" y="3068960"/>
            <a:ext cx="2762359" cy="461665"/>
          </a:xfrm>
          <a:prstGeom prst="rect">
            <a:avLst/>
          </a:prstGeom>
          <a:noFill/>
        </p:spPr>
        <p:txBody>
          <a:bodyPr wrap="none" rtlCol="0">
            <a:spAutoFit/>
          </a:bodyPr>
          <a:lstStyle/>
          <a:p>
            <a:r>
              <a:rPr lang="en-US" sz="2400" dirty="0" smtClean="0"/>
              <a:t>Congestion detected</a:t>
            </a:r>
            <a:endParaRPr lang="en-US" sz="2400" dirty="0"/>
          </a:p>
        </p:txBody>
      </p:sp>
      <p:sp>
        <p:nvSpPr>
          <p:cNvPr id="54" name="TextBox 53"/>
          <p:cNvSpPr txBox="1"/>
          <p:nvPr/>
        </p:nvSpPr>
        <p:spPr>
          <a:xfrm>
            <a:off x="3059832" y="3068961"/>
            <a:ext cx="2119619" cy="461665"/>
          </a:xfrm>
          <a:prstGeom prst="rect">
            <a:avLst/>
          </a:prstGeom>
          <a:noFill/>
        </p:spPr>
        <p:txBody>
          <a:bodyPr wrap="none" rtlCol="0">
            <a:spAutoFit/>
          </a:bodyPr>
          <a:lstStyle/>
          <a:p>
            <a:r>
              <a:rPr lang="en-US" sz="2400" dirty="0" smtClean="0"/>
              <a:t>Fixed for a path</a:t>
            </a:r>
            <a:endParaRPr lang="en-US" sz="2400" dirty="0"/>
          </a:p>
        </p:txBody>
      </p:sp>
      <p:grpSp>
        <p:nvGrpSpPr>
          <p:cNvPr id="57" name="Group 56"/>
          <p:cNvGrpSpPr/>
          <p:nvPr/>
        </p:nvGrpSpPr>
        <p:grpSpPr>
          <a:xfrm>
            <a:off x="5508104" y="4005064"/>
            <a:ext cx="3559501" cy="781610"/>
            <a:chOff x="5563987" y="4116072"/>
            <a:chExt cx="3559501" cy="781610"/>
          </a:xfrm>
        </p:grpSpPr>
        <p:sp>
          <p:nvSpPr>
            <p:cNvPr id="41" name="TextBox 40"/>
            <p:cNvSpPr txBox="1"/>
            <p:nvPr/>
          </p:nvSpPr>
          <p:spPr>
            <a:xfrm>
              <a:off x="5563987" y="4436017"/>
              <a:ext cx="3559501" cy="461665"/>
            </a:xfrm>
            <a:prstGeom prst="rect">
              <a:avLst/>
            </a:prstGeom>
            <a:noFill/>
          </p:spPr>
          <p:txBody>
            <a:bodyPr wrap="none" rtlCol="0">
              <a:spAutoFit/>
            </a:bodyPr>
            <a:lstStyle/>
            <a:p>
              <a:r>
                <a:rPr lang="en-US" sz="2400" dirty="0" smtClean="0"/>
                <a:t>WAN switch buffer is deep.</a:t>
              </a:r>
              <a:endParaRPr lang="en-US" sz="2400" dirty="0"/>
            </a:p>
          </p:txBody>
        </p:sp>
        <p:sp>
          <p:nvSpPr>
            <p:cNvPr id="44" name="Plus 43"/>
            <p:cNvSpPr/>
            <p:nvPr/>
          </p:nvSpPr>
          <p:spPr>
            <a:xfrm>
              <a:off x="7134352" y="4116072"/>
              <a:ext cx="365760" cy="365760"/>
            </a:xfrm>
            <a:prstGeom prst="mathPlus">
              <a:avLst>
                <a:gd name="adj1" fmla="val 7834"/>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8" name="Group 57"/>
          <p:cNvGrpSpPr/>
          <p:nvPr/>
        </p:nvGrpSpPr>
        <p:grpSpPr>
          <a:xfrm>
            <a:off x="5508104" y="4758152"/>
            <a:ext cx="3478087" cy="1411879"/>
            <a:chOff x="5578188" y="4869160"/>
            <a:chExt cx="3478087" cy="1411879"/>
          </a:xfrm>
        </p:grpSpPr>
        <p:sp>
          <p:nvSpPr>
            <p:cNvPr id="55" name="Down Arrow 54"/>
            <p:cNvSpPr/>
            <p:nvPr/>
          </p:nvSpPr>
          <p:spPr>
            <a:xfrm>
              <a:off x="7225792" y="4869160"/>
              <a:ext cx="182880" cy="27432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6" name="TextBox 55"/>
                <p:cNvSpPr txBox="1"/>
                <p:nvPr/>
              </p:nvSpPr>
              <p:spPr>
                <a:xfrm>
                  <a:off x="5578188" y="5052176"/>
                  <a:ext cx="3478087" cy="1228863"/>
                </a:xfrm>
                <a:prstGeom prst="rect">
                  <a:avLst/>
                </a:prstGeom>
                <a:noFill/>
              </p:spPr>
              <p:txBody>
                <a:bodyPr wrap="square" rtlCol="0">
                  <a:spAutoFit/>
                </a:bodyPr>
                <a:lstStyle/>
                <a:p>
                  <a:r>
                    <a:rPr lang="en-US" sz="2400" dirty="0" smtClean="0"/>
                    <a:t>Control </a:t>
                  </a:r>
                  <a14:m>
                    <m:oMath xmlns:m="http://schemas.openxmlformats.org/officeDocument/2006/math">
                      <m:r>
                        <a:rPr lang="en-US" sz="2400" i="1">
                          <a:latin typeface="Cambria Math" panose="02040503050406030204" pitchFamily="18" charset="0"/>
                        </a:rPr>
                        <m:t>𝑑𝑒𝑙𝑎</m:t>
                      </m:r>
                      <m:sSub>
                        <m:sSubPr>
                          <m:ctrlPr>
                            <a:rPr lang="en-US" sz="2400" i="1">
                              <a:latin typeface="Cambria Math" panose="02040503050406030204" pitchFamily="18" charset="0"/>
                            </a:rPr>
                          </m:ctrlPr>
                        </m:sSubPr>
                        <m:e>
                          <m:r>
                            <a:rPr lang="en-US" sz="2400" i="1">
                              <a:latin typeface="Cambria Math" panose="02040503050406030204" pitchFamily="18" charset="0"/>
                            </a:rPr>
                            <m:t>𝑦</m:t>
                          </m:r>
                        </m:e>
                        <m:sub>
                          <m:r>
                            <a:rPr lang="en-US" sz="2400" i="1">
                              <a:latin typeface="Cambria Math" panose="02040503050406030204" pitchFamily="18" charset="0"/>
                            </a:rPr>
                            <m:t>𝑞𝑢𝑒𝑢𝑒</m:t>
                          </m:r>
                        </m:sub>
                      </m:sSub>
                    </m:oMath>
                  </a14:m>
                  <a:r>
                    <a:rPr lang="en-US" sz="2400" dirty="0" smtClean="0"/>
                    <a:t> in a higher range for high link utilization or throughput.</a:t>
                  </a:r>
                  <a:endParaRPr lang="en-US" sz="2400" dirty="0"/>
                </a:p>
              </p:txBody>
            </p:sp>
          </mc:Choice>
          <mc:Fallback xmlns="">
            <p:sp>
              <p:nvSpPr>
                <p:cNvPr id="56" name="TextBox 55"/>
                <p:cNvSpPr txBox="1">
                  <a:spLocks noRot="1" noChangeAspect="1" noMove="1" noResize="1" noEditPoints="1" noAdjustHandles="1" noChangeArrowheads="1" noChangeShapeType="1" noTextEdit="1"/>
                </p:cNvSpPr>
                <p:nvPr/>
              </p:nvSpPr>
              <p:spPr>
                <a:xfrm>
                  <a:off x="5578188" y="5052176"/>
                  <a:ext cx="3478087" cy="1228863"/>
                </a:xfrm>
                <a:prstGeom prst="rect">
                  <a:avLst/>
                </a:prstGeom>
                <a:blipFill rotWithShape="0">
                  <a:blip r:embed="rId4"/>
                  <a:stretch>
                    <a:fillRect l="-2807" t="-3483" b="-10448"/>
                  </a:stretch>
                </a:blipFill>
              </p:spPr>
              <p:txBody>
                <a:bodyPr/>
                <a:lstStyle/>
                <a:p>
                  <a:r>
                    <a:rPr lang="en-US">
                      <a:noFill/>
                    </a:rPr>
                    <a:t> </a:t>
                  </a:r>
                </a:p>
              </p:txBody>
            </p:sp>
          </mc:Fallback>
        </mc:AlternateContent>
      </p:grpSp>
    </p:spTree>
    <p:extLst>
      <p:ext uri="{BB962C8B-B14F-4D97-AF65-F5344CB8AC3E}">
        <p14:creationId xmlns:p14="http://schemas.microsoft.com/office/powerpoint/2010/main" val="31424927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fade">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fade">
                                      <p:cBhvr>
                                        <p:cTn id="17"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3|2.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12095</TotalTime>
  <Words>1846</Words>
  <Application>Microsoft Office PowerPoint</Application>
  <PresentationFormat>On-screen Show (4:3)</PresentationFormat>
  <Paragraphs>244</Paragraphs>
  <Slides>24</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宋体</vt:lpstr>
      <vt:lpstr>Arial</vt:lpstr>
      <vt:lpstr>Calibri</vt:lpstr>
      <vt:lpstr>Cambria Math</vt:lpstr>
      <vt:lpstr>Times New Roman</vt:lpstr>
      <vt:lpstr>Trebuchet MS</vt:lpstr>
      <vt:lpstr>Wingdings</vt:lpstr>
      <vt:lpstr>Office 主题</vt:lpstr>
      <vt:lpstr>PowerPoint Presentation</vt:lpstr>
      <vt:lpstr>Geo-Distributed Applications</vt:lpstr>
      <vt:lpstr>Cross-Datacenter Network</vt:lpstr>
      <vt:lpstr>Heterogeneity in Cross-DC Networks</vt:lpstr>
      <vt:lpstr>Heterogeneity in Cross-DC Networks</vt:lpstr>
      <vt:lpstr>Transport for Cross-DC Networks</vt:lpstr>
      <vt:lpstr>Problems of Existing Transports</vt:lpstr>
      <vt:lpstr>Problems of Existing Transports</vt:lpstr>
      <vt:lpstr>Problems of Existing Transports</vt:lpstr>
      <vt:lpstr>Problems of Existing Transports</vt:lpstr>
      <vt:lpstr>Problems of Existing Transports</vt:lpstr>
      <vt:lpstr>Transport for Cross-DC Networks</vt:lpstr>
      <vt:lpstr>Design Rationales</vt:lpstr>
      <vt:lpstr>Design Rationales</vt:lpstr>
      <vt:lpstr>Design Rationales</vt:lpstr>
      <vt:lpstr>Design Rationales</vt:lpstr>
      <vt:lpstr>GEMINI Algorithm</vt:lpstr>
      <vt:lpstr>GEMINI Algorithm</vt:lpstr>
      <vt:lpstr>Evaluation</vt:lpstr>
      <vt:lpstr>Evaluation</vt:lpstr>
      <vt:lpstr>Evaluation</vt:lpstr>
      <vt:lpstr>Evaluation</vt:lpstr>
      <vt:lpstr>Concluding Remarks</vt:lpstr>
      <vt:lpstr>Thanks!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ZENG Gaoxiong</cp:lastModifiedBy>
  <cp:revision>876</cp:revision>
  <dcterms:created xsi:type="dcterms:W3CDTF">2015-04-25T06:46:58Z</dcterms:created>
  <dcterms:modified xsi:type="dcterms:W3CDTF">2019-08-30T04:43:25Z</dcterms:modified>
</cp:coreProperties>
</file>