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694" r:id="rId3"/>
    <p:sldId id="681" r:id="rId4"/>
    <p:sldId id="379" r:id="rId5"/>
    <p:sldId id="658" r:id="rId6"/>
    <p:sldId id="683" r:id="rId7"/>
    <p:sldId id="265" r:id="rId8"/>
    <p:sldId id="660" r:id="rId9"/>
    <p:sldId id="260" r:id="rId10"/>
    <p:sldId id="261" r:id="rId11"/>
    <p:sldId id="692" r:id="rId12"/>
    <p:sldId id="270" r:id="rId13"/>
    <p:sldId id="665" r:id="rId14"/>
    <p:sldId id="656" r:id="rId15"/>
    <p:sldId id="267" r:id="rId16"/>
    <p:sldId id="652" r:id="rId17"/>
    <p:sldId id="653" r:id="rId18"/>
    <p:sldId id="667" r:id="rId19"/>
    <p:sldId id="666" r:id="rId20"/>
    <p:sldId id="679" r:id="rId21"/>
    <p:sldId id="668" r:id="rId22"/>
    <p:sldId id="680" r:id="rId23"/>
    <p:sldId id="664" r:id="rId24"/>
    <p:sldId id="682" r:id="rId25"/>
    <p:sldId id="374" r:id="rId26"/>
  </p:sldIdLst>
  <p:sldSz cx="9144000" cy="6858000" type="screen4x3"/>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83A0A8B-6FF0-BA43-8E7C-FFC16AAC2EB4}">
          <p14:sldIdLst>
            <p14:sldId id="256"/>
            <p14:sldId id="694"/>
            <p14:sldId id="681"/>
            <p14:sldId id="379"/>
            <p14:sldId id="658"/>
            <p14:sldId id="683"/>
            <p14:sldId id="265"/>
            <p14:sldId id="660"/>
            <p14:sldId id="260"/>
            <p14:sldId id="261"/>
            <p14:sldId id="692"/>
            <p14:sldId id="270"/>
            <p14:sldId id="665"/>
            <p14:sldId id="656"/>
            <p14:sldId id="267"/>
            <p14:sldId id="652"/>
            <p14:sldId id="653"/>
            <p14:sldId id="667"/>
            <p14:sldId id="666"/>
            <p14:sldId id="679"/>
            <p14:sldId id="668"/>
            <p14:sldId id="680"/>
            <p14:sldId id="664"/>
            <p14:sldId id="682"/>
            <p14:sldId id="3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NG Gaoxiong" initials="ZG" lastIdx="2" clrIdx="0">
    <p:extLst>
      <p:ext uri="{19B8F6BF-5375-455C-9EA6-DF929625EA0E}">
        <p15:presenceInfo xmlns:p15="http://schemas.microsoft.com/office/powerpoint/2012/main" userId="ZENG Gaoxi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000"/>
    <a:srgbClr val="0000CC"/>
    <a:srgbClr val="FFFFFF"/>
    <a:srgbClr val="EEB500"/>
    <a:srgbClr val="F3CD11"/>
    <a:srgbClr val="DAB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9" autoAdjust="0"/>
    <p:restoredTop sz="94992" autoAdjust="0"/>
  </p:normalViewPr>
  <p:slideViewPr>
    <p:cSldViewPr>
      <p:cViewPr varScale="1">
        <p:scale>
          <a:sx n="101" d="100"/>
          <a:sy n="101" d="100"/>
        </p:scale>
        <p:origin x="182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93123" y="1"/>
            <a:ext cx="4278842" cy="341064"/>
          </a:xfrm>
          <a:prstGeom prst="rect">
            <a:avLst/>
          </a:prstGeom>
        </p:spPr>
        <p:txBody>
          <a:bodyPr vert="horz" lIns="91440" tIns="45720" rIns="91440" bIns="45720" rtlCol="0"/>
          <a:lstStyle>
            <a:lvl1pPr algn="r">
              <a:defRPr sz="1200"/>
            </a:lvl1pPr>
          </a:lstStyle>
          <a:p>
            <a:fld id="{DAD18846-0DE0-4169-AC49-19EE120C93A1}" type="datetime1">
              <a:rPr lang="zh-CN" altLang="en-US" smtClean="0"/>
              <a:t>2021/11/3</a:t>
            </a:fld>
            <a:endParaRPr lang="zh-CN" altLang="en-US"/>
          </a:p>
        </p:txBody>
      </p:sp>
      <p:sp>
        <p:nvSpPr>
          <p:cNvPr id="4" name="页脚占位符 3"/>
          <p:cNvSpPr>
            <a:spLocks noGrp="1"/>
          </p:cNvSpPr>
          <p:nvPr>
            <p:ph type="ftr" sz="quarter" idx="2"/>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93123" y="6456612"/>
            <a:ext cx="4278842" cy="341063"/>
          </a:xfrm>
          <a:prstGeom prst="rect">
            <a:avLst/>
          </a:prstGeom>
        </p:spPr>
        <p:txBody>
          <a:bodyPr vert="horz" lIns="91440" tIns="45720" rIns="91440" bIns="45720" rtlCol="0" anchor="b"/>
          <a:lstStyle>
            <a:lvl1pPr algn="r">
              <a:defRPr sz="1200"/>
            </a:lvl1pPr>
          </a:lstStyle>
          <a:p>
            <a:fld id="{F6FCDDF9-45C4-433B-AE71-E44470570C85}" type="slidenum">
              <a:rPr lang="zh-CN" altLang="en-US" smtClean="0"/>
              <a:t>‹#›</a:t>
            </a:fld>
            <a:endParaRPr lang="zh-CN" altLang="en-US"/>
          </a:p>
        </p:txBody>
      </p:sp>
    </p:spTree>
    <p:extLst>
      <p:ext uri="{BB962C8B-B14F-4D97-AF65-F5344CB8AC3E}">
        <p14:creationId xmlns:p14="http://schemas.microsoft.com/office/powerpoint/2010/main" val="34356396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66E0A28-D9BD-4D92-A8B1-76148C1A076D}" type="datetime1">
              <a:rPr lang="zh-CN" altLang="en-US" smtClean="0"/>
              <a:t>2021/11/3</a:t>
            </a:fld>
            <a:endParaRPr lang="zh-CN" altLang="en-US"/>
          </a:p>
        </p:txBody>
      </p:sp>
      <p:sp>
        <p:nvSpPr>
          <p:cNvPr id="4" name="幻灯片图像占位符 3"/>
          <p:cNvSpPr>
            <a:spLocks noGrp="1" noRot="1" noChangeAspect="1"/>
          </p:cNvSpPr>
          <p:nvPr>
            <p:ph type="sldImg" idx="2"/>
          </p:nvPr>
        </p:nvSpPr>
        <p:spPr>
          <a:xfrm>
            <a:off x="3408363"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E042FB7C-52DE-47ED-8CFD-C109AC8750F7}" type="slidenum">
              <a:rPr lang="zh-CN" altLang="en-US" smtClean="0"/>
              <a:t>‹#›</a:t>
            </a:fld>
            <a:endParaRPr lang="zh-CN" altLang="en-US"/>
          </a:p>
        </p:txBody>
      </p:sp>
    </p:spTree>
    <p:extLst>
      <p:ext uri="{BB962C8B-B14F-4D97-AF65-F5344CB8AC3E}">
        <p14:creationId xmlns:p14="http://schemas.microsoft.com/office/powerpoint/2010/main" val="32118872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I am </a:t>
            </a:r>
            <a:r>
              <a:rPr lang="en-US" altLang="zh-CN" dirty="0"/>
              <a:t>Gaoxiong Zeng</a:t>
            </a:r>
            <a:r>
              <a:rPr lang="en-US" dirty="0"/>
              <a:t> from </a:t>
            </a:r>
            <a:r>
              <a:rPr lang="en-US" dirty="0" err="1"/>
              <a:t>iSING</a:t>
            </a:r>
            <a:r>
              <a:rPr lang="en-US" dirty="0"/>
              <a:t> Lab </a:t>
            </a:r>
            <a:r>
              <a:rPr lang="en-US" altLang="zh-CN" dirty="0"/>
              <a:t>of</a:t>
            </a:r>
            <a:r>
              <a:rPr lang="en-US" dirty="0"/>
              <a:t> Hong Kong University of Science</a:t>
            </a:r>
            <a:r>
              <a:rPr lang="en-US" baseline="0" dirty="0"/>
              <a:t> and Technology. Today, I am going to present our work – FlashPass: Proactive </a:t>
            </a:r>
            <a:r>
              <a:rPr lang="en-US" sz="1200" b="0" i="0" u="none" strike="noStrike" kern="1200" baseline="0" dirty="0">
                <a:solidFill>
                  <a:schemeClr val="tx1"/>
                </a:solidFill>
                <a:latin typeface="+mn-lt"/>
                <a:ea typeface="+mn-ea"/>
                <a:cs typeface="+mn-cs"/>
              </a:rPr>
              <a:t>Congestion Control for Shallow-buffered WAN</a:t>
            </a:r>
            <a:r>
              <a:rPr lang="en-US" baseline="0" dirty="0"/>
              <a:t>. This is a joint work </a:t>
            </a:r>
            <a:r>
              <a:rPr lang="en-US" b="0" baseline="0" dirty="0"/>
              <a:t>with </a:t>
            </a:r>
            <a:r>
              <a:rPr lang="en-US" sz="1200" b="0" i="0" kern="1200" dirty="0">
                <a:solidFill>
                  <a:schemeClr val="tx1"/>
                </a:solidFill>
                <a:effectLst/>
                <a:latin typeface="+mn-lt"/>
                <a:ea typeface="+mn-ea"/>
                <a:cs typeface="+mn-cs"/>
              </a:rPr>
              <a:t>Alibaba.</a:t>
            </a:r>
            <a:endParaRPr lang="en-US" b="0" dirty="0"/>
          </a:p>
          <a:p>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a:t>
            </a:fld>
            <a:endParaRPr lang="en-US"/>
          </a:p>
        </p:txBody>
      </p:sp>
    </p:spTree>
    <p:extLst>
      <p:ext uri="{BB962C8B-B14F-4D97-AF65-F5344CB8AC3E}">
        <p14:creationId xmlns:p14="http://schemas.microsoft.com/office/powerpoint/2010/main" val="55759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problem is called ``the credit termination issue’’. The question is what to do after sending credits for the last data byte? We should notice that the credits are not guaranteed to pass the emulation network without dropping.</a:t>
            </a:r>
          </a:p>
          <a:p>
            <a:r>
              <a:rPr lang="en-US" dirty="0"/>
              <a:t>There are two choices. </a:t>
            </a:r>
          </a:p>
          <a:p>
            <a:r>
              <a:rPr lang="en-US" dirty="0"/>
              <a:t>The first choice is aggressive credit generation, which is to… However, this may lead to credit wastage in the last RTT. </a:t>
            </a:r>
          </a:p>
          <a:p>
            <a:r>
              <a:rPr lang="en-US" dirty="0"/>
              <a:t>The second choice is passive credit generation, which is to… This may lead to long tail latency when some credits are lost.</a:t>
            </a:r>
          </a:p>
          <a:p>
            <a:r>
              <a:rPr lang="en-US" dirty="0"/>
              <a:t>To demonstrate the problem, we run ExpressPass in NS2 simulation. ExpressPass adopts the aggressive credit generation approach. We find that the credit wastage is significant, especially for small flows. For example, when flow size equals to 10MB, the wastage can get up to 23%, thus leading to severe bandwidth under-utilization.</a:t>
            </a:r>
          </a:p>
        </p:txBody>
      </p:sp>
      <p:sp>
        <p:nvSpPr>
          <p:cNvPr id="4" name="Slide Number Placeholder 3"/>
          <p:cNvSpPr>
            <a:spLocks noGrp="1"/>
          </p:cNvSpPr>
          <p:nvPr>
            <p:ph type="sldNum" sz="quarter" idx="5"/>
          </p:nvPr>
        </p:nvSpPr>
        <p:spPr/>
        <p:txBody>
          <a:bodyPr/>
          <a:lstStyle/>
          <a:p>
            <a:fld id="{3C5D8E6A-3199-EC47-BDCF-234DB1C4D317}" type="slidenum">
              <a:rPr lang="en-US" smtClean="0"/>
              <a:t>10</a:t>
            </a:fld>
            <a:endParaRPr lang="en-US"/>
          </a:p>
        </p:txBody>
      </p:sp>
    </p:spTree>
    <p:extLst>
      <p:ext uri="{BB962C8B-B14F-4D97-AF65-F5344CB8AC3E}">
        <p14:creationId xmlns:p14="http://schemas.microsoft.com/office/powerpoint/2010/main" val="2453912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observing the insufficiencies of existing solutions, we now present our FlashPass design to address these challenges.</a:t>
            </a:r>
          </a:p>
          <a:p>
            <a:r>
              <a:rPr lang="en-US" dirty="0"/>
              <a:t>There are two main design choices.</a:t>
            </a:r>
          </a:p>
          <a:p>
            <a:r>
              <a:rPr lang="en-US" dirty="0"/>
              <a:t>Firstly, we use a sender-driven emulation mechanism together with send time calibration to handle the imperfect scheduling issue.</a:t>
            </a:r>
          </a:p>
          <a:p>
            <a:r>
              <a:rPr lang="en-US" dirty="0"/>
              <a:t>At the same time, we use an over-provisioning with selective dropping mechanism to address the credit termination issue in the last RTT.</a:t>
            </a:r>
          </a:p>
          <a:p>
            <a:r>
              <a:rPr lang="en-US" dirty="0"/>
              <a:t>We now introduce each one of these designs in more detail.</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11</a:t>
            </a:fld>
            <a:endParaRPr lang="zh-CN" altLang="en-US"/>
          </a:p>
        </p:txBody>
      </p:sp>
    </p:spTree>
    <p:extLst>
      <p:ext uri="{BB962C8B-B14F-4D97-AF65-F5344CB8AC3E}">
        <p14:creationId xmlns:p14="http://schemas.microsoft.com/office/powerpoint/2010/main" val="403301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FlashPass is the first sender-driven proactive transport protocol.</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12</a:t>
            </a:fld>
            <a:endParaRPr lang="zh-CN" altLang="en-US"/>
          </a:p>
        </p:txBody>
      </p:sp>
    </p:spTree>
    <p:extLst>
      <p:ext uri="{BB962C8B-B14F-4D97-AF65-F5344CB8AC3E}">
        <p14:creationId xmlns:p14="http://schemas.microsoft.com/office/powerpoint/2010/main" val="380964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receiver-driven emulation, FlashPass also rehearses the future data transmission in a separated emulation network, and sends out the real data based on the credit feedback.</a:t>
            </a:r>
          </a:p>
          <a:p>
            <a:r>
              <a:rPr lang="en-US" dirty="0"/>
              <a:t>The difference is that FlashPass is sender-driven, which means that the emulation follows the same direction as the real data forwarding. This can help achieve the perfect scheduling in time together with the send time calibration. Besides, there are other advantages such as no need of symmetric routing, simplified emulation control loop. </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13</a:t>
            </a:fld>
            <a:endParaRPr lang="zh-CN" altLang="en-US"/>
          </a:p>
        </p:txBody>
      </p:sp>
    </p:spTree>
    <p:extLst>
      <p:ext uri="{BB962C8B-B14F-4D97-AF65-F5344CB8AC3E}">
        <p14:creationId xmlns:p14="http://schemas.microsoft.com/office/powerpoint/2010/main" val="204895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send time calibration, FlashPass adds timestamps on both emulation and credit packets. The real data sending can then be scheduled to a fixed time after emulation.</a:t>
            </a:r>
          </a:p>
          <a:p>
            <a:r>
              <a:rPr lang="en-US" dirty="0"/>
              <a:t>We now use an example to show how this resolves the imperfect scheduling issue.</a:t>
            </a:r>
          </a:p>
          <a:p>
            <a:r>
              <a:rPr lang="en-US" dirty="0"/>
              <a:t>In this example, again, there are two flows sharing the same link to the same receiver. The flows have different RTTs. At the beginning, they can trigger out the interleaved credits at the receiver side. And after a fixed time delay, the real data arrives at the bottleneck link, thus avoiding the packet crash.</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14</a:t>
            </a:fld>
            <a:endParaRPr lang="zh-CN" altLang="en-US"/>
          </a:p>
        </p:txBody>
      </p:sp>
    </p:spTree>
    <p:extLst>
      <p:ext uri="{BB962C8B-B14F-4D97-AF65-F5344CB8AC3E}">
        <p14:creationId xmlns:p14="http://schemas.microsoft.com/office/powerpoint/2010/main" val="967248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design choice is the over-provisioning</a:t>
            </a:r>
            <a:r>
              <a:rPr lang="zh-CN" altLang="en-US" dirty="0"/>
              <a:t> </a:t>
            </a:r>
            <a:r>
              <a:rPr lang="en-US" altLang="zh-CN" dirty="0"/>
              <a:t>with selective dropping mechanism.</a:t>
            </a:r>
            <a:r>
              <a:rPr lang="en-US" dirty="0"/>
              <a:t> This is to send over-provisioned emulation packets when the flow is about to finish.</a:t>
            </a:r>
          </a:p>
          <a:p>
            <a:r>
              <a:rPr lang="en-US" dirty="0"/>
              <a:t>As we can see in the figure, at the end-host, we perform packet tagging to differentiate the ordinary emulation packets and the over-provisioned emulation packets. The in the network fabric, over-provisioned packets will get selectively dropped when there is congestion while the ordinary packets can pass through as normal.</a:t>
            </a:r>
          </a:p>
          <a:p>
            <a:r>
              <a:rPr lang="en-US" dirty="0"/>
              <a:t>For the implementation, we show that this can be achieved with the commodity switches. If we tag packets with ECT or non-ECT, then selective dropping can be achieved simply with the RED/ECN function of commodity switches.</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15</a:t>
            </a:fld>
            <a:endParaRPr lang="zh-CN" altLang="en-US"/>
          </a:p>
        </p:txBody>
      </p:sp>
    </p:spTree>
    <p:extLst>
      <p:ext uri="{BB962C8B-B14F-4D97-AF65-F5344CB8AC3E}">
        <p14:creationId xmlns:p14="http://schemas.microsoft.com/office/powerpoint/2010/main" val="3296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We now illustrate how it works in different cases.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In the first case, the network is under-utilized and thus no queueing and congestion. The spare bandwidth will be utilized with the over-provisioned packets and there will be no extra delay for credit generation.</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16</a:t>
            </a:fld>
            <a:endParaRPr lang="zh-CN" altLang="en-US"/>
          </a:p>
        </p:txBody>
      </p:sp>
    </p:spTree>
    <p:extLst>
      <p:ext uri="{BB962C8B-B14F-4D97-AF65-F5344CB8AC3E}">
        <p14:creationId xmlns:p14="http://schemas.microsoft.com/office/powerpoint/2010/main" val="3150825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In the second case, the network is fully-utilized. The ordinary packets will not be affected and thus no credit wastage and link under-utilization.</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17</a:t>
            </a:fld>
            <a:endParaRPr lang="zh-CN" altLang="en-US"/>
          </a:p>
        </p:txBody>
      </p:sp>
    </p:spTree>
    <p:extLst>
      <p:ext uri="{BB962C8B-B14F-4D97-AF65-F5344CB8AC3E}">
        <p14:creationId xmlns:p14="http://schemas.microsoft.com/office/powerpoint/2010/main" val="306790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how FlashPass performs, we conduct measurement on a regional WAN of Alibaba. We find that the flow sizes are much larger than that of DCN.</a:t>
            </a:r>
          </a:p>
          <a:p>
            <a:r>
              <a:rPr lang="en-US" dirty="0"/>
              <a:t>And based the measurement, we use NS2 simulation to evaluate the performance of FlashPass. We compare TCP Cubic and ExpressPass in our evaluation.</a:t>
            </a:r>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18</a:t>
            </a:fld>
            <a:endParaRPr lang="zh-CN" altLang="en-US"/>
          </a:p>
        </p:txBody>
      </p:sp>
    </p:spTree>
    <p:extLst>
      <p:ext uri="{BB962C8B-B14F-4D97-AF65-F5344CB8AC3E}">
        <p14:creationId xmlns:p14="http://schemas.microsoft.com/office/powerpoint/2010/main" val="3920310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question is: can FlashPass achieve high throughput and low loss rate?</a:t>
            </a:r>
          </a:p>
          <a:p>
            <a:r>
              <a:rPr lang="en-US" dirty="0"/>
              <a:t>We answer this question with static traffic experiments.</a:t>
            </a:r>
          </a:p>
          <a:p>
            <a:r>
              <a:rPr lang="en-US" dirty="0"/>
              <a:t>All links have 10Gbps capacity and we measure the throughput and loss rate as the main metrics.</a:t>
            </a:r>
          </a:p>
          <a:p>
            <a:endParaRPr lang="en-US" dirty="0"/>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19</a:t>
            </a:fld>
            <a:endParaRPr lang="zh-CN" altLang="en-US"/>
          </a:p>
        </p:txBody>
      </p:sp>
    </p:spTree>
    <p:extLst>
      <p:ext uri="{BB962C8B-B14F-4D97-AF65-F5344CB8AC3E}">
        <p14:creationId xmlns:p14="http://schemas.microsoft.com/office/powerpoint/2010/main" val="85819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aims to optimize the communication on the inter-datacenter wide-area network. As reported by Google, the inter-DC traffic is doubling every 9 months in recent five years.</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2</a:t>
            </a:fld>
            <a:endParaRPr lang="zh-CN" altLang="en-US"/>
          </a:p>
        </p:txBody>
      </p:sp>
    </p:spTree>
    <p:extLst>
      <p:ext uri="{BB962C8B-B14F-4D97-AF65-F5344CB8AC3E}">
        <p14:creationId xmlns:p14="http://schemas.microsoft.com/office/powerpoint/2010/main" val="872474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are shown in the figures. We find that FlashPass achieves consistently high throughput and low loss rate. The throughput is up to 40% higher than that of Cubic. And the loss rate is near zero compared to that of ExpressPass.</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20</a:t>
            </a:fld>
            <a:endParaRPr lang="zh-CN" altLang="en-US"/>
          </a:p>
        </p:txBody>
      </p:sp>
    </p:spTree>
    <p:extLst>
      <p:ext uri="{BB962C8B-B14F-4D97-AF65-F5344CB8AC3E}">
        <p14:creationId xmlns:p14="http://schemas.microsoft.com/office/powerpoint/2010/main" val="3784436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question is: how does FlashPass perform under the realistic workload?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answer this question with dynamic traffic experiments.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links have 10Gbps capacity and we measure the flow completion time as the main metric.</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21</a:t>
            </a:fld>
            <a:endParaRPr lang="zh-CN" altLang="en-US"/>
          </a:p>
        </p:txBody>
      </p:sp>
    </p:spTree>
    <p:extLst>
      <p:ext uri="{BB962C8B-B14F-4D97-AF65-F5344CB8AC3E}">
        <p14:creationId xmlns:p14="http://schemas.microsoft.com/office/powerpoint/2010/main" val="2347809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are shown in the figures. We find that…</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22</a:t>
            </a:fld>
            <a:endParaRPr lang="zh-CN" altLang="en-US"/>
          </a:p>
        </p:txBody>
      </p:sp>
    </p:spTree>
    <p:extLst>
      <p:ext uri="{BB962C8B-B14F-4D97-AF65-F5344CB8AC3E}">
        <p14:creationId xmlns:p14="http://schemas.microsoft.com/office/powerpoint/2010/main" val="1440514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dived into the different parameter settings and design choices.</a:t>
            </a:r>
          </a:p>
          <a:p>
            <a:r>
              <a:rPr lang="en-US" dirty="0"/>
              <a:t>For parameter settings in figure A, we select the parameters that achieves both small FCT and low emulation loss rate.</a:t>
            </a:r>
          </a:p>
          <a:p>
            <a:r>
              <a:rPr lang="en-US" dirty="0"/>
              <a:t>Then we check the effectiveness of the over-provisioning mechanism, we find that FlashPass saves credits by up to 27% and improves the FCTs by up to 19%.</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23</a:t>
            </a:fld>
            <a:endParaRPr lang="zh-CN" altLang="en-US"/>
          </a:p>
        </p:txBody>
      </p:sp>
    </p:spTree>
    <p:extLst>
      <p:ext uri="{BB962C8B-B14F-4D97-AF65-F5344CB8AC3E}">
        <p14:creationId xmlns:p14="http://schemas.microsoft.com/office/powerpoint/2010/main" val="434718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summary of this work. </a:t>
            </a:r>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24</a:t>
            </a:fld>
            <a:endParaRPr lang="zh-CN" altLang="en-US"/>
          </a:p>
        </p:txBody>
      </p:sp>
    </p:spTree>
    <p:extLst>
      <p:ext uri="{BB962C8B-B14F-4D97-AF65-F5344CB8AC3E}">
        <p14:creationId xmlns:p14="http://schemas.microsoft.com/office/powerpoint/2010/main" val="369217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support the network evolution flexibly and cost-effectively, large enterprises such as Google and Alibaba start to build their customized wide-area facilities based on the commodity switching chips. These switching chips are often shallow-buffered.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table shows the mainstream commodity switching chips of Broadcom. Based on the calculation, we find that the shallow buffers are often smaller than 20KB per port per Gbps. This imposes great buffer pressure on WAN communication.</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3</a:t>
            </a:fld>
            <a:endParaRPr lang="zh-CN" altLang="en-US"/>
          </a:p>
        </p:txBody>
      </p:sp>
    </p:spTree>
    <p:extLst>
      <p:ext uri="{BB962C8B-B14F-4D97-AF65-F5344CB8AC3E}">
        <p14:creationId xmlns:p14="http://schemas.microsoft.com/office/powerpoint/2010/main" val="504258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investigate the conventional reactive congestion control such as TCP Cubic, BBR, etc. These protocols often react to the congestion reactively after it occurs.</a:t>
            </a:r>
          </a:p>
          <a:p>
            <a:r>
              <a:rPr lang="en-US" dirty="0"/>
              <a:t>Based on the theoretical analysis, we find that the buffer requirement for high throughput and low loss rate is often a constant of BDP, while BDP is several magnitudes larger than the shallow buffers. Thus, existing reactive transports may not work well under the shallow-buffered WAN.</a:t>
            </a:r>
          </a:p>
        </p:txBody>
      </p:sp>
      <p:sp>
        <p:nvSpPr>
          <p:cNvPr id="4" name="Slide Number Placeholder 3"/>
          <p:cNvSpPr>
            <a:spLocks noGrp="1"/>
          </p:cNvSpPr>
          <p:nvPr>
            <p:ph type="sldNum" sz="quarter" idx="5"/>
          </p:nvPr>
        </p:nvSpPr>
        <p:spPr/>
        <p:txBody>
          <a:bodyPr/>
          <a:lstStyle/>
          <a:p>
            <a:fld id="{2D77D151-958B-994A-8B57-31FFAE23D5E7}" type="slidenum">
              <a:rPr lang="en-US" smtClean="0"/>
              <a:t>4</a:t>
            </a:fld>
            <a:endParaRPr lang="en-US"/>
          </a:p>
        </p:txBody>
      </p:sp>
    </p:spTree>
    <p:extLst>
      <p:ext uri="{BB962C8B-B14F-4D97-AF65-F5344CB8AC3E}">
        <p14:creationId xmlns:p14="http://schemas.microsoft.com/office/powerpoint/2010/main" val="40218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effectLst/>
              </a:rPr>
              <a:t>To demonstrate the performance impact of shallow buffer.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effectLst/>
              </a:rPr>
              <a:t>We conduct a static experiment with ns3 simulation. We compare TCP </a:t>
            </a:r>
            <a:r>
              <a:rPr lang="en-HK" dirty="0" err="1">
                <a:effectLst/>
              </a:rPr>
              <a:t>newreno</a:t>
            </a:r>
            <a:r>
              <a:rPr lang="en-HK" dirty="0">
                <a:effectLst/>
              </a:rPr>
              <a:t>, cubic, </a:t>
            </a:r>
            <a:r>
              <a:rPr lang="en-HK" dirty="0" err="1">
                <a:effectLst/>
              </a:rPr>
              <a:t>vegas</a:t>
            </a:r>
            <a:r>
              <a:rPr lang="en-HK" dirty="0">
                <a:effectLst/>
              </a:rPr>
              <a:t>, </a:t>
            </a:r>
            <a:r>
              <a:rPr lang="en-HK" dirty="0" err="1">
                <a:effectLst/>
              </a:rPr>
              <a:t>copa</a:t>
            </a:r>
            <a:r>
              <a:rPr lang="en-HK" dirty="0">
                <a:effectLst/>
              </a:rPr>
              <a:t> and BBR. And we measure the throughput and loss rate as the main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effectLst/>
              </a:rPr>
              <a:t>The results are shown in the figure. We can see that the throughput decreases and loss rate increases when buffer size gets smaller. </a:t>
            </a:r>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effectLst/>
              </a:rPr>
              <a:t>The throughput reduction can get up to 40% under shallow buffers.</a:t>
            </a:r>
          </a:p>
        </p:txBody>
      </p:sp>
      <p:sp>
        <p:nvSpPr>
          <p:cNvPr id="4" name="Slide Number Placeholder 3"/>
          <p:cNvSpPr>
            <a:spLocks noGrp="1"/>
          </p:cNvSpPr>
          <p:nvPr>
            <p:ph type="sldNum" sz="quarter" idx="5"/>
          </p:nvPr>
        </p:nvSpPr>
        <p:spPr/>
        <p:txBody>
          <a:bodyPr/>
          <a:lstStyle/>
          <a:p>
            <a:fld id="{2D77D151-958B-994A-8B57-31FFAE23D5E7}" type="slidenum">
              <a:rPr lang="en-US" smtClean="0"/>
              <a:t>5</a:t>
            </a:fld>
            <a:endParaRPr lang="en-US"/>
          </a:p>
        </p:txBody>
      </p:sp>
    </p:spTree>
    <p:extLst>
      <p:ext uri="{BB962C8B-B14F-4D97-AF65-F5344CB8AC3E}">
        <p14:creationId xmlns:p14="http://schemas.microsoft.com/office/powerpoint/2010/main" val="1750879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observing the insufficiencies of the reactive transport, we then turn to the emerging proactive transport solutions.</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6</a:t>
            </a:fld>
            <a:endParaRPr lang="zh-CN" altLang="en-US"/>
          </a:p>
        </p:txBody>
      </p:sp>
    </p:spTree>
    <p:extLst>
      <p:ext uri="{BB962C8B-B14F-4D97-AF65-F5344CB8AC3E}">
        <p14:creationId xmlns:p14="http://schemas.microsoft.com/office/powerpoint/2010/main" val="35074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Unlike reactive transport that reacts to the congestion only after it occurs, proactive protocol often allocates bandwidth before the data sending. Therefore, in theory, proactive transport is promising to achieve zero queueing and high throughput. </a:t>
            </a:r>
          </a:p>
          <a:p>
            <a:r>
              <a:rPr lang="en-US" sz="1200" dirty="0"/>
              <a:t>The figures show the general workflow of a receiver-based proactive congestion control. In the first RTT, senders will send a credit request to the receiver. After that, receivers will start to generate credits to the senders. Then in the second RTT, senders will send the data packets based on the received credits.</a:t>
            </a:r>
          </a:p>
          <a:p>
            <a:r>
              <a:rPr lang="en-US" sz="1200" dirty="0"/>
              <a:t>There are some existing protocols in this line,  such as ExpressPass, NDP and </a:t>
            </a:r>
            <a:r>
              <a:rPr lang="en-US" sz="1200" dirty="0" err="1"/>
              <a:t>Homa</a:t>
            </a:r>
            <a:r>
              <a:rPr lang="en-US" sz="1200" dirty="0"/>
              <a:t>.</a:t>
            </a:r>
          </a:p>
          <a:p>
            <a:r>
              <a:rPr lang="en-US" dirty="0"/>
              <a:t>We take ExpressPass as the baseline protocol. It uses credit emulation on the reverse path to allocate bandwidth. It is the only protocol that can handle the congestion in network core without modifying the switch hardware, which is more practical for WAN.</a:t>
            </a:r>
          </a:p>
          <a:p>
            <a:r>
              <a:rPr lang="en-US" dirty="0"/>
              <a:t>However, the existing proactive transports are mostly designed for DCN, and we find some issues when applying them directly on WAN.</a:t>
            </a:r>
          </a:p>
        </p:txBody>
      </p:sp>
      <p:sp>
        <p:nvSpPr>
          <p:cNvPr id="4" name="Slide Number Placeholder 3"/>
          <p:cNvSpPr>
            <a:spLocks noGrp="1"/>
          </p:cNvSpPr>
          <p:nvPr>
            <p:ph type="sldNum" sz="quarter" idx="5"/>
          </p:nvPr>
        </p:nvSpPr>
        <p:spPr/>
        <p:txBody>
          <a:bodyPr/>
          <a:lstStyle/>
          <a:p>
            <a:fld id="{3C5D8E6A-3199-EC47-BDCF-234DB1C4D317}" type="slidenum">
              <a:rPr lang="en-US" smtClean="0"/>
              <a:t>7</a:t>
            </a:fld>
            <a:endParaRPr lang="en-US"/>
          </a:p>
        </p:txBody>
      </p:sp>
    </p:spTree>
    <p:extLst>
      <p:ext uri="{BB962C8B-B14F-4D97-AF65-F5344CB8AC3E}">
        <p14:creationId xmlns:p14="http://schemas.microsoft.com/office/powerpoint/2010/main" val="278850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problem is what we call ``the imperfect scheduling issue’’.</a:t>
            </a:r>
          </a:p>
          <a:p>
            <a:r>
              <a:rPr lang="en-US" dirty="0"/>
              <a:t>For proactive transport, data sending time has 1-way network delay after the credit sending. However, different flows have different RTTs or delays.</a:t>
            </a:r>
          </a:p>
          <a:p>
            <a:r>
              <a:rPr lang="en-US" dirty="0"/>
              <a:t>Therefore, the well-scheduled credit packets can still lead to the data packet crash or network under-utilization.</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8</a:t>
            </a:fld>
            <a:endParaRPr lang="zh-CN" altLang="en-US"/>
          </a:p>
        </p:txBody>
      </p:sp>
    </p:spTree>
    <p:extLst>
      <p:ext uri="{BB962C8B-B14F-4D97-AF65-F5344CB8AC3E}">
        <p14:creationId xmlns:p14="http://schemas.microsoft.com/office/powerpoint/2010/main" val="267787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an example to illustrate this problem.</a:t>
            </a:r>
          </a:p>
          <a:p>
            <a:r>
              <a:rPr lang="en-US" dirty="0"/>
              <a:t>In this example, two flows share the same bottleneck link to the same receiver. The two flows have different RTTs. After analysis, we find that they can trigger interleaved credit sending at the receiver side. However, due to different RTTs, these credits trigger out data packets to arrive at the bottleneck link simultaneously, leading to the unwanted data crash.</a:t>
            </a:r>
          </a:p>
        </p:txBody>
      </p:sp>
      <p:sp>
        <p:nvSpPr>
          <p:cNvPr id="4" name="Slide Number Placeholder 3"/>
          <p:cNvSpPr>
            <a:spLocks noGrp="1"/>
          </p:cNvSpPr>
          <p:nvPr>
            <p:ph type="sldNum" sz="quarter" idx="5"/>
          </p:nvPr>
        </p:nvSpPr>
        <p:spPr/>
        <p:txBody>
          <a:bodyPr/>
          <a:lstStyle/>
          <a:p>
            <a:fld id="{E042FB7C-52DE-47ED-8CFD-C109AC8750F7}" type="slidenum">
              <a:rPr lang="zh-CN" altLang="en-US" smtClean="0"/>
              <a:t>9</a:t>
            </a:fld>
            <a:endParaRPr lang="zh-CN" altLang="en-US"/>
          </a:p>
        </p:txBody>
      </p:sp>
    </p:spTree>
    <p:extLst>
      <p:ext uri="{BB962C8B-B14F-4D97-AF65-F5344CB8AC3E}">
        <p14:creationId xmlns:p14="http://schemas.microsoft.com/office/powerpoint/2010/main" val="190440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CBA6464-5428-E746-87C0-0D799253FD5A}" type="datetime1">
              <a:rPr lang="en-HK" altLang="zh-CN" smtClean="0"/>
              <a:t>3/11/2021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B48EF33-E8FC-CF42-A9E5-F721676FA0DA}" type="datetime1">
              <a:rPr lang="en-HK" altLang="zh-CN" smtClean="0"/>
              <a:t>3/11/2021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202394-21B6-D44C-994D-A89F886ADF1A}" type="datetime1">
              <a:rPr lang="en-HK" altLang="zh-CN" smtClean="0"/>
              <a:t>3/11/2021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793439-E3C6-6946-8897-CA3E009DCB76}" type="datetime1">
              <a:rPr lang="en-HK" altLang="zh-CN" smtClean="0"/>
              <a:t>3/11/2021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03028B-C97E-B343-BFCD-0B6AFA635B07}" type="datetime1">
              <a:rPr lang="en-HK" altLang="zh-CN" smtClean="0"/>
              <a:t>3/11/2021</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D23C379-ECF8-D24C-AC15-9794ECB5DABE}" type="datetime1">
              <a:rPr lang="en-HK" altLang="zh-CN" smtClean="0"/>
              <a:t>3/11/2021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C4D9C80-664C-0D46-AAF5-2E33A79C2965}" type="datetime1">
              <a:rPr lang="en-HK" altLang="zh-CN" smtClean="0"/>
              <a:t>3/11/2021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08111E-DB6E-3B49-8FED-6C23B7FA706D}" type="datetime1">
              <a:rPr lang="en-HK" altLang="zh-CN" smtClean="0"/>
              <a:t>3/11/2021</a:t>
            </a:fld>
            <a:endParaRPr lang="zh-CN" altLang="en-US"/>
          </a:p>
        </p:txBody>
      </p:sp>
      <p:sp>
        <p:nvSpPr>
          <p:cNvPr id="4" name="页脚占位符 3"/>
          <p:cNvSpPr>
            <a:spLocks noGrp="1"/>
          </p:cNvSpPr>
          <p:nvPr>
            <p:ph type="ftr" sz="quarter" idx="11"/>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DD53FE-C856-214B-B26C-DF1876C69CA2}" type="datetime1">
              <a:rPr lang="en-HK" altLang="zh-CN" smtClean="0"/>
              <a:t>3/11/2021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D62F9D7-8C02-1C48-BAA9-D9ECE77F5CDC}" type="datetime1">
              <a:rPr lang="en-HK" altLang="zh-CN" smtClean="0"/>
              <a:t>3/11/2021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2A241F-9A4A-1847-B86A-116843947906}" type="datetime1">
              <a:rPr lang="en-HK" altLang="zh-CN" smtClean="0"/>
              <a:t>3/11/2021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8F99D-64CD-5340-B398-E48DFCE70D94}" type="datetime1">
              <a:rPr lang="en-HK" altLang="zh-CN" smtClean="0"/>
              <a:t>3/11/2021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573016"/>
            <a:ext cx="9144000" cy="2014526"/>
          </a:xfrm>
          <a:prstGeom prst="rect">
            <a:avLst/>
          </a:prstGeom>
          <a:noFill/>
        </p:spPr>
        <p:txBody>
          <a:bodyPr wrap="square" rtlCol="0">
            <a:spAutoFit/>
          </a:bodyPr>
          <a:lstStyle/>
          <a:p>
            <a:pPr algn="ctr">
              <a:lnSpc>
                <a:spcPts val="3840"/>
              </a:lnSpc>
            </a:pPr>
            <a:r>
              <a:rPr lang="en-US" altLang="zh-CN" sz="2600" b="1" dirty="0">
                <a:solidFill>
                  <a:srgbClr val="0000CC"/>
                </a:solidFill>
              </a:rPr>
              <a:t>Gaoxiong Zeng</a:t>
            </a:r>
            <a:r>
              <a:rPr lang="en-US" altLang="zh-CN" sz="2600" dirty="0"/>
              <a:t>, </a:t>
            </a:r>
            <a:r>
              <a:rPr lang="en-US" altLang="zh-CN" sz="2600" dirty="0" err="1"/>
              <a:t>Jianxin</a:t>
            </a:r>
            <a:r>
              <a:rPr lang="en-US" altLang="zh-CN" sz="2600" dirty="0"/>
              <a:t> </a:t>
            </a:r>
            <a:r>
              <a:rPr lang="en-US" altLang="zh-CN" sz="2600" dirty="0" err="1"/>
              <a:t>Qiu</a:t>
            </a:r>
            <a:r>
              <a:rPr lang="en-US" altLang="zh-CN" sz="2600" dirty="0"/>
              <a:t>, </a:t>
            </a:r>
            <a:r>
              <a:rPr lang="en-US" altLang="zh-CN" sz="2600" dirty="0" err="1"/>
              <a:t>Yifei</a:t>
            </a:r>
            <a:r>
              <a:rPr lang="en-US" altLang="zh-CN" sz="2600" dirty="0"/>
              <a:t> Yuan (Alibaba), </a:t>
            </a:r>
          </a:p>
          <a:p>
            <a:pPr algn="ctr">
              <a:lnSpc>
                <a:spcPts val="3840"/>
              </a:lnSpc>
            </a:pPr>
            <a:r>
              <a:rPr lang="en-US" altLang="zh-CN" sz="2600" dirty="0" err="1"/>
              <a:t>Hongqiang</a:t>
            </a:r>
            <a:r>
              <a:rPr lang="en-US" altLang="zh-CN" sz="2600" dirty="0"/>
              <a:t> Liu (Alibaba), Kai Chen</a:t>
            </a:r>
          </a:p>
          <a:p>
            <a:pPr algn="ctr">
              <a:lnSpc>
                <a:spcPts val="3840"/>
              </a:lnSpc>
            </a:pPr>
            <a:r>
              <a:rPr lang="en-US" sz="2600" dirty="0" err="1">
                <a:solidFill>
                  <a:prstClr val="black"/>
                </a:solidFill>
              </a:rPr>
              <a:t>iSING</a:t>
            </a:r>
            <a:r>
              <a:rPr lang="en-US" sz="2600" dirty="0">
                <a:solidFill>
                  <a:prstClr val="black"/>
                </a:solidFill>
              </a:rPr>
              <a:t> </a:t>
            </a:r>
            <a:r>
              <a:rPr lang="en-US" altLang="zh-CN" sz="2600" dirty="0">
                <a:solidFill>
                  <a:prstClr val="black"/>
                </a:solidFill>
              </a:rPr>
              <a:t>Lab</a:t>
            </a:r>
            <a:r>
              <a:rPr lang="en-US" sz="2600" dirty="0">
                <a:solidFill>
                  <a:prstClr val="black"/>
                </a:solidFill>
              </a:rPr>
              <a:t> @ Hong Kong University of Science and Technology</a:t>
            </a:r>
            <a:endParaRPr lang="en-US" altLang="zh-CN" sz="2600" dirty="0"/>
          </a:p>
          <a:p>
            <a:pPr algn="ctr">
              <a:lnSpc>
                <a:spcPts val="3840"/>
              </a:lnSpc>
            </a:pPr>
            <a:endParaRPr lang="en-US" sz="2800" dirty="0"/>
          </a:p>
        </p:txBody>
      </p:sp>
      <p:sp>
        <p:nvSpPr>
          <p:cNvPr id="7" name="TextBox 6"/>
          <p:cNvSpPr txBox="1"/>
          <p:nvPr/>
        </p:nvSpPr>
        <p:spPr>
          <a:xfrm>
            <a:off x="76200" y="1916832"/>
            <a:ext cx="8991600" cy="1323439"/>
          </a:xfrm>
          <a:prstGeom prst="rect">
            <a:avLst/>
          </a:prstGeom>
          <a:noFill/>
        </p:spPr>
        <p:txBody>
          <a:bodyPr wrap="square" rtlCol="0">
            <a:spAutoFit/>
          </a:bodyPr>
          <a:lstStyle/>
          <a:p>
            <a:pPr algn="ctr"/>
            <a:r>
              <a:rPr lang="en-US" altLang="zh-CN" sz="4000" b="1" dirty="0">
                <a:solidFill>
                  <a:srgbClr val="0000CC"/>
                </a:solidFill>
                <a:latin typeface="+mj-lt"/>
              </a:rPr>
              <a:t>FlashPass: Proactive Congestion Control for Shallow-buffered WAN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101" y="11243"/>
            <a:ext cx="5410899" cy="1159478"/>
          </a:xfrm>
          <a:prstGeom prst="rect">
            <a:avLst/>
          </a:prstGeom>
        </p:spPr>
      </p:pic>
      <p:grpSp>
        <p:nvGrpSpPr>
          <p:cNvPr id="8" name="Group 7">
            <a:extLst>
              <a:ext uri="{FF2B5EF4-FFF2-40B4-BE49-F238E27FC236}">
                <a16:creationId xmlns:a16="http://schemas.microsoft.com/office/drawing/2014/main" id="{00519F83-108A-CF40-B0AB-836BFDB77025}"/>
              </a:ext>
            </a:extLst>
          </p:cNvPr>
          <p:cNvGrpSpPr/>
          <p:nvPr/>
        </p:nvGrpSpPr>
        <p:grpSpPr>
          <a:xfrm>
            <a:off x="2243490" y="5095434"/>
            <a:ext cx="4657019" cy="1505689"/>
            <a:chOff x="1529450" y="5021726"/>
            <a:chExt cx="4657019" cy="1505689"/>
          </a:xfrm>
        </p:grpSpPr>
        <p:pic>
          <p:nvPicPr>
            <p:cNvPr id="1026" name="Picture 2" descr="Alibaba Website Launched - JZ Vehicle Inspection Test Lane Equipment">
              <a:extLst>
                <a:ext uri="{FF2B5EF4-FFF2-40B4-BE49-F238E27FC236}">
                  <a16:creationId xmlns:a16="http://schemas.microsoft.com/office/drawing/2014/main" id="{BB5AAC48-089D-A241-9C31-E1C30C928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552" y="5021726"/>
              <a:ext cx="2005917" cy="15056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8D5F05-9912-7F42-A333-42706D4C87E6}"/>
                </a:ext>
              </a:extLst>
            </p:cNvPr>
            <p:cNvPicPr>
              <a:picLocks noChangeAspect="1"/>
            </p:cNvPicPr>
            <p:nvPr/>
          </p:nvPicPr>
          <p:blipFill>
            <a:blip r:embed="rId5"/>
            <a:stretch>
              <a:fillRect/>
            </a:stretch>
          </p:blipFill>
          <p:spPr>
            <a:xfrm>
              <a:off x="1529450" y="5245673"/>
              <a:ext cx="2244703" cy="1057796"/>
            </a:xfrm>
            <a:prstGeom prst="rect">
              <a:avLst/>
            </a:prstGeom>
          </p:spPr>
        </p:pic>
      </p:grpSp>
    </p:spTree>
    <p:extLst>
      <p:ext uri="{BB962C8B-B14F-4D97-AF65-F5344CB8AC3E}">
        <p14:creationId xmlns:p14="http://schemas.microsoft.com/office/powerpoint/2010/main" val="199822420"/>
      </p:ext>
    </p:extLst>
  </p:cSld>
  <p:clrMapOvr>
    <a:masterClrMapping/>
  </p:clrMapOvr>
  <mc:AlternateContent xmlns:mc="http://schemas.openxmlformats.org/markup-compatibility/2006" xmlns:p14="http://schemas.microsoft.com/office/powerpoint/2010/main">
    <mc:Choice Requires="p14">
      <p:transition p14:dur="0" advTm="474"/>
    </mc:Choice>
    <mc:Fallback xmlns="">
      <p:transition advTm="4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5C0D24-F97B-B64C-BC52-BFADD4EEA0BE}"/>
              </a:ext>
            </a:extLst>
          </p:cNvPr>
          <p:cNvSpPr>
            <a:spLocks noGrp="1"/>
          </p:cNvSpPr>
          <p:nvPr>
            <p:ph type="title"/>
          </p:nvPr>
        </p:nvSpPr>
        <p:spPr/>
        <p:txBody>
          <a:bodyPr>
            <a:normAutofit fontScale="90000"/>
          </a:bodyPr>
          <a:lstStyle/>
          <a:p>
            <a:r>
              <a:rPr lang="en-US" dirty="0">
                <a:solidFill>
                  <a:srgbClr val="0000CC"/>
                </a:solidFill>
              </a:rPr>
              <a:t>Problem 2: Credit Termination Issue</a:t>
            </a:r>
            <a:endParaRPr lang="en-US" dirty="0"/>
          </a:p>
        </p:txBody>
      </p:sp>
      <p:sp>
        <p:nvSpPr>
          <p:cNvPr id="3" name="Content Placeholder 2">
            <a:extLst>
              <a:ext uri="{FF2B5EF4-FFF2-40B4-BE49-F238E27FC236}">
                <a16:creationId xmlns:a16="http://schemas.microsoft.com/office/drawing/2014/main" id="{1E4B9131-8C05-474B-A10D-78AB26165972}"/>
              </a:ext>
            </a:extLst>
          </p:cNvPr>
          <p:cNvSpPr>
            <a:spLocks noGrp="1"/>
          </p:cNvSpPr>
          <p:nvPr>
            <p:ph idx="1"/>
          </p:nvPr>
        </p:nvSpPr>
        <p:spPr>
          <a:xfrm>
            <a:off x="251520" y="1628800"/>
            <a:ext cx="8784976" cy="4727549"/>
          </a:xfrm>
        </p:spPr>
        <p:txBody>
          <a:bodyPr>
            <a:normAutofit/>
          </a:bodyPr>
          <a:lstStyle/>
          <a:p>
            <a:pPr marL="57150" indent="0">
              <a:buNone/>
            </a:pPr>
            <a:r>
              <a:rPr lang="en-US" sz="3000" dirty="0"/>
              <a:t>What to do after sending credits for the last data byte?</a:t>
            </a:r>
          </a:p>
          <a:p>
            <a:pPr marL="685800" lvl="1">
              <a:buFont typeface="+mj-lt"/>
              <a:buAutoNum type="arabicPeriod"/>
            </a:pPr>
            <a:r>
              <a:rPr lang="en-US" dirty="0"/>
              <a:t>Aggressive credit generation: keep sending credits until receivers ack back.  	</a:t>
            </a:r>
            <a:r>
              <a:rPr lang="en-US" dirty="0">
                <a:sym typeface="Wingdings" pitchFamily="2" charset="2"/>
              </a:rPr>
              <a:t></a:t>
            </a:r>
            <a:r>
              <a:rPr lang="en-US" dirty="0"/>
              <a:t>  	</a:t>
            </a:r>
            <a:r>
              <a:rPr lang="en-US" dirty="0">
                <a:solidFill>
                  <a:srgbClr val="C00000"/>
                </a:solidFill>
              </a:rPr>
              <a:t>Credit Wastage</a:t>
            </a:r>
          </a:p>
          <a:p>
            <a:pPr marL="685800" lvl="1">
              <a:buFont typeface="+mj-lt"/>
              <a:buAutoNum type="arabicPeriod"/>
            </a:pPr>
            <a:r>
              <a:rPr lang="en-US" dirty="0"/>
              <a:t>Passive credit generation: not sending credits without further credit requests.   	</a:t>
            </a:r>
            <a:r>
              <a:rPr lang="en-US" dirty="0">
                <a:sym typeface="Wingdings" pitchFamily="2" charset="2"/>
              </a:rPr>
              <a:t>  	</a:t>
            </a:r>
            <a:r>
              <a:rPr lang="en-US" dirty="0">
                <a:solidFill>
                  <a:srgbClr val="C00000"/>
                </a:solidFill>
              </a:rPr>
              <a:t>Long Tail Latency</a:t>
            </a:r>
          </a:p>
          <a:p>
            <a:pPr marL="457200" lvl="1" indent="0">
              <a:buNone/>
            </a:pPr>
            <a:endParaRPr lang="en-US" dirty="0"/>
          </a:p>
        </p:txBody>
      </p:sp>
      <p:sp>
        <p:nvSpPr>
          <p:cNvPr id="4" name="Slide Number Placeholder 3">
            <a:extLst>
              <a:ext uri="{FF2B5EF4-FFF2-40B4-BE49-F238E27FC236}">
                <a16:creationId xmlns:a16="http://schemas.microsoft.com/office/drawing/2014/main" id="{9D4AE33C-6D18-4E4B-B4DD-10A67AAF7584}"/>
              </a:ext>
            </a:extLst>
          </p:cNvPr>
          <p:cNvSpPr>
            <a:spLocks noGrp="1"/>
          </p:cNvSpPr>
          <p:nvPr>
            <p:ph type="sldNum" sz="quarter" idx="12"/>
          </p:nvPr>
        </p:nvSpPr>
        <p:spPr/>
        <p:txBody>
          <a:bodyPr/>
          <a:lstStyle/>
          <a:p>
            <a:fld id="{48F073B5-B368-244A-9B6E-A69375F38271}" type="slidenum">
              <a:rPr lang="en-US" smtClean="0"/>
              <a:t>10</a:t>
            </a:fld>
            <a:endParaRPr lang="en-US"/>
          </a:p>
        </p:txBody>
      </p:sp>
      <p:pic>
        <p:nvPicPr>
          <p:cNvPr id="5" name="Picture 4">
            <a:extLst>
              <a:ext uri="{FF2B5EF4-FFF2-40B4-BE49-F238E27FC236}">
                <a16:creationId xmlns:a16="http://schemas.microsoft.com/office/drawing/2014/main" id="{09724274-E4A1-4F43-B18A-4AF15731742F}"/>
              </a:ext>
            </a:extLst>
          </p:cNvPr>
          <p:cNvPicPr>
            <a:picLocks noChangeAspect="1"/>
          </p:cNvPicPr>
          <p:nvPr/>
        </p:nvPicPr>
        <p:blipFill>
          <a:blip r:embed="rId3"/>
          <a:stretch>
            <a:fillRect/>
          </a:stretch>
        </p:blipFill>
        <p:spPr>
          <a:xfrm>
            <a:off x="921854" y="4006708"/>
            <a:ext cx="7300292" cy="2851292"/>
          </a:xfrm>
          <a:prstGeom prst="rect">
            <a:avLst/>
          </a:prstGeom>
        </p:spPr>
      </p:pic>
      <p:sp>
        <p:nvSpPr>
          <p:cNvPr id="2" name="TextBox 1">
            <a:extLst>
              <a:ext uri="{FF2B5EF4-FFF2-40B4-BE49-F238E27FC236}">
                <a16:creationId xmlns:a16="http://schemas.microsoft.com/office/drawing/2014/main" id="{96DB8BF1-D1AD-C64D-B9D2-9667CF14CD8E}"/>
              </a:ext>
            </a:extLst>
          </p:cNvPr>
          <p:cNvSpPr txBox="1"/>
          <p:nvPr/>
        </p:nvSpPr>
        <p:spPr>
          <a:xfrm>
            <a:off x="4683313" y="4221088"/>
            <a:ext cx="3302507" cy="1015663"/>
          </a:xfrm>
          <a:prstGeom prst="rect">
            <a:avLst/>
          </a:prstGeom>
          <a:noFill/>
        </p:spPr>
        <p:txBody>
          <a:bodyPr wrap="none" rtlCol="0">
            <a:spAutoFit/>
          </a:bodyPr>
          <a:lstStyle/>
          <a:p>
            <a:pPr algn="ctr"/>
            <a:r>
              <a:rPr lang="en-US" sz="2000" b="1" i="1" dirty="0"/>
              <a:t>ExpressPass</a:t>
            </a:r>
          </a:p>
          <a:p>
            <a:pPr algn="ctr"/>
            <a:r>
              <a:rPr lang="en-US" sz="2000" i="1" dirty="0"/>
              <a:t>(Aggressive credit generation)</a:t>
            </a:r>
          </a:p>
          <a:p>
            <a:pPr algn="ctr"/>
            <a:r>
              <a:rPr lang="en-US" sz="2000" i="1" dirty="0"/>
              <a:t>1Gbps, RTT=60ms</a:t>
            </a:r>
          </a:p>
        </p:txBody>
      </p:sp>
    </p:spTree>
    <p:extLst>
      <p:ext uri="{BB962C8B-B14F-4D97-AF65-F5344CB8AC3E}">
        <p14:creationId xmlns:p14="http://schemas.microsoft.com/office/powerpoint/2010/main" val="2770901199"/>
      </p:ext>
    </p:extLst>
  </p:cSld>
  <p:clrMapOvr>
    <a:masterClrMapping/>
  </p:clrMapOvr>
  <mc:AlternateContent xmlns:mc="http://schemas.openxmlformats.org/markup-compatibility/2006" xmlns:p14="http://schemas.microsoft.com/office/powerpoint/2010/main">
    <mc:Choice Requires="p14">
      <p:transition spd="slow" p14:dur="2000" advTm="57471"/>
    </mc:Choice>
    <mc:Fallback xmlns="">
      <p:transition spd="slow" advTm="5747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7456-88A5-9A41-90EC-DD3C503AC209}"/>
              </a:ext>
            </a:extLst>
          </p:cNvPr>
          <p:cNvSpPr>
            <a:spLocks noGrp="1"/>
          </p:cNvSpPr>
          <p:nvPr>
            <p:ph type="title"/>
          </p:nvPr>
        </p:nvSpPr>
        <p:spPr/>
        <p:txBody>
          <a:bodyPr/>
          <a:lstStyle/>
          <a:p>
            <a:r>
              <a:rPr lang="en-US" dirty="0">
                <a:solidFill>
                  <a:srgbClr val="0000CC"/>
                </a:solidFill>
              </a:rPr>
              <a:t>FlashPass Design</a:t>
            </a:r>
          </a:p>
        </p:txBody>
      </p:sp>
      <p:sp>
        <p:nvSpPr>
          <p:cNvPr id="3" name="Content Placeholder 2">
            <a:extLst>
              <a:ext uri="{FF2B5EF4-FFF2-40B4-BE49-F238E27FC236}">
                <a16:creationId xmlns:a16="http://schemas.microsoft.com/office/drawing/2014/main" id="{8AF64A82-C75A-D54F-A0F9-CA270ADB429A}"/>
              </a:ext>
            </a:extLst>
          </p:cNvPr>
          <p:cNvSpPr>
            <a:spLocks noGrp="1"/>
          </p:cNvSpPr>
          <p:nvPr>
            <p:ph idx="1"/>
          </p:nvPr>
        </p:nvSpPr>
        <p:spPr/>
        <p:txBody>
          <a:bodyPr>
            <a:normAutofit/>
          </a:bodyPr>
          <a:lstStyle/>
          <a:p>
            <a:r>
              <a:rPr lang="en-US" dirty="0"/>
              <a:t>Challenges:</a:t>
            </a:r>
          </a:p>
          <a:p>
            <a:pPr marL="685800" lvl="1" indent="-342900">
              <a:buClr>
                <a:schemeClr val="accent2"/>
              </a:buClr>
              <a:buFont typeface="+mj-lt"/>
              <a:buAutoNum type="arabicPeriod"/>
            </a:pPr>
            <a:r>
              <a:rPr lang="en-US" dirty="0"/>
              <a:t>Handle imperfect scheduling under diverse RTTs.</a:t>
            </a:r>
          </a:p>
          <a:p>
            <a:pPr marL="685800" lvl="1" indent="-342900">
              <a:buClr>
                <a:schemeClr val="accent1"/>
              </a:buClr>
              <a:buFont typeface="+mj-lt"/>
              <a:buAutoNum type="arabicPeriod"/>
            </a:pPr>
            <a:r>
              <a:rPr lang="en-US" dirty="0"/>
              <a:t>Handle credit termination issue in the last RTT.</a:t>
            </a:r>
          </a:p>
          <a:p>
            <a:pPr marL="685800" lvl="1" indent="-342900">
              <a:buFont typeface="+mj-lt"/>
              <a:buAutoNum type="arabicPeriod"/>
            </a:pPr>
            <a:endParaRPr lang="en-US" dirty="0"/>
          </a:p>
          <a:p>
            <a:r>
              <a:rPr lang="en-US" dirty="0"/>
              <a:t>Design Choices:</a:t>
            </a:r>
          </a:p>
          <a:p>
            <a:pPr lvl="1"/>
            <a:r>
              <a:rPr lang="en-US" dirty="0"/>
              <a:t>Sender-driven emulation</a:t>
            </a:r>
            <a:r>
              <a:rPr lang="zh-CN" altLang="en-US" dirty="0"/>
              <a:t> </a:t>
            </a:r>
            <a:r>
              <a:rPr lang="en-US" altLang="zh-CN" dirty="0"/>
              <a:t>mechanism</a:t>
            </a:r>
            <a:r>
              <a:rPr lang="en-US" dirty="0"/>
              <a:t> (</a:t>
            </a:r>
            <a:r>
              <a:rPr lang="en-US" dirty="0">
                <a:solidFill>
                  <a:schemeClr val="accent2"/>
                </a:solidFill>
              </a:rPr>
              <a:t>C1</a:t>
            </a:r>
            <a:r>
              <a:rPr lang="en-US" dirty="0"/>
              <a:t>).</a:t>
            </a:r>
          </a:p>
          <a:p>
            <a:pPr lvl="2"/>
            <a:r>
              <a:rPr lang="en-US" dirty="0"/>
              <a:t>Send time calibration</a:t>
            </a:r>
            <a:r>
              <a:rPr lang="zh-CN" altLang="en-US" dirty="0"/>
              <a:t> </a:t>
            </a:r>
            <a:r>
              <a:rPr lang="en-US" altLang="zh-CN" dirty="0"/>
              <a:t>with timestamp info.</a:t>
            </a:r>
          </a:p>
          <a:p>
            <a:pPr lvl="1"/>
            <a:r>
              <a:rPr lang="en-US" dirty="0"/>
              <a:t>Over-provisioning with selective dropping (</a:t>
            </a:r>
            <a:r>
              <a:rPr lang="en-US" dirty="0">
                <a:solidFill>
                  <a:schemeClr val="accent1"/>
                </a:solidFill>
              </a:rPr>
              <a:t>C2</a:t>
            </a:r>
            <a:r>
              <a:rPr lang="en-US" dirty="0"/>
              <a:t>).</a:t>
            </a:r>
          </a:p>
          <a:p>
            <a:pPr lvl="1"/>
            <a:endParaRPr lang="en-US" dirty="0"/>
          </a:p>
        </p:txBody>
      </p:sp>
      <p:sp>
        <p:nvSpPr>
          <p:cNvPr id="4" name="Slide Number Placeholder 3">
            <a:extLst>
              <a:ext uri="{FF2B5EF4-FFF2-40B4-BE49-F238E27FC236}">
                <a16:creationId xmlns:a16="http://schemas.microsoft.com/office/drawing/2014/main" id="{62C008E0-4634-B046-970B-BA6701EA74C6}"/>
              </a:ext>
            </a:extLst>
          </p:cNvPr>
          <p:cNvSpPr>
            <a:spLocks noGrp="1"/>
          </p:cNvSpPr>
          <p:nvPr>
            <p:ph type="sldNum" sz="quarter" idx="12"/>
          </p:nvPr>
        </p:nvSpPr>
        <p:spPr/>
        <p:txBody>
          <a:bodyPr/>
          <a:lstStyle/>
          <a:p>
            <a:fld id="{48F073B5-B368-244A-9B6E-A69375F38271}" type="slidenum">
              <a:rPr lang="en-US" smtClean="0"/>
              <a:t>11</a:t>
            </a:fld>
            <a:endParaRPr lang="en-US"/>
          </a:p>
        </p:txBody>
      </p:sp>
    </p:spTree>
    <p:extLst>
      <p:ext uri="{BB962C8B-B14F-4D97-AF65-F5344CB8AC3E}">
        <p14:creationId xmlns:p14="http://schemas.microsoft.com/office/powerpoint/2010/main" val="2002489439"/>
      </p:ext>
    </p:extLst>
  </p:cSld>
  <p:clrMapOvr>
    <a:masterClrMapping/>
  </p:clrMapOvr>
  <mc:AlternateContent xmlns:mc="http://schemas.openxmlformats.org/markup-compatibility/2006" xmlns:p14="http://schemas.microsoft.com/office/powerpoint/2010/main">
    <mc:Choice Requires="p14">
      <p:transition spd="slow" p14:dur="2000" advTm="221"/>
    </mc:Choice>
    <mc:Fallback xmlns="">
      <p:transition spd="slow" advTm="2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8640-CAA8-D14E-8712-30D35F5E0AB6}"/>
              </a:ext>
            </a:extLst>
          </p:cNvPr>
          <p:cNvSpPr>
            <a:spLocks noGrp="1"/>
          </p:cNvSpPr>
          <p:nvPr>
            <p:ph type="title"/>
          </p:nvPr>
        </p:nvSpPr>
        <p:spPr/>
        <p:txBody>
          <a:bodyPr>
            <a:normAutofit/>
          </a:bodyPr>
          <a:lstStyle/>
          <a:p>
            <a:r>
              <a:rPr lang="en-US" dirty="0">
                <a:solidFill>
                  <a:srgbClr val="0000CC"/>
                </a:solidFill>
              </a:rPr>
              <a:t>Sender-driven Emulation</a:t>
            </a:r>
          </a:p>
        </p:txBody>
      </p:sp>
      <p:sp>
        <p:nvSpPr>
          <p:cNvPr id="47" name="Slide Number Placeholder 46">
            <a:extLst>
              <a:ext uri="{FF2B5EF4-FFF2-40B4-BE49-F238E27FC236}">
                <a16:creationId xmlns:a16="http://schemas.microsoft.com/office/drawing/2014/main" id="{41AF596E-92BE-954A-86E1-9E2EA2901FE7}"/>
              </a:ext>
            </a:extLst>
          </p:cNvPr>
          <p:cNvSpPr>
            <a:spLocks noGrp="1"/>
          </p:cNvSpPr>
          <p:nvPr>
            <p:ph type="sldNum" sz="quarter" idx="12"/>
          </p:nvPr>
        </p:nvSpPr>
        <p:spPr/>
        <p:txBody>
          <a:bodyPr/>
          <a:lstStyle/>
          <a:p>
            <a:fld id="{48F073B5-B368-244A-9B6E-A69375F38271}" type="slidenum">
              <a:rPr lang="en-US" smtClean="0"/>
              <a:t>12</a:t>
            </a:fld>
            <a:endParaRPr lang="en-US"/>
          </a:p>
        </p:txBody>
      </p:sp>
      <p:pic>
        <p:nvPicPr>
          <p:cNvPr id="4" name="Picture 3">
            <a:extLst>
              <a:ext uri="{FF2B5EF4-FFF2-40B4-BE49-F238E27FC236}">
                <a16:creationId xmlns:a16="http://schemas.microsoft.com/office/drawing/2014/main" id="{4D9102D6-4CF5-2E48-A956-A5EACC5A9E02}"/>
              </a:ext>
            </a:extLst>
          </p:cNvPr>
          <p:cNvPicPr>
            <a:picLocks noChangeAspect="1"/>
          </p:cNvPicPr>
          <p:nvPr/>
        </p:nvPicPr>
        <p:blipFill>
          <a:blip r:embed="rId3"/>
          <a:stretch>
            <a:fillRect/>
          </a:stretch>
        </p:blipFill>
        <p:spPr>
          <a:xfrm>
            <a:off x="230150" y="2324232"/>
            <a:ext cx="8683701" cy="3801931"/>
          </a:xfrm>
          <a:prstGeom prst="rect">
            <a:avLst/>
          </a:prstGeom>
        </p:spPr>
      </p:pic>
      <p:sp>
        <p:nvSpPr>
          <p:cNvPr id="36" name="Content Placeholder 2">
            <a:extLst>
              <a:ext uri="{FF2B5EF4-FFF2-40B4-BE49-F238E27FC236}">
                <a16:creationId xmlns:a16="http://schemas.microsoft.com/office/drawing/2014/main" id="{F26DAA32-28FB-DF41-A89D-933E2C315295}"/>
              </a:ext>
            </a:extLst>
          </p:cNvPr>
          <p:cNvSpPr>
            <a:spLocks noGrp="1"/>
          </p:cNvSpPr>
          <p:nvPr>
            <p:ph idx="1"/>
          </p:nvPr>
        </p:nvSpPr>
        <p:spPr>
          <a:xfrm>
            <a:off x="457200" y="1600200"/>
            <a:ext cx="8456650" cy="4525963"/>
          </a:xfrm>
        </p:spPr>
        <p:txBody>
          <a:bodyPr>
            <a:normAutofit/>
          </a:bodyPr>
          <a:lstStyle/>
          <a:p>
            <a:r>
              <a:rPr lang="en-US" dirty="0"/>
              <a:t>FlashPass is the first sender-driven PCC design.</a:t>
            </a:r>
          </a:p>
        </p:txBody>
      </p:sp>
    </p:spTree>
    <p:extLst>
      <p:ext uri="{BB962C8B-B14F-4D97-AF65-F5344CB8AC3E}">
        <p14:creationId xmlns:p14="http://schemas.microsoft.com/office/powerpoint/2010/main" val="2112501006"/>
      </p:ext>
    </p:extLst>
  </p:cSld>
  <p:clrMapOvr>
    <a:masterClrMapping/>
  </p:clrMapOvr>
  <mc:AlternateContent xmlns:mc="http://schemas.openxmlformats.org/markup-compatibility/2006" xmlns:p14="http://schemas.microsoft.com/office/powerpoint/2010/main">
    <mc:Choice Requires="p14">
      <p:transition spd="slow" p14:dur="2000" advTm="621"/>
    </mc:Choice>
    <mc:Fallback xmlns="">
      <p:transition spd="slow" advTm="62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717C-B9A5-9145-A601-E33035D8146A}"/>
              </a:ext>
            </a:extLst>
          </p:cNvPr>
          <p:cNvSpPr>
            <a:spLocks noGrp="1"/>
          </p:cNvSpPr>
          <p:nvPr>
            <p:ph type="title"/>
          </p:nvPr>
        </p:nvSpPr>
        <p:spPr/>
        <p:txBody>
          <a:bodyPr/>
          <a:lstStyle/>
          <a:p>
            <a:r>
              <a:rPr lang="en-US" dirty="0">
                <a:solidFill>
                  <a:srgbClr val="0000CC"/>
                </a:solidFill>
              </a:rPr>
              <a:t>Sender-driven Emulation</a:t>
            </a:r>
            <a:endParaRPr lang="en-US" dirty="0"/>
          </a:p>
        </p:txBody>
      </p:sp>
      <p:sp>
        <p:nvSpPr>
          <p:cNvPr id="3" name="Content Placeholder 2">
            <a:extLst>
              <a:ext uri="{FF2B5EF4-FFF2-40B4-BE49-F238E27FC236}">
                <a16:creationId xmlns:a16="http://schemas.microsoft.com/office/drawing/2014/main" id="{59DAEAA7-08CF-8543-A360-F6A23092795B}"/>
              </a:ext>
            </a:extLst>
          </p:cNvPr>
          <p:cNvSpPr>
            <a:spLocks noGrp="1"/>
          </p:cNvSpPr>
          <p:nvPr>
            <p:ph idx="1"/>
          </p:nvPr>
        </p:nvSpPr>
        <p:spPr>
          <a:xfrm>
            <a:off x="323528" y="1502565"/>
            <a:ext cx="8734748" cy="4498186"/>
          </a:xfrm>
        </p:spPr>
        <p:txBody>
          <a:bodyPr>
            <a:normAutofit/>
          </a:bodyPr>
          <a:lstStyle/>
          <a:p>
            <a:r>
              <a:rPr lang="en-US" dirty="0"/>
              <a:t>Sender-driven emulation rehearses the future  transmission with </a:t>
            </a:r>
            <a:r>
              <a:rPr lang="en-US" dirty="0">
                <a:solidFill>
                  <a:srgbClr val="C00000"/>
                </a:solidFill>
              </a:rPr>
              <a:t>forward</a:t>
            </a:r>
            <a:r>
              <a:rPr lang="en-US" dirty="0"/>
              <a:t> emulation packets (</a:t>
            </a:r>
            <a:r>
              <a:rPr lang="en-US" dirty="0">
                <a:solidFill>
                  <a:srgbClr val="C00000"/>
                </a:solidFill>
              </a:rPr>
              <a:t>1</a:t>
            </a:r>
            <a:r>
              <a:rPr lang="en-US" dirty="0"/>
              <a:t>).</a:t>
            </a:r>
          </a:p>
          <a:p>
            <a:pPr lvl="1"/>
            <a:r>
              <a:rPr lang="en-US" dirty="0"/>
              <a:t>Same direction as the real data forwarding, unlike </a:t>
            </a:r>
            <a:r>
              <a:rPr lang="en-US" dirty="0">
                <a:solidFill>
                  <a:srgbClr val="FF9900"/>
                </a:solidFill>
              </a:rPr>
              <a:t>backward</a:t>
            </a:r>
            <a:r>
              <a:rPr lang="en-US" dirty="0"/>
              <a:t> emulation (</a:t>
            </a:r>
            <a:r>
              <a:rPr lang="en-US" dirty="0">
                <a:solidFill>
                  <a:srgbClr val="FF9900"/>
                </a:solidFill>
              </a:rPr>
              <a:t>2</a:t>
            </a:r>
            <a:r>
              <a:rPr lang="en-US" dirty="0"/>
              <a:t>) of receiver-driven solutions.</a:t>
            </a:r>
          </a:p>
        </p:txBody>
      </p:sp>
      <p:sp>
        <p:nvSpPr>
          <p:cNvPr id="4" name="Slide Number Placeholder 3">
            <a:extLst>
              <a:ext uri="{FF2B5EF4-FFF2-40B4-BE49-F238E27FC236}">
                <a16:creationId xmlns:a16="http://schemas.microsoft.com/office/drawing/2014/main" id="{898DDBEC-56F0-604F-B026-6E043A29EA57}"/>
              </a:ext>
            </a:extLst>
          </p:cNvPr>
          <p:cNvSpPr>
            <a:spLocks noGrp="1"/>
          </p:cNvSpPr>
          <p:nvPr>
            <p:ph type="sldNum" sz="quarter" idx="12"/>
          </p:nvPr>
        </p:nvSpPr>
        <p:spPr/>
        <p:txBody>
          <a:bodyPr/>
          <a:lstStyle/>
          <a:p>
            <a:fld id="{48F073B5-B368-244A-9B6E-A69375F38271}" type="slidenum">
              <a:rPr lang="en-US" smtClean="0"/>
              <a:t>13</a:t>
            </a:fld>
            <a:endParaRPr lang="en-US" dirty="0"/>
          </a:p>
        </p:txBody>
      </p:sp>
      <p:pic>
        <p:nvPicPr>
          <p:cNvPr id="6" name="Picture 5">
            <a:extLst>
              <a:ext uri="{FF2B5EF4-FFF2-40B4-BE49-F238E27FC236}">
                <a16:creationId xmlns:a16="http://schemas.microsoft.com/office/drawing/2014/main" id="{40E6D1B5-9041-A340-A54E-47EFCA52720C}"/>
              </a:ext>
            </a:extLst>
          </p:cNvPr>
          <p:cNvPicPr>
            <a:picLocks noChangeAspect="1"/>
          </p:cNvPicPr>
          <p:nvPr/>
        </p:nvPicPr>
        <p:blipFill>
          <a:blip r:embed="rId3"/>
          <a:stretch>
            <a:fillRect/>
          </a:stretch>
        </p:blipFill>
        <p:spPr>
          <a:xfrm>
            <a:off x="755576" y="3612849"/>
            <a:ext cx="7286877" cy="2779079"/>
          </a:xfrm>
          <a:prstGeom prst="rect">
            <a:avLst/>
          </a:prstGeom>
        </p:spPr>
      </p:pic>
      <p:sp>
        <p:nvSpPr>
          <p:cNvPr id="7" name="Rounded Rectangle 6">
            <a:extLst>
              <a:ext uri="{FF2B5EF4-FFF2-40B4-BE49-F238E27FC236}">
                <a16:creationId xmlns:a16="http://schemas.microsoft.com/office/drawing/2014/main" id="{DA603C65-C5B6-1947-9997-856E9431C6B7}"/>
              </a:ext>
            </a:extLst>
          </p:cNvPr>
          <p:cNvSpPr/>
          <p:nvPr/>
        </p:nvSpPr>
        <p:spPr>
          <a:xfrm>
            <a:off x="1011054" y="3776604"/>
            <a:ext cx="2048778" cy="876532"/>
          </a:xfrm>
          <a:prstGeom prst="round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2344919096"/>
      </p:ext>
    </p:extLst>
  </p:cSld>
  <p:clrMapOvr>
    <a:masterClrMapping/>
  </p:clrMapOvr>
  <mc:AlternateContent xmlns:mc="http://schemas.openxmlformats.org/markup-compatibility/2006" xmlns:p14="http://schemas.microsoft.com/office/powerpoint/2010/main">
    <mc:Choice Requires="p14">
      <p:transition spd="slow" p14:dur="2000" advTm="798"/>
    </mc:Choice>
    <mc:Fallback xmlns="">
      <p:transition spd="slow" advTm="7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717C-B9A5-9145-A601-E33035D8146A}"/>
              </a:ext>
            </a:extLst>
          </p:cNvPr>
          <p:cNvSpPr>
            <a:spLocks noGrp="1"/>
          </p:cNvSpPr>
          <p:nvPr>
            <p:ph type="title"/>
          </p:nvPr>
        </p:nvSpPr>
        <p:spPr/>
        <p:txBody>
          <a:bodyPr/>
          <a:lstStyle/>
          <a:p>
            <a:r>
              <a:rPr lang="en-US" dirty="0">
                <a:solidFill>
                  <a:srgbClr val="0000CC"/>
                </a:solidFill>
              </a:rPr>
              <a:t>Sender-driven Emulation</a:t>
            </a:r>
          </a:p>
        </p:txBody>
      </p:sp>
      <p:sp>
        <p:nvSpPr>
          <p:cNvPr id="3" name="Content Placeholder 2">
            <a:extLst>
              <a:ext uri="{FF2B5EF4-FFF2-40B4-BE49-F238E27FC236}">
                <a16:creationId xmlns:a16="http://schemas.microsoft.com/office/drawing/2014/main" id="{59DAEAA7-08CF-8543-A360-F6A23092795B}"/>
              </a:ext>
            </a:extLst>
          </p:cNvPr>
          <p:cNvSpPr>
            <a:spLocks noGrp="1"/>
          </p:cNvSpPr>
          <p:nvPr>
            <p:ph idx="1"/>
          </p:nvPr>
        </p:nvSpPr>
        <p:spPr>
          <a:xfrm>
            <a:off x="251520" y="1488699"/>
            <a:ext cx="8806756" cy="5094663"/>
          </a:xfrm>
        </p:spPr>
        <p:txBody>
          <a:bodyPr>
            <a:normAutofit/>
          </a:bodyPr>
          <a:lstStyle/>
          <a:p>
            <a:r>
              <a:rPr lang="en-US" dirty="0"/>
              <a:t>Send time calibration: </a:t>
            </a:r>
          </a:p>
          <a:p>
            <a:pPr lvl="1"/>
            <a:r>
              <a:rPr lang="en-US" sz="2600" dirty="0"/>
              <a:t>Add timestamp on the emulation and credit packets.</a:t>
            </a:r>
          </a:p>
          <a:p>
            <a:pPr lvl="1"/>
            <a:r>
              <a:rPr lang="en-US" sz="2600" dirty="0"/>
              <a:t>Data sending is scheduled to a fixed time</a:t>
            </a:r>
            <a:r>
              <a:rPr lang="en-US" sz="2600" baseline="-25000" dirty="0"/>
              <a:t> </a:t>
            </a:r>
            <a:r>
              <a:rPr lang="en-US" sz="2600" dirty="0"/>
              <a:t>after emulation.</a:t>
            </a:r>
          </a:p>
          <a:p>
            <a:pPr lvl="1"/>
            <a:r>
              <a:rPr lang="en-US" sz="2600" dirty="0"/>
              <a:t>Example:</a:t>
            </a:r>
          </a:p>
        </p:txBody>
      </p:sp>
      <p:sp>
        <p:nvSpPr>
          <p:cNvPr id="4" name="Slide Number Placeholder 3">
            <a:extLst>
              <a:ext uri="{FF2B5EF4-FFF2-40B4-BE49-F238E27FC236}">
                <a16:creationId xmlns:a16="http://schemas.microsoft.com/office/drawing/2014/main" id="{898DDBEC-56F0-604F-B026-6E043A29EA57}"/>
              </a:ext>
            </a:extLst>
          </p:cNvPr>
          <p:cNvSpPr>
            <a:spLocks noGrp="1"/>
          </p:cNvSpPr>
          <p:nvPr>
            <p:ph type="sldNum" sz="quarter" idx="12"/>
          </p:nvPr>
        </p:nvSpPr>
        <p:spPr/>
        <p:txBody>
          <a:bodyPr/>
          <a:lstStyle/>
          <a:p>
            <a:fld id="{48F073B5-B368-244A-9B6E-A69375F38271}" type="slidenum">
              <a:rPr lang="en-US" smtClean="0"/>
              <a:t>14</a:t>
            </a:fld>
            <a:endParaRPr lang="en-US" dirty="0"/>
          </a:p>
        </p:txBody>
      </p:sp>
      <p:graphicFrame>
        <p:nvGraphicFramePr>
          <p:cNvPr id="39" name="Table 47">
            <a:extLst>
              <a:ext uri="{FF2B5EF4-FFF2-40B4-BE49-F238E27FC236}">
                <a16:creationId xmlns:a16="http://schemas.microsoft.com/office/drawing/2014/main" id="{42BB8B91-085E-7743-A702-DDC7737780BB}"/>
              </a:ext>
            </a:extLst>
          </p:cNvPr>
          <p:cNvGraphicFramePr>
            <a:graphicFrameLocks noGrp="1"/>
          </p:cNvGraphicFramePr>
          <p:nvPr>
            <p:extLst>
              <p:ext uri="{D42A27DB-BD31-4B8C-83A1-F6EECF244321}">
                <p14:modId xmlns:p14="http://schemas.microsoft.com/office/powerpoint/2010/main" val="2621579229"/>
              </p:ext>
            </p:extLst>
          </p:nvPr>
        </p:nvGraphicFramePr>
        <p:xfrm>
          <a:off x="1320803" y="5233115"/>
          <a:ext cx="6563565" cy="1028700"/>
        </p:xfrm>
        <a:graphic>
          <a:graphicData uri="http://schemas.openxmlformats.org/drawingml/2006/table">
            <a:tbl>
              <a:tblPr firstRow="1" bandRow="1">
                <a:tableStyleId>{5C22544A-7EE6-4342-B048-85BDC9FD1C3A}</a:tableStyleId>
              </a:tblPr>
              <a:tblGrid>
                <a:gridCol w="1312713">
                  <a:extLst>
                    <a:ext uri="{9D8B030D-6E8A-4147-A177-3AD203B41FA5}">
                      <a16:colId xmlns:a16="http://schemas.microsoft.com/office/drawing/2014/main" val="3709379733"/>
                    </a:ext>
                  </a:extLst>
                </a:gridCol>
                <a:gridCol w="1312713">
                  <a:extLst>
                    <a:ext uri="{9D8B030D-6E8A-4147-A177-3AD203B41FA5}">
                      <a16:colId xmlns:a16="http://schemas.microsoft.com/office/drawing/2014/main" val="2768460057"/>
                    </a:ext>
                  </a:extLst>
                </a:gridCol>
                <a:gridCol w="1312713">
                  <a:extLst>
                    <a:ext uri="{9D8B030D-6E8A-4147-A177-3AD203B41FA5}">
                      <a16:colId xmlns:a16="http://schemas.microsoft.com/office/drawing/2014/main" val="3794255818"/>
                    </a:ext>
                  </a:extLst>
                </a:gridCol>
                <a:gridCol w="1312713">
                  <a:extLst>
                    <a:ext uri="{9D8B030D-6E8A-4147-A177-3AD203B41FA5}">
                      <a16:colId xmlns:a16="http://schemas.microsoft.com/office/drawing/2014/main" val="316878731"/>
                    </a:ext>
                  </a:extLst>
                </a:gridCol>
                <a:gridCol w="1312713">
                  <a:extLst>
                    <a:ext uri="{9D8B030D-6E8A-4147-A177-3AD203B41FA5}">
                      <a16:colId xmlns:a16="http://schemas.microsoft.com/office/drawing/2014/main" val="1318780197"/>
                    </a:ext>
                  </a:extLst>
                </a:gridCol>
              </a:tblGrid>
              <a:tr h="278130">
                <a:tc>
                  <a:txBody>
                    <a:bodyPr/>
                    <a:lstStyle/>
                    <a:p>
                      <a:endParaRPr lang="en-US" sz="1800"/>
                    </a:p>
                  </a:txBody>
                  <a:tcPr marL="68580" marR="68580" marT="34290" marB="34290"/>
                </a:tc>
                <a:tc>
                  <a:txBody>
                    <a:bodyPr/>
                    <a:lstStyle/>
                    <a:p>
                      <a:r>
                        <a:rPr lang="en-US" sz="1800" dirty="0"/>
                        <a:t>Start time</a:t>
                      </a:r>
                    </a:p>
                  </a:txBody>
                  <a:tcPr marL="68580" marR="68580" marT="34290" marB="34290"/>
                </a:tc>
                <a:tc>
                  <a:txBody>
                    <a:bodyPr/>
                    <a:lstStyle/>
                    <a:p>
                      <a:r>
                        <a:rPr lang="en-US" sz="1800" dirty="0"/>
                        <a:t>Credit send</a:t>
                      </a:r>
                    </a:p>
                  </a:txBody>
                  <a:tcPr marL="68580" marR="68580" marT="34290" marB="34290"/>
                </a:tc>
                <a:tc>
                  <a:txBody>
                    <a:bodyPr/>
                    <a:lstStyle/>
                    <a:p>
                      <a:r>
                        <a:rPr lang="en-US" sz="1800" dirty="0"/>
                        <a:t>Data Send</a:t>
                      </a:r>
                    </a:p>
                  </a:txBody>
                  <a:tcPr marL="68580" marR="68580" marT="34290" marB="34290"/>
                </a:tc>
                <a:tc>
                  <a:txBody>
                    <a:bodyPr/>
                    <a:lstStyle/>
                    <a:p>
                      <a:r>
                        <a:rPr lang="en-US" sz="1800" dirty="0"/>
                        <a:t>Data arrive</a:t>
                      </a:r>
                    </a:p>
                  </a:txBody>
                  <a:tcPr marL="68580" marR="68580" marT="34290" marB="34290"/>
                </a:tc>
                <a:extLst>
                  <a:ext uri="{0D108BD9-81ED-4DB2-BD59-A6C34878D82A}">
                    <a16:rowId xmlns:a16="http://schemas.microsoft.com/office/drawing/2014/main" val="1948242133"/>
                  </a:ext>
                </a:extLst>
              </a:tr>
              <a:tr h="278130">
                <a:tc>
                  <a:txBody>
                    <a:bodyPr/>
                    <a:lstStyle/>
                    <a:p>
                      <a:r>
                        <a:rPr lang="en-US" sz="1800" dirty="0"/>
                        <a:t>Flow 1</a:t>
                      </a:r>
                    </a:p>
                  </a:txBody>
                  <a:tcPr marL="68580" marR="68580" marT="34290" marB="34290"/>
                </a:tc>
                <a:tc>
                  <a:txBody>
                    <a:bodyPr/>
                    <a:lstStyle/>
                    <a:p>
                      <a:r>
                        <a:rPr lang="en-US" sz="1800" dirty="0"/>
                        <a:t>0ms</a:t>
                      </a:r>
                    </a:p>
                  </a:txBody>
                  <a:tcPr marL="68580" marR="68580" marT="34290" marB="34290"/>
                </a:tc>
                <a:tc>
                  <a:txBody>
                    <a:bodyPr/>
                    <a:lstStyle/>
                    <a:p>
                      <a:r>
                        <a:rPr lang="en-US" sz="1800" dirty="0"/>
                        <a:t>20-40ms</a:t>
                      </a:r>
                    </a:p>
                  </a:txBody>
                  <a:tcPr marL="68580" marR="68580" marT="34290" marB="34290"/>
                </a:tc>
                <a:tc>
                  <a:txBody>
                    <a:bodyPr/>
                    <a:lstStyle/>
                    <a:p>
                      <a:r>
                        <a:rPr lang="en-US" sz="1800" dirty="0"/>
                        <a:t>40-60ms</a:t>
                      </a:r>
                    </a:p>
                  </a:txBody>
                  <a:tcPr marL="68580" marR="68580" marT="34290" marB="34290"/>
                </a:tc>
                <a:tc>
                  <a:txBody>
                    <a:bodyPr/>
                    <a:lstStyle/>
                    <a:p>
                      <a:r>
                        <a:rPr lang="en-US" sz="1800" dirty="0">
                          <a:solidFill>
                            <a:srgbClr val="C00000"/>
                          </a:solidFill>
                        </a:rPr>
                        <a:t>~60-80ms</a:t>
                      </a:r>
                    </a:p>
                  </a:txBody>
                  <a:tcPr marL="68580" marR="68580" marT="34290" marB="34290"/>
                </a:tc>
                <a:extLst>
                  <a:ext uri="{0D108BD9-81ED-4DB2-BD59-A6C34878D82A}">
                    <a16:rowId xmlns:a16="http://schemas.microsoft.com/office/drawing/2014/main" val="1170492419"/>
                  </a:ext>
                </a:extLst>
              </a:tr>
              <a:tr h="278130">
                <a:tc>
                  <a:txBody>
                    <a:bodyPr/>
                    <a:lstStyle/>
                    <a:p>
                      <a:r>
                        <a:rPr lang="en-US" sz="1800" dirty="0"/>
                        <a:t>Flow 2</a:t>
                      </a:r>
                    </a:p>
                  </a:txBody>
                  <a:tcPr marL="68580" marR="68580" marT="34290" marB="34290"/>
                </a:tc>
                <a:tc>
                  <a:txBody>
                    <a:bodyPr/>
                    <a:lstStyle/>
                    <a:p>
                      <a:r>
                        <a:rPr lang="en-US" sz="1800" dirty="0"/>
                        <a:t>30ms</a:t>
                      </a:r>
                    </a:p>
                  </a:txBody>
                  <a:tcPr marL="68580" marR="68580" marT="34290" marB="34290"/>
                </a:tc>
                <a:tc>
                  <a:txBody>
                    <a:bodyPr/>
                    <a:lstStyle/>
                    <a:p>
                      <a:r>
                        <a:rPr lang="en-US" sz="1800" dirty="0"/>
                        <a:t>40-60ms</a:t>
                      </a:r>
                    </a:p>
                  </a:txBody>
                  <a:tcPr marL="68580" marR="68580" marT="34290" marB="34290"/>
                </a:tc>
                <a:tc>
                  <a:txBody>
                    <a:bodyPr/>
                    <a:lstStyle/>
                    <a:p>
                      <a:r>
                        <a:rPr lang="en-US" sz="1800" dirty="0"/>
                        <a:t>70-90ms</a:t>
                      </a:r>
                    </a:p>
                  </a:txBody>
                  <a:tcPr marL="68580" marR="68580" marT="34290" marB="34290"/>
                </a:tc>
                <a:tc>
                  <a:txBody>
                    <a:bodyPr/>
                    <a:lstStyle/>
                    <a:p>
                      <a:r>
                        <a:rPr lang="en-US" sz="1800" dirty="0">
                          <a:solidFill>
                            <a:srgbClr val="C00000"/>
                          </a:solidFill>
                        </a:rPr>
                        <a:t>~80-100ms</a:t>
                      </a:r>
                    </a:p>
                  </a:txBody>
                  <a:tcPr marL="68580" marR="68580" marT="34290" marB="34290"/>
                </a:tc>
                <a:extLst>
                  <a:ext uri="{0D108BD9-81ED-4DB2-BD59-A6C34878D82A}">
                    <a16:rowId xmlns:a16="http://schemas.microsoft.com/office/drawing/2014/main" val="3806976212"/>
                  </a:ext>
                </a:extLst>
              </a:tr>
            </a:tbl>
          </a:graphicData>
        </a:graphic>
      </p:graphicFrame>
      <p:pic>
        <p:nvPicPr>
          <p:cNvPr id="29" name="Picture 28">
            <a:extLst>
              <a:ext uri="{FF2B5EF4-FFF2-40B4-BE49-F238E27FC236}">
                <a16:creationId xmlns:a16="http://schemas.microsoft.com/office/drawing/2014/main" id="{28577697-9777-614A-B693-1DFCC1BFAD54}"/>
              </a:ext>
            </a:extLst>
          </p:cNvPr>
          <p:cNvPicPr>
            <a:picLocks noChangeAspect="1"/>
          </p:cNvPicPr>
          <p:nvPr/>
        </p:nvPicPr>
        <p:blipFill>
          <a:blip r:embed="rId4"/>
          <a:stretch>
            <a:fillRect/>
          </a:stretch>
        </p:blipFill>
        <p:spPr>
          <a:xfrm>
            <a:off x="2483768" y="3068960"/>
            <a:ext cx="5229606" cy="2084317"/>
          </a:xfrm>
          <a:prstGeom prst="rect">
            <a:avLst/>
          </a:prstGeom>
        </p:spPr>
      </p:pic>
      <p:grpSp>
        <p:nvGrpSpPr>
          <p:cNvPr id="7" name="Group 6">
            <a:extLst>
              <a:ext uri="{FF2B5EF4-FFF2-40B4-BE49-F238E27FC236}">
                <a16:creationId xmlns:a16="http://schemas.microsoft.com/office/drawing/2014/main" id="{0996A2CE-56A2-4A46-892E-07D0B7C309F2}"/>
              </a:ext>
            </a:extLst>
          </p:cNvPr>
          <p:cNvGrpSpPr/>
          <p:nvPr/>
        </p:nvGrpSpPr>
        <p:grpSpPr>
          <a:xfrm>
            <a:off x="6553201" y="5229200"/>
            <a:ext cx="1654224" cy="1452628"/>
            <a:chOff x="6553201" y="5310660"/>
            <a:chExt cx="1654224" cy="1452628"/>
          </a:xfrm>
        </p:grpSpPr>
        <p:sp>
          <p:nvSpPr>
            <p:cNvPr id="8" name="Rounded Rectangle 7">
              <a:extLst>
                <a:ext uri="{FF2B5EF4-FFF2-40B4-BE49-F238E27FC236}">
                  <a16:creationId xmlns:a16="http://schemas.microsoft.com/office/drawing/2014/main" id="{A4FD2685-CA8F-AA40-85A8-7366828F2F28}"/>
                </a:ext>
              </a:extLst>
            </p:cNvPr>
            <p:cNvSpPr/>
            <p:nvPr/>
          </p:nvSpPr>
          <p:spPr>
            <a:xfrm>
              <a:off x="6553201" y="5310660"/>
              <a:ext cx="1331168" cy="98704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C9887E9B-F6A8-B646-B3E8-BAD485E4799D}"/>
                </a:ext>
              </a:extLst>
            </p:cNvPr>
            <p:cNvSpPr txBox="1"/>
            <p:nvPr/>
          </p:nvSpPr>
          <p:spPr>
            <a:xfrm>
              <a:off x="6660232" y="6301623"/>
              <a:ext cx="154719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i="1" dirty="0"/>
                <a:t>No crash!</a:t>
              </a:r>
            </a:p>
          </p:txBody>
        </p:sp>
      </p:grpSp>
      <p:grpSp>
        <p:nvGrpSpPr>
          <p:cNvPr id="11" name="Group 10">
            <a:extLst>
              <a:ext uri="{FF2B5EF4-FFF2-40B4-BE49-F238E27FC236}">
                <a16:creationId xmlns:a16="http://schemas.microsoft.com/office/drawing/2014/main" id="{B189434B-AB6F-5E46-A4C2-556E7B4BA9BC}"/>
              </a:ext>
            </a:extLst>
          </p:cNvPr>
          <p:cNvGrpSpPr/>
          <p:nvPr/>
        </p:nvGrpSpPr>
        <p:grpSpPr>
          <a:xfrm>
            <a:off x="3481537" y="5233115"/>
            <a:ext cx="1810543" cy="1452628"/>
            <a:chOff x="6110810" y="5310660"/>
            <a:chExt cx="1810543" cy="1452628"/>
          </a:xfrm>
        </p:grpSpPr>
        <p:sp>
          <p:nvSpPr>
            <p:cNvPr id="12" name="Rounded Rectangle 11">
              <a:extLst>
                <a:ext uri="{FF2B5EF4-FFF2-40B4-BE49-F238E27FC236}">
                  <a16:creationId xmlns:a16="http://schemas.microsoft.com/office/drawing/2014/main" id="{B9BB8150-4157-424F-8858-0A2CF6BAF840}"/>
                </a:ext>
              </a:extLst>
            </p:cNvPr>
            <p:cNvSpPr/>
            <p:nvPr/>
          </p:nvSpPr>
          <p:spPr>
            <a:xfrm>
              <a:off x="6553201" y="5310660"/>
              <a:ext cx="1331168" cy="98704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73803468-8A0A-9843-922A-F86BCC972549}"/>
                </a:ext>
              </a:extLst>
            </p:cNvPr>
            <p:cNvSpPr txBox="1"/>
            <p:nvPr/>
          </p:nvSpPr>
          <p:spPr>
            <a:xfrm>
              <a:off x="6110810" y="6301623"/>
              <a:ext cx="181054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i="1" dirty="0"/>
                <a:t>Interleaved.</a:t>
              </a:r>
            </a:p>
          </p:txBody>
        </p:sp>
      </p:grpSp>
      <p:grpSp>
        <p:nvGrpSpPr>
          <p:cNvPr id="15" name="Group 14">
            <a:extLst>
              <a:ext uri="{FF2B5EF4-FFF2-40B4-BE49-F238E27FC236}">
                <a16:creationId xmlns:a16="http://schemas.microsoft.com/office/drawing/2014/main" id="{604B0E23-F318-BC47-A0F2-24A1AB4AFA18}"/>
              </a:ext>
            </a:extLst>
          </p:cNvPr>
          <p:cNvGrpSpPr/>
          <p:nvPr/>
        </p:nvGrpSpPr>
        <p:grpSpPr>
          <a:xfrm>
            <a:off x="5293831" y="6170960"/>
            <a:ext cx="1337820" cy="646331"/>
            <a:chOff x="5293831" y="5879013"/>
            <a:chExt cx="1337820" cy="646331"/>
          </a:xfrm>
        </p:grpSpPr>
        <p:cxnSp>
          <p:nvCxnSpPr>
            <p:cNvPr id="16" name="Straight Arrow Connector 15">
              <a:extLst>
                <a:ext uri="{FF2B5EF4-FFF2-40B4-BE49-F238E27FC236}">
                  <a16:creationId xmlns:a16="http://schemas.microsoft.com/office/drawing/2014/main" id="{0899266E-3405-F647-AE2F-D306B0F3C738}"/>
                </a:ext>
              </a:extLst>
            </p:cNvPr>
            <p:cNvCxnSpPr/>
            <p:nvPr/>
          </p:nvCxnSpPr>
          <p:spPr>
            <a:xfrm>
              <a:off x="5293831" y="6195502"/>
              <a:ext cx="13378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87179DDB-E375-7544-AB80-CDD91B18F87C}"/>
                </a:ext>
              </a:extLst>
            </p:cNvPr>
            <p:cNvSpPr txBox="1"/>
            <p:nvPr/>
          </p:nvSpPr>
          <p:spPr>
            <a:xfrm>
              <a:off x="5336888" y="5879013"/>
              <a:ext cx="1172309" cy="646331"/>
            </a:xfrm>
            <a:prstGeom prst="rect">
              <a:avLst/>
            </a:prstGeom>
            <a:noFill/>
          </p:spPr>
          <p:txBody>
            <a:bodyPr wrap="none" rtlCol="0">
              <a:spAutoFit/>
            </a:bodyPr>
            <a:lstStyle/>
            <a:p>
              <a:pPr algn="ctr"/>
              <a:r>
                <a:rPr lang="en-US" b="1" i="1" dirty="0"/>
                <a:t>Fixed time</a:t>
              </a:r>
            </a:p>
            <a:p>
              <a:pPr algn="ctr"/>
              <a:r>
                <a:rPr lang="en-US" b="1" i="1" dirty="0"/>
                <a:t>delay</a:t>
              </a:r>
            </a:p>
          </p:txBody>
        </p:sp>
      </p:grpSp>
    </p:spTree>
    <p:custDataLst>
      <p:tags r:id="rId1"/>
    </p:custDataLst>
    <p:extLst>
      <p:ext uri="{BB962C8B-B14F-4D97-AF65-F5344CB8AC3E}">
        <p14:creationId xmlns:p14="http://schemas.microsoft.com/office/powerpoint/2010/main" val="4091741991"/>
      </p:ext>
    </p:extLst>
  </p:cSld>
  <p:clrMapOvr>
    <a:masterClrMapping/>
  </p:clrMapOvr>
  <mc:AlternateContent xmlns:mc="http://schemas.openxmlformats.org/markup-compatibility/2006" xmlns:p14="http://schemas.microsoft.com/office/powerpoint/2010/main">
    <mc:Choice Requires="p14">
      <p:transition spd="slow" p14:dur="2000" advTm="212"/>
    </mc:Choice>
    <mc:Fallback xmlns="">
      <p:transition spd="slow" advTm="2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9E17-6506-8D4E-89A7-351B34EAE577}"/>
              </a:ext>
            </a:extLst>
          </p:cNvPr>
          <p:cNvSpPr>
            <a:spLocks noGrp="1"/>
          </p:cNvSpPr>
          <p:nvPr>
            <p:ph type="title"/>
          </p:nvPr>
        </p:nvSpPr>
        <p:spPr/>
        <p:txBody>
          <a:bodyPr>
            <a:normAutofit fontScale="90000"/>
          </a:bodyPr>
          <a:lstStyle/>
          <a:p>
            <a:r>
              <a:rPr lang="en-US" dirty="0">
                <a:solidFill>
                  <a:srgbClr val="0000CC"/>
                </a:solidFill>
              </a:rPr>
              <a:t>Over-Provisioning with Selective Dropping</a:t>
            </a:r>
          </a:p>
        </p:txBody>
      </p:sp>
      <p:sp>
        <p:nvSpPr>
          <p:cNvPr id="4" name="Slide Number Placeholder 3">
            <a:extLst>
              <a:ext uri="{FF2B5EF4-FFF2-40B4-BE49-F238E27FC236}">
                <a16:creationId xmlns:a16="http://schemas.microsoft.com/office/drawing/2014/main" id="{8397E1B6-7AB2-5543-BE2F-BD4E3C346FAE}"/>
              </a:ext>
            </a:extLst>
          </p:cNvPr>
          <p:cNvSpPr>
            <a:spLocks noGrp="1"/>
          </p:cNvSpPr>
          <p:nvPr>
            <p:ph type="sldNum" sz="quarter" idx="12"/>
          </p:nvPr>
        </p:nvSpPr>
        <p:spPr/>
        <p:txBody>
          <a:bodyPr/>
          <a:lstStyle/>
          <a:p>
            <a:fld id="{48F073B5-B368-244A-9B6E-A69375F38271}" type="slidenum">
              <a:rPr lang="en-US" smtClean="0"/>
              <a:t>15</a:t>
            </a:fld>
            <a:endParaRPr lang="en-US"/>
          </a:p>
        </p:txBody>
      </p:sp>
      <p:cxnSp>
        <p:nvCxnSpPr>
          <p:cNvPr id="5" name="直接连接符 62">
            <a:extLst>
              <a:ext uri="{FF2B5EF4-FFF2-40B4-BE49-F238E27FC236}">
                <a16:creationId xmlns:a16="http://schemas.microsoft.com/office/drawing/2014/main" id="{D93F22C8-086E-FF47-9FA2-FF4A50CDDD7B}"/>
              </a:ext>
            </a:extLst>
          </p:cNvPr>
          <p:cNvCxnSpPr>
            <a:cxnSpLocks/>
            <a:stCxn id="6" idx="3"/>
          </p:cNvCxnSpPr>
          <p:nvPr/>
        </p:nvCxnSpPr>
        <p:spPr>
          <a:xfrm>
            <a:off x="2946942" y="5115848"/>
            <a:ext cx="16001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87" descr="server-gray.png">
            <a:extLst>
              <a:ext uri="{FF2B5EF4-FFF2-40B4-BE49-F238E27FC236}">
                <a16:creationId xmlns:a16="http://schemas.microsoft.com/office/drawing/2014/main" id="{5EF9945E-EE41-4F4B-AB9D-D957EBF10DA5}"/>
              </a:ext>
            </a:extLst>
          </p:cNvPr>
          <p:cNvPicPr>
            <a:picLocks noChangeAspect="1"/>
          </p:cNvPicPr>
          <p:nvPr/>
        </p:nvPicPr>
        <p:blipFill>
          <a:blip r:embed="rId4" cstate="print"/>
          <a:stretch>
            <a:fillRect/>
          </a:stretch>
        </p:blipFill>
        <p:spPr>
          <a:xfrm>
            <a:off x="2260482" y="4750475"/>
            <a:ext cx="686459" cy="730746"/>
          </a:xfrm>
          <a:prstGeom prst="rect">
            <a:avLst/>
          </a:prstGeom>
        </p:spPr>
      </p:pic>
      <p:cxnSp>
        <p:nvCxnSpPr>
          <p:cNvPr id="7" name="直接连接符 25">
            <a:extLst>
              <a:ext uri="{FF2B5EF4-FFF2-40B4-BE49-F238E27FC236}">
                <a16:creationId xmlns:a16="http://schemas.microsoft.com/office/drawing/2014/main" id="{D4E44635-8C14-A14B-84DC-DC72779D65B0}"/>
              </a:ext>
            </a:extLst>
          </p:cNvPr>
          <p:cNvCxnSpPr>
            <a:cxnSpLocks/>
            <a:stCxn id="8" idx="3"/>
          </p:cNvCxnSpPr>
          <p:nvPr/>
        </p:nvCxnSpPr>
        <p:spPr>
          <a:xfrm>
            <a:off x="2946941" y="3403224"/>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88" descr="server-gray.png">
            <a:extLst>
              <a:ext uri="{FF2B5EF4-FFF2-40B4-BE49-F238E27FC236}">
                <a16:creationId xmlns:a16="http://schemas.microsoft.com/office/drawing/2014/main" id="{39C21BF9-0290-A143-98A8-424FF7A11EB1}"/>
              </a:ext>
            </a:extLst>
          </p:cNvPr>
          <p:cNvPicPr>
            <a:picLocks noChangeAspect="1"/>
          </p:cNvPicPr>
          <p:nvPr/>
        </p:nvPicPr>
        <p:blipFill>
          <a:blip r:embed="rId4" cstate="print"/>
          <a:stretch>
            <a:fillRect/>
          </a:stretch>
        </p:blipFill>
        <p:spPr>
          <a:xfrm>
            <a:off x="2260482" y="3037851"/>
            <a:ext cx="686459" cy="730746"/>
          </a:xfrm>
          <a:prstGeom prst="rect">
            <a:avLst/>
          </a:prstGeom>
        </p:spPr>
      </p:pic>
      <p:sp>
        <p:nvSpPr>
          <p:cNvPr id="9" name="Rectangle 25">
            <a:extLst>
              <a:ext uri="{FF2B5EF4-FFF2-40B4-BE49-F238E27FC236}">
                <a16:creationId xmlns:a16="http://schemas.microsoft.com/office/drawing/2014/main" id="{F5946981-7FCD-F44D-A490-6683B3E435CA}"/>
              </a:ext>
            </a:extLst>
          </p:cNvPr>
          <p:cNvSpPr/>
          <p:nvPr/>
        </p:nvSpPr>
        <p:spPr>
          <a:xfrm>
            <a:off x="1868447" y="3016595"/>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10" name="Rectangle 25">
            <a:extLst>
              <a:ext uri="{FF2B5EF4-FFF2-40B4-BE49-F238E27FC236}">
                <a16:creationId xmlns:a16="http://schemas.microsoft.com/office/drawing/2014/main" id="{2E6C2DC4-75B7-B046-9EE2-EE8A17F237C8}"/>
              </a:ext>
            </a:extLst>
          </p:cNvPr>
          <p:cNvSpPr/>
          <p:nvPr/>
        </p:nvSpPr>
        <p:spPr>
          <a:xfrm>
            <a:off x="1712924" y="3016595"/>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pic>
        <p:nvPicPr>
          <p:cNvPr id="11" name="Picture 88" descr="server-gray.png">
            <a:extLst>
              <a:ext uri="{FF2B5EF4-FFF2-40B4-BE49-F238E27FC236}">
                <a16:creationId xmlns:a16="http://schemas.microsoft.com/office/drawing/2014/main" id="{07695BD0-D90B-194A-9676-E5F8EE6B786B}"/>
              </a:ext>
            </a:extLst>
          </p:cNvPr>
          <p:cNvPicPr>
            <a:picLocks noChangeAspect="1"/>
          </p:cNvPicPr>
          <p:nvPr/>
        </p:nvPicPr>
        <p:blipFill>
          <a:blip r:embed="rId4" cstate="print"/>
          <a:stretch>
            <a:fillRect/>
          </a:stretch>
        </p:blipFill>
        <p:spPr>
          <a:xfrm>
            <a:off x="2260482" y="3897986"/>
            <a:ext cx="686459" cy="730746"/>
          </a:xfrm>
          <a:prstGeom prst="rect">
            <a:avLst/>
          </a:prstGeom>
        </p:spPr>
      </p:pic>
      <p:cxnSp>
        <p:nvCxnSpPr>
          <p:cNvPr id="12" name="直接连接符 25">
            <a:extLst>
              <a:ext uri="{FF2B5EF4-FFF2-40B4-BE49-F238E27FC236}">
                <a16:creationId xmlns:a16="http://schemas.microsoft.com/office/drawing/2014/main" id="{83299160-1935-4F40-8819-7C45804B44BF}"/>
              </a:ext>
            </a:extLst>
          </p:cNvPr>
          <p:cNvCxnSpPr>
            <a:cxnSpLocks/>
            <a:stCxn id="11" idx="3"/>
            <a:endCxn id="29" idx="1"/>
          </p:cNvCxnSpPr>
          <p:nvPr/>
        </p:nvCxnSpPr>
        <p:spPr>
          <a:xfrm>
            <a:off x="2946941" y="4263359"/>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5">
            <a:extLst>
              <a:ext uri="{FF2B5EF4-FFF2-40B4-BE49-F238E27FC236}">
                <a16:creationId xmlns:a16="http://schemas.microsoft.com/office/drawing/2014/main" id="{1FE453FE-3B43-FD4F-8212-51E68949E4A0}"/>
              </a:ext>
            </a:extLst>
          </p:cNvPr>
          <p:cNvSpPr/>
          <p:nvPr/>
        </p:nvSpPr>
        <p:spPr>
          <a:xfrm>
            <a:off x="1860675" y="4750475"/>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14" name="Rectangle 25">
            <a:extLst>
              <a:ext uri="{FF2B5EF4-FFF2-40B4-BE49-F238E27FC236}">
                <a16:creationId xmlns:a16="http://schemas.microsoft.com/office/drawing/2014/main" id="{59C3E965-D63E-A340-908A-1681E543DD8E}"/>
              </a:ext>
            </a:extLst>
          </p:cNvPr>
          <p:cNvSpPr/>
          <p:nvPr/>
        </p:nvSpPr>
        <p:spPr>
          <a:xfrm>
            <a:off x="1705152" y="4750475"/>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15" name="Rectangle 25">
            <a:extLst>
              <a:ext uri="{FF2B5EF4-FFF2-40B4-BE49-F238E27FC236}">
                <a16:creationId xmlns:a16="http://schemas.microsoft.com/office/drawing/2014/main" id="{32D6F8A6-129E-FA42-9610-691867AA9475}"/>
              </a:ext>
            </a:extLst>
          </p:cNvPr>
          <p:cNvSpPr/>
          <p:nvPr/>
        </p:nvSpPr>
        <p:spPr>
          <a:xfrm>
            <a:off x="1704697" y="3873845"/>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16" name="Rectangle 25">
            <a:extLst>
              <a:ext uri="{FF2B5EF4-FFF2-40B4-BE49-F238E27FC236}">
                <a16:creationId xmlns:a16="http://schemas.microsoft.com/office/drawing/2014/main" id="{579942F2-6B4C-A24C-A867-0A126CE90CD2}"/>
              </a:ext>
            </a:extLst>
          </p:cNvPr>
          <p:cNvSpPr/>
          <p:nvPr/>
        </p:nvSpPr>
        <p:spPr>
          <a:xfrm>
            <a:off x="1873024" y="3873845"/>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17" name="Rectangle 25">
            <a:extLst>
              <a:ext uri="{FF2B5EF4-FFF2-40B4-BE49-F238E27FC236}">
                <a16:creationId xmlns:a16="http://schemas.microsoft.com/office/drawing/2014/main" id="{E29AD950-2730-004D-A767-781238323A4A}"/>
              </a:ext>
            </a:extLst>
          </p:cNvPr>
          <p:cNvSpPr/>
          <p:nvPr/>
        </p:nvSpPr>
        <p:spPr>
          <a:xfrm>
            <a:off x="3182897" y="3873845"/>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18" name="Rectangle 25">
            <a:extLst>
              <a:ext uri="{FF2B5EF4-FFF2-40B4-BE49-F238E27FC236}">
                <a16:creationId xmlns:a16="http://schemas.microsoft.com/office/drawing/2014/main" id="{EF294EE1-58E5-E949-B0F3-DDF2B7BBC391}"/>
              </a:ext>
            </a:extLst>
          </p:cNvPr>
          <p:cNvSpPr/>
          <p:nvPr/>
        </p:nvSpPr>
        <p:spPr>
          <a:xfrm>
            <a:off x="3468647" y="3873845"/>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19" name="Rectangle 25">
            <a:extLst>
              <a:ext uri="{FF2B5EF4-FFF2-40B4-BE49-F238E27FC236}">
                <a16:creationId xmlns:a16="http://schemas.microsoft.com/office/drawing/2014/main" id="{58C89470-BE3C-2342-81A5-58CA2EB1ED90}"/>
              </a:ext>
            </a:extLst>
          </p:cNvPr>
          <p:cNvSpPr/>
          <p:nvPr/>
        </p:nvSpPr>
        <p:spPr>
          <a:xfrm>
            <a:off x="3468647" y="4750475"/>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100" b="1" dirty="0"/>
              <a:t>1</a:t>
            </a:r>
            <a:endParaRPr lang="en-US" sz="2700" b="1" dirty="0"/>
          </a:p>
        </p:txBody>
      </p:sp>
      <p:sp>
        <p:nvSpPr>
          <p:cNvPr id="20" name="Rectangle 25">
            <a:extLst>
              <a:ext uri="{FF2B5EF4-FFF2-40B4-BE49-F238E27FC236}">
                <a16:creationId xmlns:a16="http://schemas.microsoft.com/office/drawing/2014/main" id="{5C846925-4790-4A4B-A010-D0E5F8208ED0}"/>
              </a:ext>
            </a:extLst>
          </p:cNvPr>
          <p:cNvSpPr/>
          <p:nvPr/>
        </p:nvSpPr>
        <p:spPr>
          <a:xfrm>
            <a:off x="3182897" y="4750475"/>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100" b="1" dirty="0"/>
              <a:t>1</a:t>
            </a:r>
            <a:endParaRPr lang="en-US" sz="2700" b="1" dirty="0"/>
          </a:p>
        </p:txBody>
      </p:sp>
      <p:sp>
        <p:nvSpPr>
          <p:cNvPr id="21" name="Rectangle 25">
            <a:extLst>
              <a:ext uri="{FF2B5EF4-FFF2-40B4-BE49-F238E27FC236}">
                <a16:creationId xmlns:a16="http://schemas.microsoft.com/office/drawing/2014/main" id="{269E5C8D-7312-4D42-AAE5-4CFC7F098710}"/>
              </a:ext>
            </a:extLst>
          </p:cNvPr>
          <p:cNvSpPr/>
          <p:nvPr/>
        </p:nvSpPr>
        <p:spPr>
          <a:xfrm>
            <a:off x="3182897" y="3016595"/>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22" name="Rectangle 25">
            <a:extLst>
              <a:ext uri="{FF2B5EF4-FFF2-40B4-BE49-F238E27FC236}">
                <a16:creationId xmlns:a16="http://schemas.microsoft.com/office/drawing/2014/main" id="{9FBB8117-84A3-7C4E-AE64-848EBC18234D}"/>
              </a:ext>
            </a:extLst>
          </p:cNvPr>
          <p:cNvSpPr/>
          <p:nvPr/>
        </p:nvSpPr>
        <p:spPr>
          <a:xfrm>
            <a:off x="3468647" y="3016595"/>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cxnSp>
        <p:nvCxnSpPr>
          <p:cNvPr id="23" name="Straight Connector 22">
            <a:extLst>
              <a:ext uri="{FF2B5EF4-FFF2-40B4-BE49-F238E27FC236}">
                <a16:creationId xmlns:a16="http://schemas.microsoft.com/office/drawing/2014/main" id="{68817C2B-A9B2-954E-88C9-C3C223A57F1D}"/>
              </a:ext>
            </a:extLst>
          </p:cNvPr>
          <p:cNvCxnSpPr>
            <a:cxnSpLocks/>
          </p:cNvCxnSpPr>
          <p:nvPr/>
        </p:nvCxnSpPr>
        <p:spPr>
          <a:xfrm>
            <a:off x="4089941" y="2392523"/>
            <a:ext cx="0" cy="3132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F32CF46-8F9F-8C41-A126-54E2C2C4ED90}"/>
              </a:ext>
            </a:extLst>
          </p:cNvPr>
          <p:cNvSpPr/>
          <p:nvPr/>
        </p:nvSpPr>
        <p:spPr>
          <a:xfrm>
            <a:off x="1242245" y="2320515"/>
            <a:ext cx="2676246" cy="369332"/>
          </a:xfrm>
          <a:prstGeom prst="rect">
            <a:avLst/>
          </a:prstGeom>
        </p:spPr>
        <p:txBody>
          <a:bodyPr wrap="square">
            <a:spAutoFit/>
          </a:bodyPr>
          <a:lstStyle/>
          <a:p>
            <a:pPr algn="ctr"/>
            <a:r>
              <a:rPr lang="en-HK" b="1" dirty="0"/>
              <a:t>Packet tagging</a:t>
            </a:r>
            <a:r>
              <a:rPr lang="en-HK" dirty="0"/>
              <a:t> at end-host </a:t>
            </a:r>
            <a:endParaRPr lang="en-US" dirty="0"/>
          </a:p>
        </p:txBody>
      </p:sp>
      <p:grpSp>
        <p:nvGrpSpPr>
          <p:cNvPr id="3" name="Group 2">
            <a:extLst>
              <a:ext uri="{FF2B5EF4-FFF2-40B4-BE49-F238E27FC236}">
                <a16:creationId xmlns:a16="http://schemas.microsoft.com/office/drawing/2014/main" id="{194391DE-F4A3-6F49-BFF4-108A9AEF1206}"/>
              </a:ext>
            </a:extLst>
          </p:cNvPr>
          <p:cNvGrpSpPr/>
          <p:nvPr/>
        </p:nvGrpSpPr>
        <p:grpSpPr>
          <a:xfrm>
            <a:off x="1331344" y="5818703"/>
            <a:ext cx="6985072" cy="346601"/>
            <a:chOff x="1053263" y="5559036"/>
            <a:chExt cx="6985072" cy="346601"/>
          </a:xfrm>
        </p:grpSpPr>
        <p:sp>
          <p:nvSpPr>
            <p:cNvPr id="25" name="Rectangle 25">
              <a:extLst>
                <a:ext uri="{FF2B5EF4-FFF2-40B4-BE49-F238E27FC236}">
                  <a16:creationId xmlns:a16="http://schemas.microsoft.com/office/drawing/2014/main" id="{65A693DB-2A40-424E-9975-674398666EE9}"/>
                </a:ext>
              </a:extLst>
            </p:cNvPr>
            <p:cNvSpPr/>
            <p:nvPr/>
          </p:nvSpPr>
          <p:spPr>
            <a:xfrm>
              <a:off x="4072214" y="5559036"/>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26" name="Rectangle 25">
              <a:extLst>
                <a:ext uri="{FF2B5EF4-FFF2-40B4-BE49-F238E27FC236}">
                  <a16:creationId xmlns:a16="http://schemas.microsoft.com/office/drawing/2014/main" id="{C923884B-2C61-3842-B4CC-0E8B82106431}"/>
                </a:ext>
              </a:extLst>
            </p:cNvPr>
            <p:cNvSpPr/>
            <p:nvPr/>
          </p:nvSpPr>
          <p:spPr>
            <a:xfrm>
              <a:off x="1249718" y="5573301"/>
              <a:ext cx="2477473" cy="323165"/>
            </a:xfrm>
            <a:prstGeom prst="rect">
              <a:avLst/>
            </a:prstGeom>
          </p:spPr>
          <p:txBody>
            <a:bodyPr wrap="none">
              <a:spAutoFit/>
            </a:bodyPr>
            <a:lstStyle/>
            <a:p>
              <a:r>
                <a:rPr lang="en-HK" sz="1500" dirty="0"/>
                <a:t> Ordinary emulation packets. </a:t>
              </a:r>
              <a:endParaRPr lang="en-US" sz="1500" dirty="0"/>
            </a:p>
          </p:txBody>
        </p:sp>
        <p:sp>
          <p:nvSpPr>
            <p:cNvPr id="27" name="Rectangle 25">
              <a:extLst>
                <a:ext uri="{FF2B5EF4-FFF2-40B4-BE49-F238E27FC236}">
                  <a16:creationId xmlns:a16="http://schemas.microsoft.com/office/drawing/2014/main" id="{28BF75EE-8F13-FF47-AB89-7AB392BBBDDD}"/>
                </a:ext>
              </a:extLst>
            </p:cNvPr>
            <p:cNvSpPr/>
            <p:nvPr/>
          </p:nvSpPr>
          <p:spPr>
            <a:xfrm>
              <a:off x="1053263" y="557330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28" name="Rectangle 27">
              <a:extLst>
                <a:ext uri="{FF2B5EF4-FFF2-40B4-BE49-F238E27FC236}">
                  <a16:creationId xmlns:a16="http://schemas.microsoft.com/office/drawing/2014/main" id="{0FD953F9-F9E6-9D4B-A6E4-0BB98468F516}"/>
                </a:ext>
              </a:extLst>
            </p:cNvPr>
            <p:cNvSpPr/>
            <p:nvPr/>
          </p:nvSpPr>
          <p:spPr>
            <a:xfrm>
              <a:off x="4327319" y="5582472"/>
              <a:ext cx="3711016" cy="323165"/>
            </a:xfrm>
            <a:prstGeom prst="rect">
              <a:avLst/>
            </a:prstGeom>
          </p:spPr>
          <p:txBody>
            <a:bodyPr wrap="none">
              <a:spAutoFit/>
            </a:bodyPr>
            <a:lstStyle/>
            <a:p>
              <a:r>
                <a:rPr lang="en-HK" sz="1500" dirty="0"/>
                <a:t>Last RTT over-provisioned emulation packets.</a:t>
              </a:r>
              <a:endParaRPr lang="en-US" sz="1500" dirty="0"/>
            </a:p>
          </p:txBody>
        </p:sp>
      </p:grpSp>
      <p:sp>
        <p:nvSpPr>
          <p:cNvPr id="29" name="Rectangle 23">
            <a:extLst>
              <a:ext uri="{FF2B5EF4-FFF2-40B4-BE49-F238E27FC236}">
                <a16:creationId xmlns:a16="http://schemas.microsoft.com/office/drawing/2014/main" id="{4A59A5D8-26B5-6442-9E9E-02997AC41A88}"/>
              </a:ext>
            </a:extLst>
          </p:cNvPr>
          <p:cNvSpPr>
            <a:spLocks noChangeArrowheads="1"/>
          </p:cNvSpPr>
          <p:nvPr/>
        </p:nvSpPr>
        <p:spPr bwMode="auto">
          <a:xfrm>
            <a:off x="4547141" y="3037850"/>
            <a:ext cx="2828646" cy="245101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dirty="0"/>
          </a:p>
        </p:txBody>
      </p:sp>
      <p:sp>
        <p:nvSpPr>
          <p:cNvPr id="30" name="矩形 8">
            <a:extLst>
              <a:ext uri="{FF2B5EF4-FFF2-40B4-BE49-F238E27FC236}">
                <a16:creationId xmlns:a16="http://schemas.microsoft.com/office/drawing/2014/main" id="{D9CD2601-0621-A94A-815F-B498C21992F9}"/>
              </a:ext>
            </a:extLst>
          </p:cNvPr>
          <p:cNvSpPr/>
          <p:nvPr/>
        </p:nvSpPr>
        <p:spPr>
          <a:xfrm>
            <a:off x="5692722" y="3732690"/>
            <a:ext cx="1250969" cy="561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31" name="Straight Connector 30">
            <a:extLst>
              <a:ext uri="{FF2B5EF4-FFF2-40B4-BE49-F238E27FC236}">
                <a16:creationId xmlns:a16="http://schemas.microsoft.com/office/drawing/2014/main" id="{A1A49AD8-BB87-5049-98A8-1E7F8EB7E97F}"/>
              </a:ext>
            </a:extLst>
          </p:cNvPr>
          <p:cNvCxnSpPr>
            <a:cxnSpLocks/>
          </p:cNvCxnSpPr>
          <p:nvPr/>
        </p:nvCxnSpPr>
        <p:spPr>
          <a:xfrm>
            <a:off x="6744079" y="3541889"/>
            <a:ext cx="0" cy="96804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2" name="矩形 8">
            <a:extLst>
              <a:ext uri="{FF2B5EF4-FFF2-40B4-BE49-F238E27FC236}">
                <a16:creationId xmlns:a16="http://schemas.microsoft.com/office/drawing/2014/main" id="{B59C493F-B314-8341-96BD-DC1639BCCCB6}"/>
              </a:ext>
            </a:extLst>
          </p:cNvPr>
          <p:cNvSpPr/>
          <p:nvPr/>
        </p:nvSpPr>
        <p:spPr>
          <a:xfrm>
            <a:off x="6746050" y="3748935"/>
            <a:ext cx="197640" cy="5265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3" name="Rectangle 32">
            <a:extLst>
              <a:ext uri="{FF2B5EF4-FFF2-40B4-BE49-F238E27FC236}">
                <a16:creationId xmlns:a16="http://schemas.microsoft.com/office/drawing/2014/main" id="{C16984DC-31AB-5A49-927F-33DD6423BF1A}"/>
              </a:ext>
            </a:extLst>
          </p:cNvPr>
          <p:cNvSpPr/>
          <p:nvPr/>
        </p:nvSpPr>
        <p:spPr>
          <a:xfrm>
            <a:off x="5517109" y="3230862"/>
            <a:ext cx="1727524" cy="323165"/>
          </a:xfrm>
          <a:prstGeom prst="rect">
            <a:avLst/>
          </a:prstGeom>
        </p:spPr>
        <p:txBody>
          <a:bodyPr wrap="none">
            <a:spAutoFit/>
          </a:bodyPr>
          <a:lstStyle/>
          <a:p>
            <a:r>
              <a:rPr lang="en-US" sz="1500" dirty="0">
                <a:solidFill>
                  <a:srgbClr val="0070C0"/>
                </a:solidFill>
              </a:rPr>
              <a:t>Dropping Threshold</a:t>
            </a:r>
          </a:p>
        </p:txBody>
      </p:sp>
      <p:cxnSp>
        <p:nvCxnSpPr>
          <p:cNvPr id="34" name="直接连接符 25">
            <a:extLst>
              <a:ext uri="{FF2B5EF4-FFF2-40B4-BE49-F238E27FC236}">
                <a16:creationId xmlns:a16="http://schemas.microsoft.com/office/drawing/2014/main" id="{9E193AC6-ABE8-D84C-BFA6-7F8BAF36DB8B}"/>
              </a:ext>
            </a:extLst>
          </p:cNvPr>
          <p:cNvCxnSpPr>
            <a:cxnSpLocks/>
            <a:stCxn id="29" idx="3"/>
          </p:cNvCxnSpPr>
          <p:nvPr/>
        </p:nvCxnSpPr>
        <p:spPr>
          <a:xfrm>
            <a:off x="7375787" y="4263359"/>
            <a:ext cx="714654" cy="36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F568674-96F4-604A-AFAF-C02DF1FAD08F}"/>
              </a:ext>
            </a:extLst>
          </p:cNvPr>
          <p:cNvSpPr/>
          <p:nvPr/>
        </p:nvSpPr>
        <p:spPr>
          <a:xfrm>
            <a:off x="4928777" y="5016844"/>
            <a:ext cx="1846980" cy="415498"/>
          </a:xfrm>
          <a:prstGeom prst="rect">
            <a:avLst/>
          </a:prstGeom>
        </p:spPr>
        <p:txBody>
          <a:bodyPr wrap="none">
            <a:spAutoFit/>
          </a:bodyPr>
          <a:lstStyle/>
          <a:p>
            <a:r>
              <a:rPr lang="en-US" sz="2100" dirty="0"/>
              <a:t>Network</a:t>
            </a:r>
            <a:r>
              <a:rPr lang="zh-CN" altLang="en-US" sz="2100" dirty="0"/>
              <a:t> </a:t>
            </a:r>
            <a:r>
              <a:rPr lang="en-US" altLang="zh-CN" sz="2100" dirty="0"/>
              <a:t>Fabric</a:t>
            </a:r>
            <a:endParaRPr lang="en-US" sz="2100" dirty="0"/>
          </a:p>
        </p:txBody>
      </p:sp>
      <p:cxnSp>
        <p:nvCxnSpPr>
          <p:cNvPr id="36" name="Straight Arrow Connector 35">
            <a:extLst>
              <a:ext uri="{FF2B5EF4-FFF2-40B4-BE49-F238E27FC236}">
                <a16:creationId xmlns:a16="http://schemas.microsoft.com/office/drawing/2014/main" id="{F76707C8-6A84-F045-9584-76E37B9EC337}"/>
              </a:ext>
            </a:extLst>
          </p:cNvPr>
          <p:cNvCxnSpPr>
            <a:cxnSpLocks/>
          </p:cNvCxnSpPr>
          <p:nvPr/>
        </p:nvCxnSpPr>
        <p:spPr>
          <a:xfrm>
            <a:off x="5276434" y="3894449"/>
            <a:ext cx="3240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7" name="Group 36">
            <a:extLst>
              <a:ext uri="{FF2B5EF4-FFF2-40B4-BE49-F238E27FC236}">
                <a16:creationId xmlns:a16="http://schemas.microsoft.com/office/drawing/2014/main" id="{58AE4896-8535-BD4B-A474-410C05CB31E4}"/>
              </a:ext>
            </a:extLst>
          </p:cNvPr>
          <p:cNvGrpSpPr/>
          <p:nvPr/>
        </p:nvGrpSpPr>
        <p:grpSpPr>
          <a:xfrm>
            <a:off x="5492458" y="4457920"/>
            <a:ext cx="216024" cy="216024"/>
            <a:chOff x="8275001" y="5377408"/>
            <a:chExt cx="288032" cy="288032"/>
          </a:xfrm>
        </p:grpSpPr>
        <p:cxnSp>
          <p:nvCxnSpPr>
            <p:cNvPr id="38" name="Straight Connector 37">
              <a:extLst>
                <a:ext uri="{FF2B5EF4-FFF2-40B4-BE49-F238E27FC236}">
                  <a16:creationId xmlns:a16="http://schemas.microsoft.com/office/drawing/2014/main" id="{3F5774F3-A82E-3B45-BB02-35947AE3CE15}"/>
                </a:ext>
              </a:extLst>
            </p:cNvPr>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F496D2-7786-8640-B763-695871C03BC7}"/>
                </a:ext>
              </a:extLst>
            </p:cNvPr>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DD1BCFC-B515-F34E-85A0-94AD4DAB11D7}"/>
              </a:ext>
            </a:extLst>
          </p:cNvPr>
          <p:cNvGrpSpPr/>
          <p:nvPr/>
        </p:nvGrpSpPr>
        <p:grpSpPr>
          <a:xfrm>
            <a:off x="5276434" y="4286197"/>
            <a:ext cx="162018" cy="303025"/>
            <a:chOff x="3254152" y="5318319"/>
            <a:chExt cx="360040" cy="404033"/>
          </a:xfrm>
        </p:grpSpPr>
        <p:cxnSp>
          <p:nvCxnSpPr>
            <p:cNvPr id="41" name="Straight Arrow Connector 40">
              <a:extLst>
                <a:ext uri="{FF2B5EF4-FFF2-40B4-BE49-F238E27FC236}">
                  <a16:creationId xmlns:a16="http://schemas.microsoft.com/office/drawing/2014/main" id="{92593886-9A6C-7D46-8DCD-D2C7DEEFBAB9}"/>
                </a:ext>
              </a:extLst>
            </p:cNvPr>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8A377C1-C9FC-2F44-938D-5522219EA58B}"/>
                </a:ext>
              </a:extLst>
            </p:cNvPr>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tangle 25">
            <a:extLst>
              <a:ext uri="{FF2B5EF4-FFF2-40B4-BE49-F238E27FC236}">
                <a16:creationId xmlns:a16="http://schemas.microsoft.com/office/drawing/2014/main" id="{9739738D-F209-A54B-A38B-FE129B159D34}"/>
              </a:ext>
            </a:extLst>
          </p:cNvPr>
          <p:cNvSpPr/>
          <p:nvPr/>
        </p:nvSpPr>
        <p:spPr>
          <a:xfrm>
            <a:off x="5068847" y="3702395"/>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1</a:t>
            </a:r>
            <a:endParaRPr lang="en-US" sz="2100" b="1" dirty="0"/>
          </a:p>
        </p:txBody>
      </p:sp>
      <p:sp>
        <p:nvSpPr>
          <p:cNvPr id="44" name="Rectangle 25">
            <a:extLst>
              <a:ext uri="{FF2B5EF4-FFF2-40B4-BE49-F238E27FC236}">
                <a16:creationId xmlns:a16="http://schemas.microsoft.com/office/drawing/2014/main" id="{E2555BAF-41C6-CE47-A55D-91E56BACF1B1}"/>
              </a:ext>
            </a:extLst>
          </p:cNvPr>
          <p:cNvSpPr/>
          <p:nvPr/>
        </p:nvSpPr>
        <p:spPr>
          <a:xfrm>
            <a:off x="5068847" y="4159595"/>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45" name="Rectangle 44">
            <a:extLst>
              <a:ext uri="{FF2B5EF4-FFF2-40B4-BE49-F238E27FC236}">
                <a16:creationId xmlns:a16="http://schemas.microsoft.com/office/drawing/2014/main" id="{1968935F-7588-BB47-A435-49250AEC2FE4}"/>
              </a:ext>
            </a:extLst>
          </p:cNvPr>
          <p:cNvSpPr/>
          <p:nvPr/>
        </p:nvSpPr>
        <p:spPr>
          <a:xfrm>
            <a:off x="5861591" y="4499722"/>
            <a:ext cx="1412566" cy="300082"/>
          </a:xfrm>
          <a:prstGeom prst="rect">
            <a:avLst/>
          </a:prstGeom>
        </p:spPr>
        <p:txBody>
          <a:bodyPr wrap="none">
            <a:spAutoFit/>
          </a:bodyPr>
          <a:lstStyle/>
          <a:p>
            <a:r>
              <a:rPr lang="en-US" sz="1350" dirty="0"/>
              <a:t>Emulation Queue</a:t>
            </a:r>
          </a:p>
        </p:txBody>
      </p:sp>
      <p:sp>
        <p:nvSpPr>
          <p:cNvPr id="46" name="Rectangle 45">
            <a:extLst>
              <a:ext uri="{FF2B5EF4-FFF2-40B4-BE49-F238E27FC236}">
                <a16:creationId xmlns:a16="http://schemas.microsoft.com/office/drawing/2014/main" id="{B8958DE9-F596-3C47-8F0A-A446B82D4218}"/>
              </a:ext>
            </a:extLst>
          </p:cNvPr>
          <p:cNvSpPr/>
          <p:nvPr/>
        </p:nvSpPr>
        <p:spPr>
          <a:xfrm>
            <a:off x="4273967" y="2320515"/>
            <a:ext cx="3600450" cy="369332"/>
          </a:xfrm>
          <a:prstGeom prst="rect">
            <a:avLst/>
          </a:prstGeom>
        </p:spPr>
        <p:txBody>
          <a:bodyPr wrap="square">
            <a:spAutoFit/>
          </a:bodyPr>
          <a:lstStyle/>
          <a:p>
            <a:pPr algn="ctr"/>
            <a:r>
              <a:rPr lang="en-HK" b="1" dirty="0"/>
              <a:t>Selective dropping </a:t>
            </a:r>
            <a:r>
              <a:rPr lang="en-HK" dirty="0"/>
              <a:t>in</a:t>
            </a:r>
            <a:r>
              <a:rPr lang="zh-CN" altLang="en-US" dirty="0"/>
              <a:t> </a:t>
            </a:r>
            <a:r>
              <a:rPr lang="en-US" altLang="zh-CN" dirty="0"/>
              <a:t>the</a:t>
            </a:r>
            <a:r>
              <a:rPr lang="zh-CN" altLang="en-US" dirty="0"/>
              <a:t> </a:t>
            </a:r>
            <a:r>
              <a:rPr lang="en-US" altLang="zh-CN" dirty="0"/>
              <a:t>network</a:t>
            </a:r>
            <a:endParaRPr lang="en-US" dirty="0"/>
          </a:p>
        </p:txBody>
      </p:sp>
      <p:sp>
        <p:nvSpPr>
          <p:cNvPr id="47" name="Rectangle 25">
            <a:extLst>
              <a:ext uri="{FF2B5EF4-FFF2-40B4-BE49-F238E27FC236}">
                <a16:creationId xmlns:a16="http://schemas.microsoft.com/office/drawing/2014/main" id="{29786A2D-DCC8-5847-B82E-457ACB6146FC}"/>
              </a:ext>
            </a:extLst>
          </p:cNvPr>
          <p:cNvSpPr/>
          <p:nvPr/>
        </p:nvSpPr>
        <p:spPr>
          <a:xfrm>
            <a:off x="7649702" y="3873845"/>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1</a:t>
            </a:r>
            <a:endParaRPr lang="en-US" sz="2100" b="1" dirty="0"/>
          </a:p>
        </p:txBody>
      </p:sp>
      <p:sp>
        <p:nvSpPr>
          <p:cNvPr id="48" name="Content Placeholder 2">
            <a:extLst>
              <a:ext uri="{FF2B5EF4-FFF2-40B4-BE49-F238E27FC236}">
                <a16:creationId xmlns:a16="http://schemas.microsoft.com/office/drawing/2014/main" id="{2CF19C22-E5BC-8842-AEE3-4D79A6B83BBE}"/>
              </a:ext>
            </a:extLst>
          </p:cNvPr>
          <p:cNvSpPr>
            <a:spLocks noGrp="1"/>
          </p:cNvSpPr>
          <p:nvPr>
            <p:ph idx="1"/>
          </p:nvPr>
        </p:nvSpPr>
        <p:spPr>
          <a:xfrm>
            <a:off x="251520" y="1569674"/>
            <a:ext cx="8806756" cy="5013688"/>
          </a:xfrm>
        </p:spPr>
        <p:txBody>
          <a:bodyPr>
            <a:normAutofit/>
          </a:bodyPr>
          <a:lstStyle/>
          <a:p>
            <a:r>
              <a:rPr lang="en-US" dirty="0"/>
              <a:t>Sending over-provisioned packets in the last RTT.</a:t>
            </a:r>
          </a:p>
        </p:txBody>
      </p:sp>
    </p:spTree>
    <p:custDataLst>
      <p:tags r:id="rId1"/>
    </p:custDataLst>
    <p:extLst>
      <p:ext uri="{BB962C8B-B14F-4D97-AF65-F5344CB8AC3E}">
        <p14:creationId xmlns:p14="http://schemas.microsoft.com/office/powerpoint/2010/main" val="3110374271"/>
      </p:ext>
    </p:extLst>
  </p:cSld>
  <p:clrMapOvr>
    <a:masterClrMapping/>
  </p:clrMapOvr>
  <mc:AlternateContent xmlns:mc="http://schemas.openxmlformats.org/markup-compatibility/2006" xmlns:p14="http://schemas.microsoft.com/office/powerpoint/2010/main">
    <mc:Choice Requires="p14">
      <p:transition spd="slow" p14:dur="2000" advTm="241"/>
    </mc:Choice>
    <mc:Fallback xmlns="">
      <p:transition spd="slow" advTm="2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p:bldP spid="29" grpId="0" animBg="1"/>
      <p:bldP spid="30" grpId="0" animBg="1"/>
      <p:bldP spid="32" grpId="0" animBg="1"/>
      <p:bldP spid="33" grpId="0"/>
      <p:bldP spid="35" grpId="0"/>
      <p:bldP spid="43" grpId="0" animBg="1"/>
      <p:bldP spid="44" grpId="0" animBg="1"/>
      <p:bldP spid="45" grpId="0"/>
      <p:bldP spid="46" grpId="0"/>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88C2FD5-BD17-9E4A-9505-040CC75FD983}"/>
              </a:ext>
            </a:extLst>
          </p:cNvPr>
          <p:cNvGrpSpPr/>
          <p:nvPr/>
        </p:nvGrpSpPr>
        <p:grpSpPr>
          <a:xfrm>
            <a:off x="1053263" y="5559036"/>
            <a:ext cx="6985072" cy="346601"/>
            <a:chOff x="1053263" y="5559036"/>
            <a:chExt cx="6985072" cy="346601"/>
          </a:xfrm>
        </p:grpSpPr>
        <p:sp>
          <p:nvSpPr>
            <p:cNvPr id="27" name="Rectangle 25">
              <a:extLst>
                <a:ext uri="{FF2B5EF4-FFF2-40B4-BE49-F238E27FC236}">
                  <a16:creationId xmlns:a16="http://schemas.microsoft.com/office/drawing/2014/main" id="{3FEA22A4-AAC4-7C4C-979B-812D8D45D70D}"/>
                </a:ext>
              </a:extLst>
            </p:cNvPr>
            <p:cNvSpPr/>
            <p:nvPr/>
          </p:nvSpPr>
          <p:spPr>
            <a:xfrm>
              <a:off x="4072214" y="5559036"/>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31" name="Rectangle 30">
              <a:extLst>
                <a:ext uri="{FF2B5EF4-FFF2-40B4-BE49-F238E27FC236}">
                  <a16:creationId xmlns:a16="http://schemas.microsoft.com/office/drawing/2014/main" id="{BF2C44CC-1E1D-4F41-B2DE-E0E6232FCFE1}"/>
                </a:ext>
              </a:extLst>
            </p:cNvPr>
            <p:cNvSpPr/>
            <p:nvPr/>
          </p:nvSpPr>
          <p:spPr>
            <a:xfrm>
              <a:off x="1249718" y="5573301"/>
              <a:ext cx="2477473" cy="323165"/>
            </a:xfrm>
            <a:prstGeom prst="rect">
              <a:avLst/>
            </a:prstGeom>
          </p:spPr>
          <p:txBody>
            <a:bodyPr wrap="none">
              <a:spAutoFit/>
            </a:bodyPr>
            <a:lstStyle/>
            <a:p>
              <a:r>
                <a:rPr lang="en-HK" sz="1500" dirty="0"/>
                <a:t> Ordinary emulation packets. </a:t>
              </a:r>
              <a:endParaRPr lang="en-US" sz="1500" dirty="0"/>
            </a:p>
          </p:txBody>
        </p:sp>
        <p:sp>
          <p:nvSpPr>
            <p:cNvPr id="33" name="Rectangle 25">
              <a:extLst>
                <a:ext uri="{FF2B5EF4-FFF2-40B4-BE49-F238E27FC236}">
                  <a16:creationId xmlns:a16="http://schemas.microsoft.com/office/drawing/2014/main" id="{EF6593A8-D618-214D-A9E0-702D3AF5B49B}"/>
                </a:ext>
              </a:extLst>
            </p:cNvPr>
            <p:cNvSpPr/>
            <p:nvPr/>
          </p:nvSpPr>
          <p:spPr>
            <a:xfrm>
              <a:off x="1053263" y="557330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34" name="Rectangle 33">
              <a:extLst>
                <a:ext uri="{FF2B5EF4-FFF2-40B4-BE49-F238E27FC236}">
                  <a16:creationId xmlns:a16="http://schemas.microsoft.com/office/drawing/2014/main" id="{7E0851FB-7899-904F-9242-E6D52CE16642}"/>
                </a:ext>
              </a:extLst>
            </p:cNvPr>
            <p:cNvSpPr/>
            <p:nvPr/>
          </p:nvSpPr>
          <p:spPr>
            <a:xfrm>
              <a:off x="4327319" y="5582472"/>
              <a:ext cx="3711016" cy="323165"/>
            </a:xfrm>
            <a:prstGeom prst="rect">
              <a:avLst/>
            </a:prstGeom>
          </p:spPr>
          <p:txBody>
            <a:bodyPr wrap="none">
              <a:spAutoFit/>
            </a:bodyPr>
            <a:lstStyle/>
            <a:p>
              <a:r>
                <a:rPr lang="en-HK" sz="1500" dirty="0"/>
                <a:t>Last RTT over-provisioned emulation packets.</a:t>
              </a:r>
              <a:endParaRPr lang="en-US" sz="1500" dirty="0"/>
            </a:p>
          </p:txBody>
        </p:sp>
      </p:grpSp>
      <p:sp>
        <p:nvSpPr>
          <p:cNvPr id="55" name="Rounded Rectangle 54">
            <a:extLst>
              <a:ext uri="{FF2B5EF4-FFF2-40B4-BE49-F238E27FC236}">
                <a16:creationId xmlns:a16="http://schemas.microsoft.com/office/drawing/2014/main" id="{F107FAD9-DACB-2847-9C58-17E34AB60087}"/>
              </a:ext>
            </a:extLst>
          </p:cNvPr>
          <p:cNvSpPr/>
          <p:nvPr/>
        </p:nvSpPr>
        <p:spPr>
          <a:xfrm>
            <a:off x="680982" y="5567147"/>
            <a:ext cx="7782036" cy="475646"/>
          </a:xfrm>
          <a:prstGeom prst="roundRect">
            <a:avLst/>
          </a:prstGeom>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HK" sz="2100" b="1" dirty="0">
                <a:solidFill>
                  <a:srgbClr val="00B050"/>
                </a:solidFill>
              </a:rPr>
              <a:t>Spare bandwidth is utilized &amp; no extra delay for credit generation.</a:t>
            </a:r>
            <a:endParaRPr lang="en-CN" sz="2100" b="1" dirty="0">
              <a:solidFill>
                <a:srgbClr val="00B050"/>
              </a:solidFill>
            </a:endParaRPr>
          </a:p>
        </p:txBody>
      </p:sp>
      <p:sp>
        <p:nvSpPr>
          <p:cNvPr id="28" name="Rectangle 23">
            <a:extLst>
              <a:ext uri="{FF2B5EF4-FFF2-40B4-BE49-F238E27FC236}">
                <a16:creationId xmlns:a16="http://schemas.microsoft.com/office/drawing/2014/main" id="{8E86A040-9C85-3341-BA26-3D1A5256B2A2}"/>
              </a:ext>
            </a:extLst>
          </p:cNvPr>
          <p:cNvSpPr>
            <a:spLocks noChangeArrowheads="1"/>
          </p:cNvSpPr>
          <p:nvPr/>
        </p:nvSpPr>
        <p:spPr bwMode="auto">
          <a:xfrm>
            <a:off x="4286250" y="2821606"/>
            <a:ext cx="2828646" cy="245101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dirty="0"/>
          </a:p>
        </p:txBody>
      </p:sp>
      <p:cxnSp>
        <p:nvCxnSpPr>
          <p:cNvPr id="30" name="直接连接符 62">
            <a:extLst>
              <a:ext uri="{FF2B5EF4-FFF2-40B4-BE49-F238E27FC236}">
                <a16:creationId xmlns:a16="http://schemas.microsoft.com/office/drawing/2014/main" id="{8709A0A0-5C59-8F46-A5E9-83CCEEAC0D23}"/>
              </a:ext>
            </a:extLst>
          </p:cNvPr>
          <p:cNvCxnSpPr>
            <a:cxnSpLocks/>
          </p:cNvCxnSpPr>
          <p:nvPr/>
        </p:nvCxnSpPr>
        <p:spPr>
          <a:xfrm>
            <a:off x="2686051" y="4899604"/>
            <a:ext cx="16001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5">
            <a:extLst>
              <a:ext uri="{FF2B5EF4-FFF2-40B4-BE49-F238E27FC236}">
                <a16:creationId xmlns:a16="http://schemas.microsoft.com/office/drawing/2014/main" id="{834F350E-1519-A249-A12E-ABBBE87A227E}"/>
              </a:ext>
            </a:extLst>
          </p:cNvPr>
          <p:cNvCxnSpPr>
            <a:cxnSpLocks/>
            <a:stCxn id="32" idx="3"/>
          </p:cNvCxnSpPr>
          <p:nvPr/>
        </p:nvCxnSpPr>
        <p:spPr>
          <a:xfrm>
            <a:off x="2686050" y="3186980"/>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8" descr="server-gray.png">
            <a:extLst>
              <a:ext uri="{FF2B5EF4-FFF2-40B4-BE49-F238E27FC236}">
                <a16:creationId xmlns:a16="http://schemas.microsoft.com/office/drawing/2014/main" id="{426D4C8B-F43D-2044-AF5B-ACDB5AB8F856}"/>
              </a:ext>
            </a:extLst>
          </p:cNvPr>
          <p:cNvPicPr>
            <a:picLocks noChangeAspect="1"/>
          </p:cNvPicPr>
          <p:nvPr/>
        </p:nvPicPr>
        <p:blipFill>
          <a:blip r:embed="rId4" cstate="print"/>
          <a:stretch>
            <a:fillRect/>
          </a:stretch>
        </p:blipFill>
        <p:spPr>
          <a:xfrm>
            <a:off x="1999591" y="2821607"/>
            <a:ext cx="686459" cy="730746"/>
          </a:xfrm>
          <a:prstGeom prst="rect">
            <a:avLst/>
          </a:prstGeom>
        </p:spPr>
      </p:pic>
      <p:sp>
        <p:nvSpPr>
          <p:cNvPr id="66" name="矩形 8">
            <a:extLst>
              <a:ext uri="{FF2B5EF4-FFF2-40B4-BE49-F238E27FC236}">
                <a16:creationId xmlns:a16="http://schemas.microsoft.com/office/drawing/2014/main" id="{FFBE1869-675C-4847-8A7E-5EA133EDDF1C}"/>
              </a:ext>
            </a:extLst>
          </p:cNvPr>
          <p:cNvSpPr/>
          <p:nvPr/>
        </p:nvSpPr>
        <p:spPr>
          <a:xfrm>
            <a:off x="5431831" y="3516446"/>
            <a:ext cx="1250969" cy="561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7" name="Straight Connector 66">
            <a:extLst>
              <a:ext uri="{FF2B5EF4-FFF2-40B4-BE49-F238E27FC236}">
                <a16:creationId xmlns:a16="http://schemas.microsoft.com/office/drawing/2014/main" id="{DD871580-6A5C-7B4F-AAEC-69CC62F02C00}"/>
              </a:ext>
            </a:extLst>
          </p:cNvPr>
          <p:cNvCxnSpPr>
            <a:cxnSpLocks/>
          </p:cNvCxnSpPr>
          <p:nvPr/>
        </p:nvCxnSpPr>
        <p:spPr>
          <a:xfrm>
            <a:off x="6483188" y="3325645"/>
            <a:ext cx="0" cy="96804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68C3479-C8FF-484E-8C47-4217050C71BC}"/>
              </a:ext>
            </a:extLst>
          </p:cNvPr>
          <p:cNvSpPr/>
          <p:nvPr/>
        </p:nvSpPr>
        <p:spPr>
          <a:xfrm>
            <a:off x="5256218" y="3014618"/>
            <a:ext cx="1727524" cy="323165"/>
          </a:xfrm>
          <a:prstGeom prst="rect">
            <a:avLst/>
          </a:prstGeom>
        </p:spPr>
        <p:txBody>
          <a:bodyPr wrap="none">
            <a:spAutoFit/>
          </a:bodyPr>
          <a:lstStyle/>
          <a:p>
            <a:r>
              <a:rPr lang="en-US" sz="1500" dirty="0">
                <a:solidFill>
                  <a:srgbClr val="0070C0"/>
                </a:solidFill>
              </a:rPr>
              <a:t>Dropping Threshold</a:t>
            </a:r>
          </a:p>
        </p:txBody>
      </p:sp>
      <p:pic>
        <p:nvPicPr>
          <p:cNvPr id="70" name="Picture 88" descr="server-gray.png">
            <a:extLst>
              <a:ext uri="{FF2B5EF4-FFF2-40B4-BE49-F238E27FC236}">
                <a16:creationId xmlns:a16="http://schemas.microsoft.com/office/drawing/2014/main" id="{8046C41B-AD04-DC4E-9254-2986D37B9811}"/>
              </a:ext>
            </a:extLst>
          </p:cNvPr>
          <p:cNvPicPr>
            <a:picLocks noChangeAspect="1"/>
          </p:cNvPicPr>
          <p:nvPr/>
        </p:nvPicPr>
        <p:blipFill>
          <a:blip r:embed="rId4" cstate="print"/>
          <a:stretch>
            <a:fillRect/>
          </a:stretch>
        </p:blipFill>
        <p:spPr>
          <a:xfrm>
            <a:off x="1999591" y="3681742"/>
            <a:ext cx="686459" cy="730746"/>
          </a:xfrm>
          <a:prstGeom prst="rect">
            <a:avLst/>
          </a:prstGeom>
        </p:spPr>
      </p:pic>
      <p:cxnSp>
        <p:nvCxnSpPr>
          <p:cNvPr id="71" name="直接连接符 25">
            <a:extLst>
              <a:ext uri="{FF2B5EF4-FFF2-40B4-BE49-F238E27FC236}">
                <a16:creationId xmlns:a16="http://schemas.microsoft.com/office/drawing/2014/main" id="{641E21E0-B0D5-6443-801A-F04730E15007}"/>
              </a:ext>
            </a:extLst>
          </p:cNvPr>
          <p:cNvCxnSpPr>
            <a:cxnSpLocks/>
            <a:stCxn id="70" idx="3"/>
            <a:endCxn id="28" idx="1"/>
          </p:cNvCxnSpPr>
          <p:nvPr/>
        </p:nvCxnSpPr>
        <p:spPr>
          <a:xfrm>
            <a:off x="2686050" y="4047115"/>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25">
            <a:extLst>
              <a:ext uri="{FF2B5EF4-FFF2-40B4-BE49-F238E27FC236}">
                <a16:creationId xmlns:a16="http://schemas.microsoft.com/office/drawing/2014/main" id="{37992C8C-E201-DE43-8137-6C0C940DD230}"/>
              </a:ext>
            </a:extLst>
          </p:cNvPr>
          <p:cNvCxnSpPr>
            <a:cxnSpLocks/>
            <a:stCxn id="28" idx="3"/>
          </p:cNvCxnSpPr>
          <p:nvPr/>
        </p:nvCxnSpPr>
        <p:spPr>
          <a:xfrm>
            <a:off x="7114896" y="4047115"/>
            <a:ext cx="714654" cy="36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C25C6-FB65-2F43-B777-9A128EF4CC22}"/>
              </a:ext>
            </a:extLst>
          </p:cNvPr>
          <p:cNvSpPr/>
          <p:nvPr/>
        </p:nvSpPr>
        <p:spPr>
          <a:xfrm>
            <a:off x="4667886" y="4800600"/>
            <a:ext cx="1846980" cy="415498"/>
          </a:xfrm>
          <a:prstGeom prst="rect">
            <a:avLst/>
          </a:prstGeom>
        </p:spPr>
        <p:txBody>
          <a:bodyPr wrap="none">
            <a:spAutoFit/>
          </a:bodyPr>
          <a:lstStyle/>
          <a:p>
            <a:r>
              <a:rPr lang="en-US" sz="2100" dirty="0"/>
              <a:t>Network</a:t>
            </a:r>
            <a:r>
              <a:rPr lang="zh-CN" altLang="en-US" sz="2100" dirty="0"/>
              <a:t> </a:t>
            </a:r>
            <a:r>
              <a:rPr lang="en-US" altLang="zh-CN" sz="2100" dirty="0"/>
              <a:t>Fabric</a:t>
            </a:r>
            <a:endParaRPr lang="en-US" sz="2100" dirty="0"/>
          </a:p>
        </p:txBody>
      </p:sp>
      <p:cxnSp>
        <p:nvCxnSpPr>
          <p:cNvPr id="77" name="Straight Arrow Connector 76">
            <a:extLst>
              <a:ext uri="{FF2B5EF4-FFF2-40B4-BE49-F238E27FC236}">
                <a16:creationId xmlns:a16="http://schemas.microsoft.com/office/drawing/2014/main" id="{B23F1555-E3D6-D649-964D-D3E607B29785}"/>
              </a:ext>
            </a:extLst>
          </p:cNvPr>
          <p:cNvCxnSpPr>
            <a:cxnSpLocks/>
          </p:cNvCxnSpPr>
          <p:nvPr/>
        </p:nvCxnSpPr>
        <p:spPr>
          <a:xfrm>
            <a:off x="5048064" y="3829050"/>
            <a:ext cx="3240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ctangle 25">
            <a:extLst>
              <a:ext uri="{FF2B5EF4-FFF2-40B4-BE49-F238E27FC236}">
                <a16:creationId xmlns:a16="http://schemas.microsoft.com/office/drawing/2014/main" id="{D9BE737C-B721-AD41-945E-74CE04D98667}"/>
              </a:ext>
            </a:extLst>
          </p:cNvPr>
          <p:cNvSpPr/>
          <p:nvPr/>
        </p:nvSpPr>
        <p:spPr>
          <a:xfrm>
            <a:off x="1605731"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98" name="Rectangle 25">
            <a:extLst>
              <a:ext uri="{FF2B5EF4-FFF2-40B4-BE49-F238E27FC236}">
                <a16:creationId xmlns:a16="http://schemas.microsoft.com/office/drawing/2014/main" id="{9A13A3EE-6F91-1F44-930B-2D87A5303012}"/>
              </a:ext>
            </a:extLst>
          </p:cNvPr>
          <p:cNvSpPr/>
          <p:nvPr/>
        </p:nvSpPr>
        <p:spPr>
          <a:xfrm>
            <a:off x="1450208"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101" name="Rectangle 25">
            <a:extLst>
              <a:ext uri="{FF2B5EF4-FFF2-40B4-BE49-F238E27FC236}">
                <a16:creationId xmlns:a16="http://schemas.microsoft.com/office/drawing/2014/main" id="{FA36150D-7CE1-3547-9107-D885CB228427}"/>
              </a:ext>
            </a:extLst>
          </p:cNvPr>
          <p:cNvSpPr/>
          <p:nvPr/>
        </p:nvSpPr>
        <p:spPr>
          <a:xfrm>
            <a:off x="4807956"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100" b="1" dirty="0"/>
          </a:p>
        </p:txBody>
      </p:sp>
      <p:sp>
        <p:nvSpPr>
          <p:cNvPr id="117" name="Rectangle 116">
            <a:extLst>
              <a:ext uri="{FF2B5EF4-FFF2-40B4-BE49-F238E27FC236}">
                <a16:creationId xmlns:a16="http://schemas.microsoft.com/office/drawing/2014/main" id="{CC8DC1CE-ADB7-114F-ADB1-45906DA13696}"/>
              </a:ext>
            </a:extLst>
          </p:cNvPr>
          <p:cNvSpPr/>
          <p:nvPr/>
        </p:nvSpPr>
        <p:spPr>
          <a:xfrm>
            <a:off x="5600700" y="4283478"/>
            <a:ext cx="1142557" cy="300082"/>
          </a:xfrm>
          <a:prstGeom prst="rect">
            <a:avLst/>
          </a:prstGeom>
        </p:spPr>
        <p:txBody>
          <a:bodyPr wrap="none">
            <a:spAutoFit/>
          </a:bodyPr>
          <a:lstStyle/>
          <a:p>
            <a:r>
              <a:rPr lang="en-US" sz="1350" dirty="0"/>
              <a:t>Egress Queue</a:t>
            </a:r>
          </a:p>
        </p:txBody>
      </p:sp>
      <p:sp>
        <p:nvSpPr>
          <p:cNvPr id="122" name="Rectangle 25">
            <a:extLst>
              <a:ext uri="{FF2B5EF4-FFF2-40B4-BE49-F238E27FC236}">
                <a16:creationId xmlns:a16="http://schemas.microsoft.com/office/drawing/2014/main" id="{F74DBD0C-B035-A245-B523-6805E0DC0E44}"/>
              </a:ext>
            </a:extLst>
          </p:cNvPr>
          <p:cNvSpPr/>
          <p:nvPr/>
        </p:nvSpPr>
        <p:spPr>
          <a:xfrm>
            <a:off x="2922006"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123" name="Rectangle 25">
            <a:extLst>
              <a:ext uri="{FF2B5EF4-FFF2-40B4-BE49-F238E27FC236}">
                <a16:creationId xmlns:a16="http://schemas.microsoft.com/office/drawing/2014/main" id="{311EDA64-F427-6643-85BF-15750101E301}"/>
              </a:ext>
            </a:extLst>
          </p:cNvPr>
          <p:cNvSpPr/>
          <p:nvPr/>
        </p:nvSpPr>
        <p:spPr>
          <a:xfrm>
            <a:off x="3207756"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160" name="Rectangle 25">
            <a:extLst>
              <a:ext uri="{FF2B5EF4-FFF2-40B4-BE49-F238E27FC236}">
                <a16:creationId xmlns:a16="http://schemas.microsoft.com/office/drawing/2014/main" id="{ACA8DB97-5A8D-A44B-8692-1446672AF0DA}"/>
              </a:ext>
            </a:extLst>
          </p:cNvPr>
          <p:cNvSpPr/>
          <p:nvPr/>
        </p:nvSpPr>
        <p:spPr>
          <a:xfrm>
            <a:off x="7388811"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100" b="1" dirty="0"/>
          </a:p>
        </p:txBody>
      </p:sp>
      <p:pic>
        <p:nvPicPr>
          <p:cNvPr id="50" name="Picture 87" descr="server-gray.png">
            <a:extLst>
              <a:ext uri="{FF2B5EF4-FFF2-40B4-BE49-F238E27FC236}">
                <a16:creationId xmlns:a16="http://schemas.microsoft.com/office/drawing/2014/main" id="{D146B1B0-9A20-2944-B047-D534D68BFAD3}"/>
              </a:ext>
            </a:extLst>
          </p:cNvPr>
          <p:cNvPicPr>
            <a:picLocks noChangeAspect="1"/>
          </p:cNvPicPr>
          <p:nvPr/>
        </p:nvPicPr>
        <p:blipFill>
          <a:blip r:embed="rId4" cstate="print"/>
          <a:stretch>
            <a:fillRect/>
          </a:stretch>
        </p:blipFill>
        <p:spPr>
          <a:xfrm>
            <a:off x="1999591" y="4523848"/>
            <a:ext cx="686459" cy="730746"/>
          </a:xfrm>
          <a:prstGeom prst="rect">
            <a:avLst/>
          </a:prstGeom>
        </p:spPr>
      </p:pic>
      <p:sp>
        <p:nvSpPr>
          <p:cNvPr id="5" name="Rectangle 4">
            <a:extLst>
              <a:ext uri="{FF2B5EF4-FFF2-40B4-BE49-F238E27FC236}">
                <a16:creationId xmlns:a16="http://schemas.microsoft.com/office/drawing/2014/main" id="{2D0A5992-E6B9-F74F-B356-B800F0B398F7}"/>
              </a:ext>
            </a:extLst>
          </p:cNvPr>
          <p:cNvSpPr/>
          <p:nvPr/>
        </p:nvSpPr>
        <p:spPr>
          <a:xfrm>
            <a:off x="628651" y="1916832"/>
            <a:ext cx="5056384" cy="523220"/>
          </a:xfrm>
          <a:prstGeom prst="rect">
            <a:avLst/>
          </a:prstGeom>
        </p:spPr>
        <p:txBody>
          <a:bodyPr wrap="none">
            <a:spAutoFit/>
          </a:bodyPr>
          <a:lstStyle/>
          <a:p>
            <a:pPr marL="0" lvl="1"/>
            <a:r>
              <a:rPr lang="en-US" altLang="zh-CN" sz="2800" dirty="0"/>
              <a:t>Case-1: network is</a:t>
            </a:r>
            <a:r>
              <a:rPr lang="zh-CN" altLang="en-US" sz="2800" dirty="0"/>
              <a:t> </a:t>
            </a:r>
            <a:r>
              <a:rPr lang="en-US" altLang="zh-CN" sz="2800" dirty="0"/>
              <a:t>under-utilized.</a:t>
            </a:r>
          </a:p>
        </p:txBody>
      </p:sp>
      <p:sp>
        <p:nvSpPr>
          <p:cNvPr id="3" name="Title 2">
            <a:extLst>
              <a:ext uri="{FF2B5EF4-FFF2-40B4-BE49-F238E27FC236}">
                <a16:creationId xmlns:a16="http://schemas.microsoft.com/office/drawing/2014/main" id="{FBDB4B1F-7B57-734A-BB2A-71E0D78EA2E2}"/>
              </a:ext>
            </a:extLst>
          </p:cNvPr>
          <p:cNvSpPr>
            <a:spLocks noGrp="1"/>
          </p:cNvSpPr>
          <p:nvPr>
            <p:ph type="title"/>
          </p:nvPr>
        </p:nvSpPr>
        <p:spPr/>
        <p:txBody>
          <a:bodyPr>
            <a:normAutofit fontScale="90000"/>
          </a:bodyPr>
          <a:lstStyle/>
          <a:p>
            <a:r>
              <a:rPr lang="en-US" dirty="0">
                <a:solidFill>
                  <a:srgbClr val="0000CC"/>
                </a:solidFill>
              </a:rPr>
              <a:t>Over-Provisioning with Selective Dropping</a:t>
            </a:r>
            <a:endParaRPr lang="en-US" dirty="0"/>
          </a:p>
        </p:txBody>
      </p:sp>
      <p:sp>
        <p:nvSpPr>
          <p:cNvPr id="2" name="Slide Number Placeholder 1">
            <a:extLst>
              <a:ext uri="{FF2B5EF4-FFF2-40B4-BE49-F238E27FC236}">
                <a16:creationId xmlns:a16="http://schemas.microsoft.com/office/drawing/2014/main" id="{B0D0F6A8-A2FA-AB4C-88FA-FF74B1DB008F}"/>
              </a:ext>
            </a:extLst>
          </p:cNvPr>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custDataLst>
      <p:tags r:id="rId1"/>
    </p:custDataLst>
    <p:extLst>
      <p:ext uri="{BB962C8B-B14F-4D97-AF65-F5344CB8AC3E}">
        <p14:creationId xmlns:p14="http://schemas.microsoft.com/office/powerpoint/2010/main" val="3035882642"/>
      </p:ext>
    </p:extLst>
  </p:cSld>
  <p:clrMapOvr>
    <a:masterClrMapping/>
  </p:clrMapOvr>
  <mc:AlternateContent xmlns:mc="http://schemas.openxmlformats.org/markup-compatibility/2006" xmlns:p14="http://schemas.microsoft.com/office/powerpoint/2010/main">
    <mc:Choice Requires="p14">
      <p:transition spd="slow" p14:dur="2000" advTm="1781"/>
    </mc:Choice>
    <mc:Fallback xmlns="">
      <p:transition spd="slow" advTm="17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97" grpId="0" animBg="1"/>
      <p:bldP spid="98" grpId="0" animBg="1"/>
      <p:bldP spid="101" grpId="0" animBg="1"/>
      <p:bldP spid="122" grpId="0" animBg="1"/>
      <p:bldP spid="123" grpId="0" animBg="1"/>
      <p:bldP spid="1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AC7FD5E-8B02-6B45-A8F6-251C691A09B3}"/>
              </a:ext>
            </a:extLst>
          </p:cNvPr>
          <p:cNvGrpSpPr/>
          <p:nvPr/>
        </p:nvGrpSpPr>
        <p:grpSpPr>
          <a:xfrm>
            <a:off x="1053263" y="5559036"/>
            <a:ext cx="6985072" cy="346601"/>
            <a:chOff x="1053263" y="5559036"/>
            <a:chExt cx="6985072" cy="346601"/>
          </a:xfrm>
        </p:grpSpPr>
        <p:sp>
          <p:nvSpPr>
            <p:cNvPr id="43" name="Rectangle 25">
              <a:extLst>
                <a:ext uri="{FF2B5EF4-FFF2-40B4-BE49-F238E27FC236}">
                  <a16:creationId xmlns:a16="http://schemas.microsoft.com/office/drawing/2014/main" id="{5804C533-8763-9842-95E9-E1D50C3E1A21}"/>
                </a:ext>
              </a:extLst>
            </p:cNvPr>
            <p:cNvSpPr/>
            <p:nvPr/>
          </p:nvSpPr>
          <p:spPr>
            <a:xfrm>
              <a:off x="4072214" y="5559036"/>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44" name="Rectangle 43">
              <a:extLst>
                <a:ext uri="{FF2B5EF4-FFF2-40B4-BE49-F238E27FC236}">
                  <a16:creationId xmlns:a16="http://schemas.microsoft.com/office/drawing/2014/main" id="{EE020B08-4F02-0747-8D81-9A15305E4F8B}"/>
                </a:ext>
              </a:extLst>
            </p:cNvPr>
            <p:cNvSpPr/>
            <p:nvPr/>
          </p:nvSpPr>
          <p:spPr>
            <a:xfrm>
              <a:off x="1249718" y="5573301"/>
              <a:ext cx="2477473" cy="323165"/>
            </a:xfrm>
            <a:prstGeom prst="rect">
              <a:avLst/>
            </a:prstGeom>
          </p:spPr>
          <p:txBody>
            <a:bodyPr wrap="none">
              <a:spAutoFit/>
            </a:bodyPr>
            <a:lstStyle/>
            <a:p>
              <a:r>
                <a:rPr lang="en-HK" sz="1500" dirty="0"/>
                <a:t> Ordinary emulation packets. </a:t>
              </a:r>
              <a:endParaRPr lang="en-US" sz="1500" dirty="0"/>
            </a:p>
          </p:txBody>
        </p:sp>
        <p:sp>
          <p:nvSpPr>
            <p:cNvPr id="49" name="Rectangle 25">
              <a:extLst>
                <a:ext uri="{FF2B5EF4-FFF2-40B4-BE49-F238E27FC236}">
                  <a16:creationId xmlns:a16="http://schemas.microsoft.com/office/drawing/2014/main" id="{F5349177-3CCE-E34C-AE4D-330D4F931A2D}"/>
                </a:ext>
              </a:extLst>
            </p:cNvPr>
            <p:cNvSpPr/>
            <p:nvPr/>
          </p:nvSpPr>
          <p:spPr>
            <a:xfrm>
              <a:off x="1053263" y="557330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60" name="Rectangle 59">
              <a:extLst>
                <a:ext uri="{FF2B5EF4-FFF2-40B4-BE49-F238E27FC236}">
                  <a16:creationId xmlns:a16="http://schemas.microsoft.com/office/drawing/2014/main" id="{9579E7E6-A063-F34B-9463-00D2176F8452}"/>
                </a:ext>
              </a:extLst>
            </p:cNvPr>
            <p:cNvSpPr/>
            <p:nvPr/>
          </p:nvSpPr>
          <p:spPr>
            <a:xfrm>
              <a:off x="4327319" y="5582472"/>
              <a:ext cx="3711016" cy="323165"/>
            </a:xfrm>
            <a:prstGeom prst="rect">
              <a:avLst/>
            </a:prstGeom>
          </p:spPr>
          <p:txBody>
            <a:bodyPr wrap="none">
              <a:spAutoFit/>
            </a:bodyPr>
            <a:lstStyle/>
            <a:p>
              <a:r>
                <a:rPr lang="en-HK" sz="1500" dirty="0"/>
                <a:t>Last RTT over-provisioned emulation packets.</a:t>
              </a:r>
              <a:endParaRPr lang="en-US" sz="1500" dirty="0"/>
            </a:p>
          </p:txBody>
        </p:sp>
      </p:grpSp>
      <p:sp>
        <p:nvSpPr>
          <p:cNvPr id="61" name="Rounded Rectangle 60">
            <a:extLst>
              <a:ext uri="{FF2B5EF4-FFF2-40B4-BE49-F238E27FC236}">
                <a16:creationId xmlns:a16="http://schemas.microsoft.com/office/drawing/2014/main" id="{1DE9975B-48F9-3443-826D-6BE93E199ECB}"/>
              </a:ext>
            </a:extLst>
          </p:cNvPr>
          <p:cNvSpPr/>
          <p:nvPr/>
        </p:nvSpPr>
        <p:spPr>
          <a:xfrm>
            <a:off x="999200" y="5541082"/>
            <a:ext cx="7145600" cy="478255"/>
          </a:xfrm>
          <a:prstGeom prst="roundRect">
            <a:avLst/>
          </a:prstGeom>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100" b="1" dirty="0">
                <a:solidFill>
                  <a:srgbClr val="00B050"/>
                </a:solidFill>
              </a:rPr>
              <a:t>Credit wastage</a:t>
            </a:r>
            <a:r>
              <a:rPr lang="en-US" altLang="zh-CN" sz="2100" b="1" dirty="0">
                <a:solidFill>
                  <a:srgbClr val="00B050"/>
                </a:solidFill>
              </a:rPr>
              <a:t> can be prevented </a:t>
            </a:r>
            <a:r>
              <a:rPr lang="en-HK" sz="2100" b="1" dirty="0">
                <a:solidFill>
                  <a:srgbClr val="00B050"/>
                </a:solidFill>
              </a:rPr>
              <a:t>&amp; No link under-utilization.</a:t>
            </a:r>
            <a:endParaRPr lang="en-CN" sz="2100" b="1" dirty="0">
              <a:solidFill>
                <a:srgbClr val="00B050"/>
              </a:solidFill>
            </a:endParaRPr>
          </a:p>
        </p:txBody>
      </p:sp>
      <p:sp>
        <p:nvSpPr>
          <p:cNvPr id="28" name="Rectangle 23">
            <a:extLst>
              <a:ext uri="{FF2B5EF4-FFF2-40B4-BE49-F238E27FC236}">
                <a16:creationId xmlns:a16="http://schemas.microsoft.com/office/drawing/2014/main" id="{8E86A040-9C85-3341-BA26-3D1A5256B2A2}"/>
              </a:ext>
            </a:extLst>
          </p:cNvPr>
          <p:cNvSpPr>
            <a:spLocks noChangeArrowheads="1"/>
          </p:cNvSpPr>
          <p:nvPr/>
        </p:nvSpPr>
        <p:spPr bwMode="auto">
          <a:xfrm>
            <a:off x="4286250" y="2821606"/>
            <a:ext cx="2828646" cy="245101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dirty="0"/>
          </a:p>
        </p:txBody>
      </p:sp>
      <p:cxnSp>
        <p:nvCxnSpPr>
          <p:cNvPr id="30" name="直接连接符 62">
            <a:extLst>
              <a:ext uri="{FF2B5EF4-FFF2-40B4-BE49-F238E27FC236}">
                <a16:creationId xmlns:a16="http://schemas.microsoft.com/office/drawing/2014/main" id="{8709A0A0-5C59-8F46-A5E9-83CCEEAC0D23}"/>
              </a:ext>
            </a:extLst>
          </p:cNvPr>
          <p:cNvCxnSpPr>
            <a:cxnSpLocks/>
          </p:cNvCxnSpPr>
          <p:nvPr/>
        </p:nvCxnSpPr>
        <p:spPr>
          <a:xfrm>
            <a:off x="2686051" y="4899604"/>
            <a:ext cx="16001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5">
            <a:extLst>
              <a:ext uri="{FF2B5EF4-FFF2-40B4-BE49-F238E27FC236}">
                <a16:creationId xmlns:a16="http://schemas.microsoft.com/office/drawing/2014/main" id="{834F350E-1519-A249-A12E-ABBBE87A227E}"/>
              </a:ext>
            </a:extLst>
          </p:cNvPr>
          <p:cNvCxnSpPr>
            <a:cxnSpLocks/>
            <a:stCxn id="32" idx="3"/>
          </p:cNvCxnSpPr>
          <p:nvPr/>
        </p:nvCxnSpPr>
        <p:spPr>
          <a:xfrm>
            <a:off x="2686050" y="3186980"/>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8" descr="server-gray.png">
            <a:extLst>
              <a:ext uri="{FF2B5EF4-FFF2-40B4-BE49-F238E27FC236}">
                <a16:creationId xmlns:a16="http://schemas.microsoft.com/office/drawing/2014/main" id="{426D4C8B-F43D-2044-AF5B-ACDB5AB8F856}"/>
              </a:ext>
            </a:extLst>
          </p:cNvPr>
          <p:cNvPicPr>
            <a:picLocks noChangeAspect="1"/>
          </p:cNvPicPr>
          <p:nvPr/>
        </p:nvPicPr>
        <p:blipFill>
          <a:blip r:embed="rId4" cstate="print"/>
          <a:stretch>
            <a:fillRect/>
          </a:stretch>
        </p:blipFill>
        <p:spPr>
          <a:xfrm>
            <a:off x="1999591" y="2821607"/>
            <a:ext cx="686459" cy="730746"/>
          </a:xfrm>
          <a:prstGeom prst="rect">
            <a:avLst/>
          </a:prstGeom>
        </p:spPr>
      </p:pic>
      <p:sp>
        <p:nvSpPr>
          <p:cNvPr id="66" name="矩形 8">
            <a:extLst>
              <a:ext uri="{FF2B5EF4-FFF2-40B4-BE49-F238E27FC236}">
                <a16:creationId xmlns:a16="http://schemas.microsoft.com/office/drawing/2014/main" id="{FFBE1869-675C-4847-8A7E-5EA133EDDF1C}"/>
              </a:ext>
            </a:extLst>
          </p:cNvPr>
          <p:cNvSpPr/>
          <p:nvPr/>
        </p:nvSpPr>
        <p:spPr>
          <a:xfrm>
            <a:off x="5431831" y="3516446"/>
            <a:ext cx="1250969" cy="561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7" name="Straight Connector 66">
            <a:extLst>
              <a:ext uri="{FF2B5EF4-FFF2-40B4-BE49-F238E27FC236}">
                <a16:creationId xmlns:a16="http://schemas.microsoft.com/office/drawing/2014/main" id="{DD871580-6A5C-7B4F-AAEC-69CC62F02C00}"/>
              </a:ext>
            </a:extLst>
          </p:cNvPr>
          <p:cNvCxnSpPr>
            <a:cxnSpLocks/>
          </p:cNvCxnSpPr>
          <p:nvPr/>
        </p:nvCxnSpPr>
        <p:spPr>
          <a:xfrm>
            <a:off x="6483188" y="3325645"/>
            <a:ext cx="0" cy="96804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8" name="矩形 8">
            <a:extLst>
              <a:ext uri="{FF2B5EF4-FFF2-40B4-BE49-F238E27FC236}">
                <a16:creationId xmlns:a16="http://schemas.microsoft.com/office/drawing/2014/main" id="{71309E9A-FD92-F74A-8E3B-1D9DB9054F1B}"/>
              </a:ext>
            </a:extLst>
          </p:cNvPr>
          <p:cNvSpPr/>
          <p:nvPr/>
        </p:nvSpPr>
        <p:spPr>
          <a:xfrm>
            <a:off x="6485159" y="3532691"/>
            <a:ext cx="197640" cy="5265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Rectangle 68">
            <a:extLst>
              <a:ext uri="{FF2B5EF4-FFF2-40B4-BE49-F238E27FC236}">
                <a16:creationId xmlns:a16="http://schemas.microsoft.com/office/drawing/2014/main" id="{068C3479-C8FF-484E-8C47-4217050C71BC}"/>
              </a:ext>
            </a:extLst>
          </p:cNvPr>
          <p:cNvSpPr/>
          <p:nvPr/>
        </p:nvSpPr>
        <p:spPr>
          <a:xfrm>
            <a:off x="5256218" y="3014618"/>
            <a:ext cx="1727524" cy="323165"/>
          </a:xfrm>
          <a:prstGeom prst="rect">
            <a:avLst/>
          </a:prstGeom>
        </p:spPr>
        <p:txBody>
          <a:bodyPr wrap="none">
            <a:spAutoFit/>
          </a:bodyPr>
          <a:lstStyle/>
          <a:p>
            <a:r>
              <a:rPr lang="en-US" sz="1500" dirty="0">
                <a:solidFill>
                  <a:srgbClr val="0070C0"/>
                </a:solidFill>
              </a:rPr>
              <a:t>Dropping Threshold</a:t>
            </a:r>
          </a:p>
        </p:txBody>
      </p:sp>
      <p:pic>
        <p:nvPicPr>
          <p:cNvPr id="70" name="Picture 88" descr="server-gray.png">
            <a:extLst>
              <a:ext uri="{FF2B5EF4-FFF2-40B4-BE49-F238E27FC236}">
                <a16:creationId xmlns:a16="http://schemas.microsoft.com/office/drawing/2014/main" id="{8046C41B-AD04-DC4E-9254-2986D37B9811}"/>
              </a:ext>
            </a:extLst>
          </p:cNvPr>
          <p:cNvPicPr>
            <a:picLocks noChangeAspect="1"/>
          </p:cNvPicPr>
          <p:nvPr/>
        </p:nvPicPr>
        <p:blipFill>
          <a:blip r:embed="rId4" cstate="print"/>
          <a:stretch>
            <a:fillRect/>
          </a:stretch>
        </p:blipFill>
        <p:spPr>
          <a:xfrm>
            <a:off x="1999591" y="3681742"/>
            <a:ext cx="686459" cy="730746"/>
          </a:xfrm>
          <a:prstGeom prst="rect">
            <a:avLst/>
          </a:prstGeom>
        </p:spPr>
      </p:pic>
      <p:cxnSp>
        <p:nvCxnSpPr>
          <p:cNvPr id="71" name="直接连接符 25">
            <a:extLst>
              <a:ext uri="{FF2B5EF4-FFF2-40B4-BE49-F238E27FC236}">
                <a16:creationId xmlns:a16="http://schemas.microsoft.com/office/drawing/2014/main" id="{641E21E0-B0D5-6443-801A-F04730E15007}"/>
              </a:ext>
            </a:extLst>
          </p:cNvPr>
          <p:cNvCxnSpPr>
            <a:cxnSpLocks/>
            <a:stCxn id="70" idx="3"/>
            <a:endCxn id="28" idx="1"/>
          </p:cNvCxnSpPr>
          <p:nvPr/>
        </p:nvCxnSpPr>
        <p:spPr>
          <a:xfrm>
            <a:off x="2686050" y="4047115"/>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25">
            <a:extLst>
              <a:ext uri="{FF2B5EF4-FFF2-40B4-BE49-F238E27FC236}">
                <a16:creationId xmlns:a16="http://schemas.microsoft.com/office/drawing/2014/main" id="{37992C8C-E201-DE43-8137-6C0C940DD230}"/>
              </a:ext>
            </a:extLst>
          </p:cNvPr>
          <p:cNvCxnSpPr>
            <a:cxnSpLocks/>
            <a:stCxn id="28" idx="3"/>
          </p:cNvCxnSpPr>
          <p:nvPr/>
        </p:nvCxnSpPr>
        <p:spPr>
          <a:xfrm>
            <a:off x="7114896" y="4047115"/>
            <a:ext cx="714654" cy="36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C25C6-FB65-2F43-B777-9A128EF4CC22}"/>
              </a:ext>
            </a:extLst>
          </p:cNvPr>
          <p:cNvSpPr/>
          <p:nvPr/>
        </p:nvSpPr>
        <p:spPr>
          <a:xfrm>
            <a:off x="4667886" y="4800600"/>
            <a:ext cx="1846980" cy="415498"/>
          </a:xfrm>
          <a:prstGeom prst="rect">
            <a:avLst/>
          </a:prstGeom>
        </p:spPr>
        <p:txBody>
          <a:bodyPr wrap="none">
            <a:spAutoFit/>
          </a:bodyPr>
          <a:lstStyle/>
          <a:p>
            <a:r>
              <a:rPr lang="en-US" sz="2100" dirty="0"/>
              <a:t>Network</a:t>
            </a:r>
            <a:r>
              <a:rPr lang="zh-CN" altLang="en-US" sz="2100" dirty="0"/>
              <a:t> </a:t>
            </a:r>
            <a:r>
              <a:rPr lang="en-US" altLang="zh-CN" sz="2100" dirty="0"/>
              <a:t>Fabric</a:t>
            </a:r>
            <a:endParaRPr lang="en-US" sz="2100" dirty="0"/>
          </a:p>
        </p:txBody>
      </p:sp>
      <p:sp>
        <p:nvSpPr>
          <p:cNvPr id="97" name="Rectangle 25">
            <a:extLst>
              <a:ext uri="{FF2B5EF4-FFF2-40B4-BE49-F238E27FC236}">
                <a16:creationId xmlns:a16="http://schemas.microsoft.com/office/drawing/2014/main" id="{D9BE737C-B721-AD41-945E-74CE04D98667}"/>
              </a:ext>
            </a:extLst>
          </p:cNvPr>
          <p:cNvSpPr/>
          <p:nvPr/>
        </p:nvSpPr>
        <p:spPr>
          <a:xfrm>
            <a:off x="1605731"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98" name="Rectangle 25">
            <a:extLst>
              <a:ext uri="{FF2B5EF4-FFF2-40B4-BE49-F238E27FC236}">
                <a16:creationId xmlns:a16="http://schemas.microsoft.com/office/drawing/2014/main" id="{9A13A3EE-6F91-1F44-930B-2D87A5303012}"/>
              </a:ext>
            </a:extLst>
          </p:cNvPr>
          <p:cNvSpPr/>
          <p:nvPr/>
        </p:nvSpPr>
        <p:spPr>
          <a:xfrm>
            <a:off x="1450208"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117" name="Rectangle 116">
            <a:extLst>
              <a:ext uri="{FF2B5EF4-FFF2-40B4-BE49-F238E27FC236}">
                <a16:creationId xmlns:a16="http://schemas.microsoft.com/office/drawing/2014/main" id="{CC8DC1CE-ADB7-114F-ADB1-45906DA13696}"/>
              </a:ext>
            </a:extLst>
          </p:cNvPr>
          <p:cNvSpPr/>
          <p:nvPr/>
        </p:nvSpPr>
        <p:spPr>
          <a:xfrm>
            <a:off x="5600700" y="4283478"/>
            <a:ext cx="1142557" cy="300082"/>
          </a:xfrm>
          <a:prstGeom prst="rect">
            <a:avLst/>
          </a:prstGeom>
        </p:spPr>
        <p:txBody>
          <a:bodyPr wrap="none">
            <a:spAutoFit/>
          </a:bodyPr>
          <a:lstStyle/>
          <a:p>
            <a:r>
              <a:rPr lang="en-US" sz="1350" dirty="0"/>
              <a:t>Egress Queue</a:t>
            </a:r>
          </a:p>
        </p:txBody>
      </p:sp>
      <p:sp>
        <p:nvSpPr>
          <p:cNvPr id="122" name="Rectangle 25">
            <a:extLst>
              <a:ext uri="{FF2B5EF4-FFF2-40B4-BE49-F238E27FC236}">
                <a16:creationId xmlns:a16="http://schemas.microsoft.com/office/drawing/2014/main" id="{F74DBD0C-B035-A245-B523-6805E0DC0E44}"/>
              </a:ext>
            </a:extLst>
          </p:cNvPr>
          <p:cNvSpPr/>
          <p:nvPr/>
        </p:nvSpPr>
        <p:spPr>
          <a:xfrm>
            <a:off x="2922006"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123" name="Rectangle 25">
            <a:extLst>
              <a:ext uri="{FF2B5EF4-FFF2-40B4-BE49-F238E27FC236}">
                <a16:creationId xmlns:a16="http://schemas.microsoft.com/office/drawing/2014/main" id="{311EDA64-F427-6643-85BF-15750101E301}"/>
              </a:ext>
            </a:extLst>
          </p:cNvPr>
          <p:cNvSpPr/>
          <p:nvPr/>
        </p:nvSpPr>
        <p:spPr>
          <a:xfrm>
            <a:off x="3207756" y="36576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160" name="Rectangle 25">
            <a:extLst>
              <a:ext uri="{FF2B5EF4-FFF2-40B4-BE49-F238E27FC236}">
                <a16:creationId xmlns:a16="http://schemas.microsoft.com/office/drawing/2014/main" id="{ACA8DB97-5A8D-A44B-8692-1446672AF0DA}"/>
              </a:ext>
            </a:extLst>
          </p:cNvPr>
          <p:cNvSpPr/>
          <p:nvPr/>
        </p:nvSpPr>
        <p:spPr>
          <a:xfrm>
            <a:off x="7388811" y="365760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1</a:t>
            </a:r>
            <a:endParaRPr lang="en-US" sz="2100" b="1" dirty="0"/>
          </a:p>
        </p:txBody>
      </p:sp>
      <p:pic>
        <p:nvPicPr>
          <p:cNvPr id="50" name="Picture 87" descr="server-gray.png">
            <a:extLst>
              <a:ext uri="{FF2B5EF4-FFF2-40B4-BE49-F238E27FC236}">
                <a16:creationId xmlns:a16="http://schemas.microsoft.com/office/drawing/2014/main" id="{D146B1B0-9A20-2944-B047-D534D68BFAD3}"/>
              </a:ext>
            </a:extLst>
          </p:cNvPr>
          <p:cNvPicPr>
            <a:picLocks noChangeAspect="1"/>
          </p:cNvPicPr>
          <p:nvPr/>
        </p:nvPicPr>
        <p:blipFill>
          <a:blip r:embed="rId4" cstate="print"/>
          <a:stretch>
            <a:fillRect/>
          </a:stretch>
        </p:blipFill>
        <p:spPr>
          <a:xfrm>
            <a:off x="1999591" y="4523848"/>
            <a:ext cx="686459" cy="730746"/>
          </a:xfrm>
          <a:prstGeom prst="rect">
            <a:avLst/>
          </a:prstGeom>
        </p:spPr>
      </p:pic>
      <p:sp>
        <p:nvSpPr>
          <p:cNvPr id="5" name="Rectangle 4">
            <a:extLst>
              <a:ext uri="{FF2B5EF4-FFF2-40B4-BE49-F238E27FC236}">
                <a16:creationId xmlns:a16="http://schemas.microsoft.com/office/drawing/2014/main" id="{2D0A5992-E6B9-F74F-B356-B800F0B398F7}"/>
              </a:ext>
            </a:extLst>
          </p:cNvPr>
          <p:cNvSpPr/>
          <p:nvPr/>
        </p:nvSpPr>
        <p:spPr>
          <a:xfrm>
            <a:off x="628650" y="1916832"/>
            <a:ext cx="4812151" cy="523220"/>
          </a:xfrm>
          <a:prstGeom prst="rect">
            <a:avLst/>
          </a:prstGeom>
        </p:spPr>
        <p:txBody>
          <a:bodyPr wrap="none">
            <a:spAutoFit/>
          </a:bodyPr>
          <a:lstStyle/>
          <a:p>
            <a:pPr marL="0" lvl="1"/>
            <a:r>
              <a:rPr lang="en-US" altLang="zh-CN" sz="2800" dirty="0"/>
              <a:t>Case-2: network is fully-utilized.</a:t>
            </a:r>
          </a:p>
        </p:txBody>
      </p:sp>
      <p:sp>
        <p:nvSpPr>
          <p:cNvPr id="31" name="Rectangle 25">
            <a:extLst>
              <a:ext uri="{FF2B5EF4-FFF2-40B4-BE49-F238E27FC236}">
                <a16:creationId xmlns:a16="http://schemas.microsoft.com/office/drawing/2014/main" id="{44629D63-79CE-554D-84E9-5602893FB9F3}"/>
              </a:ext>
            </a:extLst>
          </p:cNvPr>
          <p:cNvSpPr/>
          <p:nvPr/>
        </p:nvSpPr>
        <p:spPr>
          <a:xfrm>
            <a:off x="1605731" y="281973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33" name="Rectangle 25">
            <a:extLst>
              <a:ext uri="{FF2B5EF4-FFF2-40B4-BE49-F238E27FC236}">
                <a16:creationId xmlns:a16="http://schemas.microsoft.com/office/drawing/2014/main" id="{6BB07FF6-7A8D-B948-B40D-EE8CC133D557}"/>
              </a:ext>
            </a:extLst>
          </p:cNvPr>
          <p:cNvSpPr/>
          <p:nvPr/>
        </p:nvSpPr>
        <p:spPr>
          <a:xfrm>
            <a:off x="1450208" y="281973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34" name="Rectangle 25">
            <a:extLst>
              <a:ext uri="{FF2B5EF4-FFF2-40B4-BE49-F238E27FC236}">
                <a16:creationId xmlns:a16="http://schemas.microsoft.com/office/drawing/2014/main" id="{C5000B42-0FD3-9A4E-AE1D-FCE89C1C6CE3}"/>
              </a:ext>
            </a:extLst>
          </p:cNvPr>
          <p:cNvSpPr/>
          <p:nvPr/>
        </p:nvSpPr>
        <p:spPr>
          <a:xfrm>
            <a:off x="2922006" y="281973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1</a:t>
            </a:r>
            <a:endParaRPr lang="en-US" sz="2700" b="1" dirty="0"/>
          </a:p>
        </p:txBody>
      </p:sp>
      <p:sp>
        <p:nvSpPr>
          <p:cNvPr id="35" name="Rectangle 25">
            <a:extLst>
              <a:ext uri="{FF2B5EF4-FFF2-40B4-BE49-F238E27FC236}">
                <a16:creationId xmlns:a16="http://schemas.microsoft.com/office/drawing/2014/main" id="{AF83D811-1556-4B41-AD6E-1E51F2067C01}"/>
              </a:ext>
            </a:extLst>
          </p:cNvPr>
          <p:cNvSpPr/>
          <p:nvPr/>
        </p:nvSpPr>
        <p:spPr>
          <a:xfrm>
            <a:off x="3207756" y="281973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1</a:t>
            </a:r>
            <a:endParaRPr lang="en-US" sz="2700" b="1" dirty="0"/>
          </a:p>
        </p:txBody>
      </p:sp>
      <p:sp>
        <p:nvSpPr>
          <p:cNvPr id="45" name="Rectangle 25">
            <a:extLst>
              <a:ext uri="{FF2B5EF4-FFF2-40B4-BE49-F238E27FC236}">
                <a16:creationId xmlns:a16="http://schemas.microsoft.com/office/drawing/2014/main" id="{8E4F9F13-5956-4343-99DE-8957E20FBE0C}"/>
              </a:ext>
            </a:extLst>
          </p:cNvPr>
          <p:cNvSpPr/>
          <p:nvPr/>
        </p:nvSpPr>
        <p:spPr>
          <a:xfrm>
            <a:off x="1605731" y="4499764"/>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46" name="Rectangle 25">
            <a:extLst>
              <a:ext uri="{FF2B5EF4-FFF2-40B4-BE49-F238E27FC236}">
                <a16:creationId xmlns:a16="http://schemas.microsoft.com/office/drawing/2014/main" id="{91B72D67-7B8A-7242-93A5-34C9EEE47934}"/>
              </a:ext>
            </a:extLst>
          </p:cNvPr>
          <p:cNvSpPr/>
          <p:nvPr/>
        </p:nvSpPr>
        <p:spPr>
          <a:xfrm>
            <a:off x="1450208" y="4499764"/>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700" b="1" dirty="0"/>
          </a:p>
        </p:txBody>
      </p:sp>
      <p:sp>
        <p:nvSpPr>
          <p:cNvPr id="47" name="Rectangle 25">
            <a:extLst>
              <a:ext uri="{FF2B5EF4-FFF2-40B4-BE49-F238E27FC236}">
                <a16:creationId xmlns:a16="http://schemas.microsoft.com/office/drawing/2014/main" id="{4D6B65EB-AE95-854F-99E3-1457DAED9583}"/>
              </a:ext>
            </a:extLst>
          </p:cNvPr>
          <p:cNvSpPr/>
          <p:nvPr/>
        </p:nvSpPr>
        <p:spPr>
          <a:xfrm>
            <a:off x="2922006" y="4499764"/>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48" name="Rectangle 25">
            <a:extLst>
              <a:ext uri="{FF2B5EF4-FFF2-40B4-BE49-F238E27FC236}">
                <a16:creationId xmlns:a16="http://schemas.microsoft.com/office/drawing/2014/main" id="{36AC51C3-76EC-9048-980C-2EF33778441C}"/>
              </a:ext>
            </a:extLst>
          </p:cNvPr>
          <p:cNvSpPr/>
          <p:nvPr/>
        </p:nvSpPr>
        <p:spPr>
          <a:xfrm>
            <a:off x="3207756" y="4499764"/>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cxnSp>
        <p:nvCxnSpPr>
          <p:cNvPr id="51" name="Straight Arrow Connector 50">
            <a:extLst>
              <a:ext uri="{FF2B5EF4-FFF2-40B4-BE49-F238E27FC236}">
                <a16:creationId xmlns:a16="http://schemas.microsoft.com/office/drawing/2014/main" id="{2C765490-EE2F-0941-885E-FED874E5A608}"/>
              </a:ext>
            </a:extLst>
          </p:cNvPr>
          <p:cNvCxnSpPr>
            <a:cxnSpLocks/>
          </p:cNvCxnSpPr>
          <p:nvPr/>
        </p:nvCxnSpPr>
        <p:spPr>
          <a:xfrm>
            <a:off x="5015543" y="3735355"/>
            <a:ext cx="3240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0360FE88-AD25-1447-B826-2950F3852580}"/>
              </a:ext>
            </a:extLst>
          </p:cNvPr>
          <p:cNvGrpSpPr/>
          <p:nvPr/>
        </p:nvGrpSpPr>
        <p:grpSpPr>
          <a:xfrm>
            <a:off x="5231567" y="4298826"/>
            <a:ext cx="216024" cy="216024"/>
            <a:chOff x="8275001" y="5377408"/>
            <a:chExt cx="288032" cy="288032"/>
          </a:xfrm>
        </p:grpSpPr>
        <p:cxnSp>
          <p:nvCxnSpPr>
            <p:cNvPr id="53" name="Straight Connector 52">
              <a:extLst>
                <a:ext uri="{FF2B5EF4-FFF2-40B4-BE49-F238E27FC236}">
                  <a16:creationId xmlns:a16="http://schemas.microsoft.com/office/drawing/2014/main" id="{2F3F82FF-25CA-3F46-A5E8-15006BBD91A1}"/>
                </a:ext>
              </a:extLst>
            </p:cNvPr>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AB1D6F-FAAF-A140-A495-19F0FBFCABEA}"/>
                </a:ext>
              </a:extLst>
            </p:cNvPr>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FBF4D5C2-6804-9845-A2FA-559CDBB24C5E}"/>
              </a:ext>
            </a:extLst>
          </p:cNvPr>
          <p:cNvGrpSpPr/>
          <p:nvPr/>
        </p:nvGrpSpPr>
        <p:grpSpPr>
          <a:xfrm>
            <a:off x="5015543" y="4127103"/>
            <a:ext cx="162018" cy="303025"/>
            <a:chOff x="3254152" y="5318319"/>
            <a:chExt cx="360040" cy="404033"/>
          </a:xfrm>
        </p:grpSpPr>
        <p:cxnSp>
          <p:nvCxnSpPr>
            <p:cNvPr id="56" name="Straight Arrow Connector 55">
              <a:extLst>
                <a:ext uri="{FF2B5EF4-FFF2-40B4-BE49-F238E27FC236}">
                  <a16:creationId xmlns:a16="http://schemas.microsoft.com/office/drawing/2014/main" id="{5BB204BB-6CA0-1F4B-A75C-DD6D6B446ECA}"/>
                </a:ext>
              </a:extLst>
            </p:cNvPr>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623A9D0-C941-114D-8F1E-A3F408CF4796}"/>
                </a:ext>
              </a:extLst>
            </p:cNvPr>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Rectangle 25">
            <a:extLst>
              <a:ext uri="{FF2B5EF4-FFF2-40B4-BE49-F238E27FC236}">
                <a16:creationId xmlns:a16="http://schemas.microsoft.com/office/drawing/2014/main" id="{F85F32E5-D187-BD4C-8CAE-60DABEFD5147}"/>
              </a:ext>
            </a:extLst>
          </p:cNvPr>
          <p:cNvSpPr/>
          <p:nvPr/>
        </p:nvSpPr>
        <p:spPr>
          <a:xfrm>
            <a:off x="4807956" y="3543301"/>
            <a:ext cx="164094" cy="323519"/>
          </a:xfrm>
          <a:prstGeom prst="rect">
            <a:avLst/>
          </a:prstGeom>
          <a:solidFill>
            <a:schemeClr val="accent3"/>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1</a:t>
            </a:r>
            <a:endParaRPr lang="en-US" sz="2100" b="1" dirty="0"/>
          </a:p>
        </p:txBody>
      </p:sp>
      <p:sp>
        <p:nvSpPr>
          <p:cNvPr id="59" name="Rectangle 25">
            <a:extLst>
              <a:ext uri="{FF2B5EF4-FFF2-40B4-BE49-F238E27FC236}">
                <a16:creationId xmlns:a16="http://schemas.microsoft.com/office/drawing/2014/main" id="{02B4D63E-C3A0-3744-B99B-5B575AF489E8}"/>
              </a:ext>
            </a:extLst>
          </p:cNvPr>
          <p:cNvSpPr/>
          <p:nvPr/>
        </p:nvSpPr>
        <p:spPr>
          <a:xfrm>
            <a:off x="4807956" y="4000501"/>
            <a:ext cx="164094" cy="323519"/>
          </a:xfrm>
          <a:prstGeom prst="rect">
            <a:avLst/>
          </a:prstGeom>
          <a:solidFill>
            <a:schemeClr val="accent6"/>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t>2</a:t>
            </a:r>
            <a:endParaRPr lang="en-US" sz="2700" b="1" dirty="0"/>
          </a:p>
        </p:txBody>
      </p:sp>
      <p:sp>
        <p:nvSpPr>
          <p:cNvPr id="3" name="Title 2">
            <a:extLst>
              <a:ext uri="{FF2B5EF4-FFF2-40B4-BE49-F238E27FC236}">
                <a16:creationId xmlns:a16="http://schemas.microsoft.com/office/drawing/2014/main" id="{6030BABE-2826-904F-AE13-07FA0D906CD5}"/>
              </a:ext>
            </a:extLst>
          </p:cNvPr>
          <p:cNvSpPr>
            <a:spLocks noGrp="1"/>
          </p:cNvSpPr>
          <p:nvPr>
            <p:ph type="title"/>
          </p:nvPr>
        </p:nvSpPr>
        <p:spPr/>
        <p:txBody>
          <a:bodyPr>
            <a:normAutofit fontScale="90000"/>
          </a:bodyPr>
          <a:lstStyle/>
          <a:p>
            <a:r>
              <a:rPr lang="en-US" dirty="0">
                <a:solidFill>
                  <a:srgbClr val="0000CC"/>
                </a:solidFill>
              </a:rPr>
              <a:t>Over-Provisioning with Selective Dropping</a:t>
            </a:r>
            <a:endParaRPr lang="en-US" dirty="0"/>
          </a:p>
        </p:txBody>
      </p:sp>
      <p:sp>
        <p:nvSpPr>
          <p:cNvPr id="2" name="Slide Number Placeholder 1">
            <a:extLst>
              <a:ext uri="{FF2B5EF4-FFF2-40B4-BE49-F238E27FC236}">
                <a16:creationId xmlns:a16="http://schemas.microsoft.com/office/drawing/2014/main" id="{A990FBF3-89C6-CD46-BE37-663CD7F2CAA5}"/>
              </a:ext>
            </a:extLst>
          </p:cNvPr>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custDataLst>
      <p:tags r:id="rId1"/>
    </p:custDataLst>
    <p:extLst>
      <p:ext uri="{BB962C8B-B14F-4D97-AF65-F5344CB8AC3E}">
        <p14:creationId xmlns:p14="http://schemas.microsoft.com/office/powerpoint/2010/main" val="3336713375"/>
      </p:ext>
    </p:extLst>
  </p:cSld>
  <p:clrMapOvr>
    <a:masterClrMapping/>
  </p:clrMapOvr>
  <mc:AlternateContent xmlns:mc="http://schemas.openxmlformats.org/markup-compatibility/2006" xmlns:p14="http://schemas.microsoft.com/office/powerpoint/2010/main">
    <mc:Choice Requires="p14">
      <p:transition spd="slow" p14:dur="2000" advTm="1417"/>
    </mc:Choice>
    <mc:Fallback xmlns="">
      <p:transition spd="slow" advTm="14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Evaluation</a:t>
            </a:r>
          </a:p>
        </p:txBody>
      </p:sp>
      <p:sp>
        <p:nvSpPr>
          <p:cNvPr id="3" name="Content Placeholder 2"/>
          <p:cNvSpPr>
            <a:spLocks noGrp="1"/>
          </p:cNvSpPr>
          <p:nvPr>
            <p:ph idx="1"/>
          </p:nvPr>
        </p:nvSpPr>
        <p:spPr>
          <a:xfrm>
            <a:off x="251520" y="1620093"/>
            <a:ext cx="8856984" cy="4736257"/>
          </a:xfrm>
        </p:spPr>
        <p:txBody>
          <a:bodyPr>
            <a:normAutofit/>
          </a:bodyPr>
          <a:lstStyle/>
          <a:p>
            <a:r>
              <a:rPr lang="en-US" dirty="0"/>
              <a:t>Measurement on a regional WAN of Alibaba:</a:t>
            </a:r>
            <a:endParaRPr lang="en-US" sz="2800" dirty="0"/>
          </a:p>
          <a:p>
            <a:endParaRPr lang="en-US" sz="2800" dirty="0"/>
          </a:p>
          <a:p>
            <a:endParaRPr lang="en-US" sz="2800" dirty="0"/>
          </a:p>
          <a:p>
            <a:endParaRPr lang="en-US" sz="2800" dirty="0"/>
          </a:p>
          <a:p>
            <a:endParaRPr lang="en-US" sz="2800" dirty="0"/>
          </a:p>
          <a:p>
            <a:pPr marL="0" indent="0">
              <a:buNone/>
            </a:pPr>
            <a:endParaRPr lang="en-US" sz="3600" dirty="0"/>
          </a:p>
          <a:p>
            <a:r>
              <a:rPr lang="en-US" dirty="0"/>
              <a:t>We conduct evaluation with ns2 simulation.</a:t>
            </a:r>
          </a:p>
          <a:p>
            <a:pPr lvl="1"/>
            <a:r>
              <a:rPr lang="en-US" sz="2600" dirty="0"/>
              <a:t>Protocols evaluated: </a:t>
            </a:r>
            <a:r>
              <a:rPr lang="en-US" sz="2600" i="1" dirty="0"/>
              <a:t>TCP Cubic</a:t>
            </a:r>
            <a:r>
              <a:rPr lang="en-US" sz="2600" dirty="0"/>
              <a:t>, </a:t>
            </a:r>
            <a:r>
              <a:rPr lang="en-US" sz="2600" i="1" dirty="0"/>
              <a:t>ExpressPass</a:t>
            </a:r>
            <a:r>
              <a:rPr lang="en-US" sz="2600" dirty="0"/>
              <a:t> &amp; </a:t>
            </a:r>
            <a:r>
              <a:rPr lang="en-US" sz="2600" i="1" dirty="0"/>
              <a:t>FlashPass</a:t>
            </a:r>
            <a:r>
              <a:rPr lang="en-US" sz="2600" dirty="0"/>
              <a:t>.</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18</a:t>
            </a:fld>
            <a:endParaRPr lang="zh-CN" altLang="en-US"/>
          </a:p>
        </p:txBody>
      </p:sp>
      <p:pic>
        <p:nvPicPr>
          <p:cNvPr id="5" name="Picture 4">
            <a:extLst>
              <a:ext uri="{FF2B5EF4-FFF2-40B4-BE49-F238E27FC236}">
                <a16:creationId xmlns:a16="http://schemas.microsoft.com/office/drawing/2014/main" id="{11119763-3383-F24C-AE27-7CC49BBCD66C}"/>
              </a:ext>
            </a:extLst>
          </p:cNvPr>
          <p:cNvPicPr>
            <a:picLocks noChangeAspect="1"/>
          </p:cNvPicPr>
          <p:nvPr/>
        </p:nvPicPr>
        <p:blipFill>
          <a:blip r:embed="rId3"/>
          <a:stretch>
            <a:fillRect/>
          </a:stretch>
        </p:blipFill>
        <p:spPr>
          <a:xfrm>
            <a:off x="1340083" y="2204864"/>
            <a:ext cx="6463833" cy="2624708"/>
          </a:xfrm>
          <a:prstGeom prst="rect">
            <a:avLst/>
          </a:prstGeom>
        </p:spPr>
      </p:pic>
    </p:spTree>
    <p:extLst>
      <p:ext uri="{BB962C8B-B14F-4D97-AF65-F5344CB8AC3E}">
        <p14:creationId xmlns:p14="http://schemas.microsoft.com/office/powerpoint/2010/main" val="1662587291"/>
      </p:ext>
    </p:extLst>
  </p:cSld>
  <p:clrMapOvr>
    <a:masterClrMapping/>
  </p:clrMapOvr>
  <mc:AlternateContent xmlns:mc="http://schemas.openxmlformats.org/markup-compatibility/2006" xmlns:p14="http://schemas.microsoft.com/office/powerpoint/2010/main">
    <mc:Choice Requires="p14">
      <p:transition p14:dur="0" advTm="498"/>
    </mc:Choice>
    <mc:Fallback xmlns="">
      <p:transition advTm="49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Evaluation</a:t>
            </a:r>
          </a:p>
        </p:txBody>
      </p:sp>
      <p:sp>
        <p:nvSpPr>
          <p:cNvPr id="3" name="Content Placeholder 2"/>
          <p:cNvSpPr>
            <a:spLocks noGrp="1"/>
          </p:cNvSpPr>
          <p:nvPr>
            <p:ph idx="1"/>
          </p:nvPr>
        </p:nvSpPr>
        <p:spPr>
          <a:xfrm>
            <a:off x="0" y="1600200"/>
            <a:ext cx="9144000" cy="4756150"/>
          </a:xfrm>
        </p:spPr>
        <p:txBody>
          <a:bodyPr>
            <a:normAutofit/>
          </a:bodyPr>
          <a:lstStyle/>
          <a:p>
            <a:pPr marL="0" indent="0" algn="ctr">
              <a:buNone/>
            </a:pPr>
            <a:r>
              <a:rPr lang="en-HK" i="1" dirty="0"/>
              <a:t>Can FlashPass achieve high throughput and low loss?</a:t>
            </a:r>
          </a:p>
          <a:p>
            <a:pPr lvl="1"/>
            <a:r>
              <a:rPr lang="en-US" dirty="0"/>
              <a:t>Experiment setting:</a:t>
            </a:r>
          </a:p>
          <a:p>
            <a:pPr lvl="2"/>
            <a:r>
              <a:rPr lang="en-US" dirty="0"/>
              <a:t>Static flows from N senders to the same receiver;</a:t>
            </a:r>
          </a:p>
          <a:p>
            <a:pPr lvl="2"/>
            <a:r>
              <a:rPr lang="en-US" dirty="0"/>
              <a:t>All links have 10Gbps capacity;</a:t>
            </a:r>
          </a:p>
          <a:p>
            <a:pPr lvl="2"/>
            <a:r>
              <a:rPr lang="en-US" dirty="0"/>
              <a:t>Metrics: throughput &amp; loss rate.</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5" name="Picture 4">
            <a:extLst>
              <a:ext uri="{FF2B5EF4-FFF2-40B4-BE49-F238E27FC236}">
                <a16:creationId xmlns:a16="http://schemas.microsoft.com/office/drawing/2014/main" id="{7553A7F8-5D2B-E240-9B6E-05EA20D81FF6}"/>
              </a:ext>
            </a:extLst>
          </p:cNvPr>
          <p:cNvPicPr>
            <a:picLocks noChangeAspect="1"/>
          </p:cNvPicPr>
          <p:nvPr/>
        </p:nvPicPr>
        <p:blipFill>
          <a:blip r:embed="rId3"/>
          <a:stretch>
            <a:fillRect/>
          </a:stretch>
        </p:blipFill>
        <p:spPr>
          <a:xfrm>
            <a:off x="1403648" y="4133850"/>
            <a:ext cx="6083300" cy="2222500"/>
          </a:xfrm>
          <a:prstGeom prst="rect">
            <a:avLst/>
          </a:prstGeom>
        </p:spPr>
      </p:pic>
    </p:spTree>
    <p:extLst>
      <p:ext uri="{BB962C8B-B14F-4D97-AF65-F5344CB8AC3E}">
        <p14:creationId xmlns:p14="http://schemas.microsoft.com/office/powerpoint/2010/main" val="2201424344"/>
      </p:ext>
    </p:extLst>
  </p:cSld>
  <p:clrMapOvr>
    <a:masterClrMapping/>
  </p:clrMapOvr>
  <mc:AlternateContent xmlns:mc="http://schemas.openxmlformats.org/markup-compatibility/2006" xmlns:p14="http://schemas.microsoft.com/office/powerpoint/2010/main">
    <mc:Choice Requires="p14">
      <p:transition p14:dur="0" advTm="254"/>
    </mc:Choice>
    <mc:Fallback xmlns="">
      <p:transition advTm="25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F0A9-12BB-5648-8612-FFD5DFDC9B5F}"/>
              </a:ext>
            </a:extLst>
          </p:cNvPr>
          <p:cNvSpPr>
            <a:spLocks noGrp="1"/>
          </p:cNvSpPr>
          <p:nvPr>
            <p:ph type="title"/>
          </p:nvPr>
        </p:nvSpPr>
        <p:spPr/>
        <p:txBody>
          <a:bodyPr/>
          <a:lstStyle/>
          <a:p>
            <a:r>
              <a:rPr lang="en-US" dirty="0">
                <a:solidFill>
                  <a:srgbClr val="0000CC"/>
                </a:solidFill>
              </a:rPr>
              <a:t>Inter-DC Wide-area Network</a:t>
            </a:r>
          </a:p>
        </p:txBody>
      </p:sp>
      <p:sp>
        <p:nvSpPr>
          <p:cNvPr id="3" name="Content Placeholder 2">
            <a:extLst>
              <a:ext uri="{FF2B5EF4-FFF2-40B4-BE49-F238E27FC236}">
                <a16:creationId xmlns:a16="http://schemas.microsoft.com/office/drawing/2014/main" id="{2A40AAFE-C3B2-C24E-BFCD-39416D5E194D}"/>
              </a:ext>
            </a:extLst>
          </p:cNvPr>
          <p:cNvSpPr>
            <a:spLocks noGrp="1"/>
          </p:cNvSpPr>
          <p:nvPr>
            <p:ph idx="1"/>
          </p:nvPr>
        </p:nvSpPr>
        <p:spPr/>
        <p:txBody>
          <a:bodyPr/>
          <a:lstStyle/>
          <a:p>
            <a:r>
              <a:rPr lang="en-US" dirty="0"/>
              <a:t>Inter-DC WAN traffic (</a:t>
            </a:r>
            <a:r>
              <a:rPr lang="en-US" i="1" dirty="0"/>
              <a:t>e.g.</a:t>
            </a:r>
            <a:r>
              <a:rPr lang="en-US" dirty="0"/>
              <a:t>, Google) is doubling every 9 months in the recent five years!</a:t>
            </a:r>
          </a:p>
        </p:txBody>
      </p:sp>
      <p:sp>
        <p:nvSpPr>
          <p:cNvPr id="8" name="TextBox 7">
            <a:extLst>
              <a:ext uri="{FF2B5EF4-FFF2-40B4-BE49-F238E27FC236}">
                <a16:creationId xmlns:a16="http://schemas.microsoft.com/office/drawing/2014/main" id="{364142E3-1F7E-F541-ADFE-8BC662F33E35}"/>
              </a:ext>
            </a:extLst>
          </p:cNvPr>
          <p:cNvSpPr txBox="1"/>
          <p:nvPr/>
        </p:nvSpPr>
        <p:spPr>
          <a:xfrm>
            <a:off x="773832" y="6352143"/>
            <a:ext cx="5214954" cy="369332"/>
          </a:xfrm>
          <a:prstGeom prst="rect">
            <a:avLst/>
          </a:prstGeom>
          <a:noFill/>
        </p:spPr>
        <p:txBody>
          <a:bodyPr wrap="none" rtlCol="0">
            <a:spAutoFit/>
          </a:bodyPr>
          <a:lstStyle/>
          <a:p>
            <a:r>
              <a:rPr lang="en-US" dirty="0">
                <a:solidFill>
                  <a:schemeClr val="tx1">
                    <a:lumMod val="75000"/>
                    <a:lumOff val="25000"/>
                  </a:schemeClr>
                </a:solidFill>
              </a:rPr>
              <a:t>Source: https://www.google.com/about/datacenters</a:t>
            </a:r>
          </a:p>
        </p:txBody>
      </p:sp>
      <p:pic>
        <p:nvPicPr>
          <p:cNvPr id="11" name="Picture 10">
            <a:extLst>
              <a:ext uri="{FF2B5EF4-FFF2-40B4-BE49-F238E27FC236}">
                <a16:creationId xmlns:a16="http://schemas.microsoft.com/office/drawing/2014/main" id="{7B0FA2AE-8938-7E46-85D3-68E13FE9F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32" y="2714486"/>
            <a:ext cx="7596336" cy="3594239"/>
          </a:xfrm>
          <a:prstGeom prst="rect">
            <a:avLst/>
          </a:prstGeom>
        </p:spPr>
      </p:pic>
    </p:spTree>
    <p:extLst>
      <p:ext uri="{BB962C8B-B14F-4D97-AF65-F5344CB8AC3E}">
        <p14:creationId xmlns:p14="http://schemas.microsoft.com/office/powerpoint/2010/main" val="2911226250"/>
      </p:ext>
    </p:extLst>
  </p:cSld>
  <p:clrMapOvr>
    <a:masterClrMapping/>
  </p:clrMapOvr>
  <mc:AlternateContent xmlns:mc="http://schemas.openxmlformats.org/markup-compatibility/2006" xmlns:p14="http://schemas.microsoft.com/office/powerpoint/2010/main">
    <mc:Choice Requires="p14">
      <p:transition spd="slow" p14:dur="2000" advTm="516"/>
    </mc:Choice>
    <mc:Fallback xmlns="">
      <p:transition spd="slow" advTm="51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Evaluation</a:t>
            </a:r>
          </a:p>
        </p:txBody>
      </p:sp>
      <p:sp>
        <p:nvSpPr>
          <p:cNvPr id="3" name="Content Placeholder 2"/>
          <p:cNvSpPr>
            <a:spLocks noGrp="1"/>
          </p:cNvSpPr>
          <p:nvPr>
            <p:ph idx="1"/>
          </p:nvPr>
        </p:nvSpPr>
        <p:spPr>
          <a:xfrm>
            <a:off x="0" y="1600200"/>
            <a:ext cx="9144000" cy="4756150"/>
          </a:xfrm>
        </p:spPr>
        <p:txBody>
          <a:bodyPr>
            <a:normAutofit/>
          </a:bodyPr>
          <a:lstStyle/>
          <a:p>
            <a:pPr marL="0" indent="0" algn="ctr">
              <a:buNone/>
            </a:pPr>
            <a:r>
              <a:rPr lang="en-HK" i="1" dirty="0"/>
              <a:t>Can </a:t>
            </a:r>
            <a:r>
              <a:rPr lang="en-HK" i="1" dirty="0" err="1"/>
              <a:t>FlashPass</a:t>
            </a:r>
            <a:r>
              <a:rPr lang="en-HK" i="1" dirty="0"/>
              <a:t> achieve high throughput and low loss?</a:t>
            </a:r>
            <a:endParaRPr lang="en-US" i="1" dirty="0"/>
          </a:p>
          <a:p>
            <a:pPr lvl="1"/>
            <a:r>
              <a:rPr lang="en-US" dirty="0"/>
              <a:t>In static traffic experiments, FlashPass consistently achieves high throughput with zero loss.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20</a:t>
            </a:fld>
            <a:endParaRPr lang="zh-CN" altLang="en-US"/>
          </a:p>
        </p:txBody>
      </p:sp>
      <p:pic>
        <p:nvPicPr>
          <p:cNvPr id="6" name="Picture 5">
            <a:extLst>
              <a:ext uri="{FF2B5EF4-FFF2-40B4-BE49-F238E27FC236}">
                <a16:creationId xmlns:a16="http://schemas.microsoft.com/office/drawing/2014/main" id="{FA1CD0F7-1A85-B64D-9375-6C8FE1953C0A}"/>
              </a:ext>
            </a:extLst>
          </p:cNvPr>
          <p:cNvPicPr>
            <a:picLocks noChangeAspect="1"/>
          </p:cNvPicPr>
          <p:nvPr/>
        </p:nvPicPr>
        <p:blipFill>
          <a:blip r:embed="rId3"/>
          <a:stretch>
            <a:fillRect/>
          </a:stretch>
        </p:blipFill>
        <p:spPr>
          <a:xfrm>
            <a:off x="165100" y="3284984"/>
            <a:ext cx="8813800" cy="2349500"/>
          </a:xfrm>
          <a:prstGeom prst="rect">
            <a:avLst/>
          </a:prstGeom>
        </p:spPr>
      </p:pic>
    </p:spTree>
    <p:extLst>
      <p:ext uri="{BB962C8B-B14F-4D97-AF65-F5344CB8AC3E}">
        <p14:creationId xmlns:p14="http://schemas.microsoft.com/office/powerpoint/2010/main" val="1968815369"/>
      </p:ext>
    </p:extLst>
  </p:cSld>
  <p:clrMapOvr>
    <a:masterClrMapping/>
  </p:clrMapOvr>
  <mc:AlternateContent xmlns:mc="http://schemas.openxmlformats.org/markup-compatibility/2006" xmlns:p14="http://schemas.microsoft.com/office/powerpoint/2010/main">
    <mc:Choice Requires="p14">
      <p:transition p14:dur="0" advTm="485"/>
    </mc:Choice>
    <mc:Fallback xmlns="">
      <p:transition advTm="48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Evaluation</a:t>
            </a:r>
          </a:p>
        </p:txBody>
      </p:sp>
      <p:sp>
        <p:nvSpPr>
          <p:cNvPr id="3" name="Content Placeholder 2"/>
          <p:cNvSpPr>
            <a:spLocks noGrp="1"/>
          </p:cNvSpPr>
          <p:nvPr>
            <p:ph idx="1"/>
          </p:nvPr>
        </p:nvSpPr>
        <p:spPr>
          <a:xfrm>
            <a:off x="-36512" y="1600200"/>
            <a:ext cx="9252520" cy="4756150"/>
          </a:xfrm>
        </p:spPr>
        <p:txBody>
          <a:bodyPr/>
          <a:lstStyle/>
          <a:p>
            <a:pPr marL="0" indent="0" algn="ctr">
              <a:buNone/>
            </a:pPr>
            <a:r>
              <a:rPr lang="en-US" i="1" dirty="0"/>
              <a:t>How does FlashPass perform under realistic workload?</a:t>
            </a:r>
          </a:p>
          <a:p>
            <a:pPr lvl="1"/>
            <a:r>
              <a:rPr lang="en-US" dirty="0"/>
              <a:t>Experiment setting:</a:t>
            </a:r>
          </a:p>
          <a:p>
            <a:pPr lvl="2"/>
            <a:r>
              <a:rPr lang="en-US" dirty="0"/>
              <a:t>Dynamic flows are generated based on our measurement;</a:t>
            </a:r>
          </a:p>
          <a:p>
            <a:pPr lvl="2"/>
            <a:r>
              <a:rPr lang="en-US" dirty="0"/>
              <a:t>All links have 10Gbps capacity;</a:t>
            </a:r>
          </a:p>
          <a:p>
            <a:pPr lvl="2"/>
            <a:r>
              <a:rPr lang="en-US" dirty="0"/>
              <a:t>Metrics: flow completion time (FCT).</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6" name="Picture 5">
            <a:extLst>
              <a:ext uri="{FF2B5EF4-FFF2-40B4-BE49-F238E27FC236}">
                <a16:creationId xmlns:a16="http://schemas.microsoft.com/office/drawing/2014/main" id="{1E8E7699-720E-204B-AFCF-D07C94CBBA99}"/>
              </a:ext>
            </a:extLst>
          </p:cNvPr>
          <p:cNvPicPr>
            <a:picLocks noChangeAspect="1"/>
          </p:cNvPicPr>
          <p:nvPr/>
        </p:nvPicPr>
        <p:blipFill>
          <a:blip r:embed="rId3"/>
          <a:stretch>
            <a:fillRect/>
          </a:stretch>
        </p:blipFill>
        <p:spPr>
          <a:xfrm>
            <a:off x="1637674" y="4117753"/>
            <a:ext cx="5868652" cy="2280094"/>
          </a:xfrm>
          <a:prstGeom prst="rect">
            <a:avLst/>
          </a:prstGeom>
        </p:spPr>
      </p:pic>
    </p:spTree>
    <p:extLst>
      <p:ext uri="{BB962C8B-B14F-4D97-AF65-F5344CB8AC3E}">
        <p14:creationId xmlns:p14="http://schemas.microsoft.com/office/powerpoint/2010/main" val="3733713487"/>
      </p:ext>
    </p:extLst>
  </p:cSld>
  <p:clrMapOvr>
    <a:masterClrMapping/>
  </p:clrMapOvr>
  <mc:AlternateContent xmlns:mc="http://schemas.openxmlformats.org/markup-compatibility/2006" xmlns:p14="http://schemas.microsoft.com/office/powerpoint/2010/main">
    <mc:Choice Requires="p14">
      <p:transition p14:dur="0" advTm="1061"/>
    </mc:Choice>
    <mc:Fallback xmlns="">
      <p:transition advTm="10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Evaluation</a:t>
            </a:r>
          </a:p>
        </p:txBody>
      </p:sp>
      <p:sp>
        <p:nvSpPr>
          <p:cNvPr id="3" name="Content Placeholder 2"/>
          <p:cNvSpPr>
            <a:spLocks noGrp="1"/>
          </p:cNvSpPr>
          <p:nvPr>
            <p:ph idx="1"/>
          </p:nvPr>
        </p:nvSpPr>
        <p:spPr>
          <a:xfrm>
            <a:off x="-36512" y="1600200"/>
            <a:ext cx="9252520" cy="4756150"/>
          </a:xfrm>
        </p:spPr>
        <p:txBody>
          <a:bodyPr/>
          <a:lstStyle/>
          <a:p>
            <a:pPr marL="0" indent="0" algn="ctr">
              <a:buNone/>
            </a:pPr>
            <a:r>
              <a:rPr lang="en-US" i="1" dirty="0"/>
              <a:t>How does FlashPass perform under realistic workload?</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22</a:t>
            </a:fld>
            <a:endParaRPr lang="zh-CN" altLang="en-US"/>
          </a:p>
        </p:txBody>
      </p:sp>
      <p:pic>
        <p:nvPicPr>
          <p:cNvPr id="5" name="Picture 4">
            <a:extLst>
              <a:ext uri="{FF2B5EF4-FFF2-40B4-BE49-F238E27FC236}">
                <a16:creationId xmlns:a16="http://schemas.microsoft.com/office/drawing/2014/main" id="{5F82D0E0-51C1-9745-9D4D-BA12E7E85943}"/>
              </a:ext>
            </a:extLst>
          </p:cNvPr>
          <p:cNvPicPr>
            <a:picLocks noChangeAspect="1"/>
          </p:cNvPicPr>
          <p:nvPr/>
        </p:nvPicPr>
        <p:blipFill>
          <a:blip r:embed="rId4"/>
          <a:stretch>
            <a:fillRect/>
          </a:stretch>
        </p:blipFill>
        <p:spPr>
          <a:xfrm>
            <a:off x="0" y="2204864"/>
            <a:ext cx="9144000" cy="1854988"/>
          </a:xfrm>
          <a:prstGeom prst="rect">
            <a:avLst/>
          </a:prstGeom>
        </p:spPr>
      </p:pic>
      <p:pic>
        <p:nvPicPr>
          <p:cNvPr id="7" name="Picture 6">
            <a:extLst>
              <a:ext uri="{FF2B5EF4-FFF2-40B4-BE49-F238E27FC236}">
                <a16:creationId xmlns:a16="http://schemas.microsoft.com/office/drawing/2014/main" id="{D1D74C3E-07F8-3F40-A32B-E5BE5023B45B}"/>
              </a:ext>
            </a:extLst>
          </p:cNvPr>
          <p:cNvPicPr>
            <a:picLocks noChangeAspect="1"/>
          </p:cNvPicPr>
          <p:nvPr/>
        </p:nvPicPr>
        <p:blipFill>
          <a:blip r:embed="rId5"/>
          <a:stretch>
            <a:fillRect/>
          </a:stretch>
        </p:blipFill>
        <p:spPr>
          <a:xfrm>
            <a:off x="0" y="4437112"/>
            <a:ext cx="9144000" cy="1833165"/>
          </a:xfrm>
          <a:prstGeom prst="rect">
            <a:avLst/>
          </a:prstGeom>
        </p:spPr>
      </p:pic>
      <p:sp>
        <p:nvSpPr>
          <p:cNvPr id="8" name="TextBox 7">
            <a:extLst>
              <a:ext uri="{FF2B5EF4-FFF2-40B4-BE49-F238E27FC236}">
                <a16:creationId xmlns:a16="http://schemas.microsoft.com/office/drawing/2014/main" id="{1087943C-8336-594D-9C40-BACCFDD53CA5}"/>
              </a:ext>
            </a:extLst>
          </p:cNvPr>
          <p:cNvSpPr txBox="1"/>
          <p:nvPr/>
        </p:nvSpPr>
        <p:spPr>
          <a:xfrm>
            <a:off x="658639" y="3946907"/>
            <a:ext cx="7862217" cy="369332"/>
          </a:xfrm>
          <a:prstGeom prst="rect">
            <a:avLst/>
          </a:prstGeom>
          <a:noFill/>
        </p:spPr>
        <p:txBody>
          <a:bodyPr wrap="none" rtlCol="0">
            <a:spAutoFit/>
          </a:bodyPr>
          <a:lstStyle/>
          <a:p>
            <a:r>
              <a:rPr lang="en-US" i="1" dirty="0">
                <a:solidFill>
                  <a:schemeClr val="tx1">
                    <a:lumMod val="85000"/>
                    <a:lumOff val="15000"/>
                  </a:schemeClr>
                </a:solidFill>
              </a:rPr>
              <a:t>Figure 1: FCT results. Average load = 0.4. * indicates the Aeolus-enhanced version.</a:t>
            </a:r>
          </a:p>
        </p:txBody>
      </p:sp>
      <p:sp>
        <p:nvSpPr>
          <p:cNvPr id="9" name="TextBox 8">
            <a:extLst>
              <a:ext uri="{FF2B5EF4-FFF2-40B4-BE49-F238E27FC236}">
                <a16:creationId xmlns:a16="http://schemas.microsoft.com/office/drawing/2014/main" id="{35927312-37C6-2248-8687-CD29BD97D412}"/>
              </a:ext>
            </a:extLst>
          </p:cNvPr>
          <p:cNvSpPr txBox="1"/>
          <p:nvPr/>
        </p:nvSpPr>
        <p:spPr>
          <a:xfrm>
            <a:off x="658639" y="6206484"/>
            <a:ext cx="7862217" cy="369332"/>
          </a:xfrm>
          <a:prstGeom prst="rect">
            <a:avLst/>
          </a:prstGeom>
          <a:noFill/>
        </p:spPr>
        <p:txBody>
          <a:bodyPr wrap="none" rtlCol="0">
            <a:spAutoFit/>
          </a:bodyPr>
          <a:lstStyle/>
          <a:p>
            <a:r>
              <a:rPr lang="en-US" i="1" dirty="0">
                <a:solidFill>
                  <a:schemeClr val="tx1">
                    <a:lumMod val="85000"/>
                    <a:lumOff val="15000"/>
                  </a:schemeClr>
                </a:solidFill>
              </a:rPr>
              <a:t>Figure 2: FCT results. Average load = 0.8. * indicates the Aeolus-enhanced version.</a:t>
            </a:r>
          </a:p>
        </p:txBody>
      </p:sp>
      <p:sp>
        <p:nvSpPr>
          <p:cNvPr id="10" name="Rounded Rectangle 9">
            <a:extLst>
              <a:ext uri="{FF2B5EF4-FFF2-40B4-BE49-F238E27FC236}">
                <a16:creationId xmlns:a16="http://schemas.microsoft.com/office/drawing/2014/main" id="{B41509E2-9761-764D-880E-FEC545A126A0}"/>
              </a:ext>
            </a:extLst>
          </p:cNvPr>
          <p:cNvSpPr/>
          <p:nvPr/>
        </p:nvSpPr>
        <p:spPr>
          <a:xfrm>
            <a:off x="372107" y="3132358"/>
            <a:ext cx="8435280" cy="18549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HK" sz="2800" b="1" dirty="0">
                <a:solidFill>
                  <a:schemeClr val="bg2"/>
                </a:solidFill>
              </a:rPr>
              <a:t>Overall flow completion times:</a:t>
            </a:r>
          </a:p>
          <a:p>
            <a:r>
              <a:rPr lang="en-HK" sz="2800" b="1" dirty="0">
                <a:solidFill>
                  <a:schemeClr val="bg2"/>
                </a:solidFill>
              </a:rPr>
              <a:t>	-32% (</a:t>
            </a:r>
            <a:r>
              <a:rPr lang="en-HK" sz="2800" b="1" i="1" dirty="0">
                <a:solidFill>
                  <a:schemeClr val="bg2"/>
                </a:solidFill>
              </a:rPr>
              <a:t>vs</a:t>
            </a:r>
            <a:r>
              <a:rPr lang="en-HK" sz="2800" b="1" dirty="0">
                <a:solidFill>
                  <a:schemeClr val="bg2"/>
                </a:solidFill>
              </a:rPr>
              <a:t> TCP Cubic) and -11.4% (</a:t>
            </a:r>
            <a:r>
              <a:rPr lang="en-HK" sz="2800" b="1" i="1" dirty="0">
                <a:solidFill>
                  <a:schemeClr val="bg2"/>
                </a:solidFill>
              </a:rPr>
              <a:t>vs</a:t>
            </a:r>
            <a:r>
              <a:rPr lang="en-HK" sz="2800" b="1" dirty="0">
                <a:solidFill>
                  <a:schemeClr val="bg2"/>
                </a:solidFill>
              </a:rPr>
              <a:t> ExpressPass)</a:t>
            </a:r>
          </a:p>
          <a:p>
            <a:r>
              <a:rPr lang="en-HK" sz="2800" b="1" dirty="0">
                <a:solidFill>
                  <a:schemeClr val="bg2"/>
                </a:solidFill>
              </a:rPr>
              <a:t>99-th tail small flow completion times:</a:t>
            </a:r>
          </a:p>
          <a:p>
            <a:r>
              <a:rPr lang="en-HK" sz="2800" b="1" dirty="0">
                <a:solidFill>
                  <a:schemeClr val="bg2"/>
                </a:solidFill>
              </a:rPr>
              <a:t>	-49.5% (</a:t>
            </a:r>
            <a:r>
              <a:rPr lang="en-HK" sz="2800" b="1" i="1" dirty="0">
                <a:solidFill>
                  <a:schemeClr val="bg2"/>
                </a:solidFill>
              </a:rPr>
              <a:t>vs</a:t>
            </a:r>
            <a:r>
              <a:rPr lang="en-HK" sz="2800" b="1" dirty="0">
                <a:solidFill>
                  <a:schemeClr val="bg2"/>
                </a:solidFill>
              </a:rPr>
              <a:t> TCP Cubic) and -38% (</a:t>
            </a:r>
            <a:r>
              <a:rPr lang="en-HK" sz="2800" b="1" i="1" dirty="0">
                <a:solidFill>
                  <a:schemeClr val="bg2"/>
                </a:solidFill>
              </a:rPr>
              <a:t>vs</a:t>
            </a:r>
            <a:r>
              <a:rPr lang="en-HK" sz="2800" b="1" dirty="0">
                <a:solidFill>
                  <a:schemeClr val="bg2"/>
                </a:solidFill>
              </a:rPr>
              <a:t> ExpressPass) </a:t>
            </a:r>
          </a:p>
        </p:txBody>
      </p:sp>
    </p:spTree>
    <p:custDataLst>
      <p:tags r:id="rId1"/>
    </p:custDataLst>
    <p:extLst>
      <p:ext uri="{BB962C8B-B14F-4D97-AF65-F5344CB8AC3E}">
        <p14:creationId xmlns:p14="http://schemas.microsoft.com/office/powerpoint/2010/main" val="865851981"/>
      </p:ext>
    </p:extLst>
  </p:cSld>
  <p:clrMapOvr>
    <a:masterClrMapping/>
  </p:clrMapOvr>
  <mc:AlternateContent xmlns:mc="http://schemas.openxmlformats.org/markup-compatibility/2006" xmlns:p14="http://schemas.microsoft.com/office/powerpoint/2010/main">
    <mc:Choice Requires="p14">
      <p:transition p14:dur="0" advTm="217"/>
    </mc:Choice>
    <mc:Fallback xmlns="">
      <p:transition advTm="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0C7ADB6-582B-9947-8991-319C5175AAB6}"/>
              </a:ext>
            </a:extLst>
          </p:cNvPr>
          <p:cNvSpPr>
            <a:spLocks noGrp="1"/>
          </p:cNvSpPr>
          <p:nvPr>
            <p:ph idx="1"/>
          </p:nvPr>
        </p:nvSpPr>
        <p:spPr>
          <a:xfrm>
            <a:off x="0" y="1600200"/>
            <a:ext cx="9144000" cy="4756150"/>
          </a:xfrm>
        </p:spPr>
        <p:txBody>
          <a:bodyPr>
            <a:normAutofit/>
          </a:bodyPr>
          <a:lstStyle/>
          <a:p>
            <a:pPr lvl="1"/>
            <a:r>
              <a:rPr lang="en-HK" dirty="0"/>
              <a:t>How do parameters of FlashPass affect its network performance? - </a:t>
            </a:r>
            <a:r>
              <a:rPr lang="en-HK" i="1" dirty="0"/>
              <a:t>Figure A</a:t>
            </a:r>
            <a:r>
              <a:rPr lang="en-HK" dirty="0"/>
              <a:t>.</a:t>
            </a:r>
          </a:p>
          <a:p>
            <a:pPr lvl="1"/>
            <a:r>
              <a:rPr lang="en-HK" dirty="0"/>
              <a:t>How effective is the over-provisioning with selective dropping mechanism of FlashPass? - </a:t>
            </a:r>
            <a:r>
              <a:rPr lang="en-HK" i="1" dirty="0"/>
              <a:t>Figure B</a:t>
            </a:r>
            <a:r>
              <a:rPr lang="en-HK" dirty="0"/>
              <a:t>.</a:t>
            </a:r>
          </a:p>
          <a:p>
            <a:pPr lvl="1"/>
            <a:endParaRPr lang="en-US" dirty="0"/>
          </a:p>
        </p:txBody>
      </p:sp>
      <p:sp>
        <p:nvSpPr>
          <p:cNvPr id="2" name="Title 1">
            <a:extLst>
              <a:ext uri="{FF2B5EF4-FFF2-40B4-BE49-F238E27FC236}">
                <a16:creationId xmlns:a16="http://schemas.microsoft.com/office/drawing/2014/main" id="{69B1CC6E-318C-4E41-913C-E39BED28058B}"/>
              </a:ext>
            </a:extLst>
          </p:cNvPr>
          <p:cNvSpPr>
            <a:spLocks noGrp="1"/>
          </p:cNvSpPr>
          <p:nvPr>
            <p:ph type="title"/>
          </p:nvPr>
        </p:nvSpPr>
        <p:spPr/>
        <p:txBody>
          <a:bodyPr/>
          <a:lstStyle/>
          <a:p>
            <a:r>
              <a:rPr lang="en-US" dirty="0">
                <a:solidFill>
                  <a:srgbClr val="0000CC"/>
                </a:solidFill>
              </a:rPr>
              <a:t>Evaluation Deep Dive</a:t>
            </a:r>
          </a:p>
        </p:txBody>
      </p:sp>
      <p:sp>
        <p:nvSpPr>
          <p:cNvPr id="4" name="Slide Number Placeholder 3">
            <a:extLst>
              <a:ext uri="{FF2B5EF4-FFF2-40B4-BE49-F238E27FC236}">
                <a16:creationId xmlns:a16="http://schemas.microsoft.com/office/drawing/2014/main" id="{EEC57043-91D5-5F45-8AAE-1A05019B84F8}"/>
              </a:ext>
            </a:extLst>
          </p:cNvPr>
          <p:cNvSpPr>
            <a:spLocks noGrp="1"/>
          </p:cNvSpPr>
          <p:nvPr>
            <p:ph type="sldNum" sz="quarter" idx="12"/>
          </p:nvPr>
        </p:nvSpPr>
        <p:spPr/>
        <p:txBody>
          <a:bodyPr/>
          <a:lstStyle/>
          <a:p>
            <a:fld id="{0C913308-F349-4B6D-A68A-DD1791B4A57B}" type="slidenum">
              <a:rPr lang="zh-CN" altLang="en-US" smtClean="0"/>
              <a:t>23</a:t>
            </a:fld>
            <a:endParaRPr lang="zh-CN" altLang="en-US" dirty="0"/>
          </a:p>
        </p:txBody>
      </p:sp>
      <p:pic>
        <p:nvPicPr>
          <p:cNvPr id="5" name="Picture 4">
            <a:extLst>
              <a:ext uri="{FF2B5EF4-FFF2-40B4-BE49-F238E27FC236}">
                <a16:creationId xmlns:a16="http://schemas.microsoft.com/office/drawing/2014/main" id="{301270D0-48B4-BB47-8D09-9063C019E7FE}"/>
              </a:ext>
            </a:extLst>
          </p:cNvPr>
          <p:cNvPicPr>
            <a:picLocks noChangeAspect="1"/>
          </p:cNvPicPr>
          <p:nvPr/>
        </p:nvPicPr>
        <p:blipFill>
          <a:blip r:embed="rId3"/>
          <a:stretch>
            <a:fillRect/>
          </a:stretch>
        </p:blipFill>
        <p:spPr>
          <a:xfrm>
            <a:off x="378824" y="3683452"/>
            <a:ext cx="3845930" cy="2110482"/>
          </a:xfrm>
          <a:prstGeom prst="rect">
            <a:avLst/>
          </a:prstGeom>
        </p:spPr>
      </p:pic>
      <p:pic>
        <p:nvPicPr>
          <p:cNvPr id="6" name="Picture 5">
            <a:extLst>
              <a:ext uri="{FF2B5EF4-FFF2-40B4-BE49-F238E27FC236}">
                <a16:creationId xmlns:a16="http://schemas.microsoft.com/office/drawing/2014/main" id="{D9D3C6A5-CCFD-B94C-82A9-EF56CD871D26}"/>
              </a:ext>
            </a:extLst>
          </p:cNvPr>
          <p:cNvPicPr>
            <a:picLocks noChangeAspect="1"/>
          </p:cNvPicPr>
          <p:nvPr/>
        </p:nvPicPr>
        <p:blipFill>
          <a:blip r:embed="rId4"/>
          <a:stretch>
            <a:fillRect/>
          </a:stretch>
        </p:blipFill>
        <p:spPr>
          <a:xfrm>
            <a:off x="4764590" y="3753412"/>
            <a:ext cx="3577220" cy="1970561"/>
          </a:xfrm>
          <a:prstGeom prst="rect">
            <a:avLst/>
          </a:prstGeom>
        </p:spPr>
      </p:pic>
      <p:sp>
        <p:nvSpPr>
          <p:cNvPr id="8" name="TextBox 7">
            <a:extLst>
              <a:ext uri="{FF2B5EF4-FFF2-40B4-BE49-F238E27FC236}">
                <a16:creationId xmlns:a16="http://schemas.microsoft.com/office/drawing/2014/main" id="{C32C8BFD-5F37-EA46-BCF3-3BD2E2E3BB44}"/>
              </a:ext>
            </a:extLst>
          </p:cNvPr>
          <p:cNvSpPr txBox="1"/>
          <p:nvPr/>
        </p:nvSpPr>
        <p:spPr>
          <a:xfrm>
            <a:off x="1825440" y="5795972"/>
            <a:ext cx="952697" cy="369332"/>
          </a:xfrm>
          <a:prstGeom prst="rect">
            <a:avLst/>
          </a:prstGeom>
          <a:noFill/>
        </p:spPr>
        <p:txBody>
          <a:bodyPr wrap="none" rtlCol="0">
            <a:spAutoFit/>
          </a:bodyPr>
          <a:lstStyle/>
          <a:p>
            <a:r>
              <a:rPr lang="en-US" i="1" dirty="0">
                <a:solidFill>
                  <a:schemeClr val="tx1">
                    <a:lumMod val="85000"/>
                    <a:lumOff val="15000"/>
                  </a:schemeClr>
                </a:solidFill>
              </a:rPr>
              <a:t>Figure A</a:t>
            </a:r>
          </a:p>
        </p:txBody>
      </p:sp>
      <p:sp>
        <p:nvSpPr>
          <p:cNvPr id="9" name="TextBox 8">
            <a:extLst>
              <a:ext uri="{FF2B5EF4-FFF2-40B4-BE49-F238E27FC236}">
                <a16:creationId xmlns:a16="http://schemas.microsoft.com/office/drawing/2014/main" id="{64431559-571C-2E46-AF5C-07A9CB3FB2DF}"/>
              </a:ext>
            </a:extLst>
          </p:cNvPr>
          <p:cNvSpPr txBox="1"/>
          <p:nvPr/>
        </p:nvSpPr>
        <p:spPr>
          <a:xfrm>
            <a:off x="6080859" y="5733256"/>
            <a:ext cx="944682" cy="369332"/>
          </a:xfrm>
          <a:prstGeom prst="rect">
            <a:avLst/>
          </a:prstGeom>
          <a:noFill/>
        </p:spPr>
        <p:txBody>
          <a:bodyPr wrap="none" rtlCol="0">
            <a:spAutoFit/>
          </a:bodyPr>
          <a:lstStyle/>
          <a:p>
            <a:r>
              <a:rPr lang="en-US" i="1" dirty="0">
                <a:solidFill>
                  <a:schemeClr val="tx1">
                    <a:lumMod val="85000"/>
                    <a:lumOff val="15000"/>
                  </a:schemeClr>
                </a:solidFill>
              </a:rPr>
              <a:t>Figure B</a:t>
            </a:r>
          </a:p>
        </p:txBody>
      </p:sp>
    </p:spTree>
    <p:extLst>
      <p:ext uri="{BB962C8B-B14F-4D97-AF65-F5344CB8AC3E}">
        <p14:creationId xmlns:p14="http://schemas.microsoft.com/office/powerpoint/2010/main" val="1870920393"/>
      </p:ext>
    </p:extLst>
  </p:cSld>
  <p:clrMapOvr>
    <a:masterClrMapping/>
  </p:clrMapOvr>
  <mc:AlternateContent xmlns:mc="http://schemas.openxmlformats.org/markup-compatibility/2006" xmlns:p14="http://schemas.microsoft.com/office/powerpoint/2010/main">
    <mc:Choice Requires="p14">
      <p:transition spd="slow" p14:dur="2000" advTm="248"/>
    </mc:Choice>
    <mc:Fallback xmlns="">
      <p:transition spd="slow" advTm="24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Summary of FlashPass</a:t>
            </a:r>
          </a:p>
        </p:txBody>
      </p:sp>
      <p:sp>
        <p:nvSpPr>
          <p:cNvPr id="3" name="Content Placeholder 2"/>
          <p:cNvSpPr>
            <a:spLocks noGrp="1"/>
          </p:cNvSpPr>
          <p:nvPr>
            <p:ph idx="1"/>
          </p:nvPr>
        </p:nvSpPr>
        <p:spPr>
          <a:xfrm>
            <a:off x="457200" y="1600200"/>
            <a:ext cx="8579296" cy="4525963"/>
          </a:xfrm>
        </p:spPr>
        <p:txBody>
          <a:bodyPr/>
          <a:lstStyle/>
          <a:p>
            <a:r>
              <a:rPr lang="en-US" dirty="0"/>
              <a:t>Revealed the trend of using shallow-buffered switches on the inter-DC WAN.</a:t>
            </a:r>
          </a:p>
          <a:p>
            <a:r>
              <a:rPr lang="en-US" dirty="0"/>
              <a:t>Demonstrated the insufficiencies of reactive congestion control for shallow-buffered WAN.</a:t>
            </a:r>
          </a:p>
          <a:p>
            <a:r>
              <a:rPr lang="en-US" dirty="0"/>
              <a:t>Explored the proactive congestion control on WAN, and designed </a:t>
            </a:r>
            <a:r>
              <a:rPr lang="en-US" i="1" dirty="0"/>
              <a:t>FlashPass</a:t>
            </a:r>
            <a:r>
              <a:rPr lang="en-US" dirty="0"/>
              <a:t> that addresses several practical challenges</a:t>
            </a:r>
            <a:r>
              <a:rPr lang="en-US" altLang="zh-CN" dirty="0"/>
              <a:t>.</a:t>
            </a:r>
            <a:endParaRPr lang="en-US" dirty="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726200925"/>
      </p:ext>
    </p:extLst>
  </p:cSld>
  <p:clrMapOvr>
    <a:masterClrMapping/>
  </p:clrMapOvr>
  <mc:AlternateContent xmlns:mc="http://schemas.openxmlformats.org/markup-compatibility/2006" xmlns:p14="http://schemas.microsoft.com/office/powerpoint/2010/main">
    <mc:Choice Requires="p14">
      <p:transition p14:dur="0" advTm="427"/>
    </mc:Choice>
    <mc:Fallback xmlns="">
      <p:transition advTm="42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46040"/>
            <a:ext cx="8229600" cy="1143000"/>
          </a:xfrm>
        </p:spPr>
        <p:txBody>
          <a:bodyPr>
            <a:normAutofit/>
          </a:bodyPr>
          <a:lstStyle/>
          <a:p>
            <a:r>
              <a:rPr lang="en-US" sz="4800" b="1" dirty="0">
                <a:solidFill>
                  <a:srgbClr val="0000CC"/>
                </a:solidFill>
                <a:cs typeface="Times New Roman" panose="02020603050405020304" pitchFamily="18" charset="0"/>
              </a:rPr>
              <a:t>Thanks! </a:t>
            </a:r>
            <a:endParaRPr lang="en-US" sz="48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977452398"/>
      </p:ext>
    </p:extLst>
  </p:cSld>
  <p:clrMapOvr>
    <a:masterClrMapping/>
  </p:clrMapOvr>
  <mc:AlternateContent xmlns:mc="http://schemas.openxmlformats.org/markup-compatibility/2006" xmlns:p14="http://schemas.microsoft.com/office/powerpoint/2010/main">
    <mc:Choice Requires="p14">
      <p:transition p14:dur="0" advTm="2138"/>
    </mc:Choice>
    <mc:Fallback xmlns="">
      <p:transition advTm="21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6E1F-2AE0-324F-B7C7-479171E3A972}"/>
              </a:ext>
            </a:extLst>
          </p:cNvPr>
          <p:cNvSpPr>
            <a:spLocks noGrp="1"/>
          </p:cNvSpPr>
          <p:nvPr>
            <p:ph type="title"/>
          </p:nvPr>
        </p:nvSpPr>
        <p:spPr/>
        <p:txBody>
          <a:bodyPr/>
          <a:lstStyle/>
          <a:p>
            <a:r>
              <a:rPr lang="en-US" dirty="0">
                <a:solidFill>
                  <a:srgbClr val="0000CC"/>
                </a:solidFill>
              </a:rPr>
              <a:t>Shallow-buffered WAN</a:t>
            </a:r>
            <a:endParaRPr lang="en-US" dirty="0"/>
          </a:p>
        </p:txBody>
      </p:sp>
      <p:sp>
        <p:nvSpPr>
          <p:cNvPr id="3" name="Content Placeholder 2">
            <a:extLst>
              <a:ext uri="{FF2B5EF4-FFF2-40B4-BE49-F238E27FC236}">
                <a16:creationId xmlns:a16="http://schemas.microsoft.com/office/drawing/2014/main" id="{304C58A7-EE1E-A548-A6D0-E9337F315718}"/>
              </a:ext>
            </a:extLst>
          </p:cNvPr>
          <p:cNvSpPr>
            <a:spLocks noGrp="1"/>
          </p:cNvSpPr>
          <p:nvPr>
            <p:ph idx="1"/>
          </p:nvPr>
        </p:nvSpPr>
        <p:spPr>
          <a:xfrm>
            <a:off x="89756" y="1624012"/>
            <a:ext cx="8964488" cy="4525963"/>
          </a:xfrm>
        </p:spPr>
        <p:txBody>
          <a:bodyPr/>
          <a:lstStyle/>
          <a:p>
            <a:r>
              <a:rPr lang="en-US" dirty="0"/>
              <a:t>For flexible &amp; cost-effective evolution, </a:t>
            </a:r>
            <a:r>
              <a:rPr lang="en-HK" dirty="0"/>
              <a:t>enterprises start to build their own customized WAN routers.</a:t>
            </a:r>
          </a:p>
          <a:p>
            <a:pPr lvl="1"/>
            <a:r>
              <a:rPr lang="en-US" dirty="0"/>
              <a:t>They are often based on the shallow-buffered chips.</a:t>
            </a:r>
          </a:p>
        </p:txBody>
      </p:sp>
      <p:sp>
        <p:nvSpPr>
          <p:cNvPr id="4" name="Slide Number Placeholder 3">
            <a:extLst>
              <a:ext uri="{FF2B5EF4-FFF2-40B4-BE49-F238E27FC236}">
                <a16:creationId xmlns:a16="http://schemas.microsoft.com/office/drawing/2014/main" id="{16A5A53C-F893-A642-B579-C251488B7C78}"/>
              </a:ext>
            </a:extLst>
          </p:cNvPr>
          <p:cNvSpPr>
            <a:spLocks noGrp="1"/>
          </p:cNvSpPr>
          <p:nvPr>
            <p:ph type="sldNum" sz="quarter" idx="12"/>
          </p:nvPr>
        </p:nvSpPr>
        <p:spPr/>
        <p:txBody>
          <a:bodyPr/>
          <a:lstStyle/>
          <a:p>
            <a:fld id="{0C913308-F349-4B6D-A68A-DD1791B4A57B}" type="slidenum">
              <a:rPr lang="zh-CN" altLang="en-US" smtClean="0"/>
              <a:t>3</a:t>
            </a:fld>
            <a:endParaRPr lang="zh-CN" altLang="en-US" dirty="0"/>
          </a:p>
        </p:txBody>
      </p:sp>
      <p:graphicFrame>
        <p:nvGraphicFramePr>
          <p:cNvPr id="9" name="Table 9">
            <a:extLst>
              <a:ext uri="{FF2B5EF4-FFF2-40B4-BE49-F238E27FC236}">
                <a16:creationId xmlns:a16="http://schemas.microsoft.com/office/drawing/2014/main" id="{A997CBBB-F50C-1E42-BB7A-E050996E63AA}"/>
              </a:ext>
            </a:extLst>
          </p:cNvPr>
          <p:cNvGraphicFramePr>
            <a:graphicFrameLocks noGrp="1"/>
          </p:cNvGraphicFramePr>
          <p:nvPr/>
        </p:nvGraphicFramePr>
        <p:xfrm>
          <a:off x="457198" y="3376937"/>
          <a:ext cx="8229601" cy="2197151"/>
        </p:xfrm>
        <a:graphic>
          <a:graphicData uri="http://schemas.openxmlformats.org/drawingml/2006/table">
            <a:tbl>
              <a:tblPr firstRow="1" bandRow="1">
                <a:tableStyleId>{5C22544A-7EE6-4342-B048-85BDC9FD1C3A}</a:tableStyleId>
              </a:tblPr>
              <a:tblGrid>
                <a:gridCol w="2417045">
                  <a:extLst>
                    <a:ext uri="{9D8B030D-6E8A-4147-A177-3AD203B41FA5}">
                      <a16:colId xmlns:a16="http://schemas.microsoft.com/office/drawing/2014/main" val="2264729488"/>
                    </a:ext>
                  </a:extLst>
                </a:gridCol>
                <a:gridCol w="1453139">
                  <a:extLst>
                    <a:ext uri="{9D8B030D-6E8A-4147-A177-3AD203B41FA5}">
                      <a16:colId xmlns:a16="http://schemas.microsoft.com/office/drawing/2014/main" val="1622317519"/>
                    </a:ext>
                  </a:extLst>
                </a:gridCol>
                <a:gridCol w="1453139">
                  <a:extLst>
                    <a:ext uri="{9D8B030D-6E8A-4147-A177-3AD203B41FA5}">
                      <a16:colId xmlns:a16="http://schemas.microsoft.com/office/drawing/2014/main" val="1753814594"/>
                    </a:ext>
                  </a:extLst>
                </a:gridCol>
                <a:gridCol w="1453139">
                  <a:extLst>
                    <a:ext uri="{9D8B030D-6E8A-4147-A177-3AD203B41FA5}">
                      <a16:colId xmlns:a16="http://schemas.microsoft.com/office/drawing/2014/main" val="2587734512"/>
                    </a:ext>
                  </a:extLst>
                </a:gridCol>
                <a:gridCol w="1453139">
                  <a:extLst>
                    <a:ext uri="{9D8B030D-6E8A-4147-A177-3AD203B41FA5}">
                      <a16:colId xmlns:a16="http://schemas.microsoft.com/office/drawing/2014/main" val="4220418552"/>
                    </a:ext>
                  </a:extLst>
                </a:gridCol>
              </a:tblGrid>
              <a:tr h="517175">
                <a:tc>
                  <a:txBody>
                    <a:bodyPr/>
                    <a:lstStyle/>
                    <a:p>
                      <a:r>
                        <a:rPr lang="en-US" sz="1800" dirty="0"/>
                        <a:t>ASIC</a:t>
                      </a:r>
                    </a:p>
                  </a:txBody>
                  <a:tcPr marL="68580" marR="68580" marT="34290" marB="34290" anchor="ctr"/>
                </a:tc>
                <a:tc>
                  <a:txBody>
                    <a:bodyPr/>
                    <a:lstStyle/>
                    <a:p>
                      <a:r>
                        <a:rPr lang="en-US" sz="1800" dirty="0"/>
                        <a:t>BCM Trident+</a:t>
                      </a:r>
                    </a:p>
                  </a:txBody>
                  <a:tcPr marL="68580" marR="68580" marT="34290" marB="34290" anchor="ctr"/>
                </a:tc>
                <a:tc>
                  <a:txBody>
                    <a:bodyPr/>
                    <a:lstStyle/>
                    <a:p>
                      <a:r>
                        <a:rPr lang="en-US" sz="1800" dirty="0"/>
                        <a:t>BCM Trident2</a:t>
                      </a:r>
                    </a:p>
                  </a:txBody>
                  <a:tcPr marL="68580" marR="68580" marT="34290" marB="34290" anchor="ctr"/>
                </a:tc>
                <a:tc>
                  <a:txBody>
                    <a:bodyPr/>
                    <a:lstStyle/>
                    <a:p>
                      <a:r>
                        <a:rPr lang="en-US" sz="1800" dirty="0"/>
                        <a:t>BCM Trident3</a:t>
                      </a:r>
                    </a:p>
                  </a:txBody>
                  <a:tcPr marL="68580" marR="68580" marT="34290" marB="34290" anchor="ctr"/>
                </a:tc>
                <a:tc>
                  <a:txBody>
                    <a:bodyPr/>
                    <a:lstStyle/>
                    <a:p>
                      <a:r>
                        <a:rPr lang="en-US" sz="1800" dirty="0"/>
                        <a:t>BCM Trident4</a:t>
                      </a:r>
                    </a:p>
                  </a:txBody>
                  <a:tcPr marL="68580" marR="68580" marT="34290" marB="34290" anchor="ctr"/>
                </a:tc>
                <a:extLst>
                  <a:ext uri="{0D108BD9-81ED-4DB2-BD59-A6C34878D82A}">
                    <a16:rowId xmlns:a16="http://schemas.microsoft.com/office/drawing/2014/main" val="3089151888"/>
                  </a:ext>
                </a:extLst>
              </a:tr>
              <a:tr h="419994">
                <a:tc>
                  <a:txBody>
                    <a:bodyPr/>
                    <a:lstStyle/>
                    <a:p>
                      <a:r>
                        <a:rPr lang="en-US" sz="1800" dirty="0"/>
                        <a:t>Capacity (ports * BW)</a:t>
                      </a:r>
                    </a:p>
                  </a:txBody>
                  <a:tcPr marL="68580" marR="68580" marT="34290" marB="34290" anchor="ctr"/>
                </a:tc>
                <a:tc>
                  <a:txBody>
                    <a:bodyPr/>
                    <a:lstStyle/>
                    <a:p>
                      <a:r>
                        <a:rPr lang="en-US" sz="1800" dirty="0"/>
                        <a:t>48 * 10Gbps</a:t>
                      </a:r>
                    </a:p>
                  </a:txBody>
                  <a:tcPr marL="68580" marR="68580" marT="34290" marB="34290" anchor="ctr"/>
                </a:tc>
                <a:tc>
                  <a:txBody>
                    <a:bodyPr/>
                    <a:lstStyle/>
                    <a:p>
                      <a:r>
                        <a:rPr lang="en-US" sz="1800" dirty="0"/>
                        <a:t>32 * 40Gbps</a:t>
                      </a:r>
                    </a:p>
                  </a:txBody>
                  <a:tcPr marL="68580" marR="68580" marT="34290" marB="34290" anchor="ctr"/>
                </a:tc>
                <a:tc>
                  <a:txBody>
                    <a:bodyPr/>
                    <a:lstStyle/>
                    <a:p>
                      <a:r>
                        <a:rPr lang="en-US" sz="1800" dirty="0"/>
                        <a:t>32 * 100Gbps</a:t>
                      </a:r>
                    </a:p>
                  </a:txBody>
                  <a:tcPr marL="68580" marR="68580" marT="34290" marB="34290" anchor="ctr"/>
                </a:tc>
                <a:tc>
                  <a:txBody>
                    <a:bodyPr/>
                    <a:lstStyle/>
                    <a:p>
                      <a:r>
                        <a:rPr lang="en-US" sz="1800" dirty="0"/>
                        <a:t>32 * 400Gbps</a:t>
                      </a:r>
                    </a:p>
                  </a:txBody>
                  <a:tcPr marL="68580" marR="68580" marT="34290" marB="34290" anchor="ctr"/>
                </a:tc>
                <a:extLst>
                  <a:ext uri="{0D108BD9-81ED-4DB2-BD59-A6C34878D82A}">
                    <a16:rowId xmlns:a16="http://schemas.microsoft.com/office/drawing/2014/main" val="4154934701"/>
                  </a:ext>
                </a:extLst>
              </a:tr>
              <a:tr h="419994">
                <a:tc>
                  <a:txBody>
                    <a:bodyPr/>
                    <a:lstStyle/>
                    <a:p>
                      <a:r>
                        <a:rPr lang="en-US" sz="1800" dirty="0"/>
                        <a:t>Total Buffer</a:t>
                      </a:r>
                    </a:p>
                  </a:txBody>
                  <a:tcPr marL="68580" marR="68580" marT="34290" marB="34290" anchor="ctr"/>
                </a:tc>
                <a:tc>
                  <a:txBody>
                    <a:bodyPr/>
                    <a:lstStyle/>
                    <a:p>
                      <a:r>
                        <a:rPr lang="en-US" sz="1800" dirty="0"/>
                        <a:t>9MB</a:t>
                      </a:r>
                    </a:p>
                  </a:txBody>
                  <a:tcPr marL="68580" marR="68580" marT="34290" marB="34290" anchor="ctr"/>
                </a:tc>
                <a:tc>
                  <a:txBody>
                    <a:bodyPr/>
                    <a:lstStyle/>
                    <a:p>
                      <a:r>
                        <a:rPr lang="en-US" sz="1800" dirty="0"/>
                        <a:t>12MB</a:t>
                      </a:r>
                    </a:p>
                  </a:txBody>
                  <a:tcPr marL="68580" marR="68580" marT="34290" marB="34290" anchor="ctr"/>
                </a:tc>
                <a:tc>
                  <a:txBody>
                    <a:bodyPr/>
                    <a:lstStyle/>
                    <a:p>
                      <a:r>
                        <a:rPr lang="en-US" sz="1800" dirty="0"/>
                        <a:t>32MB</a:t>
                      </a:r>
                    </a:p>
                  </a:txBody>
                  <a:tcPr marL="68580" marR="68580" marT="34290" marB="34290" anchor="ctr"/>
                </a:tc>
                <a:tc>
                  <a:txBody>
                    <a:bodyPr/>
                    <a:lstStyle/>
                    <a:p>
                      <a:r>
                        <a:rPr lang="en-US" sz="1800" dirty="0"/>
                        <a:t>132MB</a:t>
                      </a:r>
                    </a:p>
                  </a:txBody>
                  <a:tcPr marL="68580" marR="68580" marT="34290" marB="34290" anchor="ctr"/>
                </a:tc>
                <a:extLst>
                  <a:ext uri="{0D108BD9-81ED-4DB2-BD59-A6C34878D82A}">
                    <a16:rowId xmlns:a16="http://schemas.microsoft.com/office/drawing/2014/main" val="3464704940"/>
                  </a:ext>
                </a:extLst>
              </a:tr>
              <a:tr h="419994">
                <a:tc>
                  <a:txBody>
                    <a:bodyPr/>
                    <a:lstStyle/>
                    <a:p>
                      <a:r>
                        <a:rPr lang="en-US" sz="1800" dirty="0"/>
                        <a:t>Buffer per port</a:t>
                      </a:r>
                    </a:p>
                  </a:txBody>
                  <a:tcPr marL="68580" marR="68580" marT="34290" marB="34290" anchor="ctr"/>
                </a:tc>
                <a:tc>
                  <a:txBody>
                    <a:bodyPr/>
                    <a:lstStyle/>
                    <a:p>
                      <a:r>
                        <a:rPr lang="en-US" sz="1800" dirty="0"/>
                        <a:t>192KB</a:t>
                      </a:r>
                    </a:p>
                  </a:txBody>
                  <a:tcPr marL="68580" marR="68580" marT="34290" marB="34290" anchor="ctr"/>
                </a:tc>
                <a:tc>
                  <a:txBody>
                    <a:bodyPr/>
                    <a:lstStyle/>
                    <a:p>
                      <a:r>
                        <a:rPr lang="en-US" sz="1800" dirty="0"/>
                        <a:t>384KB</a:t>
                      </a:r>
                    </a:p>
                  </a:txBody>
                  <a:tcPr marL="68580" marR="68580" marT="34290" marB="34290" anchor="ctr"/>
                </a:tc>
                <a:tc>
                  <a:txBody>
                    <a:bodyPr/>
                    <a:lstStyle/>
                    <a:p>
                      <a:r>
                        <a:rPr lang="en-US" sz="1800" dirty="0"/>
                        <a:t>1MB</a:t>
                      </a:r>
                    </a:p>
                  </a:txBody>
                  <a:tcPr marL="68580" marR="68580" marT="34290" marB="34290" anchor="ctr"/>
                </a:tc>
                <a:tc>
                  <a:txBody>
                    <a:bodyPr/>
                    <a:lstStyle/>
                    <a:p>
                      <a:r>
                        <a:rPr lang="en-US" sz="1800" dirty="0"/>
                        <a:t>4.125MB</a:t>
                      </a:r>
                    </a:p>
                  </a:txBody>
                  <a:tcPr marL="68580" marR="68580" marT="34290" marB="34290" anchor="ctr"/>
                </a:tc>
                <a:extLst>
                  <a:ext uri="{0D108BD9-81ED-4DB2-BD59-A6C34878D82A}">
                    <a16:rowId xmlns:a16="http://schemas.microsoft.com/office/drawing/2014/main" val="3444702747"/>
                  </a:ext>
                </a:extLst>
              </a:tr>
              <a:tr h="419994">
                <a:tc>
                  <a:txBody>
                    <a:bodyPr/>
                    <a:lstStyle/>
                    <a:p>
                      <a:r>
                        <a:rPr lang="en-US" sz="1800" dirty="0"/>
                        <a:t>Buffer per port per Gbps</a:t>
                      </a:r>
                    </a:p>
                  </a:txBody>
                  <a:tcPr marL="68580" marR="68580" marT="34290" marB="34290" anchor="ctr"/>
                </a:tc>
                <a:tc>
                  <a:txBody>
                    <a:bodyPr/>
                    <a:lstStyle/>
                    <a:p>
                      <a:r>
                        <a:rPr lang="en-US" sz="1800" dirty="0"/>
                        <a:t>19.2KB</a:t>
                      </a:r>
                    </a:p>
                  </a:txBody>
                  <a:tcPr marL="68580" marR="68580" marT="34290" marB="34290" anchor="ctr"/>
                </a:tc>
                <a:tc>
                  <a:txBody>
                    <a:bodyPr/>
                    <a:lstStyle/>
                    <a:p>
                      <a:r>
                        <a:rPr lang="en-US" sz="1800" dirty="0"/>
                        <a:t>9.6KB</a:t>
                      </a:r>
                    </a:p>
                  </a:txBody>
                  <a:tcPr marL="68580" marR="68580" marT="34290" marB="34290" anchor="ctr"/>
                </a:tc>
                <a:tc>
                  <a:txBody>
                    <a:bodyPr/>
                    <a:lstStyle/>
                    <a:p>
                      <a:r>
                        <a:rPr lang="en-US" sz="1800" dirty="0"/>
                        <a:t>10.2KB</a:t>
                      </a:r>
                    </a:p>
                  </a:txBody>
                  <a:tcPr marL="68580" marR="68580" marT="34290" marB="34290" anchor="ctr"/>
                </a:tc>
                <a:tc>
                  <a:txBody>
                    <a:bodyPr/>
                    <a:lstStyle/>
                    <a:p>
                      <a:r>
                        <a:rPr lang="en-US" sz="1800" dirty="0"/>
                        <a:t>10.56KB</a:t>
                      </a:r>
                    </a:p>
                  </a:txBody>
                  <a:tcPr marL="68580" marR="68580" marT="34290" marB="34290" anchor="ctr"/>
                </a:tc>
                <a:extLst>
                  <a:ext uri="{0D108BD9-81ED-4DB2-BD59-A6C34878D82A}">
                    <a16:rowId xmlns:a16="http://schemas.microsoft.com/office/drawing/2014/main" val="1544896894"/>
                  </a:ext>
                </a:extLst>
              </a:tr>
            </a:tbl>
          </a:graphicData>
        </a:graphic>
      </p:graphicFrame>
      <p:sp>
        <p:nvSpPr>
          <p:cNvPr id="10" name="Rounded Rectangle 9">
            <a:extLst>
              <a:ext uri="{FF2B5EF4-FFF2-40B4-BE49-F238E27FC236}">
                <a16:creationId xmlns:a16="http://schemas.microsoft.com/office/drawing/2014/main" id="{5599B4E3-E641-324D-B555-48B460DEABC8}"/>
              </a:ext>
            </a:extLst>
          </p:cNvPr>
          <p:cNvSpPr/>
          <p:nvPr/>
        </p:nvSpPr>
        <p:spPr>
          <a:xfrm>
            <a:off x="457198" y="5105129"/>
            <a:ext cx="8229601" cy="424370"/>
          </a:xfrm>
          <a:prstGeom prst="round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solidFill>
                <a:srgbClr val="C00000"/>
              </a:solidFill>
            </a:endParaRPr>
          </a:p>
        </p:txBody>
      </p:sp>
      <p:sp>
        <p:nvSpPr>
          <p:cNvPr id="11" name="Rounded Rectangle 10">
            <a:extLst>
              <a:ext uri="{FF2B5EF4-FFF2-40B4-BE49-F238E27FC236}">
                <a16:creationId xmlns:a16="http://schemas.microsoft.com/office/drawing/2014/main" id="{85BE4EF3-9698-134B-BB6B-83F8828C1B32}"/>
              </a:ext>
            </a:extLst>
          </p:cNvPr>
          <p:cNvSpPr/>
          <p:nvPr/>
        </p:nvSpPr>
        <p:spPr>
          <a:xfrm>
            <a:off x="930421" y="5878884"/>
            <a:ext cx="7283154" cy="6464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lvl="1" algn="ctr"/>
            <a:r>
              <a:rPr lang="en-US" sz="2800" b="1" dirty="0">
                <a:solidFill>
                  <a:schemeClr val="bg2"/>
                </a:solidFill>
              </a:rPr>
              <a:t>High buffer pressure on WAN communication!</a:t>
            </a:r>
          </a:p>
        </p:txBody>
      </p:sp>
    </p:spTree>
    <p:custDataLst>
      <p:tags r:id="rId1"/>
    </p:custDataLst>
    <p:extLst>
      <p:ext uri="{BB962C8B-B14F-4D97-AF65-F5344CB8AC3E}">
        <p14:creationId xmlns:p14="http://schemas.microsoft.com/office/powerpoint/2010/main" val="3813827523"/>
      </p:ext>
    </p:extLst>
  </p:cSld>
  <p:clrMapOvr>
    <a:masterClrMapping/>
  </p:clrMapOvr>
  <mc:AlternateContent xmlns:mc="http://schemas.openxmlformats.org/markup-compatibility/2006" xmlns:p14="http://schemas.microsoft.com/office/powerpoint/2010/main">
    <mc:Choice Requires="p14">
      <p:transition spd="slow" p14:dur="2000" advTm="30050"/>
    </mc:Choice>
    <mc:Fallback xmlns="">
      <p:transition spd="slow" advTm="300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3206-37D0-1945-BB5B-4510515121AF}"/>
              </a:ext>
            </a:extLst>
          </p:cNvPr>
          <p:cNvSpPr>
            <a:spLocks noGrp="1"/>
          </p:cNvSpPr>
          <p:nvPr>
            <p:ph type="title"/>
          </p:nvPr>
        </p:nvSpPr>
        <p:spPr/>
        <p:txBody>
          <a:bodyPr>
            <a:normAutofit/>
          </a:bodyPr>
          <a:lstStyle/>
          <a:p>
            <a:r>
              <a:rPr lang="en-US" dirty="0">
                <a:solidFill>
                  <a:srgbClr val="0000CC"/>
                </a:solidFill>
              </a:rPr>
              <a:t>Reactive CC is Insufficient</a:t>
            </a:r>
          </a:p>
        </p:txBody>
      </p:sp>
      <p:sp>
        <p:nvSpPr>
          <p:cNvPr id="4" name="Slide Number Placeholder 3">
            <a:extLst>
              <a:ext uri="{FF2B5EF4-FFF2-40B4-BE49-F238E27FC236}">
                <a16:creationId xmlns:a16="http://schemas.microsoft.com/office/drawing/2014/main" id="{C1C2416F-4A29-134E-B4B6-E83E04C9CCB7}"/>
              </a:ext>
            </a:extLst>
          </p:cNvPr>
          <p:cNvSpPr>
            <a:spLocks noGrp="1"/>
          </p:cNvSpPr>
          <p:nvPr>
            <p:ph type="sldNum" sz="quarter" idx="12"/>
          </p:nvPr>
        </p:nvSpPr>
        <p:spPr/>
        <p:txBody>
          <a:bodyPr/>
          <a:lstStyle/>
          <a:p>
            <a:fld id="{6085F053-F973-4C4C-BAFD-012FFFAA29BC}" type="slidenum">
              <a:rPr lang="en-US" smtClean="0"/>
              <a:t>4</a:t>
            </a:fld>
            <a:endParaRPr lang="en-US"/>
          </a:p>
        </p:txBody>
      </p:sp>
      <p:sp>
        <p:nvSpPr>
          <p:cNvPr id="6" name="Content Placeholder 2">
            <a:extLst>
              <a:ext uri="{FF2B5EF4-FFF2-40B4-BE49-F238E27FC236}">
                <a16:creationId xmlns:a16="http://schemas.microsoft.com/office/drawing/2014/main" id="{187FCE7A-3D03-0B45-BD81-7D64E0F96B0B}"/>
              </a:ext>
            </a:extLst>
          </p:cNvPr>
          <p:cNvSpPr txBox="1">
            <a:spLocks/>
          </p:cNvSpPr>
          <p:nvPr/>
        </p:nvSpPr>
        <p:spPr>
          <a:xfrm>
            <a:off x="457200" y="1681476"/>
            <a:ext cx="8527774" cy="420140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Buffer Requirement Analysis in Theory</a:t>
            </a:r>
          </a:p>
          <a:p>
            <a:pPr lvl="1"/>
            <a:r>
              <a:rPr lang="en-US" sz="2800" dirty="0"/>
              <a:t>WAN </a:t>
            </a:r>
            <a:r>
              <a:rPr lang="en-US" sz="2800" dirty="0">
                <a:solidFill>
                  <a:srgbClr val="C00000"/>
                </a:solidFill>
              </a:rPr>
              <a:t>BDP</a:t>
            </a:r>
            <a:r>
              <a:rPr lang="en-US" sz="2800" dirty="0"/>
              <a:t> ~= 25MB </a:t>
            </a:r>
            <a:r>
              <a:rPr lang="en-US" sz="2800" dirty="0">
                <a:solidFill>
                  <a:srgbClr val="C00000"/>
                </a:solidFill>
              </a:rPr>
              <a:t>&gt;&gt;</a:t>
            </a:r>
            <a:r>
              <a:rPr lang="en-US" sz="2800" dirty="0"/>
              <a:t> 20KB (i.e., shallow buffer).</a:t>
            </a:r>
          </a:p>
        </p:txBody>
      </p:sp>
      <p:graphicFrame>
        <p:nvGraphicFramePr>
          <p:cNvPr id="5" name="Table 5">
            <a:extLst>
              <a:ext uri="{FF2B5EF4-FFF2-40B4-BE49-F238E27FC236}">
                <a16:creationId xmlns:a16="http://schemas.microsoft.com/office/drawing/2014/main" id="{8A9346E9-0D8E-6A41-816E-605C053E6CAA}"/>
              </a:ext>
            </a:extLst>
          </p:cNvPr>
          <p:cNvGraphicFramePr>
            <a:graphicFrameLocks noGrp="1"/>
          </p:cNvGraphicFramePr>
          <p:nvPr>
            <p:ph idx="1"/>
            <p:extLst>
              <p:ext uri="{D42A27DB-BD31-4B8C-83A1-F6EECF244321}">
                <p14:modId xmlns:p14="http://schemas.microsoft.com/office/powerpoint/2010/main" val="1475183346"/>
              </p:ext>
            </p:extLst>
          </p:nvPr>
        </p:nvGraphicFramePr>
        <p:xfrm>
          <a:off x="163311" y="2852936"/>
          <a:ext cx="8855535" cy="2606040"/>
        </p:xfrm>
        <a:graphic>
          <a:graphicData uri="http://schemas.openxmlformats.org/drawingml/2006/table">
            <a:tbl>
              <a:tblPr firstRow="1" bandRow="1">
                <a:tableStyleId>{5C22544A-7EE6-4342-B048-85BDC9FD1C3A}</a:tableStyleId>
              </a:tblPr>
              <a:tblGrid>
                <a:gridCol w="1493367">
                  <a:extLst>
                    <a:ext uri="{9D8B030D-6E8A-4147-A177-3AD203B41FA5}">
                      <a16:colId xmlns:a16="http://schemas.microsoft.com/office/drawing/2014/main" val="2742121907"/>
                    </a:ext>
                  </a:extLst>
                </a:gridCol>
                <a:gridCol w="1320480">
                  <a:extLst>
                    <a:ext uri="{9D8B030D-6E8A-4147-A177-3AD203B41FA5}">
                      <a16:colId xmlns:a16="http://schemas.microsoft.com/office/drawing/2014/main" val="4228269465"/>
                    </a:ext>
                  </a:extLst>
                </a:gridCol>
                <a:gridCol w="1833803">
                  <a:extLst>
                    <a:ext uri="{9D8B030D-6E8A-4147-A177-3AD203B41FA5}">
                      <a16:colId xmlns:a16="http://schemas.microsoft.com/office/drawing/2014/main" val="999839263"/>
                    </a:ext>
                  </a:extLst>
                </a:gridCol>
                <a:gridCol w="4207885">
                  <a:extLst>
                    <a:ext uri="{9D8B030D-6E8A-4147-A177-3AD203B41FA5}">
                      <a16:colId xmlns:a16="http://schemas.microsoft.com/office/drawing/2014/main" val="2624437479"/>
                    </a:ext>
                  </a:extLst>
                </a:gridCol>
              </a:tblGrid>
              <a:tr h="297180">
                <a:tc>
                  <a:txBody>
                    <a:bodyPr/>
                    <a:lstStyle/>
                    <a:p>
                      <a:pPr algn="l"/>
                      <a:r>
                        <a:rPr lang="en-US" sz="1800" dirty="0"/>
                        <a:t>Transport</a:t>
                      </a:r>
                    </a:p>
                  </a:txBody>
                  <a:tcPr marL="68580" marR="68580" marT="34290" marB="34290" anchor="ctr"/>
                </a:tc>
                <a:tc>
                  <a:txBody>
                    <a:bodyPr/>
                    <a:lstStyle/>
                    <a:p>
                      <a:pPr algn="l"/>
                      <a:r>
                        <a:rPr lang="en-US" sz="1800" dirty="0"/>
                        <a:t>Signal</a:t>
                      </a:r>
                    </a:p>
                  </a:txBody>
                  <a:tcPr marL="68580" marR="68580" marT="34290" marB="34290" anchor="ctr"/>
                </a:tc>
                <a:tc>
                  <a:txBody>
                    <a:bodyPr/>
                    <a:lstStyle/>
                    <a:p>
                      <a:pPr algn="l"/>
                      <a:r>
                        <a:rPr lang="en-US" sz="1800" dirty="0"/>
                        <a:t>Algorithm</a:t>
                      </a:r>
                    </a:p>
                  </a:txBody>
                  <a:tcPr marL="68580" marR="68580" marT="34290" marB="34290" anchor="ctr"/>
                </a:tc>
                <a:tc>
                  <a:txBody>
                    <a:bodyPr/>
                    <a:lstStyle/>
                    <a:p>
                      <a:pPr algn="l"/>
                      <a:r>
                        <a:rPr lang="en-US" sz="1800" dirty="0"/>
                        <a:t>Buffer requirement for high throughput &amp; low loss</a:t>
                      </a:r>
                    </a:p>
                  </a:txBody>
                  <a:tcPr marL="68580" marR="68580" marT="34290" marB="34290" anchor="ctr"/>
                </a:tc>
                <a:extLst>
                  <a:ext uri="{0D108BD9-81ED-4DB2-BD59-A6C34878D82A}">
                    <a16:rowId xmlns:a16="http://schemas.microsoft.com/office/drawing/2014/main" val="3446048729"/>
                  </a:ext>
                </a:extLst>
              </a:tr>
              <a:tr h="297180">
                <a:tc>
                  <a:txBody>
                    <a:bodyPr/>
                    <a:lstStyle/>
                    <a:p>
                      <a:r>
                        <a:rPr lang="en-US" sz="1800" dirty="0"/>
                        <a:t>TCP Reno [1]</a:t>
                      </a:r>
                    </a:p>
                  </a:txBody>
                  <a:tcPr marL="68580" marR="68580" marT="34290" marB="34290"/>
                </a:tc>
                <a:tc>
                  <a:txBody>
                    <a:bodyPr/>
                    <a:lstStyle/>
                    <a:p>
                      <a:r>
                        <a:rPr lang="en-US" sz="1800" dirty="0"/>
                        <a:t>Loss</a:t>
                      </a:r>
                    </a:p>
                  </a:txBody>
                  <a:tcPr marL="68580" marR="68580" marT="34290" marB="34290"/>
                </a:tc>
                <a:tc>
                  <a:txBody>
                    <a:bodyPr/>
                    <a:lstStyle/>
                    <a:p>
                      <a:r>
                        <a:rPr lang="en-US" sz="1800" dirty="0"/>
                        <a:t>AIMD</a:t>
                      </a:r>
                    </a:p>
                  </a:txBody>
                  <a:tcPr marL="68580" marR="68580" marT="34290" marB="34290"/>
                </a:tc>
                <a:tc>
                  <a:txBody>
                    <a:bodyPr/>
                    <a:lstStyle/>
                    <a:p>
                      <a:r>
                        <a:rPr lang="en-US" sz="1800" dirty="0"/>
                        <a:t>BDP*beta/(1-beta) = </a:t>
                      </a:r>
                      <a:r>
                        <a:rPr lang="en-US" sz="1800" dirty="0">
                          <a:solidFill>
                            <a:srgbClr val="C00000"/>
                          </a:solidFill>
                        </a:rPr>
                        <a:t>BDP</a:t>
                      </a:r>
                      <a:r>
                        <a:rPr lang="en-US" sz="1800" dirty="0"/>
                        <a:t> (beta=0.5)</a:t>
                      </a:r>
                    </a:p>
                  </a:txBody>
                  <a:tcPr marL="68580" marR="68580" marT="34290" marB="34290"/>
                </a:tc>
                <a:extLst>
                  <a:ext uri="{0D108BD9-81ED-4DB2-BD59-A6C34878D82A}">
                    <a16:rowId xmlns:a16="http://schemas.microsoft.com/office/drawing/2014/main" val="574570306"/>
                  </a:ext>
                </a:extLst>
              </a:tr>
              <a:tr h="297180">
                <a:tc>
                  <a:txBody>
                    <a:bodyPr/>
                    <a:lstStyle/>
                    <a:p>
                      <a:r>
                        <a:rPr lang="en-US" sz="1800" dirty="0"/>
                        <a:t>TCP Cubic</a:t>
                      </a:r>
                    </a:p>
                  </a:txBody>
                  <a:tcPr marL="68580" marR="68580" marT="34290" marB="34290"/>
                </a:tc>
                <a:tc>
                  <a:txBody>
                    <a:bodyPr/>
                    <a:lstStyle/>
                    <a:p>
                      <a:r>
                        <a:rPr lang="en-US" sz="1800" dirty="0"/>
                        <a:t>Loss</a:t>
                      </a:r>
                    </a:p>
                  </a:txBody>
                  <a:tcPr marL="68580" marR="68580" marT="34290" marB="34290"/>
                </a:tc>
                <a:tc>
                  <a:txBody>
                    <a:bodyPr/>
                    <a:lstStyle/>
                    <a:p>
                      <a:r>
                        <a:rPr lang="en-US" sz="1800" dirty="0"/>
                        <a:t>AIMD</a:t>
                      </a:r>
                    </a:p>
                  </a:txBody>
                  <a:tcPr marL="68580" marR="68580" marT="34290" marB="34290"/>
                </a:tc>
                <a:tc>
                  <a:txBody>
                    <a:bodyPr/>
                    <a:lstStyle/>
                    <a:p>
                      <a:r>
                        <a:rPr lang="en-US" sz="1800" dirty="0"/>
                        <a:t>BDP*beta/(1-beta) = </a:t>
                      </a:r>
                      <a:r>
                        <a:rPr lang="en-US" sz="1800" dirty="0">
                          <a:solidFill>
                            <a:srgbClr val="C00000"/>
                          </a:solidFill>
                        </a:rPr>
                        <a:t>BDP/4</a:t>
                      </a:r>
                      <a:r>
                        <a:rPr lang="en-US" sz="1800" dirty="0"/>
                        <a:t> (beta=0.2)</a:t>
                      </a:r>
                    </a:p>
                  </a:txBody>
                  <a:tcPr marL="68580" marR="68580" marT="34290" marB="34290"/>
                </a:tc>
                <a:extLst>
                  <a:ext uri="{0D108BD9-81ED-4DB2-BD59-A6C34878D82A}">
                    <a16:rowId xmlns:a16="http://schemas.microsoft.com/office/drawing/2014/main" val="2563725331"/>
                  </a:ext>
                </a:extLst>
              </a:tr>
              <a:tr h="297180">
                <a:tc>
                  <a:txBody>
                    <a:bodyPr/>
                    <a:lstStyle/>
                    <a:p>
                      <a:r>
                        <a:rPr lang="en-US" sz="1800" dirty="0"/>
                        <a:t>TCP Vegas</a:t>
                      </a:r>
                    </a:p>
                  </a:txBody>
                  <a:tcPr marL="68580" marR="68580" marT="34290" marB="34290"/>
                </a:tc>
                <a:tc>
                  <a:txBody>
                    <a:bodyPr/>
                    <a:lstStyle/>
                    <a:p>
                      <a:r>
                        <a:rPr lang="en-US" sz="1800" dirty="0"/>
                        <a:t>Delay &amp; loss</a:t>
                      </a:r>
                    </a:p>
                  </a:txBody>
                  <a:tcPr marL="68580" marR="68580" marT="34290" marB="34290"/>
                </a:tc>
                <a:tc>
                  <a:txBody>
                    <a:bodyPr/>
                    <a:lstStyle/>
                    <a:p>
                      <a:r>
                        <a:rPr lang="en-US" sz="1800" dirty="0"/>
                        <a:t>AIAD (MD on loss)</a:t>
                      </a:r>
                    </a:p>
                  </a:txBody>
                  <a:tcPr marL="68580" marR="68580" marT="34290" marB="34290"/>
                </a:tc>
                <a:tc>
                  <a:txBody>
                    <a:bodyPr/>
                    <a:lstStyle/>
                    <a:p>
                      <a:r>
                        <a:rPr lang="en-US" altLang="zh-CN" sz="1800" dirty="0">
                          <a:solidFill>
                            <a:srgbClr val="C00000"/>
                          </a:solidFill>
                        </a:rPr>
                        <a:t>5</a:t>
                      </a:r>
                      <a:r>
                        <a:rPr lang="zh-CN" altLang="en-US" sz="1800" dirty="0">
                          <a:solidFill>
                            <a:srgbClr val="C00000"/>
                          </a:solidFill>
                        </a:rPr>
                        <a:t>*</a:t>
                      </a:r>
                      <a:r>
                        <a:rPr lang="en-US" altLang="zh-CN" sz="1800" dirty="0">
                          <a:solidFill>
                            <a:srgbClr val="C00000"/>
                          </a:solidFill>
                        </a:rPr>
                        <a:t>n</a:t>
                      </a:r>
                      <a:r>
                        <a:rPr lang="en-US" sz="1800" dirty="0"/>
                        <a:t> pkts, n=flow#</a:t>
                      </a:r>
                    </a:p>
                  </a:txBody>
                  <a:tcPr marL="68580" marR="68580" marT="34290" marB="34290"/>
                </a:tc>
                <a:extLst>
                  <a:ext uri="{0D108BD9-81ED-4DB2-BD59-A6C34878D82A}">
                    <a16:rowId xmlns:a16="http://schemas.microsoft.com/office/drawing/2014/main" val="1227051061"/>
                  </a:ext>
                </a:extLst>
              </a:tr>
              <a:tr h="297180">
                <a:tc>
                  <a:txBody>
                    <a:bodyPr/>
                    <a:lstStyle/>
                    <a:p>
                      <a:r>
                        <a:rPr lang="en-US" sz="1800" dirty="0"/>
                        <a:t>Copa</a:t>
                      </a:r>
                    </a:p>
                  </a:txBody>
                  <a:tcPr marL="68580" marR="68580" marT="34290" marB="34290"/>
                </a:tc>
                <a:tc>
                  <a:txBody>
                    <a:bodyPr/>
                    <a:lstStyle/>
                    <a:p>
                      <a:r>
                        <a:rPr lang="en-US" sz="1800" dirty="0"/>
                        <a:t>Delay only</a:t>
                      </a:r>
                    </a:p>
                  </a:txBody>
                  <a:tcPr marL="68580" marR="68580" marT="34290" marB="34290"/>
                </a:tc>
                <a:tc>
                  <a:txBody>
                    <a:bodyPr/>
                    <a:lstStyle/>
                    <a:p>
                      <a:r>
                        <a:rPr lang="en-US" sz="1800" dirty="0"/>
                        <a:t>AIAD</a:t>
                      </a:r>
                    </a:p>
                  </a:txBody>
                  <a:tcPr marL="68580" marR="68580" marT="34290" marB="34290"/>
                </a:tc>
                <a:tc>
                  <a:txBody>
                    <a:bodyPr/>
                    <a:lstStyle/>
                    <a:p>
                      <a:r>
                        <a:rPr lang="en-US" sz="1800" dirty="0"/>
                        <a:t>2.5*n/delta = </a:t>
                      </a:r>
                      <a:r>
                        <a:rPr lang="en-US" sz="1800" dirty="0">
                          <a:solidFill>
                            <a:srgbClr val="C00000"/>
                          </a:solidFill>
                        </a:rPr>
                        <a:t>5*n</a:t>
                      </a:r>
                      <a:r>
                        <a:rPr lang="en-US" sz="1800" dirty="0"/>
                        <a:t> pkts, n=flow# (delta=0.5)</a:t>
                      </a:r>
                    </a:p>
                  </a:txBody>
                  <a:tcPr marL="68580" marR="68580" marT="34290" marB="34290"/>
                </a:tc>
                <a:extLst>
                  <a:ext uri="{0D108BD9-81ED-4DB2-BD59-A6C34878D82A}">
                    <a16:rowId xmlns:a16="http://schemas.microsoft.com/office/drawing/2014/main" val="1131506378"/>
                  </a:ext>
                </a:extLst>
              </a:tr>
              <a:tr h="297180">
                <a:tc>
                  <a:txBody>
                    <a:bodyPr/>
                    <a:lstStyle/>
                    <a:p>
                      <a:r>
                        <a:rPr lang="en-US" sz="1800" dirty="0"/>
                        <a:t>BBR</a:t>
                      </a:r>
                    </a:p>
                  </a:txBody>
                  <a:tcPr marL="68580" marR="68580" marT="34290" marB="34290"/>
                </a:tc>
                <a:tc>
                  <a:txBody>
                    <a:bodyPr/>
                    <a:lstStyle/>
                    <a:p>
                      <a:r>
                        <a:rPr lang="en-US" sz="1800" dirty="0"/>
                        <a:t>No direct signal</a:t>
                      </a:r>
                    </a:p>
                  </a:txBody>
                  <a:tcPr marL="68580" marR="68580" marT="34290" marB="34290"/>
                </a:tc>
                <a:tc>
                  <a:txBody>
                    <a:bodyPr/>
                    <a:lstStyle/>
                    <a:p>
                      <a:r>
                        <a:rPr lang="en-US" sz="1800" dirty="0"/>
                        <a:t>Not incremental</a:t>
                      </a:r>
                    </a:p>
                  </a:txBody>
                  <a:tcPr marL="68580" marR="68580" marT="34290" marB="34290"/>
                </a:tc>
                <a:tc>
                  <a:txBody>
                    <a:bodyPr/>
                    <a:lstStyle/>
                    <a:p>
                      <a:r>
                        <a:rPr lang="en-US" sz="1800" dirty="0">
                          <a:solidFill>
                            <a:srgbClr val="C00000"/>
                          </a:solidFill>
                        </a:rPr>
                        <a:t>(cwnd_gain-1)*BDP </a:t>
                      </a:r>
                      <a:r>
                        <a:rPr lang="en-US" sz="1800" dirty="0"/>
                        <a:t>in Probe_BW phase (</a:t>
                      </a:r>
                      <a:r>
                        <a:rPr lang="en-US" sz="1800" dirty="0" err="1"/>
                        <a:t>cwnd_gain</a:t>
                      </a:r>
                      <a:r>
                        <a:rPr lang="en-US" sz="1800" dirty="0"/>
                        <a:t> = 2)</a:t>
                      </a:r>
                    </a:p>
                  </a:txBody>
                  <a:tcPr marL="68580" marR="68580" marT="34290" marB="34290"/>
                </a:tc>
                <a:extLst>
                  <a:ext uri="{0D108BD9-81ED-4DB2-BD59-A6C34878D82A}">
                    <a16:rowId xmlns:a16="http://schemas.microsoft.com/office/drawing/2014/main" val="1391884384"/>
                  </a:ext>
                </a:extLst>
              </a:tr>
            </a:tbl>
          </a:graphicData>
        </a:graphic>
      </p:graphicFrame>
      <p:sp>
        <p:nvSpPr>
          <p:cNvPr id="3" name="Rectangle 2">
            <a:extLst>
              <a:ext uri="{FF2B5EF4-FFF2-40B4-BE49-F238E27FC236}">
                <a16:creationId xmlns:a16="http://schemas.microsoft.com/office/drawing/2014/main" id="{B4A8C878-1CE7-AB47-80E9-DD67E80C1717}"/>
              </a:ext>
            </a:extLst>
          </p:cNvPr>
          <p:cNvSpPr/>
          <p:nvPr/>
        </p:nvSpPr>
        <p:spPr>
          <a:xfrm>
            <a:off x="251520" y="6017796"/>
            <a:ext cx="8527774" cy="338554"/>
          </a:xfrm>
          <a:prstGeom prst="rect">
            <a:avLst/>
          </a:prstGeom>
        </p:spPr>
        <p:txBody>
          <a:bodyPr wrap="square">
            <a:spAutoFit/>
          </a:bodyPr>
          <a:lstStyle/>
          <a:p>
            <a:r>
              <a:rPr lang="en-US" sz="1600" dirty="0">
                <a:solidFill>
                  <a:schemeClr val="tx1">
                    <a:lumMod val="75000"/>
                    <a:lumOff val="25000"/>
                  </a:schemeClr>
                </a:solidFill>
              </a:rPr>
              <a:t>[1] Guido Appenzeller, Isaac Keslassy, and Nick McKeown, "Sizing Router Buffers", in SIGCOMM 2004.</a:t>
            </a:r>
          </a:p>
        </p:txBody>
      </p:sp>
    </p:spTree>
    <p:extLst>
      <p:ext uri="{BB962C8B-B14F-4D97-AF65-F5344CB8AC3E}">
        <p14:creationId xmlns:p14="http://schemas.microsoft.com/office/powerpoint/2010/main" val="3960626419"/>
      </p:ext>
    </p:extLst>
  </p:cSld>
  <p:clrMapOvr>
    <a:masterClrMapping/>
  </p:clrMapOvr>
  <mc:AlternateContent xmlns:mc="http://schemas.openxmlformats.org/markup-compatibility/2006" xmlns:p14="http://schemas.microsoft.com/office/powerpoint/2010/main">
    <mc:Choice Requires="p14">
      <p:transition spd="slow" p14:dur="2000" advTm="77275"/>
    </mc:Choice>
    <mc:Fallback xmlns="">
      <p:transition spd="slow" advTm="772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71F9-1A5E-4045-95B2-F82F8D1AB090}"/>
              </a:ext>
            </a:extLst>
          </p:cNvPr>
          <p:cNvSpPr>
            <a:spLocks noGrp="1"/>
          </p:cNvSpPr>
          <p:nvPr>
            <p:ph type="title"/>
          </p:nvPr>
        </p:nvSpPr>
        <p:spPr/>
        <p:txBody>
          <a:bodyPr/>
          <a:lstStyle/>
          <a:p>
            <a:r>
              <a:rPr lang="en-US" dirty="0">
                <a:solidFill>
                  <a:srgbClr val="0000CC"/>
                </a:solidFill>
              </a:rPr>
              <a:t>Reactive CC is Insufficient</a:t>
            </a:r>
          </a:p>
        </p:txBody>
      </p:sp>
      <p:sp>
        <p:nvSpPr>
          <p:cNvPr id="3" name="Content Placeholder 2">
            <a:extLst>
              <a:ext uri="{FF2B5EF4-FFF2-40B4-BE49-F238E27FC236}">
                <a16:creationId xmlns:a16="http://schemas.microsoft.com/office/drawing/2014/main" id="{D760C6F9-4730-A846-A8D1-3131ABAC8A61}"/>
              </a:ext>
            </a:extLst>
          </p:cNvPr>
          <p:cNvSpPr>
            <a:spLocks noGrp="1"/>
          </p:cNvSpPr>
          <p:nvPr>
            <p:ph idx="1"/>
          </p:nvPr>
        </p:nvSpPr>
        <p:spPr>
          <a:xfrm>
            <a:off x="477672" y="1417638"/>
            <a:ext cx="8125084" cy="4309269"/>
          </a:xfrm>
        </p:spPr>
        <p:txBody>
          <a:bodyPr/>
          <a:lstStyle/>
          <a:p>
            <a:r>
              <a:rPr lang="en-US" dirty="0"/>
              <a:t>Experimental Results (</a:t>
            </a:r>
            <a:r>
              <a:rPr lang="en-US" i="1" dirty="0"/>
              <a:t>10Gbps; RTT=40ms</a:t>
            </a:r>
            <a:r>
              <a:rPr lang="en-US" dirty="0"/>
              <a:t>):</a:t>
            </a:r>
          </a:p>
          <a:p>
            <a:pPr lvl="1"/>
            <a:r>
              <a:rPr lang="en-US" dirty="0"/>
              <a:t>With shallow buffer (~0.2MB in 10Gbps), network performance degrades significantly.</a:t>
            </a:r>
          </a:p>
        </p:txBody>
      </p:sp>
      <p:sp>
        <p:nvSpPr>
          <p:cNvPr id="4" name="Slide Number Placeholder 3">
            <a:extLst>
              <a:ext uri="{FF2B5EF4-FFF2-40B4-BE49-F238E27FC236}">
                <a16:creationId xmlns:a16="http://schemas.microsoft.com/office/drawing/2014/main" id="{6913F349-0235-ED4A-9008-7932C2D9E859}"/>
              </a:ext>
            </a:extLst>
          </p:cNvPr>
          <p:cNvSpPr>
            <a:spLocks noGrp="1"/>
          </p:cNvSpPr>
          <p:nvPr>
            <p:ph type="sldNum" sz="quarter" idx="12"/>
          </p:nvPr>
        </p:nvSpPr>
        <p:spPr/>
        <p:txBody>
          <a:bodyPr/>
          <a:lstStyle/>
          <a:p>
            <a:fld id="{6085F053-F973-4C4C-BAFD-012FFFAA29BC}" type="slidenum">
              <a:rPr lang="en-US" smtClean="0"/>
              <a:t>5</a:t>
            </a:fld>
            <a:endParaRPr lang="en-US"/>
          </a:p>
        </p:txBody>
      </p:sp>
      <p:grpSp>
        <p:nvGrpSpPr>
          <p:cNvPr id="5" name="Group 4">
            <a:extLst>
              <a:ext uri="{FF2B5EF4-FFF2-40B4-BE49-F238E27FC236}">
                <a16:creationId xmlns:a16="http://schemas.microsoft.com/office/drawing/2014/main" id="{DB8AE782-A964-9A41-B0FF-DF2D2DCBD82B}"/>
              </a:ext>
            </a:extLst>
          </p:cNvPr>
          <p:cNvGrpSpPr/>
          <p:nvPr/>
        </p:nvGrpSpPr>
        <p:grpSpPr>
          <a:xfrm>
            <a:off x="1239827" y="3024510"/>
            <a:ext cx="6380173" cy="3514402"/>
            <a:chOff x="1115616" y="2996952"/>
            <a:chExt cx="6380173" cy="3514402"/>
          </a:xfrm>
        </p:grpSpPr>
        <p:pic>
          <p:nvPicPr>
            <p:cNvPr id="7" name="Picture 6">
              <a:extLst>
                <a:ext uri="{FF2B5EF4-FFF2-40B4-BE49-F238E27FC236}">
                  <a16:creationId xmlns:a16="http://schemas.microsoft.com/office/drawing/2014/main" id="{D14B7646-2029-A341-98B3-0F253D953425}"/>
                </a:ext>
              </a:extLst>
            </p:cNvPr>
            <p:cNvPicPr>
              <a:picLocks noChangeAspect="1"/>
            </p:cNvPicPr>
            <p:nvPr/>
          </p:nvPicPr>
          <p:blipFill>
            <a:blip r:embed="rId3"/>
            <a:stretch>
              <a:fillRect/>
            </a:stretch>
          </p:blipFill>
          <p:spPr>
            <a:xfrm>
              <a:off x="1115616" y="2996952"/>
              <a:ext cx="6380173" cy="3514402"/>
            </a:xfrm>
            <a:prstGeom prst="rect">
              <a:avLst/>
            </a:prstGeom>
          </p:spPr>
        </p:pic>
        <p:sp>
          <p:nvSpPr>
            <p:cNvPr id="10" name="Oval 9">
              <a:extLst>
                <a:ext uri="{FF2B5EF4-FFF2-40B4-BE49-F238E27FC236}">
                  <a16:creationId xmlns:a16="http://schemas.microsoft.com/office/drawing/2014/main" id="{A7CCFA6A-625B-A749-854C-CB6D6630BA0F}"/>
                </a:ext>
              </a:extLst>
            </p:cNvPr>
            <p:cNvSpPr/>
            <p:nvPr/>
          </p:nvSpPr>
          <p:spPr>
            <a:xfrm>
              <a:off x="1711484" y="3933056"/>
              <a:ext cx="340235" cy="2016224"/>
            </a:xfrm>
            <a:prstGeom prst="ellipse">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C00000"/>
                </a:solidFill>
              </a:endParaRPr>
            </a:p>
          </p:txBody>
        </p:sp>
      </p:grpSp>
      <p:sp>
        <p:nvSpPr>
          <p:cNvPr id="8" name="TextBox 7">
            <a:extLst>
              <a:ext uri="{FF2B5EF4-FFF2-40B4-BE49-F238E27FC236}">
                <a16:creationId xmlns:a16="http://schemas.microsoft.com/office/drawing/2014/main" id="{C9F3EB1E-E3AF-7B4C-A807-95BC6DA161EB}"/>
              </a:ext>
            </a:extLst>
          </p:cNvPr>
          <p:cNvSpPr txBox="1"/>
          <p:nvPr/>
        </p:nvSpPr>
        <p:spPr>
          <a:xfrm>
            <a:off x="2224219" y="4761495"/>
            <a:ext cx="227430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i="1" dirty="0">
                <a:solidFill>
                  <a:srgbClr val="C00000"/>
                </a:solidFill>
              </a:rPr>
              <a:t>Up to 40% reduction!</a:t>
            </a:r>
          </a:p>
        </p:txBody>
      </p:sp>
    </p:spTree>
    <p:extLst>
      <p:ext uri="{BB962C8B-B14F-4D97-AF65-F5344CB8AC3E}">
        <p14:creationId xmlns:p14="http://schemas.microsoft.com/office/powerpoint/2010/main" val="292004987"/>
      </p:ext>
    </p:extLst>
  </p:cSld>
  <p:clrMapOvr>
    <a:masterClrMapping/>
  </p:clrMapOvr>
  <mc:AlternateContent xmlns:mc="http://schemas.openxmlformats.org/markup-compatibility/2006" xmlns:p14="http://schemas.microsoft.com/office/powerpoint/2010/main">
    <mc:Choice Requires="p14">
      <p:transition spd="slow" p14:dur="2000" advTm="20081"/>
    </mc:Choice>
    <mc:Fallback xmlns="">
      <p:transition spd="slow" advTm="200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8640-CAA8-D14E-8712-30D35F5E0AB6}"/>
              </a:ext>
            </a:extLst>
          </p:cNvPr>
          <p:cNvSpPr>
            <a:spLocks noGrp="1"/>
          </p:cNvSpPr>
          <p:nvPr>
            <p:ph type="title"/>
          </p:nvPr>
        </p:nvSpPr>
        <p:spPr/>
        <p:txBody>
          <a:bodyPr>
            <a:normAutofit/>
          </a:bodyPr>
          <a:lstStyle/>
          <a:p>
            <a:r>
              <a:rPr lang="en-US" dirty="0">
                <a:solidFill>
                  <a:srgbClr val="0000CC"/>
                </a:solidFill>
              </a:rPr>
              <a:t>Proactive CC as a Solution</a:t>
            </a:r>
          </a:p>
        </p:txBody>
      </p:sp>
      <p:sp>
        <p:nvSpPr>
          <p:cNvPr id="47" name="Slide Number Placeholder 46">
            <a:extLst>
              <a:ext uri="{FF2B5EF4-FFF2-40B4-BE49-F238E27FC236}">
                <a16:creationId xmlns:a16="http://schemas.microsoft.com/office/drawing/2014/main" id="{41AF596E-92BE-954A-86E1-9E2EA2901FE7}"/>
              </a:ext>
            </a:extLst>
          </p:cNvPr>
          <p:cNvSpPr>
            <a:spLocks noGrp="1"/>
          </p:cNvSpPr>
          <p:nvPr>
            <p:ph type="sldNum" sz="quarter" idx="12"/>
          </p:nvPr>
        </p:nvSpPr>
        <p:spPr/>
        <p:txBody>
          <a:bodyPr/>
          <a:lstStyle/>
          <a:p>
            <a:fld id="{48F073B5-B368-244A-9B6E-A69375F38271}" type="slidenum">
              <a:rPr lang="en-US" smtClean="0"/>
              <a:t>6</a:t>
            </a:fld>
            <a:endParaRPr lang="en-US"/>
          </a:p>
        </p:txBody>
      </p:sp>
      <p:pic>
        <p:nvPicPr>
          <p:cNvPr id="4" name="Picture 3">
            <a:extLst>
              <a:ext uri="{FF2B5EF4-FFF2-40B4-BE49-F238E27FC236}">
                <a16:creationId xmlns:a16="http://schemas.microsoft.com/office/drawing/2014/main" id="{4D9102D6-4CF5-2E48-A956-A5EACC5A9E02}"/>
              </a:ext>
            </a:extLst>
          </p:cNvPr>
          <p:cNvPicPr>
            <a:picLocks noChangeAspect="1"/>
          </p:cNvPicPr>
          <p:nvPr/>
        </p:nvPicPr>
        <p:blipFill>
          <a:blip r:embed="rId3"/>
          <a:stretch>
            <a:fillRect/>
          </a:stretch>
        </p:blipFill>
        <p:spPr>
          <a:xfrm>
            <a:off x="230149" y="1844824"/>
            <a:ext cx="8683701" cy="3801931"/>
          </a:xfrm>
          <a:prstGeom prst="rect">
            <a:avLst/>
          </a:prstGeom>
        </p:spPr>
      </p:pic>
      <p:sp>
        <p:nvSpPr>
          <p:cNvPr id="6" name="Multiply 5">
            <a:extLst>
              <a:ext uri="{FF2B5EF4-FFF2-40B4-BE49-F238E27FC236}">
                <a16:creationId xmlns:a16="http://schemas.microsoft.com/office/drawing/2014/main" id="{530C8E66-F340-3848-BE0B-73CC76F32AF2}"/>
              </a:ext>
            </a:extLst>
          </p:cNvPr>
          <p:cNvSpPr/>
          <p:nvPr/>
        </p:nvSpPr>
        <p:spPr>
          <a:xfrm>
            <a:off x="1373856" y="1885396"/>
            <a:ext cx="505267" cy="878605"/>
          </a:xfrm>
          <a:prstGeom prst="mathMultiply">
            <a:avLst>
              <a:gd name="adj1" fmla="val 155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8DC920-7535-794A-8A56-7B0BA1294B31}"/>
              </a:ext>
            </a:extLst>
          </p:cNvPr>
          <p:cNvSpPr txBox="1"/>
          <p:nvPr/>
        </p:nvSpPr>
        <p:spPr>
          <a:xfrm>
            <a:off x="6300566" y="1885396"/>
            <a:ext cx="505267" cy="923330"/>
          </a:xfrm>
          <a:prstGeom prst="rect">
            <a:avLst/>
          </a:prstGeom>
          <a:noFill/>
        </p:spPr>
        <p:txBody>
          <a:bodyPr wrap="none" rtlCol="0">
            <a:spAutoFit/>
          </a:bodyPr>
          <a:lstStyle/>
          <a:p>
            <a:r>
              <a:rPr lang="en-US" sz="5400" b="1" dirty="0">
                <a:ln w="19050">
                  <a:solidFill>
                    <a:schemeClr val="tx2"/>
                  </a:solidFill>
                </a:ln>
                <a:solidFill>
                  <a:schemeClr val="accent2"/>
                </a:solidFill>
              </a:rPr>
              <a:t>?</a:t>
            </a:r>
            <a:endParaRPr lang="en-US" sz="4400" b="1" dirty="0">
              <a:ln w="19050">
                <a:solidFill>
                  <a:schemeClr val="tx2"/>
                </a:solidFill>
              </a:ln>
              <a:solidFill>
                <a:schemeClr val="accent2"/>
              </a:solidFill>
            </a:endParaRPr>
          </a:p>
        </p:txBody>
      </p:sp>
    </p:spTree>
    <p:extLst>
      <p:ext uri="{BB962C8B-B14F-4D97-AF65-F5344CB8AC3E}">
        <p14:creationId xmlns:p14="http://schemas.microsoft.com/office/powerpoint/2010/main" val="1699490269"/>
      </p:ext>
    </p:extLst>
  </p:cSld>
  <p:clrMapOvr>
    <a:masterClrMapping/>
  </p:clrMapOvr>
  <mc:AlternateContent xmlns:mc="http://schemas.openxmlformats.org/markup-compatibility/2006" xmlns:p14="http://schemas.microsoft.com/office/powerpoint/2010/main">
    <mc:Choice Requires="p14">
      <p:transition spd="slow" p14:dur="2000" advTm="611"/>
    </mc:Choice>
    <mc:Fallback xmlns="">
      <p:transition spd="slow" advTm="61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AEAA7-08CF-8543-A360-F6A23092795B}"/>
              </a:ext>
            </a:extLst>
          </p:cNvPr>
          <p:cNvSpPr>
            <a:spLocks noGrp="1"/>
          </p:cNvSpPr>
          <p:nvPr>
            <p:ph idx="1"/>
          </p:nvPr>
        </p:nvSpPr>
        <p:spPr>
          <a:xfrm>
            <a:off x="217542" y="1628800"/>
            <a:ext cx="8859784" cy="4727549"/>
          </a:xfrm>
        </p:spPr>
        <p:txBody>
          <a:bodyPr>
            <a:normAutofit fontScale="92500" lnSpcReduction="20000"/>
          </a:bodyPr>
          <a:lstStyle/>
          <a:p>
            <a:r>
              <a:rPr lang="en-US" sz="3500" dirty="0"/>
              <a:t>Proactive congestion control (PCC) is promising to achieve zero queueing and high throughput.</a:t>
            </a:r>
          </a:p>
          <a:p>
            <a:endParaRPr lang="en-US" dirty="0"/>
          </a:p>
          <a:p>
            <a:endParaRPr lang="en-US" dirty="0"/>
          </a:p>
          <a:p>
            <a:endParaRPr lang="en-US" dirty="0"/>
          </a:p>
          <a:p>
            <a:endParaRPr lang="en-US" dirty="0"/>
          </a:p>
          <a:p>
            <a:endParaRPr lang="en-US" dirty="0"/>
          </a:p>
          <a:p>
            <a:pPr marL="342900" lvl="1" indent="0">
              <a:buNone/>
            </a:pPr>
            <a:endParaRPr lang="en-US" dirty="0"/>
          </a:p>
          <a:p>
            <a:pPr lvl="1"/>
            <a:endParaRPr lang="en-US" sz="750" dirty="0"/>
          </a:p>
          <a:p>
            <a:r>
              <a:rPr lang="en-US" sz="1900" dirty="0"/>
              <a:t>ExpressPass [sigcomm’17] </a:t>
            </a:r>
            <a:r>
              <a:rPr lang="en-US" sz="1900" dirty="0">
                <a:solidFill>
                  <a:srgbClr val="C00000"/>
                </a:solidFill>
              </a:rPr>
              <a:t>(our baseline)</a:t>
            </a:r>
            <a:r>
              <a:rPr lang="en-US" sz="1900" dirty="0"/>
              <a:t>: credits emulate data sending in separate queue.</a:t>
            </a:r>
          </a:p>
          <a:p>
            <a:r>
              <a:rPr lang="en-US" sz="1900" dirty="0"/>
              <a:t>NDP [sigcomm’17]: pure receiver scheduling + switch cutting payload.</a:t>
            </a:r>
          </a:p>
          <a:p>
            <a:r>
              <a:rPr lang="en-US" sz="1900" dirty="0" err="1"/>
              <a:t>Homa</a:t>
            </a:r>
            <a:r>
              <a:rPr lang="en-US" sz="1900" dirty="0"/>
              <a:t> [sigcomm’18]: pure receiver scheduling + switch multiple Q + overcommitment.</a:t>
            </a:r>
            <a:endParaRPr lang="en-US" dirty="0"/>
          </a:p>
        </p:txBody>
      </p:sp>
      <p:sp>
        <p:nvSpPr>
          <p:cNvPr id="60" name="Rounded Rectangle 59">
            <a:extLst>
              <a:ext uri="{FF2B5EF4-FFF2-40B4-BE49-F238E27FC236}">
                <a16:creationId xmlns:a16="http://schemas.microsoft.com/office/drawing/2014/main" id="{CA49C5BD-9CF3-034E-A6CD-3637ECB0B272}"/>
              </a:ext>
            </a:extLst>
          </p:cNvPr>
          <p:cNvSpPr/>
          <p:nvPr/>
        </p:nvSpPr>
        <p:spPr>
          <a:xfrm>
            <a:off x="190472" y="5135538"/>
            <a:ext cx="8763055" cy="10436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lvl="1" algn="ctr"/>
            <a:r>
              <a:rPr lang="en-US" sz="2800" b="1" dirty="0">
                <a:solidFill>
                  <a:schemeClr val="bg2"/>
                </a:solidFill>
              </a:rPr>
              <a:t>Existing PCCs are mostly designed for DCN, and have issues to work practically on WAN!</a:t>
            </a:r>
          </a:p>
        </p:txBody>
      </p:sp>
      <p:sp>
        <p:nvSpPr>
          <p:cNvPr id="2" name="Title 1">
            <a:extLst>
              <a:ext uri="{FF2B5EF4-FFF2-40B4-BE49-F238E27FC236}">
                <a16:creationId xmlns:a16="http://schemas.microsoft.com/office/drawing/2014/main" id="{33E2717C-B9A5-9145-A601-E33035D8146A}"/>
              </a:ext>
            </a:extLst>
          </p:cNvPr>
          <p:cNvSpPr>
            <a:spLocks noGrp="1"/>
          </p:cNvSpPr>
          <p:nvPr>
            <p:ph type="title"/>
          </p:nvPr>
        </p:nvSpPr>
        <p:spPr/>
        <p:txBody>
          <a:bodyPr>
            <a:normAutofit/>
          </a:bodyPr>
          <a:lstStyle/>
          <a:p>
            <a:r>
              <a:rPr lang="en-US" dirty="0">
                <a:solidFill>
                  <a:srgbClr val="0000CC"/>
                </a:solidFill>
              </a:rPr>
              <a:t>Proactive CC as a Solution</a:t>
            </a:r>
          </a:p>
        </p:txBody>
      </p:sp>
      <p:sp>
        <p:nvSpPr>
          <p:cNvPr id="4" name="Slide Number Placeholder 3">
            <a:extLst>
              <a:ext uri="{FF2B5EF4-FFF2-40B4-BE49-F238E27FC236}">
                <a16:creationId xmlns:a16="http://schemas.microsoft.com/office/drawing/2014/main" id="{898DDBEC-56F0-604F-B026-6E043A29EA57}"/>
              </a:ext>
            </a:extLst>
          </p:cNvPr>
          <p:cNvSpPr>
            <a:spLocks noGrp="1"/>
          </p:cNvSpPr>
          <p:nvPr>
            <p:ph type="sldNum" sz="quarter" idx="12"/>
          </p:nvPr>
        </p:nvSpPr>
        <p:spPr/>
        <p:txBody>
          <a:bodyPr/>
          <a:lstStyle/>
          <a:p>
            <a:fld id="{48F073B5-B368-244A-9B6E-A69375F38271}" type="slidenum">
              <a:rPr lang="en-US" smtClean="0"/>
              <a:t>7</a:t>
            </a:fld>
            <a:endParaRPr lang="en-US" dirty="0"/>
          </a:p>
        </p:txBody>
      </p:sp>
      <p:grpSp>
        <p:nvGrpSpPr>
          <p:cNvPr id="20" name="Group 19">
            <a:extLst>
              <a:ext uri="{FF2B5EF4-FFF2-40B4-BE49-F238E27FC236}">
                <a16:creationId xmlns:a16="http://schemas.microsoft.com/office/drawing/2014/main" id="{ACE1CC82-B7E4-954F-B14D-0D78B650A810}"/>
              </a:ext>
            </a:extLst>
          </p:cNvPr>
          <p:cNvGrpSpPr/>
          <p:nvPr/>
        </p:nvGrpSpPr>
        <p:grpSpPr>
          <a:xfrm>
            <a:off x="314269" y="2759318"/>
            <a:ext cx="4185723" cy="2246675"/>
            <a:chOff x="269798" y="2428083"/>
            <a:chExt cx="5580965" cy="2995567"/>
          </a:xfrm>
        </p:grpSpPr>
        <p:sp>
          <p:nvSpPr>
            <p:cNvPr id="5" name="Rectangle 4">
              <a:extLst>
                <a:ext uri="{FF2B5EF4-FFF2-40B4-BE49-F238E27FC236}">
                  <a16:creationId xmlns:a16="http://schemas.microsoft.com/office/drawing/2014/main" id="{C1A9FB88-CBA3-C24C-998A-C53756D0D4D4}"/>
                </a:ext>
              </a:extLst>
            </p:cNvPr>
            <p:cNvSpPr/>
            <p:nvPr/>
          </p:nvSpPr>
          <p:spPr>
            <a:xfrm>
              <a:off x="336245" y="4024609"/>
              <a:ext cx="1080744"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 name="Rectangle 5">
              <a:extLst>
                <a:ext uri="{FF2B5EF4-FFF2-40B4-BE49-F238E27FC236}">
                  <a16:creationId xmlns:a16="http://schemas.microsoft.com/office/drawing/2014/main" id="{E9992DB9-4BB7-844C-AC71-024BFFF20317}"/>
                </a:ext>
              </a:extLst>
            </p:cNvPr>
            <p:cNvSpPr/>
            <p:nvPr/>
          </p:nvSpPr>
          <p:spPr>
            <a:xfrm>
              <a:off x="4617389" y="4020444"/>
              <a:ext cx="1080000"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pic>
          <p:nvPicPr>
            <p:cNvPr id="7" name="Picture 2" descr="mage result for network switch icon">
              <a:extLst>
                <a:ext uri="{FF2B5EF4-FFF2-40B4-BE49-F238E27FC236}">
                  <a16:creationId xmlns:a16="http://schemas.microsoft.com/office/drawing/2014/main" id="{2F0E0F5A-BE7B-0D4B-BEC0-CAEDE03BA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223" y="3944244"/>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직선 연결선 16">
              <a:extLst>
                <a:ext uri="{FF2B5EF4-FFF2-40B4-BE49-F238E27FC236}">
                  <a16:creationId xmlns:a16="http://schemas.microsoft.com/office/drawing/2014/main" id="{F31EF2B7-C3AF-E24F-866B-5F3DC3A25A62}"/>
                </a:ext>
              </a:extLst>
            </p:cNvPr>
            <p:cNvCxnSpPr>
              <a:cxnSpLocks/>
              <a:stCxn id="5" idx="3"/>
              <a:endCxn id="7" idx="1"/>
            </p:cNvCxnSpPr>
            <p:nvPr/>
          </p:nvCxnSpPr>
          <p:spPr>
            <a:xfrm flipV="1">
              <a:off x="1416989" y="4325244"/>
              <a:ext cx="1210234" cy="416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직선 연결선 16">
              <a:extLst>
                <a:ext uri="{FF2B5EF4-FFF2-40B4-BE49-F238E27FC236}">
                  <a16:creationId xmlns:a16="http://schemas.microsoft.com/office/drawing/2014/main" id="{CB0997AA-DAED-CB44-BCDB-FB326C716D60}"/>
                </a:ext>
              </a:extLst>
            </p:cNvPr>
            <p:cNvCxnSpPr>
              <a:cxnSpLocks/>
              <a:endCxn id="6" idx="1"/>
            </p:cNvCxnSpPr>
            <p:nvPr/>
          </p:nvCxnSpPr>
          <p:spPr>
            <a:xfrm flipV="1">
              <a:off x="3425082" y="4325244"/>
              <a:ext cx="1192307"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2AC6E12-A745-CD4B-BDE7-A88E0572CEF7}"/>
                </a:ext>
              </a:extLst>
            </p:cNvPr>
            <p:cNvSpPr/>
            <p:nvPr/>
          </p:nvSpPr>
          <p:spPr>
            <a:xfrm>
              <a:off x="1641334" y="5023541"/>
              <a:ext cx="1627967" cy="400109"/>
            </a:xfrm>
            <a:prstGeom prst="rect">
              <a:avLst/>
            </a:prstGeom>
          </p:spPr>
          <p:txBody>
            <a:bodyPr wrap="none">
              <a:spAutoFit/>
            </a:bodyPr>
            <a:lstStyle/>
            <a:p>
              <a:r>
                <a:rPr lang="en-US" altLang="ko-KR" sz="1350" dirty="0"/>
                <a:t>Credit Request</a:t>
              </a:r>
              <a:endParaRPr lang="ko-KR" altLang="en-US" sz="1350" dirty="0"/>
            </a:p>
          </p:txBody>
        </p:sp>
        <p:sp>
          <p:nvSpPr>
            <p:cNvPr id="11" name="Rectangle 10">
              <a:extLst>
                <a:ext uri="{FF2B5EF4-FFF2-40B4-BE49-F238E27FC236}">
                  <a16:creationId xmlns:a16="http://schemas.microsoft.com/office/drawing/2014/main" id="{A845C655-8CDB-154E-B638-174657675908}"/>
                </a:ext>
              </a:extLst>
            </p:cNvPr>
            <p:cNvSpPr/>
            <p:nvPr/>
          </p:nvSpPr>
          <p:spPr>
            <a:xfrm>
              <a:off x="377787" y="4693629"/>
              <a:ext cx="1137492" cy="492443"/>
            </a:xfrm>
            <a:prstGeom prst="rect">
              <a:avLst/>
            </a:prstGeom>
          </p:spPr>
          <p:txBody>
            <a:bodyPr wrap="none">
              <a:spAutoFit/>
            </a:bodyPr>
            <a:lstStyle/>
            <a:p>
              <a:r>
                <a:rPr lang="en-US" altLang="ko-KR" b="1" dirty="0"/>
                <a:t>Sender</a:t>
              </a:r>
              <a:endParaRPr lang="ko-KR" altLang="en-US" b="1" dirty="0"/>
            </a:p>
          </p:txBody>
        </p:sp>
        <p:sp>
          <p:nvSpPr>
            <p:cNvPr id="12" name="Rectangle 11">
              <a:extLst>
                <a:ext uri="{FF2B5EF4-FFF2-40B4-BE49-F238E27FC236}">
                  <a16:creationId xmlns:a16="http://schemas.microsoft.com/office/drawing/2014/main" id="{7605BF89-A968-824F-9A5D-8F059F8A3937}"/>
                </a:ext>
              </a:extLst>
            </p:cNvPr>
            <p:cNvSpPr/>
            <p:nvPr/>
          </p:nvSpPr>
          <p:spPr>
            <a:xfrm>
              <a:off x="4519714" y="4693629"/>
              <a:ext cx="1331049" cy="492443"/>
            </a:xfrm>
            <a:prstGeom prst="rect">
              <a:avLst/>
            </a:prstGeom>
          </p:spPr>
          <p:txBody>
            <a:bodyPr wrap="none">
              <a:spAutoFit/>
            </a:bodyPr>
            <a:lstStyle/>
            <a:p>
              <a:r>
                <a:rPr lang="en-US" altLang="ko-KR" b="1" dirty="0"/>
                <a:t>Receiver</a:t>
              </a:r>
              <a:endParaRPr lang="ko-KR" altLang="en-US" b="1" dirty="0"/>
            </a:p>
          </p:txBody>
        </p:sp>
        <p:sp>
          <p:nvSpPr>
            <p:cNvPr id="13" name="직사각형 26">
              <a:extLst>
                <a:ext uri="{FF2B5EF4-FFF2-40B4-BE49-F238E27FC236}">
                  <a16:creationId xmlns:a16="http://schemas.microsoft.com/office/drawing/2014/main" id="{61410B0E-34D3-334D-A60A-0582CD645388}"/>
                </a:ext>
              </a:extLst>
            </p:cNvPr>
            <p:cNvSpPr/>
            <p:nvPr/>
          </p:nvSpPr>
          <p:spPr>
            <a:xfrm flipH="1">
              <a:off x="1456041" y="4735742"/>
              <a:ext cx="152400" cy="32845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43" name="Group 42">
              <a:extLst>
                <a:ext uri="{FF2B5EF4-FFF2-40B4-BE49-F238E27FC236}">
                  <a16:creationId xmlns:a16="http://schemas.microsoft.com/office/drawing/2014/main" id="{6D517EDC-75AD-8C47-9B0B-FA5F6241192C}"/>
                </a:ext>
              </a:extLst>
            </p:cNvPr>
            <p:cNvGrpSpPr/>
            <p:nvPr/>
          </p:nvGrpSpPr>
          <p:grpSpPr>
            <a:xfrm>
              <a:off x="269798" y="2428083"/>
              <a:ext cx="2596974" cy="1202738"/>
              <a:chOff x="109157" y="3317787"/>
              <a:chExt cx="2596974" cy="1202738"/>
            </a:xfrm>
          </p:grpSpPr>
          <p:grpSp>
            <p:nvGrpSpPr>
              <p:cNvPr id="33" name="Group 32">
                <a:extLst>
                  <a:ext uri="{FF2B5EF4-FFF2-40B4-BE49-F238E27FC236}">
                    <a16:creationId xmlns:a16="http://schemas.microsoft.com/office/drawing/2014/main" id="{4DC84377-D61B-374B-9FF0-ECED99C811A7}"/>
                  </a:ext>
                </a:extLst>
              </p:cNvPr>
              <p:cNvGrpSpPr/>
              <p:nvPr/>
            </p:nvGrpSpPr>
            <p:grpSpPr>
              <a:xfrm>
                <a:off x="109157" y="3317787"/>
                <a:ext cx="2596974" cy="1202738"/>
                <a:chOff x="76201" y="2667000"/>
                <a:chExt cx="2596974" cy="1202738"/>
              </a:xfrm>
            </p:grpSpPr>
            <p:sp>
              <p:nvSpPr>
                <p:cNvPr id="34" name="타원형 설명선 35">
                  <a:extLst>
                    <a:ext uri="{FF2B5EF4-FFF2-40B4-BE49-F238E27FC236}">
                      <a16:creationId xmlns:a16="http://schemas.microsoft.com/office/drawing/2014/main" id="{BE1BAFB5-CB04-1745-8694-8BE9EA0994A1}"/>
                    </a:ext>
                  </a:extLst>
                </p:cNvPr>
                <p:cNvSpPr/>
                <p:nvPr/>
              </p:nvSpPr>
              <p:spPr>
                <a:xfrm>
                  <a:off x="76201" y="2667000"/>
                  <a:ext cx="2596974" cy="1202738"/>
                </a:xfrm>
                <a:prstGeom prst="wedgeEllipse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36" name="직선 화살표 연결선 37">
                  <a:extLst>
                    <a:ext uri="{FF2B5EF4-FFF2-40B4-BE49-F238E27FC236}">
                      <a16:creationId xmlns:a16="http://schemas.microsoft.com/office/drawing/2014/main" id="{318B581F-92CF-6741-9510-7874683E619C}"/>
                    </a:ext>
                  </a:extLst>
                </p:cNvPr>
                <p:cNvCxnSpPr/>
                <p:nvPr/>
              </p:nvCxnSpPr>
              <p:spPr>
                <a:xfrm>
                  <a:off x="1342242" y="3311043"/>
                  <a:ext cx="7951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40341C8-2763-D847-AA97-61BD3FE15E70}"/>
                    </a:ext>
                  </a:extLst>
                </p:cNvPr>
                <p:cNvSpPr/>
                <p:nvPr/>
              </p:nvSpPr>
              <p:spPr>
                <a:xfrm>
                  <a:off x="182430" y="3118767"/>
                  <a:ext cx="818344" cy="400110"/>
                </a:xfrm>
                <a:prstGeom prst="rect">
                  <a:avLst/>
                </a:prstGeom>
              </p:spPr>
              <p:txBody>
                <a:bodyPr wrap="none">
                  <a:spAutoFit/>
                </a:bodyPr>
                <a:lstStyle/>
                <a:p>
                  <a:r>
                    <a:rPr lang="en-US" altLang="ko-KR" sz="1350" dirty="0"/>
                    <a:t>1</a:t>
                  </a:r>
                  <a:r>
                    <a:rPr lang="en-US" altLang="ko-KR" sz="1350" baseline="30000" dirty="0"/>
                    <a:t>st</a:t>
                  </a:r>
                  <a:r>
                    <a:rPr lang="en-US" altLang="ko-KR" sz="1350" dirty="0"/>
                    <a:t> </a:t>
                  </a:r>
                  <a:r>
                    <a:rPr lang="en-US" altLang="ko-KR" sz="1350" dirty="0" err="1"/>
                    <a:t>rtt</a:t>
                  </a:r>
                  <a:r>
                    <a:rPr lang="en-US" altLang="ko-KR" sz="1350" dirty="0"/>
                    <a:t>:</a:t>
                  </a:r>
                  <a:endParaRPr lang="ko-KR" altLang="en-US" sz="1350" dirty="0"/>
                </a:p>
              </p:txBody>
            </p:sp>
            <p:sp>
              <p:nvSpPr>
                <p:cNvPr id="39" name="Rectangle 38">
                  <a:extLst>
                    <a:ext uri="{FF2B5EF4-FFF2-40B4-BE49-F238E27FC236}">
                      <a16:creationId xmlns:a16="http://schemas.microsoft.com/office/drawing/2014/main" id="{77FA932D-8FFC-0149-A46D-1A9B4C9052B1}"/>
                    </a:ext>
                  </a:extLst>
                </p:cNvPr>
                <p:cNvSpPr/>
                <p:nvPr/>
              </p:nvSpPr>
              <p:spPr>
                <a:xfrm>
                  <a:off x="1895856" y="2870317"/>
                  <a:ext cx="726524" cy="369332"/>
                </a:xfrm>
                <a:prstGeom prst="rect">
                  <a:avLst/>
                </a:prstGeom>
              </p:spPr>
              <p:txBody>
                <a:bodyPr wrap="none">
                  <a:spAutoFit/>
                </a:bodyPr>
                <a:lstStyle/>
                <a:p>
                  <a:r>
                    <a:rPr lang="en-US" altLang="ko-KR" sz="1200" dirty="0"/>
                    <a:t>credit</a:t>
                  </a:r>
                  <a:endParaRPr lang="ko-KR" altLang="en-US" sz="1200" dirty="0"/>
                </a:p>
              </p:txBody>
            </p:sp>
          </p:grpSp>
          <p:sp>
            <p:nvSpPr>
              <p:cNvPr id="40" name="직사각형 26">
                <a:extLst>
                  <a:ext uri="{FF2B5EF4-FFF2-40B4-BE49-F238E27FC236}">
                    <a16:creationId xmlns:a16="http://schemas.microsoft.com/office/drawing/2014/main" id="{EB79461C-82E3-2948-B015-B2880C58A05D}"/>
                  </a:ext>
                </a:extLst>
              </p:cNvPr>
              <p:cNvSpPr/>
              <p:nvPr/>
            </p:nvSpPr>
            <p:spPr>
              <a:xfrm flipH="1">
                <a:off x="990598" y="3837826"/>
                <a:ext cx="152400" cy="32845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1" name="타원 36">
                <a:extLst>
                  <a:ext uri="{FF2B5EF4-FFF2-40B4-BE49-F238E27FC236}">
                    <a16:creationId xmlns:a16="http://schemas.microsoft.com/office/drawing/2014/main" id="{7C9F50CA-FF1F-2141-975E-3DD0999ABD8A}"/>
                  </a:ext>
                </a:extLst>
              </p:cNvPr>
              <p:cNvSpPr/>
              <p:nvPr/>
            </p:nvSpPr>
            <p:spPr>
              <a:xfrm>
                <a:off x="2271593" y="3884373"/>
                <a:ext cx="178660" cy="189122"/>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2" name="Rectangle 41">
                <a:extLst>
                  <a:ext uri="{FF2B5EF4-FFF2-40B4-BE49-F238E27FC236}">
                    <a16:creationId xmlns:a16="http://schemas.microsoft.com/office/drawing/2014/main" id="{AAEF9C1F-5101-A746-9E91-62FC5AA275F1}"/>
                  </a:ext>
                </a:extLst>
              </p:cNvPr>
              <p:cNvSpPr/>
              <p:nvPr/>
            </p:nvSpPr>
            <p:spPr>
              <a:xfrm>
                <a:off x="487185" y="3500507"/>
                <a:ext cx="1407566" cy="369332"/>
              </a:xfrm>
              <a:prstGeom prst="rect">
                <a:avLst/>
              </a:prstGeom>
            </p:spPr>
            <p:txBody>
              <a:bodyPr wrap="none">
                <a:spAutoFit/>
              </a:bodyPr>
              <a:lstStyle/>
              <a:p>
                <a:r>
                  <a:rPr lang="en-US" altLang="ko-KR" sz="1200" dirty="0"/>
                  <a:t>credit request</a:t>
                </a:r>
                <a:endParaRPr lang="ko-KR" altLang="en-US" sz="1200" dirty="0"/>
              </a:p>
            </p:txBody>
          </p:sp>
        </p:grpSp>
        <p:sp>
          <p:nvSpPr>
            <p:cNvPr id="49" name="Rectangle 48">
              <a:extLst>
                <a:ext uri="{FF2B5EF4-FFF2-40B4-BE49-F238E27FC236}">
                  <a16:creationId xmlns:a16="http://schemas.microsoft.com/office/drawing/2014/main" id="{013149D5-0964-0549-851A-FF3B3C9803AB}"/>
                </a:ext>
              </a:extLst>
            </p:cNvPr>
            <p:cNvSpPr/>
            <p:nvPr/>
          </p:nvSpPr>
          <p:spPr>
            <a:xfrm>
              <a:off x="4652324" y="3282559"/>
              <a:ext cx="815949" cy="400109"/>
            </a:xfrm>
            <a:prstGeom prst="rect">
              <a:avLst/>
            </a:prstGeom>
          </p:spPr>
          <p:txBody>
            <a:bodyPr wrap="none">
              <a:spAutoFit/>
            </a:bodyPr>
            <a:lstStyle/>
            <a:p>
              <a:r>
                <a:rPr lang="en-US" altLang="ko-KR" sz="1350" dirty="0"/>
                <a:t>Credit</a:t>
              </a:r>
              <a:endParaRPr lang="ko-KR" altLang="en-US" sz="1350" dirty="0"/>
            </a:p>
          </p:txBody>
        </p:sp>
        <p:sp>
          <p:nvSpPr>
            <p:cNvPr id="50" name="타원 31">
              <a:extLst>
                <a:ext uri="{FF2B5EF4-FFF2-40B4-BE49-F238E27FC236}">
                  <a16:creationId xmlns:a16="http://schemas.microsoft.com/office/drawing/2014/main" id="{851D1068-BD92-C34B-B511-B17D0EF00989}"/>
                </a:ext>
              </a:extLst>
            </p:cNvPr>
            <p:cNvSpPr/>
            <p:nvPr/>
          </p:nvSpPr>
          <p:spPr>
            <a:xfrm>
              <a:off x="4880924" y="3672675"/>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1" name="타원 34">
              <a:extLst>
                <a:ext uri="{FF2B5EF4-FFF2-40B4-BE49-F238E27FC236}">
                  <a16:creationId xmlns:a16="http://schemas.microsoft.com/office/drawing/2014/main" id="{3A7C9216-89AF-7843-96B2-357ED83333A6}"/>
                </a:ext>
              </a:extLst>
            </p:cNvPr>
            <p:cNvSpPr/>
            <p:nvPr/>
          </p:nvSpPr>
          <p:spPr>
            <a:xfrm>
              <a:off x="4058072" y="3676791"/>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4" name="Straight Arrow Connector 53">
              <a:extLst>
                <a:ext uri="{FF2B5EF4-FFF2-40B4-BE49-F238E27FC236}">
                  <a16:creationId xmlns:a16="http://schemas.microsoft.com/office/drawing/2014/main" id="{5775DD09-CF4E-CF4E-BEFE-DC82F56A8080}"/>
                </a:ext>
              </a:extLst>
            </p:cNvPr>
            <p:cNvCxnSpPr/>
            <p:nvPr/>
          </p:nvCxnSpPr>
          <p:spPr>
            <a:xfrm>
              <a:off x="1791731" y="4899970"/>
              <a:ext cx="720000"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3E90D2DE-6E90-324A-9738-031528C324F9}"/>
                </a:ext>
              </a:extLst>
            </p:cNvPr>
            <p:cNvCxnSpPr>
              <a:cxnSpLocks/>
            </p:cNvCxnSpPr>
            <p:nvPr/>
          </p:nvCxnSpPr>
          <p:spPr>
            <a:xfrm flipH="1">
              <a:off x="3155102" y="3791976"/>
              <a:ext cx="720000"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027ECCF7-F46C-5D4D-9038-6F1C013436C6}"/>
                </a:ext>
              </a:extLst>
            </p:cNvPr>
            <p:cNvSpPr txBox="1"/>
            <p:nvPr/>
          </p:nvSpPr>
          <p:spPr>
            <a:xfrm>
              <a:off x="4591973" y="2484491"/>
              <a:ext cx="1096968" cy="492443"/>
            </a:xfrm>
            <a:prstGeom prst="rect">
              <a:avLst/>
            </a:prstGeom>
            <a:noFill/>
          </p:spPr>
          <p:txBody>
            <a:bodyPr wrap="none" rtlCol="0">
              <a:spAutoFit/>
            </a:bodyPr>
            <a:lstStyle/>
            <a:p>
              <a:r>
                <a:rPr lang="en-US" b="1" i="1" dirty="0"/>
                <a:t>1</a:t>
              </a:r>
              <a:r>
                <a:rPr lang="en-US" b="1" i="1" baseline="30000" dirty="0"/>
                <a:t>st</a:t>
              </a:r>
              <a:r>
                <a:rPr lang="en-US" b="1" i="1" dirty="0"/>
                <a:t> RTT</a:t>
              </a:r>
            </a:p>
          </p:txBody>
        </p:sp>
      </p:grpSp>
      <p:grpSp>
        <p:nvGrpSpPr>
          <p:cNvPr id="35" name="Group 34">
            <a:extLst>
              <a:ext uri="{FF2B5EF4-FFF2-40B4-BE49-F238E27FC236}">
                <a16:creationId xmlns:a16="http://schemas.microsoft.com/office/drawing/2014/main" id="{DBB0D5FF-BB2F-D94F-BE02-9E71BE0FB5C3}"/>
              </a:ext>
            </a:extLst>
          </p:cNvPr>
          <p:cNvGrpSpPr/>
          <p:nvPr/>
        </p:nvGrpSpPr>
        <p:grpSpPr>
          <a:xfrm>
            <a:off x="4716016" y="2682088"/>
            <a:ext cx="4210442" cy="2331088"/>
            <a:chOff x="6407000" y="2325111"/>
            <a:chExt cx="5613922" cy="3108116"/>
          </a:xfrm>
        </p:grpSpPr>
        <p:grpSp>
          <p:nvGrpSpPr>
            <p:cNvPr id="21" name="Group 20">
              <a:extLst>
                <a:ext uri="{FF2B5EF4-FFF2-40B4-BE49-F238E27FC236}">
                  <a16:creationId xmlns:a16="http://schemas.microsoft.com/office/drawing/2014/main" id="{4F85D20A-9A54-6043-B4F9-87B2DCB2D165}"/>
                </a:ext>
              </a:extLst>
            </p:cNvPr>
            <p:cNvGrpSpPr/>
            <p:nvPr/>
          </p:nvGrpSpPr>
          <p:grpSpPr>
            <a:xfrm>
              <a:off x="6407000" y="2325111"/>
              <a:ext cx="5613922" cy="3108116"/>
              <a:chOff x="6407000" y="2325111"/>
              <a:chExt cx="5613922" cy="3108116"/>
            </a:xfrm>
          </p:grpSpPr>
          <p:pic>
            <p:nvPicPr>
              <p:cNvPr id="14" name="Picture 2" descr="mage result for network switch icon">
                <a:extLst>
                  <a:ext uri="{FF2B5EF4-FFF2-40B4-BE49-F238E27FC236}">
                    <a16:creationId xmlns:a16="http://schemas.microsoft.com/office/drawing/2014/main" id="{C58C2D8E-A829-BA43-94E8-5A02CCCD5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7382" y="3948357"/>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6">
                <a:extLst>
                  <a:ext uri="{FF2B5EF4-FFF2-40B4-BE49-F238E27FC236}">
                    <a16:creationId xmlns:a16="http://schemas.microsoft.com/office/drawing/2014/main" id="{DAB5E8C2-BE25-0140-84A0-190EF5EC3816}"/>
                  </a:ext>
                </a:extLst>
              </p:cNvPr>
              <p:cNvCxnSpPr>
                <a:cxnSpLocks/>
                <a:endCxn id="14" idx="1"/>
              </p:cNvCxnSpPr>
              <p:nvPr/>
            </p:nvCxnSpPr>
            <p:spPr>
              <a:xfrm flipV="1">
                <a:off x="7587147" y="4329357"/>
                <a:ext cx="1210235" cy="416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6">
                <a:extLst>
                  <a:ext uri="{FF2B5EF4-FFF2-40B4-BE49-F238E27FC236}">
                    <a16:creationId xmlns:a16="http://schemas.microsoft.com/office/drawing/2014/main" id="{7EE7FDA3-D841-0140-8743-55E5D2535529}"/>
                  </a:ext>
                </a:extLst>
              </p:cNvPr>
              <p:cNvCxnSpPr>
                <a:cxnSpLocks/>
              </p:cNvCxnSpPr>
              <p:nvPr/>
            </p:nvCxnSpPr>
            <p:spPr>
              <a:xfrm flipV="1">
                <a:off x="9595241" y="4329357"/>
                <a:ext cx="1192306"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357CD60-EF2B-4843-9568-C6489739FFF1}"/>
                  </a:ext>
                </a:extLst>
              </p:cNvPr>
              <p:cNvSpPr/>
              <p:nvPr/>
            </p:nvSpPr>
            <p:spPr>
              <a:xfrm>
                <a:off x="10826600" y="3290800"/>
                <a:ext cx="815949" cy="400109"/>
              </a:xfrm>
              <a:prstGeom prst="rect">
                <a:avLst/>
              </a:prstGeom>
            </p:spPr>
            <p:txBody>
              <a:bodyPr wrap="none">
                <a:spAutoFit/>
              </a:bodyPr>
              <a:lstStyle/>
              <a:p>
                <a:r>
                  <a:rPr lang="en-US" altLang="ko-KR" sz="1350" dirty="0"/>
                  <a:t>Credit</a:t>
                </a:r>
                <a:endParaRPr lang="ko-KR" altLang="en-US" sz="1350" dirty="0"/>
              </a:p>
            </p:txBody>
          </p:sp>
          <p:sp>
            <p:nvSpPr>
              <p:cNvPr id="18" name="타원 31">
                <a:extLst>
                  <a:ext uri="{FF2B5EF4-FFF2-40B4-BE49-F238E27FC236}">
                    <a16:creationId xmlns:a16="http://schemas.microsoft.com/office/drawing/2014/main" id="{100728F6-3722-6C46-90AF-AAE7AAC67E16}"/>
                  </a:ext>
                </a:extLst>
              </p:cNvPr>
              <p:cNvSpPr/>
              <p:nvPr/>
            </p:nvSpPr>
            <p:spPr>
              <a:xfrm>
                <a:off x="11055200" y="3680916"/>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22" name="Group 21">
                <a:extLst>
                  <a:ext uri="{FF2B5EF4-FFF2-40B4-BE49-F238E27FC236}">
                    <a16:creationId xmlns:a16="http://schemas.microsoft.com/office/drawing/2014/main" id="{126E9A55-51AB-4946-AE28-40E4DE807E5C}"/>
                  </a:ext>
                </a:extLst>
              </p:cNvPr>
              <p:cNvGrpSpPr/>
              <p:nvPr/>
            </p:nvGrpSpPr>
            <p:grpSpPr>
              <a:xfrm>
                <a:off x="6407000" y="2325111"/>
                <a:ext cx="2686217" cy="1202738"/>
                <a:chOff x="76200" y="2667000"/>
                <a:chExt cx="2686217" cy="1202738"/>
              </a:xfrm>
            </p:grpSpPr>
            <p:sp>
              <p:nvSpPr>
                <p:cNvPr id="23" name="타원형 설명선 35">
                  <a:extLst>
                    <a:ext uri="{FF2B5EF4-FFF2-40B4-BE49-F238E27FC236}">
                      <a16:creationId xmlns:a16="http://schemas.microsoft.com/office/drawing/2014/main" id="{53BC5F16-832B-0D45-B8BB-BBE89D413843}"/>
                    </a:ext>
                  </a:extLst>
                </p:cNvPr>
                <p:cNvSpPr/>
                <p:nvPr/>
              </p:nvSpPr>
              <p:spPr>
                <a:xfrm>
                  <a:off x="76200" y="2667000"/>
                  <a:ext cx="2686217" cy="1202738"/>
                </a:xfrm>
                <a:prstGeom prst="wedgeEllipse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4" name="타원 36">
                  <a:extLst>
                    <a:ext uri="{FF2B5EF4-FFF2-40B4-BE49-F238E27FC236}">
                      <a16:creationId xmlns:a16="http://schemas.microsoft.com/office/drawing/2014/main" id="{954F8C25-4F5D-AE4E-90E3-EBAEBA1A3817}"/>
                    </a:ext>
                  </a:extLst>
                </p:cNvPr>
                <p:cNvSpPr/>
                <p:nvPr/>
              </p:nvSpPr>
              <p:spPr>
                <a:xfrm>
                  <a:off x="990600" y="3208872"/>
                  <a:ext cx="178660" cy="189122"/>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25" name="직선 화살표 연결선 37">
                  <a:extLst>
                    <a:ext uri="{FF2B5EF4-FFF2-40B4-BE49-F238E27FC236}">
                      <a16:creationId xmlns:a16="http://schemas.microsoft.com/office/drawing/2014/main" id="{E3636864-8082-2A4C-9BBF-C0BAFE59478C}"/>
                    </a:ext>
                  </a:extLst>
                </p:cNvPr>
                <p:cNvCxnSpPr/>
                <p:nvPr/>
              </p:nvCxnSpPr>
              <p:spPr>
                <a:xfrm>
                  <a:off x="1342242" y="3311043"/>
                  <a:ext cx="7951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직사각형 18">
                  <a:extLst>
                    <a:ext uri="{FF2B5EF4-FFF2-40B4-BE49-F238E27FC236}">
                      <a16:creationId xmlns:a16="http://schemas.microsoft.com/office/drawing/2014/main" id="{CDA018EB-1814-F146-BC43-B2BCC80A26EF}"/>
                    </a:ext>
                  </a:extLst>
                </p:cNvPr>
                <p:cNvSpPr/>
                <p:nvPr/>
              </p:nvSpPr>
              <p:spPr>
                <a:xfrm>
                  <a:off x="2255594" y="3193085"/>
                  <a:ext cx="178660" cy="235915"/>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7" name="Rectangle 26">
                  <a:extLst>
                    <a:ext uri="{FF2B5EF4-FFF2-40B4-BE49-F238E27FC236}">
                      <a16:creationId xmlns:a16="http://schemas.microsoft.com/office/drawing/2014/main" id="{FE86EC1F-4B3D-084C-BA76-CBBA4D88AC4F}"/>
                    </a:ext>
                  </a:extLst>
                </p:cNvPr>
                <p:cNvSpPr/>
                <p:nvPr/>
              </p:nvSpPr>
              <p:spPr>
                <a:xfrm>
                  <a:off x="182431" y="3118766"/>
                  <a:ext cx="871349" cy="400109"/>
                </a:xfrm>
                <a:prstGeom prst="rect">
                  <a:avLst/>
                </a:prstGeom>
              </p:spPr>
              <p:txBody>
                <a:bodyPr wrap="none">
                  <a:spAutoFit/>
                </a:bodyPr>
                <a:lstStyle/>
                <a:p>
                  <a:r>
                    <a:rPr lang="en-US" altLang="ko-KR" sz="1350" dirty="0"/>
                    <a:t>2</a:t>
                  </a:r>
                  <a:r>
                    <a:rPr lang="en-US" altLang="ko-KR" sz="1350" baseline="30000" dirty="0"/>
                    <a:t>nd</a:t>
                  </a:r>
                  <a:r>
                    <a:rPr lang="en-US" altLang="ko-KR" sz="1350" dirty="0"/>
                    <a:t> </a:t>
                  </a:r>
                  <a:r>
                    <a:rPr lang="en-US" altLang="ko-KR" sz="1350" dirty="0" err="1"/>
                    <a:t>rtt</a:t>
                  </a:r>
                  <a:r>
                    <a:rPr lang="en-US" altLang="ko-KR" sz="1350" dirty="0"/>
                    <a:t>:</a:t>
                  </a:r>
                  <a:endParaRPr lang="ko-KR" altLang="en-US" sz="1350" dirty="0"/>
                </a:p>
              </p:txBody>
            </p:sp>
            <p:sp>
              <p:nvSpPr>
                <p:cNvPr id="28" name="Rectangle 27">
                  <a:extLst>
                    <a:ext uri="{FF2B5EF4-FFF2-40B4-BE49-F238E27FC236}">
                      <a16:creationId xmlns:a16="http://schemas.microsoft.com/office/drawing/2014/main" id="{8914F3FD-2C25-1F40-8DD7-3D86959EA51D}"/>
                    </a:ext>
                  </a:extLst>
                </p:cNvPr>
                <p:cNvSpPr/>
                <p:nvPr/>
              </p:nvSpPr>
              <p:spPr>
                <a:xfrm>
                  <a:off x="2068854" y="2870319"/>
                  <a:ext cx="613759" cy="369332"/>
                </a:xfrm>
                <a:prstGeom prst="rect">
                  <a:avLst/>
                </a:prstGeom>
              </p:spPr>
              <p:txBody>
                <a:bodyPr wrap="none">
                  <a:spAutoFit/>
                </a:bodyPr>
                <a:lstStyle/>
                <a:p>
                  <a:r>
                    <a:rPr lang="en-US" altLang="ko-KR" sz="1200" dirty="0"/>
                    <a:t>data</a:t>
                  </a:r>
                  <a:endParaRPr lang="ko-KR" altLang="en-US" sz="1200" dirty="0"/>
                </a:p>
              </p:txBody>
            </p:sp>
          </p:grpSp>
          <p:sp>
            <p:nvSpPr>
              <p:cNvPr id="29" name="Rectangle 28">
                <a:extLst>
                  <a:ext uri="{FF2B5EF4-FFF2-40B4-BE49-F238E27FC236}">
                    <a16:creationId xmlns:a16="http://schemas.microsoft.com/office/drawing/2014/main" id="{8B52A1E3-9AAA-984D-AC83-6108B3787CA2}"/>
                  </a:ext>
                </a:extLst>
              </p:cNvPr>
              <p:cNvSpPr/>
              <p:nvPr/>
            </p:nvSpPr>
            <p:spPr>
              <a:xfrm>
                <a:off x="6506404" y="4028722"/>
                <a:ext cx="1080744"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D0BE1257-97DB-B94A-ADA2-B10CE61F4322}"/>
                  </a:ext>
                </a:extLst>
              </p:cNvPr>
              <p:cNvSpPr/>
              <p:nvPr/>
            </p:nvSpPr>
            <p:spPr>
              <a:xfrm>
                <a:off x="10787548" y="4024557"/>
                <a:ext cx="1080000"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ectangle 30">
                <a:extLst>
                  <a:ext uri="{FF2B5EF4-FFF2-40B4-BE49-F238E27FC236}">
                    <a16:creationId xmlns:a16="http://schemas.microsoft.com/office/drawing/2014/main" id="{D3308CDD-9DE4-0147-9C9D-6CFA3573BB66}"/>
                  </a:ext>
                </a:extLst>
              </p:cNvPr>
              <p:cNvSpPr/>
              <p:nvPr/>
            </p:nvSpPr>
            <p:spPr>
              <a:xfrm>
                <a:off x="6547947" y="4697741"/>
                <a:ext cx="1137492" cy="492443"/>
              </a:xfrm>
              <a:prstGeom prst="rect">
                <a:avLst/>
              </a:prstGeom>
            </p:spPr>
            <p:txBody>
              <a:bodyPr wrap="none">
                <a:spAutoFit/>
              </a:bodyPr>
              <a:lstStyle/>
              <a:p>
                <a:r>
                  <a:rPr lang="en-US" altLang="ko-KR" b="1" dirty="0"/>
                  <a:t>Sender</a:t>
                </a:r>
                <a:endParaRPr lang="ko-KR" altLang="en-US" b="1" dirty="0"/>
              </a:p>
            </p:txBody>
          </p:sp>
          <p:sp>
            <p:nvSpPr>
              <p:cNvPr id="32" name="Rectangle 31">
                <a:extLst>
                  <a:ext uri="{FF2B5EF4-FFF2-40B4-BE49-F238E27FC236}">
                    <a16:creationId xmlns:a16="http://schemas.microsoft.com/office/drawing/2014/main" id="{0670884F-C918-5945-9749-8226E3E0DF91}"/>
                  </a:ext>
                </a:extLst>
              </p:cNvPr>
              <p:cNvSpPr/>
              <p:nvPr/>
            </p:nvSpPr>
            <p:spPr>
              <a:xfrm>
                <a:off x="10689873" y="4697741"/>
                <a:ext cx="1331049" cy="492443"/>
              </a:xfrm>
              <a:prstGeom prst="rect">
                <a:avLst/>
              </a:prstGeom>
            </p:spPr>
            <p:txBody>
              <a:bodyPr wrap="none">
                <a:spAutoFit/>
              </a:bodyPr>
              <a:lstStyle/>
              <a:p>
                <a:r>
                  <a:rPr lang="en-US" altLang="ko-KR" b="1" dirty="0"/>
                  <a:t>Receiver</a:t>
                </a:r>
                <a:endParaRPr lang="ko-KR" altLang="en-US" b="1" dirty="0"/>
              </a:p>
            </p:txBody>
          </p:sp>
          <p:sp>
            <p:nvSpPr>
              <p:cNvPr id="45" name="직사각형 18">
                <a:extLst>
                  <a:ext uri="{FF2B5EF4-FFF2-40B4-BE49-F238E27FC236}">
                    <a16:creationId xmlns:a16="http://schemas.microsoft.com/office/drawing/2014/main" id="{4EC3022C-F742-A64C-AC0B-CC171249A04B}"/>
                  </a:ext>
                </a:extLst>
              </p:cNvPr>
              <p:cNvSpPr/>
              <p:nvPr/>
            </p:nvSpPr>
            <p:spPr>
              <a:xfrm>
                <a:off x="7713175" y="4820049"/>
                <a:ext cx="178660" cy="235915"/>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6" name="직사각형 18">
                <a:extLst>
                  <a:ext uri="{FF2B5EF4-FFF2-40B4-BE49-F238E27FC236}">
                    <a16:creationId xmlns:a16="http://schemas.microsoft.com/office/drawing/2014/main" id="{4E454938-EA44-4542-BF53-BDD997248B43}"/>
                  </a:ext>
                </a:extLst>
              </p:cNvPr>
              <p:cNvSpPr/>
              <p:nvPr/>
            </p:nvSpPr>
            <p:spPr>
              <a:xfrm>
                <a:off x="8343376" y="4820045"/>
                <a:ext cx="178660" cy="235915"/>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7" name="타원 34">
                <a:extLst>
                  <a:ext uri="{FF2B5EF4-FFF2-40B4-BE49-F238E27FC236}">
                    <a16:creationId xmlns:a16="http://schemas.microsoft.com/office/drawing/2014/main" id="{E82671F7-C0F0-1A47-8FAD-C397D81D820C}"/>
                  </a:ext>
                </a:extLst>
              </p:cNvPr>
              <p:cNvSpPr/>
              <p:nvPr/>
            </p:nvSpPr>
            <p:spPr>
              <a:xfrm>
                <a:off x="10232348" y="3685032"/>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8" name="Rectangle 47">
                <a:extLst>
                  <a:ext uri="{FF2B5EF4-FFF2-40B4-BE49-F238E27FC236}">
                    <a16:creationId xmlns:a16="http://schemas.microsoft.com/office/drawing/2014/main" id="{D9E6BB13-446E-6E4D-A527-9EB001DFD761}"/>
                  </a:ext>
                </a:extLst>
              </p:cNvPr>
              <p:cNvSpPr/>
              <p:nvPr/>
            </p:nvSpPr>
            <p:spPr>
              <a:xfrm>
                <a:off x="7802505" y="5033118"/>
                <a:ext cx="681555" cy="400109"/>
              </a:xfrm>
              <a:prstGeom prst="rect">
                <a:avLst/>
              </a:prstGeom>
            </p:spPr>
            <p:txBody>
              <a:bodyPr wrap="none">
                <a:spAutoFit/>
              </a:bodyPr>
              <a:lstStyle/>
              <a:p>
                <a:r>
                  <a:rPr lang="en-US" altLang="ko-KR" sz="1350" dirty="0"/>
                  <a:t>Data</a:t>
                </a:r>
                <a:endParaRPr lang="ko-KR" altLang="en-US" sz="1350" dirty="0"/>
              </a:p>
            </p:txBody>
          </p:sp>
          <p:cxnSp>
            <p:nvCxnSpPr>
              <p:cNvPr id="56" name="Straight Arrow Connector 55">
                <a:extLst>
                  <a:ext uri="{FF2B5EF4-FFF2-40B4-BE49-F238E27FC236}">
                    <a16:creationId xmlns:a16="http://schemas.microsoft.com/office/drawing/2014/main" id="{C7D42052-F5FF-DD48-905B-820F513508C1}"/>
                  </a:ext>
                </a:extLst>
              </p:cNvPr>
              <p:cNvCxnSpPr/>
              <p:nvPr/>
            </p:nvCxnSpPr>
            <p:spPr>
              <a:xfrm>
                <a:off x="8765054" y="4938002"/>
                <a:ext cx="720000"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0A8F3DFD-1EC1-2644-8D00-B662B6B7D464}"/>
                  </a:ext>
                </a:extLst>
              </p:cNvPr>
              <p:cNvCxnSpPr>
                <a:cxnSpLocks/>
              </p:cNvCxnSpPr>
              <p:nvPr/>
            </p:nvCxnSpPr>
            <p:spPr>
              <a:xfrm flipH="1">
                <a:off x="9303325" y="3803464"/>
                <a:ext cx="720000"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E44F330C-CD57-6545-8160-85323D88362A}"/>
                  </a:ext>
                </a:extLst>
              </p:cNvPr>
              <p:cNvSpPr txBox="1"/>
              <p:nvPr/>
            </p:nvSpPr>
            <p:spPr>
              <a:xfrm>
                <a:off x="10776050" y="2484491"/>
                <a:ext cx="1165619" cy="492442"/>
              </a:xfrm>
              <a:prstGeom prst="rect">
                <a:avLst/>
              </a:prstGeom>
              <a:noFill/>
            </p:spPr>
            <p:txBody>
              <a:bodyPr wrap="none" rtlCol="0">
                <a:spAutoFit/>
              </a:bodyPr>
              <a:lstStyle/>
              <a:p>
                <a:r>
                  <a:rPr lang="en-US" b="1" i="1" dirty="0"/>
                  <a:t>2</a:t>
                </a:r>
                <a:r>
                  <a:rPr lang="en-US" b="1" i="1" baseline="30000" dirty="0"/>
                  <a:t>nd</a:t>
                </a:r>
                <a:r>
                  <a:rPr lang="en-US" b="1" i="1" dirty="0"/>
                  <a:t> RTT</a:t>
                </a:r>
              </a:p>
            </p:txBody>
          </p:sp>
        </p:grpSp>
        <p:sp>
          <p:nvSpPr>
            <p:cNvPr id="57" name="Rectangle 56">
              <a:extLst>
                <a:ext uri="{FF2B5EF4-FFF2-40B4-BE49-F238E27FC236}">
                  <a16:creationId xmlns:a16="http://schemas.microsoft.com/office/drawing/2014/main" id="{6C9F1864-41C0-E84B-AD67-D03A17CCFBFF}"/>
                </a:ext>
              </a:extLst>
            </p:cNvPr>
            <p:cNvSpPr/>
            <p:nvPr/>
          </p:nvSpPr>
          <p:spPr>
            <a:xfrm>
              <a:off x="7071405" y="2526883"/>
              <a:ext cx="726524" cy="369332"/>
            </a:xfrm>
            <a:prstGeom prst="rect">
              <a:avLst/>
            </a:prstGeom>
          </p:spPr>
          <p:txBody>
            <a:bodyPr wrap="none">
              <a:spAutoFit/>
            </a:bodyPr>
            <a:lstStyle/>
            <a:p>
              <a:r>
                <a:rPr lang="en-US" altLang="ko-KR" sz="1200" dirty="0"/>
                <a:t>credit</a:t>
              </a:r>
              <a:endParaRPr lang="ko-KR" altLang="en-US" sz="1200" dirty="0"/>
            </a:p>
          </p:txBody>
        </p:sp>
      </p:grpSp>
      <p:cxnSp>
        <p:nvCxnSpPr>
          <p:cNvPr id="44" name="Straight Connector 43">
            <a:extLst>
              <a:ext uri="{FF2B5EF4-FFF2-40B4-BE49-F238E27FC236}">
                <a16:creationId xmlns:a16="http://schemas.microsoft.com/office/drawing/2014/main" id="{0E18A8F7-9EF1-E54A-9916-99514282B37A}"/>
              </a:ext>
            </a:extLst>
          </p:cNvPr>
          <p:cNvCxnSpPr/>
          <p:nvPr/>
        </p:nvCxnSpPr>
        <p:spPr>
          <a:xfrm>
            <a:off x="4572000" y="2682088"/>
            <a:ext cx="0" cy="2304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471428741"/>
      </p:ext>
    </p:extLst>
  </p:cSld>
  <p:clrMapOvr>
    <a:masterClrMapping/>
  </p:clrMapOvr>
  <mc:AlternateContent xmlns:mc="http://schemas.openxmlformats.org/markup-compatibility/2006" xmlns:p14="http://schemas.microsoft.com/office/powerpoint/2010/main">
    <mc:Choice Requires="p14">
      <p:transition spd="slow" p14:dur="2000" advTm="38938"/>
    </mc:Choice>
    <mc:Fallback xmlns="">
      <p:transition spd="slow" advTm="389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8A43-078E-444C-8016-CAC14EAF113F}"/>
              </a:ext>
            </a:extLst>
          </p:cNvPr>
          <p:cNvSpPr>
            <a:spLocks noGrp="1"/>
          </p:cNvSpPr>
          <p:nvPr>
            <p:ph type="title"/>
          </p:nvPr>
        </p:nvSpPr>
        <p:spPr/>
        <p:txBody>
          <a:bodyPr>
            <a:normAutofit fontScale="90000"/>
          </a:bodyPr>
          <a:lstStyle/>
          <a:p>
            <a:r>
              <a:rPr lang="en-US" dirty="0">
                <a:solidFill>
                  <a:srgbClr val="0000CC"/>
                </a:solidFill>
              </a:rPr>
              <a:t>Problem 1: Imperfect Scheduling Issue</a:t>
            </a:r>
          </a:p>
        </p:txBody>
      </p:sp>
      <p:sp>
        <p:nvSpPr>
          <p:cNvPr id="3" name="Content Placeholder 2">
            <a:extLst>
              <a:ext uri="{FF2B5EF4-FFF2-40B4-BE49-F238E27FC236}">
                <a16:creationId xmlns:a16="http://schemas.microsoft.com/office/drawing/2014/main" id="{AA47DD50-B493-B342-A9AD-727ECF6CEDF0}"/>
              </a:ext>
            </a:extLst>
          </p:cNvPr>
          <p:cNvSpPr>
            <a:spLocks noGrp="1"/>
          </p:cNvSpPr>
          <p:nvPr>
            <p:ph idx="1"/>
          </p:nvPr>
        </p:nvSpPr>
        <p:spPr>
          <a:xfrm>
            <a:off x="474534" y="1575906"/>
            <a:ext cx="8489954" cy="4780444"/>
          </a:xfrm>
        </p:spPr>
        <p:txBody>
          <a:bodyPr>
            <a:normAutofit/>
          </a:bodyPr>
          <a:lstStyle/>
          <a:p>
            <a:r>
              <a:rPr lang="en-US" dirty="0"/>
              <a:t>Data sending time has at least 1-way network delay after the credit sending.</a:t>
            </a:r>
          </a:p>
          <a:p>
            <a:pPr lvl="1"/>
            <a:r>
              <a:rPr lang="en-US" dirty="0"/>
              <a:t>However, different flows have different delays/RTTs.</a:t>
            </a:r>
          </a:p>
          <a:p>
            <a:pPr marL="457200" lvl="1" indent="0">
              <a:buNone/>
            </a:pPr>
            <a:r>
              <a:rPr lang="en-US" dirty="0">
                <a:sym typeface="Wingdings" pitchFamily="2" charset="2"/>
              </a:rPr>
              <a:t>		</a:t>
            </a:r>
            <a:r>
              <a:rPr lang="en-US" dirty="0"/>
              <a:t> 	</a:t>
            </a:r>
            <a:r>
              <a:rPr lang="en-US" dirty="0">
                <a:solidFill>
                  <a:srgbClr val="C00000"/>
                </a:solidFill>
              </a:rPr>
              <a:t>Data Crash / Under-utilization</a:t>
            </a:r>
          </a:p>
          <a:p>
            <a:pPr lvl="1"/>
            <a:endParaRPr lang="en-US" sz="1350" dirty="0">
              <a:solidFill>
                <a:srgbClr val="C00000"/>
              </a:solidFill>
            </a:endParaRPr>
          </a:p>
          <a:p>
            <a:endParaRPr lang="en-US" dirty="0"/>
          </a:p>
          <a:p>
            <a:pPr lvl="1"/>
            <a:endParaRPr lang="en-US" dirty="0"/>
          </a:p>
        </p:txBody>
      </p:sp>
      <p:sp>
        <p:nvSpPr>
          <p:cNvPr id="46" name="Slide Number Placeholder 45">
            <a:extLst>
              <a:ext uri="{FF2B5EF4-FFF2-40B4-BE49-F238E27FC236}">
                <a16:creationId xmlns:a16="http://schemas.microsoft.com/office/drawing/2014/main" id="{809535EE-D549-7248-89FA-64158D26861C}"/>
              </a:ext>
            </a:extLst>
          </p:cNvPr>
          <p:cNvSpPr>
            <a:spLocks noGrp="1"/>
          </p:cNvSpPr>
          <p:nvPr>
            <p:ph type="sldNum" sz="quarter" idx="12"/>
          </p:nvPr>
        </p:nvSpPr>
        <p:spPr/>
        <p:txBody>
          <a:bodyPr/>
          <a:lstStyle/>
          <a:p>
            <a:fld id="{48F073B5-B368-244A-9B6E-A69375F38271}" type="slidenum">
              <a:rPr lang="en-US" smtClean="0"/>
              <a:t>8</a:t>
            </a:fld>
            <a:endParaRPr lang="en-US"/>
          </a:p>
        </p:txBody>
      </p:sp>
      <p:pic>
        <p:nvPicPr>
          <p:cNvPr id="4" name="Picture 3">
            <a:extLst>
              <a:ext uri="{FF2B5EF4-FFF2-40B4-BE49-F238E27FC236}">
                <a16:creationId xmlns:a16="http://schemas.microsoft.com/office/drawing/2014/main" id="{DBD6A30D-2812-5542-A0ED-16FE00569A84}"/>
              </a:ext>
            </a:extLst>
          </p:cNvPr>
          <p:cNvPicPr>
            <a:picLocks noChangeAspect="1"/>
          </p:cNvPicPr>
          <p:nvPr/>
        </p:nvPicPr>
        <p:blipFill>
          <a:blip r:embed="rId3"/>
          <a:stretch>
            <a:fillRect/>
          </a:stretch>
        </p:blipFill>
        <p:spPr>
          <a:xfrm>
            <a:off x="611560" y="3789040"/>
            <a:ext cx="7409333" cy="2712866"/>
          </a:xfrm>
          <a:prstGeom prst="rect">
            <a:avLst/>
          </a:prstGeom>
        </p:spPr>
      </p:pic>
    </p:spTree>
    <p:extLst>
      <p:ext uri="{BB962C8B-B14F-4D97-AF65-F5344CB8AC3E}">
        <p14:creationId xmlns:p14="http://schemas.microsoft.com/office/powerpoint/2010/main" val="3988526068"/>
      </p:ext>
    </p:extLst>
  </p:cSld>
  <p:clrMapOvr>
    <a:masterClrMapping/>
  </p:clrMapOvr>
  <mc:AlternateContent xmlns:mc="http://schemas.openxmlformats.org/markup-compatibility/2006" xmlns:p14="http://schemas.microsoft.com/office/powerpoint/2010/main">
    <mc:Choice Requires="p14">
      <p:transition spd="slow" p14:dur="2000" advTm="7691"/>
    </mc:Choice>
    <mc:Fallback xmlns="">
      <p:transition spd="slow" advTm="769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8A43-078E-444C-8016-CAC14EAF113F}"/>
              </a:ext>
            </a:extLst>
          </p:cNvPr>
          <p:cNvSpPr>
            <a:spLocks noGrp="1"/>
          </p:cNvSpPr>
          <p:nvPr>
            <p:ph type="title"/>
          </p:nvPr>
        </p:nvSpPr>
        <p:spPr/>
        <p:txBody>
          <a:bodyPr>
            <a:normAutofit fontScale="90000"/>
          </a:bodyPr>
          <a:lstStyle/>
          <a:p>
            <a:r>
              <a:rPr lang="en-US" dirty="0">
                <a:solidFill>
                  <a:srgbClr val="0000CC"/>
                </a:solidFill>
              </a:rPr>
              <a:t>Problem 1: Imperfect Scheduling Issue</a:t>
            </a:r>
          </a:p>
        </p:txBody>
      </p:sp>
      <p:sp>
        <p:nvSpPr>
          <p:cNvPr id="3" name="Content Placeholder 2">
            <a:extLst>
              <a:ext uri="{FF2B5EF4-FFF2-40B4-BE49-F238E27FC236}">
                <a16:creationId xmlns:a16="http://schemas.microsoft.com/office/drawing/2014/main" id="{AA47DD50-B493-B342-A9AD-727ECF6CEDF0}"/>
              </a:ext>
            </a:extLst>
          </p:cNvPr>
          <p:cNvSpPr>
            <a:spLocks noGrp="1"/>
          </p:cNvSpPr>
          <p:nvPr>
            <p:ph idx="1"/>
          </p:nvPr>
        </p:nvSpPr>
        <p:spPr>
          <a:xfrm>
            <a:off x="457200" y="1484785"/>
            <a:ext cx="8363272" cy="5236690"/>
          </a:xfrm>
        </p:spPr>
        <p:txBody>
          <a:bodyPr>
            <a:normAutofit/>
          </a:bodyPr>
          <a:lstStyle/>
          <a:p>
            <a:r>
              <a:rPr lang="en-US" dirty="0"/>
              <a:t>Example (data crash):</a:t>
            </a:r>
          </a:p>
          <a:p>
            <a:pPr lvl="1"/>
            <a:endParaRPr lang="en-US" dirty="0"/>
          </a:p>
          <a:p>
            <a:pPr lvl="1"/>
            <a:endParaRPr lang="en-US" dirty="0"/>
          </a:p>
          <a:p>
            <a:pPr lvl="1"/>
            <a:endParaRPr lang="en-US" dirty="0"/>
          </a:p>
          <a:p>
            <a:pPr lvl="1"/>
            <a:endParaRPr lang="en-US" dirty="0"/>
          </a:p>
          <a:p>
            <a:pPr marL="457200" lvl="1" indent="0">
              <a:buNone/>
            </a:pPr>
            <a:endParaRPr lang="en-US" dirty="0"/>
          </a:p>
        </p:txBody>
      </p:sp>
      <p:sp>
        <p:nvSpPr>
          <p:cNvPr id="46" name="Slide Number Placeholder 45">
            <a:extLst>
              <a:ext uri="{FF2B5EF4-FFF2-40B4-BE49-F238E27FC236}">
                <a16:creationId xmlns:a16="http://schemas.microsoft.com/office/drawing/2014/main" id="{809535EE-D549-7248-89FA-64158D26861C}"/>
              </a:ext>
            </a:extLst>
          </p:cNvPr>
          <p:cNvSpPr>
            <a:spLocks noGrp="1"/>
          </p:cNvSpPr>
          <p:nvPr>
            <p:ph type="sldNum" sz="quarter" idx="12"/>
          </p:nvPr>
        </p:nvSpPr>
        <p:spPr/>
        <p:txBody>
          <a:bodyPr/>
          <a:lstStyle/>
          <a:p>
            <a:fld id="{48F073B5-B368-244A-9B6E-A69375F38271}" type="slidenum">
              <a:rPr lang="en-US" smtClean="0"/>
              <a:t>9</a:t>
            </a:fld>
            <a:endParaRPr lang="en-US"/>
          </a:p>
        </p:txBody>
      </p:sp>
      <p:graphicFrame>
        <p:nvGraphicFramePr>
          <p:cNvPr id="47" name="Table 47">
            <a:extLst>
              <a:ext uri="{FF2B5EF4-FFF2-40B4-BE49-F238E27FC236}">
                <a16:creationId xmlns:a16="http://schemas.microsoft.com/office/drawing/2014/main" id="{F381AE0F-65E5-5A44-8665-8127F62907A6}"/>
              </a:ext>
            </a:extLst>
          </p:cNvPr>
          <p:cNvGraphicFramePr>
            <a:graphicFrameLocks noGrp="1"/>
          </p:cNvGraphicFramePr>
          <p:nvPr>
            <p:extLst>
              <p:ext uri="{D42A27DB-BD31-4B8C-83A1-F6EECF244321}">
                <p14:modId xmlns:p14="http://schemas.microsoft.com/office/powerpoint/2010/main" val="2868563530"/>
              </p:ext>
            </p:extLst>
          </p:nvPr>
        </p:nvGraphicFramePr>
        <p:xfrm>
          <a:off x="1041021" y="4803547"/>
          <a:ext cx="7061955" cy="1145732"/>
        </p:xfrm>
        <a:graphic>
          <a:graphicData uri="http://schemas.openxmlformats.org/drawingml/2006/table">
            <a:tbl>
              <a:tblPr firstRow="1" bandRow="1">
                <a:tableStyleId>{5C22544A-7EE6-4342-B048-85BDC9FD1C3A}</a:tableStyleId>
              </a:tblPr>
              <a:tblGrid>
                <a:gridCol w="1412391">
                  <a:extLst>
                    <a:ext uri="{9D8B030D-6E8A-4147-A177-3AD203B41FA5}">
                      <a16:colId xmlns:a16="http://schemas.microsoft.com/office/drawing/2014/main" val="3709379733"/>
                    </a:ext>
                  </a:extLst>
                </a:gridCol>
                <a:gridCol w="1412391">
                  <a:extLst>
                    <a:ext uri="{9D8B030D-6E8A-4147-A177-3AD203B41FA5}">
                      <a16:colId xmlns:a16="http://schemas.microsoft.com/office/drawing/2014/main" val="2768460057"/>
                    </a:ext>
                  </a:extLst>
                </a:gridCol>
                <a:gridCol w="1412391">
                  <a:extLst>
                    <a:ext uri="{9D8B030D-6E8A-4147-A177-3AD203B41FA5}">
                      <a16:colId xmlns:a16="http://schemas.microsoft.com/office/drawing/2014/main" val="3794255818"/>
                    </a:ext>
                  </a:extLst>
                </a:gridCol>
                <a:gridCol w="1412391">
                  <a:extLst>
                    <a:ext uri="{9D8B030D-6E8A-4147-A177-3AD203B41FA5}">
                      <a16:colId xmlns:a16="http://schemas.microsoft.com/office/drawing/2014/main" val="316878731"/>
                    </a:ext>
                  </a:extLst>
                </a:gridCol>
                <a:gridCol w="1412391">
                  <a:extLst>
                    <a:ext uri="{9D8B030D-6E8A-4147-A177-3AD203B41FA5}">
                      <a16:colId xmlns:a16="http://schemas.microsoft.com/office/drawing/2014/main" val="1318780197"/>
                    </a:ext>
                  </a:extLst>
                </a:gridCol>
              </a:tblGrid>
              <a:tr h="398972">
                <a:tc>
                  <a:txBody>
                    <a:bodyPr/>
                    <a:lstStyle/>
                    <a:p>
                      <a:endParaRPr lang="en-US" sz="2000" dirty="0"/>
                    </a:p>
                  </a:txBody>
                  <a:tcPr marL="68580" marR="68580" marT="34290" marB="34290"/>
                </a:tc>
                <a:tc>
                  <a:txBody>
                    <a:bodyPr/>
                    <a:lstStyle/>
                    <a:p>
                      <a:r>
                        <a:rPr lang="en-US" sz="2000" dirty="0"/>
                        <a:t>Start time</a:t>
                      </a:r>
                    </a:p>
                  </a:txBody>
                  <a:tcPr marL="68580" marR="68580" marT="34290" marB="34290"/>
                </a:tc>
                <a:tc>
                  <a:txBody>
                    <a:bodyPr/>
                    <a:lstStyle/>
                    <a:p>
                      <a:r>
                        <a:rPr lang="en-US" sz="2000" dirty="0"/>
                        <a:t>Credit send</a:t>
                      </a:r>
                    </a:p>
                  </a:txBody>
                  <a:tcPr marL="68580" marR="68580" marT="34290" marB="34290"/>
                </a:tc>
                <a:tc>
                  <a:txBody>
                    <a:bodyPr/>
                    <a:lstStyle/>
                    <a:p>
                      <a:r>
                        <a:rPr lang="en-US" sz="2000" dirty="0"/>
                        <a:t>Data Send</a:t>
                      </a:r>
                    </a:p>
                  </a:txBody>
                  <a:tcPr marL="68580" marR="68580" marT="34290" marB="34290"/>
                </a:tc>
                <a:tc>
                  <a:txBody>
                    <a:bodyPr/>
                    <a:lstStyle/>
                    <a:p>
                      <a:r>
                        <a:rPr lang="en-US" sz="2000" dirty="0"/>
                        <a:t>Data arrive</a:t>
                      </a:r>
                    </a:p>
                  </a:txBody>
                  <a:tcPr marL="68580" marR="68580" marT="34290" marB="34290"/>
                </a:tc>
                <a:extLst>
                  <a:ext uri="{0D108BD9-81ED-4DB2-BD59-A6C34878D82A}">
                    <a16:rowId xmlns:a16="http://schemas.microsoft.com/office/drawing/2014/main" val="1948242133"/>
                  </a:ext>
                </a:extLst>
              </a:tr>
              <a:tr h="349553">
                <a:tc>
                  <a:txBody>
                    <a:bodyPr/>
                    <a:lstStyle/>
                    <a:p>
                      <a:r>
                        <a:rPr lang="en-US" sz="2000" dirty="0"/>
                        <a:t>Flow 1</a:t>
                      </a:r>
                    </a:p>
                  </a:txBody>
                  <a:tcPr marL="68580" marR="68580" marT="34290" marB="34290"/>
                </a:tc>
                <a:tc>
                  <a:txBody>
                    <a:bodyPr/>
                    <a:lstStyle/>
                    <a:p>
                      <a:r>
                        <a:rPr lang="en-US" sz="2000" dirty="0"/>
                        <a:t>0ms</a:t>
                      </a:r>
                    </a:p>
                  </a:txBody>
                  <a:tcPr marL="68580" marR="68580" marT="34290" marB="34290"/>
                </a:tc>
                <a:tc>
                  <a:txBody>
                    <a:bodyPr/>
                    <a:lstStyle/>
                    <a:p>
                      <a:r>
                        <a:rPr lang="en-US" sz="2000" dirty="0"/>
                        <a:t>20-40ms</a:t>
                      </a:r>
                    </a:p>
                  </a:txBody>
                  <a:tcPr marL="68580" marR="68580" marT="34290" marB="34290"/>
                </a:tc>
                <a:tc>
                  <a:txBody>
                    <a:bodyPr/>
                    <a:lstStyle/>
                    <a:p>
                      <a:r>
                        <a:rPr lang="en-US" sz="2000" dirty="0"/>
                        <a:t>40-60ms</a:t>
                      </a:r>
                    </a:p>
                  </a:txBody>
                  <a:tcPr marL="68580" marR="68580" marT="34290" marB="34290"/>
                </a:tc>
                <a:tc>
                  <a:txBody>
                    <a:bodyPr/>
                    <a:lstStyle/>
                    <a:p>
                      <a:r>
                        <a:rPr lang="en-US" sz="2000" dirty="0">
                          <a:solidFill>
                            <a:srgbClr val="C00000"/>
                          </a:solidFill>
                        </a:rPr>
                        <a:t>~60-80ms</a:t>
                      </a:r>
                    </a:p>
                  </a:txBody>
                  <a:tcPr marL="68580" marR="68580" marT="34290" marB="34290"/>
                </a:tc>
                <a:extLst>
                  <a:ext uri="{0D108BD9-81ED-4DB2-BD59-A6C34878D82A}">
                    <a16:rowId xmlns:a16="http://schemas.microsoft.com/office/drawing/2014/main" val="1170492419"/>
                  </a:ext>
                </a:extLst>
              </a:tr>
              <a:tr h="349553">
                <a:tc>
                  <a:txBody>
                    <a:bodyPr/>
                    <a:lstStyle/>
                    <a:p>
                      <a:r>
                        <a:rPr lang="en-US" sz="2000" dirty="0"/>
                        <a:t>Flow 2</a:t>
                      </a:r>
                    </a:p>
                  </a:txBody>
                  <a:tcPr marL="68580" marR="68580" marT="34290" marB="34290"/>
                </a:tc>
                <a:tc>
                  <a:txBody>
                    <a:bodyPr/>
                    <a:lstStyle/>
                    <a:p>
                      <a:r>
                        <a:rPr lang="en-US" sz="2000" dirty="0"/>
                        <a:t>30ms</a:t>
                      </a:r>
                    </a:p>
                  </a:txBody>
                  <a:tcPr marL="68580" marR="68580" marT="34290" marB="34290"/>
                </a:tc>
                <a:tc>
                  <a:txBody>
                    <a:bodyPr/>
                    <a:lstStyle/>
                    <a:p>
                      <a:r>
                        <a:rPr lang="en-US" sz="2000" dirty="0"/>
                        <a:t>40-60ms</a:t>
                      </a:r>
                    </a:p>
                  </a:txBody>
                  <a:tcPr marL="68580" marR="68580" marT="34290" marB="34290"/>
                </a:tc>
                <a:tc>
                  <a:txBody>
                    <a:bodyPr/>
                    <a:lstStyle/>
                    <a:p>
                      <a:r>
                        <a:rPr lang="en-US" sz="2000" dirty="0"/>
                        <a:t>50-70ms</a:t>
                      </a:r>
                    </a:p>
                  </a:txBody>
                  <a:tcPr marL="68580" marR="68580" marT="34290" marB="34290"/>
                </a:tc>
                <a:tc>
                  <a:txBody>
                    <a:bodyPr/>
                    <a:lstStyle/>
                    <a:p>
                      <a:r>
                        <a:rPr lang="en-US" sz="2000" dirty="0">
                          <a:solidFill>
                            <a:srgbClr val="C00000"/>
                          </a:solidFill>
                        </a:rPr>
                        <a:t>~60-80ms</a:t>
                      </a:r>
                    </a:p>
                  </a:txBody>
                  <a:tcPr marL="68580" marR="68580" marT="34290" marB="34290"/>
                </a:tc>
                <a:extLst>
                  <a:ext uri="{0D108BD9-81ED-4DB2-BD59-A6C34878D82A}">
                    <a16:rowId xmlns:a16="http://schemas.microsoft.com/office/drawing/2014/main" val="3806976212"/>
                  </a:ext>
                </a:extLst>
              </a:tr>
            </a:tbl>
          </a:graphicData>
        </a:graphic>
      </p:graphicFrame>
      <p:pic>
        <p:nvPicPr>
          <p:cNvPr id="11" name="Picture 10">
            <a:extLst>
              <a:ext uri="{FF2B5EF4-FFF2-40B4-BE49-F238E27FC236}">
                <a16:creationId xmlns:a16="http://schemas.microsoft.com/office/drawing/2014/main" id="{BDF6D9FE-B8AA-FE4B-AE5F-85FCE80C4D41}"/>
              </a:ext>
            </a:extLst>
          </p:cNvPr>
          <p:cNvPicPr>
            <a:picLocks noChangeAspect="1"/>
          </p:cNvPicPr>
          <p:nvPr/>
        </p:nvPicPr>
        <p:blipFill>
          <a:blip r:embed="rId4"/>
          <a:stretch>
            <a:fillRect/>
          </a:stretch>
        </p:blipFill>
        <p:spPr>
          <a:xfrm>
            <a:off x="1624787" y="2254356"/>
            <a:ext cx="5894425" cy="2349288"/>
          </a:xfrm>
          <a:prstGeom prst="rect">
            <a:avLst/>
          </a:prstGeom>
        </p:spPr>
      </p:pic>
      <p:grpSp>
        <p:nvGrpSpPr>
          <p:cNvPr id="4" name="Group 3">
            <a:extLst>
              <a:ext uri="{FF2B5EF4-FFF2-40B4-BE49-F238E27FC236}">
                <a16:creationId xmlns:a16="http://schemas.microsoft.com/office/drawing/2014/main" id="{5F99E605-2B0E-9145-963D-0581B5272C97}"/>
              </a:ext>
            </a:extLst>
          </p:cNvPr>
          <p:cNvGrpSpPr/>
          <p:nvPr/>
        </p:nvGrpSpPr>
        <p:grpSpPr>
          <a:xfrm>
            <a:off x="6631651" y="4803548"/>
            <a:ext cx="2088232" cy="1649788"/>
            <a:chOff x="6631651" y="5032939"/>
            <a:chExt cx="2088232" cy="1649788"/>
          </a:xfrm>
        </p:grpSpPr>
        <p:sp>
          <p:nvSpPr>
            <p:cNvPr id="7" name="Rounded Rectangle 6">
              <a:extLst>
                <a:ext uri="{FF2B5EF4-FFF2-40B4-BE49-F238E27FC236}">
                  <a16:creationId xmlns:a16="http://schemas.microsoft.com/office/drawing/2014/main" id="{F6FE4C34-BADC-E544-BDB1-780219B475DA}"/>
                </a:ext>
              </a:extLst>
            </p:cNvPr>
            <p:cNvSpPr/>
            <p:nvPr/>
          </p:nvSpPr>
          <p:spPr>
            <a:xfrm>
              <a:off x="6660233" y="5032939"/>
              <a:ext cx="1442744" cy="114573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99C192CF-10B9-3340-82E1-98FCA0D6324E}"/>
                </a:ext>
              </a:extLst>
            </p:cNvPr>
            <p:cNvGrpSpPr/>
            <p:nvPr/>
          </p:nvGrpSpPr>
          <p:grpSpPr>
            <a:xfrm>
              <a:off x="6631651" y="5588098"/>
              <a:ext cx="2088232" cy="1094629"/>
              <a:chOff x="6817198" y="4930641"/>
              <a:chExt cx="2088232" cy="1094629"/>
            </a:xfrm>
          </p:grpSpPr>
          <p:sp>
            <p:nvSpPr>
              <p:cNvPr id="13" name="TextBox 12">
                <a:extLst>
                  <a:ext uri="{FF2B5EF4-FFF2-40B4-BE49-F238E27FC236}">
                    <a16:creationId xmlns:a16="http://schemas.microsoft.com/office/drawing/2014/main" id="{BC66701B-0C46-AC44-A43D-1D872A4F5A3B}"/>
                  </a:ext>
                </a:extLst>
              </p:cNvPr>
              <p:cNvSpPr txBox="1"/>
              <p:nvPr/>
            </p:nvSpPr>
            <p:spPr>
              <a:xfrm>
                <a:off x="6817198" y="5532827"/>
                <a:ext cx="1972797"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600" b="1" i="1" dirty="0"/>
                  <a:t>Data crash!</a:t>
                </a:r>
              </a:p>
            </p:txBody>
          </p:sp>
          <p:sp>
            <p:nvSpPr>
              <p:cNvPr id="10" name="Multiply 9">
                <a:extLst>
                  <a:ext uri="{FF2B5EF4-FFF2-40B4-BE49-F238E27FC236}">
                    <a16:creationId xmlns:a16="http://schemas.microsoft.com/office/drawing/2014/main" id="{0EE7BDEB-800C-EF4E-BED8-D5D154E63DE0}"/>
                  </a:ext>
                </a:extLst>
              </p:cNvPr>
              <p:cNvSpPr/>
              <p:nvPr/>
            </p:nvSpPr>
            <p:spPr>
              <a:xfrm>
                <a:off x="8213931" y="4930641"/>
                <a:ext cx="691499" cy="878605"/>
              </a:xfrm>
              <a:prstGeom prst="mathMultiply">
                <a:avLst>
                  <a:gd name="adj1" fmla="val 155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a:extLst>
              <a:ext uri="{FF2B5EF4-FFF2-40B4-BE49-F238E27FC236}">
                <a16:creationId xmlns:a16="http://schemas.microsoft.com/office/drawing/2014/main" id="{423642B8-0D94-034F-A5F8-C4950C23DBBE}"/>
              </a:ext>
            </a:extLst>
          </p:cNvPr>
          <p:cNvGrpSpPr/>
          <p:nvPr/>
        </p:nvGrpSpPr>
        <p:grpSpPr>
          <a:xfrm>
            <a:off x="3419872" y="4797152"/>
            <a:ext cx="1873959" cy="1644571"/>
            <a:chOff x="3419872" y="5085184"/>
            <a:chExt cx="1873959" cy="1644571"/>
          </a:xfrm>
        </p:grpSpPr>
        <p:sp>
          <p:nvSpPr>
            <p:cNvPr id="12" name="Rounded Rectangle 11">
              <a:extLst>
                <a:ext uri="{FF2B5EF4-FFF2-40B4-BE49-F238E27FC236}">
                  <a16:creationId xmlns:a16="http://schemas.microsoft.com/office/drawing/2014/main" id="{45E27993-A90B-4641-B0D6-9928BEE116E5}"/>
                </a:ext>
              </a:extLst>
            </p:cNvPr>
            <p:cNvSpPr/>
            <p:nvPr/>
          </p:nvSpPr>
          <p:spPr>
            <a:xfrm>
              <a:off x="3849336" y="5085184"/>
              <a:ext cx="1442744" cy="114573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1339AFEF-3B5D-3B42-A5F7-90FC62636A6B}"/>
                </a:ext>
              </a:extLst>
            </p:cNvPr>
            <p:cNvSpPr txBox="1"/>
            <p:nvPr/>
          </p:nvSpPr>
          <p:spPr>
            <a:xfrm>
              <a:off x="3419872" y="6237312"/>
              <a:ext cx="1873959"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600" b="1" i="1" dirty="0"/>
                <a:t>Interleaved.</a:t>
              </a:r>
            </a:p>
          </p:txBody>
        </p:sp>
      </p:grpSp>
      <p:grpSp>
        <p:nvGrpSpPr>
          <p:cNvPr id="16" name="Group 15">
            <a:extLst>
              <a:ext uri="{FF2B5EF4-FFF2-40B4-BE49-F238E27FC236}">
                <a16:creationId xmlns:a16="http://schemas.microsoft.com/office/drawing/2014/main" id="{396BBA16-662A-9F44-89AA-BEF771F9BDB6}"/>
              </a:ext>
            </a:extLst>
          </p:cNvPr>
          <p:cNvGrpSpPr/>
          <p:nvPr/>
        </p:nvGrpSpPr>
        <p:grpSpPr>
          <a:xfrm>
            <a:off x="5293831" y="5951021"/>
            <a:ext cx="1337820" cy="646331"/>
            <a:chOff x="5293831" y="5879013"/>
            <a:chExt cx="1337820" cy="646331"/>
          </a:xfrm>
        </p:grpSpPr>
        <p:cxnSp>
          <p:nvCxnSpPr>
            <p:cNvPr id="9" name="Straight Arrow Connector 8">
              <a:extLst>
                <a:ext uri="{FF2B5EF4-FFF2-40B4-BE49-F238E27FC236}">
                  <a16:creationId xmlns:a16="http://schemas.microsoft.com/office/drawing/2014/main" id="{C95E693A-4400-864E-9D7F-4263D9E23AF0}"/>
                </a:ext>
              </a:extLst>
            </p:cNvPr>
            <p:cNvCxnSpPr>
              <a:stCxn id="14" idx="3"/>
              <a:endCxn id="13" idx="1"/>
            </p:cNvCxnSpPr>
            <p:nvPr/>
          </p:nvCxnSpPr>
          <p:spPr>
            <a:xfrm>
              <a:off x="5293831" y="6195502"/>
              <a:ext cx="13378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E7649378-0DCE-6145-81B0-08E10A84338F}"/>
                </a:ext>
              </a:extLst>
            </p:cNvPr>
            <p:cNvSpPr txBox="1"/>
            <p:nvPr/>
          </p:nvSpPr>
          <p:spPr>
            <a:xfrm>
              <a:off x="5401871" y="5879013"/>
              <a:ext cx="1042337" cy="646331"/>
            </a:xfrm>
            <a:prstGeom prst="rect">
              <a:avLst/>
            </a:prstGeom>
            <a:noFill/>
          </p:spPr>
          <p:txBody>
            <a:bodyPr wrap="none" rtlCol="0">
              <a:spAutoFit/>
            </a:bodyPr>
            <a:lstStyle/>
            <a:p>
              <a:pPr algn="ctr"/>
              <a:r>
                <a:rPr lang="en-US" b="1" i="1" dirty="0"/>
                <a:t>Different</a:t>
              </a:r>
            </a:p>
            <a:p>
              <a:pPr algn="ctr"/>
              <a:r>
                <a:rPr lang="en-US" b="1" i="1" dirty="0"/>
                <a:t>RTTs</a:t>
              </a:r>
            </a:p>
          </p:txBody>
        </p:sp>
      </p:grpSp>
    </p:spTree>
    <p:custDataLst>
      <p:tags r:id="rId1"/>
    </p:custDataLst>
    <p:extLst>
      <p:ext uri="{BB962C8B-B14F-4D97-AF65-F5344CB8AC3E}">
        <p14:creationId xmlns:p14="http://schemas.microsoft.com/office/powerpoint/2010/main" val="4236791145"/>
      </p:ext>
    </p:extLst>
  </p:cSld>
  <p:clrMapOvr>
    <a:masterClrMapping/>
  </p:clrMapOvr>
  <mc:AlternateContent xmlns:mc="http://schemas.openxmlformats.org/markup-compatibility/2006" xmlns:p14="http://schemas.microsoft.com/office/powerpoint/2010/main">
    <mc:Choice Requires="p14">
      <p:transition spd="slow" p14:dur="2000" advTm="18657"/>
    </mc:Choice>
    <mc:Fallback xmlns="">
      <p:transition spd="slow" advTm="186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35.9"/>
</p:tagLst>
</file>

<file path=ppt/tags/tag3.xml><?xml version="1.0" encoding="utf-8"?>
<p:tagLst xmlns:a="http://schemas.openxmlformats.org/drawingml/2006/main" xmlns:r="http://schemas.openxmlformats.org/officeDocument/2006/relationships" xmlns:p="http://schemas.openxmlformats.org/presentationml/2006/main">
  <p:tag name="TIMING" val="|13.4|1.8|0.8"/>
</p:tagLst>
</file>

<file path=ppt/tags/tag4.xml><?xml version="1.0" encoding="utf-8"?>
<p:tagLst xmlns:a="http://schemas.openxmlformats.org/drawingml/2006/main" xmlns:r="http://schemas.openxmlformats.org/officeDocument/2006/relationships" xmlns:p="http://schemas.openxmlformats.org/presentationml/2006/main">
  <p:tag name="TIMING" val="|0.3|1.3|0.6"/>
</p:tagLst>
</file>

<file path=ppt/tags/tag5.xml><?xml version="1.0" encoding="utf-8"?>
<p:tagLst xmlns:a="http://schemas.openxmlformats.org/drawingml/2006/main" xmlns:r="http://schemas.openxmlformats.org/officeDocument/2006/relationships" xmlns:p="http://schemas.openxmlformats.org/presentationml/2006/main">
  <p:tag name="TIMING" val="|39.5|28.7|6.4|15.9|0.5|4.8|0.4|16.2"/>
</p:tagLst>
</file>

<file path=ppt/tags/tag6.xml><?xml version="1.0" encoding="utf-8"?>
<p:tagLst xmlns:a="http://schemas.openxmlformats.org/drawingml/2006/main" xmlns:r="http://schemas.openxmlformats.org/officeDocument/2006/relationships" xmlns:p="http://schemas.openxmlformats.org/presentationml/2006/main">
  <p:tag name="TIMING" val="|27.5|1"/>
</p:tagLst>
</file>

<file path=ppt/tags/tag7.xml><?xml version="1.0" encoding="utf-8"?>
<p:tagLst xmlns:a="http://schemas.openxmlformats.org/drawingml/2006/main" xmlns:r="http://schemas.openxmlformats.org/officeDocument/2006/relationships" xmlns:p="http://schemas.openxmlformats.org/presentationml/2006/main">
  <p:tag name="TIMING" val="|0.5|0.5|0.3"/>
</p:tagLst>
</file>

<file path=ppt/tags/tag8.xml><?xml version="1.0" encoding="utf-8"?>
<p:tagLst xmlns:a="http://schemas.openxmlformats.org/drawingml/2006/main" xmlns:r="http://schemas.openxmlformats.org/officeDocument/2006/relationships" xmlns:p="http://schemas.openxmlformats.org/presentationml/2006/main">
  <p:tag name="TIMING" val="|5.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78157</TotalTime>
  <Words>2791</Words>
  <Application>Microsoft Macintosh PowerPoint</Application>
  <PresentationFormat>On-screen Show (4:3)</PresentationFormat>
  <Paragraphs>364</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等线</vt:lpstr>
      <vt:lpstr>Arial</vt:lpstr>
      <vt:lpstr>Calibri</vt:lpstr>
      <vt:lpstr>Office 主题</vt:lpstr>
      <vt:lpstr>PowerPoint Presentation</vt:lpstr>
      <vt:lpstr>Inter-DC Wide-area Network</vt:lpstr>
      <vt:lpstr>Shallow-buffered WAN</vt:lpstr>
      <vt:lpstr>Reactive CC is Insufficient</vt:lpstr>
      <vt:lpstr>Reactive CC is Insufficient</vt:lpstr>
      <vt:lpstr>Proactive CC as a Solution</vt:lpstr>
      <vt:lpstr>Proactive CC as a Solution</vt:lpstr>
      <vt:lpstr>Problem 1: Imperfect Scheduling Issue</vt:lpstr>
      <vt:lpstr>Problem 1: Imperfect Scheduling Issue</vt:lpstr>
      <vt:lpstr>Problem 2: Credit Termination Issue</vt:lpstr>
      <vt:lpstr>FlashPass Design</vt:lpstr>
      <vt:lpstr>Sender-driven Emulation</vt:lpstr>
      <vt:lpstr>Sender-driven Emulation</vt:lpstr>
      <vt:lpstr>Sender-driven Emulation</vt:lpstr>
      <vt:lpstr>Over-Provisioning with Selective Dropping</vt:lpstr>
      <vt:lpstr>Over-Provisioning with Selective Dropping</vt:lpstr>
      <vt:lpstr>Over-Provisioning with Selective Dropping</vt:lpstr>
      <vt:lpstr>Evaluation</vt:lpstr>
      <vt:lpstr>Evaluation</vt:lpstr>
      <vt:lpstr>Evaluation</vt:lpstr>
      <vt:lpstr>Evaluation</vt:lpstr>
      <vt:lpstr>Evaluation</vt:lpstr>
      <vt:lpstr>Evaluation Deep Dive</vt:lpstr>
      <vt:lpstr>Summary of FlashPass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bai</dc:creator>
  <cp:lastModifiedBy>Gaoxiong ZENG</cp:lastModifiedBy>
  <cp:revision>1695</cp:revision>
  <cp:lastPrinted>2017-05-24T01:45:46Z</cp:lastPrinted>
  <dcterms:created xsi:type="dcterms:W3CDTF">2016-10-16T14:56:32Z</dcterms:created>
  <dcterms:modified xsi:type="dcterms:W3CDTF">2021-11-02T19:08:26Z</dcterms:modified>
</cp:coreProperties>
</file>