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635" r:id="rId2"/>
    <p:sldId id="306" r:id="rId3"/>
    <p:sldId id="494" r:id="rId4"/>
    <p:sldId id="495" r:id="rId5"/>
    <p:sldId id="502" r:id="rId6"/>
    <p:sldId id="503" r:id="rId7"/>
    <p:sldId id="501" r:id="rId8"/>
    <p:sldId id="636" r:id="rId9"/>
    <p:sldId id="638" r:id="rId10"/>
    <p:sldId id="640" r:id="rId11"/>
    <p:sldId id="641" r:id="rId12"/>
    <p:sldId id="637" r:id="rId13"/>
    <p:sldId id="643" r:id="rId14"/>
    <p:sldId id="644" r:id="rId15"/>
    <p:sldId id="314" r:id="rId16"/>
    <p:sldId id="317" r:id="rId17"/>
    <p:sldId id="646" r:id="rId18"/>
    <p:sldId id="647" r:id="rId19"/>
    <p:sldId id="648" r:id="rId20"/>
    <p:sldId id="649" r:id="rId21"/>
    <p:sldId id="651" r:id="rId22"/>
    <p:sldId id="652" r:id="rId23"/>
    <p:sldId id="653" r:id="rId24"/>
    <p:sldId id="655" r:id="rId25"/>
    <p:sldId id="320" r:id="rId26"/>
    <p:sldId id="332" r:id="rId27"/>
    <p:sldId id="321" r:id="rId28"/>
    <p:sldId id="322" r:id="rId29"/>
    <p:sldId id="323" r:id="rId30"/>
    <p:sldId id="346" r:id="rId31"/>
    <p:sldId id="581" r:id="rId32"/>
    <p:sldId id="300" r:id="rId33"/>
    <p:sldId id="301" r:id="rId34"/>
    <p:sldId id="551" r:id="rId35"/>
    <p:sldId id="552" r:id="rId36"/>
    <p:sldId id="295" r:id="rId37"/>
    <p:sldId id="4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BD0A12"/>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0" autoAdjust="0"/>
    <p:restoredTop sz="80126" autoAdjust="0"/>
  </p:normalViewPr>
  <p:slideViewPr>
    <p:cSldViewPr>
      <p:cViewPr varScale="1">
        <p:scale>
          <a:sx n="86" d="100"/>
          <a:sy n="86" d="100"/>
        </p:scale>
        <p:origin x="536"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3C0FFF-E306-8F49-A2A4-02AA5FB6AC83}" type="datetimeFigureOut">
              <a:rPr lang="en-US" smtClean="0"/>
              <a:t>7/24/20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C8A0F-B238-DA4F-9958-E1AEB9F53513}" type="slidenum">
              <a:rPr lang="en-US" smtClean="0"/>
              <a:t>‹#›</a:t>
            </a:fld>
            <a:endParaRPr lang="en-US"/>
          </a:p>
        </p:txBody>
      </p:sp>
    </p:spTree>
    <p:extLst>
      <p:ext uri="{BB962C8B-B14F-4D97-AF65-F5344CB8AC3E}">
        <p14:creationId xmlns:p14="http://schemas.microsoft.com/office/powerpoint/2010/main" val="3591738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50D63-EC7C-4976-A9D0-162F3D939C4E}" type="datetimeFigureOut">
              <a:rPr lang="en-US" smtClean="0"/>
              <a:t>7/24/20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230A9A-2637-4F4B-B8F8-240F39B08293}" type="slidenum">
              <a:rPr lang="en-US" smtClean="0"/>
              <a:t>‹#›</a:t>
            </a:fld>
            <a:endParaRPr lang="en-US"/>
          </a:p>
        </p:txBody>
      </p:sp>
    </p:spTree>
    <p:extLst>
      <p:ext uri="{BB962C8B-B14F-4D97-AF65-F5344CB8AC3E}">
        <p14:creationId xmlns:p14="http://schemas.microsoft.com/office/powerpoint/2010/main" val="22816400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I am Shuihai</a:t>
            </a:r>
            <a:r>
              <a:rPr lang="en-US" altLang="zh-CN" dirty="0"/>
              <a:t> Hu </a:t>
            </a:r>
            <a:r>
              <a:rPr lang="en-US" dirty="0"/>
              <a:t>from </a:t>
            </a:r>
            <a:r>
              <a:rPr lang="en-US" altLang="zh-CN" dirty="0" err="1"/>
              <a:t>Clustar</a:t>
            </a:r>
            <a:r>
              <a:rPr lang="zh-CN" altLang="en-US" dirty="0"/>
              <a:t> </a:t>
            </a:r>
            <a:r>
              <a:rPr lang="en-US" altLang="zh-CN" dirty="0"/>
              <a:t>and HKUST</a:t>
            </a:r>
            <a:r>
              <a:rPr lang="en-US" baseline="0" dirty="0"/>
              <a:t>. Today, I would like to talk about our work Aeolus, which proposes a new building  block to </a:t>
            </a:r>
            <a:r>
              <a:rPr lang="en-US" sz="1200" kern="1200" baseline="0" dirty="0">
                <a:solidFill>
                  <a:srgbClr val="0070C0"/>
                </a:solidFill>
                <a:latin typeface="+mn-lt"/>
                <a:ea typeface="+mn-ea"/>
                <a:cs typeface="+mn-cs"/>
              </a:rPr>
              <a:t>a</a:t>
            </a:r>
            <a:r>
              <a:rPr lang="en-US" sz="1200" kern="1200" dirty="0">
                <a:solidFill>
                  <a:srgbClr val="0070C0"/>
                </a:solidFill>
                <a:latin typeface="+mn-lt"/>
                <a:ea typeface="+mn-ea"/>
                <a:cs typeface="+mn-cs"/>
              </a:rPr>
              <a:t>ugment proactive transports. </a:t>
            </a:r>
            <a:r>
              <a:rPr lang="en-US" baseline="0" dirty="0"/>
              <a:t>[click]</a:t>
            </a: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1</a:t>
            </a:fld>
            <a:endParaRPr lang="zh-CN" altLang="en-US"/>
          </a:p>
        </p:txBody>
      </p:sp>
    </p:spTree>
    <p:extLst>
      <p:ext uri="{BB962C8B-B14F-4D97-AF65-F5344CB8AC3E}">
        <p14:creationId xmlns:p14="http://schemas.microsoft.com/office/powerpoint/2010/main" val="3888763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 On receiving credit request, the receiver will send credits to the sender. [c] The sender will send data packets after it receives credit. So all flows are delayed by at least one RTT. [c]</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10</a:t>
            </a:fld>
            <a:endParaRPr lang="zh-CN" altLang="en-US"/>
          </a:p>
        </p:txBody>
      </p:sp>
    </p:spTree>
    <p:extLst>
      <p:ext uri="{BB962C8B-B14F-4D97-AF65-F5344CB8AC3E}">
        <p14:creationId xmlns:p14="http://schemas.microsoft.com/office/powerpoint/2010/main" val="4248380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At high speed, the cost of wasting 1st RTT can be very expensive!</a:t>
            </a:r>
            <a:r>
              <a:rPr lang="en-US" sz="1200" b="0" dirty="0">
                <a:solidFill>
                  <a:srgbClr val="FF0000"/>
                </a:solidFill>
              </a:rPr>
              <a:t> [c] </a:t>
            </a:r>
            <a:r>
              <a:rPr lang="en-US" b="0" baseline="0" dirty="0"/>
              <a:t>To demonstrate this, we measure the FCT of 0-100KB small flows with 100Gbps link speed. Flows are generated according to Cache Follower workload. </a:t>
            </a:r>
            <a:r>
              <a:rPr lang="en-US" sz="1200" b="0" dirty="0">
                <a:solidFill>
                  <a:srgbClr val="FF0000"/>
                </a:solidFill>
              </a:rPr>
              <a:t>[c] As we can see, compare with idealized solution, </a:t>
            </a:r>
            <a:r>
              <a:rPr lang="en-US" altLang="zh-CN" sz="1200" b="0" dirty="0">
                <a:solidFill>
                  <a:srgbClr val="FF0000"/>
                </a:solidFill>
              </a:rPr>
              <a:t>80% of Small flows </a:t>
            </a:r>
            <a:r>
              <a:rPr lang="en-US" sz="1200" b="0" dirty="0">
                <a:solidFill>
                  <a:srgbClr val="FF0000"/>
                </a:solidFill>
              </a:rPr>
              <a:t>take one extra RTT to complete</a:t>
            </a:r>
            <a:r>
              <a:rPr lang="en-US" altLang="zh-CN" sz="1200" b="0" dirty="0">
                <a:solidFill>
                  <a:srgbClr val="FF0000"/>
                </a:solidFill>
              </a:rPr>
              <a:t> when under </a:t>
            </a:r>
            <a:r>
              <a:rPr lang="en-US" altLang="zh-CN" sz="1200" b="0" dirty="0" err="1">
                <a:solidFill>
                  <a:srgbClr val="FF0000"/>
                </a:solidFill>
              </a:rPr>
              <a:t>ExpressPass</a:t>
            </a:r>
            <a:r>
              <a:rPr lang="en-US" altLang="zh-CN" sz="1200" b="0" dirty="0">
                <a:solidFill>
                  <a:srgbClr val="FF0000"/>
                </a:solidFill>
              </a:rPr>
              <a:t>. [c]</a:t>
            </a:r>
            <a:endParaRPr lang="en-CN" sz="1200"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 </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11</a:t>
            </a:fld>
            <a:endParaRPr lang="zh-CN" altLang="en-US"/>
          </a:p>
        </p:txBody>
      </p:sp>
    </p:spTree>
    <p:extLst>
      <p:ext uri="{BB962C8B-B14F-4D97-AF65-F5344CB8AC3E}">
        <p14:creationId xmlns:p14="http://schemas.microsoft.com/office/powerpoint/2010/main" val="280565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[c] A second line of work let new flows b</a:t>
            </a:r>
            <a:r>
              <a:rPr lang="en-US" sz="1200" b="0" dirty="0"/>
              <a:t>lindly send traffic in the 1</a:t>
            </a:r>
            <a:r>
              <a:rPr lang="en-US" sz="1200" b="0" baseline="30000" dirty="0"/>
              <a:t>st</a:t>
            </a:r>
            <a:r>
              <a:rPr lang="en-US" sz="1200" b="0" dirty="0"/>
              <a:t> RTT, such that the one extra RTT can be removed. [c] For example, in </a:t>
            </a:r>
            <a:r>
              <a:rPr lang="en-US" sz="1200" b="0" dirty="0" err="1"/>
              <a:t>Homa</a:t>
            </a:r>
            <a:r>
              <a:rPr lang="en-US" sz="1200" b="0" dirty="0"/>
              <a:t>, [c] on the arrival of new flows, [c] the sender will send a BDP of unscheduled data packets. [c]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 </a:t>
            </a:r>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12</a:t>
            </a:fld>
            <a:endParaRPr lang="zh-CN" altLang="en-US"/>
          </a:p>
        </p:txBody>
      </p:sp>
    </p:spTree>
    <p:extLst>
      <p:ext uri="{BB962C8B-B14F-4D97-AF65-F5344CB8AC3E}">
        <p14:creationId xmlns:p14="http://schemas.microsoft.com/office/powerpoint/2010/main" val="4258085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However, these unscheduled traffic, sent in the first RTT, [c] may cause </a:t>
            </a:r>
            <a:r>
              <a:rPr lang="en-US" sz="1200" b="0" dirty="0">
                <a:solidFill>
                  <a:srgbClr val="FF0000"/>
                </a:solidFill>
              </a:rPr>
              <a:t>Large queue build-ups and severe packet loss. As a result, good properties of PCC will be violated. [c]</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 </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13</a:t>
            </a:fld>
            <a:endParaRPr lang="zh-CN" altLang="en-US"/>
          </a:p>
        </p:txBody>
      </p:sp>
    </p:spTree>
    <p:extLst>
      <p:ext uri="{BB962C8B-B14F-4D97-AF65-F5344CB8AC3E}">
        <p14:creationId xmlns:p14="http://schemas.microsoft.com/office/powerpoint/2010/main" val="143928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b="0" kern="1200" dirty="0">
                <a:solidFill>
                  <a:schemeClr val="tx1"/>
                </a:solidFill>
                <a:effectLst/>
                <a:latin typeface="+mn-lt"/>
                <a:ea typeface="+mn-ea"/>
                <a:cs typeface="+mn-cs"/>
              </a:rPr>
              <a:t>To demonstrate this problem, [c] we study the flow performance of 0-100 KB small flows under </a:t>
            </a:r>
            <a:r>
              <a:rPr lang="en-HK" sz="1200" b="0" kern="1200" dirty="0" err="1">
                <a:solidFill>
                  <a:schemeClr val="tx1"/>
                </a:solidFill>
                <a:effectLst/>
                <a:latin typeface="+mn-lt"/>
                <a:ea typeface="+mn-ea"/>
                <a:cs typeface="+mn-cs"/>
              </a:rPr>
              <a:t>Homa</a:t>
            </a:r>
            <a:r>
              <a:rPr lang="en-HK" sz="1200" b="0" kern="1200" dirty="0">
                <a:solidFill>
                  <a:schemeClr val="tx1"/>
                </a:solidFill>
                <a:effectLst/>
                <a:latin typeface="+mn-lt"/>
                <a:ea typeface="+mn-ea"/>
                <a:cs typeface="+mn-cs"/>
              </a:rPr>
              <a:t> and idealized solution. Flows are generated according to Cache Follower workload. [c] As we can see, compared with idealized solution, the tail FCT under </a:t>
            </a:r>
            <a:r>
              <a:rPr lang="en-HK" sz="1200" b="0" kern="1200" dirty="0" err="1">
                <a:solidFill>
                  <a:schemeClr val="tx1"/>
                </a:solidFill>
                <a:effectLst/>
                <a:latin typeface="+mn-lt"/>
                <a:ea typeface="+mn-ea"/>
                <a:cs typeface="+mn-cs"/>
              </a:rPr>
              <a:t>Homa</a:t>
            </a:r>
            <a:r>
              <a:rPr lang="en-HK" sz="1200" b="0" kern="1200" dirty="0">
                <a:solidFill>
                  <a:schemeClr val="tx1"/>
                </a:solidFill>
                <a:effectLst/>
                <a:latin typeface="+mn-lt"/>
                <a:ea typeface="+mn-ea"/>
                <a:cs typeface="+mn-cs"/>
              </a:rPr>
              <a:t> is extremely long. This is because some scheduled packets get lost due to buffer overflows, and trigger flow timeouts. The results indicate that, </a:t>
            </a:r>
            <a:r>
              <a:rPr lang="en-HK" sz="1200" b="0" kern="1200" dirty="0">
                <a:solidFill>
                  <a:srgbClr val="FF0000"/>
                </a:solidFill>
                <a:effectLst/>
                <a:latin typeface="+mn-lt"/>
                <a:ea typeface="+mn-ea"/>
                <a:cs typeface="+mn-cs"/>
              </a:rPr>
              <a:t>b</a:t>
            </a:r>
            <a:r>
              <a:rPr lang="en-HK" sz="1200" b="0" dirty="0">
                <a:solidFill>
                  <a:srgbClr val="FF0000"/>
                </a:solidFill>
              </a:rPr>
              <a:t>lind burst can cause serious performance downgrade!</a:t>
            </a:r>
            <a:r>
              <a:rPr lang="en-HK" sz="1200" b="0" kern="1200" dirty="0">
                <a:solidFill>
                  <a:schemeClr val="tx1"/>
                </a:solidFill>
                <a:effectLst/>
                <a:latin typeface="+mn-lt"/>
                <a:ea typeface="+mn-ea"/>
                <a:cs typeface="+mn-cs"/>
              </a:rPr>
              <a:t> [c]</a:t>
            </a:r>
            <a:r>
              <a:rPr lang="en-US" b="0" baseline="0" dirty="0"/>
              <a:t> </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14</a:t>
            </a:fld>
            <a:endParaRPr lang="zh-CN" altLang="en-US"/>
          </a:p>
        </p:txBody>
      </p:sp>
    </p:spTree>
    <p:extLst>
      <p:ext uri="{BB962C8B-B14F-4D97-AF65-F5344CB8AC3E}">
        <p14:creationId xmlns:p14="http://schemas.microsoft.com/office/powerpoint/2010/main" val="86715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To this end, it</a:t>
            </a:r>
            <a:r>
              <a:rPr lang="en-US" altLang="zh-CN" baseline="0" dirty="0"/>
              <a:t> is natural to</a:t>
            </a:r>
            <a:r>
              <a:rPr lang="en-US" altLang="zh-CN" dirty="0"/>
              <a:t> ask such a question: </a:t>
            </a:r>
            <a:r>
              <a:rPr lang="en-US" altLang="zh-CN" sz="1200" dirty="0">
                <a:cs typeface="Times New Roman" panose="02020603050405020304" pitchFamily="18" charset="0"/>
              </a:rPr>
              <a:t>can we eliminate </a:t>
            </a:r>
            <a:r>
              <a:rPr lang="en-US" sz="1200" dirty="0"/>
              <a:t>1 RTT extra delay</a:t>
            </a:r>
            <a:r>
              <a:rPr lang="en-US" sz="1200" baseline="0" dirty="0"/>
              <a:t> </a:t>
            </a:r>
            <a:r>
              <a:rPr lang="en-US" sz="1200" dirty="0"/>
              <a:t>while preserving all the good properties of PCC?</a:t>
            </a:r>
            <a:r>
              <a:rPr lang="en-US" altLang="zh-CN" sz="1200" dirty="0">
                <a:cs typeface="Times New Roman" panose="02020603050405020304" pitchFamily="18" charset="0"/>
              </a:rPr>
              <a:t> </a:t>
            </a:r>
            <a:r>
              <a:rPr lang="en-US" altLang="zh-CN" baseline="0" dirty="0"/>
              <a:t> [pause] [click] our answer to this question is Aeolus. [click]</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15</a:t>
            </a:fld>
            <a:endParaRPr lang="zh-CN" altLang="en-US"/>
          </a:p>
        </p:txBody>
      </p:sp>
    </p:spTree>
    <p:extLst>
      <p:ext uri="{BB962C8B-B14F-4D97-AF65-F5344CB8AC3E}">
        <p14:creationId xmlns:p14="http://schemas.microsoft.com/office/powerpoint/2010/main" val="4215724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Now, we talk</a:t>
            </a:r>
            <a:r>
              <a:rPr lang="en-US" altLang="zh-CN" baseline="0" dirty="0"/>
              <a:t> about the design of Aeolus.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16</a:t>
            </a:fld>
            <a:endParaRPr lang="zh-CN" altLang="en-US"/>
          </a:p>
        </p:txBody>
      </p:sp>
    </p:spTree>
    <p:extLst>
      <p:ext uri="{BB962C8B-B14F-4D97-AF65-F5344CB8AC3E}">
        <p14:creationId xmlns:p14="http://schemas.microsoft.com/office/powerpoint/2010/main" val="345318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a design overview. As we can see, Aeolus </a:t>
            </a:r>
            <a:r>
              <a:rPr lang="en-US" sz="1200" kern="1200" dirty="0">
                <a:solidFill>
                  <a:schemeClr val="tx1"/>
                </a:solidFill>
                <a:effectLst/>
                <a:latin typeface="+mn-lt"/>
                <a:ea typeface="+mn-ea"/>
                <a:cs typeface="+mn-cs"/>
              </a:rPr>
              <a:t>mainly contains 3 components: rate control, selective dropping and loss recovery.</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17</a:t>
            </a:fld>
            <a:endParaRPr lang="zh-CN" altLang="en-US"/>
          </a:p>
        </p:txBody>
      </p:sp>
    </p:spTree>
    <p:extLst>
      <p:ext uri="{BB962C8B-B14F-4D97-AF65-F5344CB8AC3E}">
        <p14:creationId xmlns:p14="http://schemas.microsoft.com/office/powerpoint/2010/main" val="1411266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Aeolus adopts a minimal rate control at the end hosts: all flows start at line-rate in the first RTT. This can </a:t>
            </a:r>
            <a:r>
              <a:rPr lang="en-US" sz="1200" b="0" dirty="0">
                <a:solidFill>
                  <a:srgbClr val="00B050"/>
                </a:solidFill>
              </a:rPr>
              <a:t>maximize the chance for new flows to utilize spare bandwidth.</a:t>
            </a:r>
            <a:r>
              <a:rPr lang="en-US" sz="1200" b="0" kern="1200" dirty="0">
                <a:solidFill>
                  <a:srgbClr val="00B050"/>
                </a:solidFill>
                <a:effectLst/>
                <a:latin typeface="+mn-lt"/>
                <a:ea typeface="+mn-ea"/>
                <a:cs typeface="+mn-cs"/>
              </a:rPr>
              <a:t> </a:t>
            </a:r>
            <a:r>
              <a:rPr lang="en-US" sz="1200" kern="1200" dirty="0">
                <a:solidFill>
                  <a:schemeClr val="tx1"/>
                </a:solidFill>
                <a:effectLst/>
                <a:latin typeface="+mn-lt"/>
                <a:ea typeface="+mn-ea"/>
                <a:cs typeface="+mn-cs"/>
              </a:rPr>
              <a:t>[c]</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18</a:t>
            </a:fld>
            <a:endParaRPr lang="zh-CN" altLang="en-US"/>
          </a:p>
        </p:txBody>
      </p:sp>
    </p:spTree>
    <p:extLst>
      <p:ext uri="{BB962C8B-B14F-4D97-AF65-F5344CB8AC3E}">
        <p14:creationId xmlns:p14="http://schemas.microsoft.com/office/powerpoint/2010/main" val="2399446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t>In the network, to </a:t>
            </a:r>
            <a:r>
              <a:rPr lang="en-US" sz="1200" kern="1200" dirty="0">
                <a:solidFill>
                  <a:schemeClr val="tx1"/>
                </a:solidFill>
                <a:effectLst/>
                <a:latin typeface="+mn-lt"/>
                <a:ea typeface="+mn-ea"/>
                <a:cs typeface="+mn-cs"/>
              </a:rPr>
              <a:t>safeguard scheduled packets and </a:t>
            </a:r>
            <a:r>
              <a:rPr lang="en-US" sz="1200" b="0" dirty="0">
                <a:solidFill>
                  <a:srgbClr val="00B050"/>
                </a:solidFill>
              </a:rPr>
              <a:t>preserve all the good properties of PCC, </a:t>
            </a:r>
            <a:r>
              <a:rPr lang="en-US" sz="1200" kern="1200" dirty="0">
                <a:solidFill>
                  <a:schemeClr val="tx1"/>
                </a:solidFill>
                <a:effectLst/>
                <a:latin typeface="+mn-lt"/>
                <a:ea typeface="+mn-ea"/>
                <a:cs typeface="+mn-cs"/>
              </a:rPr>
              <a:t>Aeolus introduces a novel selective dropping mechanism at the switch. This mechanism will selectively drop unscheduled packets when spare bandwidth is used up, so scheduled packets will not be affected by unscheduled packets. More details will be introduced later. [c]</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19</a:t>
            </a:fld>
            <a:endParaRPr lang="zh-CN" altLang="en-US"/>
          </a:p>
        </p:txBody>
      </p:sp>
    </p:spTree>
    <p:extLst>
      <p:ext uri="{BB962C8B-B14F-4D97-AF65-F5344CB8AC3E}">
        <p14:creationId xmlns:p14="http://schemas.microsoft.com/office/powerpoint/2010/main" val="343605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In recent years, as shown in the figure, </a:t>
            </a:r>
            <a:r>
              <a:rPr lang="en-US" sz="1200" kern="1200" dirty="0">
                <a:solidFill>
                  <a:schemeClr val="tx1"/>
                </a:solidFill>
                <a:effectLst/>
                <a:latin typeface="+mn-lt"/>
                <a:ea typeface="+mn-ea"/>
                <a:cs typeface="+mn-cs"/>
              </a:rPr>
              <a:t>the link speed of production DCNs grow very fast, from 1Gbps to 10Gbps, to 100Gbps with 200Gbps on the horizons.</a:t>
            </a:r>
            <a:r>
              <a:rPr lang="en-US" altLang="zh-CN" baseline="0" dirty="0"/>
              <a:t>[click]</a:t>
            </a:r>
            <a:endParaRPr lang="zh-CN" altLang="en-US" dirty="0"/>
          </a:p>
        </p:txBody>
      </p:sp>
      <p:sp>
        <p:nvSpPr>
          <p:cNvPr id="4" name="灯片编号占位符 3"/>
          <p:cNvSpPr>
            <a:spLocks noGrp="1"/>
          </p:cNvSpPr>
          <p:nvPr>
            <p:ph type="sldNum" sz="quarter" idx="10"/>
          </p:nvPr>
        </p:nvSpPr>
        <p:spPr/>
        <p:txBody>
          <a:bodyPr/>
          <a:lstStyle/>
          <a:p>
            <a:fld id="{E042FB7C-52DE-47ED-8CFD-C109AC8750F7}" type="slidenum">
              <a:rPr lang="zh-CN" altLang="en-US" smtClean="0"/>
              <a:t>2</a:t>
            </a:fld>
            <a:endParaRPr lang="zh-CN" altLang="en-US"/>
          </a:p>
        </p:txBody>
      </p:sp>
    </p:spTree>
    <p:extLst>
      <p:ext uri="{BB962C8B-B14F-4D97-AF65-F5344CB8AC3E}">
        <p14:creationId xmlns:p14="http://schemas.microsoft.com/office/powerpoint/2010/main" val="832568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Given Aeolus has safeguarded the scheduled packets, loss recovery is needed only for unscheduled packets. In our design, we leverage the well-protected PCC</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as a safe and efficient means for recovering lost unscheduled packets. [c]</a:t>
            </a:r>
          </a:p>
        </p:txBody>
      </p:sp>
      <p:sp>
        <p:nvSpPr>
          <p:cNvPr id="4" name="灯片编号占位符 3"/>
          <p:cNvSpPr>
            <a:spLocks noGrp="1"/>
          </p:cNvSpPr>
          <p:nvPr>
            <p:ph type="sldNum" sz="quarter" idx="10"/>
          </p:nvPr>
        </p:nvSpPr>
        <p:spPr/>
        <p:txBody>
          <a:bodyPr/>
          <a:lstStyle/>
          <a:p>
            <a:fld id="{1C8AD0D7-FA37-42FE-A54F-07D0818E0059}" type="slidenum">
              <a:rPr lang="zh-CN" altLang="en-US" smtClean="0"/>
              <a:t>20</a:t>
            </a:fld>
            <a:endParaRPr lang="zh-CN" altLang="en-US"/>
          </a:p>
        </p:txBody>
      </p:sp>
    </p:spTree>
    <p:extLst>
      <p:ext uri="{BB962C8B-B14F-4D97-AF65-F5344CB8AC3E}">
        <p14:creationId xmlns:p14="http://schemas.microsoft.com/office/powerpoint/2010/main" val="413941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baseline="0" dirty="0"/>
              <a:t>In the next, I will introduce the </a:t>
            </a:r>
            <a:r>
              <a:rPr lang="en-HK" altLang="zh-CN" b="0" baseline="0" dirty="0">
                <a:solidFill>
                  <a:srgbClr val="0070C0"/>
                </a:solidFill>
              </a:rPr>
              <a:t>s</a:t>
            </a:r>
            <a:r>
              <a:rPr lang="en-HK" b="0" dirty="0">
                <a:solidFill>
                  <a:srgbClr val="0070C0"/>
                </a:solidFill>
              </a:rPr>
              <a:t>elective dropping mechanism in</a:t>
            </a:r>
            <a:r>
              <a:rPr lang="zh-CN" altLang="en-US" b="0" dirty="0">
                <a:solidFill>
                  <a:srgbClr val="0070C0"/>
                </a:solidFill>
              </a:rPr>
              <a:t> </a:t>
            </a:r>
            <a:r>
              <a:rPr lang="en-HK" b="0" dirty="0">
                <a:solidFill>
                  <a:srgbClr val="0070C0"/>
                </a:solidFill>
              </a:rPr>
              <a:t>details. [c] At the </a:t>
            </a:r>
            <a:r>
              <a:rPr lang="en-HK" b="0" dirty="0" err="1">
                <a:solidFill>
                  <a:srgbClr val="0070C0"/>
                </a:solidFill>
              </a:rPr>
              <a:t>endhost</a:t>
            </a:r>
            <a:r>
              <a:rPr lang="en-HK" b="0" dirty="0">
                <a:solidFill>
                  <a:srgbClr val="0070C0"/>
                </a:solidFill>
              </a:rPr>
              <a:t>, this mechanism performs packet tagging. [c] </a:t>
            </a:r>
            <a:r>
              <a:rPr lang="en-US" altLang="zh-CN" dirty="0">
                <a:solidFill>
                  <a:srgbClr val="7030A0"/>
                </a:solidFill>
              </a:rPr>
              <a:t>Unscheduled </a:t>
            </a:r>
            <a:r>
              <a:rPr lang="en-US" altLang="zh-CN" dirty="0"/>
              <a:t>and scheduled packets will be tagged with different tags</a:t>
            </a:r>
            <a:r>
              <a:rPr lang="en-US" altLang="zh-CN" dirty="0">
                <a:solidFill>
                  <a:srgbClr val="00B050"/>
                </a:solidFill>
                <a:sym typeface="Wingdings"/>
              </a:rPr>
              <a:t>. [c] In the network, switches perform </a:t>
            </a:r>
            <a:r>
              <a:rPr lang="en-HK" altLang="zh-CN" b="0" dirty="0">
                <a:solidFill>
                  <a:srgbClr val="00B050"/>
                </a:solidFill>
                <a:sym typeface="Wingdings"/>
              </a:rPr>
              <a:t>s</a:t>
            </a:r>
            <a:r>
              <a:rPr lang="en-HK" b="0" dirty="0"/>
              <a:t>elective dropping to protect </a:t>
            </a:r>
            <a:r>
              <a:rPr lang="en-US" altLang="zh-CN" dirty="0">
                <a:solidFill>
                  <a:srgbClr val="00B050"/>
                </a:solidFill>
                <a:sym typeface="Wingdings"/>
              </a:rPr>
              <a:t>Scheduled packets over un</a:t>
            </a:r>
            <a:r>
              <a:rPr lang="en-US" altLang="zh-CN" dirty="0">
                <a:solidFill>
                  <a:srgbClr val="7030A0"/>
                </a:solidFill>
              </a:rPr>
              <a:t>scheduled packets. </a:t>
            </a:r>
            <a:r>
              <a:rPr lang="en-US" altLang="zh-CN" b="0" baseline="0" dirty="0">
                <a:solidFill>
                  <a:srgbClr val="7030A0"/>
                </a:solidFill>
              </a:rPr>
              <a:t> </a:t>
            </a:r>
            <a:r>
              <a:rPr lang="en-US" altLang="zh-CN" baseline="0" dirty="0"/>
              <a:t>So, what is </a:t>
            </a:r>
            <a:r>
              <a:rPr lang="en-US" altLang="zh-CN" b="0" dirty="0"/>
              <a:t>selective dropping</a:t>
            </a:r>
            <a:r>
              <a:rPr lang="en-US" altLang="zh-CN" baseline="0" dirty="0"/>
              <a:t>? [c]</a:t>
            </a:r>
            <a:r>
              <a:rPr lang="zh-CN" altLang="en-US" baseline="0" dirty="0"/>
              <a:t> </a:t>
            </a:r>
            <a:r>
              <a:rPr lang="en-US" altLang="zh-CN" baseline="0" dirty="0"/>
              <a:t>As we can see, </a:t>
            </a:r>
            <a:r>
              <a:rPr lang="en-US" altLang="zh-CN" b="0" dirty="0"/>
              <a:t>selective dropping is</a:t>
            </a:r>
            <a:r>
              <a:rPr lang="en-US" altLang="zh-CN" b="0" baseline="0" dirty="0"/>
              <a:t> a switch buffer management scheme. [c] It configures a dropping threshold at switch queues.</a:t>
            </a:r>
            <a:r>
              <a:rPr lang="en-US" altLang="zh-CN" sz="1200" b="0" kern="1200" baseline="0" dirty="0">
                <a:solidFill>
                  <a:schemeClr val="tx1"/>
                </a:solidFill>
                <a:effectLst/>
                <a:latin typeface="+mn-lt"/>
                <a:ea typeface="+mn-ea"/>
                <a:cs typeface="+mn-cs"/>
              </a:rPr>
              <a:t> [c] </a:t>
            </a:r>
            <a:r>
              <a:rPr lang="en-US" sz="1200" kern="1200" dirty="0">
                <a:solidFill>
                  <a:schemeClr val="tx1"/>
                </a:solidFill>
                <a:effectLst/>
                <a:latin typeface="+mn-lt"/>
                <a:ea typeface="+mn-ea"/>
                <a:cs typeface="+mn-cs"/>
              </a:rPr>
              <a:t>When queue occupancy reaches the preset dropping threshold, [click] the incoming packets carrying low priority tag will get dropped. [click] In contrast, packets carrying high priority tag can still enter the queue</a:t>
            </a:r>
            <a:r>
              <a:rPr lang="en-US" dirty="0"/>
              <a:t>.</a:t>
            </a:r>
            <a:r>
              <a:rPr lang="en-US" baseline="0" dirty="0"/>
              <a:t> [click]</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21</a:t>
            </a:fld>
            <a:endParaRPr lang="zh-CN" altLang="en-US"/>
          </a:p>
        </p:txBody>
      </p:sp>
    </p:spTree>
    <p:extLst>
      <p:ext uri="{BB962C8B-B14F-4D97-AF65-F5344CB8AC3E}">
        <p14:creationId xmlns:p14="http://schemas.microsoft.com/office/powerpoint/2010/main" val="45327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Now, let’s see why </a:t>
            </a:r>
            <a:r>
              <a:rPr lang="en-US" dirty="0">
                <a:solidFill>
                  <a:srgbClr val="0070C0"/>
                </a:solidFill>
                <a:cs typeface="Times New Roman" panose="02020603050405020304" pitchFamily="18" charset="0"/>
              </a:rPr>
              <a:t>s</a:t>
            </a:r>
            <a:r>
              <a:rPr lang="en-US" altLang="zh-CN" dirty="0">
                <a:solidFill>
                  <a:srgbClr val="0070C0"/>
                </a:solidFill>
                <a:cs typeface="Times New Roman" panose="02020603050405020304" pitchFamily="18" charset="0"/>
              </a:rPr>
              <a:t>elective dropping </a:t>
            </a:r>
            <a:r>
              <a:rPr lang="en-US" dirty="0"/>
              <a:t>works. [click] </a:t>
            </a:r>
            <a:r>
              <a:rPr lang="en-US" altLang="zh-CN" dirty="0"/>
              <a:t>When </a:t>
            </a:r>
            <a:r>
              <a:rPr lang="en-US" altLang="zh-CN" sz="3200" dirty="0"/>
              <a:t>network is under-utilized</a:t>
            </a:r>
            <a:r>
              <a:rPr lang="en-US" altLang="zh-CN" sz="1200" dirty="0"/>
              <a:t>,</a:t>
            </a:r>
            <a:r>
              <a:rPr lang="en-US" altLang="zh-CN" sz="1200" baseline="0" dirty="0"/>
              <a:t> </a:t>
            </a:r>
            <a:r>
              <a:rPr lang="en-US" altLang="zh-CN" dirty="0"/>
              <a:t> [click] unscheduled packets will enter switch queues.  As a result, [click],</a:t>
            </a:r>
            <a:r>
              <a:rPr lang="en-US" altLang="zh-CN" baseline="0" dirty="0"/>
              <a:t> </a:t>
            </a:r>
            <a:r>
              <a:rPr lang="en-HK" sz="1200" b="0" dirty="0">
                <a:solidFill>
                  <a:srgbClr val="00B050"/>
                </a:solidFill>
              </a:rPr>
              <a:t>spare bandwidth is utilized and </a:t>
            </a:r>
            <a:r>
              <a:rPr lang="en-US" altLang="zh-CN" baseline="0" dirty="0"/>
              <a:t>there is no </a:t>
            </a:r>
            <a:r>
              <a:rPr lang="en-US" altLang="zh-CN" dirty="0">
                <a:solidFill>
                  <a:srgbClr val="0070C0"/>
                </a:solidFill>
              </a:rPr>
              <a:t>1 RTT extra delay.</a:t>
            </a:r>
            <a:r>
              <a:rPr lang="en-US" altLang="zh-CN" baseline="0" dirty="0">
                <a:solidFill>
                  <a:srgbClr val="0070C0"/>
                </a:solidFill>
              </a:rPr>
              <a:t> [click]</a:t>
            </a: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22</a:t>
            </a:fld>
            <a:endParaRPr lang="zh-CN" altLang="en-US"/>
          </a:p>
        </p:txBody>
      </p:sp>
    </p:spTree>
    <p:extLst>
      <p:ext uri="{BB962C8B-B14F-4D97-AF65-F5344CB8AC3E}">
        <p14:creationId xmlns:p14="http://schemas.microsoft.com/office/powerpoint/2010/main" val="1548059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When </a:t>
            </a:r>
            <a:r>
              <a:rPr lang="en-US" altLang="zh-CN" sz="3200" dirty="0"/>
              <a:t>network is fully-utilized</a:t>
            </a:r>
            <a:r>
              <a:rPr lang="en-US" altLang="zh-CN" sz="1200" dirty="0"/>
              <a:t>,</a:t>
            </a:r>
            <a:r>
              <a:rPr lang="en-US" altLang="zh-CN" sz="1200" baseline="0" dirty="0"/>
              <a:t> </a:t>
            </a:r>
            <a:r>
              <a:rPr lang="en-US" altLang="zh-CN" dirty="0"/>
              <a:t> [click] unscheduled packets are selectively dropped. As a result, [click] </a:t>
            </a:r>
            <a:r>
              <a:rPr lang="en-US" altLang="zh-CN" baseline="0" dirty="0"/>
              <a:t>scheduled packets are not affected, and [c] </a:t>
            </a:r>
            <a:r>
              <a:rPr lang="en-US" altLang="zh-CN" baseline="0" dirty="0">
                <a:solidFill>
                  <a:srgbClr val="0070C0"/>
                </a:solidFill>
              </a:rPr>
              <a:t>a</a:t>
            </a:r>
            <a:r>
              <a:rPr lang="en-US" altLang="zh-CN" dirty="0">
                <a:solidFill>
                  <a:srgbClr val="0070C0"/>
                </a:solidFill>
              </a:rPr>
              <a:t>ll the good properties of PCC are well preserved.</a:t>
            </a:r>
            <a:r>
              <a:rPr lang="en-US" altLang="zh-CN" baseline="0" dirty="0">
                <a:solidFill>
                  <a:srgbClr val="0070C0"/>
                </a:solidFill>
              </a:rPr>
              <a:t> [click]</a:t>
            </a: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23</a:t>
            </a:fld>
            <a:endParaRPr lang="zh-CN" altLang="en-US"/>
          </a:p>
        </p:txBody>
      </p:sp>
    </p:spTree>
    <p:extLst>
      <p:ext uri="{BB962C8B-B14F-4D97-AF65-F5344CB8AC3E}">
        <p14:creationId xmlns:p14="http://schemas.microsoft.com/office/powerpoint/2010/main" val="250066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457200" algn="l"/>
            <a:r>
              <a:rPr lang="en-US" sz="1200" kern="1200" dirty="0">
                <a:solidFill>
                  <a:schemeClr val="tx1"/>
                </a:solidFill>
                <a:effectLst/>
                <a:latin typeface="+mn-lt"/>
                <a:ea typeface="+mn-ea"/>
                <a:cs typeface="+mn-cs"/>
              </a:rPr>
              <a:t>While the selective dropping mechanism is appealing, the key question is how to implement it with existing commodity switches.</a:t>
            </a:r>
            <a:r>
              <a:rPr lang="en-US" sz="1200" kern="1200" baseline="0" dirty="0">
                <a:solidFill>
                  <a:schemeClr val="tx1"/>
                </a:solidFill>
                <a:effectLst/>
                <a:latin typeface="+mn-lt"/>
                <a:ea typeface="+mn-ea"/>
                <a:cs typeface="+mn-cs"/>
              </a:rPr>
              <a:t> [click] </a:t>
            </a:r>
            <a:r>
              <a:rPr lang="en-HK" sz="1200" dirty="0"/>
              <a:t>We leverage </a:t>
            </a:r>
            <a:r>
              <a:rPr lang="en-HK" sz="1200" b="1" dirty="0">
                <a:solidFill>
                  <a:srgbClr val="0070C0"/>
                </a:solidFill>
              </a:rPr>
              <a:t>ECN (</a:t>
            </a:r>
            <a:r>
              <a:rPr lang="en-US" altLang="zh-CN" sz="1200" b="1" dirty="0">
                <a:solidFill>
                  <a:srgbClr val="0070C0"/>
                </a:solidFill>
              </a:rPr>
              <a:t>Explicit Congestion Notification</a:t>
            </a:r>
            <a:r>
              <a:rPr lang="en-HK" sz="1200" b="1" dirty="0">
                <a:solidFill>
                  <a:srgbClr val="0070C0"/>
                </a:solidFill>
              </a:rPr>
              <a:t>)</a:t>
            </a:r>
            <a:r>
              <a:rPr lang="en-HK" sz="1200" dirty="0"/>
              <a:t>, a built-in function of commodity switches, for the implementation. [c] So </a:t>
            </a:r>
            <a:r>
              <a:rPr lang="en-US" altLang="en-US" sz="2800" dirty="0">
                <a:cs typeface="Arial" panose="020B0604020202020204" pitchFamily="34" charset="0"/>
              </a:rPr>
              <a:t>What is </a:t>
            </a:r>
            <a:r>
              <a:rPr lang="en-HK" sz="2800" dirty="0"/>
              <a:t>ECN? [c] ECN is </a:t>
            </a:r>
            <a:r>
              <a:rPr lang="en-US" altLang="en-US" sz="2400" dirty="0">
                <a:cs typeface="Arial" panose="020B0604020202020204" pitchFamily="34" charset="0"/>
              </a:rPr>
              <a:t>a switch mechanism which allows switch to </a:t>
            </a:r>
            <a:r>
              <a:rPr lang="en-US" altLang="zh-CN" sz="2400" dirty="0">
                <a:cs typeface="Arial" panose="020B0604020202020204" pitchFamily="34" charset="0"/>
              </a:rPr>
              <a:t>perform congestion notification via </a:t>
            </a:r>
            <a:r>
              <a:rPr lang="en-US" altLang="en-US" sz="2400" dirty="0">
                <a:cs typeface="Arial" panose="020B0604020202020204" pitchFamily="34" charset="0"/>
              </a:rPr>
              <a:t>marking a specific field in the IP header.[c] </a:t>
            </a:r>
            <a:r>
              <a:rPr lang="en-US" sz="2400" b="0" kern="1200" dirty="0">
                <a:solidFill>
                  <a:schemeClr val="tx1"/>
                </a:solidFill>
                <a:effectLst/>
                <a:latin typeface="+mn-lt"/>
                <a:ea typeface="+mn-ea"/>
                <a:cs typeface="+mn-cs"/>
              </a:rPr>
              <a:t>In the IP header, there is a 2-bit field called ECN field. </a:t>
            </a:r>
            <a:r>
              <a:rPr lang="en-US" altLang="en-US" sz="2400" b="0" dirty="0">
                <a:solidFill>
                  <a:srgbClr val="0070C0"/>
                </a:solidFill>
                <a:cs typeface="Arial" panose="020B0604020202020204" pitchFamily="34" charset="0"/>
              </a:rPr>
              <a:t>ECN field has 4 codepoints in total. </a:t>
            </a:r>
            <a:r>
              <a:rPr kumimoji="0" lang="en-US" altLang="en-US" sz="2400" b="0" i="0" u="none" strike="noStrike" cap="none" normalizeH="0" baseline="0" dirty="0">
                <a:ln>
                  <a:noFill/>
                </a:ln>
                <a:solidFill>
                  <a:schemeClr val="tx1"/>
                </a:solidFill>
                <a:effectLst/>
                <a:latin typeface="+mn-lt"/>
              </a:rPr>
              <a:t>00 means </a:t>
            </a:r>
            <a:r>
              <a:rPr lang="en-US" altLang="en-US" sz="2400" b="0" dirty="0">
                <a:solidFill>
                  <a:srgbClr val="0070C0"/>
                </a:solidFill>
                <a:cs typeface="Arial" panose="020B0604020202020204" pitchFamily="34" charset="0"/>
              </a:rPr>
              <a:t>a flow is not </a:t>
            </a:r>
            <a:r>
              <a:rPr kumimoji="0" lang="en-US" altLang="en-US" sz="2400" b="0" i="0" u="none" strike="noStrike" cap="none" normalizeH="0" baseline="0" dirty="0">
                <a:ln>
                  <a:noFill/>
                </a:ln>
                <a:solidFill>
                  <a:schemeClr val="tx1"/>
                </a:solidFill>
                <a:effectLst/>
                <a:latin typeface="+mn-lt"/>
              </a:rPr>
              <a:t>ECN Capable. 01 or 10 means a flow is ECN capable. 11 indicates a flow has encountered congestion in the network. [c]</a:t>
            </a:r>
            <a:endParaRPr lang="en-US" altLang="en-US" sz="2400" dirty="0">
              <a:cs typeface="Arial" panose="020B0604020202020204" pitchFamily="34" charset="0"/>
            </a:endParaRPr>
          </a:p>
        </p:txBody>
      </p:sp>
      <p:sp>
        <p:nvSpPr>
          <p:cNvPr id="4" name="灯片编号占位符 3"/>
          <p:cNvSpPr>
            <a:spLocks noGrp="1"/>
          </p:cNvSpPr>
          <p:nvPr>
            <p:ph type="sldNum" sz="quarter" idx="10"/>
          </p:nvPr>
        </p:nvSpPr>
        <p:spPr/>
        <p:txBody>
          <a:bodyPr/>
          <a:lstStyle/>
          <a:p>
            <a:fld id="{1C8AD0D7-FA37-42FE-A54F-07D0818E0059}" type="slidenum">
              <a:rPr lang="zh-CN" altLang="en-US" smtClean="0"/>
              <a:t>24</a:t>
            </a:fld>
            <a:endParaRPr lang="zh-CN" altLang="en-US"/>
          </a:p>
        </p:txBody>
      </p:sp>
    </p:spTree>
    <p:extLst>
      <p:ext uri="{BB962C8B-B14F-4D97-AF65-F5344CB8AC3E}">
        <p14:creationId xmlns:p14="http://schemas.microsoft.com/office/powerpoint/2010/main" val="3052334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our past testbed experiments with ECN,</a:t>
            </a:r>
            <a:r>
              <a:rPr lang="en-US" sz="1200" kern="1200" baseline="0" dirty="0">
                <a:solidFill>
                  <a:schemeClr val="tx1"/>
                </a:solidFill>
                <a:effectLst/>
                <a:latin typeface="+mn-lt"/>
                <a:ea typeface="+mn-ea"/>
                <a:cs typeface="+mn-cs"/>
              </a:rPr>
              <a:t> We made an </a:t>
            </a:r>
            <a:r>
              <a:rPr lang="en-US" sz="1200" dirty="0"/>
              <a:t>interesting observation. [click] </a:t>
            </a:r>
            <a:r>
              <a:rPr lang="en-US" sz="1200" kern="1200" dirty="0">
                <a:solidFill>
                  <a:schemeClr val="tx1"/>
                </a:solidFill>
                <a:effectLst/>
                <a:latin typeface="+mn-lt"/>
                <a:ea typeface="+mn-ea"/>
                <a:cs typeface="+mn-cs"/>
              </a:rPr>
              <a:t>Let’s assume the queue occupancy reaches the ECN marking threshold. Our finding is that, </a:t>
            </a:r>
            <a:r>
              <a:rPr lang="en-US" sz="1200" dirty="0"/>
              <a:t>[click] if </a:t>
            </a:r>
            <a:r>
              <a:rPr lang="en-US" sz="1200" kern="1200" dirty="0">
                <a:solidFill>
                  <a:schemeClr val="tx1"/>
                </a:solidFill>
                <a:effectLst/>
                <a:latin typeface="+mn-lt"/>
                <a:ea typeface="+mn-ea"/>
                <a:cs typeface="+mn-cs"/>
              </a:rPr>
              <a:t>a packet is ECN capable, [click] it will enter the queue and get ECN marked. [click]</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25</a:t>
            </a:fld>
            <a:endParaRPr lang="zh-CN" altLang="en-US"/>
          </a:p>
        </p:txBody>
      </p:sp>
    </p:spTree>
    <p:extLst>
      <p:ext uri="{BB962C8B-B14F-4D97-AF65-F5344CB8AC3E}">
        <p14:creationId xmlns:p14="http://schemas.microsoft.com/office/powerpoint/2010/main" val="1634511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[click] But if </a:t>
            </a:r>
            <a:r>
              <a:rPr lang="en-US" sz="1200" kern="1200" dirty="0">
                <a:solidFill>
                  <a:schemeClr val="tx1"/>
                </a:solidFill>
                <a:effectLst/>
                <a:latin typeface="+mn-lt"/>
                <a:ea typeface="+mn-ea"/>
                <a:cs typeface="+mn-cs"/>
              </a:rPr>
              <a:t>a packet is not ECN capable, [click] it will</a:t>
            </a:r>
            <a:r>
              <a:rPr lang="en-US" sz="1200" kern="1200" baseline="0" dirty="0">
                <a:solidFill>
                  <a:schemeClr val="tx1"/>
                </a:solidFill>
                <a:effectLst/>
                <a:latin typeface="+mn-lt"/>
                <a:ea typeface="+mn-ea"/>
                <a:cs typeface="+mn-cs"/>
              </a:rPr>
              <a:t> be dropped by the switch. [click]</a:t>
            </a:r>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26</a:t>
            </a:fld>
            <a:endParaRPr lang="zh-CN" altLang="en-US"/>
          </a:p>
        </p:txBody>
      </p:sp>
    </p:spTree>
    <p:extLst>
      <p:ext uri="{BB962C8B-B14F-4D97-AF65-F5344CB8AC3E}">
        <p14:creationId xmlns:p14="http://schemas.microsoft.com/office/powerpoint/2010/main" val="2691860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Based on this observation, </a:t>
            </a:r>
            <a:r>
              <a:rPr lang="en-US" sz="1200" kern="1200" dirty="0">
                <a:solidFill>
                  <a:schemeClr val="tx1"/>
                </a:solidFill>
                <a:effectLst/>
                <a:latin typeface="+mn-lt"/>
                <a:ea typeface="+mn-ea"/>
                <a:cs typeface="+mn-cs"/>
              </a:rPr>
              <a:t>we can implement the selective dropping mechanism by reinterpreting the ECN marking function.</a:t>
            </a:r>
            <a:r>
              <a:rPr lang="en-US" sz="1200" kern="1200" baseline="0" dirty="0">
                <a:solidFill>
                  <a:schemeClr val="tx1"/>
                </a:solidFill>
                <a:effectLst/>
                <a:latin typeface="+mn-lt"/>
                <a:ea typeface="+mn-ea"/>
                <a:cs typeface="+mn-cs"/>
              </a:rPr>
              <a:t> [click] At the </a:t>
            </a:r>
            <a:r>
              <a:rPr lang="en-US" sz="1200" kern="1200" baseline="0" dirty="0" err="1">
                <a:solidFill>
                  <a:schemeClr val="tx1"/>
                </a:solidFill>
                <a:effectLst/>
                <a:latin typeface="+mn-lt"/>
                <a:ea typeface="+mn-ea"/>
                <a:cs typeface="+mn-cs"/>
              </a:rPr>
              <a:t>endhost</a:t>
            </a:r>
            <a:r>
              <a:rPr lang="en-US" sz="1200" kern="1200" baseline="0" dirty="0">
                <a:solidFill>
                  <a:schemeClr val="tx1"/>
                </a:solidFill>
                <a:effectLst/>
                <a:latin typeface="+mn-lt"/>
                <a:ea typeface="+mn-ea"/>
                <a:cs typeface="+mn-cs"/>
              </a:rPr>
              <a:t>, we tag </a:t>
            </a:r>
            <a:r>
              <a:rPr lang="en-US" sz="1200" kern="1200" baseline="0" dirty="0">
                <a:solidFill>
                  <a:srgbClr val="0070C0"/>
                </a:solidFill>
                <a:effectLst/>
                <a:latin typeface="+mn-lt"/>
                <a:ea typeface="+mn-ea"/>
                <a:cs typeface="+mn-cs"/>
              </a:rPr>
              <a:t>s</a:t>
            </a:r>
            <a:r>
              <a:rPr lang="en-US" dirty="0">
                <a:solidFill>
                  <a:srgbClr val="0070C0"/>
                </a:solidFill>
              </a:rPr>
              <a:t>cheduled packets </a:t>
            </a:r>
            <a:r>
              <a:rPr lang="en-US" dirty="0"/>
              <a:t>as </a:t>
            </a:r>
            <a:r>
              <a:rPr lang="en-US" dirty="0">
                <a:solidFill>
                  <a:srgbClr val="0070C0"/>
                </a:solidFill>
              </a:rPr>
              <a:t>ECN-capable</a:t>
            </a:r>
            <a:r>
              <a:rPr lang="en-US" dirty="0">
                <a:solidFill>
                  <a:schemeClr val="tx1"/>
                </a:solidFill>
              </a:rPr>
              <a:t>,</a:t>
            </a:r>
            <a:r>
              <a:rPr lang="en-US" baseline="0" dirty="0">
                <a:solidFill>
                  <a:schemeClr val="tx1"/>
                </a:solidFill>
              </a:rPr>
              <a:t> and </a:t>
            </a:r>
            <a:r>
              <a:rPr lang="en-US" baseline="0" dirty="0">
                <a:solidFill>
                  <a:srgbClr val="FF0000"/>
                </a:solidFill>
              </a:rPr>
              <a:t>u</a:t>
            </a:r>
            <a:r>
              <a:rPr lang="en-US" dirty="0">
                <a:solidFill>
                  <a:srgbClr val="FF0000"/>
                </a:solidFill>
              </a:rPr>
              <a:t>nscheduled packets </a:t>
            </a:r>
            <a:r>
              <a:rPr lang="en-US" dirty="0"/>
              <a:t>as </a:t>
            </a:r>
            <a:r>
              <a:rPr lang="en-US" dirty="0">
                <a:solidFill>
                  <a:srgbClr val="FF0000"/>
                </a:solidFill>
              </a:rPr>
              <a:t>ECN-incapable. [click</a:t>
            </a:r>
            <a:r>
              <a:rPr lang="en-US" baseline="0" dirty="0">
                <a:solidFill>
                  <a:srgbClr val="FF0000"/>
                </a:solidFill>
              </a:rPr>
              <a:t>] At the switch, we set the </a:t>
            </a:r>
            <a:r>
              <a:rPr lang="en-US" dirty="0"/>
              <a:t>ECN marking threshold equal</a:t>
            </a:r>
            <a:r>
              <a:rPr lang="en-US" baseline="0" dirty="0"/>
              <a:t> to the</a:t>
            </a:r>
            <a:r>
              <a:rPr lang="en-US" dirty="0"/>
              <a:t> selective dropping threshold we want to configure. With the above simple configurations, we can implement selective dropping mechanism using existing commodity switches. [click]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灯片编号占位符 3"/>
          <p:cNvSpPr>
            <a:spLocks noGrp="1"/>
          </p:cNvSpPr>
          <p:nvPr>
            <p:ph type="sldNum" sz="quarter" idx="10"/>
          </p:nvPr>
        </p:nvSpPr>
        <p:spPr/>
        <p:txBody>
          <a:bodyPr/>
          <a:lstStyle/>
          <a:p>
            <a:fld id="{1C8AD0D7-FA37-42FE-A54F-07D0818E0059}" type="slidenum">
              <a:rPr lang="zh-CN" altLang="en-US" smtClean="0"/>
              <a:t>27</a:t>
            </a:fld>
            <a:endParaRPr lang="zh-CN" altLang="en-US"/>
          </a:p>
        </p:txBody>
      </p:sp>
    </p:spTree>
    <p:extLst>
      <p:ext uri="{BB962C8B-B14F-4D97-AF65-F5344CB8AC3E}">
        <p14:creationId xmlns:p14="http://schemas.microsoft.com/office/powerpoint/2010/main" val="93127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70C0"/>
                </a:solidFill>
                <a:latin typeface="+mn-lt"/>
                <a:ea typeface="+mn-ea"/>
                <a:cs typeface="+mn-cs"/>
              </a:rPr>
              <a:t>[click] Priority queueing </a:t>
            </a:r>
            <a:r>
              <a:rPr lang="en-US" sz="1200" kern="1200" dirty="0">
                <a:solidFill>
                  <a:schemeClr val="tx1"/>
                </a:solidFill>
                <a:effectLst/>
                <a:latin typeface="+mn-lt"/>
                <a:ea typeface="+mn-ea"/>
                <a:cs typeface="+mn-cs"/>
              </a:rPr>
              <a:t>is</a:t>
            </a:r>
            <a:r>
              <a:rPr lang="en-US" sz="1200" kern="1200" baseline="0" dirty="0">
                <a:solidFill>
                  <a:schemeClr val="tx1"/>
                </a:solidFill>
                <a:effectLst/>
                <a:latin typeface="+mn-lt"/>
                <a:ea typeface="+mn-ea"/>
                <a:cs typeface="+mn-cs"/>
              </a:rPr>
              <a:t> an </a:t>
            </a:r>
            <a:r>
              <a:rPr lang="en-US" sz="1200" kern="1200" dirty="0">
                <a:solidFill>
                  <a:schemeClr val="tx1"/>
                </a:solidFill>
                <a:effectLst/>
                <a:latin typeface="+mn-lt"/>
                <a:ea typeface="+mn-ea"/>
                <a:cs typeface="+mn-cs"/>
              </a:rPr>
              <a:t>alternative solution to selective dropping mechanism. [click] As</a:t>
            </a:r>
            <a:r>
              <a:rPr lang="en-US" sz="1200" kern="1200" baseline="0" dirty="0">
                <a:solidFill>
                  <a:schemeClr val="tx1"/>
                </a:solidFill>
                <a:effectLst/>
                <a:latin typeface="+mn-lt"/>
                <a:ea typeface="+mn-ea"/>
                <a:cs typeface="+mn-cs"/>
              </a:rPr>
              <a:t> shown in the figure, by having s</a:t>
            </a:r>
            <a:r>
              <a:rPr lang="en-US" altLang="zh-CN" dirty="0"/>
              <a:t>cheduled packet enter</a:t>
            </a:r>
            <a:r>
              <a:rPr lang="en-US" altLang="zh-CN" dirty="0">
                <a:sym typeface="Wingdings"/>
              </a:rPr>
              <a:t> high priority queue, and unscheduled packets enter low priority, we can also ensure</a:t>
            </a:r>
            <a:r>
              <a:rPr lang="en-US" altLang="zh-CN" baseline="0" dirty="0">
                <a:sym typeface="Wingdings"/>
              </a:rPr>
              <a:t> unscheduled packets</a:t>
            </a:r>
            <a:r>
              <a:rPr lang="en-US" dirty="0"/>
              <a:t> only utilize the spare bandwidth for the first RTT transfers.</a:t>
            </a:r>
            <a:r>
              <a:rPr lang="en-US" baseline="0" dirty="0"/>
              <a:t> [click]</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a:sym typeface="Wingdings"/>
            </a:endParaRPr>
          </a:p>
          <a:p>
            <a:endParaRPr 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28</a:t>
            </a:fld>
            <a:endParaRPr lang="zh-CN" altLang="en-US"/>
          </a:p>
        </p:txBody>
      </p:sp>
    </p:spTree>
    <p:extLst>
      <p:ext uri="{BB962C8B-B14F-4D97-AF65-F5344CB8AC3E}">
        <p14:creationId xmlns:p14="http://schemas.microsoft.com/office/powerpoint/2010/main" val="3391513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However, priority queueing have two</a:t>
            </a:r>
            <a:r>
              <a:rPr lang="en-US" altLang="zh-CN" baseline="0" dirty="0"/>
              <a:t> drawbacks. [click] First, it will r</a:t>
            </a:r>
            <a:r>
              <a:rPr lang="en-US" sz="1200" kern="1200" dirty="0">
                <a:solidFill>
                  <a:schemeClr val="tx1"/>
                </a:solidFill>
                <a:effectLst/>
                <a:latin typeface="+mn-lt"/>
                <a:ea typeface="+mn-ea"/>
                <a:cs typeface="+mn-cs"/>
              </a:rPr>
              <a:t>equire one additional queue for each service class, such that the number of supported service classes will be reduced by half. [click]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29</a:t>
            </a:fld>
            <a:endParaRPr lang="zh-CN" altLang="en-US"/>
          </a:p>
        </p:txBody>
      </p:sp>
    </p:spTree>
    <p:extLst>
      <p:ext uri="{BB962C8B-B14F-4D97-AF65-F5344CB8AC3E}">
        <p14:creationId xmlns:p14="http://schemas.microsoft.com/office/powerpoint/2010/main" val="297456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Given </a:t>
            </a:r>
            <a:r>
              <a:rPr lang="en-US" altLang="zh-CN" dirty="0">
                <a:solidFill>
                  <a:srgbClr val="0070C0"/>
                </a:solidFill>
                <a:cs typeface="Times New Roman" panose="02020603050405020304" pitchFamily="18" charset="0"/>
              </a:rPr>
              <a:t>this</a:t>
            </a:r>
            <a:r>
              <a:rPr lang="en-US" altLang="zh-CN" baseline="0" dirty="0">
                <a:solidFill>
                  <a:srgbClr val="0070C0"/>
                </a:solidFill>
                <a:cs typeface="Times New Roman" panose="02020603050405020304" pitchFamily="18" charset="0"/>
              </a:rPr>
              <a:t> trend</a:t>
            </a:r>
            <a:r>
              <a:rPr lang="en-US" altLang="zh-CN" dirty="0">
                <a:solidFill>
                  <a:srgbClr val="0070C0"/>
                </a:solidFill>
                <a:cs typeface="Times New Roman" panose="02020603050405020304" pitchFamily="18" charset="0"/>
              </a:rPr>
              <a:t>,</a:t>
            </a:r>
            <a:r>
              <a:rPr lang="en-US" altLang="zh-CN" baseline="0" dirty="0">
                <a:solidFill>
                  <a:srgbClr val="0070C0"/>
                </a:solidFill>
                <a:cs typeface="Times New Roman" panose="02020603050405020304" pitchFamily="18" charset="0"/>
              </a:rPr>
              <a:t> </a:t>
            </a:r>
            <a:r>
              <a:rPr lang="en-US" altLang="zh-CN" baseline="0" dirty="0">
                <a:solidFill>
                  <a:schemeClr val="tx1"/>
                </a:solidFill>
                <a:cs typeface="+mn-cs"/>
              </a:rPr>
              <a:t>c</a:t>
            </a:r>
            <a:r>
              <a:rPr lang="en-US" altLang="zh-CN" dirty="0"/>
              <a:t>ongestion</a:t>
            </a:r>
            <a:r>
              <a:rPr lang="en-US" altLang="zh-CN" baseline="0" dirty="0"/>
              <a:t> control</a:t>
            </a:r>
            <a:r>
              <a:rPr lang="en-US" altLang="zh-CN" dirty="0"/>
              <a:t> in DCNs have </a:t>
            </a:r>
            <a:r>
              <a:rPr lang="en-US" altLang="zh-CN" dirty="0">
                <a:solidFill>
                  <a:srgbClr val="0070C0"/>
                </a:solidFill>
                <a:cs typeface="Times New Roman" panose="02020603050405020304" pitchFamily="18" charset="0"/>
              </a:rPr>
              <a:t>become more challenging. [c]</a:t>
            </a:r>
            <a:r>
              <a:rPr lang="en-US" altLang="zh-CN" baseline="0" dirty="0">
                <a:solidFill>
                  <a:srgbClr val="0070C0"/>
                </a:solidFill>
                <a:cs typeface="Times New Roman" panose="02020603050405020304" pitchFamily="18" charset="0"/>
              </a:rPr>
              <a:t> With link speed increased by 10-100 times, [c] today’s DCNs have much higher </a:t>
            </a:r>
            <a:r>
              <a:rPr lang="en-US" dirty="0"/>
              <a:t>bandwidth-delay product</a:t>
            </a:r>
            <a:r>
              <a:rPr lang="en-US" baseline="0" dirty="0"/>
              <a:t> and</a:t>
            </a:r>
            <a:r>
              <a:rPr lang="en-US" dirty="0"/>
              <a:t> more bustiness.</a:t>
            </a:r>
            <a:r>
              <a:rPr lang="en-US" baseline="0" dirty="0"/>
              <a:t> [c] and flows now finish in much fewer RTT, leaving the transport very little time to react to congestion. [c]</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a:t>
            </a:fld>
            <a:endParaRPr lang="zh-CN" altLang="en-US"/>
          </a:p>
        </p:txBody>
      </p:sp>
    </p:spTree>
    <p:extLst>
      <p:ext uri="{BB962C8B-B14F-4D97-AF65-F5344CB8AC3E}">
        <p14:creationId xmlns:p14="http://schemas.microsoft.com/office/powerpoint/2010/main" val="117099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 due to the queueing delay in the low-priority queue, there</a:t>
            </a:r>
            <a:r>
              <a:rPr lang="en-US" sz="1200" kern="1200" baseline="0" dirty="0">
                <a:solidFill>
                  <a:schemeClr val="tx1"/>
                </a:solidFill>
                <a:effectLst/>
                <a:latin typeface="+mn-lt"/>
                <a:ea typeface="+mn-ea"/>
                <a:cs typeface="+mn-cs"/>
              </a:rPr>
              <a:t> can be </a:t>
            </a:r>
            <a:r>
              <a:rPr lang="en-US" altLang="zh-CN" sz="3200" dirty="0">
                <a:solidFill>
                  <a:srgbClr val="FF0000"/>
                </a:solidFill>
              </a:rPr>
              <a:t>packet reordering problem.</a:t>
            </a:r>
            <a:r>
              <a:rPr lang="en-US" altLang="zh-CN" sz="3200" baseline="0" dirty="0">
                <a:solidFill>
                  <a:srgbClr val="FF0000"/>
                </a:solidFill>
              </a:rPr>
              <a:t> [click] This can be illustrated with a simple example. As shown in the figure, a sender sends 3 unscheduled packets and 3 scheduled packets. [click] in the network,  scheduled packets are served with high priority. [click] As a result, scheduled packets with larger sequence number arrive prior to the unscheduled packets, resulting in packet reordering problem. [click]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30</a:t>
            </a:fld>
            <a:endParaRPr lang="zh-CN" altLang="en-US"/>
          </a:p>
        </p:txBody>
      </p:sp>
    </p:spTree>
    <p:extLst>
      <p:ext uri="{BB962C8B-B14F-4D97-AF65-F5344CB8AC3E}">
        <p14:creationId xmlns:p14="http://schemas.microsoft.com/office/powerpoint/2010/main" val="2527564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the selective dropping mechanism, scheduled packets are protected from congestion loss. However,</a:t>
            </a:r>
            <a:r>
              <a:rPr lang="en-US" sz="1200" kern="1200" baseline="0" dirty="0">
                <a:solidFill>
                  <a:schemeClr val="tx1"/>
                </a:solidFill>
                <a:effectLst/>
                <a:latin typeface="+mn-lt"/>
                <a:ea typeface="+mn-ea"/>
                <a:cs typeface="+mn-cs"/>
              </a:rPr>
              <a:t> unscheduled packets could still suffer </a:t>
            </a:r>
            <a:r>
              <a:rPr lang="en-US" sz="1200" kern="1200" dirty="0">
                <a:solidFill>
                  <a:schemeClr val="tx1"/>
                </a:solidFill>
                <a:effectLst/>
                <a:latin typeface="+mn-lt"/>
                <a:ea typeface="+mn-ea"/>
                <a:cs typeface="+mn-cs"/>
              </a:rPr>
              <a:t>from congestion loss under heavy load.</a:t>
            </a:r>
            <a:r>
              <a:rPr lang="en-US" sz="1200" kern="1200" baseline="0" dirty="0">
                <a:solidFill>
                  <a:schemeClr val="tx1"/>
                </a:solidFill>
                <a:effectLst/>
                <a:latin typeface="+mn-lt"/>
                <a:ea typeface="+mn-ea"/>
                <a:cs typeface="+mn-cs"/>
              </a:rPr>
              <a:t> To handle this, we designed a fast recovery scheme for </a:t>
            </a:r>
            <a:r>
              <a:rPr lang="en-US" sz="1200" kern="1200" baseline="0" dirty="0">
                <a:solidFill>
                  <a:srgbClr val="0070C0"/>
                </a:solidFill>
                <a:effectLst/>
                <a:latin typeface="+mn-lt"/>
                <a:ea typeface="+mn-ea"/>
                <a:cs typeface="+mn-cs"/>
              </a:rPr>
              <a:t>u</a:t>
            </a:r>
            <a:r>
              <a:rPr lang="en-US" sz="1200" kern="1200" dirty="0">
                <a:solidFill>
                  <a:srgbClr val="0070C0"/>
                </a:solidFill>
                <a:latin typeface="+mn-lt"/>
                <a:ea typeface="+mn-ea"/>
                <a:cs typeface="+mn-cs"/>
              </a:rPr>
              <a:t>nscheduled packets. [click] The first step is</a:t>
            </a:r>
            <a:r>
              <a:rPr lang="en-US" sz="1200" kern="1200" baseline="0" dirty="0">
                <a:solidFill>
                  <a:srgbClr val="0070C0"/>
                </a:solidFill>
                <a:latin typeface="+mn-lt"/>
                <a:ea typeface="+mn-ea"/>
                <a:cs typeface="+mn-cs"/>
              </a:rPr>
              <a:t> to detect loss quickly. [click] To do that, we enable per packet ACK for each </a:t>
            </a:r>
            <a:r>
              <a:rPr lang="en-US" altLang="zh-CN" sz="1200" dirty="0"/>
              <a:t>unscheduled packet. [c] in Addition, we also design a tail loss probing mechanism for quickly detecting tail loss of unscheduled packets. [c] The second step is to retransmit lost unscheduled packet quickly. [c] Our idea is to reuse </a:t>
            </a:r>
            <a:r>
              <a:rPr lang="en-HK" sz="1200" dirty="0">
                <a:solidFill>
                  <a:srgbClr val="0070C0"/>
                </a:solidFill>
              </a:rPr>
              <a:t>preserved PCC</a:t>
            </a:r>
            <a:r>
              <a:rPr lang="en-HK" sz="1200" dirty="0"/>
              <a:t> to guarantee retransmission. [c] This is done by retransmitting lost packets only with scheduled packets. [c]</a:t>
            </a:r>
            <a:endParaRPr lang="zh-CN" altLang="en-US"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31</a:t>
            </a:fld>
            <a:endParaRPr lang="zh-CN" altLang="en-US"/>
          </a:p>
        </p:txBody>
      </p:sp>
    </p:spTree>
    <p:extLst>
      <p:ext uri="{BB962C8B-B14F-4D97-AF65-F5344CB8AC3E}">
        <p14:creationId xmlns:p14="http://schemas.microsoft.com/office/powerpoint/2010/main" val="2897154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This is the Evaluation setup. [c] For our testbed evaluation, we implement an Aeolus prototype with DPDK. We build a small testbed using </a:t>
            </a:r>
            <a:r>
              <a:rPr lang="en-US" altLang="zh-CN" dirty="0"/>
              <a:t>8 servers connected to one Mellanox 10Gbps switch. [c] As for our simulations, we conduct experiments using three simulators including NS-2, </a:t>
            </a:r>
            <a:r>
              <a:rPr lang="en-US" altLang="zh-CN" dirty="0" err="1"/>
              <a:t>OMNeT</a:t>
            </a:r>
            <a:r>
              <a:rPr lang="en-US" altLang="zh-CN" dirty="0"/>
              <a:t>++ and </a:t>
            </a:r>
            <a:r>
              <a:rPr lang="en-US" altLang="zh-CN" dirty="0" err="1"/>
              <a:t>htsim</a:t>
            </a:r>
            <a:r>
              <a:rPr lang="en-US" altLang="zh-CN" dirty="0"/>
              <a:t>. We use 100Gbps multi-tier spine-leaf DCN topologies and generate flows according to realistic production workloads.</a:t>
            </a:r>
            <a:r>
              <a:rPr lang="en-US" altLang="zh-CN" baseline="0" dirty="0"/>
              <a:t>[click]</a:t>
            </a:r>
            <a:endParaRPr lang="en-US" altLang="zh-CN"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32</a:t>
            </a:fld>
            <a:endParaRPr lang="zh-CN" altLang="en-US"/>
          </a:p>
        </p:txBody>
      </p:sp>
    </p:spTree>
    <p:extLst>
      <p:ext uri="{BB962C8B-B14F-4D97-AF65-F5344CB8AC3E}">
        <p14:creationId xmlns:p14="http://schemas.microsoft.com/office/powerpoint/2010/main" val="2207145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a:r>
              <a:rPr lang="en-US" altLang="zh-CN" dirty="0"/>
              <a:t>First, we evaluate whether Aeolus can assist </a:t>
            </a:r>
            <a:r>
              <a:rPr lang="en-US" altLang="zh-CN" dirty="0" err="1"/>
              <a:t>ExpressPass</a:t>
            </a:r>
            <a:r>
              <a:rPr lang="en-US" altLang="zh-CN" dirty="0"/>
              <a:t> to remove the one RTT extra delay without hurting the good properties of PCC. [c] These three figures</a:t>
            </a:r>
            <a:r>
              <a:rPr lang="en-US" altLang="zh-CN" baseline="0" dirty="0"/>
              <a:t> show </a:t>
            </a:r>
            <a:r>
              <a:rPr lang="en-US" altLang="zh-CN" baseline="0"/>
              <a:t>the flow completion times </a:t>
            </a:r>
            <a:r>
              <a:rPr lang="en-US" altLang="zh-CN" baseline="0" dirty="0"/>
              <a:t>of 0-100KB small flows across three workloads including web server, cache follower and web search.  [click] </a:t>
            </a:r>
            <a:r>
              <a:rPr lang="en-US" dirty="0"/>
              <a:t>As we can</a:t>
            </a:r>
            <a:r>
              <a:rPr lang="en-US" baseline="0" dirty="0"/>
              <a:t> see, </a:t>
            </a:r>
            <a:r>
              <a:rPr lang="en-US" sz="1200" kern="1200" dirty="0">
                <a:solidFill>
                  <a:schemeClr val="tx1"/>
                </a:solidFill>
                <a:effectLst/>
                <a:latin typeface="+mn-lt"/>
                <a:ea typeface="+mn-ea"/>
                <a:cs typeface="+mn-cs"/>
              </a:rPr>
              <a:t>with Aeolus, a large portion of small flows complete within the first RTT. [click] This indicates that  Aeolus can assist </a:t>
            </a:r>
            <a:r>
              <a:rPr lang="en-US" sz="1200" kern="1200" dirty="0" err="1">
                <a:solidFill>
                  <a:schemeClr val="tx1"/>
                </a:solidFill>
                <a:effectLst/>
                <a:latin typeface="+mn-lt"/>
                <a:ea typeface="+mn-ea"/>
                <a:cs typeface="+mn-cs"/>
              </a:rPr>
              <a:t>ExpressPass</a:t>
            </a:r>
            <a:r>
              <a:rPr lang="en-US" sz="1200" kern="1200" dirty="0">
                <a:solidFill>
                  <a:schemeClr val="tx1"/>
                </a:solidFill>
                <a:effectLst/>
                <a:latin typeface="+mn-lt"/>
                <a:ea typeface="+mn-ea"/>
                <a:cs typeface="+mn-cs"/>
              </a:rPr>
              <a:t> to </a:t>
            </a:r>
            <a:r>
              <a:rPr lang="en-US" altLang="zh-CN" sz="3200" dirty="0"/>
              <a:t>significantly speed up small flows by removing 1 RTT extra delay. [click]</a:t>
            </a:r>
            <a:endParaRPr lang="zh-CN" altLang="en-US" sz="3200"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33</a:t>
            </a:fld>
            <a:endParaRPr lang="zh-CN" altLang="en-US"/>
          </a:p>
        </p:txBody>
      </p:sp>
    </p:spTree>
    <p:extLst>
      <p:ext uri="{BB962C8B-B14F-4D97-AF65-F5344CB8AC3E}">
        <p14:creationId xmlns:p14="http://schemas.microsoft.com/office/powerpoint/2010/main" val="31856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Second, we evaluate how Aeolus can assist </a:t>
            </a:r>
            <a:r>
              <a:rPr lang="en-US" altLang="zh-CN" dirty="0" err="1"/>
              <a:t>Homa</a:t>
            </a:r>
            <a:r>
              <a:rPr lang="en-US" altLang="zh-CN" dirty="0"/>
              <a:t> to preserve the good properties of PCC, without pausing new flows in the first RTT. [c] These three figures</a:t>
            </a:r>
            <a:r>
              <a:rPr lang="en-US" altLang="zh-CN" baseline="0" dirty="0"/>
              <a:t> show the FCTs of small flows under </a:t>
            </a:r>
            <a:r>
              <a:rPr lang="en-US" altLang="zh-CN" baseline="0" dirty="0" err="1"/>
              <a:t>Homa</a:t>
            </a:r>
            <a:r>
              <a:rPr lang="en-US" altLang="zh-CN" baseline="0" dirty="0"/>
              <a:t>, with and without Aeolus across three different workloads.  [click] </a:t>
            </a:r>
            <a:r>
              <a:rPr lang="en-US" dirty="0"/>
              <a:t>As we can</a:t>
            </a:r>
            <a:r>
              <a:rPr lang="en-US" baseline="0" dirty="0"/>
              <a:t> see, </a:t>
            </a:r>
            <a:r>
              <a:rPr lang="en-US" sz="1200" kern="1200" dirty="0">
                <a:solidFill>
                  <a:schemeClr val="tx1"/>
                </a:solidFill>
                <a:effectLst/>
                <a:latin typeface="+mn-lt"/>
                <a:ea typeface="+mn-ea"/>
                <a:cs typeface="+mn-cs"/>
              </a:rPr>
              <a:t>without Aeolus, flows suffer from very large tail FCT due to packet loss caused by first-</a:t>
            </a:r>
            <a:r>
              <a:rPr lang="en-US" sz="1200" kern="1200" dirty="0" err="1">
                <a:solidFill>
                  <a:schemeClr val="tx1"/>
                </a:solidFill>
                <a:effectLst/>
                <a:latin typeface="+mn-lt"/>
                <a:ea typeface="+mn-ea"/>
                <a:cs typeface="+mn-cs"/>
              </a:rPr>
              <a:t>rtt</a:t>
            </a:r>
            <a:r>
              <a:rPr lang="en-US" sz="1200" kern="1200" dirty="0">
                <a:solidFill>
                  <a:schemeClr val="tx1"/>
                </a:solidFill>
                <a:effectLst/>
                <a:latin typeface="+mn-lt"/>
                <a:ea typeface="+mn-ea"/>
                <a:cs typeface="+mn-cs"/>
              </a:rPr>
              <a:t> burst. [c] But with Aeolus, there is no packet loss and the tail FCT is reduced from &gt; 100ms to be &lt; 800us. [click] This indicates that  </a:t>
            </a:r>
            <a:r>
              <a:rPr lang="en-HK" sz="1200" dirty="0"/>
              <a:t>Aeolus can assist </a:t>
            </a:r>
            <a:r>
              <a:rPr lang="en-HK" sz="1200" dirty="0" err="1"/>
              <a:t>Homa</a:t>
            </a:r>
            <a:r>
              <a:rPr lang="en-HK" sz="1200" dirty="0"/>
              <a:t> to eliminate large queues &amp; loss of scheduled packets, thus significantly improve the tail FCTs. </a:t>
            </a:r>
            <a:r>
              <a:rPr lang="en-US" sz="3200" dirty="0"/>
              <a:t>[c]</a:t>
            </a:r>
            <a:endParaRPr lang="en-HK" sz="1200"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34</a:t>
            </a:fld>
            <a:endParaRPr lang="zh-CN" altLang="en-US"/>
          </a:p>
        </p:txBody>
      </p:sp>
    </p:spTree>
    <p:extLst>
      <p:ext uri="{BB962C8B-B14F-4D97-AF65-F5344CB8AC3E}">
        <p14:creationId xmlns:p14="http://schemas.microsoft.com/office/powerpoint/2010/main" val="3543927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Third, we evaluate whether Aeolus can assist NDP to achieve similar performance without support from </a:t>
            </a:r>
            <a:r>
              <a:rPr lang="en-HK" sz="1200" dirty="0"/>
              <a:t>expensive customized switches.</a:t>
            </a:r>
            <a:r>
              <a:rPr lang="en-US" altLang="zh-CN" dirty="0"/>
              <a:t> [c] The two figures on the left</a:t>
            </a:r>
            <a:r>
              <a:rPr lang="en-US" altLang="zh-CN" baseline="0" dirty="0"/>
              <a:t> show the FCT of small flows under NDP with and without Aeolus across two workloads.  [c] The two figures on the right show the average and the maximum queue length under both schemes using web server workload. </a:t>
            </a:r>
            <a:r>
              <a:rPr lang="en-US" dirty="0"/>
              <a:t>As we can</a:t>
            </a:r>
            <a:r>
              <a:rPr lang="en-US" baseline="0" dirty="0"/>
              <a:t> see, regarding all the measured metrics, both schemes achieve very similar performance</a:t>
            </a:r>
            <a:r>
              <a:rPr lang="en-US" altLang="zh-CN" sz="3200" dirty="0"/>
              <a:t>. [c] The results indicate that, </a:t>
            </a:r>
            <a:r>
              <a:rPr lang="en-HK" sz="3200" dirty="0"/>
              <a:t>Aeolus can assist NDP to achieve similar performance without using expensive customized switches. [c]</a:t>
            </a:r>
            <a:endParaRPr lang="en-HK" sz="4400"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35</a:t>
            </a:fld>
            <a:endParaRPr lang="zh-CN" altLang="en-US"/>
          </a:p>
        </p:txBody>
      </p:sp>
    </p:spTree>
    <p:extLst>
      <p:ext uri="{BB962C8B-B14F-4D97-AF65-F5344CB8AC3E}">
        <p14:creationId xmlns:p14="http://schemas.microsoft.com/office/powerpoint/2010/main" val="564165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Now let me do a brief recap of Aeolus. Aeolus is motivated by the problem that </a:t>
            </a:r>
            <a:r>
              <a:rPr lang="en-US" dirty="0">
                <a:solidFill>
                  <a:srgbClr val="FF0000"/>
                </a:solidFill>
              </a:rPr>
              <a:t>proactive transports requires 1 extra RTT for scheduling packet transmission. To</a:t>
            </a:r>
            <a:r>
              <a:rPr lang="en-US" baseline="0" dirty="0">
                <a:solidFill>
                  <a:srgbClr val="FF0000"/>
                </a:solidFill>
              </a:rPr>
              <a:t> solve this problem, we designed Aeolus, </a:t>
            </a:r>
            <a:r>
              <a:rPr lang="en-US" altLang="zh-CN" sz="800" dirty="0">
                <a:cs typeface="Times New Roman" panose="02020603050405020304" pitchFamily="18" charset="0"/>
              </a:rPr>
              <a:t>a general b</a:t>
            </a:r>
            <a:r>
              <a:rPr lang="en-US" sz="800" dirty="0"/>
              <a:t>uilding block for augmenting PCC schemes</a:t>
            </a:r>
            <a:r>
              <a:rPr lang="en-US" altLang="zh-CN" sz="800" kern="1200" baseline="0" dirty="0">
                <a:solidFill>
                  <a:schemeClr val="tx1"/>
                </a:solidFill>
                <a:latin typeface="+mn-lt"/>
                <a:ea typeface="+mn-ea"/>
                <a:cs typeface="Times New Roman" panose="02020603050405020304" pitchFamily="18" charset="0"/>
              </a:rPr>
              <a:t>. With Aeolus, three important goals are achieved, including </a:t>
            </a:r>
            <a:r>
              <a:rPr lang="en-US" altLang="zh-CN" dirty="0">
                <a:cs typeface="Times New Roman" panose="02020603050405020304" pitchFamily="18" charset="0"/>
              </a:rPr>
              <a:t>Eliminate </a:t>
            </a:r>
            <a:r>
              <a:rPr lang="en-US" altLang="zh-CN" dirty="0"/>
              <a:t>one</a:t>
            </a:r>
            <a:r>
              <a:rPr lang="en-US" dirty="0"/>
              <a:t> RTT extra delay for new flows</a:t>
            </a:r>
            <a:r>
              <a:rPr lang="en-US" altLang="zh-CN" baseline="0" dirty="0">
                <a:solidFill>
                  <a:srgbClr val="0070C0"/>
                </a:solidFill>
              </a:rPr>
              <a:t>, </a:t>
            </a:r>
            <a:r>
              <a:rPr lang="en-US" dirty="0"/>
              <a:t>Preserve all the good properties of PCC and Work with </a:t>
            </a:r>
            <a:r>
              <a:rPr lang="en-HK" dirty="0"/>
              <a:t>commodity switch hardware </a:t>
            </a:r>
            <a:r>
              <a:rPr lang="en-US" altLang="zh-CN" baseline="0" dirty="0">
                <a:solidFill>
                  <a:srgbClr val="0070C0"/>
                </a:solidFill>
              </a:rPr>
              <a:t>[click]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F8CB2C-A8C7-41EB-BAF9-08C7F534D910}" type="slidenum">
              <a:rPr lang="zh-CN" altLang="en-US" smtClean="0"/>
              <a:t>36</a:t>
            </a:fld>
            <a:endParaRPr lang="zh-CN" altLang="en-US"/>
          </a:p>
        </p:txBody>
      </p:sp>
    </p:spTree>
    <p:extLst>
      <p:ext uri="{BB962C8B-B14F-4D97-AF65-F5344CB8AC3E}">
        <p14:creationId xmlns:p14="http://schemas.microsoft.com/office/powerpoint/2010/main" val="2429500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n-lt"/>
                <a:ea typeface="+mn-ea"/>
                <a:cs typeface="+mn-cs"/>
              </a:rPr>
              <a:t>This is the end of my talk and t</a:t>
            </a:r>
            <a:r>
              <a:rPr lang="en-US" altLang="zh-CN" sz="1200" i="0" kern="1200" dirty="0">
                <a:solidFill>
                  <a:schemeClr val="tx1"/>
                </a:solidFill>
                <a:latin typeface="+mn-lt"/>
                <a:ea typeface="+mn-ea"/>
                <a:cs typeface="+mn-cs"/>
              </a:rPr>
              <a:t>hank you so much for your attention.</a:t>
            </a:r>
            <a:endParaRPr lang="en-US" sz="120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5230A9A-2637-4F4B-B8F8-240F39B08293}" type="slidenum">
              <a:rPr lang="en-US" smtClean="0"/>
              <a:t>37</a:t>
            </a:fld>
            <a:endParaRPr lang="en-US"/>
          </a:p>
        </p:txBody>
      </p:sp>
    </p:spTree>
    <p:extLst>
      <p:ext uri="{BB962C8B-B14F-4D97-AF65-F5344CB8AC3E}">
        <p14:creationId xmlns:p14="http://schemas.microsoft.com/office/powerpoint/2010/main" val="2871774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Today’s congestion control are mainly </a:t>
            </a:r>
            <a:r>
              <a:rPr lang="en-US" dirty="0"/>
              <a:t>achieved using </a:t>
            </a:r>
            <a:r>
              <a:rPr lang="en-US" b="1" dirty="0">
                <a:solidFill>
                  <a:srgbClr val="0070C0"/>
                </a:solidFill>
              </a:rPr>
              <a:t>reactive</a:t>
            </a:r>
            <a:r>
              <a:rPr lang="en-US" dirty="0"/>
              <a:t> protocols. [click] </a:t>
            </a:r>
            <a:r>
              <a:rPr lang="en-US" sz="1200" kern="1200" dirty="0">
                <a:solidFill>
                  <a:schemeClr val="tx1"/>
                </a:solidFill>
                <a:effectLst/>
                <a:latin typeface="+mn-lt"/>
                <a:ea typeface="+mn-ea"/>
                <a:cs typeface="+mn-cs"/>
              </a:rPr>
              <a:t>Reactive congestion control algorithms, such as TCP and DCTCP</a:t>
            </a:r>
            <a:r>
              <a:rPr lang="en-US" sz="1200" kern="1200" baseline="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react only after congestion already happens. [click] Reactive solutions h</a:t>
            </a:r>
            <a:r>
              <a:rPr lang="en-US" dirty="0"/>
              <a:t>ave long-standing problems</a:t>
            </a:r>
            <a:r>
              <a:rPr lang="en-US" baseline="0" dirty="0"/>
              <a:t> including s</a:t>
            </a:r>
            <a:r>
              <a:rPr lang="en-US" altLang="zh-CN" dirty="0"/>
              <a:t>witch queue build-ups, severe loss under </a:t>
            </a:r>
            <a:r>
              <a:rPr lang="en-US" altLang="zh-CN" dirty="0" err="1"/>
              <a:t>incast</a:t>
            </a:r>
            <a:r>
              <a:rPr lang="en-US" altLang="zh-CN" baseline="0" dirty="0"/>
              <a:t> and very s</a:t>
            </a:r>
            <a:r>
              <a:rPr lang="en-US" altLang="zh-CN" dirty="0"/>
              <a:t>low convergence speed. [click] With </a:t>
            </a:r>
            <a:r>
              <a:rPr lang="en-US" altLang="zh-CN" sz="1200" dirty="0">
                <a:solidFill>
                  <a:srgbClr val="FF0000"/>
                </a:solidFill>
              </a:rPr>
              <a:t>higher link speed</a:t>
            </a:r>
            <a:r>
              <a:rPr lang="en-US" altLang="zh-CN" dirty="0"/>
              <a:t>, all these</a:t>
            </a:r>
            <a:r>
              <a:rPr lang="en-US" altLang="zh-CN" baseline="0" dirty="0"/>
              <a:t> problems now become worse. [click]</a:t>
            </a:r>
            <a:endParaRPr lang="en-US" altLang="zh-CN"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a:t>
            </a:fld>
            <a:endParaRPr lang="zh-CN" altLang="en-US"/>
          </a:p>
        </p:txBody>
      </p:sp>
    </p:spTree>
    <p:extLst>
      <p:ext uri="{BB962C8B-B14F-4D97-AF65-F5344CB8AC3E}">
        <p14:creationId xmlns:p14="http://schemas.microsoft.com/office/powerpoint/2010/main" val="282348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HK" sz="1200" i="1" kern="1200" dirty="0">
                <a:solidFill>
                  <a:schemeClr val="tx1"/>
                </a:solidFill>
                <a:effectLst/>
                <a:latin typeface="+mn-lt"/>
                <a:ea typeface="+mn-ea"/>
                <a:cs typeface="+mn-cs"/>
              </a:rPr>
              <a:t>proactive </a:t>
            </a:r>
            <a:r>
              <a:rPr lang="en-HK" sz="1200" kern="1200" dirty="0">
                <a:solidFill>
                  <a:schemeClr val="tx1"/>
                </a:solidFill>
                <a:effectLst/>
                <a:latin typeface="+mn-lt"/>
                <a:ea typeface="+mn-ea"/>
                <a:cs typeface="+mn-cs"/>
              </a:rPr>
              <a:t>congestion control solutions, or PCC, have drawn great attention in recent years. [c] </a:t>
            </a:r>
            <a:r>
              <a:rPr lang="en-US" altLang="zh-CN" dirty="0"/>
              <a:t>Compared</a:t>
            </a:r>
            <a:r>
              <a:rPr lang="en-US" altLang="zh-CN" baseline="0" dirty="0"/>
              <a:t> with reactive solutions, proactive solutions have several advantages, including [click] n</a:t>
            </a:r>
            <a:r>
              <a:rPr lang="en-US" altLang="zh-CN" dirty="0"/>
              <a:t>ear-zero queueing,</a:t>
            </a:r>
            <a:r>
              <a:rPr lang="en-US" altLang="zh-CN" baseline="0" dirty="0"/>
              <a:t> [click] z</a:t>
            </a:r>
            <a:r>
              <a:rPr lang="en-US" altLang="zh-CN" dirty="0"/>
              <a:t>ero packet loss, [click] and</a:t>
            </a:r>
            <a:r>
              <a:rPr lang="en-US" altLang="zh-CN" baseline="0" dirty="0"/>
              <a:t> f</a:t>
            </a:r>
            <a:r>
              <a:rPr lang="en-US" altLang="zh-CN" dirty="0"/>
              <a:t>ast convergence. </a:t>
            </a:r>
            <a:r>
              <a:rPr lang="en-US" dirty="0"/>
              <a:t>[click]</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5</a:t>
            </a:fld>
            <a:endParaRPr lang="zh-CN" altLang="en-US"/>
          </a:p>
        </p:txBody>
      </p:sp>
    </p:spTree>
    <p:extLst>
      <p:ext uri="{BB962C8B-B14F-4D97-AF65-F5344CB8AC3E}">
        <p14:creationId xmlns:p14="http://schemas.microsoft.com/office/powerpoint/2010/main" val="16948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kern="1200" dirty="0">
                <a:solidFill>
                  <a:schemeClr val="tx1"/>
                </a:solidFill>
                <a:effectLst/>
                <a:latin typeface="+mn-lt"/>
                <a:ea typeface="+mn-ea"/>
                <a:cs typeface="+mn-cs"/>
              </a:rPr>
              <a:t>Unlike reactive solutions, the key idea of PCC is to proactively schedule network transfer based on the availability of network resources using credit. The idea of PCC can be realized in several ways. [click] For example, </a:t>
            </a:r>
            <a:r>
              <a:rPr lang="en-HK" sz="1200" kern="1200" dirty="0" err="1">
                <a:solidFill>
                  <a:schemeClr val="tx1"/>
                </a:solidFill>
                <a:effectLst/>
                <a:latin typeface="+mn-lt"/>
                <a:ea typeface="+mn-ea"/>
                <a:cs typeface="+mn-cs"/>
              </a:rPr>
              <a:t>Fastpass</a:t>
            </a:r>
            <a:r>
              <a:rPr lang="en-HK" sz="1200" kern="1200" dirty="0">
                <a:solidFill>
                  <a:schemeClr val="tx1"/>
                </a:solidFill>
                <a:effectLst/>
                <a:latin typeface="+mn-lt"/>
                <a:ea typeface="+mn-ea"/>
                <a:cs typeface="+mn-cs"/>
              </a:rPr>
              <a:t> employs a centralized arbiter to enforce a tight control over network transfer. [click] PDQ and TFC leverage switches to explicitly allocate link bandwidth among the passing flows. [click] </a:t>
            </a:r>
            <a:r>
              <a:rPr lang="en-HK" sz="1200" kern="1200" dirty="0" err="1">
                <a:solidFill>
                  <a:schemeClr val="tx1"/>
                </a:solidFill>
                <a:effectLst/>
                <a:latin typeface="+mn-lt"/>
                <a:ea typeface="+mn-ea"/>
                <a:cs typeface="+mn-cs"/>
              </a:rPr>
              <a:t>ExpressPass</a:t>
            </a:r>
            <a:r>
              <a:rPr lang="en-HK" sz="1200" kern="1200" dirty="0">
                <a:solidFill>
                  <a:schemeClr val="tx1"/>
                </a:solidFill>
                <a:effectLst/>
                <a:latin typeface="+mn-lt"/>
                <a:ea typeface="+mn-ea"/>
                <a:cs typeface="+mn-cs"/>
              </a:rPr>
              <a:t>, NDP and </a:t>
            </a:r>
            <a:r>
              <a:rPr lang="en-HK" sz="1200" kern="1200" dirty="0" err="1">
                <a:solidFill>
                  <a:schemeClr val="tx1"/>
                </a:solidFill>
                <a:effectLst/>
                <a:latin typeface="+mn-lt"/>
                <a:ea typeface="+mn-ea"/>
                <a:cs typeface="+mn-cs"/>
              </a:rPr>
              <a:t>Homa</a:t>
            </a:r>
            <a:r>
              <a:rPr lang="en-HK" sz="1200" kern="1200" dirty="0">
                <a:solidFill>
                  <a:schemeClr val="tx1"/>
                </a:solidFill>
                <a:effectLst/>
                <a:latin typeface="+mn-lt"/>
                <a:ea typeface="+mn-ea"/>
                <a:cs typeface="+mn-cs"/>
              </a:rPr>
              <a:t> use receiver-driven credit-based approaches to explicitly schedule the arrival of data packets destined for different receivers. [c]</a:t>
            </a: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6</a:t>
            </a:fld>
            <a:endParaRPr lang="zh-CN" altLang="en-US"/>
          </a:p>
        </p:txBody>
      </p:sp>
    </p:spTree>
    <p:extLst>
      <p:ext uri="{BB962C8B-B14F-4D97-AF65-F5344CB8AC3E}">
        <p14:creationId xmlns:p14="http://schemas.microsoft.com/office/powerpoint/2010/main" val="10813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kern="1200" dirty="0">
                <a:solidFill>
                  <a:schemeClr val="tx1"/>
                </a:solidFill>
                <a:effectLst/>
                <a:latin typeface="+mn-lt"/>
                <a:ea typeface="+mn-ea"/>
                <a:cs typeface="+mn-cs"/>
              </a:rPr>
              <a:t>While being promising, all existing PCC solutions require one extra RTT to </a:t>
            </a:r>
            <a:r>
              <a:rPr lang="en-HK" sz="1200" dirty="0">
                <a:solidFill>
                  <a:srgbClr val="FF0000"/>
                </a:solidFill>
              </a:rPr>
              <a:t>prepare the schedule. </a:t>
            </a:r>
            <a:r>
              <a:rPr lang="en-HK" sz="1200" kern="1200" dirty="0">
                <a:solidFill>
                  <a:schemeClr val="tx1"/>
                </a:solidFill>
                <a:effectLst/>
                <a:latin typeface="+mn-lt"/>
                <a:ea typeface="+mn-ea"/>
                <a:cs typeface="+mn-cs"/>
              </a:rPr>
              <a:t>In high speed networks, we find that, the cost of delaying all flows by one extra RTT can be very expensive.[c]</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7</a:t>
            </a:fld>
            <a:endParaRPr lang="zh-CN" altLang="en-US"/>
          </a:p>
        </p:txBody>
      </p:sp>
    </p:spTree>
    <p:extLst>
      <p:ext uri="{BB962C8B-B14F-4D97-AF65-F5344CB8AC3E}">
        <p14:creationId xmlns:p14="http://schemas.microsoft.com/office/powerpoint/2010/main" val="371016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 Our observation is that, at high link speed</a:t>
            </a:r>
            <a:r>
              <a:rPr lang="en-HK" sz="1200" dirty="0">
                <a:solidFill>
                  <a:srgbClr val="0070C0"/>
                </a:solidFill>
              </a:rPr>
              <a:t>, a large portion</a:t>
            </a:r>
            <a:r>
              <a:rPr lang="en-HK" sz="1200" dirty="0"/>
              <a:t> </a:t>
            </a:r>
            <a:r>
              <a:rPr lang="en-HK" sz="1200" dirty="0">
                <a:solidFill>
                  <a:srgbClr val="0070C0"/>
                </a:solidFill>
              </a:rPr>
              <a:t>of flows could complete in the first RTT. [c] In this figure, we </a:t>
            </a:r>
            <a:r>
              <a:rPr lang="en-HK" sz="1200" kern="1200" dirty="0">
                <a:solidFill>
                  <a:schemeClr val="tx1"/>
                </a:solidFill>
                <a:effectLst/>
                <a:latin typeface="+mn-lt"/>
                <a:ea typeface="+mn-ea"/>
                <a:cs typeface="+mn-cs"/>
              </a:rPr>
              <a:t>show the fraction of flows could have been finished within the first RTT under different link speeds. Although our measurement methodology is idealized, the results suggests a clear trend that the rise of high-speed DCNs makes the first RTT much more important. [c] As we can see, </a:t>
            </a:r>
            <a:r>
              <a:rPr lang="en-US" sz="1200" dirty="0"/>
              <a:t>At 100Gbps, 60-80% of flows</a:t>
            </a:r>
            <a:r>
              <a:rPr lang="zh-CN" altLang="en-US" sz="1200" dirty="0"/>
              <a:t> </a:t>
            </a:r>
            <a:r>
              <a:rPr lang="en-HK" altLang="zh-CN" sz="1200" dirty="0"/>
              <a:t>could have been finished within the first RTT! [c]</a:t>
            </a: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br>
              <a:rPr lang="en-HK" sz="1200" kern="1200" dirty="0">
                <a:solidFill>
                  <a:schemeClr val="tx1"/>
                </a:solidFill>
                <a:effectLst/>
                <a:latin typeface="+mn-lt"/>
                <a:ea typeface="+mn-ea"/>
                <a:cs typeface="+mn-cs"/>
              </a:rPr>
            </a:b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kern="1200" dirty="0">
                <a:solidFill>
                  <a:schemeClr val="tx1"/>
                </a:solidFill>
                <a:effectLst/>
                <a:latin typeface="+mn-lt"/>
                <a:ea typeface="+mn-ea"/>
                <a:cs typeface="+mn-cs"/>
              </a:rPr>
              <a:t> </a:t>
            </a: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8</a:t>
            </a:fld>
            <a:endParaRPr lang="zh-CN" altLang="en-US"/>
          </a:p>
        </p:txBody>
      </p:sp>
    </p:spTree>
    <p:extLst>
      <p:ext uri="{BB962C8B-B14F-4D97-AF65-F5344CB8AC3E}">
        <p14:creationId xmlns:p14="http://schemas.microsoft.com/office/powerpoint/2010/main" val="13358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However, existing solutions </a:t>
            </a:r>
            <a:r>
              <a:rPr lang="en-US" altLang="zh-CN" b="0" dirty="0">
                <a:solidFill>
                  <a:srgbClr val="0070C0"/>
                </a:solidFill>
                <a:cs typeface="Times New Roman" panose="02020603050405020304" pitchFamily="18" charset="0"/>
              </a:rPr>
              <a:t>cannot well handle the one-extra-RTT problem. They mainly fall in two categories. [click] One line of work choose to </a:t>
            </a:r>
            <a:r>
              <a:rPr lang="en-US" altLang="zh-CN" sz="1200" b="0" dirty="0">
                <a:solidFill>
                  <a:srgbClr val="0070C0"/>
                </a:solidFill>
                <a:cs typeface="Times New Roman" panose="02020603050405020304" pitchFamily="18" charset="0"/>
              </a:rPr>
              <a:t>p</a:t>
            </a:r>
            <a:r>
              <a:rPr lang="en-US" sz="1200" b="0" dirty="0"/>
              <a:t>ay the cost of one extra RTT. [c] For example, in </a:t>
            </a:r>
            <a:r>
              <a:rPr lang="en-US" sz="1200" b="0" dirty="0" err="1"/>
              <a:t>ExpressPass</a:t>
            </a:r>
            <a:r>
              <a:rPr lang="en-US" sz="1200" b="0" dirty="0"/>
              <a:t>, [c] the sender will send a credit request to the receiver on the arrival of a new flow. [c] </a:t>
            </a:r>
            <a:endParaRPr lang="en-US" b="0" dirty="0"/>
          </a:p>
          <a:p>
            <a:endParaRPr lang="zh-CN" altLang="en-US" b="0" dirty="0"/>
          </a:p>
        </p:txBody>
      </p:sp>
      <p:sp>
        <p:nvSpPr>
          <p:cNvPr id="4" name="灯片编号占位符 3"/>
          <p:cNvSpPr>
            <a:spLocks noGrp="1"/>
          </p:cNvSpPr>
          <p:nvPr>
            <p:ph type="sldNum" sz="quarter" idx="10"/>
          </p:nvPr>
        </p:nvSpPr>
        <p:spPr/>
        <p:txBody>
          <a:bodyPr/>
          <a:lstStyle/>
          <a:p>
            <a:fld id="{1C8AD0D7-FA37-42FE-A54F-07D0818E0059}" type="slidenum">
              <a:rPr lang="zh-CN" altLang="en-US" smtClean="0"/>
              <a:t>9</a:t>
            </a:fld>
            <a:endParaRPr lang="zh-CN" altLang="en-US"/>
          </a:p>
        </p:txBody>
      </p:sp>
    </p:spTree>
    <p:extLst>
      <p:ext uri="{BB962C8B-B14F-4D97-AF65-F5344CB8AC3E}">
        <p14:creationId xmlns:p14="http://schemas.microsoft.com/office/powerpoint/2010/main" val="308482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774D-8F64-9644-A059-85316CE24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78BC24-5A79-C54B-BD66-C06662B45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9C89B-E6A9-864D-B9CA-FFD1040BB0A8}"/>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B1FD18F2-B075-8B47-A90C-9143583FB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2FE39-7196-B74C-88CC-3F5F56970677}"/>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359536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ACF2-8650-E04E-BFA0-4296D6B55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96FA44-B162-2F4F-99F6-022D13E6CC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3A398-21E8-CA4F-AD2D-8CFB75FF06BE}"/>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C3FACD09-9F31-3D48-BDD6-740FDA8C3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B9612-D892-2640-92FC-3C25DF21A679}"/>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366583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724065-0105-D34B-AD87-59CC276A2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27154-F00C-444A-A575-F6F03F76AC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41F5D-B6E8-A549-95E1-53283C69FAB9}"/>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47F0E8FF-69D0-CE4C-98D2-3C8C92CE9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CC46E-2D5A-D841-A593-FC33E201070B}"/>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134665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HotNets 2012</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190376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6DE6-042A-8541-B950-6F34AC98E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DA089-2C65-5444-89E9-BCD9DF2108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80692-C9AB-FF49-A0BC-826F3BED37BD}"/>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141E6537-939A-4D41-AB43-04F78267F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501F5-265F-A340-A8F4-F72DF736EEAC}"/>
              </a:ext>
            </a:extLst>
          </p:cNvPr>
          <p:cNvSpPr>
            <a:spLocks noGrp="1"/>
          </p:cNvSpPr>
          <p:nvPr>
            <p:ph type="sldNum" sz="quarter" idx="12"/>
          </p:nvPr>
        </p:nvSpPr>
        <p:spPr/>
        <p:txBody>
          <a:bodyPr/>
          <a:lstStyle/>
          <a:p>
            <a:fld id="{3AC99A5B-5B03-425B-9284-2F10A88898BE}" type="slidenum">
              <a:rPr lang="en-US" smtClean="0"/>
              <a:t>‹#›</a:t>
            </a:fld>
            <a:endParaRPr lang="en-US"/>
          </a:p>
        </p:txBody>
      </p:sp>
      <p:cxnSp>
        <p:nvCxnSpPr>
          <p:cNvPr id="7" name="Straight Connector 6">
            <a:extLst>
              <a:ext uri="{FF2B5EF4-FFF2-40B4-BE49-F238E27FC236}">
                <a16:creationId xmlns:a16="http://schemas.microsoft.com/office/drawing/2014/main" id="{BDA20021-992E-BF4D-AAF4-68EFB080FC3E}"/>
              </a:ext>
            </a:extLst>
          </p:cNvPr>
          <p:cNvCxnSpPr/>
          <p:nvPr userDrawn="1"/>
        </p:nvCxnSpPr>
        <p:spPr>
          <a:xfrm flipH="1">
            <a:off x="361772" y="1430708"/>
            <a:ext cx="11480800" cy="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912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6B21-8E0A-D847-8E39-7AC0B8942B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0E7E59-082B-D746-B7AA-22C199454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267189-55D1-F14B-9DA6-B67260CC5A01}"/>
              </a:ext>
            </a:extLst>
          </p:cNvPr>
          <p:cNvSpPr>
            <a:spLocks noGrp="1"/>
          </p:cNvSpPr>
          <p:nvPr>
            <p:ph type="dt" sz="half" idx="10"/>
          </p:nvPr>
        </p:nvSpPr>
        <p:spPr/>
        <p:txBody>
          <a:bodyPr/>
          <a:lstStyle/>
          <a:p>
            <a:r>
              <a:rPr lang="en-US"/>
              <a:t>HotNets 2012</a:t>
            </a:r>
            <a:endParaRPr lang="en-US" dirty="0"/>
          </a:p>
        </p:txBody>
      </p:sp>
      <p:sp>
        <p:nvSpPr>
          <p:cNvPr id="5" name="Footer Placeholder 4">
            <a:extLst>
              <a:ext uri="{FF2B5EF4-FFF2-40B4-BE49-F238E27FC236}">
                <a16:creationId xmlns:a16="http://schemas.microsoft.com/office/drawing/2014/main" id="{BD9E8775-AADC-0745-9D4D-9A9238985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0EB9B-16F9-034D-AA80-86775590E94B}"/>
              </a:ext>
            </a:extLst>
          </p:cNvPr>
          <p:cNvSpPr>
            <a:spLocks noGrp="1"/>
          </p:cNvSpPr>
          <p:nvPr>
            <p:ph type="sldNum" sz="quarter" idx="12"/>
          </p:nvPr>
        </p:nvSpPr>
        <p:spPr/>
        <p:txBody>
          <a:bodyPr/>
          <a:lstStyle/>
          <a:p>
            <a:fld id="{3AC99A5B-5B03-425B-9284-2F10A88898BE}" type="slidenum">
              <a:rPr lang="en-US" smtClean="0"/>
              <a:pPr/>
              <a:t>‹#›</a:t>
            </a:fld>
            <a:endParaRPr lang="en-US"/>
          </a:p>
        </p:txBody>
      </p:sp>
    </p:spTree>
    <p:extLst>
      <p:ext uri="{BB962C8B-B14F-4D97-AF65-F5344CB8AC3E}">
        <p14:creationId xmlns:p14="http://schemas.microsoft.com/office/powerpoint/2010/main" val="148094362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073D-3186-144A-B6D0-5953F4D6B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180BB-11F2-0C46-8619-AAC8C9A9F4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43463-02F4-9040-B9EB-48C26B6EAD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1D11A-EADF-EB4B-AC77-C9BC1A805F1F}"/>
              </a:ext>
            </a:extLst>
          </p:cNvPr>
          <p:cNvSpPr>
            <a:spLocks noGrp="1"/>
          </p:cNvSpPr>
          <p:nvPr>
            <p:ph type="dt" sz="half" idx="10"/>
          </p:nvPr>
        </p:nvSpPr>
        <p:spPr/>
        <p:txBody>
          <a:bodyPr/>
          <a:lstStyle/>
          <a:p>
            <a:r>
              <a:rPr lang="en-US"/>
              <a:t>HotNets 2012</a:t>
            </a:r>
            <a:endParaRPr lang="en-US" dirty="0"/>
          </a:p>
        </p:txBody>
      </p:sp>
      <p:sp>
        <p:nvSpPr>
          <p:cNvPr id="6" name="Footer Placeholder 5">
            <a:extLst>
              <a:ext uri="{FF2B5EF4-FFF2-40B4-BE49-F238E27FC236}">
                <a16:creationId xmlns:a16="http://schemas.microsoft.com/office/drawing/2014/main" id="{721554A5-D5E2-F44F-9CFC-B802D683C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C50A8-08F3-8646-9ED3-2C6279AAD433}"/>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87211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75DA-29A3-8B48-9C12-B15A6398E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9292-51DD-164A-8169-37BB3DA51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A7E29F-439B-074F-AB96-832C619470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1AB52E-D66B-D848-B669-BD27F9A9A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F9A7A1-0AB9-0948-B3E8-AFA3D6285A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3B6741-8C48-DF46-B101-BF3D415C4075}"/>
              </a:ext>
            </a:extLst>
          </p:cNvPr>
          <p:cNvSpPr>
            <a:spLocks noGrp="1"/>
          </p:cNvSpPr>
          <p:nvPr>
            <p:ph type="dt" sz="half" idx="10"/>
          </p:nvPr>
        </p:nvSpPr>
        <p:spPr/>
        <p:txBody>
          <a:bodyPr/>
          <a:lstStyle/>
          <a:p>
            <a:r>
              <a:rPr lang="en-US"/>
              <a:t>HotNets 2012</a:t>
            </a:r>
            <a:endParaRPr lang="en-US" dirty="0"/>
          </a:p>
        </p:txBody>
      </p:sp>
      <p:sp>
        <p:nvSpPr>
          <p:cNvPr id="8" name="Footer Placeholder 7">
            <a:extLst>
              <a:ext uri="{FF2B5EF4-FFF2-40B4-BE49-F238E27FC236}">
                <a16:creationId xmlns:a16="http://schemas.microsoft.com/office/drawing/2014/main" id="{5ACC61A2-60B0-6547-89FD-197B825F3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57B8EE-4F1D-514D-9A39-823C724DBB5A}"/>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173209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D1B4-1B05-C240-8F77-DE7C7BC094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C2D41-A492-514F-81E3-5B312292E60A}"/>
              </a:ext>
            </a:extLst>
          </p:cNvPr>
          <p:cNvSpPr>
            <a:spLocks noGrp="1"/>
          </p:cNvSpPr>
          <p:nvPr>
            <p:ph type="dt" sz="half" idx="10"/>
          </p:nvPr>
        </p:nvSpPr>
        <p:spPr/>
        <p:txBody>
          <a:bodyPr/>
          <a:lstStyle/>
          <a:p>
            <a:r>
              <a:rPr lang="en-US"/>
              <a:t>HotNets 2012</a:t>
            </a:r>
            <a:endParaRPr lang="en-US" dirty="0"/>
          </a:p>
        </p:txBody>
      </p:sp>
      <p:sp>
        <p:nvSpPr>
          <p:cNvPr id="4" name="Footer Placeholder 3">
            <a:extLst>
              <a:ext uri="{FF2B5EF4-FFF2-40B4-BE49-F238E27FC236}">
                <a16:creationId xmlns:a16="http://schemas.microsoft.com/office/drawing/2014/main" id="{1E935C04-2EEC-2E4C-B994-F033DEEC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92ABA5-1B73-404F-98AE-CC5E86BD7EF5}"/>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95152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4EFE3-4A10-A84E-AB70-7179188C31CA}"/>
              </a:ext>
            </a:extLst>
          </p:cNvPr>
          <p:cNvSpPr>
            <a:spLocks noGrp="1"/>
          </p:cNvSpPr>
          <p:nvPr>
            <p:ph type="dt" sz="half" idx="10"/>
          </p:nvPr>
        </p:nvSpPr>
        <p:spPr/>
        <p:txBody>
          <a:bodyPr/>
          <a:lstStyle/>
          <a:p>
            <a:r>
              <a:rPr lang="en-US"/>
              <a:t>HotNets 2012</a:t>
            </a:r>
            <a:endParaRPr lang="en-US" dirty="0"/>
          </a:p>
        </p:txBody>
      </p:sp>
      <p:sp>
        <p:nvSpPr>
          <p:cNvPr id="3" name="Footer Placeholder 2">
            <a:extLst>
              <a:ext uri="{FF2B5EF4-FFF2-40B4-BE49-F238E27FC236}">
                <a16:creationId xmlns:a16="http://schemas.microsoft.com/office/drawing/2014/main" id="{67B55CE1-B1B5-254F-8B27-4D6E7E982E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27EAF7-D4E4-6C4F-8E48-1553AB619FF3}"/>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23231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AEB7-FC06-A446-B5B0-2802BF412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DEFA1B-B287-E84A-A4B7-8C15D38C5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0F451-C012-ED4C-A925-9C76C7D51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1E9469-0842-A74E-A438-F6AF9D2030D4}"/>
              </a:ext>
            </a:extLst>
          </p:cNvPr>
          <p:cNvSpPr>
            <a:spLocks noGrp="1"/>
          </p:cNvSpPr>
          <p:nvPr>
            <p:ph type="dt" sz="half" idx="10"/>
          </p:nvPr>
        </p:nvSpPr>
        <p:spPr/>
        <p:txBody>
          <a:bodyPr/>
          <a:lstStyle/>
          <a:p>
            <a:r>
              <a:rPr lang="en-US"/>
              <a:t>HotNets 2012</a:t>
            </a:r>
            <a:endParaRPr lang="en-US" dirty="0"/>
          </a:p>
        </p:txBody>
      </p:sp>
      <p:sp>
        <p:nvSpPr>
          <p:cNvPr id="6" name="Footer Placeholder 5">
            <a:extLst>
              <a:ext uri="{FF2B5EF4-FFF2-40B4-BE49-F238E27FC236}">
                <a16:creationId xmlns:a16="http://schemas.microsoft.com/office/drawing/2014/main" id="{DED9A8BD-68DA-DC45-AED9-DB2576A7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9F99A-EB97-D349-875F-8025A3A9BE9E}"/>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422184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1376-DD61-D54F-A242-6800F7A13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59187B-B1E1-5244-B381-BEF2768FD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A02BB2-3A63-3548-BFB5-1D647D6AB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84A561-A4D3-764B-8F49-0638F075BFC3}"/>
              </a:ext>
            </a:extLst>
          </p:cNvPr>
          <p:cNvSpPr>
            <a:spLocks noGrp="1"/>
          </p:cNvSpPr>
          <p:nvPr>
            <p:ph type="dt" sz="half" idx="10"/>
          </p:nvPr>
        </p:nvSpPr>
        <p:spPr/>
        <p:txBody>
          <a:bodyPr/>
          <a:lstStyle/>
          <a:p>
            <a:r>
              <a:rPr lang="en-US"/>
              <a:t>HotNets 2012</a:t>
            </a:r>
            <a:endParaRPr lang="en-US" dirty="0"/>
          </a:p>
        </p:txBody>
      </p:sp>
      <p:sp>
        <p:nvSpPr>
          <p:cNvPr id="6" name="Footer Placeholder 5">
            <a:extLst>
              <a:ext uri="{FF2B5EF4-FFF2-40B4-BE49-F238E27FC236}">
                <a16:creationId xmlns:a16="http://schemas.microsoft.com/office/drawing/2014/main" id="{4343BB42-2794-BD46-8F1F-363B8CCE6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07136-1D1B-9C44-A071-0B302E5E87AD}"/>
              </a:ext>
            </a:extLst>
          </p:cNvPr>
          <p:cNvSpPr>
            <a:spLocks noGrp="1"/>
          </p:cNvSpPr>
          <p:nvPr>
            <p:ph type="sldNum" sz="quarter" idx="12"/>
          </p:nvPr>
        </p:nvSpPr>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11349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83139F-CBDF-0B49-84B9-17AE4EBDD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1B118-E765-B947-8467-BB8153600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D0B19-5472-8343-97F8-433575A17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HotNets 2012</a:t>
            </a:r>
            <a:endParaRPr lang="en-US" dirty="0"/>
          </a:p>
        </p:txBody>
      </p:sp>
      <p:sp>
        <p:nvSpPr>
          <p:cNvPr id="5" name="Footer Placeholder 4">
            <a:extLst>
              <a:ext uri="{FF2B5EF4-FFF2-40B4-BE49-F238E27FC236}">
                <a16:creationId xmlns:a16="http://schemas.microsoft.com/office/drawing/2014/main" id="{D8DBBAE2-1682-3A43-90E6-17E189743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29A0B9-C337-684B-BFDC-CD9D1B9B8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99A5B-5B03-425B-9284-2F10A88898BE}" type="slidenum">
              <a:rPr lang="en-US" smtClean="0"/>
              <a:pPr/>
              <a:t>‹#›</a:t>
            </a:fld>
            <a:endParaRPr lang="en-US"/>
          </a:p>
        </p:txBody>
      </p:sp>
    </p:spTree>
    <p:extLst>
      <p:ext uri="{BB962C8B-B14F-4D97-AF65-F5344CB8AC3E}">
        <p14:creationId xmlns:p14="http://schemas.microsoft.com/office/powerpoint/2010/main" val="2037978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D21F5F-4EEF-47C3-88AA-96956388379E}"/>
              </a:ext>
            </a:extLst>
          </p:cNvPr>
          <p:cNvSpPr>
            <a:spLocks noGrp="1"/>
          </p:cNvSpPr>
          <p:nvPr>
            <p:ph type="sldNum" sz="quarter" idx="12"/>
          </p:nvPr>
        </p:nvSpPr>
        <p:spPr/>
        <p:txBody>
          <a:bodyPr/>
          <a:lstStyle/>
          <a:p>
            <a:fld id="{0C913308-F349-4B6D-A68A-DD1791B4A57B}" type="slidenum">
              <a:rPr lang="zh-CN" altLang="en-US" smtClean="0"/>
              <a:t>1</a:t>
            </a:fld>
            <a:endParaRPr lang="zh-CN" altLang="en-US" dirty="0"/>
          </a:p>
        </p:txBody>
      </p:sp>
      <p:sp>
        <p:nvSpPr>
          <p:cNvPr id="5" name="TextBox 4">
            <a:extLst>
              <a:ext uri="{FF2B5EF4-FFF2-40B4-BE49-F238E27FC236}">
                <a16:creationId xmlns:a16="http://schemas.microsoft.com/office/drawing/2014/main" id="{EB5CC637-E212-478D-B689-C6A792EA8169}"/>
              </a:ext>
            </a:extLst>
          </p:cNvPr>
          <p:cNvSpPr txBox="1"/>
          <p:nvPr/>
        </p:nvSpPr>
        <p:spPr>
          <a:xfrm>
            <a:off x="0" y="1325940"/>
            <a:ext cx="12192000" cy="1569660"/>
          </a:xfrm>
          <a:prstGeom prst="rect">
            <a:avLst/>
          </a:prstGeom>
          <a:noFill/>
        </p:spPr>
        <p:txBody>
          <a:bodyPr wrap="square" rtlCol="0">
            <a:spAutoFit/>
          </a:bodyPr>
          <a:lstStyle/>
          <a:p>
            <a:pPr algn="ctr"/>
            <a:r>
              <a:rPr lang="en-US" sz="4800" b="1" dirty="0">
                <a:solidFill>
                  <a:srgbClr val="0070C0"/>
                </a:solidFill>
                <a:latin typeface="+mj-lt"/>
              </a:rPr>
              <a:t>Aeolus: A Building Block for </a:t>
            </a:r>
          </a:p>
          <a:p>
            <a:pPr algn="ctr"/>
            <a:r>
              <a:rPr lang="en-US" sz="4800" b="1" dirty="0">
                <a:solidFill>
                  <a:srgbClr val="0070C0"/>
                </a:solidFill>
                <a:latin typeface="+mj-lt"/>
              </a:rPr>
              <a:t>Proactive Transport in Datacenters</a:t>
            </a:r>
          </a:p>
        </p:txBody>
      </p:sp>
      <p:sp>
        <p:nvSpPr>
          <p:cNvPr id="10" name="TextBox 9">
            <a:extLst>
              <a:ext uri="{FF2B5EF4-FFF2-40B4-BE49-F238E27FC236}">
                <a16:creationId xmlns:a16="http://schemas.microsoft.com/office/drawing/2014/main" id="{9517BD84-0394-4B21-9B4A-D22E751AFDC7}"/>
              </a:ext>
            </a:extLst>
          </p:cNvPr>
          <p:cNvSpPr txBox="1"/>
          <p:nvPr/>
        </p:nvSpPr>
        <p:spPr>
          <a:xfrm>
            <a:off x="0" y="3289361"/>
            <a:ext cx="12192000" cy="2501839"/>
          </a:xfrm>
          <a:prstGeom prst="rect">
            <a:avLst/>
          </a:prstGeom>
          <a:noFill/>
        </p:spPr>
        <p:txBody>
          <a:bodyPr wrap="square" rtlCol="0">
            <a:spAutoFit/>
          </a:bodyPr>
          <a:lstStyle/>
          <a:p>
            <a:pPr algn="ctr">
              <a:lnSpc>
                <a:spcPts val="3840"/>
              </a:lnSpc>
            </a:pPr>
            <a:r>
              <a:rPr lang="en-US" altLang="zh-CN" sz="2800" b="1" dirty="0">
                <a:solidFill>
                  <a:srgbClr val="0070C0"/>
                </a:solidFill>
              </a:rPr>
              <a:t>Shuihai Hu</a:t>
            </a:r>
            <a:r>
              <a:rPr lang="zh-CN" altLang="en-US" sz="2800" b="1" dirty="0">
                <a:solidFill>
                  <a:srgbClr val="0070C0"/>
                </a:solidFill>
              </a:rPr>
              <a:t> </a:t>
            </a:r>
            <a:r>
              <a:rPr lang="en-US" altLang="zh-CN" sz="2800" b="1" dirty="0">
                <a:solidFill>
                  <a:srgbClr val="0070C0"/>
                </a:solidFill>
              </a:rPr>
              <a:t>(</a:t>
            </a:r>
            <a:r>
              <a:rPr lang="en-US" altLang="zh-CN" sz="2800" b="1" dirty="0" err="1">
                <a:solidFill>
                  <a:srgbClr val="0070C0"/>
                </a:solidFill>
              </a:rPr>
              <a:t>Clustar&amp;HKUST</a:t>
            </a:r>
            <a:r>
              <a:rPr lang="en-US" altLang="zh-CN" sz="2800" b="1" dirty="0">
                <a:solidFill>
                  <a:srgbClr val="0070C0"/>
                </a:solidFill>
              </a:rPr>
              <a:t>)</a:t>
            </a:r>
            <a:r>
              <a:rPr lang="en-US" altLang="zh-CN" sz="2800" dirty="0"/>
              <a:t>, Wei Bai (</a:t>
            </a:r>
            <a:r>
              <a:rPr lang="en-US" altLang="zh-CN" sz="2800" dirty="0" err="1"/>
              <a:t>Microsoft&amp;HKUST</a:t>
            </a:r>
            <a:r>
              <a:rPr lang="en-US" altLang="zh-CN" sz="2800" dirty="0"/>
              <a:t>), Gaoxiong Zeng, </a:t>
            </a:r>
          </a:p>
          <a:p>
            <a:pPr algn="ctr">
              <a:lnSpc>
                <a:spcPts val="3840"/>
              </a:lnSpc>
            </a:pPr>
            <a:r>
              <a:rPr lang="en-US" altLang="zh-CN" sz="2800" dirty="0" err="1"/>
              <a:t>Zilong</a:t>
            </a:r>
            <a:r>
              <a:rPr lang="en-US" altLang="zh-CN" sz="2800" dirty="0"/>
              <a:t> Wang, </a:t>
            </a:r>
            <a:r>
              <a:rPr lang="en-US" altLang="zh-CN" sz="2800" dirty="0" err="1"/>
              <a:t>Baochen</a:t>
            </a:r>
            <a:r>
              <a:rPr lang="en-US" altLang="zh-CN" sz="2800" dirty="0"/>
              <a:t> </a:t>
            </a:r>
            <a:r>
              <a:rPr lang="en-US" altLang="zh-CN" sz="2800" dirty="0" err="1"/>
              <a:t>Qiao</a:t>
            </a:r>
            <a:r>
              <a:rPr lang="en-US" altLang="zh-CN" sz="2800" dirty="0"/>
              <a:t>, Kai Chen, </a:t>
            </a:r>
            <a:r>
              <a:rPr lang="en-US" altLang="zh-CN" sz="2800" dirty="0" err="1"/>
              <a:t>Kun</a:t>
            </a:r>
            <a:r>
              <a:rPr lang="en-US" altLang="zh-CN" sz="2800" dirty="0"/>
              <a:t> Tan (Huawei), Yi Wang (PCL)</a:t>
            </a:r>
          </a:p>
          <a:p>
            <a:pPr algn="ctr">
              <a:lnSpc>
                <a:spcPts val="3840"/>
              </a:lnSpc>
            </a:pPr>
            <a:endParaRPr lang="en-US" altLang="zh-CN" sz="2800" dirty="0"/>
          </a:p>
          <a:p>
            <a:pPr algn="ctr">
              <a:lnSpc>
                <a:spcPts val="3840"/>
              </a:lnSpc>
            </a:pPr>
            <a:r>
              <a:rPr lang="en-US" altLang="zh-CN" sz="2800" dirty="0"/>
              <a:t>SING Lab @ Hong Kong University of Science and Technology</a:t>
            </a:r>
          </a:p>
          <a:p>
            <a:pPr algn="ctr">
              <a:lnSpc>
                <a:spcPts val="3840"/>
              </a:lnSpc>
            </a:pPr>
            <a:endParaRPr lang="en-US" sz="2800" dirty="0"/>
          </a:p>
        </p:txBody>
      </p:sp>
      <p:pic>
        <p:nvPicPr>
          <p:cNvPr id="7" name="Picture 2" descr="Image result for Huawei">
            <a:extLst>
              <a:ext uri="{FF2B5EF4-FFF2-40B4-BE49-F238E27FC236}">
                <a16:creationId xmlns:a16="http://schemas.microsoft.com/office/drawing/2014/main" id="{0EAFB8B2-F305-4655-B460-0468288D45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4944" y="5617371"/>
            <a:ext cx="1040128" cy="10401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4708152-B652-7E49-94A1-11B062DD06AE}"/>
              </a:ext>
            </a:extLst>
          </p:cNvPr>
          <p:cNvPicPr>
            <a:picLocks noChangeAspect="1"/>
          </p:cNvPicPr>
          <p:nvPr/>
        </p:nvPicPr>
        <p:blipFill>
          <a:blip r:embed="rId4"/>
          <a:stretch>
            <a:fillRect/>
          </a:stretch>
        </p:blipFill>
        <p:spPr>
          <a:xfrm>
            <a:off x="10694672" y="5622521"/>
            <a:ext cx="1040128" cy="102982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9F4E9413-A890-0F4E-BF9E-3D3D97A7F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936" y="5908835"/>
            <a:ext cx="2516536" cy="457200"/>
          </a:xfrm>
          <a:prstGeom prst="rect">
            <a:avLst/>
          </a:prstGeom>
        </p:spPr>
      </p:pic>
      <p:pic>
        <p:nvPicPr>
          <p:cNvPr id="13" name="Picture 6" descr="Image result for microsoft image png">
            <a:extLst>
              <a:ext uri="{FF2B5EF4-FFF2-40B4-BE49-F238E27FC236}">
                <a16:creationId xmlns:a16="http://schemas.microsoft.com/office/drawing/2014/main" id="{C904CA9E-D86B-5840-A94D-44A616E899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672" y="5890522"/>
            <a:ext cx="2313001" cy="4938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B5734BB-88E1-3C4A-9E8D-880C21EB3B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7962" y="5562600"/>
            <a:ext cx="2363930" cy="1149671"/>
          </a:xfrm>
          <a:prstGeom prst="rect">
            <a:avLst/>
          </a:prstGeom>
        </p:spPr>
      </p:pic>
      <p:pic>
        <p:nvPicPr>
          <p:cNvPr id="12" name="Picture 11">
            <a:extLst>
              <a:ext uri="{FF2B5EF4-FFF2-40B4-BE49-F238E27FC236}">
                <a16:creationId xmlns:a16="http://schemas.microsoft.com/office/drawing/2014/main" id="{A54587D2-F4D0-3044-9A5A-0F1890A95CB0}"/>
              </a:ext>
            </a:extLst>
          </p:cNvPr>
          <p:cNvPicPr>
            <a:picLocks noChangeAspect="1"/>
          </p:cNvPicPr>
          <p:nvPr/>
        </p:nvPicPr>
        <p:blipFill>
          <a:blip r:embed="rId8"/>
          <a:stretch>
            <a:fillRect/>
          </a:stretch>
        </p:blipFill>
        <p:spPr>
          <a:xfrm>
            <a:off x="7315200" y="61969"/>
            <a:ext cx="4800600" cy="685799"/>
          </a:xfrm>
          <a:prstGeom prst="rect">
            <a:avLst/>
          </a:prstGeom>
        </p:spPr>
      </p:pic>
    </p:spTree>
    <p:extLst>
      <p:ext uri="{BB962C8B-B14F-4D97-AF65-F5344CB8AC3E}">
        <p14:creationId xmlns:p14="http://schemas.microsoft.com/office/powerpoint/2010/main" val="406957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pic>
        <p:nvPicPr>
          <p:cNvPr id="40" name="Picture 2" descr="mage result for network switch icon">
            <a:extLst>
              <a:ext uri="{FF2B5EF4-FFF2-40B4-BE49-F238E27FC236}">
                <a16:creationId xmlns:a16="http://schemas.microsoft.com/office/drawing/2014/main" id="{FA2FE360-3363-E049-8B67-B95EFF571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582" y="4290246"/>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연결선 16">
            <a:extLst>
              <a:ext uri="{FF2B5EF4-FFF2-40B4-BE49-F238E27FC236}">
                <a16:creationId xmlns:a16="http://schemas.microsoft.com/office/drawing/2014/main" id="{BB57296D-388B-4C4B-91FB-7C71F2EDAAF0}"/>
              </a:ext>
            </a:extLst>
          </p:cNvPr>
          <p:cNvCxnSpPr>
            <a:cxnSpLocks/>
            <a:endCxn id="40" idx="1"/>
          </p:cNvCxnSpPr>
          <p:nvPr/>
        </p:nvCxnSpPr>
        <p:spPr>
          <a:xfrm flipV="1">
            <a:off x="1256347" y="4671246"/>
            <a:ext cx="1210235" cy="416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16">
            <a:extLst>
              <a:ext uri="{FF2B5EF4-FFF2-40B4-BE49-F238E27FC236}">
                <a16:creationId xmlns:a16="http://schemas.microsoft.com/office/drawing/2014/main" id="{D09EA6FE-2E52-C248-AB86-C9739270EC88}"/>
              </a:ext>
            </a:extLst>
          </p:cNvPr>
          <p:cNvCxnSpPr>
            <a:cxnSpLocks/>
          </p:cNvCxnSpPr>
          <p:nvPr/>
        </p:nvCxnSpPr>
        <p:spPr>
          <a:xfrm flipV="1">
            <a:off x="3264441" y="4671246"/>
            <a:ext cx="1192306"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9F99D73-A0B3-6E40-A7DC-D59F4BD6370D}"/>
              </a:ext>
            </a:extLst>
          </p:cNvPr>
          <p:cNvSpPr/>
          <p:nvPr/>
        </p:nvSpPr>
        <p:spPr>
          <a:xfrm>
            <a:off x="4495800" y="3632689"/>
            <a:ext cx="688522" cy="338554"/>
          </a:xfrm>
          <a:prstGeom prst="rect">
            <a:avLst/>
          </a:prstGeom>
        </p:spPr>
        <p:txBody>
          <a:bodyPr wrap="none">
            <a:spAutoFit/>
          </a:bodyPr>
          <a:lstStyle/>
          <a:p>
            <a:r>
              <a:rPr lang="en-US" altLang="ko-KR" sz="1600" dirty="0"/>
              <a:t>Credit</a:t>
            </a:r>
            <a:endParaRPr lang="ko-KR" altLang="en-US" sz="1600" dirty="0"/>
          </a:p>
        </p:txBody>
      </p:sp>
      <p:sp>
        <p:nvSpPr>
          <p:cNvPr id="13" name="타원 31">
            <a:extLst>
              <a:ext uri="{FF2B5EF4-FFF2-40B4-BE49-F238E27FC236}">
                <a16:creationId xmlns:a16="http://schemas.microsoft.com/office/drawing/2014/main" id="{E5EF32B5-C6FA-C541-B031-AD989D832432}"/>
              </a:ext>
            </a:extLst>
          </p:cNvPr>
          <p:cNvSpPr/>
          <p:nvPr/>
        </p:nvSpPr>
        <p:spPr>
          <a:xfrm>
            <a:off x="4724400"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32">
            <a:extLst>
              <a:ext uri="{FF2B5EF4-FFF2-40B4-BE49-F238E27FC236}">
                <a16:creationId xmlns:a16="http://schemas.microsoft.com/office/drawing/2014/main" id="{B43825A0-06A2-FA4B-B532-85ACB503437A}"/>
              </a:ext>
            </a:extLst>
          </p:cNvPr>
          <p:cNvSpPr/>
          <p:nvPr/>
        </p:nvSpPr>
        <p:spPr>
          <a:xfrm>
            <a:off x="4725335"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33">
            <a:extLst>
              <a:ext uri="{FF2B5EF4-FFF2-40B4-BE49-F238E27FC236}">
                <a16:creationId xmlns:a16="http://schemas.microsoft.com/office/drawing/2014/main" id="{F8812534-CF00-7C45-A064-C74EE9CE62CF}"/>
              </a:ext>
            </a:extLst>
          </p:cNvPr>
          <p:cNvSpPr/>
          <p:nvPr/>
        </p:nvSpPr>
        <p:spPr>
          <a:xfrm>
            <a:off x="4725335"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34">
            <a:extLst>
              <a:ext uri="{FF2B5EF4-FFF2-40B4-BE49-F238E27FC236}">
                <a16:creationId xmlns:a16="http://schemas.microsoft.com/office/drawing/2014/main" id="{E17BD9DD-3397-2040-863B-0996376E0C15}"/>
              </a:ext>
            </a:extLst>
          </p:cNvPr>
          <p:cNvSpPr/>
          <p:nvPr/>
        </p:nvSpPr>
        <p:spPr>
          <a:xfrm>
            <a:off x="4725335" y="4084590"/>
            <a:ext cx="227665" cy="25881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a:extLst>
              <a:ext uri="{FF2B5EF4-FFF2-40B4-BE49-F238E27FC236}">
                <a16:creationId xmlns:a16="http://schemas.microsoft.com/office/drawing/2014/main" id="{A247C5C3-D2CC-374F-B05F-D2BD7E207C4F}"/>
              </a:ext>
            </a:extLst>
          </p:cNvPr>
          <p:cNvGrpSpPr/>
          <p:nvPr/>
        </p:nvGrpSpPr>
        <p:grpSpPr>
          <a:xfrm>
            <a:off x="76200" y="2667000"/>
            <a:ext cx="2686217" cy="1202738"/>
            <a:chOff x="76200" y="2667000"/>
            <a:chExt cx="2686217" cy="1202738"/>
          </a:xfrm>
        </p:grpSpPr>
        <p:sp>
          <p:nvSpPr>
            <p:cNvPr id="18" name="타원형 설명선 35">
              <a:extLst>
                <a:ext uri="{FF2B5EF4-FFF2-40B4-BE49-F238E27FC236}">
                  <a16:creationId xmlns:a16="http://schemas.microsoft.com/office/drawing/2014/main" id="{91A004C9-5ACD-AA4C-A7CA-885B5C9904DF}"/>
                </a:ext>
              </a:extLst>
            </p:cNvPr>
            <p:cNvSpPr/>
            <p:nvPr/>
          </p:nvSpPr>
          <p:spPr>
            <a:xfrm>
              <a:off x="76200" y="2667000"/>
              <a:ext cx="2686217" cy="1202738"/>
            </a:xfrm>
            <a:prstGeom prst="wedgeEllipse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36">
              <a:extLst>
                <a:ext uri="{FF2B5EF4-FFF2-40B4-BE49-F238E27FC236}">
                  <a16:creationId xmlns:a16="http://schemas.microsoft.com/office/drawing/2014/main" id="{114DCAB8-E91B-2B42-BE1C-59243532A473}"/>
                </a:ext>
              </a:extLst>
            </p:cNvPr>
            <p:cNvSpPr/>
            <p:nvPr/>
          </p:nvSpPr>
          <p:spPr>
            <a:xfrm>
              <a:off x="990600" y="3208872"/>
              <a:ext cx="178660" cy="189122"/>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37">
              <a:extLst>
                <a:ext uri="{FF2B5EF4-FFF2-40B4-BE49-F238E27FC236}">
                  <a16:creationId xmlns:a16="http://schemas.microsoft.com/office/drawing/2014/main" id="{48362D33-F99D-BD49-8261-511EA97C7ECA}"/>
                </a:ext>
              </a:extLst>
            </p:cNvPr>
            <p:cNvCxnSpPr/>
            <p:nvPr/>
          </p:nvCxnSpPr>
          <p:spPr>
            <a:xfrm>
              <a:off x="1342242" y="3311043"/>
              <a:ext cx="7951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직사각형 18">
              <a:extLst>
                <a:ext uri="{FF2B5EF4-FFF2-40B4-BE49-F238E27FC236}">
                  <a16:creationId xmlns:a16="http://schemas.microsoft.com/office/drawing/2014/main" id="{4A26EB04-4C82-0340-B4D9-5B9255E3DF0E}"/>
                </a:ext>
              </a:extLst>
            </p:cNvPr>
            <p:cNvSpPr/>
            <p:nvPr/>
          </p:nvSpPr>
          <p:spPr>
            <a:xfrm>
              <a:off x="2255594" y="3193085"/>
              <a:ext cx="178660" cy="235915"/>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1">
              <a:extLst>
                <a:ext uri="{FF2B5EF4-FFF2-40B4-BE49-F238E27FC236}">
                  <a16:creationId xmlns:a16="http://schemas.microsoft.com/office/drawing/2014/main" id="{3A2A4FAA-FD9F-E84D-98B3-9E84F7674BCD}"/>
                </a:ext>
              </a:extLst>
            </p:cNvPr>
            <p:cNvSpPr/>
            <p:nvPr/>
          </p:nvSpPr>
          <p:spPr>
            <a:xfrm>
              <a:off x="182430" y="3118767"/>
              <a:ext cx="808170" cy="369332"/>
            </a:xfrm>
            <a:prstGeom prst="rect">
              <a:avLst/>
            </a:prstGeom>
          </p:spPr>
          <p:txBody>
            <a:bodyPr wrap="none">
              <a:spAutoFit/>
            </a:bodyPr>
            <a:lstStyle/>
            <a:p>
              <a:r>
                <a:rPr lang="en-US" altLang="ko-KR" dirty="0"/>
                <a:t>2</a:t>
              </a:r>
              <a:r>
                <a:rPr lang="en-US" altLang="ko-KR" baseline="30000" dirty="0"/>
                <a:t>nd</a:t>
              </a:r>
              <a:r>
                <a:rPr lang="en-US" altLang="ko-KR" dirty="0"/>
                <a:t> </a:t>
              </a:r>
              <a:r>
                <a:rPr lang="en-US" altLang="ko-KR" dirty="0" err="1"/>
                <a:t>rtt</a:t>
              </a:r>
              <a:r>
                <a:rPr lang="en-US" altLang="ko-KR" dirty="0"/>
                <a:t>:</a:t>
              </a:r>
              <a:endParaRPr lang="ko-KR" altLang="en-US" dirty="0"/>
            </a:p>
          </p:txBody>
        </p:sp>
        <p:sp>
          <p:nvSpPr>
            <p:cNvPr id="23" name="Rectangle 22">
              <a:extLst>
                <a:ext uri="{FF2B5EF4-FFF2-40B4-BE49-F238E27FC236}">
                  <a16:creationId xmlns:a16="http://schemas.microsoft.com/office/drawing/2014/main" id="{A10D457C-EDBC-7347-80F9-C6D4A6C06ECB}"/>
                </a:ext>
              </a:extLst>
            </p:cNvPr>
            <p:cNvSpPr/>
            <p:nvPr/>
          </p:nvSpPr>
          <p:spPr>
            <a:xfrm>
              <a:off x="2068854" y="2870318"/>
              <a:ext cx="552139" cy="338554"/>
            </a:xfrm>
            <a:prstGeom prst="rect">
              <a:avLst/>
            </a:prstGeom>
          </p:spPr>
          <p:txBody>
            <a:bodyPr wrap="none">
              <a:spAutoFit/>
            </a:bodyPr>
            <a:lstStyle/>
            <a:p>
              <a:r>
                <a:rPr lang="en-US" altLang="ko-KR" sz="1600" dirty="0"/>
                <a:t>data</a:t>
              </a:r>
              <a:endParaRPr lang="ko-KR" altLang="en-US" sz="1600" dirty="0"/>
            </a:p>
          </p:txBody>
        </p:sp>
      </p:grpSp>
      <p:sp>
        <p:nvSpPr>
          <p:cNvPr id="25" name="Rectangle 24">
            <a:extLst>
              <a:ext uri="{FF2B5EF4-FFF2-40B4-BE49-F238E27FC236}">
                <a16:creationId xmlns:a16="http://schemas.microsoft.com/office/drawing/2014/main" id="{31AC8E40-78D5-A145-8B92-1BD88D83F180}"/>
              </a:ext>
            </a:extLst>
          </p:cNvPr>
          <p:cNvSpPr/>
          <p:nvPr/>
        </p:nvSpPr>
        <p:spPr>
          <a:xfrm>
            <a:off x="175604" y="4370611"/>
            <a:ext cx="1080744"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5D6468D9-5CA1-7C46-A34E-0B4AE3D953A9}"/>
              </a:ext>
            </a:extLst>
          </p:cNvPr>
          <p:cNvSpPr/>
          <p:nvPr/>
        </p:nvSpPr>
        <p:spPr>
          <a:xfrm>
            <a:off x="4456748" y="4366446"/>
            <a:ext cx="1080000"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3A157FEC-AE82-A340-B8F2-634BACD0990C}"/>
              </a:ext>
            </a:extLst>
          </p:cNvPr>
          <p:cNvSpPr/>
          <p:nvPr/>
        </p:nvSpPr>
        <p:spPr>
          <a:xfrm>
            <a:off x="217146" y="5039630"/>
            <a:ext cx="1080745" cy="461665"/>
          </a:xfrm>
          <a:prstGeom prst="rect">
            <a:avLst/>
          </a:prstGeom>
        </p:spPr>
        <p:txBody>
          <a:bodyPr wrap="none">
            <a:spAutoFit/>
          </a:bodyPr>
          <a:lstStyle/>
          <a:p>
            <a:r>
              <a:rPr lang="en-US" altLang="ko-KR" sz="2400" b="1" dirty="0"/>
              <a:t>Sender</a:t>
            </a:r>
            <a:endParaRPr lang="ko-KR" altLang="en-US" sz="2400" b="1" dirty="0"/>
          </a:p>
        </p:txBody>
      </p:sp>
      <p:sp>
        <p:nvSpPr>
          <p:cNvPr id="29" name="Rectangle 28">
            <a:extLst>
              <a:ext uri="{FF2B5EF4-FFF2-40B4-BE49-F238E27FC236}">
                <a16:creationId xmlns:a16="http://schemas.microsoft.com/office/drawing/2014/main" id="{4B49EDD5-23B9-2544-BC39-C77C8667FC8F}"/>
              </a:ext>
            </a:extLst>
          </p:cNvPr>
          <p:cNvSpPr/>
          <p:nvPr/>
        </p:nvSpPr>
        <p:spPr>
          <a:xfrm>
            <a:off x="4359073" y="5039630"/>
            <a:ext cx="1275349" cy="461665"/>
          </a:xfrm>
          <a:prstGeom prst="rect">
            <a:avLst/>
          </a:prstGeom>
        </p:spPr>
        <p:txBody>
          <a:bodyPr wrap="none">
            <a:spAutoFit/>
          </a:bodyPr>
          <a:lstStyle/>
          <a:p>
            <a:r>
              <a:rPr lang="en-US" altLang="ko-KR" sz="2400" b="1" dirty="0"/>
              <a:t>Receiver</a:t>
            </a:r>
            <a:endParaRPr lang="ko-KR" altLang="en-US" sz="2400" b="1" dirty="0"/>
          </a:p>
        </p:txBody>
      </p:sp>
      <p:sp>
        <p:nvSpPr>
          <p:cNvPr id="31" name="Rectangle 30">
            <a:extLst>
              <a:ext uri="{FF2B5EF4-FFF2-40B4-BE49-F238E27FC236}">
                <a16:creationId xmlns:a16="http://schemas.microsoft.com/office/drawing/2014/main" id="{55FA273E-244C-5B46-85B5-7E587B18B3AF}"/>
              </a:ext>
            </a:extLst>
          </p:cNvPr>
          <p:cNvSpPr/>
          <p:nvPr/>
        </p:nvSpPr>
        <p:spPr>
          <a:xfrm>
            <a:off x="335514" y="5715000"/>
            <a:ext cx="5024136" cy="830997"/>
          </a:xfrm>
          <a:prstGeom prst="rect">
            <a:avLst/>
          </a:prstGeom>
        </p:spPr>
        <p:txBody>
          <a:bodyPr wrap="square">
            <a:spAutoFit/>
          </a:bodyPr>
          <a:lstStyle/>
          <a:p>
            <a:pPr algn="ctr"/>
            <a:r>
              <a:rPr lang="en-US" altLang="ko-KR" sz="2400" b="1" dirty="0" err="1"/>
              <a:t>ExpressPass</a:t>
            </a:r>
            <a:r>
              <a:rPr lang="en-US" altLang="ko-KR" sz="2400" dirty="0"/>
              <a:t> needs one RTT to prepare data transmission</a:t>
            </a:r>
          </a:p>
        </p:txBody>
      </p:sp>
    </p:spTree>
    <p:extLst>
      <p:ext uri="{BB962C8B-B14F-4D97-AF65-F5344CB8AC3E}">
        <p14:creationId xmlns:p14="http://schemas.microsoft.com/office/powerpoint/2010/main" val="339860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42" presetClass="path" presetSubtype="0" fill="hold" grpId="0" nodeType="withEffect">
                                  <p:stCondLst>
                                    <p:cond delay="0"/>
                                  </p:stCondLst>
                                  <p:childTnLst>
                                    <p:animMotion origin="layout" path="M -4.79167E-6 -1.85185E-6 L -0.32604 -0.00069 " pathEditMode="relative" rAng="0" ptsTypes="AA">
                                      <p:cBhvr>
                                        <p:cTn id="8" dur="2000" fill="hold"/>
                                        <p:tgtEl>
                                          <p:spTgt spid="13"/>
                                        </p:tgtEl>
                                        <p:attrNameLst>
                                          <p:attrName>ppt_x</p:attrName>
                                          <p:attrName>ppt_y</p:attrName>
                                        </p:attrNameLst>
                                      </p:cBhvr>
                                      <p:rCtr x="-16302" y="-46"/>
                                    </p:animMotion>
                                  </p:childTnLst>
                                </p:cTn>
                              </p:par>
                              <p:par>
                                <p:cTn id="9" presetID="1" presetClass="entr" presetSubtype="0" fill="hold" grpId="1" nodeType="withEffect">
                                  <p:stCondLst>
                                    <p:cond delay="500"/>
                                  </p:stCondLst>
                                  <p:childTnLst>
                                    <p:set>
                                      <p:cBhvr>
                                        <p:cTn id="10" dur="1" fill="hold">
                                          <p:stCondLst>
                                            <p:cond delay="0"/>
                                          </p:stCondLst>
                                        </p:cTn>
                                        <p:tgtEl>
                                          <p:spTgt spid="14"/>
                                        </p:tgtEl>
                                        <p:attrNameLst>
                                          <p:attrName>style.visibility</p:attrName>
                                        </p:attrNameLst>
                                      </p:cBhvr>
                                      <p:to>
                                        <p:strVal val="visible"/>
                                      </p:to>
                                    </p:set>
                                  </p:childTnLst>
                                </p:cTn>
                              </p:par>
                              <p:par>
                                <p:cTn id="11" presetID="42" presetClass="path" presetSubtype="0" fill="hold" grpId="0" nodeType="withEffect">
                                  <p:stCondLst>
                                    <p:cond delay="500"/>
                                  </p:stCondLst>
                                  <p:childTnLst>
                                    <p:animMotion origin="layout" path="M 5E-6 -1.85185E-6 L -0.23868 0.00139 " pathEditMode="relative" rAng="0" ptsTypes="AA">
                                      <p:cBhvr>
                                        <p:cTn id="12" dur="1500" fill="hold"/>
                                        <p:tgtEl>
                                          <p:spTgt spid="14"/>
                                        </p:tgtEl>
                                        <p:attrNameLst>
                                          <p:attrName>ppt_x</p:attrName>
                                          <p:attrName>ppt_y</p:attrName>
                                        </p:attrNameLst>
                                      </p:cBhvr>
                                      <p:rCtr x="-11940" y="69"/>
                                    </p:animMotion>
                                  </p:childTnLst>
                                </p:cTn>
                              </p:par>
                              <p:par>
                                <p:cTn id="13" presetID="1" presetClass="entr" presetSubtype="0" fill="hold" grpId="1" nodeType="withEffect">
                                  <p:stCondLst>
                                    <p:cond delay="1000"/>
                                  </p:stCondLst>
                                  <p:childTnLst>
                                    <p:set>
                                      <p:cBhvr>
                                        <p:cTn id="14" dur="1" fill="hold">
                                          <p:stCondLst>
                                            <p:cond delay="0"/>
                                          </p:stCondLst>
                                        </p:cTn>
                                        <p:tgtEl>
                                          <p:spTgt spid="15"/>
                                        </p:tgtEl>
                                        <p:attrNameLst>
                                          <p:attrName>style.visibility</p:attrName>
                                        </p:attrNameLst>
                                      </p:cBhvr>
                                      <p:to>
                                        <p:strVal val="visible"/>
                                      </p:to>
                                    </p:set>
                                  </p:childTnLst>
                                </p:cTn>
                              </p:par>
                              <p:par>
                                <p:cTn id="15" presetID="42" presetClass="path" presetSubtype="0" fill="hold" grpId="0" nodeType="withEffect">
                                  <p:stCondLst>
                                    <p:cond delay="1000"/>
                                  </p:stCondLst>
                                  <p:childTnLst>
                                    <p:animMotion origin="layout" path="M 5E-6 -1.85185E-6 L -0.15743 -1.85185E-6 " pathEditMode="relative" rAng="0" ptsTypes="AA">
                                      <p:cBhvr>
                                        <p:cTn id="16" dur="1000" fill="hold"/>
                                        <p:tgtEl>
                                          <p:spTgt spid="15"/>
                                        </p:tgtEl>
                                        <p:attrNameLst>
                                          <p:attrName>ppt_x</p:attrName>
                                          <p:attrName>ppt_y</p:attrName>
                                        </p:attrNameLst>
                                      </p:cBhvr>
                                      <p:rCtr x="-7878" y="0"/>
                                    </p:animMotion>
                                  </p:childTnLst>
                                </p:cTn>
                              </p:par>
                              <p:par>
                                <p:cTn id="17" presetID="1" presetClass="entr" presetSubtype="0" fill="hold" grpId="1" nodeType="withEffect">
                                  <p:stCondLst>
                                    <p:cond delay="1500"/>
                                  </p:stCondLst>
                                  <p:childTnLst>
                                    <p:set>
                                      <p:cBhvr>
                                        <p:cTn id="18" dur="1" fill="hold">
                                          <p:stCondLst>
                                            <p:cond delay="0"/>
                                          </p:stCondLst>
                                        </p:cTn>
                                        <p:tgtEl>
                                          <p:spTgt spid="17"/>
                                        </p:tgtEl>
                                        <p:attrNameLst>
                                          <p:attrName>style.visibility</p:attrName>
                                        </p:attrNameLst>
                                      </p:cBhvr>
                                      <p:to>
                                        <p:strVal val="visible"/>
                                      </p:to>
                                    </p:set>
                                  </p:childTnLst>
                                </p:cTn>
                              </p:par>
                              <p:par>
                                <p:cTn id="19" presetID="42" presetClass="path" presetSubtype="0" fill="hold" grpId="0" nodeType="withEffect">
                                  <p:stCondLst>
                                    <p:cond delay="1500"/>
                                  </p:stCondLst>
                                  <p:childTnLst>
                                    <p:animMotion origin="layout" path="M 5E-6 -1.85185E-6 L -0.07617 -0.00069 " pathEditMode="relative" rAng="0" ptsTypes="AA">
                                      <p:cBhvr>
                                        <p:cTn id="20" dur="500" fill="hold"/>
                                        <p:tgtEl>
                                          <p:spTgt spid="17"/>
                                        </p:tgtEl>
                                        <p:attrNameLst>
                                          <p:attrName>ppt_x</p:attrName>
                                          <p:attrName>ppt_y</p:attrName>
                                        </p:attrNameLst>
                                      </p:cBhvr>
                                      <p:rCtr x="-3815" y="-46"/>
                                    </p:animMotion>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3" grpId="0" animBg="1"/>
      <p:bldP spid="13" grpId="1" animBg="1"/>
      <p:bldP spid="14" grpId="0" animBg="1"/>
      <p:bldP spid="14" grpId="1" animBg="1"/>
      <p:bldP spid="15" grpId="0" animBg="1"/>
      <p:bldP spid="15" grpId="1" animBg="1"/>
      <p:bldP spid="17" grpId="0" animBg="1"/>
      <p:bldP spid="1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11</a:t>
            </a:fld>
            <a:endParaRPr lang="zh-CN" altLang="en-US" dirty="0"/>
          </a:p>
        </p:txBody>
      </p:sp>
      <p:sp>
        <p:nvSpPr>
          <p:cNvPr id="7" name="Rounded Rectangle 6">
            <a:extLst>
              <a:ext uri="{FF2B5EF4-FFF2-40B4-BE49-F238E27FC236}">
                <a16:creationId xmlns:a16="http://schemas.microsoft.com/office/drawing/2014/main" id="{89FC64A6-A39D-D142-941D-C483D1073A5D}"/>
              </a:ext>
            </a:extLst>
          </p:cNvPr>
          <p:cNvSpPr/>
          <p:nvPr/>
        </p:nvSpPr>
        <p:spPr>
          <a:xfrm>
            <a:off x="429622" y="5729501"/>
            <a:ext cx="4539585" cy="892552"/>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solidFill>
                  <a:srgbClr val="FF0000"/>
                </a:solidFill>
              </a:rPr>
              <a:t>80% of Small flows </a:t>
            </a:r>
            <a:r>
              <a:rPr lang="en-US" sz="2800" b="1" dirty="0">
                <a:solidFill>
                  <a:srgbClr val="FF0000"/>
                </a:solidFill>
              </a:rPr>
              <a:t>take one extra RTT to complete</a:t>
            </a:r>
            <a:r>
              <a:rPr lang="en-US" altLang="zh-CN" sz="2800" b="1" dirty="0">
                <a:solidFill>
                  <a:srgbClr val="FF0000"/>
                </a:solidFill>
              </a:rPr>
              <a:t> </a:t>
            </a:r>
            <a:endParaRPr lang="en-CN" sz="2800" b="1" dirty="0">
              <a:solidFill>
                <a:srgbClr val="FF0000"/>
              </a:solidFill>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14" name="TextBox 13">
            <a:extLst>
              <a:ext uri="{FF2B5EF4-FFF2-40B4-BE49-F238E27FC236}">
                <a16:creationId xmlns:a16="http://schemas.microsoft.com/office/drawing/2014/main" id="{BDB30CFF-CA64-5943-B559-396AE2D25BF2}"/>
              </a:ext>
            </a:extLst>
          </p:cNvPr>
          <p:cNvSpPr txBox="1"/>
          <p:nvPr/>
        </p:nvSpPr>
        <p:spPr>
          <a:xfrm>
            <a:off x="166028" y="5201589"/>
            <a:ext cx="5066772" cy="400110"/>
          </a:xfrm>
          <a:prstGeom prst="rect">
            <a:avLst/>
          </a:prstGeom>
          <a:noFill/>
        </p:spPr>
        <p:txBody>
          <a:bodyPr wrap="none" rtlCol="0">
            <a:spAutoFit/>
          </a:bodyPr>
          <a:lstStyle/>
          <a:p>
            <a:r>
              <a:rPr lang="en-US" sz="2000" dirty="0"/>
              <a:t>FCTs of 0-100KB flows with 100Gbps link speed</a:t>
            </a:r>
            <a:endParaRPr lang="en-HK" sz="2000" dirty="0"/>
          </a:p>
        </p:txBody>
      </p:sp>
      <p:pic>
        <p:nvPicPr>
          <p:cNvPr id="17" name="Picture 16">
            <a:extLst>
              <a:ext uri="{FF2B5EF4-FFF2-40B4-BE49-F238E27FC236}">
                <a16:creationId xmlns:a16="http://schemas.microsoft.com/office/drawing/2014/main" id="{A712D4F2-C1E9-554A-9281-31F2474E9F6C}"/>
              </a:ext>
            </a:extLst>
          </p:cNvPr>
          <p:cNvPicPr>
            <a:picLocks noChangeAspect="1"/>
          </p:cNvPicPr>
          <p:nvPr/>
        </p:nvPicPr>
        <p:blipFill>
          <a:blip r:embed="rId3"/>
          <a:stretch>
            <a:fillRect/>
          </a:stretch>
        </p:blipFill>
        <p:spPr>
          <a:xfrm>
            <a:off x="718215" y="2215406"/>
            <a:ext cx="3962400" cy="2951224"/>
          </a:xfrm>
          <a:prstGeom prst="rect">
            <a:avLst/>
          </a:prstGeom>
        </p:spPr>
      </p:pic>
      <p:cxnSp>
        <p:nvCxnSpPr>
          <p:cNvPr id="5" name="Straight Arrow Connector 4">
            <a:extLst>
              <a:ext uri="{FF2B5EF4-FFF2-40B4-BE49-F238E27FC236}">
                <a16:creationId xmlns:a16="http://schemas.microsoft.com/office/drawing/2014/main" id="{C254DDEA-9191-344D-AF24-1CAFE7D61613}"/>
              </a:ext>
            </a:extLst>
          </p:cNvPr>
          <p:cNvCxnSpPr>
            <a:cxnSpLocks/>
          </p:cNvCxnSpPr>
          <p:nvPr/>
        </p:nvCxnSpPr>
        <p:spPr>
          <a:xfrm>
            <a:off x="1524000" y="3244334"/>
            <a:ext cx="457200"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B49F8D-62E9-FB4F-B227-BC52D36468F8}"/>
              </a:ext>
            </a:extLst>
          </p:cNvPr>
          <p:cNvSpPr txBox="1"/>
          <p:nvPr/>
        </p:nvSpPr>
        <p:spPr>
          <a:xfrm>
            <a:off x="2057400" y="3059668"/>
            <a:ext cx="1474891" cy="369332"/>
          </a:xfrm>
          <a:prstGeom prst="rect">
            <a:avLst/>
          </a:prstGeom>
          <a:noFill/>
        </p:spPr>
        <p:txBody>
          <a:bodyPr wrap="none" rtlCol="0">
            <a:spAutoFit/>
          </a:bodyPr>
          <a:lstStyle/>
          <a:p>
            <a:r>
              <a:rPr lang="en-US" dirty="0"/>
              <a:t>one extra RTT</a:t>
            </a:r>
          </a:p>
        </p:txBody>
      </p:sp>
    </p:spTree>
    <p:extLst>
      <p:ext uri="{BB962C8B-B14F-4D97-AF65-F5344CB8AC3E}">
        <p14:creationId xmlns:p14="http://schemas.microsoft.com/office/powerpoint/2010/main" val="401744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9" name="Rectangle 8">
            <a:extLst>
              <a:ext uri="{FF2B5EF4-FFF2-40B4-BE49-F238E27FC236}">
                <a16:creationId xmlns:a16="http://schemas.microsoft.com/office/drawing/2014/main" id="{CB1D54CD-76A3-0F49-ACC7-A0244A81C9FA}"/>
              </a:ext>
            </a:extLst>
          </p:cNvPr>
          <p:cNvSpPr/>
          <p:nvPr/>
        </p:nvSpPr>
        <p:spPr>
          <a:xfrm>
            <a:off x="6178839" y="1659370"/>
            <a:ext cx="5669309" cy="523220"/>
          </a:xfrm>
          <a:prstGeom prst="rect">
            <a:avLst/>
          </a:prstGeom>
        </p:spPr>
        <p:txBody>
          <a:bodyPr wrap="none">
            <a:spAutoFit/>
          </a:bodyPr>
          <a:lstStyle/>
          <a:p>
            <a:r>
              <a:rPr lang="en-US" sz="2800" b="1" dirty="0">
                <a:solidFill>
                  <a:srgbClr val="0070C0"/>
                </a:solidFill>
              </a:rPr>
              <a:t>#2: Blindly burst traffic in the 1</a:t>
            </a:r>
            <a:r>
              <a:rPr lang="en-US" sz="2800" b="1" baseline="30000" dirty="0">
                <a:solidFill>
                  <a:srgbClr val="0070C0"/>
                </a:solidFill>
              </a:rPr>
              <a:t>st</a:t>
            </a:r>
            <a:r>
              <a:rPr lang="en-US" sz="2800" b="1" dirty="0">
                <a:solidFill>
                  <a:srgbClr val="0070C0"/>
                </a:solidFill>
              </a:rPr>
              <a:t> RTT </a:t>
            </a:r>
          </a:p>
        </p:txBody>
      </p:sp>
      <p:sp>
        <p:nvSpPr>
          <p:cNvPr id="60" name="Rectangle 59">
            <a:extLst>
              <a:ext uri="{FF2B5EF4-FFF2-40B4-BE49-F238E27FC236}">
                <a16:creationId xmlns:a16="http://schemas.microsoft.com/office/drawing/2014/main" id="{3BBA164C-419C-AF40-BC7B-F2471AD36400}"/>
              </a:ext>
            </a:extLst>
          </p:cNvPr>
          <p:cNvSpPr/>
          <p:nvPr/>
        </p:nvSpPr>
        <p:spPr>
          <a:xfrm>
            <a:off x="6725766" y="3497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A0B04A15-95AF-4A4D-894E-831A39BF6B2B}"/>
              </a:ext>
            </a:extLst>
          </p:cNvPr>
          <p:cNvSpPr/>
          <p:nvPr/>
        </p:nvSpPr>
        <p:spPr>
          <a:xfrm>
            <a:off x="10649113" y="4259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descr="mage result for network switch icon">
            <a:extLst>
              <a:ext uri="{FF2B5EF4-FFF2-40B4-BE49-F238E27FC236}">
                <a16:creationId xmlns:a16="http://schemas.microsoft.com/office/drawing/2014/main" id="{0CEAE4A0-B929-EB40-B2F0-66D817003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948" y="4183788"/>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직선 연결선 16">
            <a:extLst>
              <a:ext uri="{FF2B5EF4-FFF2-40B4-BE49-F238E27FC236}">
                <a16:creationId xmlns:a16="http://schemas.microsoft.com/office/drawing/2014/main" id="{B9F11838-163A-B846-864E-97C7734AAF21}"/>
              </a:ext>
            </a:extLst>
          </p:cNvPr>
          <p:cNvCxnSpPr>
            <a:cxnSpLocks/>
            <a:stCxn id="60" idx="3"/>
          </p:cNvCxnSpPr>
          <p:nvPr/>
        </p:nvCxnSpPr>
        <p:spPr>
          <a:xfrm>
            <a:off x="7448713" y="3802788"/>
            <a:ext cx="1174376" cy="5334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직선 연결선 16">
            <a:extLst>
              <a:ext uri="{FF2B5EF4-FFF2-40B4-BE49-F238E27FC236}">
                <a16:creationId xmlns:a16="http://schemas.microsoft.com/office/drawing/2014/main" id="{860D0804-1C7B-6343-910B-95A961B9656E}"/>
              </a:ext>
            </a:extLst>
          </p:cNvPr>
          <p:cNvCxnSpPr>
            <a:cxnSpLocks/>
            <a:endCxn id="61" idx="1"/>
          </p:cNvCxnSpPr>
          <p:nvPr/>
        </p:nvCxnSpPr>
        <p:spPr>
          <a:xfrm flipV="1">
            <a:off x="9456807" y="4564788"/>
            <a:ext cx="1192306"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840144DB-9CC4-6A4C-8CFA-673225E5CF1D}"/>
              </a:ext>
            </a:extLst>
          </p:cNvPr>
          <p:cNvSpPr/>
          <p:nvPr/>
        </p:nvSpPr>
        <p:spPr>
          <a:xfrm>
            <a:off x="6725766" y="512539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6" name="직선 연결선 16">
            <a:extLst>
              <a:ext uri="{FF2B5EF4-FFF2-40B4-BE49-F238E27FC236}">
                <a16:creationId xmlns:a16="http://schemas.microsoft.com/office/drawing/2014/main" id="{4A312C65-D8D1-4E4F-BD6C-03FD0A3F3D29}"/>
              </a:ext>
            </a:extLst>
          </p:cNvPr>
          <p:cNvCxnSpPr>
            <a:cxnSpLocks/>
            <a:stCxn id="65" idx="3"/>
          </p:cNvCxnSpPr>
          <p:nvPr/>
        </p:nvCxnSpPr>
        <p:spPr>
          <a:xfrm flipV="1">
            <a:off x="7448713" y="4768894"/>
            <a:ext cx="1192306" cy="66130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D6A21E9-DB0E-8240-B9E2-9BAB632685D2}"/>
              </a:ext>
            </a:extLst>
          </p:cNvPr>
          <p:cNvCxnSpPr>
            <a:cxnSpLocks/>
          </p:cNvCxnSpPr>
          <p:nvPr/>
        </p:nvCxnSpPr>
        <p:spPr>
          <a:xfrm>
            <a:off x="7620000" y="3650388"/>
            <a:ext cx="1003089" cy="4572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E5779D9-8BDB-F746-9EBA-09EF09BD7938}"/>
              </a:ext>
            </a:extLst>
          </p:cNvPr>
          <p:cNvCxnSpPr>
            <a:cxnSpLocks/>
          </p:cNvCxnSpPr>
          <p:nvPr/>
        </p:nvCxnSpPr>
        <p:spPr>
          <a:xfrm>
            <a:off x="9494103" y="4345153"/>
            <a:ext cx="109769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8DC72F5-81FA-6144-807A-E5439B2303E4}"/>
              </a:ext>
            </a:extLst>
          </p:cNvPr>
          <p:cNvCxnSpPr>
            <a:cxnSpLocks/>
          </p:cNvCxnSpPr>
          <p:nvPr/>
        </p:nvCxnSpPr>
        <p:spPr>
          <a:xfrm flipV="1">
            <a:off x="7620000" y="4997494"/>
            <a:ext cx="1021019" cy="5578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D69195D-8170-3F46-9AE0-37197CE5A618}"/>
              </a:ext>
            </a:extLst>
          </p:cNvPr>
          <p:cNvCxnSpPr>
            <a:cxnSpLocks/>
          </p:cNvCxnSpPr>
          <p:nvPr/>
        </p:nvCxnSpPr>
        <p:spPr>
          <a:xfrm>
            <a:off x="9504111" y="4768894"/>
            <a:ext cx="1097697"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1" name="직사각형 18">
            <a:extLst>
              <a:ext uri="{FF2B5EF4-FFF2-40B4-BE49-F238E27FC236}">
                <a16:creationId xmlns:a16="http://schemas.microsoft.com/office/drawing/2014/main" id="{30CA0485-CE91-7545-8FF6-8FA37B643E2F}"/>
              </a:ext>
            </a:extLst>
          </p:cNvPr>
          <p:cNvSpPr/>
          <p:nvPr/>
        </p:nvSpPr>
        <p:spPr>
          <a:xfrm>
            <a:off x="8050940" y="34217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18">
            <a:extLst>
              <a:ext uri="{FF2B5EF4-FFF2-40B4-BE49-F238E27FC236}">
                <a16:creationId xmlns:a16="http://schemas.microsoft.com/office/drawing/2014/main" id="{C199E061-80B5-2742-8B49-8CDA567AA399}"/>
              </a:ext>
            </a:extLst>
          </p:cNvPr>
          <p:cNvSpPr/>
          <p:nvPr/>
        </p:nvSpPr>
        <p:spPr>
          <a:xfrm>
            <a:off x="8431940" y="3643073"/>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18">
            <a:extLst>
              <a:ext uri="{FF2B5EF4-FFF2-40B4-BE49-F238E27FC236}">
                <a16:creationId xmlns:a16="http://schemas.microsoft.com/office/drawing/2014/main" id="{4A7B417D-13B1-6B4B-AA70-5DD63946D91D}"/>
              </a:ext>
            </a:extLst>
          </p:cNvPr>
          <p:cNvSpPr/>
          <p:nvPr/>
        </p:nvSpPr>
        <p:spPr>
          <a:xfrm>
            <a:off x="9574940"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18">
            <a:extLst>
              <a:ext uri="{FF2B5EF4-FFF2-40B4-BE49-F238E27FC236}">
                <a16:creationId xmlns:a16="http://schemas.microsoft.com/office/drawing/2014/main" id="{0F8EBBC7-AB55-7B41-A2CC-B36B2D5F7C4E}"/>
              </a:ext>
            </a:extLst>
          </p:cNvPr>
          <p:cNvSpPr/>
          <p:nvPr/>
        </p:nvSpPr>
        <p:spPr>
          <a:xfrm>
            <a:off x="10092257"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18">
            <a:extLst>
              <a:ext uri="{FF2B5EF4-FFF2-40B4-BE49-F238E27FC236}">
                <a16:creationId xmlns:a16="http://schemas.microsoft.com/office/drawing/2014/main" id="{9988958F-7A81-8D48-8067-1D061E30C63A}"/>
              </a:ext>
            </a:extLst>
          </p:cNvPr>
          <p:cNvSpPr/>
          <p:nvPr/>
        </p:nvSpPr>
        <p:spPr>
          <a:xfrm>
            <a:off x="9574940" y="5014673"/>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18">
            <a:extLst>
              <a:ext uri="{FF2B5EF4-FFF2-40B4-BE49-F238E27FC236}">
                <a16:creationId xmlns:a16="http://schemas.microsoft.com/office/drawing/2014/main" id="{487698E7-B8C5-4F43-951D-8B85D1B1565F}"/>
              </a:ext>
            </a:extLst>
          </p:cNvPr>
          <p:cNvSpPr/>
          <p:nvPr/>
        </p:nvSpPr>
        <p:spPr>
          <a:xfrm>
            <a:off x="10092257" y="5014673"/>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18">
            <a:extLst>
              <a:ext uri="{FF2B5EF4-FFF2-40B4-BE49-F238E27FC236}">
                <a16:creationId xmlns:a16="http://schemas.microsoft.com/office/drawing/2014/main" id="{66D75D8E-A248-7742-BF07-DED5947FC903}"/>
              </a:ext>
            </a:extLst>
          </p:cNvPr>
          <p:cNvSpPr/>
          <p:nvPr/>
        </p:nvSpPr>
        <p:spPr>
          <a:xfrm>
            <a:off x="8050940" y="5523661"/>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18">
            <a:extLst>
              <a:ext uri="{FF2B5EF4-FFF2-40B4-BE49-F238E27FC236}">
                <a16:creationId xmlns:a16="http://schemas.microsoft.com/office/drawing/2014/main" id="{8DD46759-7504-E143-AD30-6645C0176F49}"/>
              </a:ext>
            </a:extLst>
          </p:cNvPr>
          <p:cNvSpPr/>
          <p:nvPr/>
        </p:nvSpPr>
        <p:spPr>
          <a:xfrm>
            <a:off x="8430588" y="5276441"/>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89">
            <a:extLst>
              <a:ext uri="{FF2B5EF4-FFF2-40B4-BE49-F238E27FC236}">
                <a16:creationId xmlns:a16="http://schemas.microsoft.com/office/drawing/2014/main" id="{130F9B76-4661-EC46-A871-31DCD3194DB4}"/>
              </a:ext>
            </a:extLst>
          </p:cNvPr>
          <p:cNvSpPr/>
          <p:nvPr/>
        </p:nvSpPr>
        <p:spPr>
          <a:xfrm>
            <a:off x="9961053" y="2335006"/>
            <a:ext cx="296238" cy="3812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D0FF14B6-2A45-4246-B3E6-772DC4B0AA1E}"/>
              </a:ext>
            </a:extLst>
          </p:cNvPr>
          <p:cNvSpPr txBox="1"/>
          <p:nvPr/>
        </p:nvSpPr>
        <p:spPr>
          <a:xfrm>
            <a:off x="10371490" y="2286000"/>
            <a:ext cx="1460656" cy="461665"/>
          </a:xfrm>
          <a:prstGeom prst="rect">
            <a:avLst/>
          </a:prstGeom>
          <a:noFill/>
        </p:spPr>
        <p:txBody>
          <a:bodyPr wrap="none" rtlCol="0">
            <a:spAutoFit/>
          </a:bodyPr>
          <a:lstStyle/>
          <a:p>
            <a:r>
              <a:rPr lang="en-US" altLang="ko-KR" sz="2400" dirty="0"/>
              <a:t>scheduled</a:t>
            </a:r>
            <a:endParaRPr lang="ko-KR" altLang="en-US" sz="2400" dirty="0"/>
          </a:p>
        </p:txBody>
      </p:sp>
      <p:sp>
        <p:nvSpPr>
          <p:cNvPr id="81" name="직사각형 89">
            <a:extLst>
              <a:ext uri="{FF2B5EF4-FFF2-40B4-BE49-F238E27FC236}">
                <a16:creationId xmlns:a16="http://schemas.microsoft.com/office/drawing/2014/main" id="{ED385B56-2B9B-844D-8804-C4646339ACA2}"/>
              </a:ext>
            </a:extLst>
          </p:cNvPr>
          <p:cNvSpPr/>
          <p:nvPr/>
        </p:nvSpPr>
        <p:spPr>
          <a:xfrm>
            <a:off x="6698872" y="2331905"/>
            <a:ext cx="296238" cy="381292"/>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a:extLst>
              <a:ext uri="{FF2B5EF4-FFF2-40B4-BE49-F238E27FC236}">
                <a16:creationId xmlns:a16="http://schemas.microsoft.com/office/drawing/2014/main" id="{7C689DD2-3C4D-424C-8F14-E13368167C94}"/>
              </a:ext>
            </a:extLst>
          </p:cNvPr>
          <p:cNvSpPr txBox="1"/>
          <p:nvPr/>
        </p:nvSpPr>
        <p:spPr>
          <a:xfrm>
            <a:off x="7087239" y="2297609"/>
            <a:ext cx="1784463" cy="461665"/>
          </a:xfrm>
          <a:prstGeom prst="rect">
            <a:avLst/>
          </a:prstGeom>
          <a:noFill/>
        </p:spPr>
        <p:txBody>
          <a:bodyPr wrap="none" rtlCol="0">
            <a:spAutoFit/>
          </a:bodyPr>
          <a:lstStyle/>
          <a:p>
            <a:r>
              <a:rPr lang="en-US" altLang="ko-KR" sz="2400" dirty="0"/>
              <a:t>unscheduled</a:t>
            </a:r>
            <a:endParaRPr lang="ko-KR" altLang="en-US" sz="2400" dirty="0"/>
          </a:p>
        </p:txBody>
      </p:sp>
      <p:sp>
        <p:nvSpPr>
          <p:cNvPr id="83" name="TextBox 82">
            <a:extLst>
              <a:ext uri="{FF2B5EF4-FFF2-40B4-BE49-F238E27FC236}">
                <a16:creationId xmlns:a16="http://schemas.microsoft.com/office/drawing/2014/main" id="{5C94D464-6482-4648-8B60-0F9741397199}"/>
              </a:ext>
            </a:extLst>
          </p:cNvPr>
          <p:cNvSpPr txBox="1"/>
          <p:nvPr/>
        </p:nvSpPr>
        <p:spPr>
          <a:xfrm>
            <a:off x="6557949" y="2940176"/>
            <a:ext cx="1747851" cy="461665"/>
          </a:xfrm>
          <a:prstGeom prst="rect">
            <a:avLst/>
          </a:prstGeom>
          <a:noFill/>
        </p:spPr>
        <p:txBody>
          <a:bodyPr wrap="none" rtlCol="0">
            <a:spAutoFit/>
          </a:bodyPr>
          <a:lstStyle/>
          <a:p>
            <a:r>
              <a:rPr lang="en-US" altLang="ko-KR" sz="2400" dirty="0">
                <a:solidFill>
                  <a:srgbClr val="7030A0"/>
                </a:solidFill>
              </a:rPr>
              <a:t>existing flow</a:t>
            </a:r>
            <a:endParaRPr lang="ko-KR" altLang="en-US" sz="2400" dirty="0">
              <a:solidFill>
                <a:srgbClr val="7030A0"/>
              </a:solidFill>
            </a:endParaRPr>
          </a:p>
        </p:txBody>
      </p:sp>
      <p:sp>
        <p:nvSpPr>
          <p:cNvPr id="84" name="TextBox 83">
            <a:extLst>
              <a:ext uri="{FF2B5EF4-FFF2-40B4-BE49-F238E27FC236}">
                <a16:creationId xmlns:a16="http://schemas.microsoft.com/office/drawing/2014/main" id="{552C0C20-BAF4-E546-81B9-F4EC774AFD4E}"/>
              </a:ext>
            </a:extLst>
          </p:cNvPr>
          <p:cNvSpPr txBox="1"/>
          <p:nvPr/>
        </p:nvSpPr>
        <p:spPr>
          <a:xfrm>
            <a:off x="6557949" y="5710535"/>
            <a:ext cx="1332929" cy="461665"/>
          </a:xfrm>
          <a:prstGeom prst="rect">
            <a:avLst/>
          </a:prstGeom>
          <a:noFill/>
        </p:spPr>
        <p:txBody>
          <a:bodyPr wrap="none" rtlCol="0">
            <a:spAutoFit/>
          </a:bodyPr>
          <a:lstStyle/>
          <a:p>
            <a:r>
              <a:rPr lang="en-US" altLang="ko-KR" sz="2400" dirty="0">
                <a:solidFill>
                  <a:schemeClr val="accent2"/>
                </a:solidFill>
              </a:rPr>
              <a:t>new flow</a:t>
            </a:r>
            <a:endParaRPr lang="ko-KR" altLang="en-US" sz="2400" dirty="0">
              <a:solidFill>
                <a:schemeClr val="accent2"/>
              </a:solidFill>
            </a:endParaRPr>
          </a:p>
        </p:txBody>
      </p:sp>
      <p:sp>
        <p:nvSpPr>
          <p:cNvPr id="30" name="Rectangle 29">
            <a:extLst>
              <a:ext uri="{FF2B5EF4-FFF2-40B4-BE49-F238E27FC236}">
                <a16:creationId xmlns:a16="http://schemas.microsoft.com/office/drawing/2014/main" id="{F0BC68DD-2EA0-7041-98B5-1612781B94F1}"/>
              </a:ext>
            </a:extLst>
          </p:cNvPr>
          <p:cNvSpPr/>
          <p:nvPr/>
        </p:nvSpPr>
        <p:spPr>
          <a:xfrm>
            <a:off x="5973302" y="6291143"/>
            <a:ext cx="6094810" cy="461665"/>
          </a:xfrm>
          <a:prstGeom prst="rect">
            <a:avLst/>
          </a:prstGeom>
        </p:spPr>
        <p:txBody>
          <a:bodyPr wrap="none">
            <a:spAutoFit/>
          </a:bodyPr>
          <a:lstStyle/>
          <a:p>
            <a:r>
              <a:rPr lang="en-US" altLang="ko-KR" sz="2400" b="1" dirty="0" err="1"/>
              <a:t>Homa</a:t>
            </a:r>
            <a:r>
              <a:rPr lang="en-US" altLang="ko-KR" sz="2400" dirty="0"/>
              <a:t> directly sends one BDP of data in 1st RTT</a:t>
            </a:r>
          </a:p>
        </p:txBody>
      </p:sp>
    </p:spTree>
    <p:extLst>
      <p:ext uri="{BB962C8B-B14F-4D97-AF65-F5344CB8AC3E}">
        <p14:creationId xmlns:p14="http://schemas.microsoft.com/office/powerpoint/2010/main" val="12431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0" grpId="0" animBg="1"/>
      <p:bldP spid="61" grpId="0" animBg="1"/>
      <p:bldP spid="65"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2" grpId="0"/>
      <p:bldP spid="83" grpId="0"/>
      <p:bldP spid="84"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9" name="Rectangle 8">
            <a:extLst>
              <a:ext uri="{FF2B5EF4-FFF2-40B4-BE49-F238E27FC236}">
                <a16:creationId xmlns:a16="http://schemas.microsoft.com/office/drawing/2014/main" id="{CB1D54CD-76A3-0F49-ACC7-A0244A81C9FA}"/>
              </a:ext>
            </a:extLst>
          </p:cNvPr>
          <p:cNvSpPr/>
          <p:nvPr/>
        </p:nvSpPr>
        <p:spPr>
          <a:xfrm>
            <a:off x="6178839" y="1659370"/>
            <a:ext cx="5669309" cy="523220"/>
          </a:xfrm>
          <a:prstGeom prst="rect">
            <a:avLst/>
          </a:prstGeom>
        </p:spPr>
        <p:txBody>
          <a:bodyPr wrap="none">
            <a:spAutoFit/>
          </a:bodyPr>
          <a:lstStyle/>
          <a:p>
            <a:r>
              <a:rPr lang="en-US" sz="2800" b="1" dirty="0">
                <a:solidFill>
                  <a:srgbClr val="0070C0"/>
                </a:solidFill>
              </a:rPr>
              <a:t>#2: Blindly burst traffic in the 1</a:t>
            </a:r>
            <a:r>
              <a:rPr lang="en-US" sz="2800" b="1" baseline="30000" dirty="0">
                <a:solidFill>
                  <a:srgbClr val="0070C0"/>
                </a:solidFill>
              </a:rPr>
              <a:t>st</a:t>
            </a:r>
            <a:r>
              <a:rPr lang="en-US" sz="2800" b="1" dirty="0">
                <a:solidFill>
                  <a:srgbClr val="0070C0"/>
                </a:solidFill>
              </a:rPr>
              <a:t> RTT </a:t>
            </a:r>
          </a:p>
        </p:txBody>
      </p:sp>
      <p:sp>
        <p:nvSpPr>
          <p:cNvPr id="10" name="Rectangle 9">
            <a:extLst>
              <a:ext uri="{FF2B5EF4-FFF2-40B4-BE49-F238E27FC236}">
                <a16:creationId xmlns:a16="http://schemas.microsoft.com/office/drawing/2014/main" id="{CBEF543F-C572-FA4D-BCF7-18707CC4D5F5}"/>
              </a:ext>
            </a:extLst>
          </p:cNvPr>
          <p:cNvSpPr/>
          <p:nvPr/>
        </p:nvSpPr>
        <p:spPr>
          <a:xfrm>
            <a:off x="6725766" y="3497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760012B-68DA-FB49-AFB5-EBCD112FF963}"/>
              </a:ext>
            </a:extLst>
          </p:cNvPr>
          <p:cNvSpPr/>
          <p:nvPr/>
        </p:nvSpPr>
        <p:spPr>
          <a:xfrm>
            <a:off x="10649113" y="425998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2" descr="mage result for network switch icon">
            <a:extLst>
              <a:ext uri="{FF2B5EF4-FFF2-40B4-BE49-F238E27FC236}">
                <a16:creationId xmlns:a16="http://schemas.microsoft.com/office/drawing/2014/main" id="{D66CC2A8-31A6-3849-A659-A01205818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948" y="4183788"/>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직선 연결선 16">
            <a:extLst>
              <a:ext uri="{FF2B5EF4-FFF2-40B4-BE49-F238E27FC236}">
                <a16:creationId xmlns:a16="http://schemas.microsoft.com/office/drawing/2014/main" id="{7979372D-F938-3F46-92D4-EF9841696357}"/>
              </a:ext>
            </a:extLst>
          </p:cNvPr>
          <p:cNvCxnSpPr>
            <a:cxnSpLocks/>
            <a:stCxn id="10" idx="3"/>
          </p:cNvCxnSpPr>
          <p:nvPr/>
        </p:nvCxnSpPr>
        <p:spPr>
          <a:xfrm>
            <a:off x="7448713" y="3802788"/>
            <a:ext cx="1174376" cy="5334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6">
            <a:extLst>
              <a:ext uri="{FF2B5EF4-FFF2-40B4-BE49-F238E27FC236}">
                <a16:creationId xmlns:a16="http://schemas.microsoft.com/office/drawing/2014/main" id="{A00CB92A-71E0-8543-8689-9EDAA96D1378}"/>
              </a:ext>
            </a:extLst>
          </p:cNvPr>
          <p:cNvCxnSpPr>
            <a:cxnSpLocks/>
            <a:endCxn id="11" idx="1"/>
          </p:cNvCxnSpPr>
          <p:nvPr/>
        </p:nvCxnSpPr>
        <p:spPr>
          <a:xfrm flipV="1">
            <a:off x="9456807" y="4564788"/>
            <a:ext cx="1192306"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75B9321-241C-664E-9136-E4C10DE4C7CE}"/>
              </a:ext>
            </a:extLst>
          </p:cNvPr>
          <p:cNvSpPr/>
          <p:nvPr/>
        </p:nvSpPr>
        <p:spPr>
          <a:xfrm>
            <a:off x="6725766" y="5125398"/>
            <a:ext cx="722947"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 name="직선 연결선 16">
            <a:extLst>
              <a:ext uri="{FF2B5EF4-FFF2-40B4-BE49-F238E27FC236}">
                <a16:creationId xmlns:a16="http://schemas.microsoft.com/office/drawing/2014/main" id="{D5B0AD6D-A4FD-FC49-88ED-AD2B16C17C1C}"/>
              </a:ext>
            </a:extLst>
          </p:cNvPr>
          <p:cNvCxnSpPr>
            <a:cxnSpLocks/>
            <a:stCxn id="23" idx="3"/>
          </p:cNvCxnSpPr>
          <p:nvPr/>
        </p:nvCxnSpPr>
        <p:spPr>
          <a:xfrm flipV="1">
            <a:off x="7448713" y="4768894"/>
            <a:ext cx="1192306" cy="66130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F76643F-5976-9047-9022-301FFD91AF73}"/>
              </a:ext>
            </a:extLst>
          </p:cNvPr>
          <p:cNvCxnSpPr>
            <a:cxnSpLocks/>
          </p:cNvCxnSpPr>
          <p:nvPr/>
        </p:nvCxnSpPr>
        <p:spPr>
          <a:xfrm>
            <a:off x="7620000" y="3650388"/>
            <a:ext cx="1003089" cy="4572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D76529-C460-7F43-B066-0A2AFEFD751E}"/>
              </a:ext>
            </a:extLst>
          </p:cNvPr>
          <p:cNvCxnSpPr>
            <a:cxnSpLocks/>
          </p:cNvCxnSpPr>
          <p:nvPr/>
        </p:nvCxnSpPr>
        <p:spPr>
          <a:xfrm>
            <a:off x="9494103" y="4345153"/>
            <a:ext cx="109769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CC4B564-8E25-B94E-B64B-6B67B20BF9B4}"/>
              </a:ext>
            </a:extLst>
          </p:cNvPr>
          <p:cNvCxnSpPr>
            <a:cxnSpLocks/>
          </p:cNvCxnSpPr>
          <p:nvPr/>
        </p:nvCxnSpPr>
        <p:spPr>
          <a:xfrm flipV="1">
            <a:off x="7620000" y="4997494"/>
            <a:ext cx="1021019" cy="5578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330722D-2442-7B46-AEAD-59E7F01B0267}"/>
              </a:ext>
            </a:extLst>
          </p:cNvPr>
          <p:cNvCxnSpPr>
            <a:cxnSpLocks/>
          </p:cNvCxnSpPr>
          <p:nvPr/>
        </p:nvCxnSpPr>
        <p:spPr>
          <a:xfrm>
            <a:off x="9504111" y="4768894"/>
            <a:ext cx="1097697"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직사각형 18">
            <a:extLst>
              <a:ext uri="{FF2B5EF4-FFF2-40B4-BE49-F238E27FC236}">
                <a16:creationId xmlns:a16="http://schemas.microsoft.com/office/drawing/2014/main" id="{9FBC928B-ED58-2442-B949-AFDEEE60C28E}"/>
              </a:ext>
            </a:extLst>
          </p:cNvPr>
          <p:cNvSpPr/>
          <p:nvPr/>
        </p:nvSpPr>
        <p:spPr>
          <a:xfrm>
            <a:off x="8050940" y="34217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18">
            <a:extLst>
              <a:ext uri="{FF2B5EF4-FFF2-40B4-BE49-F238E27FC236}">
                <a16:creationId xmlns:a16="http://schemas.microsoft.com/office/drawing/2014/main" id="{483846EF-90BB-1C42-94C8-B1106F06398B}"/>
              </a:ext>
            </a:extLst>
          </p:cNvPr>
          <p:cNvSpPr/>
          <p:nvPr/>
        </p:nvSpPr>
        <p:spPr>
          <a:xfrm>
            <a:off x="8431940" y="3643073"/>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18">
            <a:extLst>
              <a:ext uri="{FF2B5EF4-FFF2-40B4-BE49-F238E27FC236}">
                <a16:creationId xmlns:a16="http://schemas.microsoft.com/office/drawing/2014/main" id="{25830EB9-1748-FF4A-BA20-DCBEEA6EA129}"/>
              </a:ext>
            </a:extLst>
          </p:cNvPr>
          <p:cNvSpPr/>
          <p:nvPr/>
        </p:nvSpPr>
        <p:spPr>
          <a:xfrm>
            <a:off x="9574940"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18">
            <a:extLst>
              <a:ext uri="{FF2B5EF4-FFF2-40B4-BE49-F238E27FC236}">
                <a16:creationId xmlns:a16="http://schemas.microsoft.com/office/drawing/2014/main" id="{5681AACD-BE75-6648-9AA5-87BA3BE9A432}"/>
              </a:ext>
            </a:extLst>
          </p:cNvPr>
          <p:cNvSpPr/>
          <p:nvPr/>
        </p:nvSpPr>
        <p:spPr>
          <a:xfrm>
            <a:off x="10092257" y="3955188"/>
            <a:ext cx="178660" cy="235915"/>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18">
            <a:extLst>
              <a:ext uri="{FF2B5EF4-FFF2-40B4-BE49-F238E27FC236}">
                <a16:creationId xmlns:a16="http://schemas.microsoft.com/office/drawing/2014/main" id="{A79EDE41-9A73-F149-9222-8F8CA433A3EC}"/>
              </a:ext>
            </a:extLst>
          </p:cNvPr>
          <p:cNvSpPr/>
          <p:nvPr/>
        </p:nvSpPr>
        <p:spPr>
          <a:xfrm>
            <a:off x="9574940" y="5014673"/>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18">
            <a:extLst>
              <a:ext uri="{FF2B5EF4-FFF2-40B4-BE49-F238E27FC236}">
                <a16:creationId xmlns:a16="http://schemas.microsoft.com/office/drawing/2014/main" id="{6F20A62E-8A23-1D40-BD0E-DE3CB2EF9C86}"/>
              </a:ext>
            </a:extLst>
          </p:cNvPr>
          <p:cNvSpPr/>
          <p:nvPr/>
        </p:nvSpPr>
        <p:spPr>
          <a:xfrm>
            <a:off x="10092257" y="5014673"/>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18">
            <a:extLst>
              <a:ext uri="{FF2B5EF4-FFF2-40B4-BE49-F238E27FC236}">
                <a16:creationId xmlns:a16="http://schemas.microsoft.com/office/drawing/2014/main" id="{72F82FDA-6508-1844-AD48-B4C1707DD0F4}"/>
              </a:ext>
            </a:extLst>
          </p:cNvPr>
          <p:cNvSpPr/>
          <p:nvPr/>
        </p:nvSpPr>
        <p:spPr>
          <a:xfrm>
            <a:off x="8050940" y="5523661"/>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18">
            <a:extLst>
              <a:ext uri="{FF2B5EF4-FFF2-40B4-BE49-F238E27FC236}">
                <a16:creationId xmlns:a16="http://schemas.microsoft.com/office/drawing/2014/main" id="{65CD4691-E714-DA4F-955B-57DEEC440EA2}"/>
              </a:ext>
            </a:extLst>
          </p:cNvPr>
          <p:cNvSpPr/>
          <p:nvPr/>
        </p:nvSpPr>
        <p:spPr>
          <a:xfrm>
            <a:off x="8430588" y="5276441"/>
            <a:ext cx="178660" cy="235915"/>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89">
            <a:extLst>
              <a:ext uri="{FF2B5EF4-FFF2-40B4-BE49-F238E27FC236}">
                <a16:creationId xmlns:a16="http://schemas.microsoft.com/office/drawing/2014/main" id="{16588695-6667-5245-BC6F-B307D8ADBD9D}"/>
              </a:ext>
            </a:extLst>
          </p:cNvPr>
          <p:cNvSpPr/>
          <p:nvPr/>
        </p:nvSpPr>
        <p:spPr>
          <a:xfrm>
            <a:off x="9961053" y="2335006"/>
            <a:ext cx="296238" cy="3812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5288B059-AEEC-BD4D-8A62-8D23F1252A94}"/>
              </a:ext>
            </a:extLst>
          </p:cNvPr>
          <p:cNvSpPr txBox="1"/>
          <p:nvPr/>
        </p:nvSpPr>
        <p:spPr>
          <a:xfrm>
            <a:off x="10371490" y="2286000"/>
            <a:ext cx="1460656" cy="461665"/>
          </a:xfrm>
          <a:prstGeom prst="rect">
            <a:avLst/>
          </a:prstGeom>
          <a:noFill/>
        </p:spPr>
        <p:txBody>
          <a:bodyPr wrap="none" rtlCol="0">
            <a:spAutoFit/>
          </a:bodyPr>
          <a:lstStyle/>
          <a:p>
            <a:r>
              <a:rPr lang="en-US" altLang="ko-KR" sz="2400" dirty="0"/>
              <a:t>scheduled</a:t>
            </a:r>
            <a:endParaRPr lang="ko-KR" altLang="en-US" sz="2400" dirty="0"/>
          </a:p>
        </p:txBody>
      </p:sp>
      <p:sp>
        <p:nvSpPr>
          <p:cNvPr id="56" name="직사각형 89">
            <a:extLst>
              <a:ext uri="{FF2B5EF4-FFF2-40B4-BE49-F238E27FC236}">
                <a16:creationId xmlns:a16="http://schemas.microsoft.com/office/drawing/2014/main" id="{CE341D69-9014-7647-A333-E33860E0B2F5}"/>
              </a:ext>
            </a:extLst>
          </p:cNvPr>
          <p:cNvSpPr/>
          <p:nvPr/>
        </p:nvSpPr>
        <p:spPr>
          <a:xfrm>
            <a:off x="6698872" y="2331905"/>
            <a:ext cx="296238" cy="381292"/>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TextBox 56">
            <a:extLst>
              <a:ext uri="{FF2B5EF4-FFF2-40B4-BE49-F238E27FC236}">
                <a16:creationId xmlns:a16="http://schemas.microsoft.com/office/drawing/2014/main" id="{74C90643-1433-004E-ACB5-825C8C1F6E01}"/>
              </a:ext>
            </a:extLst>
          </p:cNvPr>
          <p:cNvSpPr txBox="1"/>
          <p:nvPr/>
        </p:nvSpPr>
        <p:spPr>
          <a:xfrm>
            <a:off x="7087239" y="2297609"/>
            <a:ext cx="1784463" cy="461665"/>
          </a:xfrm>
          <a:prstGeom prst="rect">
            <a:avLst/>
          </a:prstGeom>
          <a:noFill/>
        </p:spPr>
        <p:txBody>
          <a:bodyPr wrap="none" rtlCol="0">
            <a:spAutoFit/>
          </a:bodyPr>
          <a:lstStyle/>
          <a:p>
            <a:r>
              <a:rPr lang="en-US" altLang="ko-KR" sz="2400" dirty="0"/>
              <a:t>unscheduled</a:t>
            </a:r>
            <a:endParaRPr lang="ko-KR" altLang="en-US" sz="2400" dirty="0"/>
          </a:p>
        </p:txBody>
      </p:sp>
      <p:sp>
        <p:nvSpPr>
          <p:cNvPr id="58" name="TextBox 57">
            <a:extLst>
              <a:ext uri="{FF2B5EF4-FFF2-40B4-BE49-F238E27FC236}">
                <a16:creationId xmlns:a16="http://schemas.microsoft.com/office/drawing/2014/main" id="{AB4E418A-EEF7-B446-9087-2B2CDDDD35F3}"/>
              </a:ext>
            </a:extLst>
          </p:cNvPr>
          <p:cNvSpPr txBox="1"/>
          <p:nvPr/>
        </p:nvSpPr>
        <p:spPr>
          <a:xfrm>
            <a:off x="6557949" y="2940176"/>
            <a:ext cx="1747851" cy="461665"/>
          </a:xfrm>
          <a:prstGeom prst="rect">
            <a:avLst/>
          </a:prstGeom>
          <a:noFill/>
        </p:spPr>
        <p:txBody>
          <a:bodyPr wrap="none" rtlCol="0">
            <a:spAutoFit/>
          </a:bodyPr>
          <a:lstStyle/>
          <a:p>
            <a:r>
              <a:rPr lang="en-US" altLang="ko-KR" sz="2400" dirty="0">
                <a:solidFill>
                  <a:srgbClr val="7030A0"/>
                </a:solidFill>
              </a:rPr>
              <a:t>existing flow</a:t>
            </a:r>
            <a:endParaRPr lang="ko-KR" altLang="en-US" sz="2400" dirty="0">
              <a:solidFill>
                <a:srgbClr val="7030A0"/>
              </a:solidFill>
            </a:endParaRPr>
          </a:p>
        </p:txBody>
      </p:sp>
      <p:sp>
        <p:nvSpPr>
          <p:cNvPr id="59" name="TextBox 58">
            <a:extLst>
              <a:ext uri="{FF2B5EF4-FFF2-40B4-BE49-F238E27FC236}">
                <a16:creationId xmlns:a16="http://schemas.microsoft.com/office/drawing/2014/main" id="{9721C9CB-6F5B-594D-BAC2-260544D55AB9}"/>
              </a:ext>
            </a:extLst>
          </p:cNvPr>
          <p:cNvSpPr txBox="1"/>
          <p:nvPr/>
        </p:nvSpPr>
        <p:spPr>
          <a:xfrm>
            <a:off x="6557949" y="5710535"/>
            <a:ext cx="1332929" cy="461665"/>
          </a:xfrm>
          <a:prstGeom prst="rect">
            <a:avLst/>
          </a:prstGeom>
          <a:noFill/>
        </p:spPr>
        <p:txBody>
          <a:bodyPr wrap="none" rtlCol="0">
            <a:spAutoFit/>
          </a:bodyPr>
          <a:lstStyle/>
          <a:p>
            <a:r>
              <a:rPr lang="en-US" altLang="ko-KR" sz="2400" dirty="0">
                <a:solidFill>
                  <a:schemeClr val="accent2"/>
                </a:solidFill>
              </a:rPr>
              <a:t>new flow</a:t>
            </a:r>
            <a:endParaRPr lang="ko-KR" altLang="en-US" sz="2400" dirty="0">
              <a:solidFill>
                <a:schemeClr val="accent2"/>
              </a:solidFill>
            </a:endParaRPr>
          </a:p>
        </p:txBody>
      </p:sp>
      <p:grpSp>
        <p:nvGrpSpPr>
          <p:cNvPr id="3" name="Group 2">
            <a:extLst>
              <a:ext uri="{FF2B5EF4-FFF2-40B4-BE49-F238E27FC236}">
                <a16:creationId xmlns:a16="http://schemas.microsoft.com/office/drawing/2014/main" id="{FBB7E677-A2A4-824C-BBA4-D365A8E3BDF1}"/>
              </a:ext>
            </a:extLst>
          </p:cNvPr>
          <p:cNvGrpSpPr/>
          <p:nvPr/>
        </p:nvGrpSpPr>
        <p:grpSpPr>
          <a:xfrm>
            <a:off x="8242092" y="2832666"/>
            <a:ext cx="2833080" cy="1202738"/>
            <a:chOff x="8242092" y="2832666"/>
            <a:chExt cx="2833080" cy="1202738"/>
          </a:xfrm>
        </p:grpSpPr>
        <p:sp>
          <p:nvSpPr>
            <p:cNvPr id="61" name="타원형 설명선 35">
              <a:extLst>
                <a:ext uri="{FF2B5EF4-FFF2-40B4-BE49-F238E27FC236}">
                  <a16:creationId xmlns:a16="http://schemas.microsoft.com/office/drawing/2014/main" id="{D02D4135-E2DD-CD4A-B797-2E3B30F86792}"/>
                </a:ext>
              </a:extLst>
            </p:cNvPr>
            <p:cNvSpPr/>
            <p:nvPr/>
          </p:nvSpPr>
          <p:spPr>
            <a:xfrm>
              <a:off x="8242092" y="2832666"/>
              <a:ext cx="2686217" cy="1202738"/>
            </a:xfrm>
            <a:prstGeom prst="wedgeEllipse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a:extLst>
                <a:ext uri="{FF2B5EF4-FFF2-40B4-BE49-F238E27FC236}">
                  <a16:creationId xmlns:a16="http://schemas.microsoft.com/office/drawing/2014/main" id="{1399EFE3-2076-CD45-916A-18239E09B4ED}"/>
                </a:ext>
              </a:extLst>
            </p:cNvPr>
            <p:cNvGrpSpPr/>
            <p:nvPr/>
          </p:nvGrpSpPr>
          <p:grpSpPr>
            <a:xfrm>
              <a:off x="9260132" y="2987605"/>
              <a:ext cx="720000" cy="381000"/>
              <a:chOff x="2590800" y="4139212"/>
              <a:chExt cx="1143000" cy="609600"/>
            </a:xfrm>
          </p:grpSpPr>
          <p:cxnSp>
            <p:nvCxnSpPr>
              <p:cNvPr id="4" name="Straight Connector 3">
                <a:extLst>
                  <a:ext uri="{FF2B5EF4-FFF2-40B4-BE49-F238E27FC236}">
                    <a16:creationId xmlns:a16="http://schemas.microsoft.com/office/drawing/2014/main" id="{E9B13238-E5C3-AC4C-AF6E-9BCE4AD6BC1B}"/>
                  </a:ext>
                </a:extLst>
              </p:cNvPr>
              <p:cNvCxnSpPr/>
              <p:nvPr/>
            </p:nvCxnSpPr>
            <p:spPr>
              <a:xfrm>
                <a:off x="2590800" y="4139212"/>
                <a:ext cx="1143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8554051-6007-F547-94EE-3C259A9435D1}"/>
                  </a:ext>
                </a:extLst>
              </p:cNvPr>
              <p:cNvCxnSpPr/>
              <p:nvPr/>
            </p:nvCxnSpPr>
            <p:spPr>
              <a:xfrm>
                <a:off x="2590800" y="4748812"/>
                <a:ext cx="1143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1F51980A-483A-EE43-9458-72C5B5F4BB66}"/>
                  </a:ext>
                </a:extLst>
              </p:cNvPr>
              <p:cNvCxnSpPr/>
              <p:nvPr/>
            </p:nvCxnSpPr>
            <p:spPr>
              <a:xfrm>
                <a:off x="3733800" y="4139212"/>
                <a:ext cx="0" cy="609600"/>
              </a:xfrm>
              <a:prstGeom prst="line">
                <a:avLst/>
              </a:prstGeom>
              <a:ln w="38100"/>
            </p:spPr>
            <p:style>
              <a:lnRef idx="1">
                <a:schemeClr val="dk1"/>
              </a:lnRef>
              <a:fillRef idx="0">
                <a:schemeClr val="dk1"/>
              </a:fillRef>
              <a:effectRef idx="0">
                <a:schemeClr val="dk1"/>
              </a:effectRef>
              <a:fontRef idx="minor">
                <a:schemeClr val="tx1"/>
              </a:fontRef>
            </p:style>
          </p:cxnSp>
        </p:grpSp>
        <p:sp>
          <p:nvSpPr>
            <p:cNvPr id="38" name="직사각형 18">
              <a:extLst>
                <a:ext uri="{FF2B5EF4-FFF2-40B4-BE49-F238E27FC236}">
                  <a16:creationId xmlns:a16="http://schemas.microsoft.com/office/drawing/2014/main" id="{111A0023-87BE-D64E-9B3C-4CD2ADC0222D}"/>
                </a:ext>
              </a:extLst>
            </p:cNvPr>
            <p:cNvSpPr/>
            <p:nvPr/>
          </p:nvSpPr>
          <p:spPr>
            <a:xfrm>
              <a:off x="9793532" y="2987605"/>
              <a:ext cx="188668" cy="380997"/>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18">
              <a:extLst>
                <a:ext uri="{FF2B5EF4-FFF2-40B4-BE49-F238E27FC236}">
                  <a16:creationId xmlns:a16="http://schemas.microsoft.com/office/drawing/2014/main" id="{A50DE0C3-77E6-FD47-A40D-0CDB3D490A6C}"/>
                </a:ext>
              </a:extLst>
            </p:cNvPr>
            <p:cNvSpPr/>
            <p:nvPr/>
          </p:nvSpPr>
          <p:spPr>
            <a:xfrm>
              <a:off x="9591579" y="2987605"/>
              <a:ext cx="201953" cy="3809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18">
              <a:extLst>
                <a:ext uri="{FF2B5EF4-FFF2-40B4-BE49-F238E27FC236}">
                  <a16:creationId xmlns:a16="http://schemas.microsoft.com/office/drawing/2014/main" id="{45136DF5-58C4-9046-9AE4-4FFE3D49378C}"/>
                </a:ext>
              </a:extLst>
            </p:cNvPr>
            <p:cNvSpPr/>
            <p:nvPr/>
          </p:nvSpPr>
          <p:spPr>
            <a:xfrm>
              <a:off x="9412532" y="2987605"/>
              <a:ext cx="201953" cy="380992"/>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폭발 1 57">
              <a:extLst>
                <a:ext uri="{FF2B5EF4-FFF2-40B4-BE49-F238E27FC236}">
                  <a16:creationId xmlns:a16="http://schemas.microsoft.com/office/drawing/2014/main" id="{EA93893E-71C5-874B-8270-14620E012534}"/>
                </a:ext>
              </a:extLst>
            </p:cNvPr>
            <p:cNvSpPr/>
            <p:nvPr/>
          </p:nvSpPr>
          <p:spPr>
            <a:xfrm>
              <a:off x="8907121" y="3137772"/>
              <a:ext cx="429211" cy="582472"/>
            </a:xfrm>
            <a:prstGeom prst="irregularSeal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18">
              <a:extLst>
                <a:ext uri="{FF2B5EF4-FFF2-40B4-BE49-F238E27FC236}">
                  <a16:creationId xmlns:a16="http://schemas.microsoft.com/office/drawing/2014/main" id="{DB76F617-E602-4D43-B0C7-251E85286B59}"/>
                </a:ext>
              </a:extLst>
            </p:cNvPr>
            <p:cNvSpPr/>
            <p:nvPr/>
          </p:nvSpPr>
          <p:spPr>
            <a:xfrm>
              <a:off x="8601900" y="3280938"/>
              <a:ext cx="201953" cy="380992"/>
            </a:xfrm>
            <a:prstGeom prst="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a16="http://schemas.microsoft.com/office/drawing/2014/main" id="{674E8F53-F07F-6E49-818E-7A8365C567DC}"/>
                </a:ext>
              </a:extLst>
            </p:cNvPr>
            <p:cNvSpPr/>
            <p:nvPr/>
          </p:nvSpPr>
          <p:spPr>
            <a:xfrm>
              <a:off x="9224410" y="3467280"/>
              <a:ext cx="1850762" cy="369332"/>
            </a:xfrm>
            <a:prstGeom prst="rect">
              <a:avLst/>
            </a:prstGeom>
          </p:spPr>
          <p:txBody>
            <a:bodyPr wrap="square">
              <a:spAutoFit/>
            </a:bodyPr>
            <a:lstStyle/>
            <a:p>
              <a:r>
                <a:rPr lang="en-US" altLang="ko-KR" dirty="0">
                  <a:solidFill>
                    <a:srgbClr val="FF0000"/>
                  </a:solidFill>
                </a:rPr>
                <a:t>buffer overflow</a:t>
              </a:r>
              <a:endParaRPr lang="ko-KR" altLang="en-US" dirty="0">
                <a:solidFill>
                  <a:srgbClr val="FF0000"/>
                </a:solidFill>
              </a:endParaRPr>
            </a:p>
          </p:txBody>
        </p:sp>
      </p:grpSp>
      <p:sp>
        <p:nvSpPr>
          <p:cNvPr id="53" name="Rectangle 52">
            <a:extLst>
              <a:ext uri="{FF2B5EF4-FFF2-40B4-BE49-F238E27FC236}">
                <a16:creationId xmlns:a16="http://schemas.microsoft.com/office/drawing/2014/main" id="{AFB4AE39-ED91-5B48-96E8-A6FE6FB0AEC1}"/>
              </a:ext>
            </a:extLst>
          </p:cNvPr>
          <p:cNvSpPr/>
          <p:nvPr/>
        </p:nvSpPr>
        <p:spPr>
          <a:xfrm>
            <a:off x="5973302" y="6291143"/>
            <a:ext cx="6094810" cy="461665"/>
          </a:xfrm>
          <a:prstGeom prst="rect">
            <a:avLst/>
          </a:prstGeom>
        </p:spPr>
        <p:txBody>
          <a:bodyPr wrap="none">
            <a:spAutoFit/>
          </a:bodyPr>
          <a:lstStyle/>
          <a:p>
            <a:r>
              <a:rPr lang="en-US" altLang="ko-KR" sz="2400" b="1" dirty="0" err="1"/>
              <a:t>Homa</a:t>
            </a:r>
            <a:r>
              <a:rPr lang="en-US" altLang="ko-KR" sz="2400" dirty="0"/>
              <a:t> directly sends one BDP of data in 1st RTT</a:t>
            </a:r>
          </a:p>
        </p:txBody>
      </p:sp>
    </p:spTree>
    <p:extLst>
      <p:ext uri="{BB962C8B-B14F-4D97-AF65-F5344CB8AC3E}">
        <p14:creationId xmlns:p14="http://schemas.microsoft.com/office/powerpoint/2010/main" val="415287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9" name="Rectangle 8">
            <a:extLst>
              <a:ext uri="{FF2B5EF4-FFF2-40B4-BE49-F238E27FC236}">
                <a16:creationId xmlns:a16="http://schemas.microsoft.com/office/drawing/2014/main" id="{CB1D54CD-76A3-0F49-ACC7-A0244A81C9FA}"/>
              </a:ext>
            </a:extLst>
          </p:cNvPr>
          <p:cNvSpPr/>
          <p:nvPr/>
        </p:nvSpPr>
        <p:spPr>
          <a:xfrm>
            <a:off x="6178839" y="1659370"/>
            <a:ext cx="5669309" cy="523220"/>
          </a:xfrm>
          <a:prstGeom prst="rect">
            <a:avLst/>
          </a:prstGeom>
        </p:spPr>
        <p:txBody>
          <a:bodyPr wrap="none">
            <a:spAutoFit/>
          </a:bodyPr>
          <a:lstStyle/>
          <a:p>
            <a:r>
              <a:rPr lang="en-US" sz="2800" b="1" dirty="0">
                <a:solidFill>
                  <a:srgbClr val="0070C0"/>
                </a:solidFill>
              </a:rPr>
              <a:t>#2: Blindly burst traffic in the 1</a:t>
            </a:r>
            <a:r>
              <a:rPr lang="en-US" sz="2800" b="1" baseline="30000" dirty="0">
                <a:solidFill>
                  <a:srgbClr val="0070C0"/>
                </a:solidFill>
              </a:rPr>
              <a:t>st</a:t>
            </a:r>
            <a:r>
              <a:rPr lang="en-US" sz="2800" b="1" dirty="0">
                <a:solidFill>
                  <a:srgbClr val="0070C0"/>
                </a:solidFill>
              </a:rPr>
              <a:t> RTT </a:t>
            </a:r>
          </a:p>
        </p:txBody>
      </p:sp>
      <p:sp>
        <p:nvSpPr>
          <p:cNvPr id="41" name="TextBox 40">
            <a:extLst>
              <a:ext uri="{FF2B5EF4-FFF2-40B4-BE49-F238E27FC236}">
                <a16:creationId xmlns:a16="http://schemas.microsoft.com/office/drawing/2014/main" id="{CEAA809D-FA42-9D4D-B28A-73E6C3BA51B9}"/>
              </a:ext>
            </a:extLst>
          </p:cNvPr>
          <p:cNvSpPr txBox="1"/>
          <p:nvPr/>
        </p:nvSpPr>
        <p:spPr>
          <a:xfrm>
            <a:off x="6581705" y="5097143"/>
            <a:ext cx="5066772" cy="400110"/>
          </a:xfrm>
          <a:prstGeom prst="rect">
            <a:avLst/>
          </a:prstGeom>
          <a:noFill/>
        </p:spPr>
        <p:txBody>
          <a:bodyPr wrap="none" rtlCol="0">
            <a:spAutoFit/>
          </a:bodyPr>
          <a:lstStyle/>
          <a:p>
            <a:r>
              <a:rPr lang="en-US" sz="2000" dirty="0"/>
              <a:t>FCTs of 0-100KB flows with 100Gbps link speed</a:t>
            </a:r>
            <a:endParaRPr lang="en-HK" sz="2000" dirty="0"/>
          </a:p>
        </p:txBody>
      </p:sp>
      <p:pic>
        <p:nvPicPr>
          <p:cNvPr id="53" name="Picture 52">
            <a:extLst>
              <a:ext uri="{FF2B5EF4-FFF2-40B4-BE49-F238E27FC236}">
                <a16:creationId xmlns:a16="http://schemas.microsoft.com/office/drawing/2014/main" id="{FD271C8B-20D1-7D4C-B89B-7AD4E1E592E7}"/>
              </a:ext>
            </a:extLst>
          </p:cNvPr>
          <p:cNvPicPr>
            <a:picLocks noChangeAspect="1"/>
          </p:cNvPicPr>
          <p:nvPr/>
        </p:nvPicPr>
        <p:blipFill>
          <a:blip r:embed="rId3"/>
          <a:stretch>
            <a:fillRect/>
          </a:stretch>
        </p:blipFill>
        <p:spPr>
          <a:xfrm>
            <a:off x="7133892" y="2215406"/>
            <a:ext cx="3962399" cy="2864707"/>
          </a:xfrm>
          <a:prstGeom prst="rect">
            <a:avLst/>
          </a:prstGeom>
        </p:spPr>
      </p:pic>
      <p:sp>
        <p:nvSpPr>
          <p:cNvPr id="61" name="Rounded Rectangle 60">
            <a:extLst>
              <a:ext uri="{FF2B5EF4-FFF2-40B4-BE49-F238E27FC236}">
                <a16:creationId xmlns:a16="http://schemas.microsoft.com/office/drawing/2014/main" id="{D16F950D-998C-DC44-8EF9-4246E8A12426}"/>
              </a:ext>
            </a:extLst>
          </p:cNvPr>
          <p:cNvSpPr/>
          <p:nvPr/>
        </p:nvSpPr>
        <p:spPr>
          <a:xfrm>
            <a:off x="6493026" y="5690550"/>
            <a:ext cx="5355121" cy="892552"/>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solidFill>
                  <a:srgbClr val="FF0000"/>
                </a:solidFill>
              </a:rPr>
              <a:t>1000x increase on the tail FCT due to violation of PCC’s properties</a:t>
            </a:r>
            <a:endParaRPr lang="en-CN" sz="2800" b="1" dirty="0">
              <a:solidFill>
                <a:srgbClr val="FF0000"/>
              </a:solidFill>
            </a:endParaRPr>
          </a:p>
        </p:txBody>
      </p:sp>
      <p:sp>
        <p:nvSpPr>
          <p:cNvPr id="8" name="Rectangle 7">
            <a:extLst>
              <a:ext uri="{FF2B5EF4-FFF2-40B4-BE49-F238E27FC236}">
                <a16:creationId xmlns:a16="http://schemas.microsoft.com/office/drawing/2014/main" id="{B005858D-842E-C74E-930D-9A5ED44452F3}"/>
              </a:ext>
            </a:extLst>
          </p:cNvPr>
          <p:cNvSpPr/>
          <p:nvPr/>
        </p:nvSpPr>
        <p:spPr>
          <a:xfrm>
            <a:off x="10520752" y="2718910"/>
            <a:ext cx="1013034" cy="338554"/>
          </a:xfrm>
          <a:prstGeom prst="rect">
            <a:avLst/>
          </a:prstGeom>
        </p:spPr>
        <p:txBody>
          <a:bodyPr wrap="none">
            <a:spAutoFit/>
          </a:bodyPr>
          <a:lstStyle/>
          <a:p>
            <a:r>
              <a:rPr lang="en-US" sz="1600" b="1" dirty="0">
                <a:solidFill>
                  <a:srgbClr val="FF0000"/>
                </a:solidFill>
              </a:rPr>
              <a:t>tail&gt;25ms</a:t>
            </a:r>
            <a:endParaRPr lang="en-US" sz="1600" dirty="0">
              <a:solidFill>
                <a:srgbClr val="FF0000"/>
              </a:solidFill>
            </a:endParaRPr>
          </a:p>
        </p:txBody>
      </p:sp>
      <p:cxnSp>
        <p:nvCxnSpPr>
          <p:cNvPr id="10" name="Straight Arrow Connector 9">
            <a:extLst>
              <a:ext uri="{FF2B5EF4-FFF2-40B4-BE49-F238E27FC236}">
                <a16:creationId xmlns:a16="http://schemas.microsoft.com/office/drawing/2014/main" id="{95682ED3-BACF-444A-B8BD-CB505D634B19}"/>
              </a:ext>
            </a:extLst>
          </p:cNvPr>
          <p:cNvCxnSpPr>
            <a:cxnSpLocks/>
          </p:cNvCxnSpPr>
          <p:nvPr/>
        </p:nvCxnSpPr>
        <p:spPr>
          <a:xfrm flipV="1">
            <a:off x="10596952" y="2482218"/>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1D7E04C-CF70-844A-BE3C-520FF41369B1}"/>
              </a:ext>
            </a:extLst>
          </p:cNvPr>
          <p:cNvSpPr/>
          <p:nvPr/>
        </p:nvSpPr>
        <p:spPr>
          <a:xfrm>
            <a:off x="7916510" y="2861246"/>
            <a:ext cx="956929" cy="338554"/>
          </a:xfrm>
          <a:prstGeom prst="rect">
            <a:avLst/>
          </a:prstGeom>
        </p:spPr>
        <p:txBody>
          <a:bodyPr wrap="none">
            <a:spAutoFit/>
          </a:bodyPr>
          <a:lstStyle/>
          <a:p>
            <a:r>
              <a:rPr lang="en-US" sz="1600" b="1" dirty="0">
                <a:solidFill>
                  <a:srgbClr val="00B050"/>
                </a:solidFill>
              </a:rPr>
              <a:t>tail&lt;25us</a:t>
            </a:r>
            <a:endParaRPr lang="en-US" sz="1600" dirty="0">
              <a:solidFill>
                <a:srgbClr val="00B050"/>
              </a:solidFill>
            </a:endParaRPr>
          </a:p>
        </p:txBody>
      </p:sp>
      <p:cxnSp>
        <p:nvCxnSpPr>
          <p:cNvPr id="12" name="Straight Arrow Connector 11">
            <a:extLst>
              <a:ext uri="{FF2B5EF4-FFF2-40B4-BE49-F238E27FC236}">
                <a16:creationId xmlns:a16="http://schemas.microsoft.com/office/drawing/2014/main" id="{E86B17E6-F09D-E144-B8E0-FB65E76315A6}"/>
              </a:ext>
            </a:extLst>
          </p:cNvPr>
          <p:cNvCxnSpPr>
            <a:cxnSpLocks/>
          </p:cNvCxnSpPr>
          <p:nvPr/>
        </p:nvCxnSpPr>
        <p:spPr>
          <a:xfrm flipV="1">
            <a:off x="8458200" y="2485812"/>
            <a:ext cx="0" cy="412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791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61" grpId="0" animBg="1"/>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2" name="标题 1"/>
          <p:cNvSpPr>
            <a:spLocks noGrp="1"/>
          </p:cNvSpPr>
          <p:nvPr>
            <p:ph type="title" idx="4294967295"/>
          </p:nvPr>
        </p:nvSpPr>
        <p:spPr>
          <a:xfrm>
            <a:off x="1049338" y="1981200"/>
            <a:ext cx="10093325" cy="1879848"/>
          </a:xfrm>
        </p:spPr>
        <p:txBody>
          <a:bodyPr>
            <a:noAutofit/>
          </a:bodyPr>
          <a:lstStyle/>
          <a:p>
            <a:pPr algn="ctr"/>
            <a:r>
              <a:rPr lang="en-US" altLang="zh-CN" sz="4000" dirty="0">
                <a:cs typeface="Times New Roman" panose="02020603050405020304" pitchFamily="18" charset="0"/>
              </a:rPr>
              <a:t>Can we eliminate </a:t>
            </a:r>
            <a:r>
              <a:rPr lang="en-US" sz="4000" dirty="0"/>
              <a:t>1 RTT extra delay</a:t>
            </a:r>
            <a:br>
              <a:rPr lang="en-US" sz="4000" dirty="0"/>
            </a:br>
            <a:r>
              <a:rPr lang="en-US" sz="4000" dirty="0"/>
              <a:t>while preserving all the good properties of PCC?</a:t>
            </a:r>
            <a:r>
              <a:rPr lang="en-US" altLang="zh-CN" sz="4000" dirty="0">
                <a:cs typeface="Times New Roman" panose="02020603050405020304" pitchFamily="18" charset="0"/>
              </a:rPr>
              <a:t> </a:t>
            </a:r>
            <a:endParaRPr lang="zh-CN" altLang="en-US" sz="4000" dirty="0">
              <a:cs typeface="Times New Roman" panose="02020603050405020304" pitchFamily="18" charset="0"/>
            </a:endParaRPr>
          </a:p>
        </p:txBody>
      </p:sp>
      <p:sp>
        <p:nvSpPr>
          <p:cNvPr id="6" name="标题 1"/>
          <p:cNvSpPr txBox="1">
            <a:spLocks/>
          </p:cNvSpPr>
          <p:nvPr/>
        </p:nvSpPr>
        <p:spPr>
          <a:xfrm>
            <a:off x="1984375" y="4169147"/>
            <a:ext cx="8229600" cy="9395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solidFill>
                  <a:srgbClr val="0070C0"/>
                </a:solidFill>
                <a:ea typeface="+mn-ea"/>
                <a:cs typeface="Times New Roman" panose="02020603050405020304" pitchFamily="18" charset="0"/>
              </a:rPr>
              <a:t>Our answer: </a:t>
            </a:r>
            <a:r>
              <a:rPr lang="en-US" altLang="zh-CN" b="1" dirty="0">
                <a:solidFill>
                  <a:srgbClr val="0070C0"/>
                </a:solidFill>
                <a:ea typeface="+mn-ea"/>
                <a:cs typeface="Times New Roman" panose="02020603050405020304" pitchFamily="18" charset="0"/>
              </a:rPr>
              <a:t>Aeolus</a:t>
            </a:r>
            <a:endParaRPr lang="zh-CN" altLang="en-US" b="1" dirty="0">
              <a:solidFill>
                <a:srgbClr val="0070C0"/>
              </a:solidFill>
              <a:ea typeface="+mn-ea"/>
              <a:cs typeface="Times New Roman" panose="02020603050405020304" pitchFamily="18" charset="0"/>
            </a:endParaRPr>
          </a:p>
        </p:txBody>
      </p:sp>
    </p:spTree>
    <p:extLst>
      <p:ext uri="{BB962C8B-B14F-4D97-AF65-F5344CB8AC3E}">
        <p14:creationId xmlns:p14="http://schemas.microsoft.com/office/powerpoint/2010/main" val="281052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1219201" y="4797152"/>
            <a:ext cx="654015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a:solidFill>
                  <a:srgbClr val="0070C0"/>
                </a:solidFill>
                <a:ea typeface="+mn-ea"/>
                <a:cs typeface="Times New Roman" panose="02020603050405020304" pitchFamily="18" charset="0"/>
              </a:rPr>
              <a:t>AEOLUS DESIGN</a:t>
            </a:r>
            <a:endParaRPr lang="zh-CN" altLang="en-US" b="1" dirty="0">
              <a:solidFill>
                <a:srgbClr val="0070C0"/>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400961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1BB41CE6-B4DD-CD46-AAFE-96C2D5E0EF1C}"/>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F47C963-02A5-374E-888A-9F93617305A8}"/>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36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cxnSp>
        <p:nvCxnSpPr>
          <p:cNvPr id="20" name="Straight Arrow Connector 19">
            <a:extLst>
              <a:ext uri="{FF2B5EF4-FFF2-40B4-BE49-F238E27FC236}">
                <a16:creationId xmlns:a16="http://schemas.microsoft.com/office/drawing/2014/main" id="{8588A654-2503-D249-8EF3-3E279BACFD46}"/>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cxnSp>
        <p:nvCxnSpPr>
          <p:cNvPr id="21" name="Straight Arrow Connector 20">
            <a:extLst>
              <a:ext uri="{FF2B5EF4-FFF2-40B4-BE49-F238E27FC236}">
                <a16:creationId xmlns:a16="http://schemas.microsoft.com/office/drawing/2014/main" id="{6CA19335-5951-3847-8886-57DE9F5F23C4}"/>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B27BCDD-4FD0-CB44-B48D-90D204116E9A}"/>
              </a:ext>
            </a:extLst>
          </p:cNvPr>
          <p:cNvSpPr/>
          <p:nvPr/>
        </p:nvSpPr>
        <p:spPr>
          <a:xfrm>
            <a:off x="1484553" y="3352801"/>
            <a:ext cx="2301834" cy="2286000"/>
          </a:xfrm>
          <a:prstGeom prst="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DF4C7933-B07E-B540-8245-85F34751B6B7}"/>
              </a:ext>
            </a:extLst>
          </p:cNvPr>
          <p:cNvSpPr/>
          <p:nvPr/>
        </p:nvSpPr>
        <p:spPr>
          <a:xfrm>
            <a:off x="483843" y="5811292"/>
            <a:ext cx="4021110" cy="830997"/>
          </a:xfrm>
          <a:prstGeom prst="rect">
            <a:avLst/>
          </a:prstGeom>
        </p:spPr>
        <p:txBody>
          <a:bodyPr wrap="square">
            <a:spAutoFit/>
          </a:bodyPr>
          <a:lstStyle/>
          <a:p>
            <a:pPr algn="ctr"/>
            <a:r>
              <a:rPr lang="en-US" sz="2400" b="1" dirty="0">
                <a:solidFill>
                  <a:srgbClr val="00B050"/>
                </a:solidFill>
              </a:rPr>
              <a:t>maximize the chance to utilize spare bandwidth</a:t>
            </a:r>
          </a:p>
        </p:txBody>
      </p:sp>
    </p:spTree>
    <p:extLst>
      <p:ext uri="{BB962C8B-B14F-4D97-AF65-F5344CB8AC3E}">
        <p14:creationId xmlns:p14="http://schemas.microsoft.com/office/powerpoint/2010/main" val="93269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cxnSp>
        <p:nvCxnSpPr>
          <p:cNvPr id="20" name="Straight Arrow Connector 19">
            <a:extLst>
              <a:ext uri="{FF2B5EF4-FFF2-40B4-BE49-F238E27FC236}">
                <a16:creationId xmlns:a16="http://schemas.microsoft.com/office/drawing/2014/main" id="{8588A654-2503-D249-8EF3-3E279BACFD46}"/>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cxnSp>
        <p:nvCxnSpPr>
          <p:cNvPr id="21" name="Straight Arrow Connector 20">
            <a:extLst>
              <a:ext uri="{FF2B5EF4-FFF2-40B4-BE49-F238E27FC236}">
                <a16:creationId xmlns:a16="http://schemas.microsoft.com/office/drawing/2014/main" id="{6CA19335-5951-3847-8886-57DE9F5F23C4}"/>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B27BCDD-4FD0-CB44-B48D-90D204116E9A}"/>
              </a:ext>
            </a:extLst>
          </p:cNvPr>
          <p:cNvSpPr/>
          <p:nvPr/>
        </p:nvSpPr>
        <p:spPr>
          <a:xfrm>
            <a:off x="4813738" y="3429000"/>
            <a:ext cx="2660924" cy="2286000"/>
          </a:xfrm>
          <a:prstGeom prst="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DF4C7933-B07E-B540-8245-85F34751B6B7}"/>
              </a:ext>
            </a:extLst>
          </p:cNvPr>
          <p:cNvSpPr/>
          <p:nvPr/>
        </p:nvSpPr>
        <p:spPr>
          <a:xfrm>
            <a:off x="4222961" y="5890478"/>
            <a:ext cx="3746076" cy="830997"/>
          </a:xfrm>
          <a:prstGeom prst="rect">
            <a:avLst/>
          </a:prstGeom>
        </p:spPr>
        <p:txBody>
          <a:bodyPr wrap="square">
            <a:spAutoFit/>
          </a:bodyPr>
          <a:lstStyle/>
          <a:p>
            <a:pPr algn="ctr"/>
            <a:r>
              <a:rPr lang="en-US" sz="2400" b="1" dirty="0">
                <a:solidFill>
                  <a:srgbClr val="00B050"/>
                </a:solidFill>
              </a:rPr>
              <a:t>preserve all the good properties of PCC </a:t>
            </a:r>
          </a:p>
        </p:txBody>
      </p:sp>
    </p:spTree>
    <p:extLst>
      <p:ext uri="{BB962C8B-B14F-4D97-AF65-F5344CB8AC3E}">
        <p14:creationId xmlns:p14="http://schemas.microsoft.com/office/powerpoint/2010/main" val="146627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
            <a:ext cx="10972800" cy="1455961"/>
          </a:xfrm>
        </p:spPr>
        <p:txBody>
          <a:bodyPr>
            <a:normAutofit/>
          </a:bodyPr>
          <a:lstStyle/>
          <a:p>
            <a:pPr algn="ctr"/>
            <a:r>
              <a:rPr lang="en-US" altLang="zh-CN" b="1" dirty="0">
                <a:solidFill>
                  <a:srgbClr val="0070C0"/>
                </a:solidFill>
                <a:latin typeface="+mj-lt"/>
                <a:ea typeface="Corbel" charset="0"/>
                <a:cs typeface="Corbel" charset="0"/>
              </a:rPr>
              <a:t>Era of High-speed DCNs</a:t>
            </a:r>
            <a:endParaRPr lang="zh-CN" altLang="en-US" b="1" dirty="0">
              <a:solidFill>
                <a:srgbClr val="0070C0"/>
              </a:solidFill>
              <a:latin typeface="+mj-lt"/>
              <a:ea typeface="Corbel" charset="0"/>
              <a:cs typeface="Corbel" charset="0"/>
            </a:endParaRPr>
          </a:p>
        </p:txBody>
      </p:sp>
      <p:sp>
        <p:nvSpPr>
          <p:cNvPr id="3" name="内容占位符 2"/>
          <p:cNvSpPr>
            <a:spLocks noGrp="1"/>
          </p:cNvSpPr>
          <p:nvPr>
            <p:ph idx="1"/>
          </p:nvPr>
        </p:nvSpPr>
        <p:spPr>
          <a:xfrm>
            <a:off x="1009650" y="1906255"/>
            <a:ext cx="10172700" cy="838199"/>
          </a:xfrm>
        </p:spPr>
        <p:txBody>
          <a:bodyPr>
            <a:normAutofit/>
          </a:bodyPr>
          <a:lstStyle/>
          <a:p>
            <a:pPr marL="0" indent="0">
              <a:buNone/>
            </a:pPr>
            <a:r>
              <a:rPr lang="en-US" altLang="zh-CN" sz="3600" dirty="0">
                <a:latin typeface="+mn-lt"/>
              </a:rPr>
              <a:t>The link speed of production DCNs grows fast:</a:t>
            </a:r>
          </a:p>
          <a:p>
            <a:pPr lvl="1"/>
            <a:endParaRPr lang="en-US" altLang="zh-CN" sz="1600" dirty="0">
              <a:latin typeface="+mn-lt"/>
            </a:endParaRPr>
          </a:p>
          <a:p>
            <a:pPr lvl="1"/>
            <a:endParaRPr lang="en-US" altLang="zh-CN" sz="1600" dirty="0">
              <a:latin typeface="+mn-lt"/>
            </a:endParaRPr>
          </a:p>
          <a:p>
            <a:pPr lvl="1"/>
            <a:endParaRPr lang="en-US" altLang="zh-CN" sz="1600" dirty="0">
              <a:latin typeface="+mn-lt"/>
            </a:endParaRPr>
          </a:p>
          <a:p>
            <a:pPr lvl="1"/>
            <a:endParaRPr lang="en-US" altLang="zh-CN" sz="1600" dirty="0">
              <a:latin typeface="+mn-lt"/>
            </a:endParaRPr>
          </a:p>
          <a:p>
            <a:pPr lvl="1"/>
            <a:endParaRPr lang="en-US" altLang="zh-CN" sz="1600" dirty="0">
              <a:latin typeface="+mn-lt"/>
            </a:endParaRPr>
          </a:p>
          <a:p>
            <a:endParaRPr lang="en-US" sz="3600" dirty="0">
              <a:latin typeface="+mn-lt"/>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dirty="0"/>
          </a:p>
        </p:txBody>
      </p:sp>
      <p:cxnSp>
        <p:nvCxnSpPr>
          <p:cNvPr id="24" name="Straight Arrow Connector 4"/>
          <p:cNvCxnSpPr>
            <a:cxnSpLocks/>
          </p:cNvCxnSpPr>
          <p:nvPr/>
        </p:nvCxnSpPr>
        <p:spPr>
          <a:xfrm>
            <a:off x="1233708" y="4128921"/>
            <a:ext cx="9753600" cy="0"/>
          </a:xfrm>
          <a:prstGeom prst="straightConnector1">
            <a:avLst/>
          </a:prstGeom>
          <a:ln w="38100" cmpd="sng">
            <a:solidFill>
              <a:srgbClr val="0033CC"/>
            </a:solidFill>
            <a:tailEnd type="stealth" w="lg" len="lg"/>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5572D63D-CA18-E94A-9928-79C345B8710E}"/>
              </a:ext>
            </a:extLst>
          </p:cNvPr>
          <p:cNvGrpSpPr/>
          <p:nvPr/>
        </p:nvGrpSpPr>
        <p:grpSpPr>
          <a:xfrm>
            <a:off x="1204692" y="3517429"/>
            <a:ext cx="1440160" cy="1351922"/>
            <a:chOff x="2095600" y="3571788"/>
            <a:chExt cx="1440160" cy="1351922"/>
          </a:xfrm>
        </p:grpSpPr>
        <p:sp>
          <p:nvSpPr>
            <p:cNvPr id="25" name="Oval 15"/>
            <p:cNvSpPr/>
            <p:nvPr/>
          </p:nvSpPr>
          <p:spPr>
            <a:xfrm>
              <a:off x="2749828"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29" name="文本框 11"/>
            <p:cNvSpPr txBox="1"/>
            <p:nvPr/>
          </p:nvSpPr>
          <p:spPr>
            <a:xfrm>
              <a:off x="2095600" y="3571788"/>
              <a:ext cx="1440160" cy="584775"/>
            </a:xfrm>
            <a:prstGeom prst="rect">
              <a:avLst/>
            </a:prstGeom>
            <a:noFill/>
          </p:spPr>
          <p:txBody>
            <a:bodyPr wrap="square" rtlCol="0">
              <a:spAutoFit/>
            </a:bodyPr>
            <a:lstStyle/>
            <a:p>
              <a:pPr algn="ctr"/>
              <a:r>
                <a:rPr lang="en-US" altLang="zh-CN" sz="3200" dirty="0">
                  <a:solidFill>
                    <a:srgbClr val="0070C0"/>
                  </a:solidFill>
                </a:rPr>
                <a:t>1Gbps</a:t>
              </a:r>
              <a:endParaRPr lang="zh-CN" altLang="en-US" sz="3200" dirty="0">
                <a:solidFill>
                  <a:srgbClr val="0070C0"/>
                </a:solidFill>
              </a:endParaRPr>
            </a:p>
          </p:txBody>
        </p:sp>
        <p:sp>
          <p:nvSpPr>
            <p:cNvPr id="33" name="文本框 15"/>
            <p:cNvSpPr txBox="1"/>
            <p:nvPr/>
          </p:nvSpPr>
          <p:spPr>
            <a:xfrm>
              <a:off x="2095600" y="4338935"/>
              <a:ext cx="1440160" cy="584775"/>
            </a:xfrm>
            <a:prstGeom prst="rect">
              <a:avLst/>
            </a:prstGeom>
            <a:noFill/>
          </p:spPr>
          <p:txBody>
            <a:bodyPr wrap="square" rtlCol="0">
              <a:spAutoFit/>
            </a:bodyPr>
            <a:lstStyle/>
            <a:p>
              <a:pPr algn="ctr"/>
              <a:r>
                <a:rPr lang="en-US" altLang="zh-CN" sz="3200" dirty="0">
                  <a:solidFill>
                    <a:srgbClr val="0070C0"/>
                  </a:solidFill>
                </a:rPr>
                <a:t>2007</a:t>
              </a:r>
              <a:endParaRPr lang="zh-CN" altLang="en-US" sz="3200" dirty="0">
                <a:solidFill>
                  <a:srgbClr val="0070C0"/>
                </a:solidFill>
              </a:endParaRPr>
            </a:p>
          </p:txBody>
        </p:sp>
      </p:grpSp>
      <p:grpSp>
        <p:nvGrpSpPr>
          <p:cNvPr id="17" name="Group 16">
            <a:extLst>
              <a:ext uri="{FF2B5EF4-FFF2-40B4-BE49-F238E27FC236}">
                <a16:creationId xmlns:a16="http://schemas.microsoft.com/office/drawing/2014/main" id="{8A8DC9FB-B1EF-BE4B-B93C-65C714AC07FC}"/>
              </a:ext>
            </a:extLst>
          </p:cNvPr>
          <p:cNvGrpSpPr/>
          <p:nvPr/>
        </p:nvGrpSpPr>
        <p:grpSpPr>
          <a:xfrm>
            <a:off x="2743209" y="3524878"/>
            <a:ext cx="1656796" cy="1351922"/>
            <a:chOff x="3314338" y="3571788"/>
            <a:chExt cx="1656796" cy="1351922"/>
          </a:xfrm>
        </p:grpSpPr>
        <p:sp>
          <p:nvSpPr>
            <p:cNvPr id="26" name="Oval 16"/>
            <p:cNvSpPr/>
            <p:nvPr/>
          </p:nvSpPr>
          <p:spPr>
            <a:xfrm>
              <a:off x="4076884"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30" name="文本框 12"/>
            <p:cNvSpPr txBox="1"/>
            <p:nvPr/>
          </p:nvSpPr>
          <p:spPr>
            <a:xfrm>
              <a:off x="3314338" y="3571788"/>
              <a:ext cx="1656796" cy="584775"/>
            </a:xfrm>
            <a:prstGeom prst="rect">
              <a:avLst/>
            </a:prstGeom>
            <a:noFill/>
          </p:spPr>
          <p:txBody>
            <a:bodyPr wrap="square" rtlCol="0">
              <a:spAutoFit/>
            </a:bodyPr>
            <a:lstStyle/>
            <a:p>
              <a:pPr algn="ctr"/>
              <a:r>
                <a:rPr lang="en-US" altLang="zh-CN" sz="3200" dirty="0">
                  <a:solidFill>
                    <a:srgbClr val="0070C0"/>
                  </a:solidFill>
                </a:rPr>
                <a:t>10Gbps</a:t>
              </a:r>
              <a:endParaRPr lang="zh-CN" altLang="en-US" sz="3200" dirty="0">
                <a:solidFill>
                  <a:srgbClr val="0070C0"/>
                </a:solidFill>
              </a:endParaRPr>
            </a:p>
          </p:txBody>
        </p:sp>
        <p:sp>
          <p:nvSpPr>
            <p:cNvPr id="34" name="文本框 16"/>
            <p:cNvSpPr txBox="1"/>
            <p:nvPr/>
          </p:nvSpPr>
          <p:spPr>
            <a:xfrm>
              <a:off x="3422656" y="4338935"/>
              <a:ext cx="1440160" cy="584775"/>
            </a:xfrm>
            <a:prstGeom prst="rect">
              <a:avLst/>
            </a:prstGeom>
            <a:noFill/>
          </p:spPr>
          <p:txBody>
            <a:bodyPr wrap="square" rtlCol="0">
              <a:spAutoFit/>
            </a:bodyPr>
            <a:lstStyle/>
            <a:p>
              <a:pPr algn="ctr"/>
              <a:r>
                <a:rPr lang="en-US" altLang="zh-CN" sz="3200" dirty="0">
                  <a:solidFill>
                    <a:srgbClr val="0070C0"/>
                  </a:solidFill>
                </a:rPr>
                <a:t>2010</a:t>
              </a:r>
              <a:endParaRPr lang="zh-CN" altLang="en-US" sz="3200" dirty="0">
                <a:solidFill>
                  <a:srgbClr val="0070C0"/>
                </a:solidFill>
              </a:endParaRPr>
            </a:p>
          </p:txBody>
        </p:sp>
      </p:grpSp>
      <p:grpSp>
        <p:nvGrpSpPr>
          <p:cNvPr id="19" name="Group 18">
            <a:extLst>
              <a:ext uri="{FF2B5EF4-FFF2-40B4-BE49-F238E27FC236}">
                <a16:creationId xmlns:a16="http://schemas.microsoft.com/office/drawing/2014/main" id="{75229C77-CF9A-8744-BBA7-43D56D6DDD11}"/>
              </a:ext>
            </a:extLst>
          </p:cNvPr>
          <p:cNvGrpSpPr/>
          <p:nvPr/>
        </p:nvGrpSpPr>
        <p:grpSpPr>
          <a:xfrm>
            <a:off x="4498362" y="3524878"/>
            <a:ext cx="1656796" cy="1346259"/>
            <a:chOff x="4729834" y="3571788"/>
            <a:chExt cx="1656796" cy="1346259"/>
          </a:xfrm>
        </p:grpSpPr>
        <p:sp>
          <p:nvSpPr>
            <p:cNvPr id="27" name="Oval 18"/>
            <p:cNvSpPr/>
            <p:nvPr/>
          </p:nvSpPr>
          <p:spPr>
            <a:xfrm>
              <a:off x="5492380"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31" name="文本框 13"/>
            <p:cNvSpPr txBox="1"/>
            <p:nvPr/>
          </p:nvSpPr>
          <p:spPr>
            <a:xfrm>
              <a:off x="4729834" y="3571788"/>
              <a:ext cx="1656796" cy="584775"/>
            </a:xfrm>
            <a:prstGeom prst="rect">
              <a:avLst/>
            </a:prstGeom>
            <a:noFill/>
          </p:spPr>
          <p:txBody>
            <a:bodyPr wrap="square" rtlCol="0">
              <a:spAutoFit/>
            </a:bodyPr>
            <a:lstStyle/>
            <a:p>
              <a:pPr algn="ctr"/>
              <a:r>
                <a:rPr lang="en-US" altLang="zh-CN" sz="3200" dirty="0">
                  <a:solidFill>
                    <a:srgbClr val="0070C0"/>
                  </a:solidFill>
                </a:rPr>
                <a:t>40Gbps</a:t>
              </a:r>
              <a:endParaRPr lang="zh-CN" altLang="en-US" sz="3200" dirty="0">
                <a:solidFill>
                  <a:srgbClr val="0070C0"/>
                </a:solidFill>
              </a:endParaRPr>
            </a:p>
          </p:txBody>
        </p:sp>
        <p:sp>
          <p:nvSpPr>
            <p:cNvPr id="35" name="文本框 17"/>
            <p:cNvSpPr txBox="1"/>
            <p:nvPr/>
          </p:nvSpPr>
          <p:spPr>
            <a:xfrm>
              <a:off x="4838152" y="4333272"/>
              <a:ext cx="1440160" cy="584775"/>
            </a:xfrm>
            <a:prstGeom prst="rect">
              <a:avLst/>
            </a:prstGeom>
            <a:noFill/>
          </p:spPr>
          <p:txBody>
            <a:bodyPr wrap="square" rtlCol="0">
              <a:spAutoFit/>
            </a:bodyPr>
            <a:lstStyle/>
            <a:p>
              <a:pPr algn="ctr"/>
              <a:r>
                <a:rPr lang="en-US" altLang="zh-CN" sz="3200" dirty="0">
                  <a:solidFill>
                    <a:srgbClr val="0070C0"/>
                  </a:solidFill>
                </a:rPr>
                <a:t>2013</a:t>
              </a:r>
              <a:endParaRPr lang="zh-CN" altLang="en-US" sz="3200" dirty="0">
                <a:solidFill>
                  <a:srgbClr val="0070C0"/>
                </a:solidFill>
              </a:endParaRPr>
            </a:p>
          </p:txBody>
        </p:sp>
      </p:grpSp>
      <p:grpSp>
        <p:nvGrpSpPr>
          <p:cNvPr id="20" name="Group 19">
            <a:extLst>
              <a:ext uri="{FF2B5EF4-FFF2-40B4-BE49-F238E27FC236}">
                <a16:creationId xmlns:a16="http://schemas.microsoft.com/office/drawing/2014/main" id="{A42CC3D7-6CE8-844C-BDD2-CA83D3F70E6E}"/>
              </a:ext>
            </a:extLst>
          </p:cNvPr>
          <p:cNvGrpSpPr/>
          <p:nvPr/>
        </p:nvGrpSpPr>
        <p:grpSpPr>
          <a:xfrm>
            <a:off x="6253515" y="3524878"/>
            <a:ext cx="1656796" cy="1346259"/>
            <a:chOff x="6096000" y="3571788"/>
            <a:chExt cx="1656796" cy="1346259"/>
          </a:xfrm>
        </p:grpSpPr>
        <p:sp>
          <p:nvSpPr>
            <p:cNvPr id="28" name="Oval 18"/>
            <p:cNvSpPr/>
            <p:nvPr/>
          </p:nvSpPr>
          <p:spPr>
            <a:xfrm>
              <a:off x="6858546" y="4111839"/>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sp>
          <p:nvSpPr>
            <p:cNvPr id="32" name="文本框 14"/>
            <p:cNvSpPr txBox="1"/>
            <p:nvPr/>
          </p:nvSpPr>
          <p:spPr>
            <a:xfrm>
              <a:off x="6096000" y="3571788"/>
              <a:ext cx="1656796" cy="584775"/>
            </a:xfrm>
            <a:prstGeom prst="rect">
              <a:avLst/>
            </a:prstGeom>
            <a:noFill/>
          </p:spPr>
          <p:txBody>
            <a:bodyPr wrap="square" rtlCol="0">
              <a:spAutoFit/>
            </a:bodyPr>
            <a:lstStyle/>
            <a:p>
              <a:pPr algn="ctr"/>
              <a:r>
                <a:rPr lang="en-US" altLang="zh-CN" sz="3200" dirty="0">
                  <a:solidFill>
                    <a:srgbClr val="0070C0"/>
                  </a:solidFill>
                </a:rPr>
                <a:t>100Gbps</a:t>
              </a:r>
              <a:endParaRPr lang="zh-CN" altLang="en-US" sz="3200" dirty="0">
                <a:solidFill>
                  <a:srgbClr val="0070C0"/>
                </a:solidFill>
              </a:endParaRPr>
            </a:p>
          </p:txBody>
        </p:sp>
        <p:sp>
          <p:nvSpPr>
            <p:cNvPr id="36" name="文本框 18"/>
            <p:cNvSpPr txBox="1"/>
            <p:nvPr/>
          </p:nvSpPr>
          <p:spPr>
            <a:xfrm>
              <a:off x="6204318" y="4333272"/>
              <a:ext cx="1440160" cy="584775"/>
            </a:xfrm>
            <a:prstGeom prst="rect">
              <a:avLst/>
            </a:prstGeom>
            <a:noFill/>
          </p:spPr>
          <p:txBody>
            <a:bodyPr wrap="square" rtlCol="0">
              <a:spAutoFit/>
            </a:bodyPr>
            <a:lstStyle/>
            <a:p>
              <a:pPr algn="ctr"/>
              <a:r>
                <a:rPr lang="en-US" altLang="zh-CN" sz="3200" dirty="0">
                  <a:solidFill>
                    <a:srgbClr val="0070C0"/>
                  </a:solidFill>
                </a:rPr>
                <a:t>2016</a:t>
              </a:r>
              <a:endParaRPr lang="zh-CN" altLang="en-US" sz="3200" dirty="0">
                <a:solidFill>
                  <a:srgbClr val="0070C0"/>
                </a:solidFill>
              </a:endParaRPr>
            </a:p>
          </p:txBody>
        </p:sp>
      </p:grpSp>
      <p:grpSp>
        <p:nvGrpSpPr>
          <p:cNvPr id="21" name="Group 20">
            <a:extLst>
              <a:ext uri="{FF2B5EF4-FFF2-40B4-BE49-F238E27FC236}">
                <a16:creationId xmlns:a16="http://schemas.microsoft.com/office/drawing/2014/main" id="{93A98874-B263-2640-A471-EC98AEBF226B}"/>
              </a:ext>
            </a:extLst>
          </p:cNvPr>
          <p:cNvGrpSpPr/>
          <p:nvPr/>
        </p:nvGrpSpPr>
        <p:grpSpPr>
          <a:xfrm>
            <a:off x="8008666" y="3534879"/>
            <a:ext cx="1656796" cy="1334472"/>
            <a:chOff x="7608168" y="3583575"/>
            <a:chExt cx="1656796" cy="1334472"/>
          </a:xfrm>
        </p:grpSpPr>
        <p:sp>
          <p:nvSpPr>
            <p:cNvPr id="37" name="文本框 18"/>
            <p:cNvSpPr txBox="1"/>
            <p:nvPr/>
          </p:nvSpPr>
          <p:spPr>
            <a:xfrm>
              <a:off x="7716486" y="4333272"/>
              <a:ext cx="1440160" cy="584775"/>
            </a:xfrm>
            <a:prstGeom prst="rect">
              <a:avLst/>
            </a:prstGeom>
            <a:noFill/>
          </p:spPr>
          <p:txBody>
            <a:bodyPr wrap="square" rtlCol="0">
              <a:spAutoFit/>
            </a:bodyPr>
            <a:lstStyle/>
            <a:p>
              <a:pPr algn="ctr"/>
              <a:r>
                <a:rPr lang="en-US" altLang="zh-CN" sz="3200" dirty="0">
                  <a:solidFill>
                    <a:srgbClr val="0070C0"/>
                  </a:solidFill>
                </a:rPr>
                <a:t>2020</a:t>
              </a:r>
              <a:endParaRPr lang="zh-CN" altLang="en-US" sz="3200" dirty="0">
                <a:solidFill>
                  <a:srgbClr val="0070C0"/>
                </a:solidFill>
              </a:endParaRPr>
            </a:p>
          </p:txBody>
        </p:sp>
        <p:sp>
          <p:nvSpPr>
            <p:cNvPr id="38" name="文本框 14"/>
            <p:cNvSpPr txBox="1"/>
            <p:nvPr/>
          </p:nvSpPr>
          <p:spPr>
            <a:xfrm>
              <a:off x="7608168" y="3583575"/>
              <a:ext cx="1656796" cy="584775"/>
            </a:xfrm>
            <a:prstGeom prst="rect">
              <a:avLst/>
            </a:prstGeom>
            <a:noFill/>
          </p:spPr>
          <p:txBody>
            <a:bodyPr wrap="square" rtlCol="0">
              <a:spAutoFit/>
            </a:bodyPr>
            <a:lstStyle/>
            <a:p>
              <a:pPr algn="ctr"/>
              <a:r>
                <a:rPr lang="en-US" altLang="zh-CN" sz="3200" dirty="0">
                  <a:solidFill>
                    <a:srgbClr val="0070C0"/>
                  </a:solidFill>
                </a:rPr>
                <a:t>200Gbps</a:t>
              </a:r>
              <a:endParaRPr lang="zh-CN" altLang="en-US" sz="3200" dirty="0">
                <a:solidFill>
                  <a:srgbClr val="0070C0"/>
                </a:solidFill>
              </a:endParaRPr>
            </a:p>
          </p:txBody>
        </p:sp>
        <p:sp>
          <p:nvSpPr>
            <p:cNvPr id="39" name="Oval 18"/>
            <p:cNvSpPr/>
            <p:nvPr/>
          </p:nvSpPr>
          <p:spPr>
            <a:xfrm>
              <a:off x="8370714" y="4108070"/>
              <a:ext cx="131704" cy="13223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0070C0"/>
                </a:solidFill>
                <a:ea typeface="Corbel" charset="0"/>
                <a:cs typeface="Corbel" charset="0"/>
              </a:endParaRPr>
            </a:p>
          </p:txBody>
        </p:sp>
      </p:grpSp>
      <p:sp>
        <p:nvSpPr>
          <p:cNvPr id="40" name="文本框 18"/>
          <p:cNvSpPr txBox="1"/>
          <p:nvPr/>
        </p:nvSpPr>
        <p:spPr>
          <a:xfrm>
            <a:off x="9448800" y="3472705"/>
            <a:ext cx="1440160" cy="584775"/>
          </a:xfrm>
          <a:prstGeom prst="rect">
            <a:avLst/>
          </a:prstGeom>
          <a:noFill/>
        </p:spPr>
        <p:txBody>
          <a:bodyPr wrap="square" rtlCol="0">
            <a:spAutoFit/>
          </a:bodyPr>
          <a:lstStyle/>
          <a:p>
            <a:pPr algn="ctr"/>
            <a:r>
              <a:rPr lang="mr-IN" altLang="zh-CN" sz="3200">
                <a:solidFill>
                  <a:srgbClr val="0070C0"/>
                </a:solidFill>
              </a:rPr>
              <a:t>…</a:t>
            </a:r>
            <a:endParaRPr lang="zh-CN" altLang="en-US" sz="3200" dirty="0">
              <a:solidFill>
                <a:srgbClr val="0070C0"/>
              </a:solidFill>
            </a:endParaRPr>
          </a:p>
        </p:txBody>
      </p:sp>
    </p:spTree>
    <p:extLst>
      <p:ext uri="{BB962C8B-B14F-4D97-AF65-F5344CB8AC3E}">
        <p14:creationId xmlns:p14="http://schemas.microsoft.com/office/powerpoint/2010/main" val="953112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85504"/>
          </a:xfrm>
        </p:spPr>
        <p:txBody>
          <a:bodyPr>
            <a:normAutofit/>
          </a:bodyPr>
          <a:lstStyle/>
          <a:p>
            <a:pPr algn="ctr"/>
            <a:r>
              <a:rPr lang="en-US" altLang="zh-CN" b="1" dirty="0">
                <a:solidFill>
                  <a:srgbClr val="0070C0"/>
                </a:solidFill>
                <a:cs typeface="Times New Roman" panose="02020603050405020304" pitchFamily="18" charset="0"/>
              </a:rPr>
              <a:t>Aeolus Overview</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Rounded Rectangle 4">
            <a:extLst>
              <a:ext uri="{FF2B5EF4-FFF2-40B4-BE49-F238E27FC236}">
                <a16:creationId xmlns:a16="http://schemas.microsoft.com/office/drawing/2014/main" id="{65AD361C-3E57-A246-B2E3-54D37BBC5CA2}"/>
              </a:ext>
            </a:extLst>
          </p:cNvPr>
          <p:cNvSpPr/>
          <p:nvPr/>
        </p:nvSpPr>
        <p:spPr>
          <a:xfrm>
            <a:off x="1695451" y="2262303"/>
            <a:ext cx="8766940" cy="727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Aeolus</a:t>
            </a:r>
            <a:r>
              <a:rPr lang="zh-CN" altLang="en-US" sz="3200" dirty="0"/>
              <a:t> </a:t>
            </a:r>
            <a:r>
              <a:rPr lang="en-US" altLang="zh-CN" sz="3200" dirty="0"/>
              <a:t>Control</a:t>
            </a:r>
            <a:r>
              <a:rPr lang="zh-CN" altLang="en-US" sz="3200" dirty="0"/>
              <a:t> </a:t>
            </a:r>
            <a:r>
              <a:rPr lang="en-US" altLang="zh-CN" sz="3200" dirty="0"/>
              <a:t>Logic</a:t>
            </a:r>
            <a:endParaRPr lang="en-US" sz="3200" dirty="0"/>
          </a:p>
        </p:txBody>
      </p:sp>
      <p:sp>
        <p:nvSpPr>
          <p:cNvPr id="18" name="Rounded Rectangle 17">
            <a:extLst>
              <a:ext uri="{FF2B5EF4-FFF2-40B4-BE49-F238E27FC236}">
                <a16:creationId xmlns:a16="http://schemas.microsoft.com/office/drawing/2014/main" id="{FC21894D-C334-864E-A96F-5C1CEBFAFD7A}"/>
              </a:ext>
            </a:extLst>
          </p:cNvPr>
          <p:cNvSpPr/>
          <p:nvPr/>
        </p:nvSpPr>
        <p:spPr>
          <a:xfrm>
            <a:off x="8420100" y="3639212"/>
            <a:ext cx="2209800" cy="17709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8DCB6FB2-AD43-4A42-80FB-40769F55A161}"/>
              </a:ext>
            </a:extLst>
          </p:cNvPr>
          <p:cNvSpPr/>
          <p:nvPr/>
        </p:nvSpPr>
        <p:spPr>
          <a:xfrm>
            <a:off x="8420099" y="4651411"/>
            <a:ext cx="2396359" cy="707886"/>
          </a:xfrm>
          <a:prstGeom prst="rect">
            <a:avLst/>
          </a:prstGeom>
        </p:spPr>
        <p:txBody>
          <a:bodyPr wrap="square">
            <a:spAutoFit/>
          </a:bodyPr>
          <a:lstStyle/>
          <a:p>
            <a:pPr algn="ctr"/>
            <a:r>
              <a:rPr lang="en-US" sz="2000" dirty="0">
                <a:solidFill>
                  <a:schemeClr val="bg1"/>
                </a:solidFill>
              </a:rPr>
              <a:t>preserved PCC </a:t>
            </a:r>
          </a:p>
          <a:p>
            <a:pPr algn="ctr"/>
            <a:r>
              <a:rPr lang="en-US" sz="2000" dirty="0">
                <a:solidFill>
                  <a:schemeClr val="bg1"/>
                </a:solidFill>
              </a:rPr>
              <a:t>for loss recovery</a:t>
            </a:r>
          </a:p>
        </p:txBody>
      </p:sp>
      <p:sp>
        <p:nvSpPr>
          <p:cNvPr id="14" name="Rounded Rectangle 13">
            <a:extLst>
              <a:ext uri="{FF2B5EF4-FFF2-40B4-BE49-F238E27FC236}">
                <a16:creationId xmlns:a16="http://schemas.microsoft.com/office/drawing/2014/main" id="{B4059062-1CCB-704B-BDB4-4E85DB52BF05}"/>
              </a:ext>
            </a:extLst>
          </p:cNvPr>
          <p:cNvSpPr/>
          <p:nvPr/>
        </p:nvSpPr>
        <p:spPr>
          <a:xfrm>
            <a:off x="4887310" y="3578780"/>
            <a:ext cx="2465990" cy="18314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ounded Rectangle 12">
            <a:extLst>
              <a:ext uri="{FF2B5EF4-FFF2-40B4-BE49-F238E27FC236}">
                <a16:creationId xmlns:a16="http://schemas.microsoft.com/office/drawing/2014/main" id="{6AC70C24-C5F4-7845-8E3A-04D8DF1805B2}"/>
              </a:ext>
            </a:extLst>
          </p:cNvPr>
          <p:cNvSpPr/>
          <p:nvPr/>
        </p:nvSpPr>
        <p:spPr>
          <a:xfrm>
            <a:off x="1638300" y="3606697"/>
            <a:ext cx="1981200" cy="18035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173EBAA2-0526-7947-9FCC-CB2E3FCEDB93}"/>
              </a:ext>
            </a:extLst>
          </p:cNvPr>
          <p:cNvSpPr/>
          <p:nvPr/>
        </p:nvSpPr>
        <p:spPr>
          <a:xfrm>
            <a:off x="1646183" y="3606697"/>
            <a:ext cx="197331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Rate Control</a:t>
            </a:r>
          </a:p>
        </p:txBody>
      </p:sp>
      <p:sp>
        <p:nvSpPr>
          <p:cNvPr id="11" name="Rounded Rectangle 10">
            <a:extLst>
              <a:ext uri="{FF2B5EF4-FFF2-40B4-BE49-F238E27FC236}">
                <a16:creationId xmlns:a16="http://schemas.microsoft.com/office/drawing/2014/main" id="{E9D2CE74-39C0-D14D-8C52-66AEEE71323E}"/>
              </a:ext>
            </a:extLst>
          </p:cNvPr>
          <p:cNvSpPr/>
          <p:nvPr/>
        </p:nvSpPr>
        <p:spPr>
          <a:xfrm>
            <a:off x="4887308" y="3606697"/>
            <a:ext cx="2465991"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Selective Dropping</a:t>
            </a:r>
          </a:p>
        </p:txBody>
      </p:sp>
      <p:sp>
        <p:nvSpPr>
          <p:cNvPr id="12" name="Rounded Rectangle 11">
            <a:extLst>
              <a:ext uri="{FF2B5EF4-FFF2-40B4-BE49-F238E27FC236}">
                <a16:creationId xmlns:a16="http://schemas.microsoft.com/office/drawing/2014/main" id="{7C0AC308-51C7-4A43-863B-22F5EF37D3DC}"/>
              </a:ext>
            </a:extLst>
          </p:cNvPr>
          <p:cNvSpPr/>
          <p:nvPr/>
        </p:nvSpPr>
        <p:spPr>
          <a:xfrm>
            <a:off x="8420100" y="3606697"/>
            <a:ext cx="2209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Loss Recovery</a:t>
            </a:r>
          </a:p>
        </p:txBody>
      </p:sp>
      <p:sp>
        <p:nvSpPr>
          <p:cNvPr id="6" name="Rectangle 5">
            <a:extLst>
              <a:ext uri="{FF2B5EF4-FFF2-40B4-BE49-F238E27FC236}">
                <a16:creationId xmlns:a16="http://schemas.microsoft.com/office/drawing/2014/main" id="{4ABEB001-EC37-9A44-B37C-30AAC68C3A00}"/>
              </a:ext>
            </a:extLst>
          </p:cNvPr>
          <p:cNvSpPr/>
          <p:nvPr/>
        </p:nvSpPr>
        <p:spPr>
          <a:xfrm>
            <a:off x="1657350" y="4651411"/>
            <a:ext cx="1973317" cy="707886"/>
          </a:xfrm>
          <a:prstGeom prst="rect">
            <a:avLst/>
          </a:prstGeom>
        </p:spPr>
        <p:txBody>
          <a:bodyPr wrap="square">
            <a:spAutoFit/>
          </a:bodyPr>
          <a:lstStyle/>
          <a:p>
            <a:pPr algn="ctr"/>
            <a:r>
              <a:rPr lang="en-US" sz="2000" dirty="0">
                <a:solidFill>
                  <a:schemeClr val="bg1"/>
                </a:solidFill>
              </a:rPr>
              <a:t>line-rate start</a:t>
            </a:r>
          </a:p>
          <a:p>
            <a:pPr algn="ctr"/>
            <a:r>
              <a:rPr lang="en-US" sz="2000" dirty="0">
                <a:solidFill>
                  <a:schemeClr val="bg1"/>
                </a:solidFill>
              </a:rPr>
              <a:t>in the 1</a:t>
            </a:r>
            <a:r>
              <a:rPr lang="en-US" sz="2000" baseline="30000" dirty="0">
                <a:solidFill>
                  <a:schemeClr val="bg1"/>
                </a:solidFill>
              </a:rPr>
              <a:t>st</a:t>
            </a:r>
            <a:r>
              <a:rPr lang="en-US" sz="2000" dirty="0">
                <a:solidFill>
                  <a:schemeClr val="bg1"/>
                </a:solidFill>
              </a:rPr>
              <a:t> RTT</a:t>
            </a:r>
          </a:p>
        </p:txBody>
      </p:sp>
      <p:sp>
        <p:nvSpPr>
          <p:cNvPr id="15" name="Rectangle 14">
            <a:extLst>
              <a:ext uri="{FF2B5EF4-FFF2-40B4-BE49-F238E27FC236}">
                <a16:creationId xmlns:a16="http://schemas.microsoft.com/office/drawing/2014/main" id="{62F7396E-F118-2343-9202-937BE2EB23B9}"/>
              </a:ext>
            </a:extLst>
          </p:cNvPr>
          <p:cNvSpPr/>
          <p:nvPr/>
        </p:nvSpPr>
        <p:spPr>
          <a:xfrm>
            <a:off x="4956941" y="4651411"/>
            <a:ext cx="2396359" cy="707886"/>
          </a:xfrm>
          <a:prstGeom prst="rect">
            <a:avLst/>
          </a:prstGeom>
        </p:spPr>
        <p:txBody>
          <a:bodyPr wrap="square">
            <a:spAutoFit/>
          </a:bodyPr>
          <a:lstStyle/>
          <a:p>
            <a:pPr algn="ctr"/>
            <a:r>
              <a:rPr lang="en-US" sz="2000" dirty="0">
                <a:solidFill>
                  <a:schemeClr val="bg1"/>
                </a:solidFill>
              </a:rPr>
              <a:t>protect packets</a:t>
            </a:r>
          </a:p>
          <a:p>
            <a:pPr algn="ctr"/>
            <a:r>
              <a:rPr lang="en-US" sz="2000" dirty="0">
                <a:solidFill>
                  <a:schemeClr val="bg1"/>
                </a:solidFill>
              </a:rPr>
              <a:t>scheduled by PCC</a:t>
            </a:r>
          </a:p>
        </p:txBody>
      </p:sp>
      <p:cxnSp>
        <p:nvCxnSpPr>
          <p:cNvPr id="20" name="Straight Arrow Connector 19">
            <a:extLst>
              <a:ext uri="{FF2B5EF4-FFF2-40B4-BE49-F238E27FC236}">
                <a16:creationId xmlns:a16="http://schemas.microsoft.com/office/drawing/2014/main" id="{8588A654-2503-D249-8EF3-3E279BACFD46}"/>
              </a:ext>
            </a:extLst>
          </p:cNvPr>
          <p:cNvCxnSpPr>
            <a:cxnSpLocks/>
          </p:cNvCxnSpPr>
          <p:nvPr/>
        </p:nvCxnSpPr>
        <p:spPr>
          <a:xfrm>
            <a:off x="457200" y="4140097"/>
            <a:ext cx="11811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B7E41-4440-BE44-815F-C56BC6E855A5}"/>
              </a:ext>
            </a:extLst>
          </p:cNvPr>
          <p:cNvSpPr/>
          <p:nvPr/>
        </p:nvSpPr>
        <p:spPr>
          <a:xfrm>
            <a:off x="114300" y="4140097"/>
            <a:ext cx="1581151" cy="707886"/>
          </a:xfrm>
          <a:prstGeom prst="rect">
            <a:avLst/>
          </a:prstGeom>
        </p:spPr>
        <p:txBody>
          <a:bodyPr wrap="square">
            <a:spAutoFit/>
          </a:bodyPr>
          <a:lstStyle/>
          <a:p>
            <a:pPr algn="ctr"/>
            <a:r>
              <a:rPr lang="en-US" sz="2000" b="1" dirty="0"/>
              <a:t>unscheduled packet</a:t>
            </a:r>
          </a:p>
        </p:txBody>
      </p:sp>
      <p:cxnSp>
        <p:nvCxnSpPr>
          <p:cNvPr id="21" name="Straight Arrow Connector 20">
            <a:extLst>
              <a:ext uri="{FF2B5EF4-FFF2-40B4-BE49-F238E27FC236}">
                <a16:creationId xmlns:a16="http://schemas.microsoft.com/office/drawing/2014/main" id="{6CA19335-5951-3847-8886-57DE9F5F23C4}"/>
              </a:ext>
            </a:extLst>
          </p:cNvPr>
          <p:cNvCxnSpPr>
            <a:cxnSpLocks/>
          </p:cNvCxnSpPr>
          <p:nvPr/>
        </p:nvCxnSpPr>
        <p:spPr>
          <a:xfrm>
            <a:off x="10629900" y="4140097"/>
            <a:ext cx="11049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BFC1033-638B-8044-A8FA-2FD7603DDE20}"/>
              </a:ext>
            </a:extLst>
          </p:cNvPr>
          <p:cNvSpPr/>
          <p:nvPr/>
        </p:nvSpPr>
        <p:spPr>
          <a:xfrm>
            <a:off x="10462391" y="4140097"/>
            <a:ext cx="1615309" cy="707886"/>
          </a:xfrm>
          <a:prstGeom prst="rect">
            <a:avLst/>
          </a:prstGeom>
        </p:spPr>
        <p:txBody>
          <a:bodyPr wrap="square">
            <a:spAutoFit/>
          </a:bodyPr>
          <a:lstStyle/>
          <a:p>
            <a:pPr algn="ctr"/>
            <a:r>
              <a:rPr lang="en-US" sz="2000" b="1" dirty="0"/>
              <a:t>scheduled packet</a:t>
            </a:r>
          </a:p>
        </p:txBody>
      </p:sp>
      <p:cxnSp>
        <p:nvCxnSpPr>
          <p:cNvPr id="26" name="Straight Arrow Connector 25">
            <a:extLst>
              <a:ext uri="{FF2B5EF4-FFF2-40B4-BE49-F238E27FC236}">
                <a16:creationId xmlns:a16="http://schemas.microsoft.com/office/drawing/2014/main" id="{BD149B9D-532F-FE40-A0B8-D9F060D575D2}"/>
              </a:ext>
            </a:extLst>
          </p:cNvPr>
          <p:cNvCxnSpPr>
            <a:cxnSpLocks/>
            <a:stCxn id="9" idx="3"/>
            <a:endCxn id="11" idx="1"/>
          </p:cNvCxnSpPr>
          <p:nvPr/>
        </p:nvCxnSpPr>
        <p:spPr>
          <a:xfrm>
            <a:off x="3619500" y="4101997"/>
            <a:ext cx="12678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A5C3EEB-DC8D-6F43-A59D-2C6443E146BC}"/>
              </a:ext>
            </a:extLst>
          </p:cNvPr>
          <p:cNvSpPr/>
          <p:nvPr/>
        </p:nvSpPr>
        <p:spPr>
          <a:xfrm>
            <a:off x="3451991" y="4140097"/>
            <a:ext cx="1615309" cy="707886"/>
          </a:xfrm>
          <a:prstGeom prst="rect">
            <a:avLst/>
          </a:prstGeom>
        </p:spPr>
        <p:txBody>
          <a:bodyPr wrap="square">
            <a:spAutoFit/>
          </a:bodyPr>
          <a:lstStyle/>
          <a:p>
            <a:pPr algn="ctr"/>
            <a:r>
              <a:rPr lang="en-US" sz="2000" b="1" dirty="0"/>
              <a:t>bandwidth</a:t>
            </a:r>
          </a:p>
          <a:p>
            <a:pPr algn="ctr"/>
            <a:r>
              <a:rPr lang="en-US" sz="2000" b="1" dirty="0"/>
              <a:t>used up</a:t>
            </a:r>
          </a:p>
        </p:txBody>
      </p:sp>
      <p:sp>
        <p:nvSpPr>
          <p:cNvPr id="30" name="Rectangle 29">
            <a:extLst>
              <a:ext uri="{FF2B5EF4-FFF2-40B4-BE49-F238E27FC236}">
                <a16:creationId xmlns:a16="http://schemas.microsoft.com/office/drawing/2014/main" id="{419EA3FC-27A1-4A45-956E-920293AA2EF6}"/>
              </a:ext>
            </a:extLst>
          </p:cNvPr>
          <p:cNvSpPr/>
          <p:nvPr/>
        </p:nvSpPr>
        <p:spPr>
          <a:xfrm>
            <a:off x="7109591" y="4140097"/>
            <a:ext cx="1615309" cy="707886"/>
          </a:xfrm>
          <a:prstGeom prst="rect">
            <a:avLst/>
          </a:prstGeom>
        </p:spPr>
        <p:txBody>
          <a:bodyPr wrap="square">
            <a:spAutoFit/>
          </a:bodyPr>
          <a:lstStyle/>
          <a:p>
            <a:pPr algn="ctr"/>
            <a:r>
              <a:rPr lang="en-US" sz="2000" b="1" dirty="0"/>
              <a:t>packet</a:t>
            </a:r>
          </a:p>
          <a:p>
            <a:pPr algn="ctr"/>
            <a:r>
              <a:rPr lang="en-US" sz="2000" b="1" dirty="0"/>
              <a:t>dropped</a:t>
            </a:r>
          </a:p>
        </p:txBody>
      </p:sp>
      <p:cxnSp>
        <p:nvCxnSpPr>
          <p:cNvPr id="31" name="Straight Arrow Connector 30">
            <a:extLst>
              <a:ext uri="{FF2B5EF4-FFF2-40B4-BE49-F238E27FC236}">
                <a16:creationId xmlns:a16="http://schemas.microsoft.com/office/drawing/2014/main" id="{E7050F11-E044-1A47-9760-13E186E97226}"/>
              </a:ext>
            </a:extLst>
          </p:cNvPr>
          <p:cNvCxnSpPr>
            <a:cxnSpLocks/>
            <a:stCxn id="11" idx="3"/>
            <a:endCxn id="12" idx="1"/>
          </p:cNvCxnSpPr>
          <p:nvPr/>
        </p:nvCxnSpPr>
        <p:spPr>
          <a:xfrm>
            <a:off x="7353299" y="4101997"/>
            <a:ext cx="106680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Down Arrow 37">
            <a:extLst>
              <a:ext uri="{FF2B5EF4-FFF2-40B4-BE49-F238E27FC236}">
                <a16:creationId xmlns:a16="http://schemas.microsoft.com/office/drawing/2014/main" id="{872115A7-E7D3-F04C-818F-B096EAE1897A}"/>
              </a:ext>
            </a:extLst>
          </p:cNvPr>
          <p:cNvSpPr/>
          <p:nvPr/>
        </p:nvSpPr>
        <p:spPr>
          <a:xfrm>
            <a:off x="2494398" y="2989895"/>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5755710D-D2CA-AD40-B902-D613511280CA}"/>
              </a:ext>
            </a:extLst>
          </p:cNvPr>
          <p:cNvSpPr/>
          <p:nvPr/>
        </p:nvSpPr>
        <p:spPr>
          <a:xfrm>
            <a:off x="5933499" y="2985077"/>
            <a:ext cx="325001" cy="6317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a:extLst>
              <a:ext uri="{FF2B5EF4-FFF2-40B4-BE49-F238E27FC236}">
                <a16:creationId xmlns:a16="http://schemas.microsoft.com/office/drawing/2014/main" id="{EED0C85E-F8FB-324A-88E7-AAE9D031F60D}"/>
              </a:ext>
            </a:extLst>
          </p:cNvPr>
          <p:cNvSpPr/>
          <p:nvPr/>
        </p:nvSpPr>
        <p:spPr>
          <a:xfrm>
            <a:off x="9359462" y="3008671"/>
            <a:ext cx="325001" cy="59441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B27BCDD-4FD0-CB44-B48D-90D204116E9A}"/>
              </a:ext>
            </a:extLst>
          </p:cNvPr>
          <p:cNvSpPr/>
          <p:nvPr/>
        </p:nvSpPr>
        <p:spPr>
          <a:xfrm>
            <a:off x="8289213" y="3429000"/>
            <a:ext cx="2465990" cy="2286000"/>
          </a:xfrm>
          <a:prstGeom prst="rect">
            <a:avLst/>
          </a:pr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DF4C7933-B07E-B540-8245-85F34751B6B7}"/>
              </a:ext>
            </a:extLst>
          </p:cNvPr>
          <p:cNvSpPr/>
          <p:nvPr/>
        </p:nvSpPr>
        <p:spPr>
          <a:xfrm>
            <a:off x="7814904" y="5870610"/>
            <a:ext cx="3414116" cy="830997"/>
          </a:xfrm>
          <a:prstGeom prst="rect">
            <a:avLst/>
          </a:prstGeom>
        </p:spPr>
        <p:txBody>
          <a:bodyPr wrap="square">
            <a:spAutoFit/>
          </a:bodyPr>
          <a:lstStyle/>
          <a:p>
            <a:pPr algn="ctr"/>
            <a:r>
              <a:rPr lang="en-US" sz="2400" b="1" dirty="0">
                <a:solidFill>
                  <a:srgbClr val="00B050"/>
                </a:solidFill>
              </a:rPr>
              <a:t>fast recovery for dropped unscheduled packets</a:t>
            </a:r>
          </a:p>
        </p:txBody>
      </p:sp>
    </p:spTree>
    <p:extLst>
      <p:ext uri="{BB962C8B-B14F-4D97-AF65-F5344CB8AC3E}">
        <p14:creationId xmlns:p14="http://schemas.microsoft.com/office/powerpoint/2010/main" val="202858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2157"/>
            <a:ext cx="9829800" cy="1325563"/>
          </a:xfrm>
        </p:spPr>
        <p:txBody>
          <a:bodyPr>
            <a:normAutofit/>
          </a:bodyPr>
          <a:lstStyle/>
          <a:p>
            <a:pPr algn="ctr"/>
            <a:r>
              <a:rPr lang="en-HK" b="1" dirty="0">
                <a:solidFill>
                  <a:srgbClr val="0070C0"/>
                </a:solidFill>
              </a:rPr>
              <a:t>Selective Dropping Mechanism</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a:xfrm>
            <a:off x="8610600" y="6356350"/>
            <a:ext cx="2743200" cy="365125"/>
          </a:xfrm>
        </p:spPr>
        <p:txBody>
          <a:bodyPr/>
          <a:lstStyle/>
          <a:p>
            <a:fld id="{0C913308-F349-4B6D-A68A-DD1791B4A57B}" type="slidenum">
              <a:rPr lang="zh-CN" altLang="en-US" smtClean="0"/>
              <a:t>21</a:t>
            </a:fld>
            <a:endParaRPr lang="zh-CN" altLang="en-US"/>
          </a:p>
        </p:txBody>
      </p:sp>
      <p:cxnSp>
        <p:nvCxnSpPr>
          <p:cNvPr id="30" name="直接连接符 62">
            <a:extLst>
              <a:ext uri="{FF2B5EF4-FFF2-40B4-BE49-F238E27FC236}">
                <a16:creationId xmlns:a16="http://schemas.microsoft.com/office/drawing/2014/main" id="{8709A0A0-5C59-8F46-A5E9-83CCEEAC0D23}"/>
              </a:ext>
            </a:extLst>
          </p:cNvPr>
          <p:cNvCxnSpPr>
            <a:cxnSpLocks/>
            <a:stCxn id="31" idx="3"/>
          </p:cNvCxnSpPr>
          <p:nvPr/>
        </p:nvCxnSpPr>
        <p:spPr>
          <a:xfrm>
            <a:off x="3581400" y="4627805"/>
            <a:ext cx="2133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Picture 87" descr="server-gray.png">
            <a:extLst>
              <a:ext uri="{FF2B5EF4-FFF2-40B4-BE49-F238E27FC236}">
                <a16:creationId xmlns:a16="http://schemas.microsoft.com/office/drawing/2014/main" id="{B52B2541-10EB-0646-8638-295EE5A58270}"/>
              </a:ext>
            </a:extLst>
          </p:cNvPr>
          <p:cNvPicPr>
            <a:picLocks noChangeAspect="1"/>
          </p:cNvPicPr>
          <p:nvPr/>
        </p:nvPicPr>
        <p:blipFill>
          <a:blip r:embed="rId3" cstate="print"/>
          <a:stretch>
            <a:fillRect/>
          </a:stretch>
        </p:blipFill>
        <p:spPr>
          <a:xfrm>
            <a:off x="2666122" y="4140641"/>
            <a:ext cx="915278" cy="974328"/>
          </a:xfrm>
          <a:prstGeom prst="rect">
            <a:avLst/>
          </a:prstGeom>
        </p:spPr>
      </p:pic>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3581400" y="2344306"/>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3" cstate="print"/>
          <a:stretch>
            <a:fillRect/>
          </a:stretch>
        </p:blipFill>
        <p:spPr>
          <a:xfrm>
            <a:off x="2666122" y="1857142"/>
            <a:ext cx="915278" cy="974328"/>
          </a:xfrm>
          <a:prstGeom prst="rect">
            <a:avLst/>
          </a:prstGeom>
        </p:spPr>
      </p:pic>
      <p:sp>
        <p:nvSpPr>
          <p:cNvPr id="51" name="Rectangle 25">
            <a:extLst>
              <a:ext uri="{FF2B5EF4-FFF2-40B4-BE49-F238E27FC236}">
                <a16:creationId xmlns:a16="http://schemas.microsoft.com/office/drawing/2014/main" id="{7121D723-8DDA-1241-A653-1ADC2E4FB220}"/>
              </a:ext>
            </a:extLst>
          </p:cNvPr>
          <p:cNvSpPr/>
          <p:nvPr/>
        </p:nvSpPr>
        <p:spPr>
          <a:xfrm>
            <a:off x="2143408"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a:extLst>
              <a:ext uri="{FF2B5EF4-FFF2-40B4-BE49-F238E27FC236}">
                <a16:creationId xmlns:a16="http://schemas.microsoft.com/office/drawing/2014/main" id="{B9A98D7C-1D19-074F-BD05-13702FCEA310}"/>
              </a:ext>
            </a:extLst>
          </p:cNvPr>
          <p:cNvSpPr/>
          <p:nvPr/>
        </p:nvSpPr>
        <p:spPr>
          <a:xfrm>
            <a:off x="1936044"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3" cstate="print"/>
          <a:stretch>
            <a:fillRect/>
          </a:stretch>
        </p:blipFill>
        <p:spPr>
          <a:xfrm>
            <a:off x="2666122" y="3003989"/>
            <a:ext cx="915278" cy="974328"/>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3581400" y="3491153"/>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25">
            <a:extLst>
              <a:ext uri="{FF2B5EF4-FFF2-40B4-BE49-F238E27FC236}">
                <a16:creationId xmlns:a16="http://schemas.microsoft.com/office/drawing/2014/main" id="{0FFB005B-6BEE-5F48-898C-0141A4F5C5EB}"/>
              </a:ext>
            </a:extLst>
          </p:cNvPr>
          <p:cNvSpPr/>
          <p:nvPr/>
        </p:nvSpPr>
        <p:spPr>
          <a:xfrm>
            <a:off x="2133045"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86" name="Rectangle 25">
            <a:extLst>
              <a:ext uri="{FF2B5EF4-FFF2-40B4-BE49-F238E27FC236}">
                <a16:creationId xmlns:a16="http://schemas.microsoft.com/office/drawing/2014/main" id="{DCA4BBEA-05D2-EA4C-BF7C-874DE1AE67FD}"/>
              </a:ext>
            </a:extLst>
          </p:cNvPr>
          <p:cNvSpPr/>
          <p:nvPr/>
        </p:nvSpPr>
        <p:spPr>
          <a:xfrm>
            <a:off x="1925681"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7" name="Rectangle 25">
            <a:extLst>
              <a:ext uri="{FF2B5EF4-FFF2-40B4-BE49-F238E27FC236}">
                <a16:creationId xmlns:a16="http://schemas.microsoft.com/office/drawing/2014/main" id="{D9BE737C-B721-AD41-945E-74CE04D98667}"/>
              </a:ext>
            </a:extLst>
          </p:cNvPr>
          <p:cNvSpPr/>
          <p:nvPr/>
        </p:nvSpPr>
        <p:spPr>
          <a:xfrm>
            <a:off x="2140975" y="29718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933611" y="2971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22" name="Rectangle 25">
            <a:extLst>
              <a:ext uri="{FF2B5EF4-FFF2-40B4-BE49-F238E27FC236}">
                <a16:creationId xmlns:a16="http://schemas.microsoft.com/office/drawing/2014/main" id="{F74DBD0C-B035-A245-B523-6805E0DC0E44}"/>
              </a:ext>
            </a:extLst>
          </p:cNvPr>
          <p:cNvSpPr/>
          <p:nvPr/>
        </p:nvSpPr>
        <p:spPr>
          <a:xfrm>
            <a:off x="3896008" y="2971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4277008" y="2971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5" name="Rectangle 25">
            <a:extLst>
              <a:ext uri="{FF2B5EF4-FFF2-40B4-BE49-F238E27FC236}">
                <a16:creationId xmlns:a16="http://schemas.microsoft.com/office/drawing/2014/main" id="{61A79B2D-E150-BF44-9000-D039BE1C8AFB}"/>
              </a:ext>
            </a:extLst>
          </p:cNvPr>
          <p:cNvSpPr/>
          <p:nvPr/>
        </p:nvSpPr>
        <p:spPr>
          <a:xfrm>
            <a:off x="4277008"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1</a:t>
            </a:r>
            <a:endParaRPr lang="en-US" sz="3600" b="1" dirty="0"/>
          </a:p>
        </p:txBody>
      </p:sp>
      <p:sp>
        <p:nvSpPr>
          <p:cNvPr id="126" name="Rectangle 25">
            <a:extLst>
              <a:ext uri="{FF2B5EF4-FFF2-40B4-BE49-F238E27FC236}">
                <a16:creationId xmlns:a16="http://schemas.microsoft.com/office/drawing/2014/main" id="{5074ECF0-80C4-E046-982E-096FC0946FC1}"/>
              </a:ext>
            </a:extLst>
          </p:cNvPr>
          <p:cNvSpPr/>
          <p:nvPr/>
        </p:nvSpPr>
        <p:spPr>
          <a:xfrm>
            <a:off x="3896008" y="4140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t>1</a:t>
            </a:r>
            <a:endParaRPr lang="en-US" sz="3600" b="1" dirty="0"/>
          </a:p>
        </p:txBody>
      </p:sp>
      <p:sp>
        <p:nvSpPr>
          <p:cNvPr id="127" name="Rectangle 25">
            <a:extLst>
              <a:ext uri="{FF2B5EF4-FFF2-40B4-BE49-F238E27FC236}">
                <a16:creationId xmlns:a16="http://schemas.microsoft.com/office/drawing/2014/main" id="{2F87BAB6-E188-E042-9E1B-76D8187C1488}"/>
              </a:ext>
            </a:extLst>
          </p:cNvPr>
          <p:cNvSpPr/>
          <p:nvPr/>
        </p:nvSpPr>
        <p:spPr>
          <a:xfrm>
            <a:off x="3896008"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8" name="Rectangle 25">
            <a:extLst>
              <a:ext uri="{FF2B5EF4-FFF2-40B4-BE49-F238E27FC236}">
                <a16:creationId xmlns:a16="http://schemas.microsoft.com/office/drawing/2014/main" id="{AF16C4A0-22A0-A740-8DE3-803223576CC4}"/>
              </a:ext>
            </a:extLst>
          </p:cNvPr>
          <p:cNvSpPr/>
          <p:nvPr/>
        </p:nvSpPr>
        <p:spPr>
          <a:xfrm>
            <a:off x="4277008" y="1828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cxnSp>
        <p:nvCxnSpPr>
          <p:cNvPr id="134" name="Straight Connector 133">
            <a:extLst>
              <a:ext uri="{FF2B5EF4-FFF2-40B4-BE49-F238E27FC236}">
                <a16:creationId xmlns:a16="http://schemas.microsoft.com/office/drawing/2014/main" id="{906A0708-F4BB-B441-94E0-3C0BCA202B4C}"/>
              </a:ext>
            </a:extLst>
          </p:cNvPr>
          <p:cNvCxnSpPr>
            <a:cxnSpLocks/>
          </p:cNvCxnSpPr>
          <p:nvPr/>
        </p:nvCxnSpPr>
        <p:spPr>
          <a:xfrm>
            <a:off x="5105400" y="1676400"/>
            <a:ext cx="0" cy="382807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0" name="Rectangle 1029">
            <a:extLst>
              <a:ext uri="{FF2B5EF4-FFF2-40B4-BE49-F238E27FC236}">
                <a16:creationId xmlns:a16="http://schemas.microsoft.com/office/drawing/2014/main" id="{6E827814-6A2D-5647-9DDE-08FD1CCC9A7A}"/>
              </a:ext>
            </a:extLst>
          </p:cNvPr>
          <p:cNvSpPr/>
          <p:nvPr/>
        </p:nvSpPr>
        <p:spPr>
          <a:xfrm>
            <a:off x="1308472" y="5273644"/>
            <a:ext cx="3568328" cy="461665"/>
          </a:xfrm>
          <a:prstGeom prst="rect">
            <a:avLst/>
          </a:prstGeom>
        </p:spPr>
        <p:txBody>
          <a:bodyPr wrap="square">
            <a:spAutoFit/>
          </a:bodyPr>
          <a:lstStyle/>
          <a:p>
            <a:pPr algn="ctr"/>
            <a:r>
              <a:rPr lang="en-HK" sz="2400" b="1" dirty="0"/>
              <a:t>Packet tagging</a:t>
            </a:r>
            <a:r>
              <a:rPr lang="en-HK" sz="2400" dirty="0"/>
              <a:t> at end-host </a:t>
            </a:r>
            <a:endParaRPr lang="en-US" sz="2400" dirty="0"/>
          </a:p>
        </p:txBody>
      </p:sp>
      <p:sp>
        <p:nvSpPr>
          <p:cNvPr id="146" name="Rectangle 25">
            <a:extLst>
              <a:ext uri="{FF2B5EF4-FFF2-40B4-BE49-F238E27FC236}">
                <a16:creationId xmlns:a16="http://schemas.microsoft.com/office/drawing/2014/main" id="{558A48F3-CD48-E54D-AEE5-B874328308F3}"/>
              </a:ext>
            </a:extLst>
          </p:cNvPr>
          <p:cNvSpPr/>
          <p:nvPr/>
        </p:nvSpPr>
        <p:spPr>
          <a:xfrm>
            <a:off x="228155" y="6198041"/>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039" name="Rectangle 1038">
            <a:extLst>
              <a:ext uri="{FF2B5EF4-FFF2-40B4-BE49-F238E27FC236}">
                <a16:creationId xmlns:a16="http://schemas.microsoft.com/office/drawing/2014/main" id="{0849E340-1209-F140-9602-3B91D8323C80}"/>
              </a:ext>
            </a:extLst>
          </p:cNvPr>
          <p:cNvSpPr/>
          <p:nvPr/>
        </p:nvSpPr>
        <p:spPr>
          <a:xfrm>
            <a:off x="549613" y="6211396"/>
            <a:ext cx="4495013" cy="400110"/>
          </a:xfrm>
          <a:prstGeom prst="rect">
            <a:avLst/>
          </a:prstGeom>
        </p:spPr>
        <p:txBody>
          <a:bodyPr wrap="none">
            <a:spAutoFit/>
          </a:bodyPr>
          <a:lstStyle/>
          <a:p>
            <a:r>
              <a:rPr lang="en-HK" sz="2000" dirty="0"/>
              <a:t>unscheduled packet</a:t>
            </a:r>
            <a:r>
              <a:rPr lang="en-US" sz="2000" dirty="0"/>
              <a:t> (burst in the 1</a:t>
            </a:r>
            <a:r>
              <a:rPr lang="en-US" sz="2000" baseline="30000" dirty="0"/>
              <a:t>st</a:t>
            </a:r>
            <a:r>
              <a:rPr lang="en-US" sz="2000" dirty="0"/>
              <a:t> RTT)</a:t>
            </a:r>
            <a:r>
              <a:rPr lang="en-HK" sz="2000" dirty="0"/>
              <a:t> </a:t>
            </a:r>
            <a:endParaRPr lang="en-US" sz="2000" dirty="0"/>
          </a:p>
        </p:txBody>
      </p:sp>
      <p:sp>
        <p:nvSpPr>
          <p:cNvPr id="151" name="Rectangle 25">
            <a:extLst>
              <a:ext uri="{FF2B5EF4-FFF2-40B4-BE49-F238E27FC236}">
                <a16:creationId xmlns:a16="http://schemas.microsoft.com/office/drawing/2014/main" id="{4CAE5C42-48BA-0548-AAEF-D5AA54645212}"/>
              </a:ext>
            </a:extLst>
          </p:cNvPr>
          <p:cNvSpPr/>
          <p:nvPr/>
        </p:nvSpPr>
        <p:spPr>
          <a:xfrm>
            <a:off x="5638800" y="61980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52" name="Rectangle 151">
            <a:extLst>
              <a:ext uri="{FF2B5EF4-FFF2-40B4-BE49-F238E27FC236}">
                <a16:creationId xmlns:a16="http://schemas.microsoft.com/office/drawing/2014/main" id="{3D3D6952-1DE4-B245-829B-D8C8D3567383}"/>
              </a:ext>
            </a:extLst>
          </p:cNvPr>
          <p:cNvSpPr/>
          <p:nvPr/>
        </p:nvSpPr>
        <p:spPr>
          <a:xfrm>
            <a:off x="5960258" y="6211396"/>
            <a:ext cx="4262577" cy="400110"/>
          </a:xfrm>
          <a:prstGeom prst="rect">
            <a:avLst/>
          </a:prstGeom>
        </p:spPr>
        <p:txBody>
          <a:bodyPr wrap="none">
            <a:spAutoFit/>
          </a:bodyPr>
          <a:lstStyle/>
          <a:p>
            <a:r>
              <a:rPr lang="en-HK" sz="2000" dirty="0"/>
              <a:t>scheduled packet (transmitted by PCC) </a:t>
            </a:r>
            <a:endParaRPr lang="en-US" sz="2000" dirty="0"/>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5715000" y="1857141"/>
            <a:ext cx="3771528" cy="3268023"/>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sp>
        <p:nvSpPr>
          <p:cNvPr id="66" name="矩形 8">
            <a:extLst>
              <a:ext uri="{FF2B5EF4-FFF2-40B4-BE49-F238E27FC236}">
                <a16:creationId xmlns:a16="http://schemas.microsoft.com/office/drawing/2014/main" id="{FFBE1869-675C-4847-8A7E-5EA133EDDF1C}"/>
              </a:ext>
            </a:extLst>
          </p:cNvPr>
          <p:cNvSpPr/>
          <p:nvPr/>
        </p:nvSpPr>
        <p:spPr>
          <a:xfrm>
            <a:off x="7242441" y="2783595"/>
            <a:ext cx="1667958" cy="7489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8644251" y="2529193"/>
            <a:ext cx="0" cy="129073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8" name="矩形 8">
            <a:extLst>
              <a:ext uri="{FF2B5EF4-FFF2-40B4-BE49-F238E27FC236}">
                <a16:creationId xmlns:a16="http://schemas.microsoft.com/office/drawing/2014/main" id="{71309E9A-FD92-F74A-8E3B-1D9DB9054F1B}"/>
              </a:ext>
            </a:extLst>
          </p:cNvPr>
          <p:cNvSpPr/>
          <p:nvPr/>
        </p:nvSpPr>
        <p:spPr>
          <a:xfrm>
            <a:off x="8646879" y="2805254"/>
            <a:ext cx="263520" cy="702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69" name="Rectangle 68">
            <a:extLst>
              <a:ext uri="{FF2B5EF4-FFF2-40B4-BE49-F238E27FC236}">
                <a16:creationId xmlns:a16="http://schemas.microsoft.com/office/drawing/2014/main" id="{068C3479-C8FF-484E-8C47-4217050C71BC}"/>
              </a:ext>
            </a:extLst>
          </p:cNvPr>
          <p:cNvSpPr/>
          <p:nvPr/>
        </p:nvSpPr>
        <p:spPr>
          <a:xfrm>
            <a:off x="7008290" y="2114490"/>
            <a:ext cx="2241832" cy="400110"/>
          </a:xfrm>
          <a:prstGeom prst="rect">
            <a:avLst/>
          </a:prstGeom>
        </p:spPr>
        <p:txBody>
          <a:bodyPr wrap="none">
            <a:spAutoFit/>
          </a:bodyPr>
          <a:lstStyle/>
          <a:p>
            <a:r>
              <a:rPr lang="en-US" sz="2000" dirty="0">
                <a:solidFill>
                  <a:srgbClr val="0070C0"/>
                </a:solidFill>
              </a:rPr>
              <a:t>Dropping Threshold</a:t>
            </a:r>
          </a:p>
        </p:txBody>
      </p: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9486528" y="3491153"/>
            <a:ext cx="952872" cy="48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6223848" y="4495800"/>
            <a:ext cx="2753831" cy="523220"/>
          </a:xfrm>
          <a:prstGeom prst="rect">
            <a:avLst/>
          </a:prstGeom>
        </p:spPr>
        <p:txBody>
          <a:bodyPr wrap="none">
            <a:spAutoFit/>
          </a:bodyPr>
          <a:lstStyle/>
          <a:p>
            <a:r>
              <a:rPr lang="en-US" sz="2800" dirty="0"/>
              <a:t>Data</a:t>
            </a:r>
            <a:r>
              <a:rPr lang="en-US" altLang="zh-CN" sz="2800" dirty="0"/>
              <a:t>c</a:t>
            </a:r>
            <a:r>
              <a:rPr lang="en-US" sz="2800" dirty="0"/>
              <a:t>enter</a:t>
            </a:r>
            <a:r>
              <a:rPr lang="zh-CN" altLang="en-US" sz="2800" dirty="0"/>
              <a:t> </a:t>
            </a:r>
            <a:r>
              <a:rPr lang="en-US" altLang="zh-CN" sz="2800" dirty="0"/>
              <a:t>Fabric</a:t>
            </a:r>
            <a:endParaRPr lang="en-US" sz="2800" dirty="0"/>
          </a:p>
        </p:txBody>
      </p:sp>
      <p:cxnSp>
        <p:nvCxnSpPr>
          <p:cNvPr id="77" name="Straight Arrow Connector 76">
            <a:extLst>
              <a:ext uri="{FF2B5EF4-FFF2-40B4-BE49-F238E27FC236}">
                <a16:creationId xmlns:a16="http://schemas.microsoft.com/office/drawing/2014/main" id="{B23F1555-E3D6-D649-964D-D3E607B29785}"/>
              </a:ext>
            </a:extLst>
          </p:cNvPr>
          <p:cNvCxnSpPr>
            <a:cxnSpLocks/>
          </p:cNvCxnSpPr>
          <p:nvPr/>
        </p:nvCxnSpPr>
        <p:spPr>
          <a:xfrm>
            <a:off x="6687390" y="2999273"/>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9" name="Group 78">
            <a:extLst>
              <a:ext uri="{FF2B5EF4-FFF2-40B4-BE49-F238E27FC236}">
                <a16:creationId xmlns:a16="http://schemas.microsoft.com/office/drawing/2014/main" id="{4E016B3B-DB71-784C-958A-1DF74F6345E4}"/>
              </a:ext>
            </a:extLst>
          </p:cNvPr>
          <p:cNvGrpSpPr/>
          <p:nvPr/>
        </p:nvGrpSpPr>
        <p:grpSpPr>
          <a:xfrm>
            <a:off x="6975422" y="3750568"/>
            <a:ext cx="288032" cy="288032"/>
            <a:chOff x="8275001" y="5377408"/>
            <a:chExt cx="288032" cy="288032"/>
          </a:xfrm>
        </p:grpSpPr>
        <p:cxnSp>
          <p:nvCxnSpPr>
            <p:cNvPr id="80" name="Straight Connector 79">
              <a:extLst>
                <a:ext uri="{FF2B5EF4-FFF2-40B4-BE49-F238E27FC236}">
                  <a16:creationId xmlns:a16="http://schemas.microsoft.com/office/drawing/2014/main" id="{67F750C3-6526-5B4D-9E7F-ADDB87E57B79}"/>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40C6257-0A76-174A-A63F-9EB9E0159404}"/>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D5164B79-C88E-6C46-907C-9CC87AA5D172}"/>
              </a:ext>
            </a:extLst>
          </p:cNvPr>
          <p:cNvGrpSpPr/>
          <p:nvPr/>
        </p:nvGrpSpPr>
        <p:grpSpPr>
          <a:xfrm>
            <a:off x="6687390" y="3521603"/>
            <a:ext cx="216024" cy="404033"/>
            <a:chOff x="3254152" y="5318319"/>
            <a:chExt cx="360040" cy="404033"/>
          </a:xfrm>
        </p:grpSpPr>
        <p:cxnSp>
          <p:nvCxnSpPr>
            <p:cNvPr id="83" name="Straight Arrow Connector 82">
              <a:extLst>
                <a:ext uri="{FF2B5EF4-FFF2-40B4-BE49-F238E27FC236}">
                  <a16:creationId xmlns:a16="http://schemas.microsoft.com/office/drawing/2014/main" id="{CF965DC2-7984-7244-88DA-C665FBBCA6DE}"/>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5443C26-1426-6C4D-83EC-BE4FEAD5EA87}"/>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Rectangle 25">
            <a:extLst>
              <a:ext uri="{FF2B5EF4-FFF2-40B4-BE49-F238E27FC236}">
                <a16:creationId xmlns:a16="http://schemas.microsoft.com/office/drawing/2014/main" id="{FA36150D-7CE1-3547-9107-D885CB228427}"/>
              </a:ext>
            </a:extLst>
          </p:cNvPr>
          <p:cNvSpPr/>
          <p:nvPr/>
        </p:nvSpPr>
        <p:spPr>
          <a:xfrm>
            <a:off x="6410608" y="27432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
        <p:nvSpPr>
          <p:cNvPr id="102" name="Rectangle 25">
            <a:extLst>
              <a:ext uri="{FF2B5EF4-FFF2-40B4-BE49-F238E27FC236}">
                <a16:creationId xmlns:a16="http://schemas.microsoft.com/office/drawing/2014/main" id="{21A7E40D-45D7-4B4D-8503-9913475EDA10}"/>
              </a:ext>
            </a:extLst>
          </p:cNvPr>
          <p:cNvSpPr/>
          <p:nvPr/>
        </p:nvSpPr>
        <p:spPr>
          <a:xfrm>
            <a:off x="6410608" y="3352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7467600" y="3806304"/>
            <a:ext cx="1460849" cy="369332"/>
          </a:xfrm>
          <a:prstGeom prst="rect">
            <a:avLst/>
          </a:prstGeom>
        </p:spPr>
        <p:txBody>
          <a:bodyPr wrap="none">
            <a:spAutoFit/>
          </a:bodyPr>
          <a:lstStyle/>
          <a:p>
            <a:r>
              <a:rPr lang="en-US" dirty="0"/>
              <a:t>Egress Queue</a:t>
            </a:r>
          </a:p>
        </p:txBody>
      </p:sp>
      <p:sp>
        <p:nvSpPr>
          <p:cNvPr id="1038" name="Rectangle 1037">
            <a:extLst>
              <a:ext uri="{FF2B5EF4-FFF2-40B4-BE49-F238E27FC236}">
                <a16:creationId xmlns:a16="http://schemas.microsoft.com/office/drawing/2014/main" id="{41089433-57E7-E54C-A692-BC614F773C6E}"/>
              </a:ext>
            </a:extLst>
          </p:cNvPr>
          <p:cNvSpPr/>
          <p:nvPr/>
        </p:nvSpPr>
        <p:spPr>
          <a:xfrm>
            <a:off x="5257800" y="5273644"/>
            <a:ext cx="4800600" cy="461665"/>
          </a:xfrm>
          <a:prstGeom prst="rect">
            <a:avLst/>
          </a:prstGeom>
        </p:spPr>
        <p:txBody>
          <a:bodyPr wrap="square">
            <a:spAutoFit/>
          </a:bodyPr>
          <a:lstStyle/>
          <a:p>
            <a:pPr algn="ctr"/>
            <a:r>
              <a:rPr lang="en-HK" sz="2400" b="1" dirty="0"/>
              <a:t>Selective dropping </a:t>
            </a:r>
            <a:r>
              <a:rPr lang="en-HK" sz="2400" dirty="0"/>
              <a:t>in</a:t>
            </a:r>
            <a:r>
              <a:rPr lang="zh-CN" altLang="en-US" sz="2400" dirty="0"/>
              <a:t> </a:t>
            </a:r>
            <a:r>
              <a:rPr lang="en-US" altLang="zh-CN" sz="2400" dirty="0"/>
              <a:t>the</a:t>
            </a:r>
            <a:r>
              <a:rPr lang="zh-CN" altLang="en-US" sz="2400" dirty="0"/>
              <a:t> </a:t>
            </a:r>
            <a:r>
              <a:rPr lang="en-US" altLang="zh-CN" sz="2400" dirty="0"/>
              <a:t>network</a:t>
            </a:r>
            <a:endParaRPr lang="en-US" sz="2400" dirty="0"/>
          </a:p>
        </p:txBody>
      </p:sp>
      <p:sp>
        <p:nvSpPr>
          <p:cNvPr id="160" name="Rectangle 25">
            <a:extLst>
              <a:ext uri="{FF2B5EF4-FFF2-40B4-BE49-F238E27FC236}">
                <a16:creationId xmlns:a16="http://schemas.microsoft.com/office/drawing/2014/main" id="{ACA8DB97-5A8D-A44B-8692-1446672AF0DA}"/>
              </a:ext>
            </a:extLst>
          </p:cNvPr>
          <p:cNvSpPr/>
          <p:nvPr/>
        </p:nvSpPr>
        <p:spPr>
          <a:xfrm>
            <a:off x="9851748" y="29718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Tree>
    <p:extLst>
      <p:ext uri="{BB962C8B-B14F-4D97-AF65-F5344CB8AC3E}">
        <p14:creationId xmlns:p14="http://schemas.microsoft.com/office/powerpoint/2010/main" val="40291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85" grpId="0" animBg="1"/>
      <p:bldP spid="86" grpId="0" animBg="1"/>
      <p:bldP spid="97" grpId="0" animBg="1"/>
      <p:bldP spid="98" grpId="0" animBg="1"/>
      <p:bldP spid="122" grpId="0" animBg="1"/>
      <p:bldP spid="123" grpId="0" animBg="1"/>
      <p:bldP spid="125" grpId="0" animBg="1"/>
      <p:bldP spid="126" grpId="0" animBg="1"/>
      <p:bldP spid="127" grpId="0" animBg="1"/>
      <p:bldP spid="128" grpId="0" animBg="1"/>
      <p:bldP spid="1030" grpId="0"/>
      <p:bldP spid="28" grpId="0" animBg="1"/>
      <p:bldP spid="66" grpId="0" animBg="1"/>
      <p:bldP spid="68" grpId="0" animBg="1"/>
      <p:bldP spid="69" grpId="0"/>
      <p:bldP spid="75" grpId="0"/>
      <p:bldP spid="101" grpId="0" animBg="1"/>
      <p:bldP spid="102" grpId="0" animBg="1"/>
      <p:bldP spid="117" grpId="0"/>
      <p:bldP spid="1038" grpId="0"/>
      <p:bldP spid="1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a:xfrm>
            <a:off x="8610600" y="6356350"/>
            <a:ext cx="2743200" cy="365125"/>
          </a:xfrm>
        </p:spPr>
        <p:txBody>
          <a:bodyPr/>
          <a:lstStyle/>
          <a:p>
            <a:fld id="{0C913308-F349-4B6D-A68A-DD1791B4A57B}" type="slidenum">
              <a:rPr lang="zh-CN" altLang="en-US" smtClean="0"/>
              <a:t>22</a:t>
            </a:fld>
            <a:endParaRPr lang="zh-CN" altLang="en-US"/>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5715000" y="2619141"/>
            <a:ext cx="3771528" cy="3268023"/>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30" name="直接连接符 62">
            <a:extLst>
              <a:ext uri="{FF2B5EF4-FFF2-40B4-BE49-F238E27FC236}">
                <a16:creationId xmlns:a16="http://schemas.microsoft.com/office/drawing/2014/main" id="{8709A0A0-5C59-8F46-A5E9-83CCEEAC0D23}"/>
              </a:ext>
            </a:extLst>
          </p:cNvPr>
          <p:cNvCxnSpPr>
            <a:cxnSpLocks/>
          </p:cNvCxnSpPr>
          <p:nvPr/>
        </p:nvCxnSpPr>
        <p:spPr>
          <a:xfrm>
            <a:off x="3581400" y="5389805"/>
            <a:ext cx="2133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3581400" y="3106306"/>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3" cstate="print"/>
          <a:stretch>
            <a:fillRect/>
          </a:stretch>
        </p:blipFill>
        <p:spPr>
          <a:xfrm>
            <a:off x="2666122" y="2619142"/>
            <a:ext cx="915278" cy="974328"/>
          </a:xfrm>
          <a:prstGeom prst="rect">
            <a:avLst/>
          </a:prstGeom>
        </p:spPr>
      </p:pic>
      <p:sp>
        <p:nvSpPr>
          <p:cNvPr id="66" name="矩形 8">
            <a:extLst>
              <a:ext uri="{FF2B5EF4-FFF2-40B4-BE49-F238E27FC236}">
                <a16:creationId xmlns:a16="http://schemas.microsoft.com/office/drawing/2014/main" id="{FFBE1869-675C-4847-8A7E-5EA133EDDF1C}"/>
              </a:ext>
            </a:extLst>
          </p:cNvPr>
          <p:cNvSpPr/>
          <p:nvPr/>
        </p:nvSpPr>
        <p:spPr>
          <a:xfrm>
            <a:off x="7242441" y="3545595"/>
            <a:ext cx="1667958" cy="7489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8644251" y="3291193"/>
            <a:ext cx="0" cy="129073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68C3479-C8FF-484E-8C47-4217050C71BC}"/>
              </a:ext>
            </a:extLst>
          </p:cNvPr>
          <p:cNvSpPr/>
          <p:nvPr/>
        </p:nvSpPr>
        <p:spPr>
          <a:xfrm>
            <a:off x="7008290" y="2876490"/>
            <a:ext cx="2241832" cy="400110"/>
          </a:xfrm>
          <a:prstGeom prst="rect">
            <a:avLst/>
          </a:prstGeom>
        </p:spPr>
        <p:txBody>
          <a:bodyPr wrap="none">
            <a:spAutoFit/>
          </a:bodyPr>
          <a:lstStyle/>
          <a:p>
            <a:r>
              <a:rPr lang="en-US" sz="2000" dirty="0">
                <a:solidFill>
                  <a:srgbClr val="0070C0"/>
                </a:solidFill>
              </a:rPr>
              <a:t>Dropping Threshold</a:t>
            </a:r>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3" cstate="print"/>
          <a:stretch>
            <a:fillRect/>
          </a:stretch>
        </p:blipFill>
        <p:spPr>
          <a:xfrm>
            <a:off x="2666122" y="3765989"/>
            <a:ext cx="915278" cy="974328"/>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3581400" y="4253153"/>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9486528" y="4253153"/>
            <a:ext cx="952872" cy="48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6223848" y="5257800"/>
            <a:ext cx="2753831" cy="523220"/>
          </a:xfrm>
          <a:prstGeom prst="rect">
            <a:avLst/>
          </a:prstGeom>
        </p:spPr>
        <p:txBody>
          <a:bodyPr wrap="none">
            <a:spAutoFit/>
          </a:bodyPr>
          <a:lstStyle/>
          <a:p>
            <a:r>
              <a:rPr lang="en-US" sz="2800" dirty="0"/>
              <a:t>Data</a:t>
            </a:r>
            <a:r>
              <a:rPr lang="en-US" altLang="zh-CN" sz="2800" dirty="0"/>
              <a:t>c</a:t>
            </a:r>
            <a:r>
              <a:rPr lang="en-US" sz="2800" dirty="0"/>
              <a:t>enter</a:t>
            </a:r>
            <a:r>
              <a:rPr lang="zh-CN" altLang="en-US" sz="2800" dirty="0"/>
              <a:t> </a:t>
            </a:r>
            <a:r>
              <a:rPr lang="en-US" altLang="zh-CN" sz="2800" dirty="0"/>
              <a:t>Fabric</a:t>
            </a:r>
            <a:endParaRPr lang="en-US" sz="2800" dirty="0"/>
          </a:p>
        </p:txBody>
      </p:sp>
      <p:cxnSp>
        <p:nvCxnSpPr>
          <p:cNvPr id="77" name="Straight Arrow Connector 76">
            <a:extLst>
              <a:ext uri="{FF2B5EF4-FFF2-40B4-BE49-F238E27FC236}">
                <a16:creationId xmlns:a16="http://schemas.microsoft.com/office/drawing/2014/main" id="{B23F1555-E3D6-D649-964D-D3E607B29785}"/>
              </a:ext>
            </a:extLst>
          </p:cNvPr>
          <p:cNvCxnSpPr>
            <a:cxnSpLocks/>
          </p:cNvCxnSpPr>
          <p:nvPr/>
        </p:nvCxnSpPr>
        <p:spPr>
          <a:xfrm>
            <a:off x="6730752" y="3962400"/>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25">
            <a:extLst>
              <a:ext uri="{FF2B5EF4-FFF2-40B4-BE49-F238E27FC236}">
                <a16:creationId xmlns:a16="http://schemas.microsoft.com/office/drawing/2014/main" id="{D9BE737C-B721-AD41-945E-74CE04D98667}"/>
              </a:ext>
            </a:extLst>
          </p:cNvPr>
          <p:cNvSpPr/>
          <p:nvPr/>
        </p:nvSpPr>
        <p:spPr>
          <a:xfrm>
            <a:off x="2140975"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933611"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01" name="Rectangle 25">
            <a:extLst>
              <a:ext uri="{FF2B5EF4-FFF2-40B4-BE49-F238E27FC236}">
                <a16:creationId xmlns:a16="http://schemas.microsoft.com/office/drawing/2014/main" id="{FA36150D-7CE1-3547-9107-D885CB228427}"/>
              </a:ext>
            </a:extLst>
          </p:cNvPr>
          <p:cNvSpPr/>
          <p:nvPr/>
        </p:nvSpPr>
        <p:spPr>
          <a:xfrm>
            <a:off x="64106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28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7467600" y="4568304"/>
            <a:ext cx="1460849" cy="369332"/>
          </a:xfrm>
          <a:prstGeom prst="rect">
            <a:avLst/>
          </a:prstGeom>
        </p:spPr>
        <p:txBody>
          <a:bodyPr wrap="none">
            <a:spAutoFit/>
          </a:bodyPr>
          <a:lstStyle/>
          <a:p>
            <a:r>
              <a:rPr lang="en-US" dirty="0"/>
              <a:t>Egress Queue</a:t>
            </a:r>
          </a:p>
        </p:txBody>
      </p:sp>
      <p:sp>
        <p:nvSpPr>
          <p:cNvPr id="122" name="Rectangle 25">
            <a:extLst>
              <a:ext uri="{FF2B5EF4-FFF2-40B4-BE49-F238E27FC236}">
                <a16:creationId xmlns:a16="http://schemas.microsoft.com/office/drawing/2014/main" id="{F74DBD0C-B035-A245-B523-6805E0DC0E44}"/>
              </a:ext>
            </a:extLst>
          </p:cNvPr>
          <p:cNvSpPr/>
          <p:nvPr/>
        </p:nvSpPr>
        <p:spPr>
          <a:xfrm>
            <a:off x="3896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4277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60" name="Rectangle 25">
            <a:extLst>
              <a:ext uri="{FF2B5EF4-FFF2-40B4-BE49-F238E27FC236}">
                <a16:creationId xmlns:a16="http://schemas.microsoft.com/office/drawing/2014/main" id="{ACA8DB97-5A8D-A44B-8692-1446672AF0DA}"/>
              </a:ext>
            </a:extLst>
          </p:cNvPr>
          <p:cNvSpPr/>
          <p:nvPr/>
        </p:nvSpPr>
        <p:spPr>
          <a:xfrm>
            <a:off x="985174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2800" b="1" dirty="0"/>
          </a:p>
        </p:txBody>
      </p:sp>
      <p:sp>
        <p:nvSpPr>
          <p:cNvPr id="49" name="标题 1">
            <a:extLst>
              <a:ext uri="{FF2B5EF4-FFF2-40B4-BE49-F238E27FC236}">
                <a16:creationId xmlns:a16="http://schemas.microsoft.com/office/drawing/2014/main" id="{1D6DBBB5-1571-084E-A051-C4FF8894DC0F}"/>
              </a:ext>
            </a:extLst>
          </p:cNvPr>
          <p:cNvSpPr>
            <a:spLocks noGrp="1"/>
          </p:cNvSpPr>
          <p:nvPr>
            <p:ph type="title"/>
          </p:nvPr>
        </p:nvSpPr>
        <p:spPr>
          <a:xfrm>
            <a:off x="0" y="0"/>
            <a:ext cx="12192000" cy="1412777"/>
          </a:xfrm>
        </p:spPr>
        <p:txBody>
          <a:bodyPr>
            <a:normAutofit/>
          </a:bodyPr>
          <a:lstStyle/>
          <a:p>
            <a:pPr algn="ctr"/>
            <a:r>
              <a:rPr lang="en-US" altLang="zh-CN" b="1" dirty="0">
                <a:solidFill>
                  <a:srgbClr val="0070C0"/>
                </a:solidFill>
                <a:cs typeface="Times New Roman" panose="02020603050405020304" pitchFamily="18" charset="0"/>
              </a:rPr>
              <a:t>Why Selective Dropping Works?</a:t>
            </a:r>
            <a:endParaRPr lang="zh-CN" altLang="en-US" b="1" dirty="0">
              <a:solidFill>
                <a:srgbClr val="0070C0"/>
              </a:solidFill>
              <a:cs typeface="Times New Roman" panose="02020603050405020304" pitchFamily="18" charset="0"/>
            </a:endParaRPr>
          </a:p>
        </p:txBody>
      </p:sp>
      <p:pic>
        <p:nvPicPr>
          <p:cNvPr id="50" name="Picture 87" descr="server-gray.png">
            <a:extLst>
              <a:ext uri="{FF2B5EF4-FFF2-40B4-BE49-F238E27FC236}">
                <a16:creationId xmlns:a16="http://schemas.microsoft.com/office/drawing/2014/main" id="{D146B1B0-9A20-2944-B047-D534D68BFAD3}"/>
              </a:ext>
            </a:extLst>
          </p:cNvPr>
          <p:cNvPicPr>
            <a:picLocks noChangeAspect="1"/>
          </p:cNvPicPr>
          <p:nvPr/>
        </p:nvPicPr>
        <p:blipFill>
          <a:blip r:embed="rId3" cstate="print"/>
          <a:stretch>
            <a:fillRect/>
          </a:stretch>
        </p:blipFill>
        <p:spPr>
          <a:xfrm>
            <a:off x="2666122" y="4888797"/>
            <a:ext cx="915278" cy="974328"/>
          </a:xfrm>
          <a:prstGeom prst="rect">
            <a:avLst/>
          </a:prstGeom>
        </p:spPr>
      </p:pic>
      <p:sp>
        <p:nvSpPr>
          <p:cNvPr id="5" name="Rectangle 4">
            <a:extLst>
              <a:ext uri="{FF2B5EF4-FFF2-40B4-BE49-F238E27FC236}">
                <a16:creationId xmlns:a16="http://schemas.microsoft.com/office/drawing/2014/main" id="{2D0A5992-E6B9-F74F-B356-B800F0B398F7}"/>
              </a:ext>
            </a:extLst>
          </p:cNvPr>
          <p:cNvSpPr/>
          <p:nvPr/>
        </p:nvSpPr>
        <p:spPr>
          <a:xfrm>
            <a:off x="228600" y="1613344"/>
            <a:ext cx="5652509" cy="584775"/>
          </a:xfrm>
          <a:prstGeom prst="rect">
            <a:avLst/>
          </a:prstGeom>
        </p:spPr>
        <p:txBody>
          <a:bodyPr wrap="none">
            <a:spAutoFit/>
          </a:bodyPr>
          <a:lstStyle/>
          <a:p>
            <a:pPr marL="0" lvl="1" indent="0">
              <a:buNone/>
            </a:pPr>
            <a:r>
              <a:rPr lang="en-US" altLang="zh-CN" sz="3200" dirty="0"/>
              <a:t>Case-1: network is</a:t>
            </a:r>
            <a:r>
              <a:rPr lang="zh-CN" altLang="en-US" sz="3200" dirty="0"/>
              <a:t> </a:t>
            </a:r>
            <a:r>
              <a:rPr lang="en-US" altLang="zh-CN" sz="3200" dirty="0"/>
              <a:t>under-utilized</a:t>
            </a:r>
          </a:p>
        </p:txBody>
      </p:sp>
      <p:sp>
        <p:nvSpPr>
          <p:cNvPr id="55" name="Rounded Rectangle 54">
            <a:extLst>
              <a:ext uri="{FF2B5EF4-FFF2-40B4-BE49-F238E27FC236}">
                <a16:creationId xmlns:a16="http://schemas.microsoft.com/office/drawing/2014/main" id="{F107FAD9-DACB-2847-9C58-17E34AB60087}"/>
              </a:ext>
            </a:extLst>
          </p:cNvPr>
          <p:cNvSpPr/>
          <p:nvPr/>
        </p:nvSpPr>
        <p:spPr>
          <a:xfrm>
            <a:off x="1494333" y="6050719"/>
            <a:ext cx="9203334" cy="637673"/>
          </a:xfrm>
          <a:prstGeom prst="round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HK" sz="2800" b="1" dirty="0">
                <a:solidFill>
                  <a:srgbClr val="00B050"/>
                </a:solidFill>
              </a:rPr>
              <a:t>spare bandwidth is utilized &amp; no one extra RTT delay</a:t>
            </a:r>
            <a:endParaRPr lang="en-CN" sz="2800" b="1" dirty="0">
              <a:solidFill>
                <a:srgbClr val="00B050"/>
              </a:solidFill>
            </a:endParaRPr>
          </a:p>
        </p:txBody>
      </p:sp>
    </p:spTree>
    <p:extLst>
      <p:ext uri="{BB962C8B-B14F-4D97-AF65-F5344CB8AC3E}">
        <p14:creationId xmlns:p14="http://schemas.microsoft.com/office/powerpoint/2010/main" val="17669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101" grpId="0" animBg="1"/>
      <p:bldP spid="122" grpId="0" animBg="1"/>
      <p:bldP spid="123" grpId="0" animBg="1"/>
      <p:bldP spid="160" grpId="0" animBg="1"/>
      <p:bldP spid="5" grpId="0"/>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a:xfrm>
            <a:off x="8610600" y="6356350"/>
            <a:ext cx="2743200" cy="365125"/>
          </a:xfrm>
        </p:spPr>
        <p:txBody>
          <a:bodyPr/>
          <a:lstStyle/>
          <a:p>
            <a:fld id="{0C913308-F349-4B6D-A68A-DD1791B4A57B}" type="slidenum">
              <a:rPr lang="zh-CN" altLang="en-US" smtClean="0"/>
              <a:t>23</a:t>
            </a:fld>
            <a:endParaRPr lang="zh-CN" altLang="en-US"/>
          </a:p>
        </p:txBody>
      </p:sp>
      <p:sp>
        <p:nvSpPr>
          <p:cNvPr id="28" name="Rectangle 23">
            <a:extLst>
              <a:ext uri="{FF2B5EF4-FFF2-40B4-BE49-F238E27FC236}">
                <a16:creationId xmlns:a16="http://schemas.microsoft.com/office/drawing/2014/main" id="{8E86A040-9C85-3341-BA26-3D1A5256B2A2}"/>
              </a:ext>
            </a:extLst>
          </p:cNvPr>
          <p:cNvSpPr>
            <a:spLocks noChangeArrowheads="1"/>
          </p:cNvSpPr>
          <p:nvPr/>
        </p:nvSpPr>
        <p:spPr bwMode="auto">
          <a:xfrm>
            <a:off x="5715000" y="2619141"/>
            <a:ext cx="3771528" cy="3268023"/>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30" name="直接连接符 62">
            <a:extLst>
              <a:ext uri="{FF2B5EF4-FFF2-40B4-BE49-F238E27FC236}">
                <a16:creationId xmlns:a16="http://schemas.microsoft.com/office/drawing/2014/main" id="{8709A0A0-5C59-8F46-A5E9-83CCEEAC0D23}"/>
              </a:ext>
            </a:extLst>
          </p:cNvPr>
          <p:cNvCxnSpPr>
            <a:cxnSpLocks/>
          </p:cNvCxnSpPr>
          <p:nvPr/>
        </p:nvCxnSpPr>
        <p:spPr>
          <a:xfrm>
            <a:off x="3581400" y="5389805"/>
            <a:ext cx="213359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5">
            <a:extLst>
              <a:ext uri="{FF2B5EF4-FFF2-40B4-BE49-F238E27FC236}">
                <a16:creationId xmlns:a16="http://schemas.microsoft.com/office/drawing/2014/main" id="{834F350E-1519-A249-A12E-ABBBE87A227E}"/>
              </a:ext>
            </a:extLst>
          </p:cNvPr>
          <p:cNvCxnSpPr>
            <a:cxnSpLocks/>
            <a:stCxn id="32" idx="3"/>
          </p:cNvCxnSpPr>
          <p:nvPr/>
        </p:nvCxnSpPr>
        <p:spPr>
          <a:xfrm>
            <a:off x="3581400" y="3106306"/>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8" descr="server-gray.png">
            <a:extLst>
              <a:ext uri="{FF2B5EF4-FFF2-40B4-BE49-F238E27FC236}">
                <a16:creationId xmlns:a16="http://schemas.microsoft.com/office/drawing/2014/main" id="{426D4C8B-F43D-2044-AF5B-ACDB5AB8F856}"/>
              </a:ext>
            </a:extLst>
          </p:cNvPr>
          <p:cNvPicPr>
            <a:picLocks noChangeAspect="1"/>
          </p:cNvPicPr>
          <p:nvPr/>
        </p:nvPicPr>
        <p:blipFill>
          <a:blip r:embed="rId3" cstate="print"/>
          <a:stretch>
            <a:fillRect/>
          </a:stretch>
        </p:blipFill>
        <p:spPr>
          <a:xfrm>
            <a:off x="2666122" y="2619142"/>
            <a:ext cx="915278" cy="974328"/>
          </a:xfrm>
          <a:prstGeom prst="rect">
            <a:avLst/>
          </a:prstGeom>
        </p:spPr>
      </p:pic>
      <p:sp>
        <p:nvSpPr>
          <p:cNvPr id="66" name="矩形 8">
            <a:extLst>
              <a:ext uri="{FF2B5EF4-FFF2-40B4-BE49-F238E27FC236}">
                <a16:creationId xmlns:a16="http://schemas.microsoft.com/office/drawing/2014/main" id="{FFBE1869-675C-4847-8A7E-5EA133EDDF1C}"/>
              </a:ext>
            </a:extLst>
          </p:cNvPr>
          <p:cNvSpPr/>
          <p:nvPr/>
        </p:nvSpPr>
        <p:spPr>
          <a:xfrm>
            <a:off x="7242441" y="3545595"/>
            <a:ext cx="1667958" cy="7489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67" name="Straight Connector 66">
            <a:extLst>
              <a:ext uri="{FF2B5EF4-FFF2-40B4-BE49-F238E27FC236}">
                <a16:creationId xmlns:a16="http://schemas.microsoft.com/office/drawing/2014/main" id="{DD871580-6A5C-7B4F-AAEC-69CC62F02C00}"/>
              </a:ext>
            </a:extLst>
          </p:cNvPr>
          <p:cNvCxnSpPr>
            <a:cxnSpLocks/>
          </p:cNvCxnSpPr>
          <p:nvPr/>
        </p:nvCxnSpPr>
        <p:spPr>
          <a:xfrm>
            <a:off x="8644251" y="3291193"/>
            <a:ext cx="0" cy="129073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8" name="矩形 8">
            <a:extLst>
              <a:ext uri="{FF2B5EF4-FFF2-40B4-BE49-F238E27FC236}">
                <a16:creationId xmlns:a16="http://schemas.microsoft.com/office/drawing/2014/main" id="{71309E9A-FD92-F74A-8E3B-1D9DB9054F1B}"/>
              </a:ext>
            </a:extLst>
          </p:cNvPr>
          <p:cNvSpPr/>
          <p:nvPr/>
        </p:nvSpPr>
        <p:spPr>
          <a:xfrm>
            <a:off x="8646879" y="3567254"/>
            <a:ext cx="263520" cy="702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69" name="Rectangle 68">
            <a:extLst>
              <a:ext uri="{FF2B5EF4-FFF2-40B4-BE49-F238E27FC236}">
                <a16:creationId xmlns:a16="http://schemas.microsoft.com/office/drawing/2014/main" id="{068C3479-C8FF-484E-8C47-4217050C71BC}"/>
              </a:ext>
            </a:extLst>
          </p:cNvPr>
          <p:cNvSpPr/>
          <p:nvPr/>
        </p:nvSpPr>
        <p:spPr>
          <a:xfrm>
            <a:off x="7008290" y="2876490"/>
            <a:ext cx="2241832" cy="400110"/>
          </a:xfrm>
          <a:prstGeom prst="rect">
            <a:avLst/>
          </a:prstGeom>
        </p:spPr>
        <p:txBody>
          <a:bodyPr wrap="none">
            <a:spAutoFit/>
          </a:bodyPr>
          <a:lstStyle/>
          <a:p>
            <a:r>
              <a:rPr lang="en-US" sz="2000" dirty="0">
                <a:solidFill>
                  <a:srgbClr val="0070C0"/>
                </a:solidFill>
              </a:rPr>
              <a:t>Dropping Threshold</a:t>
            </a:r>
          </a:p>
        </p:txBody>
      </p:sp>
      <p:pic>
        <p:nvPicPr>
          <p:cNvPr id="70" name="Picture 88" descr="server-gray.png">
            <a:extLst>
              <a:ext uri="{FF2B5EF4-FFF2-40B4-BE49-F238E27FC236}">
                <a16:creationId xmlns:a16="http://schemas.microsoft.com/office/drawing/2014/main" id="{8046C41B-AD04-DC4E-9254-2986D37B9811}"/>
              </a:ext>
            </a:extLst>
          </p:cNvPr>
          <p:cNvPicPr>
            <a:picLocks noChangeAspect="1"/>
          </p:cNvPicPr>
          <p:nvPr/>
        </p:nvPicPr>
        <p:blipFill>
          <a:blip r:embed="rId3" cstate="print"/>
          <a:stretch>
            <a:fillRect/>
          </a:stretch>
        </p:blipFill>
        <p:spPr>
          <a:xfrm>
            <a:off x="2666122" y="3765989"/>
            <a:ext cx="915278" cy="974328"/>
          </a:xfrm>
          <a:prstGeom prst="rect">
            <a:avLst/>
          </a:prstGeom>
        </p:spPr>
      </p:pic>
      <p:cxnSp>
        <p:nvCxnSpPr>
          <p:cNvPr id="71" name="直接连接符 25">
            <a:extLst>
              <a:ext uri="{FF2B5EF4-FFF2-40B4-BE49-F238E27FC236}">
                <a16:creationId xmlns:a16="http://schemas.microsoft.com/office/drawing/2014/main" id="{641E21E0-B0D5-6443-801A-F04730E15007}"/>
              </a:ext>
            </a:extLst>
          </p:cNvPr>
          <p:cNvCxnSpPr>
            <a:cxnSpLocks/>
            <a:stCxn id="70" idx="3"/>
            <a:endCxn id="28" idx="1"/>
          </p:cNvCxnSpPr>
          <p:nvPr/>
        </p:nvCxnSpPr>
        <p:spPr>
          <a:xfrm>
            <a:off x="3581400" y="4253153"/>
            <a:ext cx="2133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25">
            <a:extLst>
              <a:ext uri="{FF2B5EF4-FFF2-40B4-BE49-F238E27FC236}">
                <a16:creationId xmlns:a16="http://schemas.microsoft.com/office/drawing/2014/main" id="{37992C8C-E201-DE43-8137-6C0C940DD230}"/>
              </a:ext>
            </a:extLst>
          </p:cNvPr>
          <p:cNvCxnSpPr>
            <a:cxnSpLocks/>
            <a:stCxn id="28" idx="3"/>
          </p:cNvCxnSpPr>
          <p:nvPr/>
        </p:nvCxnSpPr>
        <p:spPr>
          <a:xfrm>
            <a:off x="9486528" y="4253153"/>
            <a:ext cx="952872" cy="48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C25C6-FB65-2F43-B777-9A128EF4CC22}"/>
              </a:ext>
            </a:extLst>
          </p:cNvPr>
          <p:cNvSpPr/>
          <p:nvPr/>
        </p:nvSpPr>
        <p:spPr>
          <a:xfrm>
            <a:off x="6223848" y="5257800"/>
            <a:ext cx="2753831" cy="523220"/>
          </a:xfrm>
          <a:prstGeom prst="rect">
            <a:avLst/>
          </a:prstGeom>
        </p:spPr>
        <p:txBody>
          <a:bodyPr wrap="none">
            <a:spAutoFit/>
          </a:bodyPr>
          <a:lstStyle/>
          <a:p>
            <a:r>
              <a:rPr lang="en-US" sz="2800" dirty="0"/>
              <a:t>Data</a:t>
            </a:r>
            <a:r>
              <a:rPr lang="en-US" altLang="zh-CN" sz="2800" dirty="0"/>
              <a:t>c</a:t>
            </a:r>
            <a:r>
              <a:rPr lang="en-US" sz="2800" dirty="0"/>
              <a:t>enter</a:t>
            </a:r>
            <a:r>
              <a:rPr lang="zh-CN" altLang="en-US" sz="2800" dirty="0"/>
              <a:t> </a:t>
            </a:r>
            <a:r>
              <a:rPr lang="en-US" altLang="zh-CN" sz="2800" dirty="0"/>
              <a:t>Fabric</a:t>
            </a:r>
            <a:endParaRPr lang="en-US" sz="2800" dirty="0"/>
          </a:p>
        </p:txBody>
      </p:sp>
      <p:sp>
        <p:nvSpPr>
          <p:cNvPr id="97" name="Rectangle 25">
            <a:extLst>
              <a:ext uri="{FF2B5EF4-FFF2-40B4-BE49-F238E27FC236}">
                <a16:creationId xmlns:a16="http://schemas.microsoft.com/office/drawing/2014/main" id="{D9BE737C-B721-AD41-945E-74CE04D98667}"/>
              </a:ext>
            </a:extLst>
          </p:cNvPr>
          <p:cNvSpPr/>
          <p:nvPr/>
        </p:nvSpPr>
        <p:spPr>
          <a:xfrm>
            <a:off x="2140975"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98" name="Rectangle 25">
            <a:extLst>
              <a:ext uri="{FF2B5EF4-FFF2-40B4-BE49-F238E27FC236}">
                <a16:creationId xmlns:a16="http://schemas.microsoft.com/office/drawing/2014/main" id="{9A13A3EE-6F91-1F44-930B-2D87A5303012}"/>
              </a:ext>
            </a:extLst>
          </p:cNvPr>
          <p:cNvSpPr/>
          <p:nvPr/>
        </p:nvSpPr>
        <p:spPr>
          <a:xfrm>
            <a:off x="1933611"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117" name="Rectangle 116">
            <a:extLst>
              <a:ext uri="{FF2B5EF4-FFF2-40B4-BE49-F238E27FC236}">
                <a16:creationId xmlns:a16="http://schemas.microsoft.com/office/drawing/2014/main" id="{CC8DC1CE-ADB7-114F-ADB1-45906DA13696}"/>
              </a:ext>
            </a:extLst>
          </p:cNvPr>
          <p:cNvSpPr/>
          <p:nvPr/>
        </p:nvSpPr>
        <p:spPr>
          <a:xfrm>
            <a:off x="7467600" y="4568304"/>
            <a:ext cx="1460849" cy="369332"/>
          </a:xfrm>
          <a:prstGeom prst="rect">
            <a:avLst/>
          </a:prstGeom>
        </p:spPr>
        <p:txBody>
          <a:bodyPr wrap="none">
            <a:spAutoFit/>
          </a:bodyPr>
          <a:lstStyle/>
          <a:p>
            <a:r>
              <a:rPr lang="en-US" dirty="0"/>
              <a:t>Egress Queue</a:t>
            </a:r>
          </a:p>
        </p:txBody>
      </p:sp>
      <p:sp>
        <p:nvSpPr>
          <p:cNvPr id="122" name="Rectangle 25">
            <a:extLst>
              <a:ext uri="{FF2B5EF4-FFF2-40B4-BE49-F238E27FC236}">
                <a16:creationId xmlns:a16="http://schemas.microsoft.com/office/drawing/2014/main" id="{F74DBD0C-B035-A245-B523-6805E0DC0E44}"/>
              </a:ext>
            </a:extLst>
          </p:cNvPr>
          <p:cNvSpPr/>
          <p:nvPr/>
        </p:nvSpPr>
        <p:spPr>
          <a:xfrm>
            <a:off x="3896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23" name="Rectangle 25">
            <a:extLst>
              <a:ext uri="{FF2B5EF4-FFF2-40B4-BE49-F238E27FC236}">
                <a16:creationId xmlns:a16="http://schemas.microsoft.com/office/drawing/2014/main" id="{311EDA64-F427-6643-85BF-15750101E301}"/>
              </a:ext>
            </a:extLst>
          </p:cNvPr>
          <p:cNvSpPr/>
          <p:nvPr/>
        </p:nvSpPr>
        <p:spPr>
          <a:xfrm>
            <a:off x="4277008" y="37338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160" name="Rectangle 25">
            <a:extLst>
              <a:ext uri="{FF2B5EF4-FFF2-40B4-BE49-F238E27FC236}">
                <a16:creationId xmlns:a16="http://schemas.microsoft.com/office/drawing/2014/main" id="{ACA8DB97-5A8D-A44B-8692-1446672AF0DA}"/>
              </a:ext>
            </a:extLst>
          </p:cNvPr>
          <p:cNvSpPr/>
          <p:nvPr/>
        </p:nvSpPr>
        <p:spPr>
          <a:xfrm>
            <a:off x="9851748" y="37338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
        <p:nvSpPr>
          <p:cNvPr id="49" name="标题 1">
            <a:extLst>
              <a:ext uri="{FF2B5EF4-FFF2-40B4-BE49-F238E27FC236}">
                <a16:creationId xmlns:a16="http://schemas.microsoft.com/office/drawing/2014/main" id="{1D6DBBB5-1571-084E-A051-C4FF8894DC0F}"/>
              </a:ext>
            </a:extLst>
          </p:cNvPr>
          <p:cNvSpPr>
            <a:spLocks noGrp="1"/>
          </p:cNvSpPr>
          <p:nvPr>
            <p:ph type="title"/>
          </p:nvPr>
        </p:nvSpPr>
        <p:spPr>
          <a:xfrm>
            <a:off x="0" y="0"/>
            <a:ext cx="12192000" cy="1412777"/>
          </a:xfrm>
        </p:spPr>
        <p:txBody>
          <a:bodyPr>
            <a:normAutofit/>
          </a:bodyPr>
          <a:lstStyle/>
          <a:p>
            <a:pPr algn="ctr"/>
            <a:r>
              <a:rPr lang="en-US" altLang="zh-CN" b="1" dirty="0">
                <a:solidFill>
                  <a:srgbClr val="0070C0"/>
                </a:solidFill>
                <a:cs typeface="Times New Roman" panose="02020603050405020304" pitchFamily="18" charset="0"/>
              </a:rPr>
              <a:t>Why Selective Dropping Works?</a:t>
            </a:r>
            <a:endParaRPr lang="zh-CN" altLang="en-US" b="1" dirty="0">
              <a:solidFill>
                <a:srgbClr val="0070C0"/>
              </a:solidFill>
              <a:cs typeface="Times New Roman" panose="02020603050405020304" pitchFamily="18" charset="0"/>
            </a:endParaRPr>
          </a:p>
        </p:txBody>
      </p:sp>
      <p:pic>
        <p:nvPicPr>
          <p:cNvPr id="50" name="Picture 87" descr="server-gray.png">
            <a:extLst>
              <a:ext uri="{FF2B5EF4-FFF2-40B4-BE49-F238E27FC236}">
                <a16:creationId xmlns:a16="http://schemas.microsoft.com/office/drawing/2014/main" id="{D146B1B0-9A20-2944-B047-D534D68BFAD3}"/>
              </a:ext>
            </a:extLst>
          </p:cNvPr>
          <p:cNvPicPr>
            <a:picLocks noChangeAspect="1"/>
          </p:cNvPicPr>
          <p:nvPr/>
        </p:nvPicPr>
        <p:blipFill>
          <a:blip r:embed="rId3" cstate="print"/>
          <a:stretch>
            <a:fillRect/>
          </a:stretch>
        </p:blipFill>
        <p:spPr>
          <a:xfrm>
            <a:off x="2666122" y="4888797"/>
            <a:ext cx="915278" cy="974328"/>
          </a:xfrm>
          <a:prstGeom prst="rect">
            <a:avLst/>
          </a:prstGeom>
        </p:spPr>
      </p:pic>
      <p:sp>
        <p:nvSpPr>
          <p:cNvPr id="5" name="Rectangle 4">
            <a:extLst>
              <a:ext uri="{FF2B5EF4-FFF2-40B4-BE49-F238E27FC236}">
                <a16:creationId xmlns:a16="http://schemas.microsoft.com/office/drawing/2014/main" id="{2D0A5992-E6B9-F74F-B356-B800F0B398F7}"/>
              </a:ext>
            </a:extLst>
          </p:cNvPr>
          <p:cNvSpPr/>
          <p:nvPr/>
        </p:nvSpPr>
        <p:spPr>
          <a:xfrm>
            <a:off x="228600" y="1613344"/>
            <a:ext cx="5028749" cy="584775"/>
          </a:xfrm>
          <a:prstGeom prst="rect">
            <a:avLst/>
          </a:prstGeom>
        </p:spPr>
        <p:txBody>
          <a:bodyPr wrap="none">
            <a:spAutoFit/>
          </a:bodyPr>
          <a:lstStyle/>
          <a:p>
            <a:pPr marL="0" lvl="1" indent="0">
              <a:buNone/>
            </a:pPr>
            <a:r>
              <a:rPr lang="en-US" altLang="zh-CN" sz="3200" dirty="0"/>
              <a:t>Case-2: network fully-utilized</a:t>
            </a:r>
          </a:p>
        </p:txBody>
      </p:sp>
      <p:sp>
        <p:nvSpPr>
          <p:cNvPr id="31" name="Rectangle 25">
            <a:extLst>
              <a:ext uri="{FF2B5EF4-FFF2-40B4-BE49-F238E27FC236}">
                <a16:creationId xmlns:a16="http://schemas.microsoft.com/office/drawing/2014/main" id="{44629D63-79CE-554D-84E9-5602893FB9F3}"/>
              </a:ext>
            </a:extLst>
          </p:cNvPr>
          <p:cNvSpPr/>
          <p:nvPr/>
        </p:nvSpPr>
        <p:spPr>
          <a:xfrm>
            <a:off x="2140975"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3" name="Rectangle 25">
            <a:extLst>
              <a:ext uri="{FF2B5EF4-FFF2-40B4-BE49-F238E27FC236}">
                <a16:creationId xmlns:a16="http://schemas.microsoft.com/office/drawing/2014/main" id="{6BB07FF6-7A8D-B948-B40D-EE8CC133D557}"/>
              </a:ext>
            </a:extLst>
          </p:cNvPr>
          <p:cNvSpPr/>
          <p:nvPr/>
        </p:nvSpPr>
        <p:spPr>
          <a:xfrm>
            <a:off x="1933611"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4" name="Rectangle 25">
            <a:extLst>
              <a:ext uri="{FF2B5EF4-FFF2-40B4-BE49-F238E27FC236}">
                <a16:creationId xmlns:a16="http://schemas.microsoft.com/office/drawing/2014/main" id="{C5000B42-0FD3-9A4E-AE1D-FCE89C1C6CE3}"/>
              </a:ext>
            </a:extLst>
          </p:cNvPr>
          <p:cNvSpPr/>
          <p:nvPr/>
        </p:nvSpPr>
        <p:spPr>
          <a:xfrm>
            <a:off x="3896008"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3600" b="1" dirty="0"/>
          </a:p>
        </p:txBody>
      </p:sp>
      <p:sp>
        <p:nvSpPr>
          <p:cNvPr id="35" name="Rectangle 25">
            <a:extLst>
              <a:ext uri="{FF2B5EF4-FFF2-40B4-BE49-F238E27FC236}">
                <a16:creationId xmlns:a16="http://schemas.microsoft.com/office/drawing/2014/main" id="{AF83D811-1556-4B41-AD6E-1E51F2067C01}"/>
              </a:ext>
            </a:extLst>
          </p:cNvPr>
          <p:cNvSpPr/>
          <p:nvPr/>
        </p:nvSpPr>
        <p:spPr>
          <a:xfrm>
            <a:off x="4277008" y="2616641"/>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3600" b="1" dirty="0"/>
          </a:p>
        </p:txBody>
      </p:sp>
      <p:sp>
        <p:nvSpPr>
          <p:cNvPr id="45" name="Rectangle 25">
            <a:extLst>
              <a:ext uri="{FF2B5EF4-FFF2-40B4-BE49-F238E27FC236}">
                <a16:creationId xmlns:a16="http://schemas.microsoft.com/office/drawing/2014/main" id="{8E4F9F13-5956-4343-99DE-8957E20FBE0C}"/>
              </a:ext>
            </a:extLst>
          </p:cNvPr>
          <p:cNvSpPr/>
          <p:nvPr/>
        </p:nvSpPr>
        <p:spPr>
          <a:xfrm>
            <a:off x="2140975"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6" name="Rectangle 25">
            <a:extLst>
              <a:ext uri="{FF2B5EF4-FFF2-40B4-BE49-F238E27FC236}">
                <a16:creationId xmlns:a16="http://schemas.microsoft.com/office/drawing/2014/main" id="{91B72D67-7B8A-7242-93A5-34C9EEE47934}"/>
              </a:ext>
            </a:extLst>
          </p:cNvPr>
          <p:cNvSpPr/>
          <p:nvPr/>
        </p:nvSpPr>
        <p:spPr>
          <a:xfrm>
            <a:off x="1933611"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7" name="Rectangle 25">
            <a:extLst>
              <a:ext uri="{FF2B5EF4-FFF2-40B4-BE49-F238E27FC236}">
                <a16:creationId xmlns:a16="http://schemas.microsoft.com/office/drawing/2014/main" id="{4D6B65EB-AE95-854F-99E3-1457DAED9583}"/>
              </a:ext>
            </a:extLst>
          </p:cNvPr>
          <p:cNvSpPr/>
          <p:nvPr/>
        </p:nvSpPr>
        <p:spPr>
          <a:xfrm>
            <a:off x="3896008"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48" name="Rectangle 25">
            <a:extLst>
              <a:ext uri="{FF2B5EF4-FFF2-40B4-BE49-F238E27FC236}">
                <a16:creationId xmlns:a16="http://schemas.microsoft.com/office/drawing/2014/main" id="{36AC51C3-76EC-9048-980C-2EF33778441C}"/>
              </a:ext>
            </a:extLst>
          </p:cNvPr>
          <p:cNvSpPr/>
          <p:nvPr/>
        </p:nvSpPr>
        <p:spPr>
          <a:xfrm>
            <a:off x="4277008" y="485668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cxnSp>
        <p:nvCxnSpPr>
          <p:cNvPr id="51" name="Straight Arrow Connector 50">
            <a:extLst>
              <a:ext uri="{FF2B5EF4-FFF2-40B4-BE49-F238E27FC236}">
                <a16:creationId xmlns:a16="http://schemas.microsoft.com/office/drawing/2014/main" id="{2C765490-EE2F-0941-885E-FED874E5A608}"/>
              </a:ext>
            </a:extLst>
          </p:cNvPr>
          <p:cNvCxnSpPr>
            <a:cxnSpLocks/>
          </p:cNvCxnSpPr>
          <p:nvPr/>
        </p:nvCxnSpPr>
        <p:spPr>
          <a:xfrm>
            <a:off x="6687390" y="3837473"/>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0360FE88-AD25-1447-B826-2950F3852580}"/>
              </a:ext>
            </a:extLst>
          </p:cNvPr>
          <p:cNvGrpSpPr/>
          <p:nvPr/>
        </p:nvGrpSpPr>
        <p:grpSpPr>
          <a:xfrm>
            <a:off x="6975422" y="4588768"/>
            <a:ext cx="288032" cy="288032"/>
            <a:chOff x="8275001" y="5377408"/>
            <a:chExt cx="288032" cy="288032"/>
          </a:xfrm>
        </p:grpSpPr>
        <p:cxnSp>
          <p:nvCxnSpPr>
            <p:cNvPr id="53" name="Straight Connector 52">
              <a:extLst>
                <a:ext uri="{FF2B5EF4-FFF2-40B4-BE49-F238E27FC236}">
                  <a16:creationId xmlns:a16="http://schemas.microsoft.com/office/drawing/2014/main" id="{2F3F82FF-25CA-3F46-A5E8-15006BBD91A1}"/>
                </a:ext>
              </a:extLst>
            </p:cNvPr>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AB1D6F-FAAF-A140-A495-19F0FBFCABEA}"/>
                </a:ext>
              </a:extLst>
            </p:cNvPr>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FBF4D5C2-6804-9845-A2FA-559CDBB24C5E}"/>
              </a:ext>
            </a:extLst>
          </p:cNvPr>
          <p:cNvGrpSpPr/>
          <p:nvPr/>
        </p:nvGrpSpPr>
        <p:grpSpPr>
          <a:xfrm>
            <a:off x="6687390" y="4359803"/>
            <a:ext cx="216024" cy="404033"/>
            <a:chOff x="3254152" y="5318319"/>
            <a:chExt cx="360040" cy="404033"/>
          </a:xfrm>
        </p:grpSpPr>
        <p:cxnSp>
          <p:nvCxnSpPr>
            <p:cNvPr id="56" name="Straight Arrow Connector 55">
              <a:extLst>
                <a:ext uri="{FF2B5EF4-FFF2-40B4-BE49-F238E27FC236}">
                  <a16:creationId xmlns:a16="http://schemas.microsoft.com/office/drawing/2014/main" id="{5BB204BB-6CA0-1F4B-A75C-DD6D6B446ECA}"/>
                </a:ext>
              </a:extLst>
            </p:cNvPr>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623A9D0-C941-114D-8F1E-A3F408CF4796}"/>
                </a:ext>
              </a:extLst>
            </p:cNvPr>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Rectangle 25">
            <a:extLst>
              <a:ext uri="{FF2B5EF4-FFF2-40B4-BE49-F238E27FC236}">
                <a16:creationId xmlns:a16="http://schemas.microsoft.com/office/drawing/2014/main" id="{F85F32E5-D187-BD4C-8CAE-60DABEFD5147}"/>
              </a:ext>
            </a:extLst>
          </p:cNvPr>
          <p:cNvSpPr/>
          <p:nvPr/>
        </p:nvSpPr>
        <p:spPr>
          <a:xfrm>
            <a:off x="6410608" y="3581400"/>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1</a:t>
            </a:r>
            <a:endParaRPr lang="en-US" sz="2800" b="1" dirty="0"/>
          </a:p>
        </p:txBody>
      </p:sp>
      <p:sp>
        <p:nvSpPr>
          <p:cNvPr id="59" name="Rectangle 25">
            <a:extLst>
              <a:ext uri="{FF2B5EF4-FFF2-40B4-BE49-F238E27FC236}">
                <a16:creationId xmlns:a16="http://schemas.microsoft.com/office/drawing/2014/main" id="{02B4D63E-C3A0-3744-B99B-5B575AF489E8}"/>
              </a:ext>
            </a:extLst>
          </p:cNvPr>
          <p:cNvSpPr/>
          <p:nvPr/>
        </p:nvSpPr>
        <p:spPr>
          <a:xfrm>
            <a:off x="6410608" y="4191000"/>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t>2</a:t>
            </a:r>
            <a:endParaRPr lang="en-US" sz="3600" b="1" dirty="0"/>
          </a:p>
        </p:txBody>
      </p:sp>
      <p:sp>
        <p:nvSpPr>
          <p:cNvPr id="61" name="Rounded Rectangle 60">
            <a:extLst>
              <a:ext uri="{FF2B5EF4-FFF2-40B4-BE49-F238E27FC236}">
                <a16:creationId xmlns:a16="http://schemas.microsoft.com/office/drawing/2014/main" id="{1DE9975B-48F9-3443-826D-6BE93E199ECB}"/>
              </a:ext>
            </a:extLst>
          </p:cNvPr>
          <p:cNvSpPr/>
          <p:nvPr/>
        </p:nvSpPr>
        <p:spPr>
          <a:xfrm>
            <a:off x="1154633" y="6050719"/>
            <a:ext cx="9882734" cy="637673"/>
          </a:xfrm>
          <a:prstGeom prst="round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HK" sz="2800" b="1" dirty="0">
                <a:solidFill>
                  <a:srgbClr val="00B050"/>
                </a:solidFill>
              </a:rPr>
              <a:t>Low latency &amp; zero loss </a:t>
            </a:r>
            <a:r>
              <a:rPr lang="en-US" altLang="zh-CN" sz="2800" b="1" dirty="0">
                <a:solidFill>
                  <a:srgbClr val="00B050"/>
                </a:solidFill>
              </a:rPr>
              <a:t>&amp;</a:t>
            </a:r>
            <a:r>
              <a:rPr lang="zh-CN" altLang="en-US" sz="2800" b="1" dirty="0">
                <a:solidFill>
                  <a:srgbClr val="00B050"/>
                </a:solidFill>
              </a:rPr>
              <a:t> </a:t>
            </a:r>
            <a:r>
              <a:rPr lang="en-US" altLang="zh-CN" sz="2800" b="1" dirty="0">
                <a:solidFill>
                  <a:srgbClr val="00B050"/>
                </a:solidFill>
              </a:rPr>
              <a:t>fast convergence are preserved </a:t>
            </a:r>
            <a:r>
              <a:rPr lang="en-HK" sz="2800" b="1" dirty="0">
                <a:solidFill>
                  <a:srgbClr val="00B050"/>
                </a:solidFill>
              </a:rPr>
              <a:t>for PCC </a:t>
            </a:r>
            <a:endParaRPr lang="en-CN" sz="2800" b="1" dirty="0">
              <a:solidFill>
                <a:srgbClr val="00B050"/>
              </a:solidFill>
            </a:endParaRPr>
          </a:p>
        </p:txBody>
      </p:sp>
    </p:spTree>
    <p:extLst>
      <p:ext uri="{BB962C8B-B14F-4D97-AF65-F5344CB8AC3E}">
        <p14:creationId xmlns:p14="http://schemas.microsoft.com/office/powerpoint/2010/main" val="107924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0" y="0"/>
            <a:ext cx="12192000" cy="1417638"/>
          </a:xfrm>
          <a:ln>
            <a:solidFill>
              <a:schemeClr val="bg1"/>
            </a:solidFill>
          </a:ln>
        </p:spPr>
        <p:txBody>
          <a:bodyPr>
            <a:normAutofit/>
          </a:bodyPr>
          <a:lstStyle/>
          <a:p>
            <a:pPr algn="ctr"/>
            <a:r>
              <a:rPr lang="en-US" altLang="zh-CN" b="1" dirty="0">
                <a:solidFill>
                  <a:srgbClr val="0070C0"/>
                </a:solidFill>
              </a:rPr>
              <a:t>How to Implement?</a:t>
            </a:r>
            <a:endParaRPr lang="zh-CN" altLang="en-US" b="1" dirty="0">
              <a:solidFill>
                <a:srgbClr val="0070C0"/>
              </a:solidFill>
            </a:endParaRPr>
          </a:p>
        </p:txBody>
      </p:sp>
      <p:sp>
        <p:nvSpPr>
          <p:cNvPr id="31" name="内容占位符 2"/>
          <p:cNvSpPr>
            <a:spLocks noGrp="1"/>
          </p:cNvSpPr>
          <p:nvPr>
            <p:ph idx="1"/>
          </p:nvPr>
        </p:nvSpPr>
        <p:spPr>
          <a:xfrm>
            <a:off x="1295400" y="1624013"/>
            <a:ext cx="9601200" cy="2591868"/>
          </a:xfrm>
        </p:spPr>
        <p:txBody>
          <a:bodyPr>
            <a:normAutofit/>
          </a:bodyPr>
          <a:lstStyle/>
          <a:p>
            <a:pPr marL="457200" lvl="1" indent="-457200"/>
            <a:r>
              <a:rPr lang="en-HK" sz="2800" dirty="0"/>
              <a:t>We leverage </a:t>
            </a:r>
            <a:r>
              <a:rPr lang="en-HK" sz="2800" dirty="0">
                <a:solidFill>
                  <a:srgbClr val="0070C0"/>
                </a:solidFill>
              </a:rPr>
              <a:t>ECN (</a:t>
            </a:r>
            <a:r>
              <a:rPr lang="en-US" altLang="zh-CN" sz="2800" dirty="0">
                <a:solidFill>
                  <a:srgbClr val="0070C0"/>
                </a:solidFill>
              </a:rPr>
              <a:t>Explicit Congestion Notification</a:t>
            </a:r>
            <a:r>
              <a:rPr lang="en-HK" sz="2800" dirty="0">
                <a:solidFill>
                  <a:srgbClr val="0070C0"/>
                </a:solidFill>
              </a:rPr>
              <a:t>)</a:t>
            </a:r>
            <a:r>
              <a:rPr lang="en-HK" sz="2800" dirty="0"/>
              <a:t>, a built-in function of commodity switches, for implementation</a:t>
            </a:r>
          </a:p>
          <a:p>
            <a:pPr marL="457200" lvl="1" indent="-457200"/>
            <a:endParaRPr lang="en-HK" sz="2800" dirty="0"/>
          </a:p>
          <a:p>
            <a:pPr marL="457200" lvl="1" indent="-457200"/>
            <a:r>
              <a:rPr lang="en-US" altLang="en-US" sz="2800" dirty="0">
                <a:cs typeface="Arial" panose="020B0604020202020204" pitchFamily="34" charset="0"/>
              </a:rPr>
              <a:t>What is </a:t>
            </a:r>
            <a:r>
              <a:rPr lang="en-HK" sz="2800" dirty="0"/>
              <a:t>ECN?</a:t>
            </a:r>
          </a:p>
          <a:p>
            <a:pPr marL="914400" lvl="2" indent="-457200">
              <a:buFont typeface="Wingdings" pitchFamily="2" charset="2"/>
              <a:buChar char="Ø"/>
            </a:pPr>
            <a:r>
              <a:rPr lang="en-US" altLang="en-US" sz="2400" dirty="0">
                <a:cs typeface="Arial" panose="020B0604020202020204" pitchFamily="34" charset="0"/>
              </a:rPr>
              <a:t>a switch mechanism</a:t>
            </a:r>
            <a:r>
              <a:rPr lang="zh-CN" altLang="en-US" sz="2400" dirty="0">
                <a:cs typeface="Arial" panose="020B0604020202020204" pitchFamily="34" charset="0"/>
              </a:rPr>
              <a:t> </a:t>
            </a:r>
            <a:r>
              <a:rPr lang="en-US" altLang="zh-CN" sz="2400" dirty="0">
                <a:cs typeface="Arial" panose="020B0604020202020204" pitchFamily="34" charset="0"/>
              </a:rPr>
              <a:t>which performs congestion notification via </a:t>
            </a:r>
            <a:r>
              <a:rPr lang="en-US" altLang="zh-CN" sz="2400" dirty="0">
                <a:solidFill>
                  <a:srgbClr val="0070C0"/>
                </a:solidFill>
                <a:cs typeface="Arial" panose="020B0604020202020204" pitchFamily="34" charset="0"/>
              </a:rPr>
              <a:t>marking</a:t>
            </a:r>
            <a:r>
              <a:rPr lang="en-US" altLang="zh-CN" sz="2400" dirty="0">
                <a:cs typeface="Arial" panose="020B0604020202020204" pitchFamily="34" charset="0"/>
              </a:rPr>
              <a:t> </a:t>
            </a:r>
            <a:r>
              <a:rPr lang="en-US" altLang="zh-CN" sz="2400" dirty="0">
                <a:solidFill>
                  <a:srgbClr val="0070C0"/>
                </a:solidFill>
                <a:cs typeface="Arial" panose="020B0604020202020204" pitchFamily="34" charset="0"/>
              </a:rPr>
              <a:t>ECT</a:t>
            </a:r>
            <a:r>
              <a:rPr lang="zh-CN" altLang="en-US" sz="2400" dirty="0">
                <a:solidFill>
                  <a:srgbClr val="0070C0"/>
                </a:solidFill>
                <a:cs typeface="Arial" panose="020B0604020202020204" pitchFamily="34" charset="0"/>
              </a:rPr>
              <a:t> </a:t>
            </a:r>
            <a:r>
              <a:rPr lang="en-US" altLang="zh-CN" sz="2400" dirty="0">
                <a:solidFill>
                  <a:srgbClr val="0070C0"/>
                </a:solidFill>
                <a:cs typeface="Arial" panose="020B0604020202020204" pitchFamily="34" charset="0"/>
              </a:rPr>
              <a:t>and CE field in the IP header</a:t>
            </a:r>
            <a:endParaRPr lang="en-HK" sz="2800" dirty="0">
              <a:solidFill>
                <a:srgbClr val="0070C0"/>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24</a:t>
            </a:fld>
            <a:endParaRPr lang="zh-CN" altLang="en-US"/>
          </a:p>
        </p:txBody>
      </p:sp>
      <p:graphicFrame>
        <p:nvGraphicFramePr>
          <p:cNvPr id="20" name="Group 119">
            <a:extLst>
              <a:ext uri="{FF2B5EF4-FFF2-40B4-BE49-F238E27FC236}">
                <a16:creationId xmlns:a16="http://schemas.microsoft.com/office/drawing/2014/main" id="{D3D28529-FE11-5C46-92D0-1C17BB364ACB}"/>
              </a:ext>
            </a:extLst>
          </p:cNvPr>
          <p:cNvGraphicFramePr>
            <a:graphicFrameLocks noGrp="1"/>
          </p:cNvGraphicFramePr>
          <p:nvPr>
            <p:extLst>
              <p:ext uri="{D42A27DB-BD31-4B8C-83A1-F6EECF244321}">
                <p14:modId xmlns:p14="http://schemas.microsoft.com/office/powerpoint/2010/main" val="2461714201"/>
              </p:ext>
            </p:extLst>
          </p:nvPr>
        </p:nvGraphicFramePr>
        <p:xfrm>
          <a:off x="3047999" y="4267200"/>
          <a:ext cx="6096001" cy="2323031"/>
        </p:xfrm>
        <a:graphic>
          <a:graphicData uri="http://schemas.openxmlformats.org/drawingml/2006/table">
            <a:tbl>
              <a:tblPr/>
              <a:tblGrid>
                <a:gridCol w="939209">
                  <a:extLst>
                    <a:ext uri="{9D8B030D-6E8A-4147-A177-3AD203B41FA5}">
                      <a16:colId xmlns:a16="http://schemas.microsoft.com/office/drawing/2014/main" val="1795816508"/>
                    </a:ext>
                  </a:extLst>
                </a:gridCol>
                <a:gridCol w="965791">
                  <a:extLst>
                    <a:ext uri="{9D8B030D-6E8A-4147-A177-3AD203B41FA5}">
                      <a16:colId xmlns:a16="http://schemas.microsoft.com/office/drawing/2014/main" val="1624572126"/>
                    </a:ext>
                  </a:extLst>
                </a:gridCol>
                <a:gridCol w="4191001">
                  <a:extLst>
                    <a:ext uri="{9D8B030D-6E8A-4147-A177-3AD203B41FA5}">
                      <a16:colId xmlns:a16="http://schemas.microsoft.com/office/drawing/2014/main" val="897770566"/>
                    </a:ext>
                  </a:extLst>
                </a:gridCol>
              </a:tblGrid>
              <a:tr h="449196">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a:ln>
                            <a:noFill/>
                          </a:ln>
                          <a:solidFill>
                            <a:schemeClr val="tx1"/>
                          </a:solidFill>
                          <a:effectLst/>
                          <a:latin typeface="+mn-lt"/>
                        </a:rPr>
                        <a:t>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a:ln>
                            <a:noFill/>
                          </a:ln>
                          <a:solidFill>
                            <a:schemeClr val="tx1"/>
                          </a:solidFill>
                          <a:effectLst/>
                          <a:latin typeface="+mn-lt"/>
                        </a:rPr>
                        <a:t>Names for the ECN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2973783"/>
                  </a:ext>
                </a:extLst>
              </a:tr>
              <a:tr h="475364">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mn-lt"/>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mn-lt"/>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Not-ECT</a:t>
                      </a:r>
                      <a:r>
                        <a:rPr kumimoji="0" lang="en-US" altLang="en-US" sz="2000" b="0" i="0" u="none" strike="noStrike" cap="none" normalizeH="0" baseline="0" dirty="0">
                          <a:ln>
                            <a:noFill/>
                          </a:ln>
                          <a:solidFill>
                            <a:schemeClr val="tx1"/>
                          </a:solidFill>
                          <a:effectLst/>
                          <a:latin typeface="+mn-lt"/>
                        </a:rPr>
                        <a:t> (Not ECN Capable Transport)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195293"/>
                  </a:ext>
                </a:extLst>
              </a:tr>
              <a:tr h="473911">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0070C0"/>
                          </a:solidFill>
                          <a:effectLst/>
                          <a:latin typeface="+mn-lt"/>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0070C0"/>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ECT(1)</a:t>
                      </a:r>
                      <a:r>
                        <a:rPr kumimoji="0" lang="en-US" altLang="en-US" sz="2000" b="0" i="0" u="none" strike="noStrike" cap="none" normalizeH="0" baseline="0" dirty="0">
                          <a:ln>
                            <a:noFill/>
                          </a:ln>
                          <a:solidFill>
                            <a:schemeClr val="tx1"/>
                          </a:solidFill>
                          <a:effectLst/>
                          <a:latin typeface="+mn-lt"/>
                        </a:rPr>
                        <a:t> (ECN Capable Transport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8220240"/>
                  </a:ext>
                </a:extLst>
              </a:tr>
              <a:tr h="475364">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rgbClr val="0070C0"/>
                          </a:solidFill>
                          <a:effectLst/>
                          <a:latin typeface="+mn-lt"/>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0070C0"/>
                          </a:solidFill>
                          <a:effectLst/>
                          <a:latin typeface="+mn-lt"/>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a:ln>
                            <a:noFill/>
                          </a:ln>
                          <a:solidFill>
                            <a:schemeClr val="tx1"/>
                          </a:solidFill>
                          <a:effectLst/>
                          <a:latin typeface="+mn-lt"/>
                        </a:rPr>
                        <a:t>ECT(0)</a:t>
                      </a:r>
                      <a:r>
                        <a:rPr kumimoji="0" lang="en-US" altLang="en-US" sz="2000" b="0" i="0" u="none" strike="noStrike" cap="none" normalizeH="0" baseline="0">
                          <a:ln>
                            <a:noFill/>
                          </a:ln>
                          <a:solidFill>
                            <a:schemeClr val="tx1"/>
                          </a:solidFill>
                          <a:effectLst/>
                          <a:latin typeface="+mn-lt"/>
                        </a:rPr>
                        <a:t> (ECN Capable Transport(0))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7965498"/>
                  </a:ext>
                </a:extLst>
              </a:tr>
              <a:tr h="449196">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rgbClr val="FF0000"/>
                          </a:solidFill>
                          <a:effectLst/>
                          <a:latin typeface="+mn-lt"/>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dirty="0">
                          <a:ln>
                            <a:noFill/>
                          </a:ln>
                          <a:solidFill>
                            <a:srgbClr val="FF0000"/>
                          </a:solidFill>
                          <a:effectLst/>
                          <a:latin typeface="+mn-lt"/>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1" i="0" u="none" strike="noStrike" cap="none" normalizeH="0" baseline="0" dirty="0">
                          <a:ln>
                            <a:noFill/>
                          </a:ln>
                          <a:solidFill>
                            <a:schemeClr val="tx1"/>
                          </a:solidFill>
                          <a:effectLst/>
                          <a:latin typeface="+mn-lt"/>
                        </a:rPr>
                        <a:t>CE</a:t>
                      </a:r>
                      <a:r>
                        <a:rPr kumimoji="0" lang="en-US" altLang="en-US" sz="2000" b="0" i="0" u="none" strike="noStrike" cap="none" normalizeH="0" baseline="0" dirty="0">
                          <a:ln>
                            <a:noFill/>
                          </a:ln>
                          <a:solidFill>
                            <a:schemeClr val="tx1"/>
                          </a:solidFill>
                          <a:effectLst/>
                          <a:latin typeface="+mn-lt"/>
                        </a:rPr>
                        <a:t> (Congestion Experienced)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3611350"/>
                  </a:ext>
                </a:extLst>
              </a:tr>
            </a:tbl>
          </a:graphicData>
        </a:graphic>
      </p:graphicFrame>
    </p:spTree>
    <p:extLst>
      <p:ext uri="{BB962C8B-B14F-4D97-AF65-F5344CB8AC3E}">
        <p14:creationId xmlns:p14="http://schemas.microsoft.com/office/powerpoint/2010/main" val="1668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0" y="0"/>
            <a:ext cx="12192000" cy="1417638"/>
          </a:xfrm>
          <a:ln>
            <a:solidFill>
              <a:schemeClr val="bg1"/>
            </a:solidFill>
          </a:ln>
        </p:spPr>
        <p:txBody>
          <a:bodyPr>
            <a:normAutofit/>
          </a:bodyPr>
          <a:lstStyle/>
          <a:p>
            <a:pPr algn="ctr"/>
            <a:r>
              <a:rPr lang="en-US" b="1" dirty="0">
                <a:solidFill>
                  <a:srgbClr val="0070C0"/>
                </a:solidFill>
              </a:rPr>
              <a:t>ECN-based Implementation</a:t>
            </a:r>
            <a:endParaRPr lang="zh-CN" altLang="en-US" b="1" dirty="0">
              <a:solidFill>
                <a:srgbClr val="0070C0"/>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28" name="矩形 8"/>
          <p:cNvSpPr/>
          <p:nvPr/>
        </p:nvSpPr>
        <p:spPr>
          <a:xfrm>
            <a:off x="4727848" y="4048666"/>
            <a:ext cx="1830232" cy="625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4" name="Rectangle 33"/>
          <p:cNvSpPr/>
          <p:nvPr/>
        </p:nvSpPr>
        <p:spPr>
          <a:xfrm>
            <a:off x="5740425" y="5191608"/>
            <a:ext cx="2573397" cy="400110"/>
          </a:xfrm>
          <a:prstGeom prst="rect">
            <a:avLst/>
          </a:prstGeom>
        </p:spPr>
        <p:txBody>
          <a:bodyPr wrap="none">
            <a:spAutoFit/>
          </a:bodyPr>
          <a:lstStyle/>
          <a:p>
            <a:r>
              <a:rPr lang="en-US" sz="2000" dirty="0"/>
              <a:t>ECN marking threshold</a:t>
            </a:r>
          </a:p>
        </p:txBody>
      </p:sp>
      <p:sp>
        <p:nvSpPr>
          <p:cNvPr id="35" name="矩形 8"/>
          <p:cNvSpPr/>
          <p:nvPr/>
        </p:nvSpPr>
        <p:spPr>
          <a:xfrm>
            <a:off x="6096000" y="4048666"/>
            <a:ext cx="455902" cy="625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7" name="Rectangle 25"/>
          <p:cNvSpPr/>
          <p:nvPr/>
        </p:nvSpPr>
        <p:spPr>
          <a:xfrm>
            <a:off x="3748760" y="3901652"/>
            <a:ext cx="329815"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cxnSp>
        <p:nvCxnSpPr>
          <p:cNvPr id="49" name="Straight Arrow Connector 48"/>
          <p:cNvCxnSpPr/>
          <p:nvPr/>
        </p:nvCxnSpPr>
        <p:spPr>
          <a:xfrm>
            <a:off x="4151784" y="4123516"/>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2207568" y="3907837"/>
            <a:ext cx="1366464" cy="369332"/>
          </a:xfrm>
          <a:prstGeom prst="rect">
            <a:avLst/>
          </a:prstGeom>
        </p:spPr>
        <p:txBody>
          <a:bodyPr wrap="none">
            <a:spAutoFit/>
          </a:bodyPr>
          <a:lstStyle/>
          <a:p>
            <a:r>
              <a:rPr lang="en-US" altLang="zh-CN" dirty="0">
                <a:solidFill>
                  <a:srgbClr val="0070C0"/>
                </a:solidFill>
              </a:rPr>
              <a:t>ECN-capable</a:t>
            </a:r>
            <a:endParaRPr lang="en-US" dirty="0">
              <a:solidFill>
                <a:srgbClr val="0070C0"/>
              </a:solidFill>
            </a:endParaRPr>
          </a:p>
        </p:txBody>
      </p:sp>
      <p:cxnSp>
        <p:nvCxnSpPr>
          <p:cNvPr id="29" name="Straight Connector 28"/>
          <p:cNvCxnSpPr/>
          <p:nvPr/>
        </p:nvCxnSpPr>
        <p:spPr>
          <a:xfrm>
            <a:off x="6096000" y="3677324"/>
            <a:ext cx="0" cy="144227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553200" y="4387524"/>
            <a:ext cx="163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3704314" y="3901651"/>
            <a:ext cx="418704" cy="369332"/>
          </a:xfrm>
          <a:prstGeom prst="rect">
            <a:avLst/>
          </a:prstGeom>
        </p:spPr>
        <p:txBody>
          <a:bodyPr wrap="none">
            <a:spAutoFit/>
          </a:bodyPr>
          <a:lstStyle/>
          <a:p>
            <a:r>
              <a:rPr lang="en-US" b="1" dirty="0">
                <a:solidFill>
                  <a:schemeClr val="bg1"/>
                </a:solidFill>
              </a:rPr>
              <a:t>01</a:t>
            </a:r>
          </a:p>
        </p:txBody>
      </p:sp>
      <p:sp>
        <p:nvSpPr>
          <p:cNvPr id="63" name="Rectangle 25"/>
          <p:cNvSpPr/>
          <p:nvPr/>
        </p:nvSpPr>
        <p:spPr>
          <a:xfrm>
            <a:off x="6808726" y="3823457"/>
            <a:ext cx="329815"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64" name="Rectangle 63"/>
          <p:cNvSpPr/>
          <p:nvPr/>
        </p:nvSpPr>
        <p:spPr>
          <a:xfrm>
            <a:off x="6764280" y="3823456"/>
            <a:ext cx="418704" cy="369332"/>
          </a:xfrm>
          <a:prstGeom prst="rect">
            <a:avLst/>
          </a:prstGeom>
        </p:spPr>
        <p:txBody>
          <a:bodyPr wrap="none">
            <a:spAutoFit/>
          </a:bodyPr>
          <a:lstStyle/>
          <a:p>
            <a:r>
              <a:rPr lang="en-US" b="1" dirty="0">
                <a:solidFill>
                  <a:schemeClr val="bg1"/>
                </a:solidFill>
              </a:rPr>
              <a:t>11</a:t>
            </a:r>
          </a:p>
        </p:txBody>
      </p:sp>
      <p:sp>
        <p:nvSpPr>
          <p:cNvPr id="7" name="Rectangle 6"/>
          <p:cNvSpPr/>
          <p:nvPr/>
        </p:nvSpPr>
        <p:spPr>
          <a:xfrm>
            <a:off x="6693813" y="3356992"/>
            <a:ext cx="1456040" cy="400110"/>
          </a:xfrm>
          <a:prstGeom prst="rect">
            <a:avLst/>
          </a:prstGeom>
        </p:spPr>
        <p:txBody>
          <a:bodyPr wrap="none">
            <a:spAutoFit/>
          </a:bodyPr>
          <a:lstStyle/>
          <a:p>
            <a:r>
              <a:rPr lang="en-US" sz="2000" dirty="0">
                <a:solidFill>
                  <a:srgbClr val="0070C0"/>
                </a:solidFill>
              </a:rPr>
              <a:t>ECN marked</a:t>
            </a:r>
            <a:endParaRPr lang="en-US" sz="2000" dirty="0"/>
          </a:p>
        </p:txBody>
      </p:sp>
      <p:sp>
        <p:nvSpPr>
          <p:cNvPr id="20" name="内容占位符 2">
            <a:extLst>
              <a:ext uri="{FF2B5EF4-FFF2-40B4-BE49-F238E27FC236}">
                <a16:creationId xmlns:a16="http://schemas.microsoft.com/office/drawing/2014/main" id="{A56FE6FC-7A87-8A4A-BD4C-B7A614E6460D}"/>
              </a:ext>
            </a:extLst>
          </p:cNvPr>
          <p:cNvSpPr>
            <a:spLocks noGrp="1"/>
          </p:cNvSpPr>
          <p:nvPr>
            <p:ph idx="1"/>
          </p:nvPr>
        </p:nvSpPr>
        <p:spPr>
          <a:xfrm>
            <a:off x="1914364" y="1828800"/>
            <a:ext cx="8363272" cy="4109940"/>
          </a:xfrm>
        </p:spPr>
        <p:txBody>
          <a:bodyPr>
            <a:normAutofit/>
          </a:bodyPr>
          <a:lstStyle/>
          <a:p>
            <a:pPr marL="0" lvl="1" indent="0">
              <a:buNone/>
            </a:pPr>
            <a:r>
              <a:rPr lang="en-US" sz="3200" dirty="0"/>
              <a:t>An interesting observation about ECN:</a:t>
            </a:r>
          </a:p>
          <a:p>
            <a:pPr marL="342900" lvl="1" indent="-342900"/>
            <a:r>
              <a:rPr lang="en-US" dirty="0">
                <a:solidFill>
                  <a:srgbClr val="0070C0"/>
                </a:solidFill>
              </a:rPr>
              <a:t>ECN-capable </a:t>
            </a:r>
            <a:r>
              <a:rPr lang="en-US" dirty="0"/>
              <a:t>packets are </a:t>
            </a:r>
            <a:r>
              <a:rPr lang="en-US" dirty="0">
                <a:solidFill>
                  <a:srgbClr val="0070C0"/>
                </a:solidFill>
              </a:rPr>
              <a:t>marked</a:t>
            </a:r>
          </a:p>
        </p:txBody>
      </p:sp>
    </p:spTree>
    <p:extLst>
      <p:ext uri="{BB962C8B-B14F-4D97-AF65-F5344CB8AC3E}">
        <p14:creationId xmlns:p14="http://schemas.microsoft.com/office/powerpoint/2010/main" val="45594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p:bldP spid="35" grpId="0" animBg="1"/>
      <p:bldP spid="37" grpId="0" animBg="1"/>
      <p:bldP spid="37" grpId="1" animBg="1"/>
      <p:bldP spid="50" grpId="0"/>
      <p:bldP spid="50" grpId="1"/>
      <p:bldP spid="59" grpId="0"/>
      <p:bldP spid="59" grpId="1"/>
      <p:bldP spid="63" grpId="0" animBg="1"/>
      <p:bldP spid="6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内容占位符 2"/>
          <p:cNvSpPr>
            <a:spLocks noGrp="1"/>
          </p:cNvSpPr>
          <p:nvPr>
            <p:ph idx="1"/>
          </p:nvPr>
        </p:nvSpPr>
        <p:spPr>
          <a:xfrm>
            <a:off x="1914364" y="1828800"/>
            <a:ext cx="8363272" cy="4109940"/>
          </a:xfrm>
        </p:spPr>
        <p:txBody>
          <a:bodyPr>
            <a:normAutofit/>
          </a:bodyPr>
          <a:lstStyle/>
          <a:p>
            <a:pPr marL="0" lvl="1" indent="0">
              <a:buNone/>
            </a:pPr>
            <a:r>
              <a:rPr lang="en-US" sz="3200" dirty="0"/>
              <a:t>An interesting observation about ECN:</a:t>
            </a:r>
          </a:p>
          <a:p>
            <a:pPr marL="342900" lvl="1" indent="-342900"/>
            <a:r>
              <a:rPr lang="en-US" dirty="0">
                <a:solidFill>
                  <a:srgbClr val="0070C0"/>
                </a:solidFill>
              </a:rPr>
              <a:t>ECN-capable </a:t>
            </a:r>
            <a:r>
              <a:rPr lang="en-US" dirty="0"/>
              <a:t>packets are </a:t>
            </a:r>
            <a:r>
              <a:rPr lang="en-US" dirty="0">
                <a:solidFill>
                  <a:srgbClr val="0070C0"/>
                </a:solidFill>
              </a:rPr>
              <a:t>marked</a:t>
            </a:r>
          </a:p>
          <a:p>
            <a:pPr marL="342900" lvl="1" indent="-342900"/>
            <a:r>
              <a:rPr lang="en-US" dirty="0">
                <a:solidFill>
                  <a:srgbClr val="FF0000"/>
                </a:solidFill>
              </a:rPr>
              <a:t>ECN-incapable</a:t>
            </a:r>
            <a:r>
              <a:rPr lang="en-US" dirty="0"/>
              <a:t> packets are </a:t>
            </a:r>
            <a:r>
              <a:rPr lang="en-US" dirty="0">
                <a:solidFill>
                  <a:srgbClr val="FF0000"/>
                </a:solidFill>
              </a:rPr>
              <a:t>dropped</a:t>
            </a:r>
            <a:endParaRPr lang="en-US" altLang="zh-CN" dirty="0">
              <a:solidFill>
                <a:srgbClr val="FF0000"/>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28" name="矩形 8"/>
          <p:cNvSpPr/>
          <p:nvPr/>
        </p:nvSpPr>
        <p:spPr>
          <a:xfrm>
            <a:off x="4727848" y="4048666"/>
            <a:ext cx="1830232" cy="625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4" name="Rectangle 33"/>
          <p:cNvSpPr/>
          <p:nvPr/>
        </p:nvSpPr>
        <p:spPr>
          <a:xfrm>
            <a:off x="5740425" y="5191608"/>
            <a:ext cx="2573397" cy="400110"/>
          </a:xfrm>
          <a:prstGeom prst="rect">
            <a:avLst/>
          </a:prstGeom>
        </p:spPr>
        <p:txBody>
          <a:bodyPr wrap="none">
            <a:spAutoFit/>
          </a:bodyPr>
          <a:lstStyle/>
          <a:p>
            <a:r>
              <a:rPr lang="en-US" sz="2000" dirty="0"/>
              <a:t>ECN marking threshold</a:t>
            </a:r>
          </a:p>
        </p:txBody>
      </p:sp>
      <p:sp>
        <p:nvSpPr>
          <p:cNvPr id="36" name="Rectangle 25"/>
          <p:cNvSpPr/>
          <p:nvPr/>
        </p:nvSpPr>
        <p:spPr>
          <a:xfrm>
            <a:off x="3748760" y="4507330"/>
            <a:ext cx="329815"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grpSp>
        <p:nvGrpSpPr>
          <p:cNvPr id="38" name="Group 37"/>
          <p:cNvGrpSpPr/>
          <p:nvPr/>
        </p:nvGrpSpPr>
        <p:grpSpPr>
          <a:xfrm>
            <a:off x="4439816" y="4903576"/>
            <a:ext cx="288032" cy="288032"/>
            <a:chOff x="8275001" y="5377408"/>
            <a:chExt cx="288032" cy="288032"/>
          </a:xfrm>
        </p:grpSpPr>
        <p:cxnSp>
          <p:nvCxnSpPr>
            <p:cNvPr id="43" name="Straight Connector 42"/>
            <p:cNvCxnSpPr/>
            <p:nvPr/>
          </p:nvCxnSpPr>
          <p:spPr>
            <a:xfrm>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8275001" y="5377408"/>
              <a:ext cx="28803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151784" y="4674611"/>
            <a:ext cx="216024" cy="404033"/>
            <a:chOff x="3254152" y="5318319"/>
            <a:chExt cx="360040" cy="404033"/>
          </a:xfrm>
        </p:grpSpPr>
        <p:cxnSp>
          <p:nvCxnSpPr>
            <p:cNvPr id="47" name="Straight Arrow Connector 46"/>
            <p:cNvCxnSpPr/>
            <p:nvPr/>
          </p:nvCxnSpPr>
          <p:spPr>
            <a:xfrm>
              <a:off x="3614192" y="5318319"/>
              <a:ext cx="0" cy="40403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254152" y="5318319"/>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2207569" y="4534244"/>
            <a:ext cx="1541191" cy="369332"/>
          </a:xfrm>
          <a:prstGeom prst="rect">
            <a:avLst/>
          </a:prstGeom>
        </p:spPr>
        <p:txBody>
          <a:bodyPr wrap="none">
            <a:spAutoFit/>
          </a:bodyPr>
          <a:lstStyle/>
          <a:p>
            <a:r>
              <a:rPr lang="en-US" altLang="zh-CN" dirty="0">
                <a:solidFill>
                  <a:srgbClr val="FF0000"/>
                </a:solidFill>
              </a:rPr>
              <a:t>ECN-incapable</a:t>
            </a:r>
            <a:endParaRPr lang="en-US" dirty="0">
              <a:solidFill>
                <a:srgbClr val="FF0000"/>
              </a:solidFill>
            </a:endParaRPr>
          </a:p>
        </p:txBody>
      </p:sp>
      <p:cxnSp>
        <p:nvCxnSpPr>
          <p:cNvPr id="29" name="Straight Connector 28"/>
          <p:cNvCxnSpPr/>
          <p:nvPr/>
        </p:nvCxnSpPr>
        <p:spPr>
          <a:xfrm>
            <a:off x="6096000" y="3677324"/>
            <a:ext cx="0" cy="144227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553200" y="4387524"/>
            <a:ext cx="163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3718065" y="4515212"/>
            <a:ext cx="418704" cy="369332"/>
          </a:xfrm>
          <a:prstGeom prst="rect">
            <a:avLst/>
          </a:prstGeom>
        </p:spPr>
        <p:txBody>
          <a:bodyPr wrap="none">
            <a:spAutoFit/>
          </a:bodyPr>
          <a:lstStyle/>
          <a:p>
            <a:r>
              <a:rPr lang="en-US" b="1" dirty="0">
                <a:solidFill>
                  <a:schemeClr val="bg1"/>
                </a:solidFill>
              </a:rPr>
              <a:t>00</a:t>
            </a:r>
          </a:p>
        </p:txBody>
      </p:sp>
      <p:sp>
        <p:nvSpPr>
          <p:cNvPr id="65" name="Rectangle 64"/>
          <p:cNvSpPr/>
          <p:nvPr/>
        </p:nvSpPr>
        <p:spPr>
          <a:xfrm>
            <a:off x="3723880" y="5221779"/>
            <a:ext cx="1071832" cy="400110"/>
          </a:xfrm>
          <a:prstGeom prst="rect">
            <a:avLst/>
          </a:prstGeom>
        </p:spPr>
        <p:txBody>
          <a:bodyPr wrap="none">
            <a:spAutoFit/>
          </a:bodyPr>
          <a:lstStyle/>
          <a:p>
            <a:r>
              <a:rPr lang="en-US" sz="2000" dirty="0">
                <a:solidFill>
                  <a:srgbClr val="FF0000"/>
                </a:solidFill>
              </a:rPr>
              <a:t>dropped</a:t>
            </a:r>
          </a:p>
        </p:txBody>
      </p:sp>
      <p:sp>
        <p:nvSpPr>
          <p:cNvPr id="23" name="标题 1">
            <a:extLst>
              <a:ext uri="{FF2B5EF4-FFF2-40B4-BE49-F238E27FC236}">
                <a16:creationId xmlns:a16="http://schemas.microsoft.com/office/drawing/2014/main" id="{0F31EB00-14D4-7C42-BB6B-824FF55D1B2E}"/>
              </a:ext>
            </a:extLst>
          </p:cNvPr>
          <p:cNvSpPr>
            <a:spLocks noGrp="1"/>
          </p:cNvSpPr>
          <p:nvPr>
            <p:ph type="title"/>
          </p:nvPr>
        </p:nvSpPr>
        <p:spPr>
          <a:xfrm>
            <a:off x="0" y="0"/>
            <a:ext cx="12192000" cy="1417638"/>
          </a:xfrm>
          <a:ln>
            <a:solidFill>
              <a:schemeClr val="bg1"/>
            </a:solidFill>
          </a:ln>
        </p:spPr>
        <p:txBody>
          <a:bodyPr>
            <a:normAutofit/>
          </a:bodyPr>
          <a:lstStyle/>
          <a:p>
            <a:pPr algn="ctr"/>
            <a:r>
              <a:rPr lang="en-US" b="1" dirty="0">
                <a:solidFill>
                  <a:srgbClr val="0070C0"/>
                </a:solidFill>
              </a:rPr>
              <a:t>ECN-based Implementation</a:t>
            </a:r>
            <a:endParaRPr lang="zh-CN" altLang="en-US" b="1" dirty="0">
              <a:solidFill>
                <a:srgbClr val="0070C0"/>
              </a:solidFill>
            </a:endParaRPr>
          </a:p>
        </p:txBody>
      </p:sp>
      <p:sp>
        <p:nvSpPr>
          <p:cNvPr id="21" name="矩形 8">
            <a:extLst>
              <a:ext uri="{FF2B5EF4-FFF2-40B4-BE49-F238E27FC236}">
                <a16:creationId xmlns:a16="http://schemas.microsoft.com/office/drawing/2014/main" id="{043D0B79-86AC-104C-B4B4-F7B7391CBE44}"/>
              </a:ext>
            </a:extLst>
          </p:cNvPr>
          <p:cNvSpPr/>
          <p:nvPr/>
        </p:nvSpPr>
        <p:spPr>
          <a:xfrm>
            <a:off x="6096000" y="4048666"/>
            <a:ext cx="455902" cy="625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Tree>
    <p:extLst>
      <p:ext uri="{BB962C8B-B14F-4D97-AF65-F5344CB8AC3E}">
        <p14:creationId xmlns:p14="http://schemas.microsoft.com/office/powerpoint/2010/main" val="13256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2" grpId="0"/>
      <p:bldP spid="6" grpId="0"/>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内容占位符 2"/>
          <p:cNvSpPr>
            <a:spLocks noGrp="1"/>
          </p:cNvSpPr>
          <p:nvPr>
            <p:ph idx="1"/>
          </p:nvPr>
        </p:nvSpPr>
        <p:spPr>
          <a:xfrm>
            <a:off x="1562100" y="1874837"/>
            <a:ext cx="9067800" cy="4525963"/>
          </a:xfrm>
        </p:spPr>
        <p:txBody>
          <a:bodyPr>
            <a:normAutofit/>
          </a:bodyPr>
          <a:lstStyle/>
          <a:p>
            <a:pPr marL="514350" lvl="1" indent="-514350">
              <a:buFont typeface="+mj-lt"/>
              <a:buAutoNum type="arabicPeriod"/>
            </a:pPr>
            <a:r>
              <a:rPr lang="en-US" sz="3200" dirty="0"/>
              <a:t>Packet</a:t>
            </a:r>
            <a:r>
              <a:rPr lang="zh-CN" altLang="en-US" sz="3200" dirty="0"/>
              <a:t> </a:t>
            </a:r>
            <a:r>
              <a:rPr lang="en-US" sz="3200" dirty="0"/>
              <a:t>tagging at</a:t>
            </a:r>
            <a:r>
              <a:rPr lang="zh-CN" altLang="en-US" sz="3200" dirty="0"/>
              <a:t> </a:t>
            </a:r>
            <a:r>
              <a:rPr lang="en-US" altLang="zh-CN" sz="3200" dirty="0"/>
              <a:t>e</a:t>
            </a:r>
            <a:r>
              <a:rPr lang="en-US" sz="3200" dirty="0"/>
              <a:t>nd-host :</a:t>
            </a:r>
          </a:p>
          <a:p>
            <a:pPr marL="914400" lvl="2" indent="-457200">
              <a:buFont typeface="Wingdings" pitchFamily="2" charset="2"/>
              <a:buChar char="Ø"/>
            </a:pPr>
            <a:r>
              <a:rPr lang="en-US" sz="2800" dirty="0">
                <a:solidFill>
                  <a:srgbClr val="00B050"/>
                </a:solidFill>
              </a:rPr>
              <a:t>Scheduled packet </a:t>
            </a:r>
            <a:r>
              <a:rPr lang="en-US" sz="2800" dirty="0"/>
              <a:t>tagged as </a:t>
            </a:r>
            <a:r>
              <a:rPr lang="en-US" sz="2800" dirty="0">
                <a:solidFill>
                  <a:srgbClr val="00B050"/>
                </a:solidFill>
              </a:rPr>
              <a:t>ECN-capable</a:t>
            </a:r>
          </a:p>
          <a:p>
            <a:pPr marL="914400" lvl="2" indent="-457200">
              <a:buFont typeface="Wingdings" pitchFamily="2" charset="2"/>
              <a:buChar char="Ø"/>
            </a:pPr>
            <a:r>
              <a:rPr lang="en-US" sz="2800" dirty="0">
                <a:solidFill>
                  <a:schemeClr val="accent2"/>
                </a:solidFill>
              </a:rPr>
              <a:t>Unscheduled packet </a:t>
            </a:r>
            <a:r>
              <a:rPr lang="en-US" sz="2800" dirty="0"/>
              <a:t>tagged as </a:t>
            </a:r>
            <a:r>
              <a:rPr lang="en-US" sz="2800" dirty="0">
                <a:solidFill>
                  <a:schemeClr val="accent2"/>
                </a:solidFill>
              </a:rPr>
              <a:t>ECN-incapable</a:t>
            </a:r>
          </a:p>
          <a:p>
            <a:pPr marL="914400" lvl="2" indent="-457200">
              <a:buFont typeface="Wingdings" pitchFamily="2" charset="2"/>
              <a:buChar char="Ø"/>
            </a:pPr>
            <a:endParaRPr lang="en-US" altLang="zh-CN" dirty="0">
              <a:solidFill>
                <a:srgbClr val="FF0000"/>
              </a:solidFill>
            </a:endParaRPr>
          </a:p>
          <a:p>
            <a:pPr marL="514350" lvl="1" indent="-514350">
              <a:buFont typeface="+mj-lt"/>
              <a:buAutoNum type="arabicPeriod"/>
            </a:pPr>
            <a:r>
              <a:rPr lang="en-US" sz="3200" dirty="0"/>
              <a:t>ECN configuration at switches:</a:t>
            </a:r>
          </a:p>
          <a:p>
            <a:pPr marL="914400" lvl="2" indent="-457200">
              <a:buFont typeface="Wingdings" pitchFamily="2" charset="2"/>
              <a:buChar char="Ø"/>
            </a:pPr>
            <a:r>
              <a:rPr lang="en-US" sz="2800" dirty="0"/>
              <a:t>ECN marking threshold = selective dropping threshold</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7" name="标题 1">
            <a:extLst>
              <a:ext uri="{FF2B5EF4-FFF2-40B4-BE49-F238E27FC236}">
                <a16:creationId xmlns:a16="http://schemas.microsoft.com/office/drawing/2014/main" id="{473D7086-1950-FB4C-9EB4-42333DC4822E}"/>
              </a:ext>
            </a:extLst>
          </p:cNvPr>
          <p:cNvSpPr>
            <a:spLocks noGrp="1"/>
          </p:cNvSpPr>
          <p:nvPr>
            <p:ph type="title"/>
          </p:nvPr>
        </p:nvSpPr>
        <p:spPr>
          <a:xfrm>
            <a:off x="0" y="0"/>
            <a:ext cx="12192000" cy="1417638"/>
          </a:xfrm>
          <a:ln>
            <a:solidFill>
              <a:schemeClr val="bg1"/>
            </a:solidFill>
          </a:ln>
        </p:spPr>
        <p:txBody>
          <a:bodyPr>
            <a:normAutofit/>
          </a:bodyPr>
          <a:lstStyle/>
          <a:p>
            <a:pPr algn="ctr"/>
            <a:r>
              <a:rPr lang="en-US" b="1" dirty="0">
                <a:solidFill>
                  <a:srgbClr val="0070C0"/>
                </a:solidFill>
              </a:rPr>
              <a:t>ECN-based Implementation</a:t>
            </a:r>
            <a:endParaRPr lang="zh-CN" altLang="en-US" b="1" dirty="0">
              <a:solidFill>
                <a:srgbClr val="0070C0"/>
              </a:solidFill>
            </a:endParaRPr>
          </a:p>
        </p:txBody>
      </p:sp>
    </p:spTree>
    <p:extLst>
      <p:ext uri="{BB962C8B-B14F-4D97-AF65-F5344CB8AC3E}">
        <p14:creationId xmlns:p14="http://schemas.microsoft.com/office/powerpoint/2010/main" val="139493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a:spLocks noGrp="1"/>
          </p:cNvSpPr>
          <p:nvPr>
            <p:ph idx="1"/>
          </p:nvPr>
        </p:nvSpPr>
        <p:spPr>
          <a:xfrm>
            <a:off x="1844942" y="1752600"/>
            <a:ext cx="8502116" cy="4186140"/>
          </a:xfrm>
        </p:spPr>
        <p:txBody>
          <a:bodyPr>
            <a:normAutofit/>
          </a:bodyPr>
          <a:lstStyle/>
          <a:p>
            <a:pPr marL="0" lvl="1" indent="0">
              <a:buNone/>
            </a:pPr>
            <a:r>
              <a:rPr lang="en-US" altLang="zh-CN" sz="3200" dirty="0"/>
              <a:t>Priority queueing is an alternative solution</a:t>
            </a:r>
          </a:p>
          <a:p>
            <a:pPr marL="457200" lvl="1" indent="-457200"/>
            <a:r>
              <a:rPr lang="en-US" altLang="zh-CN" sz="2800" dirty="0"/>
              <a:t>Scheduled packet  </a:t>
            </a:r>
            <a:r>
              <a:rPr lang="en-US" altLang="zh-CN" sz="2800" dirty="0">
                <a:sym typeface="Wingdings"/>
              </a:rPr>
              <a:t> high priority queue</a:t>
            </a:r>
          </a:p>
          <a:p>
            <a:pPr marL="457200" lvl="1" indent="-457200"/>
            <a:r>
              <a:rPr lang="en-US" altLang="zh-CN" sz="2800" dirty="0">
                <a:sym typeface="Wingdings"/>
              </a:rPr>
              <a:t>Unscheduled packet  low priority queue</a:t>
            </a:r>
            <a:endParaRPr lang="en-US" altLang="zh-CN" sz="2800"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28</a:t>
            </a:fld>
            <a:endParaRPr lang="zh-CN" altLang="en-US"/>
          </a:p>
        </p:txBody>
      </p:sp>
      <p:grpSp>
        <p:nvGrpSpPr>
          <p:cNvPr id="41" name="组合 16"/>
          <p:cNvGrpSpPr/>
          <p:nvPr/>
        </p:nvGrpSpPr>
        <p:grpSpPr>
          <a:xfrm>
            <a:off x="6348028" y="4005065"/>
            <a:ext cx="1800200" cy="977937"/>
            <a:chOff x="4210745" y="3753037"/>
            <a:chExt cx="1800200" cy="977937"/>
          </a:xfrm>
        </p:grpSpPr>
        <p:sp>
          <p:nvSpPr>
            <p:cNvPr id="42"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 low priority</a:t>
              </a:r>
            </a:p>
          </p:txBody>
        </p:sp>
        <p:sp>
          <p:nvSpPr>
            <p:cNvPr id="43"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high priority</a:t>
              </a:r>
            </a:p>
          </p:txBody>
        </p:sp>
      </p:grpSp>
      <p:sp>
        <p:nvSpPr>
          <p:cNvPr id="44" name="Rectangle 25"/>
          <p:cNvSpPr/>
          <p:nvPr/>
        </p:nvSpPr>
        <p:spPr>
          <a:xfrm>
            <a:off x="5278892" y="458675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45" name="Rectangle 25"/>
          <p:cNvSpPr/>
          <p:nvPr/>
        </p:nvSpPr>
        <p:spPr>
          <a:xfrm>
            <a:off x="5278892" y="398726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cxnSp>
        <p:nvCxnSpPr>
          <p:cNvPr id="46" name="Straight Arrow Connector 45"/>
          <p:cNvCxnSpPr/>
          <p:nvPr/>
        </p:nvCxnSpPr>
        <p:spPr>
          <a:xfrm>
            <a:off x="5570894" y="4202941"/>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3215681" y="3987262"/>
            <a:ext cx="2013821" cy="400110"/>
          </a:xfrm>
          <a:prstGeom prst="rect">
            <a:avLst/>
          </a:prstGeom>
        </p:spPr>
        <p:txBody>
          <a:bodyPr wrap="none">
            <a:spAutoFit/>
          </a:bodyPr>
          <a:lstStyle/>
          <a:p>
            <a:r>
              <a:rPr lang="en-US" altLang="zh-CN" sz="2000" dirty="0"/>
              <a:t>Scheduled packet</a:t>
            </a:r>
            <a:endParaRPr lang="en-US" sz="2000" dirty="0"/>
          </a:p>
        </p:txBody>
      </p:sp>
      <p:sp>
        <p:nvSpPr>
          <p:cNvPr id="48" name="Rectangle 47"/>
          <p:cNvSpPr/>
          <p:nvPr/>
        </p:nvSpPr>
        <p:spPr>
          <a:xfrm>
            <a:off x="2927648" y="4553778"/>
            <a:ext cx="2295950" cy="400110"/>
          </a:xfrm>
          <a:prstGeom prst="rect">
            <a:avLst/>
          </a:prstGeom>
        </p:spPr>
        <p:txBody>
          <a:bodyPr wrap="none">
            <a:spAutoFit/>
          </a:bodyPr>
          <a:lstStyle/>
          <a:p>
            <a:r>
              <a:rPr lang="en-US" altLang="zh-CN" sz="2000" dirty="0"/>
              <a:t>Unscheduled packet</a:t>
            </a:r>
            <a:endParaRPr lang="en-US" sz="2000" dirty="0"/>
          </a:p>
        </p:txBody>
      </p:sp>
      <p:cxnSp>
        <p:nvCxnSpPr>
          <p:cNvPr id="49" name="Straight Arrow Connector 48"/>
          <p:cNvCxnSpPr/>
          <p:nvPr/>
        </p:nvCxnSpPr>
        <p:spPr>
          <a:xfrm>
            <a:off x="5591944" y="4797152"/>
            <a:ext cx="432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标题 1">
            <a:extLst>
              <a:ext uri="{FF2B5EF4-FFF2-40B4-BE49-F238E27FC236}">
                <a16:creationId xmlns:a16="http://schemas.microsoft.com/office/drawing/2014/main" id="{D7ED0637-1AEF-4B49-BF63-2607A1E7D789}"/>
              </a:ext>
            </a:extLst>
          </p:cNvPr>
          <p:cNvSpPr>
            <a:spLocks noGrp="1"/>
          </p:cNvSpPr>
          <p:nvPr>
            <p:ph type="title"/>
          </p:nvPr>
        </p:nvSpPr>
        <p:spPr>
          <a:xfrm>
            <a:off x="1981200" y="0"/>
            <a:ext cx="8229600" cy="1417638"/>
          </a:xfrm>
          <a:ln>
            <a:solidFill>
              <a:schemeClr val="bg1"/>
            </a:solidFill>
          </a:ln>
        </p:spPr>
        <p:txBody>
          <a:bodyPr>
            <a:normAutofit/>
          </a:bodyPr>
          <a:lstStyle/>
          <a:p>
            <a:pPr lvl="1" algn="ctr"/>
            <a:r>
              <a:rPr lang="en-US" sz="4400" b="1" dirty="0">
                <a:solidFill>
                  <a:srgbClr val="0070C0"/>
                </a:solidFill>
                <a:latin typeface="+mj-lt"/>
              </a:rPr>
              <a:t>Why not Priority Queueing? </a:t>
            </a:r>
          </a:p>
        </p:txBody>
      </p:sp>
    </p:spTree>
    <p:extLst>
      <p:ext uri="{BB962C8B-B14F-4D97-AF65-F5344CB8AC3E}">
        <p14:creationId xmlns:p14="http://schemas.microsoft.com/office/powerpoint/2010/main" val="279866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7"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1981200" y="0"/>
            <a:ext cx="8229600" cy="1417638"/>
          </a:xfrm>
          <a:ln>
            <a:solidFill>
              <a:schemeClr val="bg1"/>
            </a:solidFill>
          </a:ln>
        </p:spPr>
        <p:txBody>
          <a:bodyPr>
            <a:normAutofit/>
          </a:bodyPr>
          <a:lstStyle/>
          <a:p>
            <a:pPr lvl="1" algn="ctr"/>
            <a:r>
              <a:rPr lang="en-US" sz="4400" b="1" dirty="0">
                <a:solidFill>
                  <a:srgbClr val="0070C0"/>
                </a:solidFill>
                <a:latin typeface="+mj-lt"/>
              </a:rPr>
              <a:t>Why not Priority Queueing? </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7" name="内容占位符 2">
            <a:extLst>
              <a:ext uri="{FF2B5EF4-FFF2-40B4-BE49-F238E27FC236}">
                <a16:creationId xmlns:a16="http://schemas.microsoft.com/office/drawing/2014/main" id="{4EC638B4-2F01-3D48-B2AB-CE1F1D425EDB}"/>
              </a:ext>
            </a:extLst>
          </p:cNvPr>
          <p:cNvSpPr>
            <a:spLocks noGrp="1"/>
          </p:cNvSpPr>
          <p:nvPr>
            <p:ph idx="1"/>
          </p:nvPr>
        </p:nvSpPr>
        <p:spPr>
          <a:xfrm>
            <a:off x="1844942" y="1646237"/>
            <a:ext cx="8502116" cy="4525963"/>
          </a:xfrm>
        </p:spPr>
        <p:txBody>
          <a:bodyPr>
            <a:normAutofit/>
          </a:bodyPr>
          <a:lstStyle/>
          <a:p>
            <a:pPr marL="0" lvl="1" indent="0">
              <a:buNone/>
            </a:pPr>
            <a:r>
              <a:rPr lang="en-US" altLang="zh-CN" sz="3200" b="1" dirty="0"/>
              <a:t>Drawback #1</a:t>
            </a:r>
            <a:r>
              <a:rPr lang="en-US" altLang="zh-CN" sz="3200" dirty="0"/>
              <a:t>: </a:t>
            </a:r>
            <a:r>
              <a:rPr lang="en-US" altLang="zh-CN" sz="3200" dirty="0">
                <a:solidFill>
                  <a:srgbClr val="FF0000"/>
                </a:solidFill>
              </a:rPr>
              <a:t>1 additional queue per service class</a:t>
            </a:r>
          </a:p>
          <a:p>
            <a:pPr marL="457200" lvl="1" indent="-457200"/>
            <a:r>
              <a:rPr lang="en-US" sz="2800" dirty="0"/>
              <a:t># of supported service classes reduced by half </a:t>
            </a:r>
            <a:endParaRPr lang="en-US" sz="2800" dirty="0">
              <a:solidFill>
                <a:srgbClr val="FF0000"/>
              </a:solidFill>
            </a:endParaRPr>
          </a:p>
          <a:p>
            <a:pPr marL="457200" lvl="1" indent="-457200"/>
            <a:endParaRPr lang="en-US" altLang="zh-CN" sz="3200" b="1" dirty="0"/>
          </a:p>
          <a:p>
            <a:pPr marL="0" lvl="1" indent="0">
              <a:buNone/>
            </a:pPr>
            <a:endParaRPr lang="en-US" altLang="zh-CN" dirty="0"/>
          </a:p>
        </p:txBody>
      </p:sp>
    </p:spTree>
    <p:extLst>
      <p:ext uri="{BB962C8B-B14F-4D97-AF65-F5344CB8AC3E}">
        <p14:creationId xmlns:p14="http://schemas.microsoft.com/office/powerpoint/2010/main" val="59005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F192058F-9145-A94D-AF5A-E471F669C2EC}"/>
              </a:ext>
            </a:extLst>
          </p:cNvPr>
          <p:cNvSpPr>
            <a:spLocks noGrp="1"/>
          </p:cNvSpPr>
          <p:nvPr>
            <p:ph type="title"/>
          </p:nvPr>
        </p:nvSpPr>
        <p:spPr>
          <a:xfrm>
            <a:off x="0" y="0"/>
            <a:ext cx="12192000" cy="1417638"/>
          </a:xfrm>
        </p:spPr>
        <p:txBody>
          <a:bodyPr>
            <a:noAutofit/>
          </a:bodyPr>
          <a:lstStyle/>
          <a:p>
            <a:pPr algn="ctr"/>
            <a:r>
              <a:rPr lang="en-HK" b="1" dirty="0">
                <a:solidFill>
                  <a:srgbClr val="0070C0"/>
                </a:solidFill>
                <a:latin typeface="+mj-lt"/>
              </a:rPr>
              <a:t>Congestion Control </a:t>
            </a:r>
            <a:r>
              <a:rPr lang="en-HK" b="1" dirty="0">
                <a:solidFill>
                  <a:srgbClr val="0070C0"/>
                </a:solidFill>
              </a:rPr>
              <a:t>B</a:t>
            </a:r>
            <a:r>
              <a:rPr lang="en-HK" b="1" dirty="0">
                <a:solidFill>
                  <a:srgbClr val="0070C0"/>
                </a:solidFill>
                <a:latin typeface="+mj-lt"/>
              </a:rPr>
              <a:t>ecomes More Challenging</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38" name="Rectangle 37">
            <a:extLst>
              <a:ext uri="{FF2B5EF4-FFF2-40B4-BE49-F238E27FC236}">
                <a16:creationId xmlns:a16="http://schemas.microsoft.com/office/drawing/2014/main" id="{17950D95-50BE-7A45-8DC2-22A85CA7D520}"/>
              </a:ext>
            </a:extLst>
          </p:cNvPr>
          <p:cNvSpPr/>
          <p:nvPr/>
        </p:nvSpPr>
        <p:spPr>
          <a:xfrm>
            <a:off x="762000" y="3465246"/>
            <a:ext cx="2949846" cy="523220"/>
          </a:xfrm>
          <a:prstGeom prst="rect">
            <a:avLst/>
          </a:prstGeom>
        </p:spPr>
        <p:txBody>
          <a:bodyPr wrap="none">
            <a:spAutoFit/>
          </a:bodyPr>
          <a:lstStyle/>
          <a:p>
            <a:r>
              <a:rPr lang="en-US" altLang="zh-CN" sz="2800" dirty="0">
                <a:solidFill>
                  <a:srgbClr val="FF0000"/>
                </a:solidFill>
              </a:rPr>
              <a:t>10-100X</a:t>
            </a:r>
            <a:r>
              <a:rPr lang="en-US" altLang="zh-CN" sz="2800" dirty="0"/>
              <a:t> link speed</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C4A7278-C321-D649-8F30-1476A47C3EC0}"/>
                  </a:ext>
                </a:extLst>
              </p:cNvPr>
              <p:cNvSpPr txBox="1"/>
              <p:nvPr/>
            </p:nvSpPr>
            <p:spPr>
              <a:xfrm>
                <a:off x="4042991" y="3511412"/>
                <a:ext cx="5049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m:t>
                      </m:r>
                    </m:oMath>
                  </m:oMathPara>
                </a14:m>
                <a:endParaRPr lang="en-US" dirty="0"/>
              </a:p>
            </p:txBody>
          </p:sp>
        </mc:Choice>
        <mc:Fallback xmlns="">
          <p:sp>
            <p:nvSpPr>
              <p:cNvPr id="41" name="TextBox 40">
                <a:extLst>
                  <a:ext uri="{FF2B5EF4-FFF2-40B4-BE49-F238E27FC236}">
                    <a16:creationId xmlns:a16="http://schemas.microsoft.com/office/drawing/2014/main" id="{DC4A7278-C321-D649-8F30-1476A47C3EC0}"/>
                  </a:ext>
                </a:extLst>
              </p:cNvPr>
              <p:cNvSpPr txBox="1">
                <a:spLocks noRot="1" noChangeAspect="1" noMove="1" noResize="1" noEditPoints="1" noAdjustHandles="1" noChangeArrowheads="1" noChangeShapeType="1" noTextEdit="1"/>
              </p:cNvSpPr>
              <p:nvPr/>
            </p:nvSpPr>
            <p:spPr>
              <a:xfrm>
                <a:off x="4042991" y="3511412"/>
                <a:ext cx="504945" cy="430887"/>
              </a:xfrm>
              <a:prstGeom prst="rect">
                <a:avLst/>
              </a:prstGeom>
              <a:blipFill>
                <a:blip r:embed="rId3"/>
                <a:stretch>
                  <a:fillRect l="-9756" r="-9756"/>
                </a:stretch>
              </a:blipFill>
            </p:spPr>
            <p:txBody>
              <a:bodyPr/>
              <a:lstStyle/>
              <a:p>
                <a:r>
                  <a:rPr lang="en-US">
                    <a:noFill/>
                  </a:rPr>
                  <a:t> </a:t>
                </a:r>
              </a:p>
            </p:txBody>
          </p:sp>
        </mc:Fallback>
      </mc:AlternateContent>
      <p:sp>
        <p:nvSpPr>
          <p:cNvPr id="42" name="Rectangle 41">
            <a:extLst>
              <a:ext uri="{FF2B5EF4-FFF2-40B4-BE49-F238E27FC236}">
                <a16:creationId xmlns:a16="http://schemas.microsoft.com/office/drawing/2014/main" id="{1A676DCD-3E69-D447-A80D-B5F5D968175F}"/>
              </a:ext>
            </a:extLst>
          </p:cNvPr>
          <p:cNvSpPr/>
          <p:nvPr/>
        </p:nvSpPr>
        <p:spPr>
          <a:xfrm>
            <a:off x="4879081" y="2603470"/>
            <a:ext cx="7135671" cy="2246769"/>
          </a:xfrm>
          <a:prstGeom prst="rect">
            <a:avLst/>
          </a:prstGeom>
        </p:spPr>
        <p:txBody>
          <a:bodyPr wrap="none">
            <a:spAutoFit/>
          </a:bodyPr>
          <a:lstStyle/>
          <a:p>
            <a:r>
              <a:rPr lang="en-US" altLang="zh-CN" sz="2800" dirty="0"/>
              <a:t>10-100x higher </a:t>
            </a:r>
            <a:r>
              <a:rPr lang="en-US" sz="2800" dirty="0"/>
              <a:t>BDP (bandwidth-delay product)</a:t>
            </a:r>
          </a:p>
          <a:p>
            <a:endParaRPr lang="en-US" altLang="zh-CN" sz="2800" dirty="0"/>
          </a:p>
          <a:p>
            <a:r>
              <a:rPr lang="en-US" altLang="zh-CN" sz="2800" dirty="0"/>
              <a:t>More bustiness</a:t>
            </a:r>
          </a:p>
          <a:p>
            <a:endParaRPr lang="en-US" altLang="zh-CN" sz="2800" dirty="0"/>
          </a:p>
          <a:p>
            <a:r>
              <a:rPr lang="en-US" altLang="zh-CN" sz="2800" dirty="0"/>
              <a:t>Flows finish in much fewer RTTs</a:t>
            </a:r>
          </a:p>
        </p:txBody>
      </p:sp>
    </p:spTree>
    <p:extLst>
      <p:ext uri="{BB962C8B-B14F-4D97-AF65-F5344CB8AC3E}">
        <p14:creationId xmlns:p14="http://schemas.microsoft.com/office/powerpoint/2010/main" val="310645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a:spLocks noGrp="1"/>
          </p:cNvSpPr>
          <p:nvPr>
            <p:ph idx="1"/>
          </p:nvPr>
        </p:nvSpPr>
        <p:spPr>
          <a:xfrm>
            <a:off x="1844942" y="1646237"/>
            <a:ext cx="8502116" cy="4525963"/>
          </a:xfrm>
        </p:spPr>
        <p:txBody>
          <a:bodyPr>
            <a:normAutofit/>
          </a:bodyPr>
          <a:lstStyle/>
          <a:p>
            <a:pPr marL="0" lvl="1" indent="0">
              <a:buNone/>
            </a:pPr>
            <a:r>
              <a:rPr lang="en-US" altLang="zh-CN" sz="3200" b="1" dirty="0"/>
              <a:t>Drawback #1</a:t>
            </a:r>
            <a:r>
              <a:rPr lang="en-US" altLang="zh-CN" sz="3200" dirty="0"/>
              <a:t>: </a:t>
            </a:r>
            <a:r>
              <a:rPr lang="en-US" altLang="zh-CN" sz="3200" dirty="0">
                <a:solidFill>
                  <a:srgbClr val="FF0000"/>
                </a:solidFill>
              </a:rPr>
              <a:t>1 additional queue per service class</a:t>
            </a:r>
          </a:p>
          <a:p>
            <a:pPr marL="457200" lvl="1" indent="-457200"/>
            <a:r>
              <a:rPr lang="en-US" sz="2800" dirty="0"/>
              <a:t># of supported service classes reduced by half </a:t>
            </a:r>
            <a:endParaRPr lang="en-US" sz="2800" dirty="0">
              <a:solidFill>
                <a:srgbClr val="FF0000"/>
              </a:solidFill>
            </a:endParaRPr>
          </a:p>
          <a:p>
            <a:pPr marL="457200" lvl="1" indent="-457200"/>
            <a:endParaRPr lang="en-US" altLang="zh-CN" sz="3200" b="1" dirty="0"/>
          </a:p>
          <a:p>
            <a:pPr marL="0" lvl="1" indent="0">
              <a:buNone/>
            </a:pPr>
            <a:r>
              <a:rPr lang="en-US" altLang="zh-CN" sz="3200" b="1" dirty="0"/>
              <a:t>Drawback #2</a:t>
            </a:r>
            <a:r>
              <a:rPr lang="en-US" altLang="zh-CN" sz="3200" dirty="0"/>
              <a:t>: </a:t>
            </a:r>
            <a:r>
              <a:rPr lang="en-US" altLang="zh-CN" sz="3200" dirty="0">
                <a:solidFill>
                  <a:srgbClr val="FF0000"/>
                </a:solidFill>
              </a:rPr>
              <a:t>packet reordering problem</a:t>
            </a:r>
          </a:p>
          <a:p>
            <a:pPr marL="0" lvl="1" indent="0">
              <a:buNone/>
            </a:pPr>
            <a:endParaRPr lang="en-US" altLang="zh-CN"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30</a:t>
            </a:fld>
            <a:endParaRPr lang="zh-CN" altLang="en-US"/>
          </a:p>
        </p:txBody>
      </p:sp>
      <p:grpSp>
        <p:nvGrpSpPr>
          <p:cNvPr id="50" name="组合 16"/>
          <p:cNvGrpSpPr/>
          <p:nvPr/>
        </p:nvGrpSpPr>
        <p:grpSpPr>
          <a:xfrm>
            <a:off x="5185556" y="4148392"/>
            <a:ext cx="1800200" cy="977937"/>
            <a:chOff x="4210745" y="3753037"/>
            <a:chExt cx="1800200" cy="977937"/>
          </a:xfrm>
        </p:grpSpPr>
        <p:sp>
          <p:nvSpPr>
            <p:cNvPr id="51" name="Freeform 152"/>
            <p:cNvSpPr>
              <a:spLocks/>
            </p:cNvSpPr>
            <p:nvPr/>
          </p:nvSpPr>
          <p:spPr bwMode="auto">
            <a:xfrm>
              <a:off x="4210745" y="4241860"/>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 low priority</a:t>
              </a:r>
            </a:p>
          </p:txBody>
        </p:sp>
        <p:sp>
          <p:nvSpPr>
            <p:cNvPr id="52" name="Freeform 152"/>
            <p:cNvSpPr>
              <a:spLocks/>
            </p:cNvSpPr>
            <p:nvPr/>
          </p:nvSpPr>
          <p:spPr bwMode="auto">
            <a:xfrm>
              <a:off x="4210745" y="3753037"/>
              <a:ext cx="1800200" cy="489114"/>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0800000" scaled="1"/>
              <a:tileRect/>
            </a:gradFill>
            <a:ln w="28575">
              <a:solidFill>
                <a:schemeClr val="tx1"/>
              </a:solidFill>
              <a:round/>
              <a:headEnd/>
              <a:tailEnd/>
            </a:ln>
          </p:spPr>
          <p:txBody>
            <a:bodyPr/>
            <a:lstStyle/>
            <a:p>
              <a:r>
                <a:rPr lang="en-US" sz="2400" dirty="0"/>
                <a:t>high priority</a:t>
              </a:r>
            </a:p>
          </p:txBody>
        </p:sp>
      </p:grpSp>
      <p:grpSp>
        <p:nvGrpSpPr>
          <p:cNvPr id="2" name="Group 1"/>
          <p:cNvGrpSpPr/>
          <p:nvPr/>
        </p:nvGrpSpPr>
        <p:grpSpPr>
          <a:xfrm>
            <a:off x="3057524" y="4077073"/>
            <a:ext cx="1344990" cy="431359"/>
            <a:chOff x="1533524" y="4077072"/>
            <a:chExt cx="1344990" cy="431359"/>
          </a:xfrm>
        </p:grpSpPr>
        <p:sp>
          <p:nvSpPr>
            <p:cNvPr id="60" name="Rectangle 25"/>
            <p:cNvSpPr/>
            <p:nvPr/>
          </p:nvSpPr>
          <p:spPr>
            <a:xfrm>
              <a:off x="1533524"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6</a:t>
              </a:r>
            </a:p>
          </p:txBody>
        </p:sp>
        <p:sp>
          <p:nvSpPr>
            <p:cNvPr id="61" name="Rectangle 25"/>
            <p:cNvSpPr/>
            <p:nvPr/>
          </p:nvSpPr>
          <p:spPr>
            <a:xfrm>
              <a:off x="1758657"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5</a:t>
              </a:r>
            </a:p>
          </p:txBody>
        </p:sp>
        <p:sp>
          <p:nvSpPr>
            <p:cNvPr id="62" name="Rectangle 25"/>
            <p:cNvSpPr/>
            <p:nvPr/>
          </p:nvSpPr>
          <p:spPr>
            <a:xfrm>
              <a:off x="1991689"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4</a:t>
              </a:r>
            </a:p>
          </p:txBody>
        </p:sp>
        <p:sp>
          <p:nvSpPr>
            <p:cNvPr id="53" name="Rectangle 25"/>
            <p:cNvSpPr/>
            <p:nvPr/>
          </p:nvSpPr>
          <p:spPr>
            <a:xfrm>
              <a:off x="2438272" y="4077072"/>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2</a:t>
              </a:r>
            </a:p>
          </p:txBody>
        </p:sp>
        <p:sp>
          <p:nvSpPr>
            <p:cNvPr id="54" name="Rectangle 25"/>
            <p:cNvSpPr/>
            <p:nvPr/>
          </p:nvSpPr>
          <p:spPr>
            <a:xfrm>
              <a:off x="2659722" y="4077072"/>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1</a:t>
              </a:r>
            </a:p>
          </p:txBody>
        </p:sp>
        <p:sp>
          <p:nvSpPr>
            <p:cNvPr id="63" name="Rectangle 25"/>
            <p:cNvSpPr/>
            <p:nvPr/>
          </p:nvSpPr>
          <p:spPr>
            <a:xfrm>
              <a:off x="2213139" y="4077072"/>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3</a:t>
              </a:r>
            </a:p>
          </p:txBody>
        </p:sp>
      </p:grpSp>
      <p:grpSp>
        <p:nvGrpSpPr>
          <p:cNvPr id="6" name="Group 5"/>
          <p:cNvGrpSpPr/>
          <p:nvPr/>
        </p:nvGrpSpPr>
        <p:grpSpPr>
          <a:xfrm>
            <a:off x="6308800" y="4177269"/>
            <a:ext cx="676957" cy="909227"/>
            <a:chOff x="4784799" y="4177268"/>
            <a:chExt cx="676957" cy="909227"/>
          </a:xfrm>
        </p:grpSpPr>
        <p:sp>
          <p:nvSpPr>
            <p:cNvPr id="68" name="Rectangle 25"/>
            <p:cNvSpPr/>
            <p:nvPr/>
          </p:nvSpPr>
          <p:spPr>
            <a:xfrm>
              <a:off x="4784799" y="417726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6</a:t>
              </a:r>
            </a:p>
          </p:txBody>
        </p:sp>
        <p:sp>
          <p:nvSpPr>
            <p:cNvPr id="69" name="Rectangle 25"/>
            <p:cNvSpPr/>
            <p:nvPr/>
          </p:nvSpPr>
          <p:spPr>
            <a:xfrm>
              <a:off x="5009932" y="417726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5</a:t>
              </a:r>
            </a:p>
          </p:txBody>
        </p:sp>
        <p:sp>
          <p:nvSpPr>
            <p:cNvPr id="70" name="Rectangle 25"/>
            <p:cNvSpPr/>
            <p:nvPr/>
          </p:nvSpPr>
          <p:spPr>
            <a:xfrm>
              <a:off x="5242964" y="4177268"/>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4</a:t>
              </a:r>
            </a:p>
          </p:txBody>
        </p:sp>
        <p:sp>
          <p:nvSpPr>
            <p:cNvPr id="72" name="Rectangle 25"/>
            <p:cNvSpPr/>
            <p:nvPr/>
          </p:nvSpPr>
          <p:spPr>
            <a:xfrm>
              <a:off x="5011773" y="4655136"/>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2</a:t>
              </a:r>
            </a:p>
          </p:txBody>
        </p:sp>
        <p:sp>
          <p:nvSpPr>
            <p:cNvPr id="73" name="Rectangle 25"/>
            <p:cNvSpPr/>
            <p:nvPr/>
          </p:nvSpPr>
          <p:spPr>
            <a:xfrm>
              <a:off x="5233223" y="4655136"/>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1</a:t>
              </a:r>
            </a:p>
          </p:txBody>
        </p:sp>
        <p:sp>
          <p:nvSpPr>
            <p:cNvPr id="74" name="Rectangle 25"/>
            <p:cNvSpPr/>
            <p:nvPr/>
          </p:nvSpPr>
          <p:spPr>
            <a:xfrm>
              <a:off x="4786640" y="4655136"/>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3</a:t>
              </a:r>
            </a:p>
          </p:txBody>
        </p:sp>
      </p:grpSp>
      <p:grpSp>
        <p:nvGrpSpPr>
          <p:cNvPr id="7" name="Group 6"/>
          <p:cNvGrpSpPr/>
          <p:nvPr/>
        </p:nvGrpSpPr>
        <p:grpSpPr>
          <a:xfrm>
            <a:off x="7525816" y="4077072"/>
            <a:ext cx="1342332" cy="431360"/>
            <a:chOff x="6001816" y="4077072"/>
            <a:chExt cx="1342332" cy="431360"/>
          </a:xfrm>
        </p:grpSpPr>
        <p:sp>
          <p:nvSpPr>
            <p:cNvPr id="76" name="Rectangle 25"/>
            <p:cNvSpPr/>
            <p:nvPr/>
          </p:nvSpPr>
          <p:spPr>
            <a:xfrm>
              <a:off x="6667191"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6</a:t>
              </a:r>
            </a:p>
          </p:txBody>
        </p:sp>
        <p:sp>
          <p:nvSpPr>
            <p:cNvPr id="77" name="Rectangle 25"/>
            <p:cNvSpPr/>
            <p:nvPr/>
          </p:nvSpPr>
          <p:spPr>
            <a:xfrm>
              <a:off x="6892324"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5</a:t>
              </a:r>
            </a:p>
          </p:txBody>
        </p:sp>
        <p:sp>
          <p:nvSpPr>
            <p:cNvPr id="78" name="Rectangle 25"/>
            <p:cNvSpPr/>
            <p:nvPr/>
          </p:nvSpPr>
          <p:spPr>
            <a:xfrm>
              <a:off x="7125356" y="407707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4</a:t>
              </a:r>
            </a:p>
          </p:txBody>
        </p:sp>
        <p:sp>
          <p:nvSpPr>
            <p:cNvPr id="80" name="Rectangle 25"/>
            <p:cNvSpPr/>
            <p:nvPr/>
          </p:nvSpPr>
          <p:spPr>
            <a:xfrm>
              <a:off x="6226949" y="4077073"/>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2</a:t>
              </a:r>
            </a:p>
          </p:txBody>
        </p:sp>
        <p:sp>
          <p:nvSpPr>
            <p:cNvPr id="81" name="Rectangle 25"/>
            <p:cNvSpPr/>
            <p:nvPr/>
          </p:nvSpPr>
          <p:spPr>
            <a:xfrm>
              <a:off x="6448399" y="4077073"/>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1</a:t>
              </a:r>
            </a:p>
          </p:txBody>
        </p:sp>
        <p:sp>
          <p:nvSpPr>
            <p:cNvPr id="82" name="Rectangle 25"/>
            <p:cNvSpPr/>
            <p:nvPr/>
          </p:nvSpPr>
          <p:spPr>
            <a:xfrm>
              <a:off x="6001816" y="4077073"/>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3</a:t>
              </a:r>
            </a:p>
          </p:txBody>
        </p:sp>
      </p:grpSp>
      <p:sp>
        <p:nvSpPr>
          <p:cNvPr id="5" name="Rectangle 4"/>
          <p:cNvSpPr/>
          <p:nvPr/>
        </p:nvSpPr>
        <p:spPr>
          <a:xfrm>
            <a:off x="2057143" y="5349601"/>
            <a:ext cx="1208985" cy="523220"/>
          </a:xfrm>
          <a:prstGeom prst="rect">
            <a:avLst/>
          </a:prstGeom>
        </p:spPr>
        <p:txBody>
          <a:bodyPr wrap="none">
            <a:spAutoFit/>
          </a:bodyPr>
          <a:lstStyle/>
          <a:p>
            <a:r>
              <a:rPr lang="en-US" altLang="zh-CN" sz="2800" dirty="0"/>
              <a:t>Sender</a:t>
            </a:r>
            <a:endParaRPr lang="en-US" sz="2800" dirty="0"/>
          </a:p>
        </p:txBody>
      </p:sp>
      <p:sp>
        <p:nvSpPr>
          <p:cNvPr id="83" name="Rectangle 82"/>
          <p:cNvSpPr/>
          <p:nvPr/>
        </p:nvSpPr>
        <p:spPr>
          <a:xfrm>
            <a:off x="8875602" y="5349932"/>
            <a:ext cx="1425711" cy="523220"/>
          </a:xfrm>
          <a:prstGeom prst="rect">
            <a:avLst/>
          </a:prstGeom>
        </p:spPr>
        <p:txBody>
          <a:bodyPr wrap="none">
            <a:spAutoFit/>
          </a:bodyPr>
          <a:lstStyle/>
          <a:p>
            <a:r>
              <a:rPr lang="en-US" altLang="zh-CN" sz="2800" dirty="0"/>
              <a:t>Receiver</a:t>
            </a:r>
            <a:endParaRPr lang="en-US" sz="2800" dirty="0"/>
          </a:p>
        </p:txBody>
      </p:sp>
      <p:cxnSp>
        <p:nvCxnSpPr>
          <p:cNvPr id="84" name="Straight Arrow Connector 83"/>
          <p:cNvCxnSpPr/>
          <p:nvPr/>
        </p:nvCxnSpPr>
        <p:spPr>
          <a:xfrm>
            <a:off x="3057524" y="4637214"/>
            <a:ext cx="1948012" cy="0"/>
          </a:xfrm>
          <a:prstGeom prst="straightConnector1">
            <a:avLst/>
          </a:prstGeom>
          <a:ln w="28575">
            <a:prstDash val="solid"/>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a:off x="7274768" y="4637214"/>
            <a:ext cx="1858888" cy="0"/>
          </a:xfrm>
          <a:prstGeom prst="straightConnector1">
            <a:avLst/>
          </a:prstGeom>
          <a:ln w="28575">
            <a:prstDash val="solid"/>
            <a:tailEnd type="triangle"/>
          </a:ln>
        </p:spPr>
        <p:style>
          <a:lnRef idx="1">
            <a:schemeClr val="dk1"/>
          </a:lnRef>
          <a:fillRef idx="0">
            <a:schemeClr val="dk1"/>
          </a:fillRef>
          <a:effectRef idx="0">
            <a:schemeClr val="dk1"/>
          </a:effectRef>
          <a:fontRef idx="minor">
            <a:schemeClr val="tx1"/>
          </a:fontRef>
        </p:style>
      </p:cxnSp>
      <p:pic>
        <p:nvPicPr>
          <p:cNvPr id="87" name="Picture 87" descr="server-gray.png"/>
          <p:cNvPicPr>
            <a:picLocks noChangeAspect="1"/>
          </p:cNvPicPr>
          <p:nvPr/>
        </p:nvPicPr>
        <p:blipFill>
          <a:blip r:embed="rId3" cstate="print"/>
          <a:stretch>
            <a:fillRect/>
          </a:stretch>
        </p:blipFill>
        <p:spPr>
          <a:xfrm>
            <a:off x="2057142" y="4148391"/>
            <a:ext cx="915278" cy="974328"/>
          </a:xfrm>
          <a:prstGeom prst="rect">
            <a:avLst/>
          </a:prstGeom>
        </p:spPr>
      </p:pic>
      <p:pic>
        <p:nvPicPr>
          <p:cNvPr id="88" name="Picture 87" descr="server-gray.png"/>
          <p:cNvPicPr>
            <a:picLocks noChangeAspect="1"/>
          </p:cNvPicPr>
          <p:nvPr/>
        </p:nvPicPr>
        <p:blipFill>
          <a:blip r:embed="rId3" cstate="print"/>
          <a:stretch>
            <a:fillRect/>
          </a:stretch>
        </p:blipFill>
        <p:spPr>
          <a:xfrm>
            <a:off x="9130818" y="4148391"/>
            <a:ext cx="915278" cy="974328"/>
          </a:xfrm>
          <a:prstGeom prst="rect">
            <a:avLst/>
          </a:prstGeom>
        </p:spPr>
      </p:pic>
      <p:sp>
        <p:nvSpPr>
          <p:cNvPr id="94" name="TextBox 93"/>
          <p:cNvSpPr txBox="1"/>
          <p:nvPr/>
        </p:nvSpPr>
        <p:spPr>
          <a:xfrm>
            <a:off x="2177511" y="6239641"/>
            <a:ext cx="1953163" cy="461665"/>
          </a:xfrm>
          <a:prstGeom prst="rect">
            <a:avLst/>
          </a:prstGeom>
          <a:noFill/>
        </p:spPr>
        <p:txBody>
          <a:bodyPr wrap="none" rtlCol="0">
            <a:spAutoFit/>
          </a:bodyPr>
          <a:lstStyle/>
          <a:p>
            <a:r>
              <a:rPr lang="en-US" sz="2400" dirty="0"/>
              <a:t>Scheduled </a:t>
            </a:r>
            <a:r>
              <a:rPr lang="en-US" sz="2400" dirty="0" err="1"/>
              <a:t>pkt</a:t>
            </a:r>
            <a:endParaRPr lang="en-US" sz="2400" dirty="0"/>
          </a:p>
        </p:txBody>
      </p:sp>
      <p:sp>
        <p:nvSpPr>
          <p:cNvPr id="95" name="Rectangle 25"/>
          <p:cNvSpPr/>
          <p:nvPr/>
        </p:nvSpPr>
        <p:spPr>
          <a:xfrm>
            <a:off x="1800406" y="625479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96" name="Rectangle 95"/>
          <p:cNvSpPr/>
          <p:nvPr/>
        </p:nvSpPr>
        <p:spPr>
          <a:xfrm>
            <a:off x="4495857" y="6252465"/>
            <a:ext cx="218792" cy="431359"/>
          </a:xfrm>
          <a:prstGeom prst="rect">
            <a:avLst/>
          </a:prstGeom>
          <a:solidFill>
            <a:schemeClr val="accent2"/>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97" name="TextBox 96"/>
          <p:cNvSpPr txBox="1"/>
          <p:nvPr/>
        </p:nvSpPr>
        <p:spPr>
          <a:xfrm>
            <a:off x="4869741" y="6237313"/>
            <a:ext cx="2291397" cy="461665"/>
          </a:xfrm>
          <a:prstGeom prst="rect">
            <a:avLst/>
          </a:prstGeom>
          <a:noFill/>
        </p:spPr>
        <p:txBody>
          <a:bodyPr wrap="none" rtlCol="0">
            <a:spAutoFit/>
          </a:bodyPr>
          <a:lstStyle/>
          <a:p>
            <a:r>
              <a:rPr lang="en-US" sz="2400" dirty="0"/>
              <a:t>Unscheduled </a:t>
            </a:r>
            <a:r>
              <a:rPr lang="en-US" sz="2400" dirty="0" err="1"/>
              <a:t>pkt</a:t>
            </a:r>
            <a:endParaRPr lang="en-US" sz="2400" dirty="0"/>
          </a:p>
        </p:txBody>
      </p:sp>
      <p:sp>
        <p:nvSpPr>
          <p:cNvPr id="41" name="标题 1">
            <a:extLst>
              <a:ext uri="{FF2B5EF4-FFF2-40B4-BE49-F238E27FC236}">
                <a16:creationId xmlns:a16="http://schemas.microsoft.com/office/drawing/2014/main" id="{384E7099-B306-2D47-96FE-1C30C05ED1E7}"/>
              </a:ext>
            </a:extLst>
          </p:cNvPr>
          <p:cNvSpPr>
            <a:spLocks noGrp="1"/>
          </p:cNvSpPr>
          <p:nvPr>
            <p:ph type="title"/>
          </p:nvPr>
        </p:nvSpPr>
        <p:spPr>
          <a:xfrm>
            <a:off x="1981200" y="0"/>
            <a:ext cx="8229600" cy="1417638"/>
          </a:xfrm>
          <a:ln>
            <a:solidFill>
              <a:schemeClr val="bg1"/>
            </a:solidFill>
          </a:ln>
        </p:spPr>
        <p:txBody>
          <a:bodyPr>
            <a:normAutofit/>
          </a:bodyPr>
          <a:lstStyle/>
          <a:p>
            <a:pPr lvl="1" algn="ctr"/>
            <a:r>
              <a:rPr lang="en-US" sz="4400" b="1" dirty="0">
                <a:solidFill>
                  <a:srgbClr val="0070C0"/>
                </a:solidFill>
                <a:latin typeface="+mj-lt"/>
              </a:rPr>
              <a:t>Why not Priority Queueing? </a:t>
            </a:r>
          </a:p>
        </p:txBody>
      </p:sp>
    </p:spTree>
    <p:extLst>
      <p:ext uri="{BB962C8B-B14F-4D97-AF65-F5344CB8AC3E}">
        <p14:creationId xmlns:p14="http://schemas.microsoft.com/office/powerpoint/2010/main" val="14198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3" grpId="0"/>
      <p:bldP spid="94" grpId="0"/>
      <p:bldP spid="95" grpId="0" animBg="1"/>
      <p:bldP spid="96" grpId="0" animBg="1"/>
      <p:bldP spid="9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a:xfrm>
            <a:off x="0" y="0"/>
            <a:ext cx="12192000" cy="1417638"/>
          </a:xfrm>
          <a:ln>
            <a:solidFill>
              <a:schemeClr val="bg1"/>
            </a:solidFill>
          </a:ln>
        </p:spPr>
        <p:txBody>
          <a:bodyPr>
            <a:normAutofit/>
          </a:bodyPr>
          <a:lstStyle/>
          <a:p>
            <a:pPr lvl="1" algn="ctr"/>
            <a:r>
              <a:rPr lang="en-US" sz="4400" b="1" dirty="0">
                <a:solidFill>
                  <a:srgbClr val="0070C0"/>
                </a:solidFill>
                <a:latin typeface="+mj-lt"/>
              </a:rPr>
              <a:t>Loss Recovery for Unscheduled Packets</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33" name="内容占位符 2">
            <a:extLst>
              <a:ext uri="{FF2B5EF4-FFF2-40B4-BE49-F238E27FC236}">
                <a16:creationId xmlns:a16="http://schemas.microsoft.com/office/drawing/2014/main" id="{A08B8627-68F4-DA40-AF5B-B426C5876A80}"/>
              </a:ext>
            </a:extLst>
          </p:cNvPr>
          <p:cNvSpPr>
            <a:spLocks noGrp="1"/>
          </p:cNvSpPr>
          <p:nvPr>
            <p:ph idx="1"/>
          </p:nvPr>
        </p:nvSpPr>
        <p:spPr>
          <a:xfrm>
            <a:off x="1447800" y="1676400"/>
            <a:ext cx="9296400" cy="4876800"/>
          </a:xfrm>
        </p:spPr>
        <p:txBody>
          <a:bodyPr>
            <a:normAutofit lnSpcReduction="10000"/>
          </a:bodyPr>
          <a:lstStyle/>
          <a:p>
            <a:pPr marL="457200" lvl="1" indent="-457200"/>
            <a:r>
              <a:rPr lang="en-US" altLang="zh-CN" sz="3200" dirty="0"/>
              <a:t>Scheduled</a:t>
            </a:r>
            <a:r>
              <a:rPr lang="zh-CN" altLang="en-US" sz="3200" dirty="0"/>
              <a:t> </a:t>
            </a:r>
            <a:r>
              <a:rPr lang="en-US" altLang="zh-CN" sz="3200" dirty="0"/>
              <a:t>packets do not have congestion loss</a:t>
            </a:r>
          </a:p>
          <a:p>
            <a:pPr marL="514350" lvl="1" indent="-514350">
              <a:buFont typeface="Arial" charset="0"/>
              <a:buChar char="•"/>
            </a:pPr>
            <a:endParaRPr lang="en-US" altLang="zh-CN" sz="3200" dirty="0"/>
          </a:p>
          <a:p>
            <a:pPr marL="457200" lvl="1" indent="-457200"/>
            <a:r>
              <a:rPr lang="en-US" altLang="zh-CN" sz="3200" dirty="0"/>
              <a:t>Fast Loss detection</a:t>
            </a:r>
          </a:p>
          <a:p>
            <a:pPr marL="914400" lvl="2" indent="-514350">
              <a:buFont typeface="+mj-lt"/>
              <a:buAutoNum type="arabicPeriod"/>
            </a:pPr>
            <a:r>
              <a:rPr lang="en-US" altLang="zh-CN" sz="2800" dirty="0"/>
              <a:t>Per packet ACK for each unscheduled packet</a:t>
            </a:r>
          </a:p>
          <a:p>
            <a:pPr marL="914400" lvl="2" indent="-514350">
              <a:buFont typeface="+mj-lt"/>
              <a:buAutoNum type="arabicPeriod"/>
            </a:pPr>
            <a:r>
              <a:rPr lang="en-US" altLang="zh-CN" sz="2800" dirty="0"/>
              <a:t>Tail loss probing </a:t>
            </a:r>
          </a:p>
          <a:p>
            <a:pPr marL="1371600" lvl="3" indent="-514350">
              <a:buFont typeface="Wingdings" pitchFamily="2" charset="2"/>
              <a:buChar char="Ø"/>
            </a:pPr>
            <a:r>
              <a:rPr lang="en-US" altLang="zh-CN" sz="2600" dirty="0"/>
              <a:t>i.e., send a probe right after the transmission of last unscheduled packet</a:t>
            </a:r>
          </a:p>
          <a:p>
            <a:pPr marL="914400" lvl="2" indent="-514350">
              <a:buFont typeface="+mj-lt"/>
              <a:buAutoNum type="arabicPeriod"/>
            </a:pPr>
            <a:endParaRPr lang="en-US" altLang="zh-CN" sz="2800" dirty="0"/>
          </a:p>
          <a:p>
            <a:pPr marL="457200" lvl="1" indent="-457200"/>
            <a:r>
              <a:rPr lang="en-US" altLang="zh-CN" sz="3200" dirty="0"/>
              <a:t>Fast retransmission</a:t>
            </a:r>
          </a:p>
          <a:p>
            <a:pPr marL="914400" lvl="2" indent="-514350">
              <a:buFont typeface="Wingdings" pitchFamily="2" charset="2"/>
              <a:buChar char="v"/>
            </a:pPr>
            <a:r>
              <a:rPr lang="en-HK" sz="2800" dirty="0"/>
              <a:t>Reuse preserved PCC to guarantee retransmission</a:t>
            </a:r>
          </a:p>
          <a:p>
            <a:pPr marL="1371600" lvl="3" indent="-514350">
              <a:buFont typeface="Wingdings" pitchFamily="2" charset="2"/>
              <a:buChar char="Ø"/>
            </a:pPr>
            <a:r>
              <a:rPr lang="en-HK" sz="2400" dirty="0"/>
              <a:t>i.e., retransmit lost packets only with scheduled packets</a:t>
            </a:r>
          </a:p>
        </p:txBody>
      </p:sp>
    </p:spTree>
    <p:extLst>
      <p:ext uri="{BB962C8B-B14F-4D97-AF65-F5344CB8AC3E}">
        <p14:creationId xmlns:p14="http://schemas.microsoft.com/office/powerpoint/2010/main" val="37896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1399878"/>
          </a:xfrm>
        </p:spPr>
        <p:txBody>
          <a:bodyPr/>
          <a:lstStyle/>
          <a:p>
            <a:pPr algn="ctr"/>
            <a:r>
              <a:rPr lang="en-HK" b="1" dirty="0">
                <a:solidFill>
                  <a:srgbClr val="0070C0"/>
                </a:solidFill>
              </a:rPr>
              <a:t>Evaluation Setup</a:t>
            </a:r>
            <a:endParaRPr lang="zh-CN" altLang="en-US" b="1" dirty="0">
              <a:solidFill>
                <a:srgbClr val="0070C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8" name="Content Placeholder 2">
            <a:extLst>
              <a:ext uri="{FF2B5EF4-FFF2-40B4-BE49-F238E27FC236}">
                <a16:creationId xmlns:a16="http://schemas.microsoft.com/office/drawing/2014/main" id="{494B411E-7128-DE46-9888-B323B52D8A18}"/>
              </a:ext>
            </a:extLst>
          </p:cNvPr>
          <p:cNvSpPr txBox="1">
            <a:spLocks/>
          </p:cNvSpPr>
          <p:nvPr/>
        </p:nvSpPr>
        <p:spPr>
          <a:xfrm>
            <a:off x="1809750" y="1600200"/>
            <a:ext cx="8572500" cy="4997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Testbed Setup</a:t>
            </a:r>
          </a:p>
          <a:p>
            <a:pPr lvl="1"/>
            <a:r>
              <a:rPr lang="en-US" sz="2800" dirty="0"/>
              <a:t>Prototype implementation with DPDK</a:t>
            </a:r>
          </a:p>
          <a:p>
            <a:pPr lvl="1"/>
            <a:r>
              <a:rPr lang="en-US" altLang="zh-CN" sz="2800" dirty="0"/>
              <a:t>8 servers connected to one Mellanox 10Gbps switch</a:t>
            </a:r>
          </a:p>
          <a:p>
            <a:pPr lvl="1"/>
            <a:endParaRPr lang="en-US" altLang="zh-CN" dirty="0"/>
          </a:p>
          <a:p>
            <a:r>
              <a:rPr lang="en-US" sz="3200" b="1" dirty="0"/>
              <a:t>Simulation Setup</a:t>
            </a:r>
          </a:p>
          <a:p>
            <a:pPr lvl="1"/>
            <a:r>
              <a:rPr lang="en-US" sz="2800" dirty="0"/>
              <a:t>Simulation platforms: NS-2, </a:t>
            </a:r>
            <a:r>
              <a:rPr lang="en-US" sz="2800" dirty="0" err="1"/>
              <a:t>OMNeT</a:t>
            </a:r>
            <a:r>
              <a:rPr lang="en-US" sz="2800" dirty="0"/>
              <a:t>++, </a:t>
            </a:r>
            <a:r>
              <a:rPr lang="en-HK" sz="2800" dirty="0" err="1"/>
              <a:t>htsim</a:t>
            </a:r>
            <a:endParaRPr lang="en-US" sz="2800" dirty="0"/>
          </a:p>
          <a:p>
            <a:pPr lvl="1"/>
            <a:r>
              <a:rPr lang="en-US" altLang="zh-CN" sz="2800" dirty="0"/>
              <a:t>100Gbps multi-tier spine-leaf DCN topologies</a:t>
            </a:r>
          </a:p>
          <a:p>
            <a:pPr lvl="1"/>
            <a:r>
              <a:rPr lang="en-US" altLang="zh-CN" sz="2800" dirty="0"/>
              <a:t>Realistic production workloads</a:t>
            </a:r>
          </a:p>
          <a:p>
            <a:pPr lvl="1"/>
            <a:endParaRPr lang="en-US" altLang="zh-CN" dirty="0"/>
          </a:p>
        </p:txBody>
      </p:sp>
    </p:spTree>
    <p:extLst>
      <p:ext uri="{BB962C8B-B14F-4D97-AF65-F5344CB8AC3E}">
        <p14:creationId xmlns:p14="http://schemas.microsoft.com/office/powerpoint/2010/main" val="176202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624"/>
            <a:ext cx="10515600" cy="1434510"/>
          </a:xfrm>
        </p:spPr>
        <p:txBody>
          <a:bodyPr>
            <a:normAutofit/>
          </a:bodyPr>
          <a:lstStyle/>
          <a:p>
            <a:pPr algn="ctr"/>
            <a:r>
              <a:rPr lang="en-HK" b="1" dirty="0">
                <a:solidFill>
                  <a:srgbClr val="0070C0"/>
                </a:solidFill>
              </a:rPr>
              <a:t>Evaluation: </a:t>
            </a:r>
            <a:r>
              <a:rPr lang="en-HK" b="1" dirty="0" err="1">
                <a:solidFill>
                  <a:srgbClr val="0070C0"/>
                </a:solidFill>
              </a:rPr>
              <a:t>ExpressPass</a:t>
            </a:r>
            <a:r>
              <a:rPr lang="en-HK" b="1" dirty="0">
                <a:solidFill>
                  <a:srgbClr val="0070C0"/>
                </a:solidFill>
              </a:rPr>
              <a:t> + Aeolus</a:t>
            </a:r>
            <a:endParaRPr lang="zh-CN" altLang="en-US" dirty="0">
              <a:solidFill>
                <a:srgbClr val="0070C0"/>
              </a:solidFill>
              <a:ea typeface="Corbel" charset="0"/>
              <a:cs typeface="Corbe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 useBgFill="1">
        <p:nvSpPr>
          <p:cNvPr id="6" name="Rounded Rectangle 51"/>
          <p:cNvSpPr/>
          <p:nvPr/>
        </p:nvSpPr>
        <p:spPr>
          <a:xfrm>
            <a:off x="1264872" y="5195994"/>
            <a:ext cx="9662256" cy="1281006"/>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marL="0" lvl="1" algn="ctr"/>
            <a:r>
              <a:rPr lang="en-US" altLang="zh-CN" sz="3200" dirty="0"/>
              <a:t>Aeolus assists </a:t>
            </a:r>
            <a:r>
              <a:rPr lang="en-US" altLang="zh-CN" sz="3200" dirty="0" err="1"/>
              <a:t>ExpressPass</a:t>
            </a:r>
            <a:r>
              <a:rPr lang="en-US" altLang="zh-CN" sz="3200" dirty="0"/>
              <a:t> to significantly speed up small flows by removing 1 RTT extra delay </a:t>
            </a:r>
            <a:endParaRPr lang="zh-CN" altLang="en-US" sz="3200" dirty="0"/>
          </a:p>
        </p:txBody>
      </p:sp>
      <p:grpSp>
        <p:nvGrpSpPr>
          <p:cNvPr id="5" name="Group 4">
            <a:extLst>
              <a:ext uri="{FF2B5EF4-FFF2-40B4-BE49-F238E27FC236}">
                <a16:creationId xmlns:a16="http://schemas.microsoft.com/office/drawing/2014/main" id="{1E26F591-212F-604C-A250-BC9A123532DC}"/>
              </a:ext>
            </a:extLst>
          </p:cNvPr>
          <p:cNvGrpSpPr/>
          <p:nvPr/>
        </p:nvGrpSpPr>
        <p:grpSpPr>
          <a:xfrm>
            <a:off x="1005082" y="2095500"/>
            <a:ext cx="10181836" cy="2667000"/>
            <a:chOff x="1552964" y="1863080"/>
            <a:chExt cx="9079540" cy="2286000"/>
          </a:xfrm>
        </p:grpSpPr>
        <p:pic>
          <p:nvPicPr>
            <p:cNvPr id="11" name="Picture 10"/>
            <p:cNvPicPr>
              <a:picLocks noChangeAspect="1"/>
            </p:cNvPicPr>
            <p:nvPr/>
          </p:nvPicPr>
          <p:blipFill>
            <a:blip r:embed="rId3"/>
            <a:stretch>
              <a:fillRect/>
            </a:stretch>
          </p:blipFill>
          <p:spPr>
            <a:xfrm>
              <a:off x="1552964" y="1863080"/>
              <a:ext cx="2933700" cy="2247900"/>
            </a:xfrm>
            <a:prstGeom prst="rect">
              <a:avLst/>
            </a:prstGeom>
          </p:spPr>
        </p:pic>
        <p:pic>
          <p:nvPicPr>
            <p:cNvPr id="14" name="Picture 13"/>
            <p:cNvPicPr>
              <a:picLocks noChangeAspect="1"/>
            </p:cNvPicPr>
            <p:nvPr/>
          </p:nvPicPr>
          <p:blipFill>
            <a:blip r:embed="rId4"/>
            <a:stretch>
              <a:fillRect/>
            </a:stretch>
          </p:blipFill>
          <p:spPr>
            <a:xfrm>
              <a:off x="7749604" y="1863080"/>
              <a:ext cx="2882900" cy="2235200"/>
            </a:xfrm>
            <a:prstGeom prst="rect">
              <a:avLst/>
            </a:prstGeom>
          </p:spPr>
        </p:pic>
        <p:pic>
          <p:nvPicPr>
            <p:cNvPr id="15" name="Picture 14"/>
            <p:cNvPicPr>
              <a:picLocks noChangeAspect="1"/>
            </p:cNvPicPr>
            <p:nvPr/>
          </p:nvPicPr>
          <p:blipFill>
            <a:blip r:embed="rId5"/>
            <a:stretch>
              <a:fillRect/>
            </a:stretch>
          </p:blipFill>
          <p:spPr>
            <a:xfrm>
              <a:off x="4663984" y="1863080"/>
              <a:ext cx="2908300" cy="2286000"/>
            </a:xfrm>
            <a:prstGeom prst="rect">
              <a:avLst/>
            </a:prstGeom>
          </p:spPr>
        </p:pic>
      </p:grpSp>
      <p:cxnSp>
        <p:nvCxnSpPr>
          <p:cNvPr id="17" name="Straight Arrow Connector 16"/>
          <p:cNvCxnSpPr>
            <a:cxnSpLocks/>
          </p:cNvCxnSpPr>
          <p:nvPr/>
        </p:nvCxnSpPr>
        <p:spPr>
          <a:xfrm>
            <a:off x="1905000" y="2894710"/>
            <a:ext cx="0" cy="900700"/>
          </a:xfrm>
          <a:prstGeom prst="straightConnector1">
            <a:avLst/>
          </a:prstGeom>
          <a:ln w="19050">
            <a:prstDash val="solid"/>
            <a:headEnd type="triangle"/>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1613093" y="2525378"/>
            <a:ext cx="583814" cy="369332"/>
          </a:xfrm>
          <a:prstGeom prst="rect">
            <a:avLst/>
          </a:prstGeom>
        </p:spPr>
        <p:txBody>
          <a:bodyPr wrap="none">
            <a:spAutoFit/>
          </a:bodyPr>
          <a:lstStyle/>
          <a:p>
            <a:r>
              <a:rPr lang="en-US" altLang="zh-CN" dirty="0">
                <a:solidFill>
                  <a:srgbClr val="00B050"/>
                </a:solidFill>
              </a:rPr>
              <a:t>60%</a:t>
            </a:r>
            <a:endParaRPr lang="en-US" dirty="0">
              <a:solidFill>
                <a:srgbClr val="00B050"/>
              </a:solidFill>
            </a:endParaRPr>
          </a:p>
        </p:txBody>
      </p:sp>
      <p:cxnSp>
        <p:nvCxnSpPr>
          <p:cNvPr id="22" name="Straight Arrow Connector 21"/>
          <p:cNvCxnSpPr>
            <a:cxnSpLocks/>
          </p:cNvCxnSpPr>
          <p:nvPr/>
        </p:nvCxnSpPr>
        <p:spPr>
          <a:xfrm>
            <a:off x="5447928" y="2547392"/>
            <a:ext cx="0" cy="1248018"/>
          </a:xfrm>
          <a:prstGeom prst="straightConnector1">
            <a:avLst/>
          </a:prstGeom>
          <a:ln w="19050">
            <a:prstDash val="solid"/>
            <a:headEnd type="triangle"/>
            <a:tailEnd type="triangl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5156021" y="2178060"/>
            <a:ext cx="583814" cy="369332"/>
          </a:xfrm>
          <a:prstGeom prst="rect">
            <a:avLst/>
          </a:prstGeom>
        </p:spPr>
        <p:txBody>
          <a:bodyPr wrap="none">
            <a:spAutoFit/>
          </a:bodyPr>
          <a:lstStyle/>
          <a:p>
            <a:r>
              <a:rPr lang="en-US" altLang="zh-CN" dirty="0">
                <a:solidFill>
                  <a:srgbClr val="00B050"/>
                </a:solidFill>
              </a:rPr>
              <a:t>80%</a:t>
            </a:r>
            <a:endParaRPr lang="en-US" dirty="0">
              <a:solidFill>
                <a:srgbClr val="00B050"/>
              </a:solidFill>
            </a:endParaRPr>
          </a:p>
        </p:txBody>
      </p:sp>
      <p:cxnSp>
        <p:nvCxnSpPr>
          <p:cNvPr id="26" name="Straight Arrow Connector 25"/>
          <p:cNvCxnSpPr/>
          <p:nvPr/>
        </p:nvCxnSpPr>
        <p:spPr>
          <a:xfrm>
            <a:off x="8840054" y="3406775"/>
            <a:ext cx="0" cy="376312"/>
          </a:xfrm>
          <a:prstGeom prst="straightConnector1">
            <a:avLst/>
          </a:prstGeom>
          <a:ln w="19050">
            <a:prstDash val="solid"/>
            <a:headEnd type="triangle"/>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8548147" y="3018089"/>
            <a:ext cx="583814" cy="369332"/>
          </a:xfrm>
          <a:prstGeom prst="rect">
            <a:avLst/>
          </a:prstGeom>
        </p:spPr>
        <p:txBody>
          <a:bodyPr wrap="none">
            <a:spAutoFit/>
          </a:bodyPr>
          <a:lstStyle/>
          <a:p>
            <a:r>
              <a:rPr lang="en-US" altLang="zh-CN" dirty="0">
                <a:solidFill>
                  <a:srgbClr val="00B050"/>
                </a:solidFill>
              </a:rPr>
              <a:t>30%</a:t>
            </a:r>
            <a:endParaRPr lang="en-US" dirty="0">
              <a:solidFill>
                <a:srgbClr val="00B050"/>
              </a:solidFill>
            </a:endParaRPr>
          </a:p>
        </p:txBody>
      </p:sp>
    </p:spTree>
    <p:extLst>
      <p:ext uri="{BB962C8B-B14F-4D97-AF65-F5344CB8AC3E}">
        <p14:creationId xmlns:p14="http://schemas.microsoft.com/office/powerpoint/2010/main" val="761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p:bldP spid="25"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624"/>
            <a:ext cx="10515600" cy="1434510"/>
          </a:xfrm>
        </p:spPr>
        <p:txBody>
          <a:bodyPr>
            <a:normAutofit/>
          </a:bodyPr>
          <a:lstStyle/>
          <a:p>
            <a:pPr algn="ctr"/>
            <a:r>
              <a:rPr lang="en-HK" b="1" dirty="0">
                <a:solidFill>
                  <a:srgbClr val="0070C0"/>
                </a:solidFill>
              </a:rPr>
              <a:t>Evaluation: </a:t>
            </a:r>
            <a:r>
              <a:rPr lang="en-HK" b="1" dirty="0" err="1">
                <a:solidFill>
                  <a:srgbClr val="0070C0"/>
                </a:solidFill>
              </a:rPr>
              <a:t>Homa</a:t>
            </a:r>
            <a:r>
              <a:rPr lang="en-HK" b="1" dirty="0">
                <a:solidFill>
                  <a:srgbClr val="0070C0"/>
                </a:solidFill>
              </a:rPr>
              <a:t> + Aeolus</a:t>
            </a:r>
            <a:endParaRPr lang="zh-CN" altLang="en-US" dirty="0">
              <a:solidFill>
                <a:srgbClr val="0070C0"/>
              </a:solidFill>
              <a:ea typeface="Corbel" charset="0"/>
              <a:cs typeface="Corbel"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 useBgFill="1">
        <p:nvSpPr>
          <p:cNvPr id="40" name="Rounded Rectangle 51">
            <a:extLst>
              <a:ext uri="{FF2B5EF4-FFF2-40B4-BE49-F238E27FC236}">
                <a16:creationId xmlns:a16="http://schemas.microsoft.com/office/drawing/2014/main" id="{128B2F9B-E173-474D-9CCE-53CBA5825060}"/>
              </a:ext>
            </a:extLst>
          </p:cNvPr>
          <p:cNvSpPr/>
          <p:nvPr/>
        </p:nvSpPr>
        <p:spPr>
          <a:xfrm>
            <a:off x="937236" y="5400360"/>
            <a:ext cx="10317528" cy="1281006"/>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algn="ctr"/>
            <a:r>
              <a:rPr lang="en-HK" sz="2800" dirty="0"/>
              <a:t>Aeolus can assist </a:t>
            </a:r>
            <a:r>
              <a:rPr lang="en-HK" sz="2800" dirty="0" err="1"/>
              <a:t>Homa</a:t>
            </a:r>
            <a:r>
              <a:rPr lang="en-HK" sz="2800" dirty="0"/>
              <a:t> to eliminate large queues &amp; loss of scheduled packets, thus significantly improve the tail FCTs. </a:t>
            </a:r>
          </a:p>
        </p:txBody>
      </p:sp>
      <p:sp>
        <p:nvSpPr>
          <p:cNvPr id="41" name="灯片编号占位符 3">
            <a:extLst>
              <a:ext uri="{FF2B5EF4-FFF2-40B4-BE49-F238E27FC236}">
                <a16:creationId xmlns:a16="http://schemas.microsoft.com/office/drawing/2014/main" id="{852D0950-29CB-9042-A890-11800973B150}"/>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34</a:t>
            </a:fld>
            <a:endParaRPr lang="zh-CN" altLang="en-US" dirty="0"/>
          </a:p>
        </p:txBody>
      </p:sp>
      <p:grpSp>
        <p:nvGrpSpPr>
          <p:cNvPr id="3" name="Group 2">
            <a:extLst>
              <a:ext uri="{FF2B5EF4-FFF2-40B4-BE49-F238E27FC236}">
                <a16:creationId xmlns:a16="http://schemas.microsoft.com/office/drawing/2014/main" id="{4AD0A5B2-9110-9542-B47B-ABCC0FBB86C5}"/>
              </a:ext>
            </a:extLst>
          </p:cNvPr>
          <p:cNvGrpSpPr/>
          <p:nvPr/>
        </p:nvGrpSpPr>
        <p:grpSpPr>
          <a:xfrm>
            <a:off x="406309" y="2123545"/>
            <a:ext cx="11379382" cy="2926625"/>
            <a:chOff x="406309" y="2123545"/>
            <a:chExt cx="11379382" cy="2926625"/>
          </a:xfrm>
        </p:grpSpPr>
        <p:pic>
          <p:nvPicPr>
            <p:cNvPr id="6" name="Picture 5">
              <a:extLst>
                <a:ext uri="{FF2B5EF4-FFF2-40B4-BE49-F238E27FC236}">
                  <a16:creationId xmlns:a16="http://schemas.microsoft.com/office/drawing/2014/main" id="{CCBBF02C-94BF-CC49-A8D8-7AB0D35C0E7D}"/>
                </a:ext>
              </a:extLst>
            </p:cNvPr>
            <p:cNvPicPr>
              <a:picLocks noChangeAspect="1"/>
            </p:cNvPicPr>
            <p:nvPr/>
          </p:nvPicPr>
          <p:blipFill>
            <a:blip r:embed="rId3"/>
            <a:stretch>
              <a:fillRect/>
            </a:stretch>
          </p:blipFill>
          <p:spPr>
            <a:xfrm>
              <a:off x="4340026" y="2123545"/>
              <a:ext cx="3511950" cy="2926625"/>
            </a:xfrm>
            <a:prstGeom prst="rect">
              <a:avLst/>
            </a:prstGeom>
          </p:spPr>
        </p:pic>
        <p:pic>
          <p:nvPicPr>
            <p:cNvPr id="9" name="Picture 8">
              <a:extLst>
                <a:ext uri="{FF2B5EF4-FFF2-40B4-BE49-F238E27FC236}">
                  <a16:creationId xmlns:a16="http://schemas.microsoft.com/office/drawing/2014/main" id="{4C88F41B-A0AA-9545-8ABD-577FE86506B4}"/>
                </a:ext>
              </a:extLst>
            </p:cNvPr>
            <p:cNvPicPr>
              <a:picLocks noChangeAspect="1"/>
            </p:cNvPicPr>
            <p:nvPr/>
          </p:nvPicPr>
          <p:blipFill>
            <a:blip r:embed="rId4"/>
            <a:stretch>
              <a:fillRect/>
            </a:stretch>
          </p:blipFill>
          <p:spPr>
            <a:xfrm>
              <a:off x="8273742" y="2127137"/>
              <a:ext cx="3511949" cy="2884815"/>
            </a:xfrm>
            <a:prstGeom prst="rect">
              <a:avLst/>
            </a:prstGeom>
          </p:spPr>
        </p:pic>
        <p:pic>
          <p:nvPicPr>
            <p:cNvPr id="11" name="Picture 10">
              <a:extLst>
                <a:ext uri="{FF2B5EF4-FFF2-40B4-BE49-F238E27FC236}">
                  <a16:creationId xmlns:a16="http://schemas.microsoft.com/office/drawing/2014/main" id="{13B51D91-9758-2D42-B2BB-E0336257512E}"/>
                </a:ext>
              </a:extLst>
            </p:cNvPr>
            <p:cNvPicPr>
              <a:picLocks noChangeAspect="1"/>
            </p:cNvPicPr>
            <p:nvPr/>
          </p:nvPicPr>
          <p:blipFill>
            <a:blip r:embed="rId5"/>
            <a:stretch>
              <a:fillRect/>
            </a:stretch>
          </p:blipFill>
          <p:spPr>
            <a:xfrm>
              <a:off x="406309" y="2133600"/>
              <a:ext cx="3511950" cy="2809560"/>
            </a:xfrm>
            <a:prstGeom prst="rect">
              <a:avLst/>
            </a:prstGeom>
          </p:spPr>
        </p:pic>
      </p:grpSp>
      <p:sp>
        <p:nvSpPr>
          <p:cNvPr id="20" name="Rectangle 19">
            <a:extLst>
              <a:ext uri="{FF2B5EF4-FFF2-40B4-BE49-F238E27FC236}">
                <a16:creationId xmlns:a16="http://schemas.microsoft.com/office/drawing/2014/main" id="{A20D2DFF-53EF-B34C-AE66-CB48F5664B09}"/>
              </a:ext>
            </a:extLst>
          </p:cNvPr>
          <p:cNvSpPr/>
          <p:nvPr/>
        </p:nvSpPr>
        <p:spPr>
          <a:xfrm>
            <a:off x="3505200" y="2522692"/>
            <a:ext cx="1117229" cy="338554"/>
          </a:xfrm>
          <a:prstGeom prst="rect">
            <a:avLst/>
          </a:prstGeom>
        </p:spPr>
        <p:txBody>
          <a:bodyPr wrap="none">
            <a:spAutoFit/>
          </a:bodyPr>
          <a:lstStyle/>
          <a:p>
            <a:r>
              <a:rPr lang="en-US" sz="1600" b="1" dirty="0">
                <a:solidFill>
                  <a:srgbClr val="FF0000"/>
                </a:solidFill>
              </a:rPr>
              <a:t>tail&gt;100ms</a:t>
            </a:r>
            <a:endParaRPr lang="en-US" sz="1600" dirty="0">
              <a:solidFill>
                <a:srgbClr val="FF0000"/>
              </a:solidFill>
            </a:endParaRPr>
          </a:p>
        </p:txBody>
      </p:sp>
      <p:cxnSp>
        <p:nvCxnSpPr>
          <p:cNvPr id="23" name="Straight Arrow Connector 22">
            <a:extLst>
              <a:ext uri="{FF2B5EF4-FFF2-40B4-BE49-F238E27FC236}">
                <a16:creationId xmlns:a16="http://schemas.microsoft.com/office/drawing/2014/main" id="{DDEA7601-8969-AA40-88D4-B69542C387A9}"/>
              </a:ext>
            </a:extLst>
          </p:cNvPr>
          <p:cNvCxnSpPr>
            <a:cxnSpLocks/>
          </p:cNvCxnSpPr>
          <p:nvPr/>
        </p:nvCxnSpPr>
        <p:spPr>
          <a:xfrm flipV="1">
            <a:off x="3581400" y="2286000"/>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B98DC62C-6CA8-9E41-A26C-BD2A8315A9BC}"/>
              </a:ext>
            </a:extLst>
          </p:cNvPr>
          <p:cNvSpPr/>
          <p:nvPr/>
        </p:nvSpPr>
        <p:spPr>
          <a:xfrm>
            <a:off x="7311558" y="2611714"/>
            <a:ext cx="1117229" cy="338554"/>
          </a:xfrm>
          <a:prstGeom prst="rect">
            <a:avLst/>
          </a:prstGeom>
        </p:spPr>
        <p:txBody>
          <a:bodyPr wrap="none">
            <a:spAutoFit/>
          </a:bodyPr>
          <a:lstStyle/>
          <a:p>
            <a:r>
              <a:rPr lang="en-US" sz="1600" b="1" dirty="0">
                <a:solidFill>
                  <a:srgbClr val="FF0000"/>
                </a:solidFill>
              </a:rPr>
              <a:t>tail&gt;100ms</a:t>
            </a:r>
            <a:endParaRPr lang="en-US" sz="1600" dirty="0">
              <a:solidFill>
                <a:srgbClr val="FF0000"/>
              </a:solidFill>
            </a:endParaRPr>
          </a:p>
        </p:txBody>
      </p:sp>
      <p:cxnSp>
        <p:nvCxnSpPr>
          <p:cNvPr id="33" name="Straight Arrow Connector 32">
            <a:extLst>
              <a:ext uri="{FF2B5EF4-FFF2-40B4-BE49-F238E27FC236}">
                <a16:creationId xmlns:a16="http://schemas.microsoft.com/office/drawing/2014/main" id="{C4E3B048-5B62-8945-8AEC-3CA7480FF1E8}"/>
              </a:ext>
            </a:extLst>
          </p:cNvPr>
          <p:cNvCxnSpPr>
            <a:cxnSpLocks/>
          </p:cNvCxnSpPr>
          <p:nvPr/>
        </p:nvCxnSpPr>
        <p:spPr>
          <a:xfrm flipV="1">
            <a:off x="7543800" y="2315421"/>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A9658E91-501D-8B42-B4A6-C37D8A7EEEDD}"/>
              </a:ext>
            </a:extLst>
          </p:cNvPr>
          <p:cNvSpPr/>
          <p:nvPr/>
        </p:nvSpPr>
        <p:spPr>
          <a:xfrm>
            <a:off x="10999683" y="2685665"/>
            <a:ext cx="1013034" cy="338554"/>
          </a:xfrm>
          <a:prstGeom prst="rect">
            <a:avLst/>
          </a:prstGeom>
        </p:spPr>
        <p:txBody>
          <a:bodyPr wrap="none">
            <a:spAutoFit/>
          </a:bodyPr>
          <a:lstStyle/>
          <a:p>
            <a:r>
              <a:rPr lang="en-US" sz="1600" b="1" dirty="0">
                <a:solidFill>
                  <a:srgbClr val="FF0000"/>
                </a:solidFill>
              </a:rPr>
              <a:t>tail&gt;30ms</a:t>
            </a:r>
            <a:endParaRPr lang="en-US" sz="1600" dirty="0">
              <a:solidFill>
                <a:srgbClr val="FF0000"/>
              </a:solidFill>
            </a:endParaRPr>
          </a:p>
        </p:txBody>
      </p:sp>
      <p:cxnSp>
        <p:nvCxnSpPr>
          <p:cNvPr id="37" name="Straight Arrow Connector 36">
            <a:extLst>
              <a:ext uri="{FF2B5EF4-FFF2-40B4-BE49-F238E27FC236}">
                <a16:creationId xmlns:a16="http://schemas.microsoft.com/office/drawing/2014/main" id="{759C6B2D-F88E-B844-9AEA-157180B05176}"/>
              </a:ext>
            </a:extLst>
          </p:cNvPr>
          <p:cNvCxnSpPr>
            <a:cxnSpLocks/>
          </p:cNvCxnSpPr>
          <p:nvPr/>
        </p:nvCxnSpPr>
        <p:spPr>
          <a:xfrm flipV="1">
            <a:off x="11235641" y="2353044"/>
            <a:ext cx="0" cy="32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607ECCC6-1F4A-1040-A91E-19D18EC3F574}"/>
              </a:ext>
            </a:extLst>
          </p:cNvPr>
          <p:cNvGrpSpPr/>
          <p:nvPr/>
        </p:nvGrpSpPr>
        <p:grpSpPr>
          <a:xfrm>
            <a:off x="2063076" y="2315421"/>
            <a:ext cx="8980248" cy="884379"/>
            <a:chOff x="2063076" y="2315421"/>
            <a:chExt cx="8980248" cy="884379"/>
          </a:xfrm>
        </p:grpSpPr>
        <p:sp>
          <p:nvSpPr>
            <p:cNvPr id="24" name="Rectangle 23">
              <a:extLst>
                <a:ext uri="{FF2B5EF4-FFF2-40B4-BE49-F238E27FC236}">
                  <a16:creationId xmlns:a16="http://schemas.microsoft.com/office/drawing/2014/main" id="{3A325CBB-6297-8243-A44C-BB61B5A6FAEA}"/>
                </a:ext>
              </a:extLst>
            </p:cNvPr>
            <p:cNvSpPr/>
            <p:nvPr/>
          </p:nvSpPr>
          <p:spPr>
            <a:xfrm>
              <a:off x="2063076" y="2785646"/>
              <a:ext cx="1061124" cy="338554"/>
            </a:xfrm>
            <a:prstGeom prst="rect">
              <a:avLst/>
            </a:prstGeom>
          </p:spPr>
          <p:txBody>
            <a:bodyPr wrap="none">
              <a:spAutoFit/>
            </a:bodyPr>
            <a:lstStyle/>
            <a:p>
              <a:r>
                <a:rPr lang="en-US" sz="1600" b="1" dirty="0">
                  <a:solidFill>
                    <a:srgbClr val="00B050"/>
                  </a:solidFill>
                </a:rPr>
                <a:t>tail&lt;180us</a:t>
              </a:r>
              <a:endParaRPr lang="en-US" sz="1600" dirty="0">
                <a:solidFill>
                  <a:srgbClr val="00B050"/>
                </a:solidFill>
              </a:endParaRPr>
            </a:p>
          </p:txBody>
        </p:sp>
        <p:cxnSp>
          <p:nvCxnSpPr>
            <p:cNvPr id="27" name="Straight Arrow Connector 26">
              <a:extLst>
                <a:ext uri="{FF2B5EF4-FFF2-40B4-BE49-F238E27FC236}">
                  <a16:creationId xmlns:a16="http://schemas.microsoft.com/office/drawing/2014/main" id="{0DCE7684-3EF8-BE43-A9D8-1B5C8DBC67B5}"/>
                </a:ext>
              </a:extLst>
            </p:cNvPr>
            <p:cNvCxnSpPr>
              <a:cxnSpLocks/>
            </p:cNvCxnSpPr>
            <p:nvPr/>
          </p:nvCxnSpPr>
          <p:spPr>
            <a:xfrm flipV="1">
              <a:off x="2162283" y="2330855"/>
              <a:ext cx="0" cy="412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B8D61914-BE6D-AF40-BA62-342447AE8058}"/>
                </a:ext>
              </a:extLst>
            </p:cNvPr>
            <p:cNvSpPr/>
            <p:nvPr/>
          </p:nvSpPr>
          <p:spPr>
            <a:xfrm>
              <a:off x="6096000" y="2861246"/>
              <a:ext cx="1061124" cy="338554"/>
            </a:xfrm>
            <a:prstGeom prst="rect">
              <a:avLst/>
            </a:prstGeom>
          </p:spPr>
          <p:txBody>
            <a:bodyPr wrap="none">
              <a:spAutoFit/>
            </a:bodyPr>
            <a:lstStyle/>
            <a:p>
              <a:r>
                <a:rPr lang="en-US" sz="1600" b="1" dirty="0">
                  <a:solidFill>
                    <a:srgbClr val="00B050"/>
                  </a:solidFill>
                </a:rPr>
                <a:t>tail&lt;400us</a:t>
              </a:r>
              <a:endParaRPr lang="en-US" sz="1600" dirty="0">
                <a:solidFill>
                  <a:srgbClr val="00B050"/>
                </a:solidFill>
              </a:endParaRPr>
            </a:p>
          </p:txBody>
        </p:sp>
        <p:cxnSp>
          <p:nvCxnSpPr>
            <p:cNvPr id="35" name="Straight Arrow Connector 34">
              <a:extLst>
                <a:ext uri="{FF2B5EF4-FFF2-40B4-BE49-F238E27FC236}">
                  <a16:creationId xmlns:a16="http://schemas.microsoft.com/office/drawing/2014/main" id="{09106FC4-5E04-7C4C-81C9-1F41D3D86C75}"/>
                </a:ext>
              </a:extLst>
            </p:cNvPr>
            <p:cNvCxnSpPr>
              <a:cxnSpLocks/>
            </p:cNvCxnSpPr>
            <p:nvPr/>
          </p:nvCxnSpPr>
          <p:spPr>
            <a:xfrm flipV="1">
              <a:off x="6324600" y="2315421"/>
              <a:ext cx="0" cy="560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F12A1337-9006-C040-874A-8A6C9580039E}"/>
                </a:ext>
              </a:extLst>
            </p:cNvPr>
            <p:cNvSpPr/>
            <p:nvPr/>
          </p:nvSpPr>
          <p:spPr>
            <a:xfrm>
              <a:off x="9982200" y="2838065"/>
              <a:ext cx="1061124" cy="338554"/>
            </a:xfrm>
            <a:prstGeom prst="rect">
              <a:avLst/>
            </a:prstGeom>
          </p:spPr>
          <p:txBody>
            <a:bodyPr wrap="none">
              <a:spAutoFit/>
            </a:bodyPr>
            <a:lstStyle/>
            <a:p>
              <a:r>
                <a:rPr lang="en-US" sz="1600" b="1" dirty="0">
                  <a:solidFill>
                    <a:srgbClr val="00B050"/>
                  </a:solidFill>
                </a:rPr>
                <a:t>tail&lt;800us</a:t>
              </a:r>
              <a:endParaRPr lang="en-US" sz="1600" dirty="0">
                <a:solidFill>
                  <a:srgbClr val="00B050"/>
                </a:solidFill>
              </a:endParaRPr>
            </a:p>
          </p:txBody>
        </p:sp>
        <p:cxnSp>
          <p:nvCxnSpPr>
            <p:cNvPr id="39" name="Straight Arrow Connector 38">
              <a:extLst>
                <a:ext uri="{FF2B5EF4-FFF2-40B4-BE49-F238E27FC236}">
                  <a16:creationId xmlns:a16="http://schemas.microsoft.com/office/drawing/2014/main" id="{B00C7103-C280-1E48-8D52-ECB0AE54FD28}"/>
                </a:ext>
              </a:extLst>
            </p:cNvPr>
            <p:cNvCxnSpPr>
              <a:cxnSpLocks/>
            </p:cNvCxnSpPr>
            <p:nvPr/>
          </p:nvCxnSpPr>
          <p:spPr>
            <a:xfrm flipV="1">
              <a:off x="10287000" y="2319166"/>
              <a:ext cx="0" cy="537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911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0" grpId="0"/>
      <p:bldP spid="32"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624"/>
            <a:ext cx="10515600" cy="1434510"/>
          </a:xfrm>
        </p:spPr>
        <p:txBody>
          <a:bodyPr>
            <a:normAutofit/>
          </a:bodyPr>
          <a:lstStyle/>
          <a:p>
            <a:pPr algn="ctr"/>
            <a:r>
              <a:rPr lang="en-HK" b="1" dirty="0">
                <a:solidFill>
                  <a:srgbClr val="0070C0"/>
                </a:solidFill>
              </a:rPr>
              <a:t>Evaluation: NDP + Aeolus</a:t>
            </a:r>
            <a:endParaRPr lang="zh-CN" altLang="en-US" dirty="0">
              <a:solidFill>
                <a:srgbClr val="0070C0"/>
              </a:solidFill>
              <a:ea typeface="Corbel" charset="0"/>
              <a:cs typeface="Corbel" charset="0"/>
            </a:endParaRPr>
          </a:p>
        </p:txBody>
      </p:sp>
      <p:sp>
        <p:nvSpPr>
          <p:cNvPr id="21" name="灯片编号占位符 3">
            <a:extLst>
              <a:ext uri="{FF2B5EF4-FFF2-40B4-BE49-F238E27FC236}">
                <a16:creationId xmlns:a16="http://schemas.microsoft.com/office/drawing/2014/main" id="{8E4C2706-3CB9-EB47-B744-921CEB44848A}"/>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35</a:t>
            </a:fld>
            <a:endParaRPr lang="zh-CN" altLang="en-US" dirty="0"/>
          </a:p>
        </p:txBody>
      </p:sp>
      <p:sp>
        <p:nvSpPr>
          <p:cNvPr id="6" name="Rectangle 5">
            <a:extLst>
              <a:ext uri="{FF2B5EF4-FFF2-40B4-BE49-F238E27FC236}">
                <a16:creationId xmlns:a16="http://schemas.microsoft.com/office/drawing/2014/main" id="{8EA95991-826E-CA45-AA8F-0D0088D6804D}"/>
              </a:ext>
            </a:extLst>
          </p:cNvPr>
          <p:cNvSpPr/>
          <p:nvPr/>
        </p:nvSpPr>
        <p:spPr>
          <a:xfrm>
            <a:off x="238880" y="4324290"/>
            <a:ext cx="5870261" cy="400110"/>
          </a:xfrm>
          <a:prstGeom prst="rect">
            <a:avLst/>
          </a:prstGeom>
        </p:spPr>
        <p:txBody>
          <a:bodyPr wrap="none">
            <a:spAutoFit/>
          </a:bodyPr>
          <a:lstStyle/>
          <a:p>
            <a:r>
              <a:rPr lang="en-HK" sz="2000" dirty="0"/>
              <a:t>FCT of 0-100KB flows in a two-tier spine-leaf topology </a:t>
            </a:r>
          </a:p>
        </p:txBody>
      </p:sp>
      <p:pic>
        <p:nvPicPr>
          <p:cNvPr id="13" name="Picture 12">
            <a:extLst>
              <a:ext uri="{FF2B5EF4-FFF2-40B4-BE49-F238E27FC236}">
                <a16:creationId xmlns:a16="http://schemas.microsoft.com/office/drawing/2014/main" id="{5E84DBA1-EF08-C546-A5F8-A2165F27A594}"/>
              </a:ext>
            </a:extLst>
          </p:cNvPr>
          <p:cNvPicPr>
            <a:picLocks noChangeAspect="1"/>
          </p:cNvPicPr>
          <p:nvPr/>
        </p:nvPicPr>
        <p:blipFill>
          <a:blip r:embed="rId3"/>
          <a:stretch>
            <a:fillRect/>
          </a:stretch>
        </p:blipFill>
        <p:spPr>
          <a:xfrm>
            <a:off x="6585015" y="1891723"/>
            <a:ext cx="2719924" cy="2010379"/>
          </a:xfrm>
          <a:prstGeom prst="rect">
            <a:avLst/>
          </a:prstGeom>
        </p:spPr>
      </p:pic>
      <p:pic>
        <p:nvPicPr>
          <p:cNvPr id="14" name="Picture 13">
            <a:extLst>
              <a:ext uri="{FF2B5EF4-FFF2-40B4-BE49-F238E27FC236}">
                <a16:creationId xmlns:a16="http://schemas.microsoft.com/office/drawing/2014/main" id="{373B30B2-C469-FD42-A6A4-3658CE02AD6D}"/>
              </a:ext>
            </a:extLst>
          </p:cNvPr>
          <p:cNvPicPr>
            <a:picLocks noChangeAspect="1"/>
          </p:cNvPicPr>
          <p:nvPr/>
        </p:nvPicPr>
        <p:blipFill>
          <a:blip r:embed="rId4"/>
          <a:stretch>
            <a:fillRect/>
          </a:stretch>
        </p:blipFill>
        <p:spPr>
          <a:xfrm>
            <a:off x="9365391" y="1895879"/>
            <a:ext cx="2629338" cy="2006600"/>
          </a:xfrm>
          <a:prstGeom prst="rect">
            <a:avLst/>
          </a:prstGeom>
        </p:spPr>
      </p:pic>
      <p:sp>
        <p:nvSpPr>
          <p:cNvPr id="15" name="Rectangle 14">
            <a:extLst>
              <a:ext uri="{FF2B5EF4-FFF2-40B4-BE49-F238E27FC236}">
                <a16:creationId xmlns:a16="http://schemas.microsoft.com/office/drawing/2014/main" id="{02BB7458-7483-F34F-97B1-509A5D763FE8}"/>
              </a:ext>
            </a:extLst>
          </p:cNvPr>
          <p:cNvSpPr/>
          <p:nvPr/>
        </p:nvSpPr>
        <p:spPr>
          <a:xfrm>
            <a:off x="7217929" y="4324290"/>
            <a:ext cx="4663841" cy="400110"/>
          </a:xfrm>
          <a:prstGeom prst="rect">
            <a:avLst/>
          </a:prstGeom>
        </p:spPr>
        <p:txBody>
          <a:bodyPr wrap="none">
            <a:spAutoFit/>
          </a:bodyPr>
          <a:lstStyle/>
          <a:p>
            <a:r>
              <a:rPr lang="en-HK" sz="2000" dirty="0"/>
              <a:t>Queue length for the web server workload </a:t>
            </a:r>
          </a:p>
        </p:txBody>
      </p:sp>
      <p:sp useBgFill="1">
        <p:nvSpPr>
          <p:cNvPr id="31" name="Rounded Rectangle 51">
            <a:extLst>
              <a:ext uri="{FF2B5EF4-FFF2-40B4-BE49-F238E27FC236}">
                <a16:creationId xmlns:a16="http://schemas.microsoft.com/office/drawing/2014/main" id="{80C7BFD3-D24C-1C40-BE80-433D3A79C6A6}"/>
              </a:ext>
            </a:extLst>
          </p:cNvPr>
          <p:cNvSpPr/>
          <p:nvPr/>
        </p:nvSpPr>
        <p:spPr>
          <a:xfrm>
            <a:off x="937236" y="5227744"/>
            <a:ext cx="10317528" cy="1281006"/>
          </a:xfrm>
          <a:prstGeom prst="roundRect">
            <a:avLst/>
          </a:prstGeom>
          <a:ln w="63500" cap="flat" cmpd="sng" algn="ctr">
            <a:noFill/>
            <a:prstDash val="solid"/>
          </a:ln>
          <a:effectLst>
            <a:innerShdw blurRad="215900">
              <a:prstClr val="black"/>
            </a:innerShdw>
          </a:effectLst>
          <a:scene3d>
            <a:camera prst="orthographicFront">
              <a:rot lat="0" lon="0" rev="0"/>
            </a:camera>
            <a:lightRig rig="threePt" dir="tl"/>
          </a:scene3d>
          <a:sp3d prstMaterial="metal"/>
        </p:spPr>
        <p:txBody>
          <a:bodyPr wrap="square" anchor="ctr">
            <a:noAutofit/>
          </a:bodyPr>
          <a:lstStyle/>
          <a:p>
            <a:pPr algn="ctr"/>
            <a:r>
              <a:rPr lang="en-HK" sz="2800" dirty="0"/>
              <a:t>Aeolus can assist NDP to achieve similar performance without using expensive customized switches. </a:t>
            </a:r>
            <a:endParaRPr lang="en-HK" sz="4000" dirty="0"/>
          </a:p>
        </p:txBody>
      </p:sp>
      <p:pic>
        <p:nvPicPr>
          <p:cNvPr id="5" name="Picture 4">
            <a:extLst>
              <a:ext uri="{FF2B5EF4-FFF2-40B4-BE49-F238E27FC236}">
                <a16:creationId xmlns:a16="http://schemas.microsoft.com/office/drawing/2014/main" id="{14093579-E256-0B44-9259-4BEC038E00CB}"/>
              </a:ext>
            </a:extLst>
          </p:cNvPr>
          <p:cNvPicPr>
            <a:picLocks noChangeAspect="1"/>
          </p:cNvPicPr>
          <p:nvPr/>
        </p:nvPicPr>
        <p:blipFill>
          <a:blip r:embed="rId5"/>
          <a:stretch>
            <a:fillRect/>
          </a:stretch>
        </p:blipFill>
        <p:spPr>
          <a:xfrm>
            <a:off x="750002" y="1826173"/>
            <a:ext cx="4848019" cy="2136227"/>
          </a:xfrm>
          <a:prstGeom prst="rect">
            <a:avLst/>
          </a:prstGeom>
        </p:spPr>
      </p:pic>
    </p:spTree>
    <p:extLst>
      <p:ext uri="{BB962C8B-B14F-4D97-AF65-F5344CB8AC3E}">
        <p14:creationId xmlns:p14="http://schemas.microsoft.com/office/powerpoint/2010/main" val="178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1447800"/>
          </a:xfrm>
        </p:spPr>
        <p:txBody>
          <a:bodyPr/>
          <a:lstStyle/>
          <a:p>
            <a:pPr algn="ctr"/>
            <a:r>
              <a:rPr lang="en-US" altLang="zh-CN" b="1" dirty="0">
                <a:solidFill>
                  <a:schemeClr val="accent1"/>
                </a:solidFill>
                <a:ea typeface="Corbel" charset="0"/>
                <a:cs typeface="Corbel" charset="0"/>
              </a:rPr>
              <a:t>Aeolus Recap</a:t>
            </a:r>
            <a:endParaRPr lang="zh-CN" altLang="en-US" b="1"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
        <p:nvSpPr>
          <p:cNvPr id="5" name="内容占位符 2">
            <a:extLst>
              <a:ext uri="{FF2B5EF4-FFF2-40B4-BE49-F238E27FC236}">
                <a16:creationId xmlns:a16="http://schemas.microsoft.com/office/drawing/2014/main" id="{4B47DD9B-05DC-3A41-B101-978B46EB151F}"/>
              </a:ext>
            </a:extLst>
          </p:cNvPr>
          <p:cNvSpPr txBox="1">
            <a:spLocks/>
          </p:cNvSpPr>
          <p:nvPr/>
        </p:nvSpPr>
        <p:spPr>
          <a:xfrm>
            <a:off x="552450" y="2208540"/>
            <a:ext cx="11087100" cy="3351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Problem</a:t>
            </a:r>
            <a:r>
              <a:rPr lang="en-US" sz="3200" dirty="0"/>
              <a:t>: </a:t>
            </a:r>
            <a:r>
              <a:rPr lang="en-US" sz="3200" dirty="0">
                <a:solidFill>
                  <a:srgbClr val="FF0000"/>
                </a:solidFill>
              </a:rPr>
              <a:t>PCC requires one extra RTT to prepare schedule</a:t>
            </a:r>
          </a:p>
          <a:p>
            <a:endParaRPr lang="en-US" altLang="zh-CN" dirty="0">
              <a:cs typeface="Times New Roman" panose="02020603050405020304" pitchFamily="18" charset="0"/>
            </a:endParaRPr>
          </a:p>
          <a:p>
            <a:r>
              <a:rPr lang="en-US" altLang="zh-CN" sz="3200" b="1" dirty="0">
                <a:cs typeface="Times New Roman" panose="02020603050405020304" pitchFamily="18" charset="0"/>
              </a:rPr>
              <a:t>Aeolus: </a:t>
            </a:r>
            <a:r>
              <a:rPr lang="en-US" altLang="zh-CN" sz="3200" dirty="0">
                <a:cs typeface="Times New Roman" panose="02020603050405020304" pitchFamily="18" charset="0"/>
              </a:rPr>
              <a:t>a general b</a:t>
            </a:r>
            <a:r>
              <a:rPr lang="en-US" sz="3200" dirty="0"/>
              <a:t>uilding block for augmenting PCC schemes</a:t>
            </a:r>
            <a:endParaRPr lang="en-US" altLang="zh-CN" sz="3200" dirty="0">
              <a:cs typeface="Times New Roman" panose="02020603050405020304" pitchFamily="18" charset="0"/>
            </a:endParaRPr>
          </a:p>
          <a:p>
            <a:pPr marL="914400" lvl="1" indent="-457200">
              <a:buFont typeface="+mj-lt"/>
              <a:buAutoNum type="arabicPeriod"/>
            </a:pPr>
            <a:r>
              <a:rPr lang="en-US" altLang="zh-CN" sz="2800" dirty="0">
                <a:cs typeface="Times New Roman" panose="02020603050405020304" pitchFamily="18" charset="0"/>
              </a:rPr>
              <a:t>Line Rate Fast Start  </a:t>
            </a:r>
            <a:r>
              <a:rPr lang="en-US" altLang="zh-CN" sz="2800" dirty="0">
                <a:cs typeface="Times New Roman" panose="02020603050405020304" pitchFamily="18" charset="0"/>
                <a:sym typeface="Wingdings" pitchFamily="2" charset="2"/>
              </a:rPr>
              <a:t>  </a:t>
            </a:r>
            <a:r>
              <a:rPr lang="en-US" altLang="zh-CN" sz="2800" dirty="0">
                <a:solidFill>
                  <a:srgbClr val="00B050"/>
                </a:solidFill>
                <a:cs typeface="Times New Roman" panose="02020603050405020304" pitchFamily="18" charset="0"/>
                <a:sym typeface="Wingdings" pitchFamily="2" charset="2"/>
              </a:rPr>
              <a:t>e</a:t>
            </a:r>
            <a:r>
              <a:rPr lang="en-US" altLang="zh-CN" sz="2800" dirty="0">
                <a:solidFill>
                  <a:srgbClr val="00B050"/>
                </a:solidFill>
                <a:cs typeface="Times New Roman" panose="02020603050405020304" pitchFamily="18" charset="0"/>
              </a:rPr>
              <a:t>liminate </a:t>
            </a:r>
            <a:r>
              <a:rPr lang="en-US" altLang="zh-CN" sz="2800" dirty="0">
                <a:solidFill>
                  <a:srgbClr val="00B050"/>
                </a:solidFill>
              </a:rPr>
              <a:t>one</a:t>
            </a:r>
            <a:r>
              <a:rPr lang="en-US" sz="2800" dirty="0">
                <a:solidFill>
                  <a:srgbClr val="00B050"/>
                </a:solidFill>
              </a:rPr>
              <a:t> RTT extra delay for new flows</a:t>
            </a:r>
          </a:p>
          <a:p>
            <a:pPr marL="914400" lvl="1" indent="-457200">
              <a:buFont typeface="+mj-lt"/>
              <a:buAutoNum type="arabicPeriod"/>
            </a:pPr>
            <a:r>
              <a:rPr lang="en-US" sz="2800" dirty="0"/>
              <a:t>Selective Dropping  </a:t>
            </a:r>
            <a:r>
              <a:rPr lang="en-US" sz="2800" dirty="0">
                <a:sym typeface="Wingdings" pitchFamily="2" charset="2"/>
              </a:rPr>
              <a:t>  </a:t>
            </a:r>
            <a:r>
              <a:rPr lang="en-US" sz="2800" dirty="0">
                <a:solidFill>
                  <a:srgbClr val="00B050"/>
                </a:solidFill>
                <a:sym typeface="Wingdings" pitchFamily="2" charset="2"/>
              </a:rPr>
              <a:t>p</a:t>
            </a:r>
            <a:r>
              <a:rPr lang="en-US" sz="2800" dirty="0">
                <a:solidFill>
                  <a:srgbClr val="00B050"/>
                </a:solidFill>
              </a:rPr>
              <a:t>reserve all the good properties of PCC</a:t>
            </a:r>
            <a:endParaRPr lang="en-US" altLang="zh-CN" sz="2800" dirty="0">
              <a:solidFill>
                <a:srgbClr val="00B050"/>
              </a:solidFill>
              <a:cs typeface="Times New Roman" panose="02020603050405020304" pitchFamily="18" charset="0"/>
            </a:endParaRPr>
          </a:p>
          <a:p>
            <a:pPr marL="914400" lvl="1" indent="-457200">
              <a:buFont typeface="+mj-lt"/>
              <a:buAutoNum type="arabicPeriod"/>
            </a:pPr>
            <a:r>
              <a:rPr lang="en-US" sz="2800" dirty="0"/>
              <a:t>ECN-based Implementation </a:t>
            </a:r>
            <a:r>
              <a:rPr lang="en-US" sz="2800" dirty="0">
                <a:sym typeface="Wingdings" pitchFamily="2" charset="2"/>
              </a:rPr>
              <a:t> </a:t>
            </a:r>
            <a:r>
              <a:rPr lang="en-US" sz="2800" dirty="0">
                <a:solidFill>
                  <a:srgbClr val="00B050"/>
                </a:solidFill>
                <a:sym typeface="Wingdings" pitchFamily="2" charset="2"/>
              </a:rPr>
              <a:t>compatible with commodity hardware</a:t>
            </a:r>
          </a:p>
        </p:txBody>
      </p:sp>
    </p:spTree>
    <p:extLst>
      <p:ext uri="{BB962C8B-B14F-4D97-AF65-F5344CB8AC3E}">
        <p14:creationId xmlns:p14="http://schemas.microsoft.com/office/powerpoint/2010/main" val="85703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C99A5B-5B03-425B-9284-2F10A88898BE}" type="slidenum">
              <a:rPr lang="en-US" smtClean="0"/>
              <a:t>37</a:t>
            </a:fld>
            <a:endParaRPr lang="en-US"/>
          </a:p>
        </p:txBody>
      </p:sp>
      <p:sp>
        <p:nvSpPr>
          <p:cNvPr id="6" name="标题 1"/>
          <p:cNvSpPr txBox="1">
            <a:spLocks/>
          </p:cNvSpPr>
          <p:nvPr/>
        </p:nvSpPr>
        <p:spPr>
          <a:xfrm>
            <a:off x="1981200" y="2708920"/>
            <a:ext cx="8229600" cy="1482080"/>
          </a:xfrm>
          <a:prstGeom prst="rect">
            <a:avLst/>
          </a:prstGeom>
        </p:spPr>
        <p:txBody>
          <a:bodyPr>
            <a:normAutofit/>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sz="7200" b="1" dirty="0">
                <a:solidFill>
                  <a:srgbClr val="0070C0"/>
                </a:solidFill>
                <a:latin typeface="+mj-lt"/>
              </a:rPr>
              <a:t>Thanks!</a:t>
            </a:r>
            <a:endParaRPr lang="zh-CN" altLang="en-US" sz="7200" b="1" dirty="0">
              <a:solidFill>
                <a:srgbClr val="0070C0"/>
              </a:solidFill>
              <a:latin typeface="+mj-lt"/>
            </a:endParaRPr>
          </a:p>
        </p:txBody>
      </p:sp>
    </p:spTree>
    <p:extLst>
      <p:ext uri="{BB962C8B-B14F-4D97-AF65-F5344CB8AC3E}">
        <p14:creationId xmlns:p14="http://schemas.microsoft.com/office/powerpoint/2010/main" val="821848343"/>
      </p:ext>
    </p:extLst>
  </p:cSld>
  <p:clrMapOvr>
    <a:masterClrMapping/>
  </p:clrMapOvr>
  <mc:AlternateContent xmlns:mc="http://schemas.openxmlformats.org/markup-compatibility/2006" xmlns:p14="http://schemas.microsoft.com/office/powerpoint/2010/main">
    <mc:Choice Requires="p14">
      <p:transition spd="slow" p14:dur="2000" advTm="8788"/>
    </mc:Choice>
    <mc:Fallback xmlns="">
      <p:transition xmlns:p14="http://schemas.microsoft.com/office/powerpoint/2010/main" spd="slow" advTm="87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8" name="内容占位符 2">
            <a:extLst>
              <a:ext uri="{FF2B5EF4-FFF2-40B4-BE49-F238E27FC236}">
                <a16:creationId xmlns:a16="http://schemas.microsoft.com/office/drawing/2014/main" id="{13349456-D862-7E4F-A699-489D3E8FB026}"/>
              </a:ext>
            </a:extLst>
          </p:cNvPr>
          <p:cNvSpPr>
            <a:spLocks noGrp="1"/>
          </p:cNvSpPr>
          <p:nvPr>
            <p:ph idx="1"/>
          </p:nvPr>
        </p:nvSpPr>
        <p:spPr>
          <a:xfrm>
            <a:off x="1543050" y="1854029"/>
            <a:ext cx="9105900" cy="4525963"/>
          </a:xfrm>
        </p:spPr>
        <p:txBody>
          <a:bodyPr/>
          <a:lstStyle/>
          <a:p>
            <a:pPr marL="0" indent="0">
              <a:buNone/>
            </a:pPr>
            <a:r>
              <a:rPr lang="en-US" altLang="zh-CN" sz="3200" b="1" dirty="0"/>
              <a:t>Current solution</a:t>
            </a:r>
            <a:r>
              <a:rPr lang="en-US" altLang="zh-CN" sz="3200" dirty="0"/>
              <a:t>: mainly using</a:t>
            </a:r>
            <a:r>
              <a:rPr lang="en-US" sz="3200" dirty="0"/>
              <a:t> </a:t>
            </a:r>
            <a:r>
              <a:rPr lang="en-US" sz="3200" b="1" dirty="0">
                <a:solidFill>
                  <a:srgbClr val="FF0000"/>
                </a:solidFill>
              </a:rPr>
              <a:t>reactive</a:t>
            </a:r>
            <a:r>
              <a:rPr lang="en-US" sz="3200" dirty="0">
                <a:solidFill>
                  <a:srgbClr val="FF0000"/>
                </a:solidFill>
              </a:rPr>
              <a:t> </a:t>
            </a:r>
            <a:r>
              <a:rPr lang="en-US" sz="3200" dirty="0"/>
              <a:t>protocols</a:t>
            </a:r>
            <a:endParaRPr lang="en-US" altLang="zh-CN" sz="3200" dirty="0"/>
          </a:p>
          <a:p>
            <a:pPr lvl="1"/>
            <a:r>
              <a:rPr lang="en-US" sz="2800" dirty="0"/>
              <a:t>TCP, DCTCP, TIMELY, </a:t>
            </a:r>
            <a:r>
              <a:rPr lang="mr-IN" sz="2800" dirty="0"/>
              <a:t>…</a:t>
            </a:r>
            <a:endParaRPr lang="en-US" sz="2800" dirty="0"/>
          </a:p>
          <a:p>
            <a:pPr lvl="1"/>
            <a:r>
              <a:rPr lang="en-US" sz="2800" dirty="0">
                <a:solidFill>
                  <a:srgbClr val="FF0000"/>
                </a:solidFill>
              </a:rPr>
              <a:t>react</a:t>
            </a:r>
            <a:r>
              <a:rPr lang="en-US" sz="2800" dirty="0"/>
              <a:t> to signals </a:t>
            </a:r>
            <a:r>
              <a:rPr lang="en-US" sz="2800" dirty="0">
                <a:solidFill>
                  <a:srgbClr val="FF0000"/>
                </a:solidFill>
              </a:rPr>
              <a:t>after congestion occurs</a:t>
            </a:r>
          </a:p>
          <a:p>
            <a:pPr marL="457200" lvl="1" indent="0">
              <a:buNone/>
            </a:pPr>
            <a:endParaRPr lang="en-US" altLang="zh-CN" dirty="0"/>
          </a:p>
          <a:p>
            <a:pPr>
              <a:buClr>
                <a:srgbClr val="FF0000"/>
              </a:buClr>
              <a:buFont typeface="AmericanTypewriter-Condensed" charset="0"/>
              <a:buChar char="×"/>
            </a:pPr>
            <a:r>
              <a:rPr lang="en-US" altLang="zh-CN" dirty="0"/>
              <a:t>Large switch queues</a:t>
            </a:r>
          </a:p>
          <a:p>
            <a:pPr>
              <a:buClr>
                <a:srgbClr val="FF0000"/>
              </a:buClr>
              <a:buFont typeface="AmericanTypewriter-Condensed" charset="0"/>
              <a:buChar char="×"/>
            </a:pPr>
            <a:r>
              <a:rPr lang="en-US" altLang="zh-CN" dirty="0"/>
              <a:t>Severe loss under </a:t>
            </a:r>
            <a:r>
              <a:rPr lang="en-US" altLang="zh-CN" dirty="0" err="1"/>
              <a:t>incast</a:t>
            </a:r>
            <a:endParaRPr lang="en-US" altLang="zh-CN" dirty="0"/>
          </a:p>
          <a:p>
            <a:pPr>
              <a:buClr>
                <a:srgbClr val="FF0000"/>
              </a:buClr>
              <a:buFont typeface="AmericanTypewriter-Condensed" charset="0"/>
              <a:buChar char="×"/>
            </a:pPr>
            <a:r>
              <a:rPr lang="en-US" altLang="zh-CN" dirty="0"/>
              <a:t>Very slow convergence</a:t>
            </a:r>
          </a:p>
          <a:p>
            <a:pPr>
              <a:buFont typeface="AmericanTypewriter-Condensed" charset="0"/>
              <a:buChar char="×"/>
            </a:pPr>
            <a:endParaRPr lang="en-US" altLang="zh-CN" dirty="0">
              <a:solidFill>
                <a:srgbClr val="FF0000"/>
              </a:solidFill>
            </a:endParaRPr>
          </a:p>
          <a:p>
            <a:endParaRPr lang="en-US" altLang="zh-CN" dirty="0"/>
          </a:p>
          <a:p>
            <a:endParaRPr lang="en-US" altLang="zh-CN" dirty="0"/>
          </a:p>
          <a:p>
            <a:pPr marL="457200" lvl="1" indent="0">
              <a:buNone/>
            </a:pPr>
            <a:endParaRPr lang="zh-CN" altLang="en-US" dirty="0"/>
          </a:p>
        </p:txBody>
      </p:sp>
      <p:sp>
        <p:nvSpPr>
          <p:cNvPr id="9" name="Right Brace 8">
            <a:extLst>
              <a:ext uri="{FF2B5EF4-FFF2-40B4-BE49-F238E27FC236}">
                <a16:creationId xmlns:a16="http://schemas.microsoft.com/office/drawing/2014/main" id="{722DB683-27DD-3547-B77D-11A187575FEF}"/>
              </a:ext>
            </a:extLst>
          </p:cNvPr>
          <p:cNvSpPr/>
          <p:nvPr/>
        </p:nvSpPr>
        <p:spPr>
          <a:xfrm>
            <a:off x="5744344" y="3733800"/>
            <a:ext cx="504056" cy="14401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FA66FE34-3124-7C45-83CA-0E4835C841F0}"/>
              </a:ext>
            </a:extLst>
          </p:cNvPr>
          <p:cNvSpPr/>
          <p:nvPr/>
        </p:nvSpPr>
        <p:spPr>
          <a:xfrm>
            <a:off x="6629400" y="3976826"/>
            <a:ext cx="2725960" cy="954107"/>
          </a:xfrm>
          <a:prstGeom prst="rect">
            <a:avLst/>
          </a:prstGeom>
        </p:spPr>
        <p:txBody>
          <a:bodyPr wrap="square">
            <a:spAutoFit/>
          </a:bodyPr>
          <a:lstStyle/>
          <a:p>
            <a:pPr algn="ctr">
              <a:buClr>
                <a:srgbClr val="FF0000"/>
              </a:buClr>
            </a:pPr>
            <a:r>
              <a:rPr lang="en-US" altLang="zh-CN" sz="2800" dirty="0">
                <a:solidFill>
                  <a:srgbClr val="FF0000"/>
                </a:solidFill>
              </a:rPr>
              <a:t>Worse with higher link speed</a:t>
            </a:r>
          </a:p>
        </p:txBody>
      </p:sp>
      <p:sp>
        <p:nvSpPr>
          <p:cNvPr id="11" name="标题 1">
            <a:extLst>
              <a:ext uri="{FF2B5EF4-FFF2-40B4-BE49-F238E27FC236}">
                <a16:creationId xmlns:a16="http://schemas.microsoft.com/office/drawing/2014/main" id="{F0AC342B-4A9B-9142-A6A8-42AB4C5AE376}"/>
              </a:ext>
            </a:extLst>
          </p:cNvPr>
          <p:cNvSpPr>
            <a:spLocks noGrp="1"/>
          </p:cNvSpPr>
          <p:nvPr>
            <p:ph type="title"/>
          </p:nvPr>
        </p:nvSpPr>
        <p:spPr>
          <a:xfrm>
            <a:off x="0" y="0"/>
            <a:ext cx="12192000" cy="1417638"/>
          </a:xfrm>
        </p:spPr>
        <p:txBody>
          <a:bodyPr>
            <a:noAutofit/>
          </a:bodyPr>
          <a:lstStyle/>
          <a:p>
            <a:pPr algn="ctr"/>
            <a:r>
              <a:rPr lang="en-US" altLang="zh-CN" b="1" dirty="0">
                <a:solidFill>
                  <a:srgbClr val="0070C0"/>
                </a:solidFill>
                <a:cs typeface="Times New Roman" panose="02020603050405020304" pitchFamily="18" charset="0"/>
              </a:rPr>
              <a:t>Congestion Control Today</a:t>
            </a:r>
            <a:endParaRPr lang="en-HK" b="1" dirty="0">
              <a:solidFill>
                <a:srgbClr val="0070C0"/>
              </a:solidFill>
            </a:endParaRPr>
          </a:p>
        </p:txBody>
      </p:sp>
    </p:spTree>
    <p:extLst>
      <p:ext uri="{BB962C8B-B14F-4D97-AF65-F5344CB8AC3E}">
        <p14:creationId xmlns:p14="http://schemas.microsoft.com/office/powerpoint/2010/main" val="16990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Proactive Congestion Control (PCC)</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9" name="Rounded Rectangle 8">
            <a:extLst>
              <a:ext uri="{FF2B5EF4-FFF2-40B4-BE49-F238E27FC236}">
                <a16:creationId xmlns:a16="http://schemas.microsoft.com/office/drawing/2014/main" id="{830EB2B2-5F68-CC4B-A48F-99C485B939E3}"/>
              </a:ext>
            </a:extLst>
          </p:cNvPr>
          <p:cNvSpPr/>
          <p:nvPr/>
        </p:nvSpPr>
        <p:spPr>
          <a:xfrm>
            <a:off x="7106321" y="3050029"/>
            <a:ext cx="3999158" cy="237881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buClr>
                <a:schemeClr val="tx1"/>
              </a:buClr>
              <a:buFont typeface="System Font Regular"/>
              <a:buChar char="−"/>
            </a:pPr>
            <a:r>
              <a:rPr lang="en-US" altLang="zh-CN" sz="2800" dirty="0">
                <a:solidFill>
                  <a:srgbClr val="FF0000"/>
                </a:solidFill>
              </a:rPr>
              <a:t> Large switch queues</a:t>
            </a:r>
          </a:p>
          <a:p>
            <a:pPr indent="-342900">
              <a:buClr>
                <a:schemeClr val="tx1"/>
              </a:buClr>
              <a:buFont typeface="System Font Regular"/>
              <a:buChar char="−"/>
            </a:pPr>
            <a:endParaRPr lang="en-US" altLang="zh-CN" sz="2000" dirty="0">
              <a:solidFill>
                <a:srgbClr val="FF0000"/>
              </a:solidFill>
            </a:endParaRPr>
          </a:p>
          <a:p>
            <a:pPr>
              <a:buClr>
                <a:schemeClr val="tx1"/>
              </a:buClr>
              <a:buFont typeface="System Font Regular"/>
              <a:buChar char="−"/>
            </a:pPr>
            <a:r>
              <a:rPr lang="en-US" altLang="zh-CN" sz="2800" dirty="0">
                <a:solidFill>
                  <a:srgbClr val="FF0000"/>
                </a:solidFill>
              </a:rPr>
              <a:t> Severe packet loss</a:t>
            </a:r>
          </a:p>
          <a:p>
            <a:pPr indent="-342900">
              <a:buClr>
                <a:schemeClr val="tx1"/>
              </a:buClr>
              <a:buFont typeface="System Font Regular"/>
              <a:buChar char="−"/>
            </a:pPr>
            <a:endParaRPr lang="en-US" altLang="zh-CN" sz="2000" dirty="0">
              <a:solidFill>
                <a:srgbClr val="FF0000"/>
              </a:solidFill>
            </a:endParaRPr>
          </a:p>
          <a:p>
            <a:pPr>
              <a:buClr>
                <a:schemeClr val="tx1"/>
              </a:buClr>
              <a:buFont typeface="System Font Regular"/>
              <a:buChar char="−"/>
            </a:pPr>
            <a:r>
              <a:rPr lang="en-US" altLang="zh-CN" sz="2800" dirty="0">
                <a:solidFill>
                  <a:srgbClr val="FF0000"/>
                </a:solidFill>
              </a:rPr>
              <a:t> Very slow convergence</a:t>
            </a:r>
          </a:p>
        </p:txBody>
      </p:sp>
      <p:sp>
        <p:nvSpPr>
          <p:cNvPr id="10" name="TextBox 9">
            <a:extLst>
              <a:ext uri="{FF2B5EF4-FFF2-40B4-BE49-F238E27FC236}">
                <a16:creationId xmlns:a16="http://schemas.microsoft.com/office/drawing/2014/main" id="{E23B4D58-4748-F54C-A771-2E2BA90199CB}"/>
              </a:ext>
            </a:extLst>
          </p:cNvPr>
          <p:cNvSpPr txBox="1"/>
          <p:nvPr/>
        </p:nvSpPr>
        <p:spPr>
          <a:xfrm>
            <a:off x="7219216" y="2362200"/>
            <a:ext cx="3773369" cy="584775"/>
          </a:xfrm>
          <a:prstGeom prst="rect">
            <a:avLst/>
          </a:prstGeom>
          <a:noFill/>
        </p:spPr>
        <p:txBody>
          <a:bodyPr wrap="square" rtlCol="0">
            <a:spAutoFit/>
          </a:bodyPr>
          <a:lstStyle/>
          <a:p>
            <a:pPr algn="ctr"/>
            <a:r>
              <a:rPr lang="en-US" sz="3200" b="1" dirty="0"/>
              <a:t>Reactive Solutions</a:t>
            </a:r>
          </a:p>
        </p:txBody>
      </p:sp>
      <p:sp>
        <p:nvSpPr>
          <p:cNvPr id="11" name="Rounded Rectangle 10">
            <a:extLst>
              <a:ext uri="{FF2B5EF4-FFF2-40B4-BE49-F238E27FC236}">
                <a16:creationId xmlns:a16="http://schemas.microsoft.com/office/drawing/2014/main" id="{620F5C8E-95D8-E942-8A87-353A283BFFEC}"/>
              </a:ext>
            </a:extLst>
          </p:cNvPr>
          <p:cNvSpPr/>
          <p:nvPr/>
        </p:nvSpPr>
        <p:spPr>
          <a:xfrm>
            <a:off x="1191327" y="3050029"/>
            <a:ext cx="3657600" cy="237881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buClr>
                <a:schemeClr val="tx1"/>
              </a:buClr>
              <a:buFont typeface="STSongti-SC-Regular" charset="-122"/>
              <a:buChar char="＋"/>
            </a:pPr>
            <a:r>
              <a:rPr lang="en-US" altLang="zh-CN" sz="2800" dirty="0">
                <a:solidFill>
                  <a:srgbClr val="00B050"/>
                </a:solidFill>
              </a:rPr>
              <a:t>Near-zero queueing</a:t>
            </a:r>
          </a:p>
          <a:p>
            <a:pPr marL="342900" indent="-342900">
              <a:buClr>
                <a:schemeClr val="tx1"/>
              </a:buClr>
              <a:buFont typeface="Arial" panose="020B0604020202020204" pitchFamily="34" charset="0"/>
              <a:buChar char="•"/>
            </a:pPr>
            <a:endParaRPr lang="en-US" altLang="zh-CN" sz="2000" dirty="0">
              <a:solidFill>
                <a:srgbClr val="00B050"/>
              </a:solidFill>
            </a:endParaRPr>
          </a:p>
          <a:p>
            <a:pPr>
              <a:buClr>
                <a:schemeClr val="tx1"/>
              </a:buClr>
              <a:buFont typeface="STSongti-SC-Regular" charset="-122"/>
              <a:buChar char="＋"/>
            </a:pPr>
            <a:r>
              <a:rPr lang="en-US" altLang="zh-CN" sz="2800" dirty="0">
                <a:solidFill>
                  <a:srgbClr val="00B050"/>
                </a:solidFill>
              </a:rPr>
              <a:t>Zero packet loss</a:t>
            </a:r>
          </a:p>
          <a:p>
            <a:pPr marL="342900" indent="-342900">
              <a:buClr>
                <a:schemeClr val="tx1"/>
              </a:buClr>
              <a:buFont typeface="Arial" panose="020B0604020202020204" pitchFamily="34" charset="0"/>
              <a:buChar char="•"/>
            </a:pPr>
            <a:endParaRPr lang="en-US" altLang="zh-CN" sz="2000" dirty="0">
              <a:solidFill>
                <a:srgbClr val="00B050"/>
              </a:solidFill>
            </a:endParaRPr>
          </a:p>
          <a:p>
            <a:pPr>
              <a:buClr>
                <a:schemeClr val="tx1"/>
              </a:buClr>
              <a:buFont typeface="STSongti-SC-Regular" charset="-122"/>
              <a:buChar char="＋"/>
            </a:pPr>
            <a:r>
              <a:rPr lang="en-US" altLang="zh-CN" sz="2800" dirty="0">
                <a:solidFill>
                  <a:srgbClr val="00B050"/>
                </a:solidFill>
              </a:rPr>
              <a:t>Fast convergence</a:t>
            </a:r>
          </a:p>
        </p:txBody>
      </p:sp>
      <p:sp>
        <p:nvSpPr>
          <p:cNvPr id="14" name="TextBox 13">
            <a:extLst>
              <a:ext uri="{FF2B5EF4-FFF2-40B4-BE49-F238E27FC236}">
                <a16:creationId xmlns:a16="http://schemas.microsoft.com/office/drawing/2014/main" id="{8970A8BE-2574-F149-9788-4CF6C44CC43F}"/>
              </a:ext>
            </a:extLst>
          </p:cNvPr>
          <p:cNvSpPr txBox="1"/>
          <p:nvPr/>
        </p:nvSpPr>
        <p:spPr>
          <a:xfrm>
            <a:off x="1133443" y="2362200"/>
            <a:ext cx="3773369" cy="584775"/>
          </a:xfrm>
          <a:prstGeom prst="rect">
            <a:avLst/>
          </a:prstGeom>
          <a:noFill/>
        </p:spPr>
        <p:txBody>
          <a:bodyPr wrap="square" rtlCol="0">
            <a:spAutoFit/>
          </a:bodyPr>
          <a:lstStyle/>
          <a:p>
            <a:pPr algn="ctr"/>
            <a:r>
              <a:rPr lang="en-US" sz="3200" b="1" dirty="0"/>
              <a:t>Proactive Solutions</a:t>
            </a:r>
          </a:p>
        </p:txBody>
      </p:sp>
      <p:sp>
        <p:nvSpPr>
          <p:cNvPr id="17" name="Rectangle 16">
            <a:extLst>
              <a:ext uri="{FF2B5EF4-FFF2-40B4-BE49-F238E27FC236}">
                <a16:creationId xmlns:a16="http://schemas.microsoft.com/office/drawing/2014/main" id="{1489983C-41E6-3546-AF5A-F275D368A248}"/>
              </a:ext>
            </a:extLst>
          </p:cNvPr>
          <p:cNvSpPr/>
          <p:nvPr/>
        </p:nvSpPr>
        <p:spPr>
          <a:xfrm>
            <a:off x="5572497" y="3655571"/>
            <a:ext cx="915059" cy="923330"/>
          </a:xfrm>
          <a:prstGeom prst="rect">
            <a:avLst/>
          </a:prstGeom>
        </p:spPr>
        <p:txBody>
          <a:bodyPr wrap="none">
            <a:spAutoFit/>
          </a:bodyPr>
          <a:lstStyle/>
          <a:p>
            <a:r>
              <a:rPr lang="en-US" altLang="zh-CN" sz="5400" b="1" dirty="0">
                <a:cs typeface="Times New Roman" panose="02020603050405020304" pitchFamily="18" charset="0"/>
              </a:rPr>
              <a:t>VS</a:t>
            </a:r>
            <a:endParaRPr lang="en-US" sz="5400" b="1" dirty="0"/>
          </a:p>
        </p:txBody>
      </p:sp>
    </p:spTree>
    <p:extLst>
      <p:ext uri="{BB962C8B-B14F-4D97-AF65-F5344CB8AC3E}">
        <p14:creationId xmlns:p14="http://schemas.microsoft.com/office/powerpoint/2010/main" val="14161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P spid="10" grpId="0"/>
      <p:bldP spid="11" grpId="0" uiExpand="1" build="allAtOnce" animBg="1"/>
      <p:bldP spid="14"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Existing PCC Solutions</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9" name="Rectangle 18">
            <a:extLst>
              <a:ext uri="{FF2B5EF4-FFF2-40B4-BE49-F238E27FC236}">
                <a16:creationId xmlns:a16="http://schemas.microsoft.com/office/drawing/2014/main" id="{4A11CDE8-4D83-084B-8BE4-9CB556E2539E}"/>
              </a:ext>
            </a:extLst>
          </p:cNvPr>
          <p:cNvSpPr/>
          <p:nvPr/>
        </p:nvSpPr>
        <p:spPr>
          <a:xfrm>
            <a:off x="952500" y="1905000"/>
            <a:ext cx="10287000" cy="584775"/>
          </a:xfrm>
          <a:prstGeom prst="rect">
            <a:avLst/>
          </a:prstGeom>
        </p:spPr>
        <p:txBody>
          <a:bodyPr wrap="square">
            <a:spAutoFit/>
          </a:bodyPr>
          <a:lstStyle/>
          <a:p>
            <a:r>
              <a:rPr lang="en-US" sz="3200" b="1" dirty="0"/>
              <a:t>Key idea</a:t>
            </a:r>
            <a:r>
              <a:rPr lang="en-US" sz="3200" dirty="0"/>
              <a:t>: </a:t>
            </a:r>
            <a:r>
              <a:rPr lang="en-US" sz="3200" b="1" dirty="0">
                <a:solidFill>
                  <a:srgbClr val="0070C0"/>
                </a:solidFill>
              </a:rPr>
              <a:t>proactively</a:t>
            </a:r>
            <a:r>
              <a:rPr lang="en-US" sz="3200" dirty="0"/>
              <a:t> schedule network transfer using credit</a:t>
            </a:r>
          </a:p>
        </p:txBody>
      </p:sp>
      <p:sp>
        <p:nvSpPr>
          <p:cNvPr id="20" name="Rounded Rectangle 19">
            <a:extLst>
              <a:ext uri="{FF2B5EF4-FFF2-40B4-BE49-F238E27FC236}">
                <a16:creationId xmlns:a16="http://schemas.microsoft.com/office/drawing/2014/main" id="{BE1414E8-BD73-BA44-83CC-CD2F95E41360}"/>
              </a:ext>
            </a:extLst>
          </p:cNvPr>
          <p:cNvSpPr/>
          <p:nvPr/>
        </p:nvSpPr>
        <p:spPr>
          <a:xfrm>
            <a:off x="343247"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4371086F-6843-6D4F-9639-EC3D0F9BFE34}"/>
              </a:ext>
            </a:extLst>
          </p:cNvPr>
          <p:cNvSpPr txBox="1"/>
          <p:nvPr/>
        </p:nvSpPr>
        <p:spPr>
          <a:xfrm>
            <a:off x="448862" y="3600966"/>
            <a:ext cx="348580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FastPass</a:t>
            </a:r>
            <a:r>
              <a:rPr lang="en-US" sz="2400" dirty="0"/>
              <a:t> </a:t>
            </a:r>
            <a:r>
              <a:rPr lang="en-US" sz="2000" dirty="0"/>
              <a:t>(Sigcomm’14)</a:t>
            </a:r>
          </a:p>
          <a:p>
            <a:endParaRPr lang="en-US" sz="2400" dirty="0"/>
          </a:p>
          <a:p>
            <a:pPr marL="342900" indent="-342900">
              <a:buFont typeface="System Font Regular"/>
              <a:buChar char="−"/>
            </a:pPr>
            <a:r>
              <a:rPr lang="en-US" sz="2000" dirty="0"/>
              <a:t>A central </a:t>
            </a:r>
            <a:r>
              <a:rPr lang="en-HK" sz="2000" dirty="0"/>
              <a:t>arbiter</a:t>
            </a:r>
            <a:r>
              <a:rPr lang="en-US" sz="2000" dirty="0"/>
              <a:t> to globally schedule network transfer.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00D896DF-9B8E-7E4C-8FA6-3EF89E0BB83B}"/>
              </a:ext>
            </a:extLst>
          </p:cNvPr>
          <p:cNvSpPr txBox="1"/>
          <p:nvPr/>
        </p:nvSpPr>
        <p:spPr>
          <a:xfrm>
            <a:off x="1126536" y="2831812"/>
            <a:ext cx="2091022" cy="584775"/>
          </a:xfrm>
          <a:prstGeom prst="rect">
            <a:avLst/>
          </a:prstGeom>
          <a:solidFill>
            <a:schemeClr val="bg1"/>
          </a:solidFill>
        </p:spPr>
        <p:txBody>
          <a:bodyPr wrap="none" rtlCol="0">
            <a:spAutoFit/>
          </a:bodyPr>
          <a:lstStyle/>
          <a:p>
            <a:r>
              <a:rPr lang="en-US" sz="3200" b="1" dirty="0"/>
              <a:t>Centralized</a:t>
            </a:r>
          </a:p>
        </p:txBody>
      </p:sp>
      <p:sp>
        <p:nvSpPr>
          <p:cNvPr id="26" name="Rounded Rectangle 25">
            <a:extLst>
              <a:ext uri="{FF2B5EF4-FFF2-40B4-BE49-F238E27FC236}">
                <a16:creationId xmlns:a16="http://schemas.microsoft.com/office/drawing/2014/main" id="{A563FFE6-D471-EC41-8EAE-7C7E015A5B4C}"/>
              </a:ext>
            </a:extLst>
          </p:cNvPr>
          <p:cNvSpPr/>
          <p:nvPr/>
        </p:nvSpPr>
        <p:spPr>
          <a:xfrm>
            <a:off x="4267200"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058E0B8-1DC1-DA49-9E81-A6987C3A3CED}"/>
              </a:ext>
            </a:extLst>
          </p:cNvPr>
          <p:cNvSpPr txBox="1"/>
          <p:nvPr/>
        </p:nvSpPr>
        <p:spPr>
          <a:xfrm>
            <a:off x="4882944" y="2831812"/>
            <a:ext cx="2426113" cy="584775"/>
          </a:xfrm>
          <a:prstGeom prst="rect">
            <a:avLst/>
          </a:prstGeom>
          <a:solidFill>
            <a:schemeClr val="bg1"/>
          </a:solidFill>
        </p:spPr>
        <p:txBody>
          <a:bodyPr wrap="none" rtlCol="0">
            <a:spAutoFit/>
          </a:bodyPr>
          <a:lstStyle/>
          <a:p>
            <a:r>
              <a:rPr lang="en-US" sz="3200" b="1" dirty="0"/>
              <a:t>Switch Based</a:t>
            </a:r>
          </a:p>
        </p:txBody>
      </p:sp>
      <p:sp>
        <p:nvSpPr>
          <p:cNvPr id="28" name="TextBox 27">
            <a:extLst>
              <a:ext uri="{FF2B5EF4-FFF2-40B4-BE49-F238E27FC236}">
                <a16:creationId xmlns:a16="http://schemas.microsoft.com/office/drawing/2014/main" id="{28A8FEF8-758B-654F-BDD8-674F21CA2BB3}"/>
              </a:ext>
            </a:extLst>
          </p:cNvPr>
          <p:cNvSpPr txBox="1"/>
          <p:nvPr/>
        </p:nvSpPr>
        <p:spPr>
          <a:xfrm>
            <a:off x="4438304" y="3600966"/>
            <a:ext cx="335349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a:t>PDQ </a:t>
            </a:r>
            <a:r>
              <a:rPr lang="en-US" sz="2000" dirty="0"/>
              <a:t>(Sigcomm’12)</a:t>
            </a:r>
          </a:p>
          <a:p>
            <a:pPr marL="285750" indent="-285750">
              <a:buFont typeface="Arial" panose="020B0604020202020204" pitchFamily="34" charset="0"/>
              <a:buChar char="•"/>
            </a:pPr>
            <a:r>
              <a:rPr lang="en-US" sz="2400" dirty="0"/>
              <a:t>TFC </a:t>
            </a:r>
            <a:r>
              <a:rPr lang="en-US" sz="2000" dirty="0"/>
              <a:t>(Eurosys’16)</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Switches explicitly allocate link bandwidth to flows.</a:t>
            </a:r>
            <a:endParaRPr lang="en-US" sz="2400" dirty="0"/>
          </a:p>
          <a:p>
            <a:pPr marL="285750" indent="-285750">
              <a:buFont typeface="Arial" panose="020B0604020202020204" pitchFamily="34" charset="0"/>
              <a:buChar char="•"/>
            </a:pPr>
            <a:endParaRPr lang="en-US" dirty="0"/>
          </a:p>
        </p:txBody>
      </p:sp>
      <p:sp>
        <p:nvSpPr>
          <p:cNvPr id="29" name="Rounded Rectangle 28">
            <a:extLst>
              <a:ext uri="{FF2B5EF4-FFF2-40B4-BE49-F238E27FC236}">
                <a16:creationId xmlns:a16="http://schemas.microsoft.com/office/drawing/2014/main" id="{15B6B269-E80A-DB4E-A5F4-D20D9CB2E292}"/>
              </a:ext>
            </a:extLst>
          </p:cNvPr>
          <p:cNvSpPr/>
          <p:nvPr/>
        </p:nvSpPr>
        <p:spPr>
          <a:xfrm>
            <a:off x="8191154"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488BED0-3901-5749-8142-8E0A761C9C7B}"/>
              </a:ext>
            </a:extLst>
          </p:cNvPr>
          <p:cNvSpPr txBox="1"/>
          <p:nvPr/>
        </p:nvSpPr>
        <p:spPr>
          <a:xfrm>
            <a:off x="8642911" y="2831812"/>
            <a:ext cx="2754087" cy="584775"/>
          </a:xfrm>
          <a:prstGeom prst="rect">
            <a:avLst/>
          </a:prstGeom>
          <a:solidFill>
            <a:schemeClr val="bg1"/>
          </a:solidFill>
        </p:spPr>
        <p:txBody>
          <a:bodyPr wrap="none" rtlCol="0">
            <a:spAutoFit/>
          </a:bodyPr>
          <a:lstStyle/>
          <a:p>
            <a:r>
              <a:rPr lang="en-US" sz="3200" b="1" dirty="0"/>
              <a:t>Receiver Based</a:t>
            </a:r>
          </a:p>
        </p:txBody>
      </p:sp>
      <p:sp>
        <p:nvSpPr>
          <p:cNvPr id="31" name="TextBox 30">
            <a:extLst>
              <a:ext uri="{FF2B5EF4-FFF2-40B4-BE49-F238E27FC236}">
                <a16:creationId xmlns:a16="http://schemas.microsoft.com/office/drawing/2014/main" id="{01F4C804-F5EB-B245-9688-35B1B48ED43F}"/>
              </a:ext>
            </a:extLst>
          </p:cNvPr>
          <p:cNvSpPr txBox="1"/>
          <p:nvPr/>
        </p:nvSpPr>
        <p:spPr>
          <a:xfrm>
            <a:off x="8362258" y="3600966"/>
            <a:ext cx="3486496" cy="276998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ExpressPass</a:t>
            </a:r>
            <a:r>
              <a:rPr lang="en-US" sz="2400" dirty="0"/>
              <a:t> </a:t>
            </a:r>
            <a:r>
              <a:rPr lang="en-US" sz="2000" dirty="0"/>
              <a:t>(Sigcomm’17)</a:t>
            </a:r>
          </a:p>
          <a:p>
            <a:pPr marL="285750" indent="-285750">
              <a:buFont typeface="Arial" panose="020B0604020202020204" pitchFamily="34" charset="0"/>
              <a:buChar char="•"/>
            </a:pPr>
            <a:r>
              <a:rPr lang="en-US" sz="2400" dirty="0"/>
              <a:t>NDP </a:t>
            </a:r>
            <a:r>
              <a:rPr lang="en-US" sz="2000" dirty="0"/>
              <a:t>(Sigcomm’17)</a:t>
            </a:r>
          </a:p>
          <a:p>
            <a:pPr marL="285750" indent="-285750">
              <a:buFont typeface="Arial" panose="020B0604020202020204" pitchFamily="34" charset="0"/>
              <a:buChar char="•"/>
            </a:pPr>
            <a:r>
              <a:rPr lang="en-US" sz="2400" dirty="0" err="1"/>
              <a:t>Homa</a:t>
            </a:r>
            <a:r>
              <a:rPr lang="en-US" sz="2400" dirty="0"/>
              <a:t> </a:t>
            </a:r>
            <a:r>
              <a:rPr lang="en-US" sz="2000" dirty="0"/>
              <a:t>(Sigcomm’18)</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Receivers explicitly schedule the transfer of packets for different receivers.</a:t>
            </a: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436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p:bldP spid="23" grpId="0" animBg="1"/>
      <p:bldP spid="26" grpId="0" animBg="1"/>
      <p:bldP spid="27" grpId="0" animBg="1"/>
      <p:bldP spid="28" grpId="0"/>
      <p:bldP spid="29" grpId="0" animBg="1"/>
      <p:bldP spid="30" grpId="0"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8">
            <a:extLst>
              <a:ext uri="{FF2B5EF4-FFF2-40B4-BE49-F238E27FC236}">
                <a16:creationId xmlns:a16="http://schemas.microsoft.com/office/drawing/2014/main" id="{48C34F46-F072-FD42-A860-A67785F7BAF1}"/>
              </a:ext>
            </a:extLst>
          </p:cNvPr>
          <p:cNvSpPr txBox="1">
            <a:spLocks/>
          </p:cNvSpPr>
          <p:nvPr/>
        </p:nvSpPr>
        <p:spPr>
          <a:xfrm>
            <a:off x="1" y="0"/>
            <a:ext cx="12192000" cy="6858000"/>
          </a:xfrm>
          <a:prstGeom prst="rect">
            <a:avLst/>
          </a:prstGeom>
          <a:solidFill>
            <a:schemeClr val="bg2">
              <a:lumMod val="90000"/>
              <a:alpha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dirty="0">
              <a:ea typeface="+mn-ea"/>
              <a:cs typeface="Times New Roman" panose="02020603050405020304" pitchFamily="18" charset="0"/>
            </a:endParaRPr>
          </a:p>
        </p:txBody>
      </p:sp>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Existing PCC Solutions</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19" name="Rectangle 18">
            <a:extLst>
              <a:ext uri="{FF2B5EF4-FFF2-40B4-BE49-F238E27FC236}">
                <a16:creationId xmlns:a16="http://schemas.microsoft.com/office/drawing/2014/main" id="{4A11CDE8-4D83-084B-8BE4-9CB556E2539E}"/>
              </a:ext>
            </a:extLst>
          </p:cNvPr>
          <p:cNvSpPr/>
          <p:nvPr/>
        </p:nvSpPr>
        <p:spPr>
          <a:xfrm>
            <a:off x="952500" y="1905000"/>
            <a:ext cx="10287000" cy="584775"/>
          </a:xfrm>
          <a:prstGeom prst="rect">
            <a:avLst/>
          </a:prstGeom>
        </p:spPr>
        <p:txBody>
          <a:bodyPr wrap="square">
            <a:spAutoFit/>
          </a:bodyPr>
          <a:lstStyle/>
          <a:p>
            <a:r>
              <a:rPr lang="en-US" sz="3200" b="1" dirty="0"/>
              <a:t>Key idea</a:t>
            </a:r>
            <a:r>
              <a:rPr lang="en-US" sz="3200" dirty="0"/>
              <a:t>: </a:t>
            </a:r>
            <a:r>
              <a:rPr lang="en-US" sz="3200" b="1" dirty="0">
                <a:solidFill>
                  <a:srgbClr val="0070C0"/>
                </a:solidFill>
              </a:rPr>
              <a:t>proactively</a:t>
            </a:r>
            <a:r>
              <a:rPr lang="en-US" sz="3200" dirty="0"/>
              <a:t> schedule network transfer using credit</a:t>
            </a:r>
          </a:p>
        </p:txBody>
      </p:sp>
      <p:sp>
        <p:nvSpPr>
          <p:cNvPr id="20" name="Rounded Rectangle 19">
            <a:extLst>
              <a:ext uri="{FF2B5EF4-FFF2-40B4-BE49-F238E27FC236}">
                <a16:creationId xmlns:a16="http://schemas.microsoft.com/office/drawing/2014/main" id="{BE1414E8-BD73-BA44-83CC-CD2F95E41360}"/>
              </a:ext>
            </a:extLst>
          </p:cNvPr>
          <p:cNvSpPr/>
          <p:nvPr/>
        </p:nvSpPr>
        <p:spPr>
          <a:xfrm>
            <a:off x="343247"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4371086F-6843-6D4F-9639-EC3D0F9BFE34}"/>
              </a:ext>
            </a:extLst>
          </p:cNvPr>
          <p:cNvSpPr txBox="1"/>
          <p:nvPr/>
        </p:nvSpPr>
        <p:spPr>
          <a:xfrm>
            <a:off x="448862" y="3600966"/>
            <a:ext cx="348580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FastPass</a:t>
            </a:r>
            <a:r>
              <a:rPr lang="en-US" sz="2400" dirty="0"/>
              <a:t> </a:t>
            </a:r>
            <a:r>
              <a:rPr lang="en-US" sz="2000" dirty="0"/>
              <a:t>(Sigcomm’14)</a:t>
            </a:r>
          </a:p>
          <a:p>
            <a:endParaRPr lang="en-US" sz="2400" dirty="0"/>
          </a:p>
          <a:p>
            <a:pPr marL="342900" indent="-342900">
              <a:buFont typeface="System Font Regular"/>
              <a:buChar char="−"/>
            </a:pPr>
            <a:r>
              <a:rPr lang="en-US" sz="2000" dirty="0"/>
              <a:t>A central </a:t>
            </a:r>
            <a:r>
              <a:rPr lang="en-HK" dirty="0"/>
              <a:t>arbiter </a:t>
            </a:r>
            <a:r>
              <a:rPr lang="en-US" sz="2000" dirty="0"/>
              <a:t> to globally schedule network transfer.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00D896DF-9B8E-7E4C-8FA6-3EF89E0BB83B}"/>
              </a:ext>
            </a:extLst>
          </p:cNvPr>
          <p:cNvSpPr txBox="1"/>
          <p:nvPr/>
        </p:nvSpPr>
        <p:spPr>
          <a:xfrm>
            <a:off x="1126536" y="2831812"/>
            <a:ext cx="2091022" cy="584775"/>
          </a:xfrm>
          <a:prstGeom prst="rect">
            <a:avLst/>
          </a:prstGeom>
          <a:solidFill>
            <a:schemeClr val="bg2">
              <a:lumMod val="90000"/>
            </a:schemeClr>
          </a:solidFill>
        </p:spPr>
        <p:txBody>
          <a:bodyPr wrap="none" rtlCol="0">
            <a:spAutoFit/>
          </a:bodyPr>
          <a:lstStyle/>
          <a:p>
            <a:r>
              <a:rPr lang="en-US" sz="3200" b="1" dirty="0"/>
              <a:t>Centralized</a:t>
            </a:r>
          </a:p>
        </p:txBody>
      </p:sp>
      <p:sp>
        <p:nvSpPr>
          <p:cNvPr id="26" name="Rounded Rectangle 25">
            <a:extLst>
              <a:ext uri="{FF2B5EF4-FFF2-40B4-BE49-F238E27FC236}">
                <a16:creationId xmlns:a16="http://schemas.microsoft.com/office/drawing/2014/main" id="{A563FFE6-D471-EC41-8EAE-7C7E015A5B4C}"/>
              </a:ext>
            </a:extLst>
          </p:cNvPr>
          <p:cNvSpPr/>
          <p:nvPr/>
        </p:nvSpPr>
        <p:spPr>
          <a:xfrm>
            <a:off x="4267200"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058E0B8-1DC1-DA49-9E81-A6987C3A3CED}"/>
              </a:ext>
            </a:extLst>
          </p:cNvPr>
          <p:cNvSpPr txBox="1"/>
          <p:nvPr/>
        </p:nvSpPr>
        <p:spPr>
          <a:xfrm>
            <a:off x="4882944" y="2831812"/>
            <a:ext cx="2426113" cy="584775"/>
          </a:xfrm>
          <a:prstGeom prst="rect">
            <a:avLst/>
          </a:prstGeom>
          <a:solidFill>
            <a:schemeClr val="bg2">
              <a:lumMod val="90000"/>
            </a:schemeClr>
          </a:solidFill>
        </p:spPr>
        <p:txBody>
          <a:bodyPr wrap="none" rtlCol="0">
            <a:spAutoFit/>
          </a:bodyPr>
          <a:lstStyle/>
          <a:p>
            <a:r>
              <a:rPr lang="en-US" sz="3200" b="1" dirty="0"/>
              <a:t>Switch Based</a:t>
            </a:r>
          </a:p>
        </p:txBody>
      </p:sp>
      <p:sp>
        <p:nvSpPr>
          <p:cNvPr id="28" name="TextBox 27">
            <a:extLst>
              <a:ext uri="{FF2B5EF4-FFF2-40B4-BE49-F238E27FC236}">
                <a16:creationId xmlns:a16="http://schemas.microsoft.com/office/drawing/2014/main" id="{28A8FEF8-758B-654F-BDD8-674F21CA2BB3}"/>
              </a:ext>
            </a:extLst>
          </p:cNvPr>
          <p:cNvSpPr txBox="1"/>
          <p:nvPr/>
        </p:nvSpPr>
        <p:spPr>
          <a:xfrm>
            <a:off x="4438304" y="3600966"/>
            <a:ext cx="3353493" cy="2092881"/>
          </a:xfrm>
          <a:prstGeom prst="rect">
            <a:avLst/>
          </a:prstGeom>
          <a:noFill/>
        </p:spPr>
        <p:txBody>
          <a:bodyPr wrap="square" rtlCol="0">
            <a:spAutoFit/>
          </a:bodyPr>
          <a:lstStyle/>
          <a:p>
            <a:pPr marL="285750" indent="-285750">
              <a:buFont typeface="Arial" panose="020B0604020202020204" pitchFamily="34" charset="0"/>
              <a:buChar char="•"/>
            </a:pPr>
            <a:r>
              <a:rPr lang="en-US" sz="2400" dirty="0"/>
              <a:t>PDQ </a:t>
            </a:r>
            <a:r>
              <a:rPr lang="en-US" sz="2000" dirty="0"/>
              <a:t>(Sigcomm’12)</a:t>
            </a:r>
          </a:p>
          <a:p>
            <a:pPr marL="285750" indent="-285750">
              <a:buFont typeface="Arial" panose="020B0604020202020204" pitchFamily="34" charset="0"/>
              <a:buChar char="•"/>
            </a:pPr>
            <a:r>
              <a:rPr lang="en-US" sz="2400" dirty="0"/>
              <a:t>TFC </a:t>
            </a:r>
            <a:r>
              <a:rPr lang="en-US" sz="2000" dirty="0"/>
              <a:t>(Eurosys’16)</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Switches explicitly allocate link bandwidth to flows.</a:t>
            </a:r>
            <a:endParaRPr lang="en-US" sz="2400" dirty="0"/>
          </a:p>
          <a:p>
            <a:pPr marL="285750" indent="-285750">
              <a:buFont typeface="Arial" panose="020B0604020202020204" pitchFamily="34" charset="0"/>
              <a:buChar char="•"/>
            </a:pPr>
            <a:endParaRPr lang="en-US" dirty="0"/>
          </a:p>
        </p:txBody>
      </p:sp>
      <p:sp>
        <p:nvSpPr>
          <p:cNvPr id="29" name="Rounded Rectangle 28">
            <a:extLst>
              <a:ext uri="{FF2B5EF4-FFF2-40B4-BE49-F238E27FC236}">
                <a16:creationId xmlns:a16="http://schemas.microsoft.com/office/drawing/2014/main" id="{15B6B269-E80A-DB4E-A5F4-D20D9CB2E292}"/>
              </a:ext>
            </a:extLst>
          </p:cNvPr>
          <p:cNvSpPr/>
          <p:nvPr/>
        </p:nvSpPr>
        <p:spPr>
          <a:xfrm>
            <a:off x="8191154" y="3124200"/>
            <a:ext cx="3657600" cy="3047771"/>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488BED0-3901-5749-8142-8E0A761C9C7B}"/>
              </a:ext>
            </a:extLst>
          </p:cNvPr>
          <p:cNvSpPr txBox="1"/>
          <p:nvPr/>
        </p:nvSpPr>
        <p:spPr>
          <a:xfrm>
            <a:off x="8642911" y="2831812"/>
            <a:ext cx="2754087" cy="584775"/>
          </a:xfrm>
          <a:prstGeom prst="rect">
            <a:avLst/>
          </a:prstGeom>
          <a:solidFill>
            <a:schemeClr val="bg2">
              <a:lumMod val="90000"/>
            </a:schemeClr>
          </a:solidFill>
        </p:spPr>
        <p:txBody>
          <a:bodyPr wrap="none" rtlCol="0">
            <a:spAutoFit/>
          </a:bodyPr>
          <a:lstStyle/>
          <a:p>
            <a:r>
              <a:rPr lang="en-US" sz="3200" b="1" dirty="0"/>
              <a:t>Receiver Based</a:t>
            </a:r>
          </a:p>
        </p:txBody>
      </p:sp>
      <p:sp>
        <p:nvSpPr>
          <p:cNvPr id="31" name="TextBox 30">
            <a:extLst>
              <a:ext uri="{FF2B5EF4-FFF2-40B4-BE49-F238E27FC236}">
                <a16:creationId xmlns:a16="http://schemas.microsoft.com/office/drawing/2014/main" id="{01F4C804-F5EB-B245-9688-35B1B48ED43F}"/>
              </a:ext>
            </a:extLst>
          </p:cNvPr>
          <p:cNvSpPr txBox="1"/>
          <p:nvPr/>
        </p:nvSpPr>
        <p:spPr>
          <a:xfrm>
            <a:off x="8362258" y="3600966"/>
            <a:ext cx="3486496" cy="276998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ExpressPass</a:t>
            </a:r>
            <a:r>
              <a:rPr lang="en-US" sz="2400" dirty="0"/>
              <a:t> </a:t>
            </a:r>
            <a:r>
              <a:rPr lang="en-US" sz="2000" dirty="0"/>
              <a:t>(Sigcomm’17)</a:t>
            </a:r>
          </a:p>
          <a:p>
            <a:pPr marL="285750" indent="-285750">
              <a:buFont typeface="Arial" panose="020B0604020202020204" pitchFamily="34" charset="0"/>
              <a:buChar char="•"/>
            </a:pPr>
            <a:r>
              <a:rPr lang="en-US" sz="2400" dirty="0"/>
              <a:t>NDP </a:t>
            </a:r>
            <a:r>
              <a:rPr lang="en-US" sz="2000" dirty="0"/>
              <a:t>(Sigcomm’17)</a:t>
            </a:r>
          </a:p>
          <a:p>
            <a:pPr marL="285750" indent="-285750">
              <a:buFont typeface="Arial" panose="020B0604020202020204" pitchFamily="34" charset="0"/>
              <a:buChar char="•"/>
            </a:pPr>
            <a:r>
              <a:rPr lang="en-US" sz="2400" dirty="0" err="1"/>
              <a:t>Homa</a:t>
            </a:r>
            <a:r>
              <a:rPr lang="en-US" sz="2400" dirty="0"/>
              <a:t> </a:t>
            </a:r>
            <a:r>
              <a:rPr lang="en-US" sz="2000" dirty="0"/>
              <a:t>(Sigcomm’18)</a:t>
            </a:r>
          </a:p>
          <a:p>
            <a:pPr marL="285750" indent="-285750">
              <a:buFont typeface="Arial" panose="020B0604020202020204" pitchFamily="34" charset="0"/>
              <a:buChar char="•"/>
            </a:pPr>
            <a:endParaRPr lang="en-US" sz="2400" dirty="0"/>
          </a:p>
          <a:p>
            <a:pPr marL="342900" indent="-342900">
              <a:buFont typeface="System Font Regular"/>
              <a:buChar char="−"/>
            </a:pPr>
            <a:r>
              <a:rPr lang="en-US" sz="2000" dirty="0"/>
              <a:t>Receivers explicitly schedule the transfer of packets for different receivers.</a:t>
            </a:r>
            <a:endParaRPr lang="en-US" sz="2400" dirty="0"/>
          </a:p>
          <a:p>
            <a:pPr marL="285750" indent="-285750">
              <a:buFont typeface="Arial" panose="020B0604020202020204" pitchFamily="34" charset="0"/>
              <a:buChar char="•"/>
            </a:pPr>
            <a:endParaRPr lang="en-US" dirty="0"/>
          </a:p>
        </p:txBody>
      </p:sp>
      <p:sp>
        <p:nvSpPr>
          <p:cNvPr id="41" name="Rounded Rectangle 40">
            <a:extLst>
              <a:ext uri="{FF2B5EF4-FFF2-40B4-BE49-F238E27FC236}">
                <a16:creationId xmlns:a16="http://schemas.microsoft.com/office/drawing/2014/main" id="{91D38E84-930D-AD40-92D2-54659EF41291}"/>
              </a:ext>
            </a:extLst>
          </p:cNvPr>
          <p:cNvSpPr/>
          <p:nvPr/>
        </p:nvSpPr>
        <p:spPr>
          <a:xfrm>
            <a:off x="1219200" y="2912985"/>
            <a:ext cx="9753600" cy="1032031"/>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3600" b="1" dirty="0">
                <a:solidFill>
                  <a:srgbClr val="FF0000"/>
                </a:solidFill>
              </a:rPr>
              <a:t>One extra RTT </a:t>
            </a:r>
            <a:r>
              <a:rPr lang="en-HK" sz="3600" dirty="0">
                <a:solidFill>
                  <a:srgbClr val="FF0000"/>
                </a:solidFill>
              </a:rPr>
              <a:t>is required to prepare the schedule!</a:t>
            </a:r>
          </a:p>
        </p:txBody>
      </p:sp>
    </p:spTree>
    <p:extLst>
      <p:ext uri="{BB962C8B-B14F-4D97-AF65-F5344CB8AC3E}">
        <p14:creationId xmlns:p14="http://schemas.microsoft.com/office/powerpoint/2010/main" val="205659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2192000" cy="1417638"/>
          </a:xfrm>
        </p:spPr>
        <p:txBody>
          <a:bodyPr>
            <a:normAutofit/>
          </a:bodyPr>
          <a:lstStyle/>
          <a:p>
            <a:pPr algn="ctr"/>
            <a:r>
              <a:rPr lang="en-US" altLang="zh-CN" b="1" dirty="0">
                <a:solidFill>
                  <a:srgbClr val="0070C0"/>
                </a:solidFill>
                <a:cs typeface="Times New Roman" panose="02020603050405020304" pitchFamily="18" charset="0"/>
              </a:rPr>
              <a:t>The first RTT</a:t>
            </a:r>
            <a:r>
              <a:rPr lang="zh-CN" altLang="en-US" b="1" dirty="0">
                <a:solidFill>
                  <a:srgbClr val="0070C0"/>
                </a:solidFill>
                <a:cs typeface="Times New Roman" panose="02020603050405020304" pitchFamily="18" charset="0"/>
              </a:rPr>
              <a:t> </a:t>
            </a:r>
            <a:r>
              <a:rPr lang="en-US" altLang="zh-CN" b="1" dirty="0">
                <a:solidFill>
                  <a:srgbClr val="0070C0"/>
                </a:solidFill>
                <a:cs typeface="Times New Roman" panose="02020603050405020304" pitchFamily="18" charset="0"/>
              </a:rPr>
              <a:t>Matters!</a:t>
            </a:r>
            <a:endParaRPr lang="zh-CN" altLang="en-US" b="1" dirty="0">
              <a:solidFill>
                <a:srgbClr val="0070C0"/>
              </a:solidFill>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8</a:t>
            </a:fld>
            <a:endParaRPr lang="zh-CN" altLang="en-US"/>
          </a:p>
        </p:txBody>
      </p:sp>
      <p:pic>
        <p:nvPicPr>
          <p:cNvPr id="4" name="Picture 3">
            <a:extLst>
              <a:ext uri="{FF2B5EF4-FFF2-40B4-BE49-F238E27FC236}">
                <a16:creationId xmlns:a16="http://schemas.microsoft.com/office/drawing/2014/main" id="{A5AAB72F-7BE3-4C4E-BBD3-8CDF95869BAA}"/>
              </a:ext>
            </a:extLst>
          </p:cNvPr>
          <p:cNvPicPr>
            <a:picLocks noChangeAspect="1"/>
          </p:cNvPicPr>
          <p:nvPr/>
        </p:nvPicPr>
        <p:blipFill>
          <a:blip r:embed="rId3"/>
          <a:stretch>
            <a:fillRect/>
          </a:stretch>
        </p:blipFill>
        <p:spPr>
          <a:xfrm>
            <a:off x="1966784" y="2085857"/>
            <a:ext cx="8258433" cy="3606007"/>
          </a:xfrm>
          <a:prstGeom prst="rect">
            <a:avLst/>
          </a:prstGeom>
        </p:spPr>
      </p:pic>
      <p:sp>
        <p:nvSpPr>
          <p:cNvPr id="5" name="Rectangle 4">
            <a:extLst>
              <a:ext uri="{FF2B5EF4-FFF2-40B4-BE49-F238E27FC236}">
                <a16:creationId xmlns:a16="http://schemas.microsoft.com/office/drawing/2014/main" id="{09A077C5-18B1-9C43-8A16-9ACC14179C65}"/>
              </a:ext>
            </a:extLst>
          </p:cNvPr>
          <p:cNvSpPr/>
          <p:nvPr/>
        </p:nvSpPr>
        <p:spPr>
          <a:xfrm>
            <a:off x="155656" y="1595735"/>
            <a:ext cx="12021304" cy="523220"/>
          </a:xfrm>
          <a:prstGeom prst="rect">
            <a:avLst/>
          </a:prstGeom>
        </p:spPr>
        <p:txBody>
          <a:bodyPr wrap="none">
            <a:spAutoFit/>
          </a:bodyPr>
          <a:lstStyle/>
          <a:p>
            <a:r>
              <a:rPr lang="en-HK" sz="2800" b="1" dirty="0"/>
              <a:t>Observation</a:t>
            </a:r>
            <a:r>
              <a:rPr lang="en-HK" sz="2800" dirty="0">
                <a:solidFill>
                  <a:srgbClr val="0070C0"/>
                </a:solidFill>
              </a:rPr>
              <a:t>: At high link speed, a large portion of flows could finish in the 1</a:t>
            </a:r>
            <a:r>
              <a:rPr lang="en-HK" sz="2800" baseline="30000" dirty="0">
                <a:solidFill>
                  <a:srgbClr val="0070C0"/>
                </a:solidFill>
              </a:rPr>
              <a:t>st</a:t>
            </a:r>
            <a:r>
              <a:rPr lang="en-HK" sz="2800" dirty="0">
                <a:solidFill>
                  <a:srgbClr val="0070C0"/>
                </a:solidFill>
              </a:rPr>
              <a:t> RTT</a:t>
            </a:r>
          </a:p>
        </p:txBody>
      </p:sp>
      <p:sp>
        <p:nvSpPr>
          <p:cNvPr id="6" name="Rounded Rectangle 5">
            <a:extLst>
              <a:ext uri="{FF2B5EF4-FFF2-40B4-BE49-F238E27FC236}">
                <a16:creationId xmlns:a16="http://schemas.microsoft.com/office/drawing/2014/main" id="{58E95F7F-7CF8-3C43-810E-C3D8BF29B887}"/>
              </a:ext>
            </a:extLst>
          </p:cNvPr>
          <p:cNvSpPr/>
          <p:nvPr/>
        </p:nvSpPr>
        <p:spPr>
          <a:xfrm>
            <a:off x="457200" y="5928079"/>
            <a:ext cx="11277600" cy="610833"/>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 100Gbps, 60%-80% of flows</a:t>
            </a:r>
            <a:r>
              <a:rPr lang="zh-CN" altLang="en-US" sz="2800" dirty="0"/>
              <a:t> </a:t>
            </a:r>
            <a:r>
              <a:rPr lang="en-HK" altLang="zh-CN" sz="2800" dirty="0"/>
              <a:t>could have been finished within the first RTT!</a:t>
            </a:r>
            <a:endParaRPr lang="en-US" sz="2800" dirty="0"/>
          </a:p>
        </p:txBody>
      </p:sp>
    </p:spTree>
    <p:extLst>
      <p:ext uri="{BB962C8B-B14F-4D97-AF65-F5344CB8AC3E}">
        <p14:creationId xmlns:p14="http://schemas.microsoft.com/office/powerpoint/2010/main" val="131179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751"/>
            <a:ext cx="12192000" cy="1325563"/>
          </a:xfrm>
        </p:spPr>
        <p:txBody>
          <a:bodyPr>
            <a:normAutofit/>
          </a:bodyPr>
          <a:lstStyle/>
          <a:p>
            <a:pPr algn="ctr"/>
            <a:r>
              <a:rPr lang="en-US" altLang="zh-CN" b="1" dirty="0">
                <a:solidFill>
                  <a:srgbClr val="0070C0"/>
                </a:solidFill>
                <a:cs typeface="Times New Roman" panose="02020603050405020304" pitchFamily="18" charset="0"/>
              </a:rPr>
              <a:t>Current Practice for Handling the One Extra RTT</a:t>
            </a:r>
            <a:endParaRPr lang="zh-CN" altLang="en-US" b="1" dirty="0">
              <a:solidFill>
                <a:srgbClr val="0070C0"/>
              </a:solidFill>
              <a:cs typeface="Times New Roman" panose="02020603050405020304" pitchFamily="18" charset="0"/>
            </a:endParaRPr>
          </a:p>
        </p:txBody>
      </p:sp>
      <p:sp>
        <p:nvSpPr>
          <p:cNvPr id="16" name="Rectangle 15">
            <a:extLst>
              <a:ext uri="{FF2B5EF4-FFF2-40B4-BE49-F238E27FC236}">
                <a16:creationId xmlns:a16="http://schemas.microsoft.com/office/drawing/2014/main" id="{C6E69CCB-EF5C-9042-BE84-7E54BCA398D8}"/>
              </a:ext>
            </a:extLst>
          </p:cNvPr>
          <p:cNvSpPr/>
          <p:nvPr/>
        </p:nvSpPr>
        <p:spPr>
          <a:xfrm>
            <a:off x="343853" y="1659370"/>
            <a:ext cx="6355019" cy="523220"/>
          </a:xfrm>
          <a:prstGeom prst="rect">
            <a:avLst/>
          </a:prstGeom>
        </p:spPr>
        <p:txBody>
          <a:bodyPr wrap="square">
            <a:spAutoFit/>
          </a:bodyPr>
          <a:lstStyle/>
          <a:p>
            <a:r>
              <a:rPr lang="en-US" sz="2800" b="1" dirty="0">
                <a:solidFill>
                  <a:srgbClr val="0070C0"/>
                </a:solidFill>
              </a:rPr>
              <a:t>#1: Pay the cost of one extra RTT</a:t>
            </a:r>
          </a:p>
        </p:txBody>
      </p:sp>
      <p:sp>
        <p:nvSpPr>
          <p:cNvPr id="3" name="Rectangle 2">
            <a:extLst>
              <a:ext uri="{FF2B5EF4-FFF2-40B4-BE49-F238E27FC236}">
                <a16:creationId xmlns:a16="http://schemas.microsoft.com/office/drawing/2014/main" id="{28169B39-6FB0-774C-B1F7-79BCEA32C906}"/>
              </a:ext>
            </a:extLst>
          </p:cNvPr>
          <p:cNvSpPr/>
          <p:nvPr/>
        </p:nvSpPr>
        <p:spPr>
          <a:xfrm>
            <a:off x="175604" y="4370611"/>
            <a:ext cx="1080744"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35DF861E-28A7-DE4A-A540-B8D84C0A232F}"/>
              </a:ext>
            </a:extLst>
          </p:cNvPr>
          <p:cNvSpPr/>
          <p:nvPr/>
        </p:nvSpPr>
        <p:spPr>
          <a:xfrm>
            <a:off x="4456748" y="4366446"/>
            <a:ext cx="1080000" cy="6096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 name="Picture 2" descr="mage result for network switch icon">
            <a:extLst>
              <a:ext uri="{FF2B5EF4-FFF2-40B4-BE49-F238E27FC236}">
                <a16:creationId xmlns:a16="http://schemas.microsoft.com/office/drawing/2014/main" id="{FA2FE360-3363-E049-8B67-B95EFF571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582" y="4290246"/>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연결선 16">
            <a:extLst>
              <a:ext uri="{FF2B5EF4-FFF2-40B4-BE49-F238E27FC236}">
                <a16:creationId xmlns:a16="http://schemas.microsoft.com/office/drawing/2014/main" id="{BB57296D-388B-4C4B-91FB-7C71F2EDAAF0}"/>
              </a:ext>
            </a:extLst>
          </p:cNvPr>
          <p:cNvCxnSpPr>
            <a:cxnSpLocks/>
            <a:stCxn id="3" idx="3"/>
            <a:endCxn id="40" idx="1"/>
          </p:cNvCxnSpPr>
          <p:nvPr/>
        </p:nvCxnSpPr>
        <p:spPr>
          <a:xfrm flipV="1">
            <a:off x="1256348" y="4671246"/>
            <a:ext cx="1210234" cy="416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직선 연결선 16">
            <a:extLst>
              <a:ext uri="{FF2B5EF4-FFF2-40B4-BE49-F238E27FC236}">
                <a16:creationId xmlns:a16="http://schemas.microsoft.com/office/drawing/2014/main" id="{D09EA6FE-2E52-C248-AB86-C9739270EC88}"/>
              </a:ext>
            </a:extLst>
          </p:cNvPr>
          <p:cNvCxnSpPr>
            <a:cxnSpLocks/>
            <a:endCxn id="37" idx="1"/>
          </p:cNvCxnSpPr>
          <p:nvPr/>
        </p:nvCxnSpPr>
        <p:spPr>
          <a:xfrm flipV="1">
            <a:off x="3264441" y="4671246"/>
            <a:ext cx="1192307"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9F99D73-A0B3-6E40-A7DC-D59F4BD6370D}"/>
              </a:ext>
            </a:extLst>
          </p:cNvPr>
          <p:cNvSpPr/>
          <p:nvPr/>
        </p:nvSpPr>
        <p:spPr>
          <a:xfrm>
            <a:off x="1493050" y="5245972"/>
            <a:ext cx="1564852" cy="369332"/>
          </a:xfrm>
          <a:prstGeom prst="rect">
            <a:avLst/>
          </a:prstGeom>
        </p:spPr>
        <p:txBody>
          <a:bodyPr wrap="none">
            <a:spAutoFit/>
          </a:bodyPr>
          <a:lstStyle/>
          <a:p>
            <a:r>
              <a:rPr lang="en-US" altLang="ko-KR" dirty="0"/>
              <a:t>Credit Request</a:t>
            </a:r>
            <a:endParaRPr lang="ko-KR" altLang="en-US" dirty="0"/>
          </a:p>
        </p:txBody>
      </p:sp>
      <p:sp>
        <p:nvSpPr>
          <p:cNvPr id="45" name="Rectangle 44">
            <a:extLst>
              <a:ext uri="{FF2B5EF4-FFF2-40B4-BE49-F238E27FC236}">
                <a16:creationId xmlns:a16="http://schemas.microsoft.com/office/drawing/2014/main" id="{CCDDE41D-C55E-E24B-9847-48720FFD9C56}"/>
              </a:ext>
            </a:extLst>
          </p:cNvPr>
          <p:cNvSpPr/>
          <p:nvPr/>
        </p:nvSpPr>
        <p:spPr>
          <a:xfrm>
            <a:off x="217146" y="5039630"/>
            <a:ext cx="1080745" cy="461665"/>
          </a:xfrm>
          <a:prstGeom prst="rect">
            <a:avLst/>
          </a:prstGeom>
        </p:spPr>
        <p:txBody>
          <a:bodyPr wrap="none">
            <a:spAutoFit/>
          </a:bodyPr>
          <a:lstStyle/>
          <a:p>
            <a:r>
              <a:rPr lang="en-US" altLang="ko-KR" sz="2400" b="1" dirty="0"/>
              <a:t>Sender</a:t>
            </a:r>
            <a:endParaRPr lang="ko-KR" altLang="en-US" sz="2400" b="1" dirty="0"/>
          </a:p>
        </p:txBody>
      </p:sp>
      <p:sp>
        <p:nvSpPr>
          <p:cNvPr id="46" name="Rectangle 45">
            <a:extLst>
              <a:ext uri="{FF2B5EF4-FFF2-40B4-BE49-F238E27FC236}">
                <a16:creationId xmlns:a16="http://schemas.microsoft.com/office/drawing/2014/main" id="{815342B2-48C0-0D4F-ACC8-E23D8D947156}"/>
              </a:ext>
            </a:extLst>
          </p:cNvPr>
          <p:cNvSpPr/>
          <p:nvPr/>
        </p:nvSpPr>
        <p:spPr>
          <a:xfrm>
            <a:off x="4359073" y="5039630"/>
            <a:ext cx="1275349" cy="461665"/>
          </a:xfrm>
          <a:prstGeom prst="rect">
            <a:avLst/>
          </a:prstGeom>
        </p:spPr>
        <p:txBody>
          <a:bodyPr wrap="none">
            <a:spAutoFit/>
          </a:bodyPr>
          <a:lstStyle/>
          <a:p>
            <a:r>
              <a:rPr lang="en-US" altLang="ko-KR" sz="2400" b="1" dirty="0"/>
              <a:t>Receiver</a:t>
            </a:r>
            <a:endParaRPr lang="ko-KR" altLang="en-US" sz="2400" b="1" dirty="0"/>
          </a:p>
        </p:txBody>
      </p:sp>
      <p:sp>
        <p:nvSpPr>
          <p:cNvPr id="13" name="Rectangle 12">
            <a:extLst>
              <a:ext uri="{FF2B5EF4-FFF2-40B4-BE49-F238E27FC236}">
                <a16:creationId xmlns:a16="http://schemas.microsoft.com/office/drawing/2014/main" id="{AF1F18E4-6D41-C342-A084-8653B11EB0C1}"/>
              </a:ext>
            </a:extLst>
          </p:cNvPr>
          <p:cNvSpPr/>
          <p:nvPr/>
        </p:nvSpPr>
        <p:spPr>
          <a:xfrm>
            <a:off x="335514" y="5715000"/>
            <a:ext cx="5024136" cy="830997"/>
          </a:xfrm>
          <a:prstGeom prst="rect">
            <a:avLst/>
          </a:prstGeom>
        </p:spPr>
        <p:txBody>
          <a:bodyPr wrap="square">
            <a:spAutoFit/>
          </a:bodyPr>
          <a:lstStyle/>
          <a:p>
            <a:pPr algn="ctr"/>
            <a:r>
              <a:rPr lang="en-US" altLang="ko-KR" sz="2400" b="1" dirty="0" err="1"/>
              <a:t>ExpressPass</a:t>
            </a:r>
            <a:r>
              <a:rPr lang="en-US" altLang="ko-KR" sz="2400" dirty="0"/>
              <a:t> needs one RTT to prepare data transmission</a:t>
            </a:r>
          </a:p>
        </p:txBody>
      </p:sp>
      <p:sp>
        <p:nvSpPr>
          <p:cNvPr id="38" name="직사각형 26">
            <a:extLst>
              <a:ext uri="{FF2B5EF4-FFF2-40B4-BE49-F238E27FC236}">
                <a16:creationId xmlns:a16="http://schemas.microsoft.com/office/drawing/2014/main" id="{E5308B72-E157-D447-A488-AB0B35B36DA1}"/>
              </a:ext>
            </a:extLst>
          </p:cNvPr>
          <p:cNvSpPr/>
          <p:nvPr/>
        </p:nvSpPr>
        <p:spPr>
          <a:xfrm flipH="1">
            <a:off x="1295400" y="5081744"/>
            <a:ext cx="152400" cy="32845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6249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42" presetClass="path" presetSubtype="0" accel="25333" decel="25333" fill="hold" grpId="1" nodeType="withEffect">
                                  <p:stCondLst>
                                    <p:cond delay="0"/>
                                  </p:stCondLst>
                                  <p:childTnLst>
                                    <p:animMotion origin="layout" path="M -0.00078 -0.02453 L 0.2388 -0.02384 " pathEditMode="relative" rAng="0" ptsTypes="AA">
                                      <p:cBhvr>
                                        <p:cTn id="30" dur="1500" fill="hold"/>
                                        <p:tgtEl>
                                          <p:spTgt spid="38"/>
                                        </p:tgtEl>
                                        <p:attrNameLst>
                                          <p:attrName>ppt_x</p:attrName>
                                          <p:attrName>ppt_y</p:attrName>
                                        </p:attrNameLst>
                                      </p:cBhvr>
                                      <p:rCtr x="11979" y="23"/>
                                    </p:animMotion>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animBg="1"/>
      <p:bldP spid="37" grpId="0" animBg="1"/>
      <p:bldP spid="43" grpId="0"/>
      <p:bldP spid="45" grpId="0"/>
      <p:bldP spid="46" grpId="0"/>
      <p:bldP spid="13" grpId="0"/>
      <p:bldP spid="38" grpId="0" animBg="1"/>
      <p:bldP spid="38"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53942</TotalTime>
  <Words>4018</Words>
  <Application>Microsoft Macintosh PowerPoint</Application>
  <PresentationFormat>Widescreen</PresentationFormat>
  <Paragraphs>500</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STSongti-SC-Regular</vt:lpstr>
      <vt:lpstr>System Font Regular</vt:lpstr>
      <vt:lpstr>AmericanTypewriter-Condensed</vt:lpstr>
      <vt:lpstr>Arial</vt:lpstr>
      <vt:lpstr>Calibri</vt:lpstr>
      <vt:lpstr>Calibri Light</vt:lpstr>
      <vt:lpstr>Cambria Math</vt:lpstr>
      <vt:lpstr>Wingdings</vt:lpstr>
      <vt:lpstr>Office Theme</vt:lpstr>
      <vt:lpstr>PowerPoint Presentation</vt:lpstr>
      <vt:lpstr>Era of High-speed DCNs</vt:lpstr>
      <vt:lpstr>Congestion Control Becomes More Challenging</vt:lpstr>
      <vt:lpstr>Congestion Control Today</vt:lpstr>
      <vt:lpstr>Proactive Congestion Control (PCC)</vt:lpstr>
      <vt:lpstr>Existing PCC Solutions</vt:lpstr>
      <vt:lpstr>Existing PCC Solutions</vt:lpstr>
      <vt:lpstr>The first RTT Matters!</vt:lpstr>
      <vt:lpstr>Current Practice for Handling the One Extra RTT</vt:lpstr>
      <vt:lpstr>Current Practice for Handling the One Extra RTT</vt:lpstr>
      <vt:lpstr>Current Practice for Handling the One Extra RTT</vt:lpstr>
      <vt:lpstr>Current Practice for Handling the One Extra RTT</vt:lpstr>
      <vt:lpstr>Current Practice for Handling the One Extra RTT</vt:lpstr>
      <vt:lpstr>Current Practice for Handling the One Extra RTT</vt:lpstr>
      <vt:lpstr>Can we eliminate 1 RTT extra delay while preserving all the good properties of PCC? </vt:lpstr>
      <vt:lpstr>PowerPoint Presentation</vt:lpstr>
      <vt:lpstr>Aeolus Overview</vt:lpstr>
      <vt:lpstr>Aeolus Overview</vt:lpstr>
      <vt:lpstr>Aeolus Overview</vt:lpstr>
      <vt:lpstr>Aeolus Overview</vt:lpstr>
      <vt:lpstr>Selective Dropping Mechanism</vt:lpstr>
      <vt:lpstr>Why Selective Dropping Works?</vt:lpstr>
      <vt:lpstr>Why Selective Dropping Works?</vt:lpstr>
      <vt:lpstr>How to Implement?</vt:lpstr>
      <vt:lpstr>ECN-based Implementation</vt:lpstr>
      <vt:lpstr>ECN-based Implementation</vt:lpstr>
      <vt:lpstr>ECN-based Implementation</vt:lpstr>
      <vt:lpstr>Why not Priority Queueing? </vt:lpstr>
      <vt:lpstr>Why not Priority Queueing? </vt:lpstr>
      <vt:lpstr>Why not Priority Queueing? </vt:lpstr>
      <vt:lpstr>Loss Recovery for Unscheduled Packets</vt:lpstr>
      <vt:lpstr>Evaluation Setup</vt:lpstr>
      <vt:lpstr>Evaluation: ExpressPass + Aeolus</vt:lpstr>
      <vt:lpstr>Evaluation: Homa + Aeolus</vt:lpstr>
      <vt:lpstr>Evaluation: NDP + Aeolus</vt:lpstr>
      <vt:lpstr>Aeolus Recap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胡水海</cp:lastModifiedBy>
  <cp:revision>4221</cp:revision>
  <cp:lastPrinted>2017-12-17T14:04:30Z</cp:lastPrinted>
  <dcterms:created xsi:type="dcterms:W3CDTF">2012-10-21T18:32:46Z</dcterms:created>
  <dcterms:modified xsi:type="dcterms:W3CDTF">2020-07-24T12:19:46Z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padhye@microsoft.com</vt:lpwstr>
  </property>
  <property fmtid="{D5CDD505-2E9C-101B-9397-08002B2CF9AE}" pid="5" name="MSIP_Label_f42aa342-8706-4288-bd11-ebb85995028c_SetDate">
    <vt:lpwstr>2017-12-11T17:45:18.9259223Z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